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74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5" r:id="rId13"/>
    <p:sldId id="266" r:id="rId14"/>
    <p:sldId id="273" r:id="rId15"/>
    <p:sldId id="267" r:id="rId16"/>
    <p:sldId id="268" r:id="rId17"/>
    <p:sldId id="269" r:id="rId18"/>
    <p:sldId id="270" r:id="rId19"/>
    <p:sldId id="271" r:id="rId20"/>
    <p:sldId id="272" r:id="rId2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People (millions)</c:v>
                </c:pt>
              </c:strCache>
            </c:strRef>
          </c:tx>
          <c:spPr>
            <a:solidFill>
              <a:srgbClr val="0EA5A6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2A87-4C56-82D8-8431BA4DA789}"/>
              </c:ext>
            </c:extLst>
          </c:dPt>
          <c:dPt>
            <c:idx val="1"/>
            <c:invertIfNegative val="0"/>
            <c:bubble3D val="0"/>
            <c:spPr>
              <a:solidFill>
                <a:srgbClr val="0B1F3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2A87-4C56-82D8-8431BA4DA789}"/>
              </c:ext>
            </c:extLst>
          </c:dPt>
          <c:dLbls>
            <c:numFmt formatCode="0.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2024</c:v>
                </c:pt>
                <c:pt idx="1">
                  <c:v>2040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0.98199999999999998</c:v>
                </c:pt>
                <c:pt idx="1">
                  <c:v>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A87-4C56-82D8-8431BA4DA78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.6"/>
          <c:min val="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0.4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(£bn)</c:v>
                </c:pt>
              </c:strCache>
            </c:strRef>
          </c:tx>
          <c:spPr>
            <a:solidFill>
              <a:srgbClr val="0EA5A6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13BE-4762-A061-67168050657A}"/>
              </c:ext>
            </c:extLst>
          </c:dPt>
          <c:dPt>
            <c:idx val="1"/>
            <c:invertIfNegative val="0"/>
            <c:bubble3D val="0"/>
            <c:spPr>
              <a:solidFill>
                <a:srgbClr val="0B1F3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13BE-4762-A061-67168050657A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2024</c:v>
                </c:pt>
                <c:pt idx="1">
                  <c:v>2040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42.5</c:v>
                </c:pt>
                <c:pt idx="1">
                  <c:v>90.3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3BE-4762-A061-67168050657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00"/>
          <c:min val="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Share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0B1F3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089E-4040-ACC4-AEA0DC8A73FB}"/>
              </c:ext>
            </c:extLst>
          </c:dPt>
          <c:dPt>
            <c:idx val="1"/>
            <c:bubble3D val="0"/>
            <c:spPr>
              <a:solidFill>
                <a:srgbClr val="0EA5A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089E-4040-ACC4-AEA0DC8A73FB}"/>
              </c:ext>
            </c:extLst>
          </c:dPt>
          <c:dLbls>
            <c:dLbl>
              <c:idx val="0"/>
              <c:numFmt formatCode="General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89E-4040-ACC4-AEA0DC8A73FB}"/>
                </c:ext>
              </c:extLst>
            </c:dLbl>
            <c:dLbl>
              <c:idx val="1"/>
              <c:numFmt formatCode="General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89E-4040-ACC4-AEA0DC8A73FB}"/>
                </c:ext>
              </c:extLst>
            </c:dLbl>
            <c:numFmt formatCode="General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Social care + unpaid care</c:v>
                </c:pt>
                <c:pt idx="1">
                  <c:v>Other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77</c:v>
                </c:pt>
                <c:pt idx="1">
                  <c:v>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89E-4040-ACC4-AEA0DC8A73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62"/>
      </c:doughnutChart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252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8F571-D4C3-CF32-CE82-97A19B4F9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4D936E-63CB-A38B-4F83-D86B43C0AD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188C98-0115-3CC1-FD9D-8C69585E90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AB29D-DACD-2EF9-BEC2-126BC985878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3252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45A09-91D7-4CC0-3D32-0FAEF4F47D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F70378-FA8A-E2A0-BDC9-3A0B1CCD78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B324A4-92AE-5C2B-F5A8-6B4D2C54D5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AA480-D06F-DCD6-8BE0-EBBBB0267EF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5401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D2265-D47C-56D2-D1E5-E0FD58996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893B6E-6F1A-7E38-40BB-F23E4A4764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2D321D-C5AA-CB9A-2CD9-0C39515FFF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FCA05-5487-401F-76EC-31A0647378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76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11227111/" TargetMode="External"/><Relationship Id="rId13" Type="http://schemas.openxmlformats.org/officeDocument/2006/relationships/hyperlink" Target="https://www.thelancet.com/journals/lancet/article/PIIS0140-6736(24)01296-0/fulltext" TargetMode="External"/><Relationship Id="rId18" Type="http://schemas.openxmlformats.org/officeDocument/2006/relationships/hyperlink" Target="https://www.england.nhs.uk/publication/universal-personalised-care-implementing-the-comprehensive-model/" TargetMode="External"/><Relationship Id="rId3" Type="http://schemas.openxmlformats.org/officeDocument/2006/relationships/hyperlink" Target="https://pmc.ncbi.nlm.nih.gov/articles/PMC11657511/" TargetMode="External"/><Relationship Id="rId7" Type="http://schemas.openxmlformats.org/officeDocument/2006/relationships/hyperlink" Target="https://www.alzheimers.org.uk/sites/default/files/2024-05/the-annual-costs-of-dementia.pdf" TargetMode="External"/><Relationship Id="rId12" Type="http://schemas.openxmlformats.org/officeDocument/2006/relationships/hyperlink" Target="https://www.mdpi.com/2077-0383/14/20/7225" TargetMode="External"/><Relationship Id="rId17" Type="http://schemas.openxmlformats.org/officeDocument/2006/relationships/hyperlink" Target="https://digital.nhs.uk/data-and-information/publications/statistical/primary-care-dementia-data/august-2025" TargetMode="External"/><Relationship Id="rId2" Type="http://schemas.openxmlformats.org/officeDocument/2006/relationships/notesSlide" Target="../notesSlides/notesSlide19.xml"/><Relationship Id="rId16" Type="http://schemas.openxmlformats.org/officeDocument/2006/relationships/hyperlink" Target="https://digital.nhs.uk/data-and-information/publications/statistical/primary-care-dementia-data/july-202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lzheimers.org.uk/blog/how-many-people-have-dementia-uk" TargetMode="External"/><Relationship Id="rId11" Type="http://schemas.openxmlformats.org/officeDocument/2006/relationships/hyperlink" Target="https://pmc.ncbi.nlm.nih.gov/articles/PMC11163838/" TargetMode="External"/><Relationship Id="rId5" Type="http://schemas.openxmlformats.org/officeDocument/2006/relationships/hyperlink" Target="https://www.alzint.org/u/World-Alzheimer-Report-2024.pdf" TargetMode="External"/><Relationship Id="rId15" Type="http://schemas.openxmlformats.org/officeDocument/2006/relationships/hyperlink" Target="https://www.nhs.uk/conditions/alzheimers-disease/symptoms/" TargetMode="External"/><Relationship Id="rId10" Type="http://schemas.openxmlformats.org/officeDocument/2006/relationships/hyperlink" Target="https://pubmed.ncbi.nlm.nih.gov/38636561/" TargetMode="External"/><Relationship Id="rId4" Type="http://schemas.openxmlformats.org/officeDocument/2006/relationships/hyperlink" Target="https://pmc.ncbi.nlm.nih.gov/articles/PMC11095490/" TargetMode="External"/><Relationship Id="rId9" Type="http://schemas.openxmlformats.org/officeDocument/2006/relationships/hyperlink" Target="https://pubmed.ncbi.nlm.nih.gov/37146891/" TargetMode="External"/><Relationship Id="rId14" Type="http://schemas.openxmlformats.org/officeDocument/2006/relationships/hyperlink" Target="https://www.nhs.uk/conditions/alzheimers-disease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ta217" TargetMode="External"/><Relationship Id="rId13" Type="http://schemas.openxmlformats.org/officeDocument/2006/relationships/hyperlink" Target="https://pubmed.ncbi.nlm.nih.gov/39832411/" TargetMode="External"/><Relationship Id="rId18" Type="http://schemas.openxmlformats.org/officeDocument/2006/relationships/hyperlink" Target="https://www.who.int/news-room/fact-sheets/detail/dementia" TargetMode="External"/><Relationship Id="rId3" Type="http://schemas.openxmlformats.org/officeDocument/2006/relationships/hyperlink" Target="https://www.england.nhs.uk/personalisedcare/comprehensive-model-of-personalised-care/" TargetMode="External"/><Relationship Id="rId7" Type="http://schemas.openxmlformats.org/officeDocument/2006/relationships/hyperlink" Target="https://www.england.nhs.uk/wp-content/uploads/2025/05/board-29-may-25-item-2.1-integrated-performance-report.pdf" TargetMode="External"/><Relationship Id="rId12" Type="http://schemas.openxmlformats.org/officeDocument/2006/relationships/hyperlink" Target="https://pubmed.ncbi.nlm.nih.gov/38963276/" TargetMode="External"/><Relationship Id="rId17" Type="http://schemas.openxmlformats.org/officeDocument/2006/relationships/hyperlink" Target="https://www.who.int/publications/i/item/risk-reduction-of-cognitive-decline-and-dementia" TargetMode="External"/><Relationship Id="rId2" Type="http://schemas.openxmlformats.org/officeDocument/2006/relationships/notesSlide" Target="../notesSlides/notesSlide20.xml"/><Relationship Id="rId16" Type="http://schemas.openxmlformats.org/officeDocument/2006/relationships/hyperlink" Target="https://www.who.int/publications/i/item/global-action-plan-on-the-public-health-response-to-dementia-2017---202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england.nhs.uk/2025/08/nhs-supporting-record-numbers-of-people-living-with-dementia/" TargetMode="External"/><Relationship Id="rId11" Type="http://schemas.openxmlformats.org/officeDocument/2006/relationships/hyperlink" Target="https://pubmed.ncbi.nlm.nih.gov/39485657/" TargetMode="External"/><Relationship Id="rId5" Type="http://schemas.openxmlformats.org/officeDocument/2006/relationships/hyperlink" Target="https://www.england.nhs.uk/personalisedcare/supported-self-management/" TargetMode="External"/><Relationship Id="rId15" Type="http://schemas.openxmlformats.org/officeDocument/2006/relationships/hyperlink" Target="https://pmc.ncbi.nlm.nih.gov/articles/PMC9891430/" TargetMode="External"/><Relationship Id="rId10" Type="http://schemas.openxmlformats.org/officeDocument/2006/relationships/hyperlink" Target="https://www.nice.org.uk/guidance/ng97" TargetMode="External"/><Relationship Id="rId19" Type="http://schemas.openxmlformats.org/officeDocument/2006/relationships/hyperlink" Target="https://www.who.int/health-topics/dementia" TargetMode="External"/><Relationship Id="rId4" Type="http://schemas.openxmlformats.org/officeDocument/2006/relationships/hyperlink" Target="https://www.england.nhs.uk/personalisedcare/shared-decision-making/" TargetMode="External"/><Relationship Id="rId9" Type="http://schemas.openxmlformats.org/officeDocument/2006/relationships/hyperlink" Target="https://www.nice.org.uk/guidance/ng16" TargetMode="External"/><Relationship Id="rId14" Type="http://schemas.openxmlformats.org/officeDocument/2006/relationships/hyperlink" Target="https://pmc.ncbi.nlm.nih.gov/articles/PMC1231924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hands.png"/>
          <p:cNvPicPr>
            <a:picLocks noChangeAspect="1"/>
          </p:cNvPicPr>
          <p:nvPr/>
        </p:nvPicPr>
        <p:blipFill>
          <a:blip r:embed="rId3"/>
          <a:srcRect t="31156" b="31156"/>
          <a:stretch/>
        </p:blipFill>
        <p:spPr>
          <a:xfrm>
            <a:off x="0" y="0"/>
            <a:ext cx="12191695" cy="306324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3063240"/>
          </a:xfrm>
          <a:prstGeom prst="rect">
            <a:avLst/>
          </a:prstGeom>
          <a:solidFill>
            <a:srgbClr val="000000">
              <a:alpha val="62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</p:sp>
      <p:sp>
        <p:nvSpPr>
          <p:cNvPr id="4" name="Shap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658368" y="932688"/>
            <a:ext cx="7772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Alzheimer's Disease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658368" y="1600200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720" dirty="0">
                <a:solidFill>
                  <a:srgbClr val="F0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Health Management, Risk Factors, Assessment, Treatment and Personalised Care in the UK</a:t>
            </a:r>
            <a:endParaRPr lang="en-US" sz="1720" dirty="0"/>
          </a:p>
        </p:txBody>
      </p:sp>
      <p:sp>
        <p:nvSpPr>
          <p:cNvPr id="7" name="Shape 4"/>
          <p:cNvSpPr/>
          <p:nvPr/>
        </p:nvSpPr>
        <p:spPr>
          <a:xfrm>
            <a:off x="1266444" y="3027037"/>
            <a:ext cx="11109960" cy="3401568"/>
          </a:xfrm>
          <a:prstGeom prst="roundRect">
            <a:avLst/>
          </a:prstGeom>
          <a:solidFill>
            <a:srgbClr val="F8FAFC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749808" y="3429000"/>
            <a:ext cx="1033272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b="1" dirty="0">
                <a:ea typeface="Arial" pitchFamily="34" charset="-122"/>
                <a:cs typeface="Arial" pitchFamily="34" charset="-120"/>
              </a:rPr>
              <a:t>Module: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2331720" y="3458125"/>
            <a:ext cx="570940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latin typeface="Arial" pitchFamily="34" charset="0"/>
                <a:ea typeface="Arial" pitchFamily="34" charset="-122"/>
                <a:cs typeface="Arial" pitchFamily="34" charset="-120"/>
              </a:rPr>
              <a:t>Community Care and Management of Longer-term Conditions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749807" y="3840480"/>
            <a:ext cx="1741465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b="1" dirty="0">
                <a:ea typeface="Arial" pitchFamily="34" charset="-122"/>
                <a:cs typeface="Arial" pitchFamily="34" charset="-120"/>
              </a:rPr>
              <a:t>Module code: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2356101" y="3835619"/>
            <a:ext cx="182880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latin typeface="Arial" pitchFamily="34" charset="0"/>
                <a:ea typeface="Arial" pitchFamily="34" charset="-122"/>
                <a:cs typeface="Arial" pitchFamily="34" charset="-120"/>
              </a:rPr>
              <a:t>LCHS7003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749808" y="4251960"/>
            <a:ext cx="149887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b="1" dirty="0">
                <a:ea typeface="Arial" pitchFamily="34" charset="-122"/>
                <a:cs typeface="Arial" pitchFamily="34" charset="-120"/>
              </a:rPr>
              <a:t>Assignment: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2356101" y="4205454"/>
            <a:ext cx="3022143" cy="3442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latin typeface="Arial" pitchFamily="34" charset="0"/>
                <a:ea typeface="Arial" pitchFamily="34" charset="-122"/>
                <a:cs typeface="Arial" pitchFamily="34" charset="-120"/>
              </a:rPr>
              <a:t>Individual Presentation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749807" y="4553712"/>
            <a:ext cx="4628437" cy="374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b="1" dirty="0">
                <a:ea typeface="Arial" pitchFamily="34" charset="-122"/>
                <a:cs typeface="Arial" pitchFamily="34" charset="-120"/>
              </a:rPr>
              <a:t>Student Name:  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Sharmin Sultana Mitu</a:t>
            </a:r>
          </a:p>
        </p:txBody>
      </p:sp>
      <p:sp>
        <p:nvSpPr>
          <p:cNvPr id="16" name="Text 13"/>
          <p:cNvSpPr/>
          <p:nvPr/>
        </p:nvSpPr>
        <p:spPr>
          <a:xfrm>
            <a:off x="749807" y="5341868"/>
            <a:ext cx="3645212" cy="338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b="1" dirty="0">
                <a:ea typeface="Arial" pitchFamily="34" charset="-122"/>
                <a:cs typeface="Arial" pitchFamily="34" charset="-120"/>
              </a:rPr>
              <a:t>Lecturer:             </a:t>
            </a:r>
            <a:r>
              <a:rPr lang="en-US" sz="1600" dirty="0"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Raheela Shaikh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D7095D-7C30-D63E-BB6E-943EA3EADDFC}"/>
              </a:ext>
            </a:extLst>
          </p:cNvPr>
          <p:cNvSpPr txBox="1"/>
          <p:nvPr/>
        </p:nvSpPr>
        <p:spPr>
          <a:xfrm>
            <a:off x="643158" y="4842934"/>
            <a:ext cx="40715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Student ID:       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2524666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 and audience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32688"/>
            <a:ext cx="4892040" cy="52578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1035325" y="1132037"/>
            <a:ext cx="10058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749808" y="1481328"/>
            <a:ext cx="4645152" cy="20116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Examine Alzheimer's disease as a major long-term condition in the UK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Focus on public health management, risk factors, diagnosis, management and prevention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Evaluate how UK guidance and personalised care improve outcomes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852445" y="3637026"/>
            <a:ext cx="137160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Audience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749808" y="4114054"/>
            <a:ext cx="4343399" cy="1463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Community nurses, dementia specialist nurses, GPs, social workers and occupational therapists involved in the long-term care of people with Alzheimer's disease in the UK.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0678A10-41B9-9960-6471-57C518980D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6609" y="795529"/>
            <a:ext cx="5025085" cy="6062472"/>
          </a:xfrm>
          <a:prstGeom prst="rect">
            <a:avLst/>
          </a:prstGeom>
        </p:spPr>
      </p:pic>
      <p:sp>
        <p:nvSpPr>
          <p:cNvPr id="26" name="Arrow: Right 25">
            <a:extLst>
              <a:ext uri="{FF2B5EF4-FFF2-40B4-BE49-F238E27FC236}">
                <a16:creationId xmlns:a16="http://schemas.microsoft.com/office/drawing/2014/main" id="{E984E181-A696-8AD4-FDAF-87A3724EBBF3}"/>
              </a:ext>
            </a:extLst>
          </p:cNvPr>
          <p:cNvSpPr/>
          <p:nvPr/>
        </p:nvSpPr>
        <p:spPr>
          <a:xfrm rot="10800000">
            <a:off x="5641848" y="3171475"/>
            <a:ext cx="1524760" cy="896671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Overview: Definition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pic>
        <p:nvPicPr>
          <p:cNvPr id="6" name="Image 0" descr="/mnt/data/brain.png"/>
          <p:cNvPicPr>
            <a:picLocks noChangeAspect="1"/>
          </p:cNvPicPr>
          <p:nvPr/>
        </p:nvPicPr>
        <p:blipFill>
          <a:blip r:embed="rId3"/>
          <a:srcRect l="26351" r="26351"/>
          <a:stretch/>
        </p:blipFill>
        <p:spPr>
          <a:xfrm>
            <a:off x="411479" y="932688"/>
            <a:ext cx="3954043" cy="5413248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4566586" y="1484671"/>
            <a:ext cx="7463557" cy="3765755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8" name="Text 5"/>
          <p:cNvSpPr/>
          <p:nvPr/>
        </p:nvSpPr>
        <p:spPr>
          <a:xfrm>
            <a:off x="7360427" y="1607574"/>
            <a:ext cx="2373507" cy="679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</a:t>
            </a:r>
            <a:endParaRPr lang="en-US" sz="2800" dirty="0"/>
          </a:p>
        </p:txBody>
      </p:sp>
      <p:sp>
        <p:nvSpPr>
          <p:cNvPr id="9" name="Text 6"/>
          <p:cNvSpPr/>
          <p:nvPr/>
        </p:nvSpPr>
        <p:spPr>
          <a:xfrm>
            <a:off x="4892040" y="2237181"/>
            <a:ext cx="6583680" cy="274025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Alzheimer's disease is the most common cause of dementia and a progressive neurodegenerative disorder affecting memory, thinking, behaviour and daily functioning (WHO, 2025)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Alzheimer’s disease is both a clinical and public health issue.</a:t>
            </a:r>
          </a:p>
        </p:txBody>
      </p:sp>
      <p:sp>
        <p:nvSpPr>
          <p:cNvPr id="17" name="Text 14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WHO (2025); NHS (2025); NICE NG97 (2018)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FEE8CB-8F7D-C769-267B-90D837EBB6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EB16B857-00ED-DD78-4558-5B83FACE3AC4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F9848362-1CC4-D171-ED81-517F8DC9398A}"/>
              </a:ext>
            </a:extLst>
          </p:cNvPr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AFBE7873-7B29-18CB-FC1A-33DC7CD4200A}"/>
              </a:ext>
            </a:extLst>
          </p:cNvPr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Overview: Symptoms and Aetiology</a:t>
            </a:r>
            <a:endParaRPr lang="en-US" sz="23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7F358494-D214-CE61-413A-CDDE1B04A241}"/>
              </a:ext>
            </a:extLst>
          </p:cNvPr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A6E79647-2C6E-4587-0F94-3780C48CB97F}"/>
              </a:ext>
            </a:extLst>
          </p:cNvPr>
          <p:cNvSpPr/>
          <p:nvPr/>
        </p:nvSpPr>
        <p:spPr>
          <a:xfrm>
            <a:off x="659136" y="1872561"/>
            <a:ext cx="3401568" cy="364845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C9D7E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13DE2B00-1D48-69FB-18DF-E6D8B3EBBA8E}"/>
              </a:ext>
            </a:extLst>
          </p:cNvPr>
          <p:cNvSpPr/>
          <p:nvPr/>
        </p:nvSpPr>
        <p:spPr>
          <a:xfrm>
            <a:off x="1302417" y="2174313"/>
            <a:ext cx="3576658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symptoms</a:t>
            </a:r>
            <a:endParaRPr lang="en-US" sz="2000" dirty="0"/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096F6BBB-06F8-E236-134C-37436A733E01}"/>
              </a:ext>
            </a:extLst>
          </p:cNvPr>
          <p:cNvSpPr/>
          <p:nvPr/>
        </p:nvSpPr>
        <p:spPr>
          <a:xfrm>
            <a:off x="1119537" y="2666130"/>
            <a:ext cx="2743200" cy="2560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Memory loss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Confusion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Word-finding difficulty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Poor judgement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Reduced independence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0">
            <a:extLst>
              <a:ext uri="{FF2B5EF4-FFF2-40B4-BE49-F238E27FC236}">
                <a16:creationId xmlns:a16="http://schemas.microsoft.com/office/drawing/2014/main" id="{A2BCE524-6E6E-B6AF-CD97-D4A3C02E9F73}"/>
              </a:ext>
            </a:extLst>
          </p:cNvPr>
          <p:cNvSpPr/>
          <p:nvPr/>
        </p:nvSpPr>
        <p:spPr>
          <a:xfrm>
            <a:off x="4395063" y="1872561"/>
            <a:ext cx="3630168" cy="3648456"/>
          </a:xfrm>
          <a:prstGeom prst="roundRect">
            <a:avLst/>
          </a:prstGeom>
          <a:solidFill>
            <a:srgbClr val="FFF0EA"/>
          </a:solidFill>
          <a:ln w="12700">
            <a:solidFill>
              <a:srgbClr val="F2C9BC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4" name="Text 11">
            <a:extLst>
              <a:ext uri="{FF2B5EF4-FFF2-40B4-BE49-F238E27FC236}">
                <a16:creationId xmlns:a16="http://schemas.microsoft.com/office/drawing/2014/main" id="{AC92217E-DEB6-F393-07E5-D0472C1566F4}"/>
              </a:ext>
            </a:extLst>
          </p:cNvPr>
          <p:cNvSpPr/>
          <p:nvPr/>
        </p:nvSpPr>
        <p:spPr>
          <a:xfrm>
            <a:off x="4814459" y="2174313"/>
            <a:ext cx="2861326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Aetiology and causes</a:t>
            </a:r>
            <a:endParaRPr lang="en-US" sz="2000" dirty="0"/>
          </a:p>
        </p:txBody>
      </p:sp>
      <p:sp>
        <p:nvSpPr>
          <p:cNvPr id="15" name="Text 12">
            <a:extLst>
              <a:ext uri="{FF2B5EF4-FFF2-40B4-BE49-F238E27FC236}">
                <a16:creationId xmlns:a16="http://schemas.microsoft.com/office/drawing/2014/main" id="{43F40572-F0B0-1F0A-EA9A-0B3C5C3DC684}"/>
              </a:ext>
            </a:extLst>
          </p:cNvPr>
          <p:cNvSpPr/>
          <p:nvPr/>
        </p:nvSpPr>
        <p:spPr>
          <a:xfrm>
            <a:off x="4841145" y="2637205"/>
            <a:ext cx="2834640" cy="21945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Age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Genetic vulnerability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Amyloid and tau brain changes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Vascular and lifestyle factors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>
            <a:extLst>
              <a:ext uri="{FF2B5EF4-FFF2-40B4-BE49-F238E27FC236}">
                <a16:creationId xmlns:a16="http://schemas.microsoft.com/office/drawing/2014/main" id="{FC3003BA-4506-4965-96A6-D8A9DF75E8CB}"/>
              </a:ext>
            </a:extLst>
          </p:cNvPr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WHO (2025); NHS (2025); NICE NG97 (2018)</a:t>
            </a:r>
            <a:endParaRPr lang="en-US" sz="12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C1216AC-AF97-DF9A-7B3A-63272B441B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175"/>
          <a:stretch>
            <a:fillRect/>
          </a:stretch>
        </p:blipFill>
        <p:spPr>
          <a:xfrm>
            <a:off x="8283577" y="1130123"/>
            <a:ext cx="3908118" cy="538040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45570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Prevalence in the UK and worldwide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60120"/>
            <a:ext cx="3657600" cy="5349240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946404" y="1186754"/>
            <a:ext cx="2770632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Worldwide burden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1078992" y="1645920"/>
            <a:ext cx="2514600" cy="2514600"/>
          </a:xfrm>
          <a:prstGeom prst="ellipse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078992" y="2322576"/>
            <a:ext cx="2514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 million</a:t>
            </a:r>
            <a:endParaRPr lang="en-US" sz="2700" dirty="0"/>
          </a:p>
        </p:txBody>
      </p:sp>
      <p:sp>
        <p:nvSpPr>
          <p:cNvPr id="10" name="Text 8"/>
          <p:cNvSpPr/>
          <p:nvPr/>
        </p:nvSpPr>
        <p:spPr>
          <a:xfrm>
            <a:off x="1078992" y="2761488"/>
            <a:ext cx="2514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420" dirty="0">
                <a:solidFill>
                  <a:srgbClr val="E2E8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living with dementia</a:t>
            </a:r>
            <a:endParaRPr lang="en-US" sz="1420" dirty="0"/>
          </a:p>
          <a:p>
            <a:pPr marL="0" indent="0" algn="ctr">
              <a:buNone/>
            </a:pPr>
            <a:r>
              <a:rPr lang="en-US" sz="1420" dirty="0">
                <a:solidFill>
                  <a:srgbClr val="E2E8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worldwide in 2021</a:t>
            </a:r>
            <a:endParaRPr lang="en-US" sz="1420" dirty="0"/>
          </a:p>
        </p:txBody>
      </p:sp>
      <p:sp>
        <p:nvSpPr>
          <p:cNvPr id="11" name="Text 9"/>
          <p:cNvSpPr/>
          <p:nvPr/>
        </p:nvSpPr>
        <p:spPr>
          <a:xfrm>
            <a:off x="896112" y="4572000"/>
            <a:ext cx="2834640" cy="5943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rgbClr val="0EA5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Nearly 10 million new cases each year worldwide</a:t>
            </a:r>
            <a:endParaRPr lang="en-US" dirty="0"/>
          </a:p>
        </p:txBody>
      </p:sp>
      <p:sp>
        <p:nvSpPr>
          <p:cNvPr id="12" name="Shape 10"/>
          <p:cNvSpPr/>
          <p:nvPr/>
        </p:nvSpPr>
        <p:spPr>
          <a:xfrm>
            <a:off x="4407408" y="960120"/>
            <a:ext cx="3840480" cy="53492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4742495" y="1239012"/>
            <a:ext cx="3999169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prevalence and projection</a:t>
            </a:r>
            <a:endParaRPr lang="en-US" dirty="0"/>
          </a:p>
        </p:txBody>
      </p:sp>
      <p:graphicFrame>
        <p:nvGraphicFramePr>
          <p:cNvPr id="14" name="Chart 0"/>
          <p:cNvGraphicFramePr/>
          <p:nvPr/>
        </p:nvGraphicFramePr>
        <p:xfrm>
          <a:off x="4645152" y="1691640"/>
          <a:ext cx="3200400" cy="2971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5" name="Text 12"/>
          <p:cNvSpPr/>
          <p:nvPr/>
        </p:nvSpPr>
        <p:spPr>
          <a:xfrm>
            <a:off x="4709160" y="4892040"/>
            <a:ext cx="3108960" cy="8229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Around 982,000 people live with dementia in the UK, projected to rise to 1.4 million by 2040.</a:t>
            </a:r>
            <a:endParaRPr lang="en-US" dirty="0"/>
          </a:p>
        </p:txBody>
      </p:sp>
      <p:sp>
        <p:nvSpPr>
          <p:cNvPr id="16" name="Shape 13"/>
          <p:cNvSpPr/>
          <p:nvPr/>
        </p:nvSpPr>
        <p:spPr>
          <a:xfrm>
            <a:off x="8485632" y="960120"/>
            <a:ext cx="3218688" cy="534924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7" name="Text 14"/>
          <p:cNvSpPr/>
          <p:nvPr/>
        </p:nvSpPr>
        <p:spPr>
          <a:xfrm>
            <a:off x="8582975" y="1287018"/>
            <a:ext cx="3677384" cy="2057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 gap in England</a:t>
            </a:r>
            <a:endParaRPr lang="en-US" dirty="0"/>
          </a:p>
        </p:txBody>
      </p:sp>
      <p:sp>
        <p:nvSpPr>
          <p:cNvPr id="18" name="Text 15"/>
          <p:cNvSpPr/>
          <p:nvPr/>
        </p:nvSpPr>
        <p:spPr>
          <a:xfrm>
            <a:off x="8668512" y="1847088"/>
            <a:ext cx="2743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35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66.1%</a:t>
            </a:r>
            <a:endParaRPr lang="en-US" sz="3500" dirty="0"/>
          </a:p>
        </p:txBody>
      </p:sp>
      <p:sp>
        <p:nvSpPr>
          <p:cNvPr id="19" name="Text 16"/>
          <p:cNvSpPr/>
          <p:nvPr/>
        </p:nvSpPr>
        <p:spPr>
          <a:xfrm>
            <a:off x="8851392" y="2560320"/>
            <a:ext cx="2468880" cy="53035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recorded dementia diagnosis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rate for people aged 65+ in 2025</a:t>
            </a:r>
            <a:endParaRPr lang="en-US" sz="1400" dirty="0"/>
          </a:p>
        </p:txBody>
      </p:sp>
      <p:sp>
        <p:nvSpPr>
          <p:cNvPr id="20" name="Shape 17"/>
          <p:cNvSpPr/>
          <p:nvPr/>
        </p:nvSpPr>
        <p:spPr>
          <a:xfrm>
            <a:off x="8942832" y="3419856"/>
            <a:ext cx="2331720" cy="256032"/>
          </a:xfrm>
          <a:prstGeom prst="roundRect">
            <a:avLst/>
          </a:prstGeom>
          <a:solidFill>
            <a:srgbClr val="D7EEF0"/>
          </a:solidFill>
          <a:ln w="12700">
            <a:solidFill>
              <a:srgbClr val="D7EEF0"/>
            </a:solidFill>
            <a:prstDash val="solid"/>
          </a:ln>
        </p:spPr>
      </p:sp>
      <p:sp>
        <p:nvSpPr>
          <p:cNvPr id="21" name="Shape 18"/>
          <p:cNvSpPr/>
          <p:nvPr/>
        </p:nvSpPr>
        <p:spPr>
          <a:xfrm>
            <a:off x="8942832" y="3419856"/>
            <a:ext cx="1545336" cy="256032"/>
          </a:xfrm>
          <a:prstGeom prst="round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22" name="Text 19"/>
          <p:cNvSpPr/>
          <p:nvPr/>
        </p:nvSpPr>
        <p:spPr>
          <a:xfrm>
            <a:off x="8732520" y="4005072"/>
            <a:ext cx="2651760" cy="1325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still implies continuing under-diagnosis and reinforces the value of early assessment pathways.</a:t>
            </a:r>
            <a:endParaRPr lang="en-US" dirty="0"/>
          </a:p>
        </p:txBody>
      </p:sp>
      <p:sp>
        <p:nvSpPr>
          <p:cNvPr id="23" name="Text 20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WHO (2025); Alzheimer's Society (2024); NHS Digital (2025)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and social burden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60120"/>
            <a:ext cx="3703320" cy="53492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786384" y="1207008"/>
            <a:ext cx="2535314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Rising economic cost</a:t>
            </a:r>
            <a:endParaRPr lang="en-US" dirty="0"/>
          </a:p>
        </p:txBody>
      </p:sp>
      <p:graphicFrame>
        <p:nvGraphicFramePr>
          <p:cNvPr id="8" name="Chart 0"/>
          <p:cNvGraphicFramePr/>
          <p:nvPr/>
        </p:nvGraphicFramePr>
        <p:xfrm>
          <a:off x="804672" y="1627632"/>
          <a:ext cx="3063240" cy="2926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 6"/>
          <p:cNvSpPr/>
          <p:nvPr/>
        </p:nvSpPr>
        <p:spPr>
          <a:xfrm>
            <a:off x="841248" y="4786884"/>
            <a:ext cx="2926080" cy="4114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dementia costs may more than double by 2040.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4443984" y="960120"/>
            <a:ext cx="3017520" cy="534924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5DDA0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1" name="Text 8"/>
          <p:cNvSpPr/>
          <p:nvPr/>
        </p:nvSpPr>
        <p:spPr>
          <a:xfrm>
            <a:off x="4983480" y="1216152"/>
            <a:ext cx="182880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costs fall</a:t>
            </a:r>
            <a:endParaRPr lang="en-US" dirty="0"/>
          </a:p>
        </p:txBody>
      </p:sp>
      <p:graphicFrame>
        <p:nvGraphicFramePr>
          <p:cNvPr id="12" name="Chart 1"/>
          <p:cNvGraphicFramePr/>
          <p:nvPr/>
        </p:nvGraphicFramePr>
        <p:xfrm>
          <a:off x="4718304" y="1627632"/>
          <a:ext cx="2240280" cy="2240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3" name="Text 9"/>
          <p:cNvSpPr/>
          <p:nvPr/>
        </p:nvSpPr>
        <p:spPr>
          <a:xfrm>
            <a:off x="4736592" y="4146804"/>
            <a:ext cx="2240280" cy="6400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total cost relates to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care and unpaid care</a:t>
            </a:r>
            <a:endParaRPr lang="en-US" sz="1600" dirty="0"/>
          </a:p>
        </p:txBody>
      </p:sp>
      <p:sp>
        <p:nvSpPr>
          <p:cNvPr id="14" name="Shape 10"/>
          <p:cNvSpPr/>
          <p:nvPr/>
        </p:nvSpPr>
        <p:spPr>
          <a:xfrm>
            <a:off x="7699248" y="960120"/>
            <a:ext cx="4005072" cy="5349240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Text 11"/>
          <p:cNvSpPr/>
          <p:nvPr/>
        </p:nvSpPr>
        <p:spPr>
          <a:xfrm>
            <a:off x="8823960" y="1207008"/>
            <a:ext cx="1645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burden</a:t>
            </a:r>
            <a:endParaRPr lang="en-US" dirty="0"/>
          </a:p>
        </p:txBody>
      </p:sp>
      <p:sp>
        <p:nvSpPr>
          <p:cNvPr id="16" name="Text 12"/>
          <p:cNvSpPr/>
          <p:nvPr/>
        </p:nvSpPr>
        <p:spPr>
          <a:xfrm>
            <a:off x="8028432" y="1586484"/>
            <a:ext cx="3108960" cy="23774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Caregiver stress</a:t>
            </a:r>
            <a:endParaRPr lang="en-US" sz="1600" dirty="0"/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Loss of independence</a:t>
            </a:r>
            <a:endParaRPr lang="en-US" sz="1600" dirty="0"/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Stigma and isolation</a:t>
            </a:r>
            <a:endParaRPr lang="en-US" sz="1600" dirty="0"/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Higher service use</a:t>
            </a:r>
            <a:endParaRPr lang="en-US" sz="1600" dirty="0"/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Pressure on the NHS, social care and families</a:t>
            </a:r>
            <a:endParaRPr lang="en-US" sz="1600" dirty="0"/>
          </a:p>
        </p:txBody>
      </p:sp>
      <p:sp>
        <p:nvSpPr>
          <p:cNvPr id="17" name="Text 13"/>
          <p:cNvSpPr/>
          <p:nvPr/>
        </p:nvSpPr>
        <p:spPr>
          <a:xfrm>
            <a:off x="8074152" y="3300984"/>
            <a:ext cx="3063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Community implication</a:t>
            </a:r>
            <a:endParaRPr lang="en-US" dirty="0"/>
          </a:p>
        </p:txBody>
      </p:sp>
      <p:sp>
        <p:nvSpPr>
          <p:cNvPr id="18" name="Text 14"/>
          <p:cNvSpPr/>
          <p:nvPr/>
        </p:nvSpPr>
        <p:spPr>
          <a:xfrm>
            <a:off x="8074152" y="3730752"/>
            <a:ext cx="3063240" cy="9144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for carers, early planning and coordinated community services are central to reducing avoidable crises.</a:t>
            </a:r>
            <a:endParaRPr lang="en-US" sz="1600" dirty="0"/>
          </a:p>
        </p:txBody>
      </p:sp>
      <p:sp>
        <p:nvSpPr>
          <p:cNvPr id="19" name="Text 15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Alzheimer's Society (2024)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 and initial assessment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411480" y="932688"/>
            <a:ext cx="4709160" cy="541324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1566323" y="1112785"/>
            <a:ext cx="2595130" cy="265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 pathway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713232" y="1682496"/>
            <a:ext cx="3931920" cy="448056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40664" y="1764792"/>
            <a:ext cx="3877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Concern noticed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679192" y="2084832"/>
            <a:ext cx="0" cy="164592"/>
          </a:xfrm>
          <a:prstGeom prst="line">
            <a:avLst/>
          </a:prstGeom>
          <a:noFill/>
          <a:ln w="20320">
            <a:solidFill>
              <a:srgbClr val="0EA5A6"/>
            </a:solidFill>
            <a:prstDash val="solid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713232" y="2359152"/>
            <a:ext cx="3931920" cy="44805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40664" y="2441448"/>
            <a:ext cx="3877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and family history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2679192" y="2761488"/>
            <a:ext cx="0" cy="164592"/>
          </a:xfrm>
          <a:prstGeom prst="line">
            <a:avLst/>
          </a:prstGeom>
          <a:noFill/>
          <a:ln w="20320">
            <a:solidFill>
              <a:srgbClr val="0EA5A6"/>
            </a:solidFill>
            <a:prstDash val="solid"/>
            <a:tailEnd type="triangle"/>
          </a:ln>
        </p:spPr>
      </p:sp>
      <p:sp>
        <p:nvSpPr>
          <p:cNvPr id="14" name="Shape 12"/>
          <p:cNvSpPr/>
          <p:nvPr/>
        </p:nvSpPr>
        <p:spPr>
          <a:xfrm>
            <a:off x="713232" y="3035808"/>
            <a:ext cx="3931920" cy="448056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40664" y="3118104"/>
            <a:ext cx="3877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Cognitive and functional assessment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2679192" y="3438144"/>
            <a:ext cx="0" cy="164592"/>
          </a:xfrm>
          <a:prstGeom prst="line">
            <a:avLst/>
          </a:prstGeom>
          <a:noFill/>
          <a:ln w="20320">
            <a:solidFill>
              <a:srgbClr val="0EA5A6"/>
            </a:solidFill>
            <a:prstDash val="solid"/>
            <a:tailEnd type="triangle"/>
          </a:ln>
        </p:spPr>
      </p:sp>
      <p:sp>
        <p:nvSpPr>
          <p:cNvPr id="17" name="Shape 15"/>
          <p:cNvSpPr/>
          <p:nvPr/>
        </p:nvSpPr>
        <p:spPr>
          <a:xfrm>
            <a:off x="713232" y="3593592"/>
            <a:ext cx="3931918" cy="50292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27532" y="3718062"/>
            <a:ext cx="387705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examination and medication review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2679192" y="4114800"/>
            <a:ext cx="0" cy="164592"/>
          </a:xfrm>
          <a:prstGeom prst="line">
            <a:avLst/>
          </a:prstGeom>
          <a:noFill/>
          <a:ln w="20320">
            <a:solidFill>
              <a:srgbClr val="0EA5A6"/>
            </a:solidFill>
            <a:prstDash val="solid"/>
            <a:tailEnd type="triangle"/>
          </a:ln>
        </p:spPr>
      </p:sp>
      <p:sp>
        <p:nvSpPr>
          <p:cNvPr id="20" name="Shape 18"/>
          <p:cNvSpPr/>
          <p:nvPr/>
        </p:nvSpPr>
        <p:spPr>
          <a:xfrm>
            <a:off x="713232" y="4321566"/>
            <a:ext cx="3931920" cy="51561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40664" y="4471416"/>
            <a:ext cx="390448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Blood tests and imaging when appropriate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2679192" y="4837176"/>
            <a:ext cx="0" cy="164592"/>
          </a:xfrm>
          <a:prstGeom prst="line">
            <a:avLst/>
          </a:prstGeom>
          <a:noFill/>
          <a:ln w="20320">
            <a:solidFill>
              <a:srgbClr val="0EA5A6"/>
            </a:solidFill>
            <a:prstDash val="solid"/>
            <a:tailEnd type="triangle"/>
          </a:ln>
        </p:spPr>
      </p:sp>
      <p:sp>
        <p:nvSpPr>
          <p:cNvPr id="23" name="Shape 21"/>
          <p:cNvSpPr/>
          <p:nvPr/>
        </p:nvSpPr>
        <p:spPr>
          <a:xfrm>
            <a:off x="713232" y="4974336"/>
            <a:ext cx="3991356" cy="53949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740664" y="5148072"/>
            <a:ext cx="3877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Memory service or specialist dementia referral</a:t>
            </a:r>
            <a:endParaRPr lang="en-US" sz="1600" dirty="0"/>
          </a:p>
        </p:txBody>
      </p:sp>
      <p:pic>
        <p:nvPicPr>
          <p:cNvPr id="26" name="Image 0" descr="/mnt/data/consult.png"/>
          <p:cNvPicPr>
            <a:picLocks noChangeAspect="1"/>
          </p:cNvPicPr>
          <p:nvPr/>
        </p:nvPicPr>
        <p:blipFill>
          <a:blip r:embed="rId3"/>
          <a:srcRect l="15711" r="15711"/>
          <a:stretch/>
        </p:blipFill>
        <p:spPr>
          <a:xfrm>
            <a:off x="5394960" y="932688"/>
            <a:ext cx="2953512" cy="2871216"/>
          </a:xfrm>
          <a:prstGeom prst="rect">
            <a:avLst/>
          </a:prstGeom>
        </p:spPr>
      </p:pic>
      <p:sp>
        <p:nvSpPr>
          <p:cNvPr id="27" name="Shape 24"/>
          <p:cNvSpPr/>
          <p:nvPr/>
        </p:nvSpPr>
        <p:spPr>
          <a:xfrm>
            <a:off x="8622792" y="932688"/>
            <a:ext cx="3127248" cy="2871216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8" name="Text 25"/>
          <p:cNvSpPr/>
          <p:nvPr/>
        </p:nvSpPr>
        <p:spPr>
          <a:xfrm>
            <a:off x="8620919" y="1112785"/>
            <a:ext cx="2953512" cy="4297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Initial assessment also cover</a:t>
            </a:r>
            <a:endParaRPr lang="en-US" dirty="0"/>
          </a:p>
        </p:txBody>
      </p:sp>
      <p:sp>
        <p:nvSpPr>
          <p:cNvPr id="29" name="Text 26"/>
          <p:cNvSpPr/>
          <p:nvPr/>
        </p:nvSpPr>
        <p:spPr>
          <a:xfrm>
            <a:off x="8897112" y="1943100"/>
            <a:ext cx="2359152" cy="1600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Mood and delirium</a:t>
            </a:r>
            <a:endParaRPr lang="en-US" dirty="0"/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Falls risk and nutrition</a:t>
            </a:r>
            <a:endParaRPr lang="en-US" dirty="0"/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Hearing and vision</a:t>
            </a:r>
            <a:endParaRPr lang="en-US" dirty="0"/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Safeguarding</a:t>
            </a:r>
            <a:endParaRPr lang="en-US" dirty="0"/>
          </a:p>
          <a:p>
            <a:pPr marL="0" indent="0" algn="l">
              <a:buNone/>
            </a:pPr>
            <a:r>
              <a:rPr lang="en-US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Carer needs</a:t>
            </a:r>
            <a:endParaRPr lang="en-US" dirty="0"/>
          </a:p>
        </p:txBody>
      </p:sp>
      <p:sp>
        <p:nvSpPr>
          <p:cNvPr id="30" name="Shape 27"/>
          <p:cNvSpPr/>
          <p:nvPr/>
        </p:nvSpPr>
        <p:spPr>
          <a:xfrm>
            <a:off x="5394960" y="4114800"/>
            <a:ext cx="6355080" cy="2258568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5DDA0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1" name="Text 28"/>
          <p:cNvSpPr/>
          <p:nvPr/>
        </p:nvSpPr>
        <p:spPr>
          <a:xfrm>
            <a:off x="5516531" y="4145800"/>
            <a:ext cx="3504966" cy="4417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Holistic and person-centred</a:t>
            </a:r>
            <a:endParaRPr lang="en-US" dirty="0"/>
          </a:p>
        </p:txBody>
      </p:sp>
      <p:sp>
        <p:nvSpPr>
          <p:cNvPr id="32" name="Text 29"/>
          <p:cNvSpPr/>
          <p:nvPr/>
        </p:nvSpPr>
        <p:spPr>
          <a:xfrm>
            <a:off x="5669280" y="4645151"/>
            <a:ext cx="6080760" cy="1466399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285750" indent="-285750" algn="l">
              <a:buFont typeface="Wingdings" panose="05000000000000000000" pitchFamily="2" charset="2"/>
              <a:buChar char="ü"/>
            </a:pPr>
            <a:r>
              <a:rPr lang="en-US" dirty="0">
                <a:latin typeface="Arial" pitchFamily="34" charset="0"/>
                <a:ea typeface="Arial" pitchFamily="34" charset="-122"/>
                <a:cs typeface="Arial" pitchFamily="34" charset="-120"/>
              </a:rPr>
              <a:t>NICE recommends access to a memory service or specialist dementia service. </a:t>
            </a:r>
          </a:p>
          <a:p>
            <a:pPr marL="285750" indent="-285750" algn="l">
              <a:buFont typeface="Wingdings" panose="05000000000000000000" pitchFamily="2" charset="2"/>
              <a:buChar char="ü"/>
            </a:pPr>
            <a:r>
              <a:rPr lang="en-US" dirty="0">
                <a:latin typeface="Arial" pitchFamily="34" charset="0"/>
                <a:ea typeface="Arial" pitchFamily="34" charset="-122"/>
                <a:cs typeface="Arial" pitchFamily="34" charset="-120"/>
              </a:rPr>
              <a:t>Assessment should look beyond cognition to safety, function, comorbidity and the needs of carers.</a:t>
            </a:r>
          </a:p>
          <a:p>
            <a:pPr marL="285750" indent="-285750" algn="l">
              <a:buFont typeface="Wingdings" panose="05000000000000000000" pitchFamily="2" charset="2"/>
              <a:buChar char="ü"/>
            </a:pPr>
            <a:r>
              <a:rPr lang="en-US" dirty="0">
                <a:latin typeface="Arial" pitchFamily="34" charset="0"/>
                <a:ea typeface="Arial" pitchFamily="34" charset="-122"/>
                <a:cs typeface="Arial" pitchFamily="34" charset="-120"/>
              </a:rPr>
              <a:t>Early diagnosis supports treatment, planning and safer care.</a:t>
            </a:r>
            <a:endParaRPr lang="en-US" dirty="0"/>
          </a:p>
        </p:txBody>
      </p:sp>
      <p:sp>
        <p:nvSpPr>
          <p:cNvPr id="41" name="Text 38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NICE NG97 (2018); NHS diagnosis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factors and public health management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41832"/>
            <a:ext cx="2834640" cy="5376672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C9D7E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822960" y="1170026"/>
            <a:ext cx="1785190" cy="22900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Non-modifiable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914400" y="1847088"/>
            <a:ext cx="2011680" cy="411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41832" y="1929384"/>
            <a:ext cx="195681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914400" y="2514600"/>
            <a:ext cx="2011680" cy="411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41832" y="2596896"/>
            <a:ext cx="195681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history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914400" y="3182112"/>
            <a:ext cx="2011680" cy="4114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941832" y="3264408"/>
            <a:ext cx="195681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Genetics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611880" y="941832"/>
            <a:ext cx="2788920" cy="5376672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3822192" y="1152144"/>
            <a:ext cx="2578608" cy="4480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Potentially preventable or delayable</a:t>
            </a:r>
            <a:endParaRPr lang="en-US" dirty="0"/>
          </a:p>
        </p:txBody>
      </p:sp>
      <p:sp>
        <p:nvSpPr>
          <p:cNvPr id="17" name="Shape 15"/>
          <p:cNvSpPr/>
          <p:nvPr/>
        </p:nvSpPr>
        <p:spPr>
          <a:xfrm>
            <a:off x="4315968" y="1883664"/>
            <a:ext cx="1417320" cy="1417320"/>
          </a:xfrm>
          <a:prstGeom prst="ellipse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315968" y="233172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45%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3840480" y="3584448"/>
            <a:ext cx="2377440" cy="6400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42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estimated share linked to modifiable risk</a:t>
            </a:r>
            <a:endParaRPr lang="en-US" sz="1420" dirty="0"/>
          </a:p>
        </p:txBody>
      </p:sp>
      <p:sp>
        <p:nvSpPr>
          <p:cNvPr id="20" name="Text 18"/>
          <p:cNvSpPr/>
          <p:nvPr/>
        </p:nvSpPr>
        <p:spPr>
          <a:xfrm>
            <a:off x="3803904" y="4718304"/>
            <a:ext cx="2468880" cy="7315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EA5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makes Alzheimer's disease a major public health prevention priority.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6629400" y="941832"/>
            <a:ext cx="5074920" cy="53766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2" name="Text 20"/>
          <p:cNvSpPr/>
          <p:nvPr/>
        </p:nvSpPr>
        <p:spPr>
          <a:xfrm>
            <a:off x="7085106" y="1225515"/>
            <a:ext cx="4691083" cy="219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Modifiable factors highlighted in the brief</a:t>
            </a:r>
            <a:endParaRPr lang="en-US" dirty="0"/>
          </a:p>
        </p:txBody>
      </p:sp>
      <p:sp>
        <p:nvSpPr>
          <p:cNvPr id="23" name="Shape 21"/>
          <p:cNvSpPr/>
          <p:nvPr/>
        </p:nvSpPr>
        <p:spPr>
          <a:xfrm>
            <a:off x="6903720" y="1664208"/>
            <a:ext cx="1234440" cy="36576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6781924" y="1746504"/>
            <a:ext cx="1328804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Hypertension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8259956" y="1682590"/>
            <a:ext cx="1533144" cy="347378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8412480" y="1709928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Diabetes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9835896" y="1677925"/>
            <a:ext cx="1548384" cy="36576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985124" y="1709928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Smoking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781924" y="2176272"/>
            <a:ext cx="1356236" cy="40233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6931152" y="2258568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Obesity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8302752" y="2176272"/>
            <a:ext cx="1243584" cy="512064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8330184" y="2258568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inactivity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9701784" y="2176272"/>
            <a:ext cx="1234440" cy="3657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9729216" y="2258568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Depression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903720" y="2688336"/>
            <a:ext cx="1234440" cy="36576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6931152" y="2770632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Hearing loss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8302752" y="2764008"/>
            <a:ext cx="1371600" cy="5943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8366760" y="2919922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isolation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9701784" y="2752062"/>
            <a:ext cx="1575816" cy="676938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9899904" y="2948941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LDL cholesterol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6903720" y="3200400"/>
            <a:ext cx="1234440" cy="3657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6931152" y="3282696"/>
            <a:ext cx="117957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Vision loss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6903720" y="3849530"/>
            <a:ext cx="3919790" cy="484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20" b="1" dirty="0">
                <a:solidFill>
                  <a:srgbClr val="0EA5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health message</a:t>
            </a:r>
            <a:endParaRPr lang="en-US" sz="1520" dirty="0"/>
          </a:p>
        </p:txBody>
      </p:sp>
      <p:sp>
        <p:nvSpPr>
          <p:cNvPr id="44" name="Text 42"/>
          <p:cNvSpPr/>
          <p:nvPr/>
        </p:nvSpPr>
        <p:spPr>
          <a:xfrm>
            <a:off x="6882446" y="4393693"/>
            <a:ext cx="4297680" cy="8686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reduction spans chronic disease control, sensory health, smoking cessation, physical activity and social connection.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Livingston et al. (2024); NHS (2025); NICE NG16</a:t>
            </a:r>
            <a:endParaRPr lang="en-US" sz="1200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EDDC1993-03FD-269C-E02F-5F3969A0E40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0587" y="3849530"/>
            <a:ext cx="2725699" cy="246897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 following UK guidance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41832"/>
            <a:ext cx="6629400" cy="5394960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2081784" y="1115568"/>
            <a:ext cx="401421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UK guidance: NICE NG97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868680" y="1664208"/>
            <a:ext cx="1892808" cy="493776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96112" y="1643307"/>
            <a:ext cx="184708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Person-centred care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852928" y="1664208"/>
            <a:ext cx="1965960" cy="49377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2880360" y="1746504"/>
            <a:ext cx="19110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Multidisciplinary working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4910328" y="1664208"/>
            <a:ext cx="1792224" cy="493776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992624" y="1746504"/>
            <a:ext cx="16824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review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868680" y="2331720"/>
            <a:ext cx="1892808" cy="277977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1234440" y="2587752"/>
            <a:ext cx="1261872" cy="343367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Support the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person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078992" y="3154680"/>
            <a:ext cx="1417320" cy="11430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Manage behaviour and distress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Promote function and routine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Support communication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2907792" y="2331720"/>
            <a:ext cx="1828800" cy="277977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3118104" y="2587752"/>
            <a:ext cx="1408176" cy="3657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Support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carers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3118104" y="3154680"/>
            <a:ext cx="1417320" cy="11430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Information and education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Advice, respite and review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Shared planning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983480" y="2400300"/>
            <a:ext cx="1828800" cy="27111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5148072" y="2587752"/>
            <a:ext cx="1417320" cy="3657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Coordinate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services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5148072" y="3154680"/>
            <a:ext cx="1417320" cy="12344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Primary care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Memory services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Mental health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Social care and voluntary sector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868680" y="5285232"/>
            <a:ext cx="5715000" cy="5943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health management should focus on early diagnosis, continuity of care, reducing inequalities and preventing crisis admissions.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7388352" y="941832"/>
            <a:ext cx="4315968" cy="53949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7903153" y="1088882"/>
            <a:ext cx="334745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Implementation challenge</a:t>
            </a:r>
            <a:endParaRPr lang="en-US" dirty="0"/>
          </a:p>
        </p:txBody>
      </p:sp>
      <p:sp>
        <p:nvSpPr>
          <p:cNvPr id="26" name="Text 24"/>
          <p:cNvSpPr/>
          <p:nvPr/>
        </p:nvSpPr>
        <p:spPr>
          <a:xfrm>
            <a:off x="7662671" y="1554480"/>
            <a:ext cx="3907287" cy="9144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offers a strong framework, but delivery remains uneven. Good management depends on joined-up pathways rather than isolated services.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7882128" y="2761488"/>
            <a:ext cx="3337560" cy="3657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7909560" y="2843784"/>
            <a:ext cx="32826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care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7882128" y="3273552"/>
            <a:ext cx="3337560" cy="365760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F8FBFD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7909560" y="3355848"/>
            <a:ext cx="32826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Memory services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7882128" y="3785616"/>
            <a:ext cx="3337560" cy="3657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7909560" y="3867912"/>
            <a:ext cx="32826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nursing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7882128" y="4297680"/>
            <a:ext cx="3337560" cy="365760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F8FBFD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7909560" y="4379976"/>
            <a:ext cx="32826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Mental health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7882128" y="4809744"/>
            <a:ext cx="3337560" cy="3657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7909560" y="4892040"/>
            <a:ext cx="32826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care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7882128" y="5321808"/>
            <a:ext cx="3337560" cy="365760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F8FBFD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7909560" y="5404104"/>
            <a:ext cx="32826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Voluntary sector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NICE NG97 (2018); NHS England (2025)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Models and frameworks that improve outcomes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41832"/>
            <a:ext cx="4069080" cy="5349240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1024128" y="1133483"/>
            <a:ext cx="3282883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frameworks in the brief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662473" y="1624086"/>
            <a:ext cx="3589487" cy="844794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1024128" y="1755648"/>
            <a:ext cx="2926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NG97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15192" y="2063372"/>
            <a:ext cx="3856808" cy="124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Assessment, management and support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62473" y="2556401"/>
            <a:ext cx="3589487" cy="900031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C9D7E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1024128" y="2743200"/>
            <a:ext cx="2926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NG16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56830" y="3082834"/>
            <a:ext cx="3312365" cy="258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reduction and prevention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662473" y="3602736"/>
            <a:ext cx="3589487" cy="932688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774067" y="3632780"/>
            <a:ext cx="3477893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Comprehensive Model of Personalised Care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715191" y="4102109"/>
            <a:ext cx="3644537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 decisions and self-management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662473" y="4681728"/>
            <a:ext cx="3539195" cy="81381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C9D7E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856830" y="4773168"/>
            <a:ext cx="3137325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global public health response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974114" y="5047488"/>
            <a:ext cx="2926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System-level action and policy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841748" y="941832"/>
            <a:ext cx="6876288" cy="534924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5468112" y="1078246"/>
            <a:ext cx="412637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Whole-person, whole-system logic</a:t>
            </a:r>
            <a:endParaRPr lang="en-US" dirty="0"/>
          </a:p>
        </p:txBody>
      </p:sp>
      <p:sp>
        <p:nvSpPr>
          <p:cNvPr id="22" name="Shape 20"/>
          <p:cNvSpPr/>
          <p:nvPr/>
        </p:nvSpPr>
        <p:spPr>
          <a:xfrm>
            <a:off x="5468112" y="1755648"/>
            <a:ext cx="1645920" cy="38404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495544" y="1837944"/>
            <a:ext cx="1591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7315200" y="1755648"/>
            <a:ext cx="1645920" cy="38404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7342632" y="1837944"/>
            <a:ext cx="1591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diagnosis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9162288" y="1755648"/>
            <a:ext cx="1645920" cy="38404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9189720" y="1837944"/>
            <a:ext cx="1591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Integrated care</a:t>
            </a:r>
            <a:endParaRPr lang="en-US" sz="1600" dirty="0"/>
          </a:p>
        </p:txBody>
      </p:sp>
      <p:sp>
        <p:nvSpPr>
          <p:cNvPr id="28" name="Shape 26"/>
          <p:cNvSpPr/>
          <p:nvPr/>
        </p:nvSpPr>
        <p:spPr>
          <a:xfrm>
            <a:off x="7114032" y="1947672"/>
            <a:ext cx="164592" cy="0"/>
          </a:xfrm>
          <a:prstGeom prst="line">
            <a:avLst/>
          </a:prstGeom>
          <a:noFill/>
          <a:ln w="25400">
            <a:solidFill>
              <a:srgbClr val="0EA5A6"/>
            </a:solidFill>
            <a:prstDash val="solid"/>
            <a:tailEnd type="triangle"/>
          </a:ln>
        </p:spPr>
      </p:sp>
      <p:sp>
        <p:nvSpPr>
          <p:cNvPr id="29" name="Shape 27"/>
          <p:cNvSpPr/>
          <p:nvPr/>
        </p:nvSpPr>
        <p:spPr>
          <a:xfrm>
            <a:off x="8961120" y="1947672"/>
            <a:ext cx="164592" cy="0"/>
          </a:xfrm>
          <a:prstGeom prst="line">
            <a:avLst/>
          </a:prstGeom>
          <a:noFill/>
          <a:ln w="25400">
            <a:solidFill>
              <a:srgbClr val="0EA5A6"/>
            </a:solidFill>
            <a:prstDash val="solid"/>
            <a:tailEnd type="triangle"/>
          </a:ln>
        </p:spPr>
      </p:sp>
      <p:sp>
        <p:nvSpPr>
          <p:cNvPr id="30" name="Shape 28"/>
          <p:cNvSpPr/>
          <p:nvPr/>
        </p:nvSpPr>
        <p:spPr>
          <a:xfrm>
            <a:off x="5779008" y="2788920"/>
            <a:ext cx="4983480" cy="914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5925312" y="3072384"/>
            <a:ext cx="466344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self-management, carer support and reduced service fragmentation</a:t>
            </a:r>
            <a:endParaRPr lang="en-US" sz="1450" dirty="0"/>
          </a:p>
        </p:txBody>
      </p:sp>
      <p:sp>
        <p:nvSpPr>
          <p:cNvPr id="32" name="Shape 30"/>
          <p:cNvSpPr/>
          <p:nvPr/>
        </p:nvSpPr>
        <p:spPr>
          <a:xfrm>
            <a:off x="6629400" y="4160520"/>
            <a:ext cx="3291840" cy="91440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5DDA0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3" name="Text 31"/>
          <p:cNvSpPr/>
          <p:nvPr/>
        </p:nvSpPr>
        <p:spPr>
          <a:xfrm>
            <a:off x="6793992" y="4443984"/>
            <a:ext cx="2971800" cy="21945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should not rely on a medicine-only model.</a:t>
            </a:r>
            <a:endParaRPr lang="en-US" sz="1520" dirty="0"/>
          </a:p>
        </p:txBody>
      </p:sp>
      <p:sp>
        <p:nvSpPr>
          <p:cNvPr id="34" name="Text 32"/>
          <p:cNvSpPr/>
          <p:nvPr/>
        </p:nvSpPr>
        <p:spPr>
          <a:xfrm>
            <a:off x="5532120" y="559612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6672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frameworks point toward coordinated, personalised and preventive care.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NICE NG16 and NG97; NHS England (2019); WHO (2017)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Treatment options in the UK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41832"/>
            <a:ext cx="5394960" cy="5376672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2468880" y="1115568"/>
            <a:ext cx="1645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Drug treatment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868680" y="1664208"/>
            <a:ext cx="132588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96112" y="1746504"/>
            <a:ext cx="12710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Donepezil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331720" y="1664208"/>
            <a:ext cx="132588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2359152" y="1746504"/>
            <a:ext cx="12710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Galantamine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794760" y="1664208"/>
            <a:ext cx="132588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3822192" y="1746504"/>
            <a:ext cx="12710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Rivastigmine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2075688" y="2148840"/>
            <a:ext cx="1417320" cy="36576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103120" y="2231136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Memantine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868680" y="2788920"/>
            <a:ext cx="2011680" cy="19202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1078992" y="3035808"/>
            <a:ext cx="1554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AChE inhibitors</a:t>
            </a:r>
            <a:endParaRPr lang="en-US" sz="1450" dirty="0"/>
          </a:p>
        </p:txBody>
      </p:sp>
      <p:sp>
        <p:nvSpPr>
          <p:cNvPr id="18" name="Text 16"/>
          <p:cNvSpPr/>
          <p:nvPr/>
        </p:nvSpPr>
        <p:spPr>
          <a:xfrm>
            <a:off x="1028700" y="3363126"/>
            <a:ext cx="1792224" cy="8229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for mild to moderate Alzheimer's disease.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2999232" y="2788920"/>
            <a:ext cx="2011680" cy="19202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3218688" y="3035808"/>
            <a:ext cx="1554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Memantine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3213354" y="3317406"/>
            <a:ext cx="1792224" cy="9144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in moderate to severe disease or when AChE inhibitors are unsuitable.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6294122" y="2022594"/>
            <a:ext cx="5441364" cy="283709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Medication review remains important because care must balance benefit, side effects and patient preference.</a:t>
            </a:r>
          </a:p>
          <a:p>
            <a:pPr algn="just"/>
            <a:endParaRPr lang="en-US" sz="2000" b="1" dirty="0">
              <a:solidFill>
                <a:schemeClr val="tx2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Current care remains mainly symptom management and support, although research on disease-modifying therapies continues.</a:t>
            </a:r>
            <a:endParaRPr lang="en-US" sz="20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US" sz="2000" dirty="0"/>
          </a:p>
        </p:txBody>
      </p:sp>
      <p:sp>
        <p:nvSpPr>
          <p:cNvPr id="38" name="Text 36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NICE TA217; NHS (2025); Desai et al. (2024)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B6EBE-4B54-461A-3FCB-EFD5FA5D0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0C7B5B57-6A88-CFD9-713D-43FEBC1DC443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C580B918-7F6C-D3AF-3255-45ABBD44D9D6}"/>
              </a:ext>
            </a:extLst>
          </p:cNvPr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BBC9A0D7-3F75-6882-949E-4B26D02489DD}"/>
              </a:ext>
            </a:extLst>
          </p:cNvPr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Treatment options in the UK </a:t>
            </a:r>
            <a:endParaRPr lang="en-US" sz="23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6EBB630E-4C12-2819-27DF-F52BC672F6A4}"/>
              </a:ext>
            </a:extLst>
          </p:cNvPr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23" name="Shape 21">
            <a:extLst>
              <a:ext uri="{FF2B5EF4-FFF2-40B4-BE49-F238E27FC236}">
                <a16:creationId xmlns:a16="http://schemas.microsoft.com/office/drawing/2014/main" id="{20E378ED-C5DA-461C-0E8A-F9D835CCF072}"/>
              </a:ext>
            </a:extLst>
          </p:cNvPr>
          <p:cNvSpPr/>
          <p:nvPr/>
        </p:nvSpPr>
        <p:spPr>
          <a:xfrm>
            <a:off x="5937493" y="891239"/>
            <a:ext cx="5766827" cy="5376672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4" name="Text 22">
            <a:extLst>
              <a:ext uri="{FF2B5EF4-FFF2-40B4-BE49-F238E27FC236}">
                <a16:creationId xmlns:a16="http://schemas.microsoft.com/office/drawing/2014/main" id="{DCE5297C-E051-9BE2-E3A2-54A23191E1ED}"/>
              </a:ext>
            </a:extLst>
          </p:cNvPr>
          <p:cNvSpPr/>
          <p:nvPr/>
        </p:nvSpPr>
        <p:spPr>
          <a:xfrm>
            <a:off x="8116140" y="1105864"/>
            <a:ext cx="201168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Non-drug support</a:t>
            </a:r>
            <a:endParaRPr lang="en-US" sz="1600" dirty="0"/>
          </a:p>
        </p:txBody>
      </p:sp>
      <p:sp>
        <p:nvSpPr>
          <p:cNvPr id="25" name="Shape 23">
            <a:extLst>
              <a:ext uri="{FF2B5EF4-FFF2-40B4-BE49-F238E27FC236}">
                <a16:creationId xmlns:a16="http://schemas.microsoft.com/office/drawing/2014/main" id="{E05F61EE-BB65-3FCA-E7F5-5089D1E6C8BD}"/>
              </a:ext>
            </a:extLst>
          </p:cNvPr>
          <p:cNvSpPr/>
          <p:nvPr/>
        </p:nvSpPr>
        <p:spPr>
          <a:xfrm>
            <a:off x="6346122" y="1470410"/>
            <a:ext cx="2554162" cy="842555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6" name="Text 24">
            <a:extLst>
              <a:ext uri="{FF2B5EF4-FFF2-40B4-BE49-F238E27FC236}">
                <a16:creationId xmlns:a16="http://schemas.microsoft.com/office/drawing/2014/main" id="{2EF9A6D7-8126-19E6-0A54-407F25588E31}"/>
              </a:ext>
            </a:extLst>
          </p:cNvPr>
          <p:cNvSpPr/>
          <p:nvPr/>
        </p:nvSpPr>
        <p:spPr>
          <a:xfrm>
            <a:off x="6632479" y="1566796"/>
            <a:ext cx="195681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2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Cognitive stimulation</a:t>
            </a:r>
            <a:endParaRPr lang="en-US" sz="1420" dirty="0"/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5AC3363C-231F-80BA-E330-D15C60E4951B}"/>
              </a:ext>
            </a:extLst>
          </p:cNvPr>
          <p:cNvSpPr/>
          <p:nvPr/>
        </p:nvSpPr>
        <p:spPr>
          <a:xfrm>
            <a:off x="6312346" y="1824881"/>
            <a:ext cx="2664076" cy="7132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31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activity that can support cognition and engagement.</a:t>
            </a:r>
            <a:endParaRPr lang="en-US" sz="1310" dirty="0"/>
          </a:p>
        </p:txBody>
      </p:sp>
      <p:sp>
        <p:nvSpPr>
          <p:cNvPr id="28" name="Shape 26">
            <a:extLst>
              <a:ext uri="{FF2B5EF4-FFF2-40B4-BE49-F238E27FC236}">
                <a16:creationId xmlns:a16="http://schemas.microsoft.com/office/drawing/2014/main" id="{C6A4C350-9532-5A5B-088D-FE4145F94EF9}"/>
              </a:ext>
            </a:extLst>
          </p:cNvPr>
          <p:cNvSpPr/>
          <p:nvPr/>
        </p:nvSpPr>
        <p:spPr>
          <a:xfrm>
            <a:off x="9052560" y="1470691"/>
            <a:ext cx="2636520" cy="89555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9" name="Text 27">
            <a:extLst>
              <a:ext uri="{FF2B5EF4-FFF2-40B4-BE49-F238E27FC236}">
                <a16:creationId xmlns:a16="http://schemas.microsoft.com/office/drawing/2014/main" id="{66554CB7-44E1-C0A1-3918-EF498BEB32F2}"/>
              </a:ext>
            </a:extLst>
          </p:cNvPr>
          <p:cNvSpPr/>
          <p:nvPr/>
        </p:nvSpPr>
        <p:spPr>
          <a:xfrm>
            <a:off x="9427464" y="1565677"/>
            <a:ext cx="195681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2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Occupational support</a:t>
            </a:r>
            <a:endParaRPr lang="en-US" sz="1420" dirty="0"/>
          </a:p>
        </p:txBody>
      </p:sp>
      <p:sp>
        <p:nvSpPr>
          <p:cNvPr id="30" name="Text 28">
            <a:extLst>
              <a:ext uri="{FF2B5EF4-FFF2-40B4-BE49-F238E27FC236}">
                <a16:creationId xmlns:a16="http://schemas.microsoft.com/office/drawing/2014/main" id="{C9355F34-8B5D-1813-E973-CB522279F98C}"/>
              </a:ext>
            </a:extLst>
          </p:cNvPr>
          <p:cNvSpPr/>
          <p:nvPr/>
        </p:nvSpPr>
        <p:spPr>
          <a:xfrm>
            <a:off x="9074206" y="1839997"/>
            <a:ext cx="2669676" cy="7132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31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Prompts, routines and environmental adaptation.</a:t>
            </a:r>
            <a:endParaRPr lang="en-US" sz="1310" dirty="0"/>
          </a:p>
        </p:txBody>
      </p:sp>
      <p:sp>
        <p:nvSpPr>
          <p:cNvPr id="31" name="Shape 29">
            <a:extLst>
              <a:ext uri="{FF2B5EF4-FFF2-40B4-BE49-F238E27FC236}">
                <a16:creationId xmlns:a16="http://schemas.microsoft.com/office/drawing/2014/main" id="{47F467FC-4276-1379-1395-AD23D2FCFC29}"/>
              </a:ext>
            </a:extLst>
          </p:cNvPr>
          <p:cNvSpPr/>
          <p:nvPr/>
        </p:nvSpPr>
        <p:spPr>
          <a:xfrm>
            <a:off x="6346122" y="2448632"/>
            <a:ext cx="2554162" cy="842555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2" name="Text 30">
            <a:extLst>
              <a:ext uri="{FF2B5EF4-FFF2-40B4-BE49-F238E27FC236}">
                <a16:creationId xmlns:a16="http://schemas.microsoft.com/office/drawing/2014/main" id="{DDEF6401-254C-5DA9-AC68-8DE60090746A}"/>
              </a:ext>
            </a:extLst>
          </p:cNvPr>
          <p:cNvSpPr/>
          <p:nvPr/>
        </p:nvSpPr>
        <p:spPr>
          <a:xfrm>
            <a:off x="6885432" y="2504989"/>
            <a:ext cx="195681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2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Carer education</a:t>
            </a:r>
            <a:endParaRPr lang="en-US" sz="1420" dirty="0"/>
          </a:p>
        </p:txBody>
      </p:sp>
      <p:sp>
        <p:nvSpPr>
          <p:cNvPr id="33" name="Text 31">
            <a:extLst>
              <a:ext uri="{FF2B5EF4-FFF2-40B4-BE49-F238E27FC236}">
                <a16:creationId xmlns:a16="http://schemas.microsoft.com/office/drawing/2014/main" id="{71805767-F9DB-3D58-ED25-1120ECA0FFC8}"/>
              </a:ext>
            </a:extLst>
          </p:cNvPr>
          <p:cNvSpPr/>
          <p:nvPr/>
        </p:nvSpPr>
        <p:spPr>
          <a:xfrm>
            <a:off x="6528816" y="2762514"/>
            <a:ext cx="2231136" cy="7132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31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coping support and information.</a:t>
            </a:r>
            <a:endParaRPr lang="en-US" sz="1310" dirty="0"/>
          </a:p>
        </p:txBody>
      </p:sp>
      <p:sp>
        <p:nvSpPr>
          <p:cNvPr id="34" name="Shape 32">
            <a:extLst>
              <a:ext uri="{FF2B5EF4-FFF2-40B4-BE49-F238E27FC236}">
                <a16:creationId xmlns:a16="http://schemas.microsoft.com/office/drawing/2014/main" id="{2D654DC4-2C56-367D-EBA2-C593C05EC7DF}"/>
              </a:ext>
            </a:extLst>
          </p:cNvPr>
          <p:cNvSpPr/>
          <p:nvPr/>
        </p:nvSpPr>
        <p:spPr>
          <a:xfrm>
            <a:off x="9037320" y="2456190"/>
            <a:ext cx="2651760" cy="825357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5" name="Text 33">
            <a:extLst>
              <a:ext uri="{FF2B5EF4-FFF2-40B4-BE49-F238E27FC236}">
                <a16:creationId xmlns:a16="http://schemas.microsoft.com/office/drawing/2014/main" id="{6AF6F9E1-FB5B-FDA0-0F71-7E771145D24D}"/>
              </a:ext>
            </a:extLst>
          </p:cNvPr>
          <p:cNvSpPr/>
          <p:nvPr/>
        </p:nvSpPr>
        <p:spPr>
          <a:xfrm>
            <a:off x="9419813" y="2477370"/>
            <a:ext cx="195681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2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routines</a:t>
            </a:r>
            <a:endParaRPr lang="en-US" sz="1420" dirty="0"/>
          </a:p>
        </p:txBody>
      </p:sp>
      <p:sp>
        <p:nvSpPr>
          <p:cNvPr id="36" name="Text 34">
            <a:extLst>
              <a:ext uri="{FF2B5EF4-FFF2-40B4-BE49-F238E27FC236}">
                <a16:creationId xmlns:a16="http://schemas.microsoft.com/office/drawing/2014/main" id="{AFE09735-9F33-51BF-7F6D-0D7F4981CAFB}"/>
              </a:ext>
            </a:extLst>
          </p:cNvPr>
          <p:cNvSpPr/>
          <p:nvPr/>
        </p:nvSpPr>
        <p:spPr>
          <a:xfrm>
            <a:off x="9203623" y="2723747"/>
            <a:ext cx="2508317" cy="7132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31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 distress and support daily function.</a:t>
            </a:r>
            <a:endParaRPr lang="en-US" sz="1310" dirty="0"/>
          </a:p>
        </p:txBody>
      </p:sp>
      <p:sp>
        <p:nvSpPr>
          <p:cNvPr id="38" name="Text 36">
            <a:extLst>
              <a:ext uri="{FF2B5EF4-FFF2-40B4-BE49-F238E27FC236}">
                <a16:creationId xmlns:a16="http://schemas.microsoft.com/office/drawing/2014/main" id="{D8A251DE-356A-7268-2E5F-E94FADFA60D8}"/>
              </a:ext>
            </a:extLst>
          </p:cNvPr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NICE TA217; NHS (2025); Desai et al. (2024)</a:t>
            </a:r>
            <a:endParaRPr lang="en-US" sz="1200" dirty="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04FBDF6-8DFA-312B-D617-59D07DD4DA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3857619"/>
            <a:ext cx="5615940" cy="25350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AD7EB5E9-03A8-5A33-7D56-D9FE46D5C6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821979"/>
            <a:ext cx="5493822" cy="5496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7034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Comorbidity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41832"/>
            <a:ext cx="6446520" cy="5376672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996136" y="1216864"/>
            <a:ext cx="4286450" cy="1547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comorbidities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2601468" y="2739747"/>
            <a:ext cx="2011680" cy="914400"/>
          </a:xfrm>
          <a:prstGeom prst="ellipse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763774" y="2959950"/>
            <a:ext cx="1737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Alzheimer's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disease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941832" y="2708490"/>
            <a:ext cx="1005840" cy="41148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96696" y="2708490"/>
            <a:ext cx="9509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Depression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1157509" y="3513910"/>
            <a:ext cx="1005840" cy="58521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1166420" y="3570732"/>
            <a:ext cx="85953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Anxiety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5266944" y="2359152"/>
            <a:ext cx="1051560" cy="41148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159829" y="2387890"/>
            <a:ext cx="1131243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Hypertension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376672" y="3241548"/>
            <a:ext cx="868680" cy="45720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431536" y="3273552"/>
            <a:ext cx="81381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Diabetes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2485256" y="4234815"/>
            <a:ext cx="1505681" cy="475488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2380473" y="4261104"/>
            <a:ext cx="1431036" cy="4229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Cardiovascular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disease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754880" y="4023360"/>
            <a:ext cx="868680" cy="475488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828032" y="4105656"/>
            <a:ext cx="76809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Frailty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1660429" y="1992413"/>
            <a:ext cx="1005840" cy="41148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1700784" y="2036055"/>
            <a:ext cx="9509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Delirium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3172968" y="1931670"/>
            <a:ext cx="1691640" cy="41148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3191256" y="1998944"/>
            <a:ext cx="16367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Sensory impairment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and falls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Pepper (2024); Stirland et al. (2025); NICE NG97</a:t>
            </a:r>
            <a:endParaRPr lang="en-US" sz="12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95BBFE81-0181-ABD5-5A98-C9BB757C6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781" y="768476"/>
            <a:ext cx="5012854" cy="608952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49620-BB76-1F32-E489-A944EA5BE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8CF921A7-1A50-B5F4-3D38-0C349275366B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318F6959-19AD-6D08-A9A1-C9DC4A62D8FF}"/>
              </a:ext>
            </a:extLst>
          </p:cNvPr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A98D841-368F-DB5C-FED5-F2E5D2C6699E}"/>
              </a:ext>
            </a:extLst>
          </p:cNvPr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Multimorbidity</a:t>
            </a:r>
            <a:endParaRPr lang="en-US" sz="23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165A243C-9D66-4617-780D-B73A9858DC3E}"/>
              </a:ext>
            </a:extLst>
          </p:cNvPr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3061FD41-5A43-AD36-842D-A082CED54BB1}"/>
              </a:ext>
            </a:extLst>
          </p:cNvPr>
          <p:cNvSpPr/>
          <p:nvPr/>
        </p:nvSpPr>
        <p:spPr>
          <a:xfrm>
            <a:off x="2763774" y="2959950"/>
            <a:ext cx="1737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Alzheimer's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disease</a:t>
            </a:r>
            <a:endParaRPr lang="en-US" sz="1800" dirty="0"/>
          </a:p>
        </p:txBody>
      </p:sp>
      <p:sp>
        <p:nvSpPr>
          <p:cNvPr id="26" name="Shape 24">
            <a:extLst>
              <a:ext uri="{FF2B5EF4-FFF2-40B4-BE49-F238E27FC236}">
                <a16:creationId xmlns:a16="http://schemas.microsoft.com/office/drawing/2014/main" id="{BA4D3D90-E22D-D376-3EE4-356DF59917BE}"/>
              </a:ext>
            </a:extLst>
          </p:cNvPr>
          <p:cNvSpPr/>
          <p:nvPr/>
        </p:nvSpPr>
        <p:spPr>
          <a:xfrm>
            <a:off x="6440129" y="941832"/>
            <a:ext cx="5264191" cy="5376672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5DDA0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6ED1C270-DD23-2A6A-DA60-8FDC6FE85F6B}"/>
              </a:ext>
            </a:extLst>
          </p:cNvPr>
          <p:cNvSpPr/>
          <p:nvPr/>
        </p:nvSpPr>
        <p:spPr>
          <a:xfrm>
            <a:off x="6882582" y="1301667"/>
            <a:ext cx="4366970" cy="1215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multimorbidity matters</a:t>
            </a:r>
            <a:endParaRPr lang="en-US" dirty="0"/>
          </a:p>
        </p:txBody>
      </p:sp>
      <p:sp>
        <p:nvSpPr>
          <p:cNvPr id="28" name="Text 26">
            <a:extLst>
              <a:ext uri="{FF2B5EF4-FFF2-40B4-BE49-F238E27FC236}">
                <a16:creationId xmlns:a16="http://schemas.microsoft.com/office/drawing/2014/main" id="{F3C094EE-62A2-C32F-825F-7A92897196DA}"/>
              </a:ext>
            </a:extLst>
          </p:cNvPr>
          <p:cNvSpPr/>
          <p:nvPr/>
        </p:nvSpPr>
        <p:spPr>
          <a:xfrm>
            <a:off x="6882582" y="1770718"/>
            <a:ext cx="3987580" cy="123409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Hospital admission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Care complexity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Medication burden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Functional decline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Carer burden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>
            <a:extLst>
              <a:ext uri="{FF2B5EF4-FFF2-40B4-BE49-F238E27FC236}">
                <a16:creationId xmlns:a16="http://schemas.microsoft.com/office/drawing/2014/main" id="{9467CEEA-4A2B-D25D-034E-88B55A6DEA9A}"/>
              </a:ext>
            </a:extLst>
          </p:cNvPr>
          <p:cNvSpPr/>
          <p:nvPr/>
        </p:nvSpPr>
        <p:spPr>
          <a:xfrm>
            <a:off x="6882582" y="3315704"/>
            <a:ext cx="2458616" cy="281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Practice implication</a:t>
            </a:r>
            <a:endParaRPr lang="en-US" dirty="0"/>
          </a:p>
        </p:txBody>
      </p:sp>
      <p:sp>
        <p:nvSpPr>
          <p:cNvPr id="30" name="Text 28">
            <a:extLst>
              <a:ext uri="{FF2B5EF4-FFF2-40B4-BE49-F238E27FC236}">
                <a16:creationId xmlns:a16="http://schemas.microsoft.com/office/drawing/2014/main" id="{33381D56-B5A6-7814-5CD7-853D16A02D17}"/>
              </a:ext>
            </a:extLst>
          </p:cNvPr>
          <p:cNvSpPr/>
          <p:nvPr/>
        </p:nvSpPr>
        <p:spPr>
          <a:xfrm>
            <a:off x="6781804" y="3747256"/>
            <a:ext cx="3383280" cy="9144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Management should be whole-person and coordinated because dementia rarely occurs in isolation.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>
            <a:extLst>
              <a:ext uri="{FF2B5EF4-FFF2-40B4-BE49-F238E27FC236}">
                <a16:creationId xmlns:a16="http://schemas.microsoft.com/office/drawing/2014/main" id="{BAEAD0B7-150B-6A63-F840-6D430907219D}"/>
              </a:ext>
            </a:extLst>
          </p:cNvPr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Pepper (2024); Stirland et al. (2025); NICE NG97</a:t>
            </a:r>
            <a:endParaRPr lang="en-US" sz="12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F7B7C29B-B5F3-3DC9-3D15-5AD151643E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Brus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1069848"/>
            <a:ext cx="5867400" cy="51297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746084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 and risk reduction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41832"/>
            <a:ext cx="6995160" cy="5376672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822960" y="1152144"/>
            <a:ext cx="6355080" cy="274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Alzheimer's disease cannot always be prevented, but risk can be reduced or delayed.</a:t>
            </a:r>
          </a:p>
          <a:p>
            <a:pPr marL="0" indent="0" algn="ctr">
              <a:buNone/>
            </a:pPr>
            <a:endParaRPr lang="en-US" sz="1600" b="1" dirty="0">
              <a:solidFill>
                <a:srgbClr val="0B1F3B"/>
              </a:solidFill>
              <a:latin typeface="Arial" pitchFamily="34" charset="0"/>
              <a:cs typeface="Arial" pitchFamily="34" charset="-120"/>
            </a:endParaRPr>
          </a:p>
          <a:p>
            <a:pPr marL="0" indent="0" algn="ctr">
              <a:buNone/>
            </a:pP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841248" y="1755648"/>
            <a:ext cx="141732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68680" y="1837944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Blood pressure control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2487168" y="1755648"/>
            <a:ext cx="1417320" cy="3657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2514600" y="1837944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smoking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133088" y="1755648"/>
            <a:ext cx="141732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160520" y="1837944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activity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5779008" y="1755648"/>
            <a:ext cx="1417320" cy="3657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806440" y="1837944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diet and weight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841248" y="2267712"/>
            <a:ext cx="141732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68680" y="2350008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 harmful alcohol use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2487168" y="2267712"/>
            <a:ext cx="1417320" cy="3657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2514600" y="2350008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Treat hearing loss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4133088" y="2267712"/>
            <a:ext cx="141732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160520" y="2350008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 isolation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5779008" y="2267712"/>
            <a:ext cx="1417320" cy="3657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806440" y="2350008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 depression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841248" y="2779776"/>
            <a:ext cx="1417320" cy="3657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868680" y="2862072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 cholesterol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2487168" y="2779776"/>
            <a:ext cx="1417320" cy="3657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2514600" y="2862072"/>
            <a:ext cx="13624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 diabetes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1197118" y="3977640"/>
            <a:ext cx="1664208" cy="132588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5DDA0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9" name="Text 27"/>
          <p:cNvSpPr/>
          <p:nvPr/>
        </p:nvSpPr>
        <p:spPr>
          <a:xfrm>
            <a:off x="1309645" y="4225554"/>
            <a:ext cx="1325880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Life-course</a:t>
            </a:r>
            <a:endParaRPr lang="en-US" sz="1420" dirty="0"/>
          </a:p>
        </p:txBody>
      </p:sp>
      <p:sp>
        <p:nvSpPr>
          <p:cNvPr id="30" name="Text 28"/>
          <p:cNvSpPr/>
          <p:nvPr/>
        </p:nvSpPr>
        <p:spPr>
          <a:xfrm>
            <a:off x="1260379" y="4640580"/>
            <a:ext cx="1417320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26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Prevention needs action across adulthood.</a:t>
            </a:r>
            <a:endParaRPr lang="en-US" sz="1260" dirty="0"/>
          </a:p>
        </p:txBody>
      </p:sp>
      <p:sp>
        <p:nvSpPr>
          <p:cNvPr id="31" name="Shape 29"/>
          <p:cNvSpPr/>
          <p:nvPr/>
        </p:nvSpPr>
        <p:spPr>
          <a:xfrm>
            <a:off x="3227832" y="3977640"/>
            <a:ext cx="1664208" cy="132588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5DDA0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2" name="Text 30"/>
          <p:cNvSpPr/>
          <p:nvPr/>
        </p:nvSpPr>
        <p:spPr>
          <a:xfrm>
            <a:off x="3436651" y="4187952"/>
            <a:ext cx="1234440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Mid-life</a:t>
            </a:r>
            <a:endParaRPr lang="en-US" sz="1420" dirty="0"/>
          </a:p>
        </p:txBody>
      </p:sp>
      <p:sp>
        <p:nvSpPr>
          <p:cNvPr id="33" name="Text 31"/>
          <p:cNvSpPr/>
          <p:nvPr/>
        </p:nvSpPr>
        <p:spPr>
          <a:xfrm>
            <a:off x="3253771" y="4553712"/>
            <a:ext cx="1417320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24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Especially important for vascular and sensory risk.</a:t>
            </a:r>
            <a:endParaRPr lang="en-US" sz="1240" dirty="0"/>
          </a:p>
        </p:txBody>
      </p:sp>
      <p:sp>
        <p:nvSpPr>
          <p:cNvPr id="34" name="Shape 32"/>
          <p:cNvSpPr/>
          <p:nvPr/>
        </p:nvSpPr>
        <p:spPr>
          <a:xfrm>
            <a:off x="5219731" y="3959352"/>
            <a:ext cx="1664208" cy="132588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5DDA0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5" name="Text 33"/>
          <p:cNvSpPr/>
          <p:nvPr/>
        </p:nvSpPr>
        <p:spPr>
          <a:xfrm>
            <a:off x="5244084" y="4195323"/>
            <a:ext cx="1417320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role</a:t>
            </a:r>
            <a:endParaRPr lang="en-US" sz="1420" dirty="0"/>
          </a:p>
        </p:txBody>
      </p:sp>
      <p:sp>
        <p:nvSpPr>
          <p:cNvPr id="36" name="Text 34"/>
          <p:cNvSpPr/>
          <p:nvPr/>
        </p:nvSpPr>
        <p:spPr>
          <a:xfrm>
            <a:off x="5256307" y="4553712"/>
            <a:ext cx="1417320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24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healthy routines and social connection.</a:t>
            </a:r>
            <a:endParaRPr lang="en-US" sz="1240" dirty="0"/>
          </a:p>
        </p:txBody>
      </p:sp>
      <p:sp>
        <p:nvSpPr>
          <p:cNvPr id="42" name="Text 40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NICE NG16; Livingston et al. (2024); WHO risk reduction guidance</a:t>
            </a:r>
            <a:endParaRPr lang="en-US" sz="1200" dirty="0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C2008CC1-43A0-6AC7-B573-314A81871B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275" y="2082592"/>
            <a:ext cx="4412419" cy="272080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Co-productive care: skills, values and behaviours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02920" y="941832"/>
            <a:ext cx="7315200" cy="5376672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786384" y="1417320"/>
            <a:ext cx="1993392" cy="28803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969264" y="1645920"/>
            <a:ext cx="16276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969264" y="1993392"/>
            <a:ext cx="1627632" cy="19202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Communication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Shared decision-making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Risk assessment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Care coordination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Cultural competence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3172968" y="1417320"/>
            <a:ext cx="1993392" cy="288036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3355848" y="1645920"/>
            <a:ext cx="16276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Values</a:t>
            </a: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3355848" y="1993392"/>
            <a:ext cx="1627632" cy="19202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Dignity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Respect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Autonomy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Compassion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Partnership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5559552" y="1417320"/>
            <a:ext cx="1993392" cy="288036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5742432" y="1645920"/>
            <a:ext cx="16276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Behaviours</a:t>
            </a: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5742432" y="1993392"/>
            <a:ext cx="1627632" cy="19202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Active listening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Involving carers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Avoiding paternalism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Promoting strengths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Adapting to changing needs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051560" y="4873752"/>
            <a:ext cx="6217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Co-productive care improves relevance and trust.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8065008" y="941832"/>
            <a:ext cx="3639312" cy="5376672"/>
          </a:xfrm>
          <a:prstGeom prst="roundRect">
            <a:avLst/>
          </a:prstGeom>
          <a:solidFill>
            <a:srgbClr val="FFF0EA"/>
          </a:solidFill>
          <a:ln w="12700">
            <a:solidFill>
              <a:srgbClr val="F2C9BC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8348471" y="1188720"/>
            <a:ext cx="1915201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tensions</a:t>
            </a:r>
            <a:endParaRPr lang="en-US" dirty="0"/>
          </a:p>
        </p:txBody>
      </p:sp>
      <p:sp>
        <p:nvSpPr>
          <p:cNvPr id="19" name="Text 17"/>
          <p:cNvSpPr/>
          <p:nvPr/>
        </p:nvSpPr>
        <p:spPr>
          <a:xfrm>
            <a:off x="8348472" y="1790544"/>
            <a:ext cx="2743200" cy="16459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Workforce pressure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Time constraints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Fragmented services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Late diagnosis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348472" y="291693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EA5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Balancing act</a:t>
            </a:r>
            <a:endParaRPr lang="en-US" dirty="0"/>
          </a:p>
        </p:txBody>
      </p:sp>
      <p:sp>
        <p:nvSpPr>
          <p:cNvPr id="21" name="Text 19"/>
          <p:cNvSpPr/>
          <p:nvPr/>
        </p:nvSpPr>
        <p:spPr>
          <a:xfrm>
            <a:off x="8348472" y="3378988"/>
            <a:ext cx="2852928" cy="10972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Professionals may need to balance autonomy with safeguarding and revisit consent as capacity changes over time.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NICE NG97; Stewart et al. (2025); Griffiths et al. (2024)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Comprehensive personalised care and self-management support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495300" y="896112"/>
            <a:ext cx="11201400" cy="5376672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634575" y="1316736"/>
            <a:ext cx="1828800" cy="452628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BDE5E2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495300" y="1385316"/>
            <a:ext cx="2204044" cy="58521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Applied in Alzheimer's care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741378" y="2060386"/>
            <a:ext cx="1742980" cy="34290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Involve patients and carers early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Create tailored care plans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Connect families to community support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Improve confidence and self-management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• Support coordinated long-term care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901184" y="2389756"/>
            <a:ext cx="2423160" cy="1234440"/>
          </a:xfrm>
          <a:prstGeom prst="ellipse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038344" y="2684044"/>
            <a:ext cx="2148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six</a:t>
            </a:r>
            <a:r>
              <a:rPr lang="en-US" b="1" dirty="0"/>
              <a:t> </a:t>
            </a:r>
            <a:r>
              <a:rPr lang="en-US" b="1" dirty="0">
                <a:solidFill>
                  <a:schemeClr val="bg1"/>
                </a:solidFill>
              </a:rPr>
              <a:t>evidence-based components of the model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858768" y="1280160"/>
            <a:ext cx="1783080" cy="91440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3931920" y="1481328"/>
            <a:ext cx="1636776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Shared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decision making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6364224" y="1280160"/>
            <a:ext cx="1783080" cy="91440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6437376" y="1481328"/>
            <a:ext cx="1636776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Care and support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planning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2926080" y="2487168"/>
            <a:ext cx="1783080" cy="914400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2999232" y="2688336"/>
            <a:ext cx="1636776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Personal health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budgets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424928" y="2487168"/>
            <a:ext cx="1783080" cy="91440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7498080" y="2688336"/>
            <a:ext cx="1636776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Enabling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choice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3858768" y="3913632"/>
            <a:ext cx="1783080" cy="914400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3931920" y="4114800"/>
            <a:ext cx="1636776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Supported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self-management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6226506" y="3913632"/>
            <a:ext cx="1920798" cy="914400"/>
          </a:xfrm>
          <a:prstGeom prst="roundRect">
            <a:avLst/>
          </a:prstGeom>
          <a:solidFill>
            <a:srgbClr val="FFF0EA"/>
          </a:solidFill>
          <a:ln w="12700">
            <a:solidFill>
              <a:srgbClr val="FFF0E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6291070" y="3909157"/>
            <a:ext cx="1783080" cy="108356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Social prescribing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0B1F3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and community support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2699343" y="5245390"/>
            <a:ext cx="4487841" cy="868680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sp>
      <p:sp>
        <p:nvSpPr>
          <p:cNvPr id="25" name="Text 23"/>
          <p:cNvSpPr/>
          <p:nvPr/>
        </p:nvSpPr>
        <p:spPr>
          <a:xfrm>
            <a:off x="2882197" y="5260156"/>
            <a:ext cx="2509911" cy="31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</a:t>
            </a:r>
            <a:endParaRPr lang="en-US" dirty="0"/>
          </a:p>
        </p:txBody>
      </p:sp>
      <p:sp>
        <p:nvSpPr>
          <p:cNvPr id="26" name="Text 24"/>
          <p:cNvSpPr/>
          <p:nvPr/>
        </p:nvSpPr>
        <p:spPr>
          <a:xfrm>
            <a:off x="3171288" y="5538044"/>
            <a:ext cx="4015896" cy="56758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ctr">
              <a:buNone/>
            </a:pPr>
            <a:r>
              <a:rPr lang="en-US" sz="1600" dirty="0">
                <a:solidFill>
                  <a:srgbClr val="0EA5A6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Personalised care should begin from diagnosis, not only at crisis point.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NHS England (2019) Universal Personalised Care</a:t>
            </a:r>
            <a:endParaRPr lang="en-US" sz="12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1FB5FA3F-7074-5CB0-2156-DBD7577693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8808" y="4606910"/>
            <a:ext cx="2976931" cy="1565290"/>
          </a:xfrm>
          <a:prstGeom prst="snip2DiagRect">
            <a:avLst>
              <a:gd name="adj1" fmla="val 5000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9" name="Arrow: Up 28">
            <a:extLst>
              <a:ext uri="{FF2B5EF4-FFF2-40B4-BE49-F238E27FC236}">
                <a16:creationId xmlns:a16="http://schemas.microsoft.com/office/drawing/2014/main" id="{9098A1B7-B90F-FA68-5C13-94CA2F182725}"/>
              </a:ext>
            </a:extLst>
          </p:cNvPr>
          <p:cNvSpPr/>
          <p:nvPr/>
        </p:nvSpPr>
        <p:spPr>
          <a:xfrm rot="18859278">
            <a:off x="8312562" y="3991188"/>
            <a:ext cx="838865" cy="1019786"/>
          </a:xfrm>
          <a:prstGeom prst="up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and recommendations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pic>
        <p:nvPicPr>
          <p:cNvPr id="6" name="Image 0" descr="/mnt/data/support.png"/>
          <p:cNvPicPr>
            <a:picLocks noChangeAspect="1"/>
          </p:cNvPicPr>
          <p:nvPr/>
        </p:nvPicPr>
        <p:blipFill>
          <a:blip r:embed="rId3"/>
          <a:srcRect l="19388" r="19388"/>
          <a:stretch/>
        </p:blipFill>
        <p:spPr>
          <a:xfrm>
            <a:off x="502920" y="941832"/>
            <a:ext cx="4937760" cy="5376672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502920" y="941832"/>
            <a:ext cx="4937760" cy="5376672"/>
          </a:xfrm>
          <a:prstGeom prst="rect">
            <a:avLst/>
          </a:prstGeom>
          <a:solidFill>
            <a:srgbClr val="000000">
              <a:alpha val="7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611155" y="1221750"/>
            <a:ext cx="420624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Growing public health challenge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611155" y="1715526"/>
            <a:ext cx="4856957" cy="457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Creates Major clinical, social and economic Burden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5715000" y="941832"/>
            <a:ext cx="5989320" cy="5376672"/>
          </a:xfrm>
          <a:prstGeom prst="roundRect">
            <a:avLst/>
          </a:prstGeom>
          <a:solidFill>
            <a:srgbClr val="F8FBFD"/>
          </a:solidFill>
          <a:ln w="12700">
            <a:solidFill>
              <a:srgbClr val="D7DEE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1" name="Text 8"/>
          <p:cNvSpPr/>
          <p:nvPr/>
        </p:nvSpPr>
        <p:spPr>
          <a:xfrm>
            <a:off x="6510528" y="1097280"/>
            <a:ext cx="492731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outcomes depend on</a:t>
            </a:r>
            <a:endParaRPr lang="en-US" dirty="0"/>
          </a:p>
        </p:txBody>
      </p:sp>
      <p:sp>
        <p:nvSpPr>
          <p:cNvPr id="12" name="Shape 9"/>
          <p:cNvSpPr/>
          <p:nvPr/>
        </p:nvSpPr>
        <p:spPr>
          <a:xfrm>
            <a:off x="6144768" y="1691640"/>
            <a:ext cx="1325880" cy="539496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6172200" y="1773936"/>
            <a:ext cx="127101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Earlier diagnosis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7607808" y="1691640"/>
            <a:ext cx="1143000" cy="539496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7635240" y="1773936"/>
            <a:ext cx="108813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reduction</a:t>
            </a:r>
            <a:endParaRPr lang="en-US" sz="1600" dirty="0"/>
          </a:p>
        </p:txBody>
      </p:sp>
      <p:sp>
        <p:nvSpPr>
          <p:cNvPr id="16" name="Shape 13"/>
          <p:cNvSpPr/>
          <p:nvPr/>
        </p:nvSpPr>
        <p:spPr>
          <a:xfrm>
            <a:off x="8915400" y="1691640"/>
            <a:ext cx="1188720" cy="539496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8942832" y="1773936"/>
            <a:ext cx="1133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Integrated care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10259568" y="1691640"/>
            <a:ext cx="1005840" cy="539496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10287000" y="1773936"/>
            <a:ext cx="95097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Carer support</a:t>
            </a:r>
            <a:endParaRPr lang="en-US" sz="1600" dirty="0"/>
          </a:p>
        </p:txBody>
      </p:sp>
      <p:sp>
        <p:nvSpPr>
          <p:cNvPr id="20" name="Shape 17"/>
          <p:cNvSpPr/>
          <p:nvPr/>
        </p:nvSpPr>
        <p:spPr>
          <a:xfrm>
            <a:off x="8069580" y="2313432"/>
            <a:ext cx="1691640" cy="539496"/>
          </a:xfrm>
          <a:prstGeom prst="roundRect">
            <a:avLst/>
          </a:prstGeom>
          <a:solidFill>
            <a:srgbClr val="FFF0EA"/>
          </a:solidFill>
          <a:ln w="12700">
            <a:solidFill>
              <a:srgbClr val="FFF0EA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8179308" y="2455257"/>
            <a:ext cx="163677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Personalised practice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6144768" y="2926080"/>
            <a:ext cx="252374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b="1" dirty="0">
                <a:solidFill>
                  <a:srgbClr val="0EA5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</a:t>
            </a:r>
            <a:endParaRPr lang="en-US" dirty="0"/>
          </a:p>
        </p:txBody>
      </p:sp>
      <p:sp>
        <p:nvSpPr>
          <p:cNvPr id="23" name="Shape 20"/>
          <p:cNvSpPr/>
          <p:nvPr/>
        </p:nvSpPr>
        <p:spPr>
          <a:xfrm>
            <a:off x="6144768" y="3291840"/>
            <a:ext cx="2148840" cy="1353312"/>
          </a:xfrm>
          <a:prstGeom prst="roundRect">
            <a:avLst/>
          </a:prstGeom>
          <a:solidFill>
            <a:srgbClr val="FFF3DA"/>
          </a:solidFill>
          <a:ln w="12700">
            <a:solidFill>
              <a:srgbClr val="FFF3D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4" name="Text 21"/>
          <p:cNvSpPr/>
          <p:nvPr/>
        </p:nvSpPr>
        <p:spPr>
          <a:xfrm>
            <a:off x="6309360" y="345643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450" dirty="0"/>
          </a:p>
        </p:txBody>
      </p:sp>
      <p:sp>
        <p:nvSpPr>
          <p:cNvPr id="25" name="Text 22"/>
          <p:cNvSpPr/>
          <p:nvPr/>
        </p:nvSpPr>
        <p:spPr>
          <a:xfrm>
            <a:off x="6217920" y="3730753"/>
            <a:ext cx="2148840" cy="6583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Strengthen prevention policy and mid-life risk reduction.</a:t>
            </a:r>
            <a:endParaRPr lang="en-US" sz="1600" dirty="0"/>
          </a:p>
        </p:txBody>
      </p:sp>
      <p:sp>
        <p:nvSpPr>
          <p:cNvPr id="26" name="Shape 23"/>
          <p:cNvSpPr/>
          <p:nvPr/>
        </p:nvSpPr>
        <p:spPr>
          <a:xfrm>
            <a:off x="8503920" y="3291840"/>
            <a:ext cx="2148840" cy="1353312"/>
          </a:xfrm>
          <a:prstGeom prst="roundRect">
            <a:avLst/>
          </a:prstGeom>
          <a:solidFill>
            <a:srgbClr val="EAF7F6"/>
          </a:solidFill>
          <a:ln w="12700">
            <a:solidFill>
              <a:srgbClr val="EAF7F6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7" name="Text 24"/>
          <p:cNvSpPr/>
          <p:nvPr/>
        </p:nvSpPr>
        <p:spPr>
          <a:xfrm>
            <a:off x="8668512" y="345643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50" dirty="0"/>
          </a:p>
        </p:txBody>
      </p:sp>
      <p:sp>
        <p:nvSpPr>
          <p:cNvPr id="28" name="Text 25"/>
          <p:cNvSpPr/>
          <p:nvPr/>
        </p:nvSpPr>
        <p:spPr>
          <a:xfrm>
            <a:off x="8641080" y="3730753"/>
            <a:ext cx="2039112" cy="6583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Improve diagnostic access and reduce inequalities.</a:t>
            </a:r>
            <a:endParaRPr lang="en-US" sz="1600" dirty="0"/>
          </a:p>
        </p:txBody>
      </p:sp>
      <p:sp>
        <p:nvSpPr>
          <p:cNvPr id="29" name="Shape 26"/>
          <p:cNvSpPr/>
          <p:nvPr/>
        </p:nvSpPr>
        <p:spPr>
          <a:xfrm>
            <a:off x="6144768" y="4828032"/>
            <a:ext cx="2148840" cy="1051560"/>
          </a:xfrm>
          <a:prstGeom prst="roundRect">
            <a:avLst/>
          </a:prstGeom>
          <a:solidFill>
            <a:srgbClr val="EAF2FB"/>
          </a:solidFill>
          <a:ln w="12700">
            <a:solidFill>
              <a:srgbClr val="EAF2FB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0" name="Text 27"/>
          <p:cNvSpPr/>
          <p:nvPr/>
        </p:nvSpPr>
        <p:spPr>
          <a:xfrm>
            <a:off x="6309360" y="4992624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50" dirty="0"/>
          </a:p>
        </p:txBody>
      </p:sp>
      <p:sp>
        <p:nvSpPr>
          <p:cNvPr id="31" name="Text 28"/>
          <p:cNvSpPr/>
          <p:nvPr/>
        </p:nvSpPr>
        <p:spPr>
          <a:xfrm>
            <a:off x="6309360" y="5212080"/>
            <a:ext cx="1984248" cy="6583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Expand community support.</a:t>
            </a:r>
            <a:endParaRPr lang="en-US" sz="1600" dirty="0"/>
          </a:p>
        </p:txBody>
      </p:sp>
      <p:sp>
        <p:nvSpPr>
          <p:cNvPr id="32" name="Shape 29"/>
          <p:cNvSpPr/>
          <p:nvPr/>
        </p:nvSpPr>
        <p:spPr>
          <a:xfrm>
            <a:off x="8503920" y="4828032"/>
            <a:ext cx="2148840" cy="1051560"/>
          </a:xfrm>
          <a:prstGeom prst="roundRect">
            <a:avLst/>
          </a:prstGeom>
          <a:solidFill>
            <a:srgbClr val="FFF0EA"/>
          </a:solidFill>
          <a:ln w="12700">
            <a:solidFill>
              <a:srgbClr val="FFF0EA"/>
            </a:solidFill>
            <a:prstDash val="solid"/>
          </a:ln>
          <a:effectLst>
            <a:outerShdw blurRad="15240" dist="762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3" name="Text 30"/>
          <p:cNvSpPr/>
          <p:nvPr/>
        </p:nvSpPr>
        <p:spPr>
          <a:xfrm>
            <a:off x="8668512" y="4992624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450" b="1" dirty="0">
                <a:solidFill>
                  <a:srgbClr val="0B1F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50" dirty="0"/>
          </a:p>
        </p:txBody>
      </p:sp>
      <p:sp>
        <p:nvSpPr>
          <p:cNvPr id="34" name="Text 31"/>
          <p:cNvSpPr/>
          <p:nvPr/>
        </p:nvSpPr>
        <p:spPr>
          <a:xfrm>
            <a:off x="8668512" y="5212080"/>
            <a:ext cx="1984248" cy="65836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2435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Embed personalised care routinely.</a:t>
            </a:r>
            <a:endParaRPr lang="en-US" sz="1600" dirty="0"/>
          </a:p>
        </p:txBody>
      </p:sp>
      <p:sp>
        <p:nvSpPr>
          <p:cNvPr id="35" name="Text 32"/>
          <p:cNvSpPr/>
          <p:nvPr/>
        </p:nvSpPr>
        <p:spPr>
          <a:xfrm>
            <a:off x="411480" y="6510528"/>
            <a:ext cx="109728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6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WHO (2025); NICE NG97; Alzheimer's Society (2024)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658368" y="1170432"/>
            <a:ext cx="11051550" cy="516505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Abrams, R. et al. (2024) Implementing and sustaining dementia care coordinators.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3"/>
              </a:rPr>
              <a:t>https://pmc.ncbi.nlm.nih.gov/articles/PMC11657511/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Alzheimer's Association (2024) 2024 Alzheimer's disease facts and figures.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4"/>
              </a:rPr>
              <a:t>https://pmc.ncbi.nlm.nih.gov/articles/PMC11095490/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Alzheimer's Disease International (2024) World Alzheimer Report 2024.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5"/>
              </a:rPr>
              <a:t>https://www.alzint.org/u/World-Alzheimer-Report-2024.pdf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Alzheimer's Society (2024a) How many people have dementia in the UK?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6"/>
              </a:rPr>
              <a:t>https://www.alzheimers.org.uk/blog/how-many-people-have-dementia-uk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Alzheimer's Society (2024b) The economic impact of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7"/>
              </a:rPr>
              <a:t>https://www.alzheimers.org.uk/sites/default/files/2024-05/the-annual-costs-of-dementia.pdf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Burton, J.K. et al. (2024) Guideline summary: assessment, diagnosis, care and support of adults living with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8"/>
              </a:rPr>
              <a:t>https://pmc.ncbi.nlm.nih.gov/articles/PMC11227111/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Cao, Y. et al. (2023) An umbrella review of cognitive stimulation in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9"/>
              </a:rPr>
              <a:t>https://pubmed.ncbi.nlm.nih.gov/37146891/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Desai, R. et al. (2024) Effectiveness of cognitive stimulation therapy for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0"/>
              </a:rPr>
              <a:t>https://pubmed.ncbi.nlm.nih.gov/38636561/</a:t>
            </a:r>
            <a:endParaRPr lang="en-US" sz="1400" dirty="0">
              <a:solidFill>
                <a:srgbClr val="243548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Griffiths, S. et al. (2024) Reflections on co-production.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1"/>
              </a:rPr>
              <a:t>https://pmc.ncbi.nlm.nih.gov/articles/PMC11163838/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Jiménez-Palomares, M. et al. (2025) Cognitive stimulation in older adults with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2"/>
              </a:rPr>
              <a:t>https://www.mdpi.com/2077-0383/14/20/7225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Livingston, G. et al. (2024) Dementia prevention, intervention, and care.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3"/>
              </a:rPr>
              <a:t>https://www.thelancet.com/journals/lancet/article/PIIS0140-6736(24)01296-0/fulltext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(2025a) Alzheimer's disease.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4"/>
              </a:rPr>
              <a:t>https://www.nhs.uk/conditions/alzheimers-disease/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(2025b) Alzheimer's disease: symptoms.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5"/>
              </a:rPr>
              <a:t>https://www.nhs.uk/conditions/alzheimers-disease/symptoms/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Digital (2025a) Primary Care Dementia Data, July 2025.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6"/>
              </a:rPr>
              <a:t>https://digital.nhs.uk/data-and-information/publications/statistical/primary-care-dementia-data/july-2025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Digital (2025b) Primary Care Dementia Data, August 2025.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7"/>
              </a:rPr>
              <a:t>https://digital.nhs.uk/data-and-information/publications/statistical/primary-care-dementia-data/august-2025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(2019a) Universal </a:t>
            </a:r>
            <a:r>
              <a:rPr lang="en-US" sz="1400" dirty="0" err="1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Personalised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Care: Implementing the Comprehensive Model.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8"/>
              </a:rPr>
              <a:t>https://www.england.nhs.uk/publication/universal-personalised-care-implementing-the-comprehensive-model/</a:t>
            </a:r>
            <a:endParaRPr lang="en-US" sz="1400" dirty="0">
              <a:solidFill>
                <a:srgbClr val="243548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8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12191695" cy="45720"/>
          </a:xfrm>
          <a:prstGeom prst="rect">
            <a:avLst/>
          </a:prstGeom>
          <a:solidFill>
            <a:srgbClr val="0EA5A6"/>
          </a:solidFill>
          <a:ln w="12700">
            <a:solidFill>
              <a:srgbClr val="0EA5A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38912" y="137160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1475720" y="13716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9E3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01986" y="905256"/>
            <a:ext cx="11086634" cy="576986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(2019b) Comprehensive model of personalised care.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3"/>
              </a:rPr>
              <a:t>https://www.england.nhs.uk/personalisedcare/comprehensive-model-of-personalised-care/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(2019c) Shared decision-making.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4"/>
              </a:rPr>
              <a:t>https://www.england.nhs.uk/personalisedcare/shared-decision-making/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(2019d) Supported self-management.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5"/>
              </a:rPr>
              <a:t>https://www.england.nhs.uk/personalisedcare/supported-self-management/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(2025a) NHS supporting record numbers of people living with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6"/>
              </a:rPr>
              <a:t>https://www.england.nhs.uk/2025/08/nhs-supporting-record-numbers-of-people-living-with-dementia/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NHS England (2025b) Integrated operational performance report.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7"/>
              </a:rPr>
              <a:t>https://www.england.nhs.uk/wp-content/uploads/2025/05/board-29-may-25-item-2.1-integrated-performance-report.pdf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NICE (2011) Donepezil, galantamine, rivastigmine and memantine for the treatment of Alzheimer's disease (TA217).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8"/>
              </a:rPr>
              <a:t>https://www.nice.org.uk/guidance/ta217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NICE (2015) Dementia, disability and frailty in later life (NG16).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9"/>
              </a:rPr>
              <a:t>https://www.nice.org.uk/guidance/ng16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NICE (2018) Dementia: assessment, management and support (NG97).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0"/>
              </a:rPr>
              <a:t>https://www.nice.org.uk/guidance/ng97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 err="1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Paggetti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, A. et al. (2025) Efficacy of cognitive stimulation, cognitive training, and cognitive rehabilitation.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1"/>
              </a:rPr>
              <a:t>https://pubmed.ncbi.nlm.nih.gov/39485657/</a:t>
            </a:r>
            <a:endParaRPr lang="en-US" sz="1400" dirty="0">
              <a:solidFill>
                <a:srgbClr val="243548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Pepper, A. (2024) Dementia, comorbidity and multimorbidity.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2"/>
              </a:rPr>
              <a:t>https://pubmed.ncbi.nlm.nih.gov/38963276/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Stewart, I. et al. (2025) How do we co-produce care planning with people living with dementia and their carers?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3"/>
              </a:rPr>
              <a:t>https://pubmed.ncbi.nlm.nih.gov/39832411/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Stirland, L.E. et al. (2025) Multimorbidity in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4"/>
              </a:rPr>
              <a:t>https://pmc.ncbi.nlm.nih.gov/articles/PMC12319240/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Woods, B. et al. (2023) Cognitive stimulation to improve cognitive functioning in people with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5"/>
              </a:rPr>
              <a:t>https://pmc.ncbi.nlm.nih.gov/articles/PMC9891430/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World Health Organization (2017) Global action plan on the public health response to dementia 2017 to 2025.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6"/>
              </a:rPr>
              <a:t>https://www.who.int/publications/i/item/global-action-plan-on-the-public-health-response-to-dementia-2017---2025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World Health Organization (2019) Risk reduction of cognitive decline and dementia: WHO guidelines.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7"/>
              </a:rPr>
              <a:t>https://www.who.int/publications/i/item/risk-reduction-of-cognitive-decline-and-dementia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World Health Organization (2025a)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8"/>
              </a:rPr>
              <a:t>https://www.who.int/news-room/fact-sheets/detail/dementia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World Health Organization (2025b) Dementia. </a:t>
            </a:r>
            <a:r>
              <a:rPr lang="en-US" sz="1400" dirty="0">
                <a:solidFill>
                  <a:srgbClr val="243548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  <a:hlinkClick r:id="rId19"/>
              </a:rPr>
              <a:t>https://www.who.int/health-topics/dementia</a:t>
            </a:r>
            <a:endParaRPr lang="en-US" sz="1400" dirty="0">
              <a:solidFill>
                <a:srgbClr val="243548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8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2432</Words>
  <Application>Microsoft Office PowerPoint</Application>
  <PresentationFormat>Widescreen</PresentationFormat>
  <Paragraphs>371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Alzheimer's Disease: Public Health Management, Risk Factors, Assessment, Treatment and Personalised Care in the UK</dc:title>
  <dc:subject>Alzheimer's disease UK presentation</dc:subject>
  <dc:creator>OpenAI</dc:creator>
  <cp:lastModifiedBy>Ritu Panna Saha</cp:lastModifiedBy>
  <cp:revision>5</cp:revision>
  <dcterms:created xsi:type="dcterms:W3CDTF">2026-03-11T20:15:44Z</dcterms:created>
  <dcterms:modified xsi:type="dcterms:W3CDTF">2026-03-17T07:28:48Z</dcterms:modified>
</cp:coreProperties>
</file>