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92" r:id="rId2"/>
    <p:sldId id="294" r:id="rId3"/>
    <p:sldId id="296" r:id="rId4"/>
    <p:sldId id="297" r:id="rId5"/>
    <p:sldId id="298" r:id="rId6"/>
    <p:sldId id="299" r:id="rId7"/>
    <p:sldId id="300" r:id="rId8"/>
    <p:sldId id="301" r:id="rId9"/>
    <p:sldId id="302" r:id="rId10"/>
    <p:sldId id="303" r:id="rId11"/>
    <p:sldId id="304" r:id="rId12"/>
    <p:sldId id="305" r:id="rId13"/>
    <p:sldId id="306" r:id="rId14"/>
    <p:sldId id="307" r:id="rId15"/>
    <p:sldId id="308" r:id="rId16"/>
    <p:sldId id="309" r:id="rId17"/>
    <p:sldId id="310" r:id="rId18"/>
    <p:sldId id="295" r:id="rId19"/>
    <p:sldId id="290" r:id="rId20"/>
  </p:sldIdLst>
  <p:sldSz cx="9144000" cy="6858000" type="screen4x3"/>
  <p:notesSz cx="6858000" cy="9144000"/>
  <p:embeddedFontLst>
    <p:embeddedFont>
      <p:font typeface="Calibri" panose="020F0502020204030204" pitchFamily="34" charset="0"/>
      <p:regular r:id="rId21"/>
      <p:bold r:id="rId22"/>
      <p:italic r:id="rId23"/>
      <p:boldItalic r:id="rId24"/>
    </p:embeddedFont>
    <p:embeddedFont>
      <p:font typeface="Calibri Light" panose="020F0302020204030204" pitchFamily="34" charset="0"/>
      <p:regular r:id="rId25"/>
      <p:italic r:id="rId26"/>
    </p:embeddedFont>
    <p:embeddedFont>
      <p:font typeface="Cambria Math" panose="02040503050406030204" pitchFamily="18" charset="0"/>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7" autoAdjust="0"/>
    <p:restoredTop sz="94660"/>
  </p:normalViewPr>
  <p:slideViewPr>
    <p:cSldViewPr snapToGrid="0">
      <p:cViewPr varScale="1">
        <p:scale>
          <a:sx n="76" d="100"/>
          <a:sy n="76" d="100"/>
        </p:scale>
        <p:origin x="74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310D6-239E-47BF-9E19-42A0F54BA59E}"/>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B0689CF-48EC-418A-8912-49681B06A801}"/>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D9D049-468A-4D2E-A3E9-41E20C1FD877}"/>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5" name="Footer Placeholder 4">
            <a:extLst>
              <a:ext uri="{FF2B5EF4-FFF2-40B4-BE49-F238E27FC236}">
                <a16:creationId xmlns:a16="http://schemas.microsoft.com/office/drawing/2014/main" id="{27CD61F3-3B17-4DA4-8CEE-2C83BBF9BA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960853-F436-418B-92B6-560CD11B5CB7}"/>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099066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9BA7D-0620-415F-9885-17C5E053EE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9DBD47-E68D-4D46-B4FB-C72E31EA595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833B1-88D2-4FE8-95C3-15A03051BA68}"/>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5" name="Footer Placeholder 4">
            <a:extLst>
              <a:ext uri="{FF2B5EF4-FFF2-40B4-BE49-F238E27FC236}">
                <a16:creationId xmlns:a16="http://schemas.microsoft.com/office/drawing/2014/main" id="{FFF47ADC-2D9A-45F5-BDB4-9CC11D0F7F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0AD4AF-98B0-4CC9-9198-04552868D053}"/>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706022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4EC5-CFCF-460B-B61A-895C24DA8AE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C9B38B-DEFA-4DB9-BE7A-A5C6517DB95D}"/>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377617F-B0CA-4B43-BDD6-F1203D2C665D}"/>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5" name="Footer Placeholder 4">
            <a:extLst>
              <a:ext uri="{FF2B5EF4-FFF2-40B4-BE49-F238E27FC236}">
                <a16:creationId xmlns:a16="http://schemas.microsoft.com/office/drawing/2014/main" id="{0DD0C2DF-576C-4B10-B6CF-FE22BD9D52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BED3E9-85EB-4C54-B023-6E6811322561}"/>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6769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927CD-9372-4F8A-9FBB-CE3EDEBD48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539391-495C-4874-882F-A8274C9B3AF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63AE50-41CF-4AB9-82AE-54271A0F8574}"/>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64948B-FD13-4355-B5B8-CE31422635AE}"/>
              </a:ext>
            </a:extLst>
          </p:cNvPr>
          <p:cNvSpPr>
            <a:spLocks noGrp="1"/>
          </p:cNvSpPr>
          <p:nvPr>
            <p:ph type="dt" sz="half" idx="10"/>
          </p:nvPr>
        </p:nvSpPr>
        <p:spPr/>
        <p:txBody>
          <a:bodyPr/>
          <a:lstStyle/>
          <a:p>
            <a:fld id="{A905A7C0-EFCD-4C72-9C76-B746EE1ADA98}" type="datetimeFigureOut">
              <a:rPr lang="en-GB" smtClean="0"/>
              <a:pPr/>
              <a:t>24/11/2020</a:t>
            </a:fld>
            <a:endParaRPr lang="en-GB" dirty="0"/>
          </a:p>
        </p:txBody>
      </p:sp>
      <p:sp>
        <p:nvSpPr>
          <p:cNvPr id="6" name="Footer Placeholder 5">
            <a:extLst>
              <a:ext uri="{FF2B5EF4-FFF2-40B4-BE49-F238E27FC236}">
                <a16:creationId xmlns:a16="http://schemas.microsoft.com/office/drawing/2014/main" id="{F5B442AB-016B-45CE-9958-9F2A1A17A7C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56CA912-485B-49D1-8D00-1A0C9D86DB24}"/>
              </a:ext>
            </a:extLst>
          </p:cNvPr>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679940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3AA7E-4A75-420E-B32A-A5FFA3F69FAB}"/>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4B27B6-9588-4E3E-A014-0B3780455DA0}"/>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CCB9EA5C-1EED-47A8-80A8-D63E9866E08A}"/>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67D3EC-E5E9-4613-BD62-80C9733F535B}"/>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391C3EAB-6DE0-4CF8-AA23-EBDF62921C47}"/>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858401-8769-4D7E-8D9E-FF7DC667B9E5}"/>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8" name="Footer Placeholder 7">
            <a:extLst>
              <a:ext uri="{FF2B5EF4-FFF2-40B4-BE49-F238E27FC236}">
                <a16:creationId xmlns:a16="http://schemas.microsoft.com/office/drawing/2014/main" id="{63D48538-E2C8-4DBE-86EB-B1318BCDCC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2C7C12-7F4D-4318-A079-F88173F33489}"/>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93954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3D56-969C-4C83-A995-1ED16D4BA5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54D86E-1D86-4CE9-A0CB-5AD5C6F1F1D6}"/>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4" name="Footer Placeholder 3">
            <a:extLst>
              <a:ext uri="{FF2B5EF4-FFF2-40B4-BE49-F238E27FC236}">
                <a16:creationId xmlns:a16="http://schemas.microsoft.com/office/drawing/2014/main" id="{3F82BB16-5699-4978-B543-24F2CD2CA9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8796B0-28A5-4E17-993B-4CCB252DA289}"/>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7253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62DA48-6F7C-4211-AF0B-1FB0F21CB8BA}"/>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3" name="Footer Placeholder 2">
            <a:extLst>
              <a:ext uri="{FF2B5EF4-FFF2-40B4-BE49-F238E27FC236}">
                <a16:creationId xmlns:a16="http://schemas.microsoft.com/office/drawing/2014/main" id="{75903850-662D-4FC1-951F-5F47125B8A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1B97AC-5160-486E-9DE1-A62DC43DE30C}"/>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30087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99B7A-5BCA-4286-8070-438A3DC95FB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E01A30-CECB-4232-8256-AF3C2B469B7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2B64EF-CD58-44D6-A5AA-BAFE9C96E95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93431D28-F1D0-4ED4-89B5-E30E0EC73AA4}"/>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6" name="Footer Placeholder 5">
            <a:extLst>
              <a:ext uri="{FF2B5EF4-FFF2-40B4-BE49-F238E27FC236}">
                <a16:creationId xmlns:a16="http://schemas.microsoft.com/office/drawing/2014/main" id="{C7F20043-677F-4320-985C-648DB02EB3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89F733-995E-454B-A4C7-4C5FE08818F4}"/>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109735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AA46-CF5C-4F57-A904-EA5B99FFD3F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99FCC3-B57E-44BF-851A-86CFE7908B3B}"/>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3565CA1-6968-478D-9EA6-754161FA471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58F5467C-2B14-445B-B372-7AD77A9CC728}"/>
              </a:ext>
            </a:extLst>
          </p:cNvPr>
          <p:cNvSpPr>
            <a:spLocks noGrp="1"/>
          </p:cNvSpPr>
          <p:nvPr>
            <p:ph type="dt" sz="half" idx="10"/>
          </p:nvPr>
        </p:nvSpPr>
        <p:spPr/>
        <p:txBody>
          <a:bodyPr/>
          <a:lstStyle/>
          <a:p>
            <a:fld id="{A905A7C0-EFCD-4C72-9C76-B746EE1ADA98}" type="datetimeFigureOut">
              <a:rPr lang="en-GB" smtClean="0"/>
              <a:pPr/>
              <a:t>24/11/2020</a:t>
            </a:fld>
            <a:endParaRPr lang="en-GB" dirty="0"/>
          </a:p>
        </p:txBody>
      </p:sp>
      <p:sp>
        <p:nvSpPr>
          <p:cNvPr id="6" name="Footer Placeholder 5">
            <a:extLst>
              <a:ext uri="{FF2B5EF4-FFF2-40B4-BE49-F238E27FC236}">
                <a16:creationId xmlns:a16="http://schemas.microsoft.com/office/drawing/2014/main" id="{2CE852E0-EE4D-4007-A8FD-DB9E37DCF1C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96A92F0-5D52-428E-A782-1434C878AAEF}"/>
              </a:ext>
            </a:extLst>
          </p:cNvPr>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244648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3060F-0379-4730-8C83-FD363246EC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446856-396A-46BA-B5DA-9C247DFF1BC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4E90FC-8E10-4BD0-A5D3-CA2B03A9D7A2}"/>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5" name="Footer Placeholder 4">
            <a:extLst>
              <a:ext uri="{FF2B5EF4-FFF2-40B4-BE49-F238E27FC236}">
                <a16:creationId xmlns:a16="http://schemas.microsoft.com/office/drawing/2014/main" id="{AA8CBA5B-84D0-48AB-BABC-9E4B80312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19143-4723-4CED-BC64-1FB8FB108988}"/>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89384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9C5422-6F1F-401C-A50B-1B178545A98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830A01-3EB4-46A4-8482-8483E5230AB0}"/>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D633F7-1E00-44CA-9864-87AD8B0D62AE}"/>
              </a:ext>
            </a:extLst>
          </p:cNvPr>
          <p:cNvSpPr>
            <a:spLocks noGrp="1"/>
          </p:cNvSpPr>
          <p:nvPr>
            <p:ph type="dt" sz="half" idx="10"/>
          </p:nvPr>
        </p:nvSpPr>
        <p:spPr/>
        <p:txBody>
          <a:bodyPr/>
          <a:lstStyle/>
          <a:p>
            <a:fld id="{A905A7C0-EFCD-4C72-9C76-B746EE1ADA98}" type="datetimeFigureOut">
              <a:rPr lang="en-GB" smtClean="0"/>
              <a:t>24/11/2020</a:t>
            </a:fld>
            <a:endParaRPr lang="en-GB"/>
          </a:p>
        </p:txBody>
      </p:sp>
      <p:sp>
        <p:nvSpPr>
          <p:cNvPr id="5" name="Footer Placeholder 4">
            <a:extLst>
              <a:ext uri="{FF2B5EF4-FFF2-40B4-BE49-F238E27FC236}">
                <a16:creationId xmlns:a16="http://schemas.microsoft.com/office/drawing/2014/main" id="{66FA362C-822B-4802-A869-7BEB792CB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937B41-03F3-439D-A17A-BC243CCD0DB0}"/>
              </a:ext>
            </a:extLst>
          </p:cNvPr>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766950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2F602C-3BB2-4E19-86FF-2506E203B8A3}"/>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8C7756-A2DF-4223-AA00-9BF99B80111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5C8B99-957B-4C03-ADF1-4AB81A1A3372}"/>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24/11/2020</a:t>
            </a:fld>
            <a:endParaRPr lang="en-GB" dirty="0"/>
          </a:p>
        </p:txBody>
      </p:sp>
      <p:sp>
        <p:nvSpPr>
          <p:cNvPr id="5" name="Footer Placeholder 4">
            <a:extLst>
              <a:ext uri="{FF2B5EF4-FFF2-40B4-BE49-F238E27FC236}">
                <a16:creationId xmlns:a16="http://schemas.microsoft.com/office/drawing/2014/main" id="{90AEFD9B-ABB6-45A2-8339-04ECA256C6B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55A22FE-FD1F-4086-8B50-BEEA515628D8}"/>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404407025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Analysis </a:t>
            </a:r>
            <a:br>
              <a:rPr lang="en-GB" dirty="0"/>
            </a:br>
            <a:r>
              <a:rPr lang="en-GB" dirty="0"/>
              <a:t>and Visualisation</a:t>
            </a:r>
          </a:p>
        </p:txBody>
      </p:sp>
      <p:sp>
        <p:nvSpPr>
          <p:cNvPr id="3" name="Subtitle 2"/>
          <p:cNvSpPr>
            <a:spLocks noGrp="1"/>
          </p:cNvSpPr>
          <p:nvPr>
            <p:ph type="subTitle" idx="1"/>
          </p:nvPr>
        </p:nvSpPr>
        <p:spPr/>
        <p:txBody>
          <a:bodyPr/>
          <a:lstStyle/>
          <a:p>
            <a:r>
              <a:rPr lang="en-GB" dirty="0"/>
              <a:t>Lecture week 9</a:t>
            </a:r>
          </a:p>
          <a:p>
            <a:r>
              <a:rPr lang="en-GB" dirty="0"/>
              <a:t>Nonparametric Tests</a:t>
            </a:r>
          </a:p>
        </p:txBody>
      </p:sp>
    </p:spTree>
    <p:extLst>
      <p:ext uri="{BB962C8B-B14F-4D97-AF65-F5344CB8AC3E}">
        <p14:creationId xmlns:p14="http://schemas.microsoft.com/office/powerpoint/2010/main" val="278748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a:xfrm>
            <a:off x="533400" y="1914210"/>
            <a:ext cx="8337223" cy="4769393"/>
          </a:xfrm>
        </p:spPr>
        <p:txBody>
          <a:bodyPr>
            <a:normAutofit/>
          </a:bodyPr>
          <a:lstStyle/>
          <a:p>
            <a:r>
              <a:rPr lang="en-GB" sz="2400" dirty="0"/>
              <a:t>Topics covered</a:t>
            </a:r>
            <a:endParaRPr lang="en-GB" sz="2400" dirty="0">
              <a:sym typeface="Wingdings" panose="05000000000000000000" pitchFamily="2" charset="2"/>
            </a:endParaRPr>
          </a:p>
          <a:p>
            <a:pPr lvl="1"/>
            <a:r>
              <a:rPr lang="en-GB" sz="2000" dirty="0">
                <a:sym typeface="Wingdings" panose="05000000000000000000" pitchFamily="2" charset="2"/>
              </a:rPr>
              <a:t>One-Way Test of Chi-Square</a:t>
            </a:r>
          </a:p>
          <a:p>
            <a:pPr lvl="1"/>
            <a:r>
              <a:rPr lang="en-GB" sz="2000" dirty="0">
                <a:sym typeface="Wingdings" panose="05000000000000000000" pitchFamily="2" charset="2"/>
              </a:rPr>
              <a:t>Yate’s Correction for Continuity</a:t>
            </a:r>
          </a:p>
          <a:p>
            <a:pPr lvl="1"/>
            <a:r>
              <a:rPr lang="en-GB" sz="2000" dirty="0">
                <a:sym typeface="Wingdings" panose="05000000000000000000" pitchFamily="2" charset="2"/>
              </a:rPr>
              <a:t>Mann-Whitney U test</a:t>
            </a:r>
          </a:p>
          <a:p>
            <a:r>
              <a:rPr lang="en-GB" sz="2400" dirty="0"/>
              <a:t>Non-parametric tests allow us to handle data that does not follow a normal distribution</a:t>
            </a:r>
          </a:p>
        </p:txBody>
      </p:sp>
    </p:spTree>
    <p:extLst>
      <p:ext uri="{BB962C8B-B14F-4D97-AF65-F5344CB8AC3E}">
        <p14:creationId xmlns:p14="http://schemas.microsoft.com/office/powerpoint/2010/main" val="878624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89000"/>
          </a:xfrm>
        </p:spPr>
        <p:txBody>
          <a:bodyPr/>
          <a:lstStyle/>
          <a:p>
            <a:r>
              <a:rPr lang="en-GB" b="1" dirty="0"/>
              <a:t>Introduction</a:t>
            </a:r>
          </a:p>
        </p:txBody>
      </p:sp>
      <p:sp>
        <p:nvSpPr>
          <p:cNvPr id="3" name="Content Placeholder 2"/>
          <p:cNvSpPr>
            <a:spLocks noGrp="1"/>
          </p:cNvSpPr>
          <p:nvPr>
            <p:ph idx="1"/>
          </p:nvPr>
        </p:nvSpPr>
        <p:spPr>
          <a:xfrm>
            <a:off x="533400" y="1431890"/>
            <a:ext cx="8337223" cy="3305908"/>
          </a:xfrm>
        </p:spPr>
        <p:txBody>
          <a:bodyPr>
            <a:normAutofit fontScale="92500" lnSpcReduction="10000"/>
          </a:bodyPr>
          <a:lstStyle/>
          <a:p>
            <a:r>
              <a:rPr lang="en-GB" dirty="0"/>
              <a:t>All of the statistical tests covered so far are parametric tests</a:t>
            </a:r>
          </a:p>
          <a:p>
            <a:pPr lvl="1"/>
            <a:r>
              <a:rPr lang="en-GB" dirty="0"/>
              <a:t>The data is scores or measurements of some sort</a:t>
            </a:r>
          </a:p>
          <a:p>
            <a:pPr lvl="1"/>
            <a:r>
              <a:rPr lang="en-GB" dirty="0"/>
              <a:t>The data are drawn from a normally distributed population</a:t>
            </a:r>
          </a:p>
          <a:p>
            <a:r>
              <a:rPr lang="en-GB" dirty="0"/>
              <a:t>What if we don’t measure or test anything?</a:t>
            </a:r>
          </a:p>
          <a:p>
            <a:pPr lvl="1"/>
            <a:r>
              <a:rPr lang="en-GB" dirty="0"/>
              <a:t>Suppose we just count things?</a:t>
            </a:r>
          </a:p>
          <a:p>
            <a:r>
              <a:rPr lang="en-GB" dirty="0"/>
              <a:t>A researcher wants to know if university students differ in their use of student support by year in university</a:t>
            </a:r>
          </a:p>
          <a:p>
            <a:pPr lvl="1"/>
            <a:r>
              <a:rPr lang="en-GB" dirty="0"/>
              <a:t>She randomly selects 100 students who have used student support and asks them which year they’re in</a:t>
            </a:r>
          </a:p>
          <a:p>
            <a:pPr lvl="1"/>
            <a:endParaRPr lang="en-GB" dirty="0"/>
          </a:p>
          <a:p>
            <a:r>
              <a:rPr lang="en-GB" dirty="0"/>
              <a:t>How can she analyse this data?</a:t>
            </a:r>
          </a:p>
        </p:txBody>
      </p:sp>
      <p:graphicFrame>
        <p:nvGraphicFramePr>
          <p:cNvPr id="4" name="Table 3"/>
          <p:cNvGraphicFramePr>
            <a:graphicFrameLocks noGrp="1"/>
          </p:cNvGraphicFramePr>
          <p:nvPr>
            <p:extLst>
              <p:ext uri="{D42A27DB-BD31-4B8C-83A1-F6EECF244321}">
                <p14:modId xmlns:p14="http://schemas.microsoft.com/office/powerpoint/2010/main" val="2186580914"/>
              </p:ext>
            </p:extLst>
          </p:nvPr>
        </p:nvGraphicFramePr>
        <p:xfrm>
          <a:off x="230800" y="5535520"/>
          <a:ext cx="8220174" cy="1096391"/>
        </p:xfrm>
        <a:graphic>
          <a:graphicData uri="http://schemas.openxmlformats.org/drawingml/2006/table">
            <a:tbl>
              <a:tblPr firstRow="1" bandRow="1">
                <a:tableStyleId>{2D5ABB26-0587-4C30-8999-92F81FD0307C}</a:tableStyleId>
              </a:tblPr>
              <a:tblGrid>
                <a:gridCol w="1370029">
                  <a:extLst>
                    <a:ext uri="{9D8B030D-6E8A-4147-A177-3AD203B41FA5}">
                      <a16:colId xmlns:a16="http://schemas.microsoft.com/office/drawing/2014/main" val="20000"/>
                    </a:ext>
                  </a:extLst>
                </a:gridCol>
                <a:gridCol w="1370029">
                  <a:extLst>
                    <a:ext uri="{9D8B030D-6E8A-4147-A177-3AD203B41FA5}">
                      <a16:colId xmlns:a16="http://schemas.microsoft.com/office/drawing/2014/main" val="20001"/>
                    </a:ext>
                  </a:extLst>
                </a:gridCol>
                <a:gridCol w="1370029">
                  <a:extLst>
                    <a:ext uri="{9D8B030D-6E8A-4147-A177-3AD203B41FA5}">
                      <a16:colId xmlns:a16="http://schemas.microsoft.com/office/drawing/2014/main" val="20002"/>
                    </a:ext>
                  </a:extLst>
                </a:gridCol>
                <a:gridCol w="1370029">
                  <a:extLst>
                    <a:ext uri="{9D8B030D-6E8A-4147-A177-3AD203B41FA5}">
                      <a16:colId xmlns:a16="http://schemas.microsoft.com/office/drawing/2014/main" val="20003"/>
                    </a:ext>
                  </a:extLst>
                </a:gridCol>
                <a:gridCol w="1370029">
                  <a:extLst>
                    <a:ext uri="{9D8B030D-6E8A-4147-A177-3AD203B41FA5}">
                      <a16:colId xmlns:a16="http://schemas.microsoft.com/office/drawing/2014/main" val="20004"/>
                    </a:ext>
                  </a:extLst>
                </a:gridCol>
                <a:gridCol w="1370029">
                  <a:extLst>
                    <a:ext uri="{9D8B030D-6E8A-4147-A177-3AD203B41FA5}">
                      <a16:colId xmlns:a16="http://schemas.microsoft.com/office/drawing/2014/main" val="20005"/>
                    </a:ext>
                  </a:extLst>
                </a:gridCol>
              </a:tblGrid>
              <a:tr h="639039">
                <a:tc>
                  <a:txBody>
                    <a:bodyPr/>
                    <a:lstStyle/>
                    <a:p>
                      <a:pPr algn="ctr"/>
                      <a:r>
                        <a:rPr lang="en-GB" sz="1400" dirty="0"/>
                        <a:t>Student Support</a:t>
                      </a:r>
                      <a:r>
                        <a:rPr lang="en-GB" sz="1400" baseline="0" dirty="0"/>
                        <a:t> Usage</a:t>
                      </a:r>
                      <a:endParaRPr lang="en-GB" sz="1400" dirty="0"/>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1</a:t>
                      </a:r>
                      <a:r>
                        <a:rPr lang="en-GB" baseline="30000" dirty="0"/>
                        <a:t>st</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2</a:t>
                      </a:r>
                      <a:r>
                        <a:rPr lang="en-GB" baseline="30000" dirty="0"/>
                        <a:t>nd</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3</a:t>
                      </a:r>
                      <a:r>
                        <a:rPr lang="en-GB" baseline="30000" dirty="0"/>
                        <a:t>rd</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4</a:t>
                      </a:r>
                      <a:r>
                        <a:rPr lang="en-GB" baseline="30000" dirty="0"/>
                        <a:t>th</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57352">
                <a:tc>
                  <a:txBody>
                    <a:bodyPr/>
                    <a:lstStyle/>
                    <a:p>
                      <a:pPr algn="ctr"/>
                      <a:r>
                        <a:rPr lang="en-GB" dirty="0"/>
                        <a:t>Used</a:t>
                      </a:r>
                    </a:p>
                  </a:txBody>
                  <a:tcPr>
                    <a:lnT w="12700" cap="flat" cmpd="sng" algn="ctr">
                      <a:solidFill>
                        <a:schemeClr val="tx1"/>
                      </a:solidFill>
                      <a:prstDash val="solid"/>
                      <a:round/>
                      <a:headEnd type="none" w="med" len="med"/>
                      <a:tailEnd type="none" w="med" len="med"/>
                    </a:lnT>
                  </a:tcPr>
                </a:tc>
                <a:tc>
                  <a:txBody>
                    <a:bodyPr/>
                    <a:lstStyle/>
                    <a:p>
                      <a:pPr algn="ctr"/>
                      <a:r>
                        <a:rPr lang="en-GB" dirty="0"/>
                        <a:t>20</a:t>
                      </a:r>
                    </a:p>
                  </a:txBody>
                  <a:tcPr>
                    <a:lnT w="12700" cap="flat" cmpd="sng" algn="ctr">
                      <a:solidFill>
                        <a:schemeClr val="tx1"/>
                      </a:solidFill>
                      <a:prstDash val="solid"/>
                      <a:round/>
                      <a:headEnd type="none" w="med" len="med"/>
                      <a:tailEnd type="none" w="med" len="med"/>
                    </a:lnT>
                  </a:tcPr>
                </a:tc>
                <a:tc>
                  <a:txBody>
                    <a:bodyPr/>
                    <a:lstStyle/>
                    <a:p>
                      <a:pPr algn="ctr"/>
                      <a:r>
                        <a:rPr lang="en-GB" dirty="0"/>
                        <a:t>31</a:t>
                      </a:r>
                    </a:p>
                  </a:txBody>
                  <a:tcPr>
                    <a:lnT w="12700" cap="flat" cmpd="sng" algn="ctr">
                      <a:solidFill>
                        <a:schemeClr val="tx1"/>
                      </a:solidFill>
                      <a:prstDash val="solid"/>
                      <a:round/>
                      <a:headEnd type="none" w="med" len="med"/>
                      <a:tailEnd type="none" w="med" len="med"/>
                    </a:lnT>
                  </a:tcPr>
                </a:tc>
                <a:tc>
                  <a:txBody>
                    <a:bodyPr/>
                    <a:lstStyle/>
                    <a:p>
                      <a:pPr algn="ctr"/>
                      <a:r>
                        <a:rPr lang="en-GB" dirty="0"/>
                        <a:t>28</a:t>
                      </a:r>
                    </a:p>
                  </a:txBody>
                  <a:tcPr>
                    <a:lnT w="12700" cap="flat" cmpd="sng" algn="ctr">
                      <a:solidFill>
                        <a:schemeClr val="tx1"/>
                      </a:solidFill>
                      <a:prstDash val="solid"/>
                      <a:round/>
                      <a:headEnd type="none" w="med" len="med"/>
                      <a:tailEnd type="none" w="med" len="med"/>
                    </a:lnT>
                  </a:tcPr>
                </a:tc>
                <a:tc>
                  <a:txBody>
                    <a:bodyPr/>
                    <a:lstStyle/>
                    <a:p>
                      <a:pPr algn="ctr"/>
                      <a:r>
                        <a:rPr lang="en-GB" dirty="0"/>
                        <a:t>21</a:t>
                      </a:r>
                    </a:p>
                  </a:txBody>
                  <a:tcPr>
                    <a:lnT w="12700" cap="flat" cmpd="sng" algn="ctr">
                      <a:solidFill>
                        <a:schemeClr val="tx1"/>
                      </a:solidFill>
                      <a:prstDash val="solid"/>
                      <a:round/>
                      <a:headEnd type="none" w="med" len="med"/>
                      <a:tailEnd type="none" w="med" len="med"/>
                    </a:lnT>
                  </a:tcPr>
                </a:tc>
                <a:tc>
                  <a:txBody>
                    <a:bodyPr/>
                    <a:lstStyle/>
                    <a:p>
                      <a:pPr algn="ctr"/>
                      <a:r>
                        <a:rPr lang="en-GB" dirty="0"/>
                        <a:t>100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609830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a:xfrm>
                <a:off x="628650" y="365126"/>
                <a:ext cx="5631473" cy="1212465"/>
              </a:xfrm>
              <a:solidFill>
                <a:schemeClr val="accent4">
                  <a:lumMod val="20000"/>
                  <a:lumOff val="80000"/>
                </a:schemeClr>
              </a:solidFill>
            </p:spPr>
            <p:txBody>
              <a:bodyPr>
                <a:normAutofit/>
              </a:bodyPr>
              <a:lstStyle/>
              <a:p>
                <a:r>
                  <a:rPr lang="en-GB" b="1" dirty="0"/>
                  <a:t>One-way Chi-square (</a:t>
                </a:r>
                <a14:m>
                  <m:oMath xmlns:m="http://schemas.openxmlformats.org/officeDocument/2006/math">
                    <m:sSup>
                      <m:sSupPr>
                        <m:ctrlPr>
                          <a:rPr lang="en-GB" b="1" i="1" smtClean="0">
                            <a:latin typeface="Cambria Math" panose="02040503050406030204" pitchFamily="18" charset="0"/>
                          </a:rPr>
                        </m:ctrlPr>
                      </m:sSupPr>
                      <m:e>
                        <m:r>
                          <a:rPr lang="en-GB" b="1" i="1" smtClean="0">
                            <a:latin typeface="Cambria Math" panose="02040503050406030204" pitchFamily="18" charset="0"/>
                            <a:ea typeface="Cambria Math" panose="02040503050406030204" pitchFamily="18" charset="0"/>
                          </a:rPr>
                          <m:t>𝝌</m:t>
                        </m:r>
                      </m:e>
                      <m:sup>
                        <m:r>
                          <a:rPr lang="en-GB" b="1" i="1" smtClean="0">
                            <a:latin typeface="Cambria Math" panose="02040503050406030204" pitchFamily="18" charset="0"/>
                          </a:rPr>
                          <m:t>𝟐</m:t>
                        </m:r>
                      </m:sup>
                    </m:sSup>
                  </m:oMath>
                </a14:m>
                <a:r>
                  <a:rPr lang="en-GB" b="1" dirty="0"/>
                  <a:t>) Test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xfrm>
                <a:off x="628650" y="365126"/>
                <a:ext cx="5631473" cy="1212465"/>
              </a:xfrm>
              <a:blipFill>
                <a:blip r:embed="rId2"/>
                <a:stretch>
                  <a:fillRect l="-292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28376" y="1743389"/>
                <a:ext cx="8337223" cy="4709154"/>
              </a:xfrm>
            </p:spPr>
            <p:txBody>
              <a:bodyPr/>
              <a:lstStyle/>
              <a:p>
                <a:r>
                  <a:rPr lang="en-GB" dirty="0"/>
                  <a:t>What the researcher wants to know is if this distribution she observed is significantly different from what she might expect if the total population of students doesn’t change from year to year</a:t>
                </a:r>
              </a:p>
              <a:p>
                <a:r>
                  <a:rPr lang="en-GB" dirty="0"/>
                  <a:t>This can be analysed using the Chi-square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oMath>
                </a14:m>
                <a:r>
                  <a:rPr lang="en-GB" dirty="0"/>
                  <a:t>) test</a:t>
                </a:r>
              </a:p>
              <a:p>
                <a:pPr lvl="1"/>
                <a:r>
                  <a:rPr lang="en-GB" dirty="0"/>
                  <a:t>Doesn’t need data to be scores or measurements</a:t>
                </a:r>
              </a:p>
              <a:p>
                <a:pPr lvl="1"/>
                <a:r>
                  <a:rPr lang="en-GB" dirty="0"/>
                  <a:t>Non-parametric test designed for categorical data</a:t>
                </a:r>
              </a:p>
              <a:p>
                <a:pPr lvl="1"/>
                <a:r>
                  <a:rPr lang="en-GB" dirty="0"/>
                  <a:t>The categories involve a single independent variable</a:t>
                </a:r>
              </a:p>
              <a:p>
                <a:r>
                  <a:rPr lang="en-GB" dirty="0"/>
                  <a:t>The null hypothesis for this is that the use of student support is independent of the year of study</a:t>
                </a:r>
              </a:p>
              <a:p>
                <a:pPr lvl="1"/>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0</m:t>
                        </m:r>
                      </m:sub>
                    </m:sSub>
                  </m:oMath>
                </a14:m>
                <a:r>
                  <a:rPr lang="en-GB" dirty="0"/>
                  <a:t>: The observed frequencies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𝑜</m:t>
                        </m:r>
                      </m:sub>
                    </m:sSub>
                  </m:oMath>
                </a14:m>
                <a:r>
                  <a:rPr lang="en-GB" dirty="0"/>
                  <a:t>) equal the expected frequencies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𝑒</m:t>
                        </m:r>
                      </m:sub>
                    </m:sSub>
                  </m:oMath>
                </a14:m>
                <a:r>
                  <a:rPr lang="en-GB" dirty="0"/>
                  <a:t>)</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28376" y="1743389"/>
                <a:ext cx="8337223" cy="4709154"/>
              </a:xfrm>
              <a:blipFill>
                <a:blip r:embed="rId3"/>
                <a:stretch>
                  <a:fillRect l="-732" t="-1425"/>
                </a:stretch>
              </a:blipFill>
            </p:spPr>
            <p:txBody>
              <a:bodyPr/>
              <a:lstStyle/>
              <a:p>
                <a:r>
                  <a:rPr lang="en-GB">
                    <a:noFill/>
                  </a:rPr>
                  <a:t> </a:t>
                </a:r>
              </a:p>
            </p:txBody>
          </p:sp>
        </mc:Fallback>
      </mc:AlternateContent>
    </p:spTree>
    <p:extLst>
      <p:ext uri="{BB962C8B-B14F-4D97-AF65-F5344CB8AC3E}">
        <p14:creationId xmlns:p14="http://schemas.microsoft.com/office/powerpoint/2010/main" val="3596497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normAutofit/>
              </a:bodyPr>
              <a:lstStyle/>
              <a:p>
                <a:r>
                  <a:rPr lang="en-GB" dirty="0"/>
                  <a:t>One-way Chi-square (</a:t>
                </a:r>
                <a14:m>
                  <m:oMath xmlns:m="http://schemas.openxmlformats.org/officeDocument/2006/math">
                    <m:sSup>
                      <m:sSupPr>
                        <m:ctrlPr>
                          <a:rPr lang="en-GB" i="1" smtClean="0">
                            <a:latin typeface="Cambria Math" panose="02040503050406030204" pitchFamily="18" charset="0"/>
                          </a:rPr>
                        </m:ctrlPr>
                      </m:sSupPr>
                      <m:e>
                        <m:r>
                          <a:rPr lang="en-GB" i="1" smtClean="0">
                            <a:latin typeface="Cambria Math" panose="02040503050406030204" pitchFamily="18" charset="0"/>
                            <a:ea typeface="Cambria Math" panose="02040503050406030204" pitchFamily="18" charset="0"/>
                          </a:rPr>
                          <m:t>𝜒</m:t>
                        </m:r>
                      </m:e>
                      <m:sup>
                        <m:r>
                          <a:rPr lang="en-GB" b="0" i="1" smtClean="0">
                            <a:latin typeface="Cambria Math" panose="02040503050406030204" pitchFamily="18" charset="0"/>
                          </a:rPr>
                          <m:t>2</m:t>
                        </m:r>
                      </m:sup>
                    </m:sSup>
                  </m:oMath>
                </a14:m>
                <a:r>
                  <a:rPr lang="en-GB" dirty="0"/>
                  <a:t>) Test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1827"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1" y="1517301"/>
                <a:ext cx="8186394" cy="5241717"/>
              </a:xfrm>
            </p:spPr>
            <p:txBody>
              <a:bodyPr/>
              <a:lstStyle/>
              <a:p>
                <a:pPr marL="0" indent="0">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0</m:t>
                        </m:r>
                      </m:sub>
                    </m:sSub>
                  </m:oMath>
                </a14:m>
                <a:r>
                  <a:rPr lang="en-GB" dirty="0"/>
                  <a:t>: The observed frequencies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𝑜</m:t>
                        </m:r>
                      </m:sub>
                    </m:sSub>
                  </m:oMath>
                </a14:m>
                <a:r>
                  <a:rPr lang="en-GB" dirty="0"/>
                  <a:t>) equal the expected frequencies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𝑒</m:t>
                        </m:r>
                      </m:sub>
                    </m:sSub>
                  </m:oMath>
                </a14:m>
                <a:r>
                  <a:rPr lang="en-GB" dirty="0"/>
                  <a:t>)</a:t>
                </a:r>
              </a:p>
              <a:p>
                <a:r>
                  <a:rPr lang="en-GB" dirty="0"/>
                  <a:t>If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𝐻</m:t>
                        </m:r>
                      </m:e>
                      <m:sub>
                        <m:r>
                          <a:rPr lang="en-GB" i="1">
                            <a:latin typeface="Cambria Math" panose="02040503050406030204" pitchFamily="18" charset="0"/>
                          </a:rPr>
                          <m:t>0</m:t>
                        </m:r>
                      </m:sub>
                    </m:sSub>
                  </m:oMath>
                </a14:m>
                <a:r>
                  <a:rPr lang="en-GB" dirty="0"/>
                  <a:t> is true then any differences will be small</a:t>
                </a:r>
              </a:p>
              <a:p>
                <a:r>
                  <a:rPr lang="en-GB" dirty="0"/>
                  <a:t>If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𝐻</m:t>
                        </m:r>
                      </m:e>
                      <m:sub>
                        <m:r>
                          <a:rPr lang="en-GB" i="1">
                            <a:latin typeface="Cambria Math" panose="02040503050406030204" pitchFamily="18" charset="0"/>
                          </a:rPr>
                          <m:t>0</m:t>
                        </m:r>
                      </m:sub>
                    </m:sSub>
                  </m:oMath>
                </a14:m>
                <a:r>
                  <a:rPr lang="en-GB" dirty="0"/>
                  <a:t> is false then any differences will be large</a:t>
                </a:r>
              </a:p>
              <a:p>
                <a:r>
                  <a:rPr lang="en-GB" dirty="0"/>
                  <a:t>To work this out we first need to work out what the expected frequencies are by chance alone</a:t>
                </a:r>
              </a:p>
              <a:p>
                <a:r>
                  <a:rPr lang="en-GB" dirty="0"/>
                  <a:t>Assuming that all four years are the same size, we would expect equal numbers from each year to use student support</a:t>
                </a:r>
              </a:p>
              <a:p>
                <a:endParaRPr lang="en-GB" dirty="0"/>
              </a:p>
              <a:p>
                <a:endParaRPr lang="en-GB" dirty="0"/>
              </a:p>
              <a:p>
                <a:endParaRPr lang="en-GB" dirty="0"/>
              </a:p>
              <a:p>
                <a:endParaRPr lang="en-GB" dirty="0"/>
              </a:p>
              <a:p>
                <a:r>
                  <a:rPr lang="en-GB" dirty="0"/>
                  <a:t>We expect there to be some variation, but is this statistically significant variation?</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1" y="1517301"/>
                <a:ext cx="8186394" cy="5241717"/>
              </a:xfrm>
              <a:blipFill>
                <a:blip r:embed="rId3"/>
                <a:stretch>
                  <a:fillRect l="-745" t="-127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418694348"/>
                  </p:ext>
                </p:extLst>
              </p:nvPr>
            </p:nvGraphicFramePr>
            <p:xfrm>
              <a:off x="395926" y="4347590"/>
              <a:ext cx="8361576" cy="1097280"/>
            </p:xfrm>
            <a:graphic>
              <a:graphicData uri="http://schemas.openxmlformats.org/drawingml/2006/table">
                <a:tbl>
                  <a:tblPr firstRow="1" bandRow="1">
                    <a:tableStyleId>{2D5ABB26-0587-4C30-8999-92F81FD0307C}</a:tableStyleId>
                  </a:tblPr>
                  <a:tblGrid>
                    <a:gridCol w="1393596">
                      <a:extLst>
                        <a:ext uri="{9D8B030D-6E8A-4147-A177-3AD203B41FA5}">
                          <a16:colId xmlns:a16="http://schemas.microsoft.com/office/drawing/2014/main" val="20000"/>
                        </a:ext>
                      </a:extLst>
                    </a:gridCol>
                    <a:gridCol w="1393596">
                      <a:extLst>
                        <a:ext uri="{9D8B030D-6E8A-4147-A177-3AD203B41FA5}">
                          <a16:colId xmlns:a16="http://schemas.microsoft.com/office/drawing/2014/main" val="20001"/>
                        </a:ext>
                      </a:extLst>
                    </a:gridCol>
                    <a:gridCol w="1393596">
                      <a:extLst>
                        <a:ext uri="{9D8B030D-6E8A-4147-A177-3AD203B41FA5}">
                          <a16:colId xmlns:a16="http://schemas.microsoft.com/office/drawing/2014/main" val="20002"/>
                        </a:ext>
                      </a:extLst>
                    </a:gridCol>
                    <a:gridCol w="1393596">
                      <a:extLst>
                        <a:ext uri="{9D8B030D-6E8A-4147-A177-3AD203B41FA5}">
                          <a16:colId xmlns:a16="http://schemas.microsoft.com/office/drawing/2014/main" val="20003"/>
                        </a:ext>
                      </a:extLst>
                    </a:gridCol>
                    <a:gridCol w="1393596">
                      <a:extLst>
                        <a:ext uri="{9D8B030D-6E8A-4147-A177-3AD203B41FA5}">
                          <a16:colId xmlns:a16="http://schemas.microsoft.com/office/drawing/2014/main" val="20004"/>
                        </a:ext>
                      </a:extLst>
                    </a:gridCol>
                    <a:gridCol w="1393596">
                      <a:extLst>
                        <a:ext uri="{9D8B030D-6E8A-4147-A177-3AD203B41FA5}">
                          <a16:colId xmlns:a16="http://schemas.microsoft.com/office/drawing/2014/main" val="20005"/>
                        </a:ext>
                      </a:extLst>
                    </a:gridCol>
                  </a:tblGrid>
                  <a:tr h="370840">
                    <a:tc>
                      <a:txBody>
                        <a:bodyPr/>
                        <a:lstStyle/>
                        <a:p>
                          <a:pPr algn="ctr"/>
                          <a:r>
                            <a:rPr lang="en-GB" sz="1400" dirty="0"/>
                            <a:t>Student Support</a:t>
                          </a:r>
                          <a:r>
                            <a:rPr lang="en-GB" sz="1400" baseline="0" dirty="0"/>
                            <a:t> Usage</a:t>
                          </a:r>
                          <a:endParaRPr lang="en-GB" sz="1400" dirty="0"/>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1</a:t>
                          </a:r>
                          <a:r>
                            <a:rPr lang="en-GB" baseline="30000" dirty="0"/>
                            <a:t>st</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2</a:t>
                          </a:r>
                          <a:r>
                            <a:rPr lang="en-GB" baseline="30000" dirty="0"/>
                            <a:t>nd</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3</a:t>
                          </a:r>
                          <a:r>
                            <a:rPr lang="en-GB" baseline="30000" dirty="0"/>
                            <a:t>rd</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4</a:t>
                          </a:r>
                          <a:r>
                            <a:rPr lang="en-GB" baseline="30000" dirty="0"/>
                            <a:t>th</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algn="ctr"/>
                          <a:r>
                            <a:rPr lang="en-GB" sz="1600" dirty="0"/>
                            <a:t>Observed </a:t>
                          </a:r>
                          <a14:m>
                            <m:oMath xmlns:m="http://schemas.openxmlformats.org/officeDocument/2006/math">
                              <m:sSub>
                                <m:sSubPr>
                                  <m:ctrlPr>
                                    <a:rPr lang="en-GB" sz="1600" i="1" smtClean="0">
                                      <a:latin typeface="Cambria Math" panose="02040503050406030204" pitchFamily="18" charset="0"/>
                                    </a:rPr>
                                  </m:ctrlPr>
                                </m:sSubPr>
                                <m:e>
                                  <m:r>
                                    <a:rPr lang="en-GB" sz="1600" b="0" i="1" smtClean="0">
                                      <a:latin typeface="Cambria Math" panose="02040503050406030204" pitchFamily="18" charset="0"/>
                                    </a:rPr>
                                    <m:t>𝑓</m:t>
                                  </m:r>
                                </m:e>
                                <m:sub>
                                  <m:r>
                                    <a:rPr lang="en-GB" sz="1600" b="0" i="1" smtClean="0">
                                      <a:latin typeface="Cambria Math" panose="02040503050406030204" pitchFamily="18" charset="0"/>
                                    </a:rPr>
                                    <m:t>𝑜</m:t>
                                  </m:r>
                                </m:sub>
                              </m:sSub>
                            </m:oMath>
                          </a14:m>
                          <a:endParaRPr lang="en-GB" sz="1600" dirty="0"/>
                        </a:p>
                        <a:p>
                          <a:pPr algn="ctr"/>
                          <a:r>
                            <a:rPr lang="en-GB" sz="1600" dirty="0"/>
                            <a:t>Expected </a:t>
                          </a:r>
                          <a14:m>
                            <m:oMath xmlns:m="http://schemas.openxmlformats.org/officeDocument/2006/math">
                              <m:sSub>
                                <m:sSubPr>
                                  <m:ctrlPr>
                                    <a:rPr lang="en-GB" sz="1600" i="1" smtClean="0">
                                      <a:latin typeface="Cambria Math" panose="02040503050406030204" pitchFamily="18" charset="0"/>
                                    </a:rPr>
                                  </m:ctrlPr>
                                </m:sSubPr>
                                <m:e>
                                  <m:r>
                                    <a:rPr lang="en-GB" sz="1600" b="0" i="1" smtClean="0">
                                      <a:latin typeface="Cambria Math" panose="02040503050406030204" pitchFamily="18" charset="0"/>
                                    </a:rPr>
                                    <m:t>𝑓</m:t>
                                  </m:r>
                                </m:e>
                                <m:sub>
                                  <m:r>
                                    <a:rPr lang="en-GB" sz="1600" b="0" i="1" smtClean="0">
                                      <a:latin typeface="Cambria Math" panose="02040503050406030204" pitchFamily="18" charset="0"/>
                                    </a:rPr>
                                    <m:t>𝑒</m:t>
                                  </m:r>
                                </m:sub>
                              </m:sSub>
                            </m:oMath>
                          </a14:m>
                          <a:r>
                            <a:rPr lang="en-GB" sz="1600" dirty="0"/>
                            <a:t> </a:t>
                          </a:r>
                        </a:p>
                      </a:txBody>
                      <a:tcPr>
                        <a:lnT w="12700" cap="flat" cmpd="sng" algn="ctr">
                          <a:solidFill>
                            <a:schemeClr val="tx1"/>
                          </a:solidFill>
                          <a:prstDash val="solid"/>
                          <a:round/>
                          <a:headEnd type="none" w="med" len="med"/>
                          <a:tailEnd type="none" w="med" len="med"/>
                        </a:lnT>
                      </a:tcPr>
                    </a:tc>
                    <a:tc>
                      <a:txBody>
                        <a:bodyPr/>
                        <a:lstStyle/>
                        <a:p>
                          <a:pPr algn="ctr"/>
                          <a:r>
                            <a:rPr lang="en-GB" dirty="0"/>
                            <a:t>20</a:t>
                          </a:r>
                        </a:p>
                        <a:p>
                          <a:pPr algn="ctr"/>
                          <a:r>
                            <a:rPr lang="en-GB" dirty="0"/>
                            <a:t>25</a:t>
                          </a:r>
                        </a:p>
                      </a:txBody>
                      <a:tcPr>
                        <a:lnT w="12700" cap="flat" cmpd="sng" algn="ctr">
                          <a:solidFill>
                            <a:schemeClr val="tx1"/>
                          </a:solidFill>
                          <a:prstDash val="solid"/>
                          <a:round/>
                          <a:headEnd type="none" w="med" len="med"/>
                          <a:tailEnd type="none" w="med" len="med"/>
                        </a:lnT>
                      </a:tcPr>
                    </a:tc>
                    <a:tc>
                      <a:txBody>
                        <a:bodyPr/>
                        <a:lstStyle/>
                        <a:p>
                          <a:pPr algn="ctr"/>
                          <a:r>
                            <a:rPr lang="en-GB" dirty="0"/>
                            <a:t>31</a:t>
                          </a:r>
                        </a:p>
                        <a:p>
                          <a:pPr algn="ctr"/>
                          <a:r>
                            <a:rPr lang="en-GB" dirty="0"/>
                            <a:t>25</a:t>
                          </a:r>
                        </a:p>
                      </a:txBody>
                      <a:tcPr>
                        <a:lnT w="12700" cap="flat" cmpd="sng" algn="ctr">
                          <a:solidFill>
                            <a:schemeClr val="tx1"/>
                          </a:solidFill>
                          <a:prstDash val="solid"/>
                          <a:round/>
                          <a:headEnd type="none" w="med" len="med"/>
                          <a:tailEnd type="none" w="med" len="med"/>
                        </a:lnT>
                      </a:tcPr>
                    </a:tc>
                    <a:tc>
                      <a:txBody>
                        <a:bodyPr/>
                        <a:lstStyle/>
                        <a:p>
                          <a:pPr algn="ctr"/>
                          <a:r>
                            <a:rPr lang="en-GB" dirty="0"/>
                            <a:t>28</a:t>
                          </a:r>
                        </a:p>
                        <a:p>
                          <a:pPr algn="ctr"/>
                          <a:r>
                            <a:rPr lang="en-GB" dirty="0"/>
                            <a:t>25</a:t>
                          </a:r>
                        </a:p>
                      </a:txBody>
                      <a:tcPr>
                        <a:lnT w="12700" cap="flat" cmpd="sng" algn="ctr">
                          <a:solidFill>
                            <a:schemeClr val="tx1"/>
                          </a:solidFill>
                          <a:prstDash val="solid"/>
                          <a:round/>
                          <a:headEnd type="none" w="med" len="med"/>
                          <a:tailEnd type="none" w="med" len="med"/>
                        </a:lnT>
                      </a:tcPr>
                    </a:tc>
                    <a:tc>
                      <a:txBody>
                        <a:bodyPr/>
                        <a:lstStyle/>
                        <a:p>
                          <a:pPr algn="ctr"/>
                          <a:r>
                            <a:rPr lang="en-GB" dirty="0"/>
                            <a:t>21</a:t>
                          </a:r>
                        </a:p>
                        <a:p>
                          <a:pPr algn="ctr"/>
                          <a:r>
                            <a:rPr lang="en-GB" dirty="0"/>
                            <a:t>25</a:t>
                          </a:r>
                        </a:p>
                      </a:txBody>
                      <a:tcPr>
                        <a:lnT w="12700" cap="flat" cmpd="sng" algn="ctr">
                          <a:solidFill>
                            <a:schemeClr val="tx1"/>
                          </a:solidFill>
                          <a:prstDash val="solid"/>
                          <a:round/>
                          <a:headEnd type="none" w="med" len="med"/>
                          <a:tailEnd type="none" w="med" len="med"/>
                        </a:lnT>
                      </a:tcPr>
                    </a:tc>
                    <a:tc>
                      <a:txBody>
                        <a:bodyPr/>
                        <a:lstStyle/>
                        <a:p>
                          <a:pPr algn="ctr"/>
                          <a:r>
                            <a:rPr lang="en-GB" dirty="0"/>
                            <a:t>100</a:t>
                          </a:r>
                        </a:p>
                        <a:p>
                          <a:pPr algn="ctr"/>
                          <a:r>
                            <a:rPr lang="en-GB" dirty="0"/>
                            <a:t>100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418694348"/>
                  </p:ext>
                </p:extLst>
              </p:nvPr>
            </p:nvGraphicFramePr>
            <p:xfrm>
              <a:off x="395926" y="4347590"/>
              <a:ext cx="8361576" cy="1371600"/>
            </p:xfrm>
            <a:graphic>
              <a:graphicData uri="http://schemas.openxmlformats.org/drawingml/2006/table">
                <a:tbl>
                  <a:tblPr firstRow="1" bandRow="1">
                    <a:tableStyleId>{2D5ABB26-0587-4C30-8999-92F81FD0307C}</a:tableStyleId>
                  </a:tblPr>
                  <a:tblGrid>
                    <a:gridCol w="1393596"/>
                    <a:gridCol w="1393596"/>
                    <a:gridCol w="1393596"/>
                    <a:gridCol w="1393596"/>
                    <a:gridCol w="1393596"/>
                    <a:gridCol w="1393596"/>
                  </a:tblGrid>
                  <a:tr h="731520">
                    <a:tc>
                      <a:txBody>
                        <a:bodyPr/>
                        <a:lstStyle/>
                        <a:p>
                          <a:pPr algn="ctr"/>
                          <a:r>
                            <a:rPr lang="en-GB" sz="1400" dirty="0" smtClean="0"/>
                            <a:t>Student Support</a:t>
                          </a:r>
                          <a:r>
                            <a:rPr lang="en-GB" sz="1400" baseline="0" dirty="0" smtClean="0"/>
                            <a:t> Usage</a:t>
                          </a:r>
                          <a:endParaRPr lang="en-GB" sz="1400"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1</a:t>
                          </a:r>
                          <a:r>
                            <a:rPr lang="en-GB" baseline="30000" dirty="0" smtClean="0"/>
                            <a:t>st</a:t>
                          </a:r>
                          <a:r>
                            <a:rPr lang="en-GB" dirty="0" smtClean="0"/>
                            <a:t> year</a:t>
                          </a:r>
                          <a:endParaRPr lang="en-GB"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2</a:t>
                          </a:r>
                          <a:r>
                            <a:rPr lang="en-GB" baseline="30000" dirty="0" smtClean="0"/>
                            <a:t>nd</a:t>
                          </a:r>
                          <a:r>
                            <a:rPr lang="en-GB" dirty="0" smtClean="0"/>
                            <a:t> year</a:t>
                          </a:r>
                          <a:endParaRPr lang="en-GB"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3</a:t>
                          </a:r>
                          <a:r>
                            <a:rPr lang="en-GB" baseline="30000" dirty="0" smtClean="0"/>
                            <a:t>rd</a:t>
                          </a:r>
                          <a:r>
                            <a:rPr lang="en-GB" dirty="0" smtClean="0"/>
                            <a:t> year</a:t>
                          </a:r>
                          <a:endParaRPr lang="en-GB"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4</a:t>
                          </a:r>
                          <a:r>
                            <a:rPr lang="en-GB" baseline="30000" dirty="0" smtClean="0"/>
                            <a:t>th</a:t>
                          </a:r>
                          <a:r>
                            <a:rPr lang="en-GB" dirty="0" smtClean="0"/>
                            <a:t> year</a:t>
                          </a:r>
                          <a:endParaRPr lang="en-GB"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Total</a:t>
                          </a:r>
                          <a:endParaRPr lang="en-GB" dirty="0"/>
                        </a:p>
                      </a:txBody>
                      <a:tcPr>
                        <a:lnB w="12700" cap="flat" cmpd="sng" algn="ctr">
                          <a:solidFill>
                            <a:schemeClr val="tx1"/>
                          </a:solidFill>
                          <a:prstDash val="solid"/>
                          <a:round/>
                          <a:headEnd type="none" w="med" len="med"/>
                          <a:tailEnd type="none" w="med" len="med"/>
                        </a:lnB>
                      </a:tcPr>
                    </a:tc>
                  </a:tr>
                  <a:tr h="640080">
                    <a:tc>
                      <a:txBody>
                        <a:bodyPr/>
                        <a:lstStyle/>
                        <a:p>
                          <a:endParaRPr lang="en-US"/>
                        </a:p>
                      </a:txBody>
                      <a:tcPr>
                        <a:lnT w="12700" cap="flat" cmpd="sng" algn="ctr">
                          <a:solidFill>
                            <a:schemeClr val="tx1"/>
                          </a:solidFill>
                          <a:prstDash val="solid"/>
                          <a:round/>
                          <a:headEnd type="none" w="med" len="med"/>
                          <a:tailEnd type="none" w="med" len="med"/>
                        </a:lnT>
                        <a:blipFill rotWithShape="0">
                          <a:blip r:embed="rId4"/>
                          <a:stretch>
                            <a:fillRect t="-117143" r="-500000" b="-14286"/>
                          </a:stretch>
                        </a:blipFill>
                      </a:tcPr>
                    </a:tc>
                    <a:tc>
                      <a:txBody>
                        <a:bodyPr/>
                        <a:lstStyle/>
                        <a:p>
                          <a:pPr algn="ctr"/>
                          <a:r>
                            <a:rPr lang="en-GB" dirty="0" smtClean="0"/>
                            <a:t>20</a:t>
                          </a:r>
                        </a:p>
                        <a:p>
                          <a:pPr algn="ctr"/>
                          <a:r>
                            <a:rPr lang="en-GB" dirty="0" smtClean="0"/>
                            <a:t>25</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31</a:t>
                          </a:r>
                        </a:p>
                        <a:p>
                          <a:pPr algn="ctr"/>
                          <a:r>
                            <a:rPr lang="en-GB" dirty="0" smtClean="0"/>
                            <a:t>25</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28</a:t>
                          </a:r>
                        </a:p>
                        <a:p>
                          <a:pPr algn="ctr"/>
                          <a:r>
                            <a:rPr lang="en-GB" dirty="0" smtClean="0"/>
                            <a:t>25</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21</a:t>
                          </a:r>
                        </a:p>
                        <a:p>
                          <a:pPr algn="ctr"/>
                          <a:r>
                            <a:rPr lang="en-GB" dirty="0" smtClean="0"/>
                            <a:t>25</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100</a:t>
                          </a:r>
                        </a:p>
                        <a:p>
                          <a:pPr algn="ctr"/>
                          <a:r>
                            <a:rPr lang="en-GB" dirty="0" smtClean="0"/>
                            <a:t>100</a:t>
                          </a:r>
                          <a:endParaRPr lang="en-GB" dirty="0"/>
                        </a:p>
                      </a:txBody>
                      <a:tcPr>
                        <a:lnT w="12700" cap="flat" cmpd="sng" algn="ctr">
                          <a:solidFill>
                            <a:schemeClr val="tx1"/>
                          </a:solidFill>
                          <a:prstDash val="solid"/>
                          <a:round/>
                          <a:headEnd type="none" w="med" len="med"/>
                          <a:tailEnd type="none" w="med" len="med"/>
                        </a:lnT>
                      </a:tcPr>
                    </a:tc>
                  </a:tr>
                </a:tbl>
              </a:graphicData>
            </a:graphic>
          </p:graphicFrame>
        </mc:Fallback>
      </mc:AlternateContent>
      <mc:AlternateContent xmlns:mc="http://schemas.openxmlformats.org/markup-compatibility/2006" xmlns:a14="http://schemas.microsoft.com/office/drawing/2010/main">
        <mc:Choice Requires="a14">
          <p:sp>
            <p:nvSpPr>
              <p:cNvPr id="5" name="Title 1">
                <a:extLst>
                  <a:ext uri="{FF2B5EF4-FFF2-40B4-BE49-F238E27FC236}">
                    <a16:creationId xmlns:a16="http://schemas.microsoft.com/office/drawing/2014/main" id="{07576889-6759-411B-88DE-E00F83C91220}"/>
                  </a:ext>
                </a:extLst>
              </p:cNvPr>
              <p:cNvSpPr txBox="1">
                <a:spLocks/>
              </p:cNvSpPr>
              <p:nvPr/>
            </p:nvSpPr>
            <p:spPr>
              <a:xfrm>
                <a:off x="628650" y="365126"/>
                <a:ext cx="5631473" cy="1212465"/>
              </a:xfrm>
              <a:prstGeom prst="rect">
                <a:avLst/>
              </a:prstGeom>
              <a:solidFill>
                <a:schemeClr val="accent4">
                  <a:lumMod val="20000"/>
                  <a:lumOff val="80000"/>
                </a:schemeClr>
              </a:solidFill>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b="1" dirty="0"/>
                  <a:t>One-way Chi-square (</a:t>
                </a:r>
                <a14:m>
                  <m:oMath xmlns:m="http://schemas.openxmlformats.org/officeDocument/2006/math">
                    <m:sSup>
                      <m:sSupPr>
                        <m:ctrlPr>
                          <a:rPr lang="en-GB" b="1" i="1">
                            <a:latin typeface="Cambria Math" panose="02040503050406030204" pitchFamily="18" charset="0"/>
                          </a:rPr>
                        </m:ctrlPr>
                      </m:sSupPr>
                      <m:e>
                        <m:r>
                          <a:rPr lang="en-GB" b="1" i="1">
                            <a:latin typeface="Cambria Math" panose="02040503050406030204" pitchFamily="18" charset="0"/>
                            <a:ea typeface="Cambria Math" panose="02040503050406030204" pitchFamily="18" charset="0"/>
                          </a:rPr>
                          <m:t>𝝌</m:t>
                        </m:r>
                      </m:e>
                      <m:sup>
                        <m:r>
                          <a:rPr lang="en-GB" b="1" i="1">
                            <a:latin typeface="Cambria Math" panose="02040503050406030204" pitchFamily="18" charset="0"/>
                          </a:rPr>
                          <m:t>𝟐</m:t>
                        </m:r>
                      </m:sup>
                    </m:sSup>
                  </m:oMath>
                </a14:m>
                <a:r>
                  <a:rPr lang="en-GB" b="1" dirty="0"/>
                  <a:t>) Test</a:t>
                </a:r>
              </a:p>
            </p:txBody>
          </p:sp>
        </mc:Choice>
        <mc:Fallback xmlns="">
          <p:sp>
            <p:nvSpPr>
              <p:cNvPr id="5" name="Title 1">
                <a:extLst>
                  <a:ext uri="{FF2B5EF4-FFF2-40B4-BE49-F238E27FC236}">
                    <a16:creationId xmlns:a16="http://schemas.microsoft.com/office/drawing/2014/main" id="{07576889-6759-411B-88DE-E00F83C91220}"/>
                  </a:ext>
                </a:extLst>
              </p:cNvPr>
              <p:cNvSpPr txBox="1">
                <a:spLocks noRot="1" noChangeAspect="1" noMove="1" noResize="1" noEditPoints="1" noAdjustHandles="1" noChangeArrowheads="1" noChangeShapeType="1" noTextEdit="1"/>
              </p:cNvSpPr>
              <p:nvPr/>
            </p:nvSpPr>
            <p:spPr>
              <a:xfrm>
                <a:off x="628650" y="365126"/>
                <a:ext cx="5631473" cy="1212465"/>
              </a:xfrm>
              <a:prstGeom prst="rect">
                <a:avLst/>
              </a:prstGeom>
              <a:blipFill>
                <a:blip r:embed="rId2"/>
                <a:stretch>
                  <a:fillRect l="-2922"/>
                </a:stretch>
              </a:blipFill>
            </p:spPr>
            <p:txBody>
              <a:bodyPr/>
              <a:lstStyle/>
              <a:p>
                <a:r>
                  <a:rPr lang="en-GB">
                    <a:noFill/>
                  </a:rPr>
                  <a:t> </a:t>
                </a:r>
              </a:p>
            </p:txBody>
          </p:sp>
        </mc:Fallback>
      </mc:AlternateContent>
    </p:spTree>
    <p:extLst>
      <p:ext uri="{BB962C8B-B14F-4D97-AF65-F5344CB8AC3E}">
        <p14:creationId xmlns:p14="http://schemas.microsoft.com/office/powerpoint/2010/main" val="547324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a:xfrm>
                <a:off x="628650" y="365126"/>
                <a:ext cx="7886700" cy="1041643"/>
              </a:xfrm>
            </p:spPr>
            <p:txBody>
              <a:bodyPr/>
              <a:lstStyle/>
              <a:p>
                <a:r>
                  <a:rPr lang="en-GB" dirty="0"/>
                  <a:t>One-way Chi-square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oMath>
                </a14:m>
                <a:r>
                  <a:rPr lang="en-GB" dirty="0"/>
                  <a:t>) Test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xfrm>
                <a:off x="628650" y="365126"/>
                <a:ext cx="7886700" cy="1041643"/>
              </a:xfrm>
              <a:blipFill>
                <a:blip r:embed="rId2"/>
                <a:stretch>
                  <a:fillRect l="-208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1" y="1497204"/>
                <a:ext cx="4782177" cy="5082704"/>
              </a:xfrm>
            </p:spPr>
            <p:txBody>
              <a:bodyPr/>
              <a:lstStyle/>
              <a:p>
                <a:r>
                  <a:rPr lang="en-GB" dirty="0"/>
                  <a:t>The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oMath>
                </a14:m>
                <a:r>
                  <a:rPr lang="en-GB" dirty="0"/>
                  <a:t> test shows any discrepancy between the expected and obtained frequencies</a:t>
                </a:r>
              </a:p>
              <a:p>
                <a:pPr marL="0" indent="0">
                  <a:buNone/>
                </a:pPr>
                <a14:m>
                  <m:oMathPara xmlns:m="http://schemas.openxmlformats.org/officeDocument/2006/math">
                    <m:oMathParaPr>
                      <m:jc m:val="centerGroup"/>
                    </m:oMathParaPr>
                    <m:oMath xmlns:m="http://schemas.openxmlformats.org/officeDocument/2006/math">
                      <m:sSup>
                        <m:sSupPr>
                          <m:ctrlPr>
                            <a:rPr lang="en-GB" i="1" smtClean="0">
                              <a:latin typeface="Cambria Math" panose="02040503050406030204" pitchFamily="18" charset="0"/>
                            </a:rPr>
                          </m:ctrlPr>
                        </m:sSupPr>
                        <m:e>
                          <m:r>
                            <a:rPr lang="en-GB" i="1" smtClean="0">
                              <a:latin typeface="Cambria Math" panose="02040503050406030204" pitchFamily="18" charset="0"/>
                              <a:ea typeface="Cambria Math" panose="02040503050406030204" pitchFamily="18" charset="0"/>
                            </a:rPr>
                            <m:t>𝜒</m:t>
                          </m:r>
                        </m:e>
                        <m:sup>
                          <m:r>
                            <a:rPr lang="en-GB" b="0" i="1" smtClean="0">
                              <a:latin typeface="Cambria Math" panose="02040503050406030204" pitchFamily="18" charset="0"/>
                            </a:rPr>
                            <m:t>2</m:t>
                          </m:r>
                        </m:sup>
                      </m:sSup>
                      <m:r>
                        <a:rPr lang="en-GB" b="0" i="1" smtClean="0">
                          <a:latin typeface="Cambria Math" panose="02040503050406030204" pitchFamily="18" charset="0"/>
                        </a:rPr>
                        <m:t>=</m:t>
                      </m:r>
                      <m:nary>
                        <m:naryPr>
                          <m:chr m:val="∑"/>
                          <m:subHide m:val="on"/>
                          <m:supHide m:val="on"/>
                          <m:ctrlPr>
                            <a:rPr lang="en-GB" b="0" i="1" smtClean="0">
                              <a:latin typeface="Cambria Math" panose="02040503050406030204" pitchFamily="18" charset="0"/>
                            </a:rPr>
                          </m:ctrlPr>
                        </m:naryPr>
                        <m:sub/>
                        <m:sup/>
                        <m:e>
                          <m:d>
                            <m:dPr>
                              <m:begChr m:val="["/>
                              <m:endChr m:val="]"/>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𝑖</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𝐸</m:t>
                                          </m:r>
                                        </m:e>
                                        <m:sub>
                                          <m:r>
                                            <a:rPr lang="en-GB" b="0" i="1" smtClean="0">
                                              <a:latin typeface="Cambria Math" panose="02040503050406030204" pitchFamily="18" charset="0"/>
                                            </a:rPr>
                                            <m:t>𝑖</m:t>
                                          </m:r>
                                        </m:sub>
                                      </m:sSub>
                                      <m:r>
                                        <a:rPr lang="en-GB" b="0" i="1" smtClean="0">
                                          <a:latin typeface="Cambria Math" panose="02040503050406030204" pitchFamily="18" charset="0"/>
                                        </a:rPr>
                                        <m:t>)</m:t>
                                      </m:r>
                                    </m:e>
                                    <m:sup>
                                      <m:r>
                                        <a:rPr lang="en-GB" b="0" i="1" smtClean="0">
                                          <a:latin typeface="Cambria Math" panose="02040503050406030204" pitchFamily="18" charset="0"/>
                                        </a:rPr>
                                        <m:t>2</m:t>
                                      </m:r>
                                    </m:sup>
                                  </m:sSup>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𝐸</m:t>
                                      </m:r>
                                    </m:e>
                                    <m:sub>
                                      <m:r>
                                        <a:rPr lang="en-GB" b="0" i="1" smtClean="0">
                                          <a:latin typeface="Cambria Math" panose="02040503050406030204" pitchFamily="18" charset="0"/>
                                        </a:rPr>
                                        <m:t>𝑖</m:t>
                                      </m:r>
                                    </m:sub>
                                  </m:sSub>
                                </m:den>
                              </m:f>
                            </m:e>
                          </m:d>
                        </m:e>
                      </m:nary>
                    </m:oMath>
                  </m:oMathPara>
                </a14:m>
                <a:endParaRPr lang="en-GB" dirty="0"/>
              </a:p>
              <a:p>
                <a:pPr marL="0" indent="0">
                  <a:buNone/>
                </a:pPr>
                <a:r>
                  <a:rPr lang="en-GB" dirty="0"/>
                  <a:t>Where</a:t>
                </a:r>
              </a:p>
              <a:p>
                <a:pPr marL="0" indent="0">
                  <a:buNone/>
                </a:pPr>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𝑂</m:t>
                        </m:r>
                      </m:e>
                      <m:sub>
                        <m:r>
                          <a:rPr lang="en-GB" i="1">
                            <a:latin typeface="Cambria Math" panose="02040503050406030204" pitchFamily="18" charset="0"/>
                          </a:rPr>
                          <m:t>𝑖</m:t>
                        </m:r>
                      </m:sub>
                    </m:sSub>
                  </m:oMath>
                </a14:m>
                <a:r>
                  <a:rPr lang="en-GB" dirty="0"/>
                  <a:t> is the observed frequency</a:t>
                </a:r>
              </a:p>
              <a:p>
                <a:pPr marL="0" indent="0">
                  <a:buNone/>
                </a:pPr>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𝐸</m:t>
                        </m:r>
                      </m:e>
                      <m:sub>
                        <m:r>
                          <a:rPr lang="en-GB" i="1">
                            <a:latin typeface="Cambria Math" panose="02040503050406030204" pitchFamily="18" charset="0"/>
                          </a:rPr>
                          <m:t>𝑖</m:t>
                        </m:r>
                      </m:sub>
                    </m:sSub>
                  </m:oMath>
                </a14:m>
                <a:r>
                  <a:rPr lang="en-GB" dirty="0"/>
                  <a:t> is the expected frequency</a:t>
                </a:r>
              </a:p>
              <a:p>
                <a:r>
                  <a:rPr lang="en-GB" dirty="0"/>
                  <a:t>This value is then compared to the critical values in the table with the degrees of freedom given by</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𝑑𝑓</m:t>
                      </m:r>
                      <m:r>
                        <a:rPr lang="en-GB" b="0" i="1" smtClean="0">
                          <a:latin typeface="Cambria Math" panose="02040503050406030204" pitchFamily="18" charset="0"/>
                        </a:rPr>
                        <m:t>=</m:t>
                      </m:r>
                      <m:r>
                        <a:rPr lang="en-GB" b="0" i="1" smtClean="0">
                          <a:latin typeface="Cambria Math" panose="02040503050406030204" pitchFamily="18" charset="0"/>
                        </a:rPr>
                        <m:t>𝐾</m:t>
                      </m:r>
                      <m:r>
                        <a:rPr lang="en-GB" b="0" i="1" smtClean="0">
                          <a:latin typeface="Cambria Math" panose="02040503050406030204" pitchFamily="18" charset="0"/>
                        </a:rPr>
                        <m:t>−1</m:t>
                      </m:r>
                    </m:oMath>
                  </m:oMathPara>
                </a14:m>
                <a:endParaRPr lang="en-GB" dirty="0"/>
              </a:p>
              <a:p>
                <a:pPr marL="0" indent="0">
                  <a:buNone/>
                </a:pPr>
                <a:r>
                  <a:rPr lang="en-GB" dirty="0"/>
                  <a:t>Where K is the number of categories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1" y="1497204"/>
                <a:ext cx="4782177" cy="5082704"/>
              </a:xfrm>
              <a:blipFill>
                <a:blip r:embed="rId3"/>
                <a:stretch>
                  <a:fillRect l="-1531" t="-1441"/>
                </a:stretch>
              </a:blipFill>
            </p:spPr>
            <p:txBody>
              <a:bodyPr/>
              <a:lstStyle/>
              <a:p>
                <a:r>
                  <a:rPr lang="en-GB">
                    <a:noFill/>
                  </a:rPr>
                  <a:t> </a:t>
                </a:r>
              </a:p>
            </p:txBody>
          </p:sp>
        </mc:Fallback>
      </mc:AlternateContent>
      <p:pic>
        <p:nvPicPr>
          <p:cNvPr id="1026" name="Picture 2" descr="Image result for chi square critical values table"/>
          <p:cNvPicPr>
            <a:picLocks noChangeAspect="1" noChangeArrowheads="1"/>
          </p:cNvPicPr>
          <p:nvPr/>
        </p:nvPicPr>
        <p:blipFill rotWithShape="1">
          <a:blip r:embed="rId4">
            <a:extLst>
              <a:ext uri="{28A0092B-C50C-407E-A947-70E740481C1C}">
                <a14:useLocalDpi xmlns:a14="http://schemas.microsoft.com/office/drawing/2010/main" val="0"/>
              </a:ext>
            </a:extLst>
          </a:blip>
          <a:srcRect t="238" r="21120" b="10787"/>
          <a:stretch/>
        </p:blipFill>
        <p:spPr bwMode="auto">
          <a:xfrm>
            <a:off x="5526593" y="1542422"/>
            <a:ext cx="3295860" cy="531557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5" name="Title 1">
                <a:extLst>
                  <a:ext uri="{FF2B5EF4-FFF2-40B4-BE49-F238E27FC236}">
                    <a16:creationId xmlns:a16="http://schemas.microsoft.com/office/drawing/2014/main" id="{101C506A-6DE9-4674-B698-4674B102D4B3}"/>
                  </a:ext>
                </a:extLst>
              </p:cNvPr>
              <p:cNvSpPr txBox="1">
                <a:spLocks/>
              </p:cNvSpPr>
              <p:nvPr/>
            </p:nvSpPr>
            <p:spPr>
              <a:xfrm>
                <a:off x="417635" y="284739"/>
                <a:ext cx="5631473" cy="1212465"/>
              </a:xfrm>
              <a:prstGeom prst="rect">
                <a:avLst/>
              </a:prstGeom>
              <a:solidFill>
                <a:schemeClr val="accent4">
                  <a:lumMod val="20000"/>
                  <a:lumOff val="80000"/>
                </a:schemeClr>
              </a:solidFill>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b="1" dirty="0"/>
                  <a:t>One-way Chi-square (</a:t>
                </a:r>
                <a14:m>
                  <m:oMath xmlns:m="http://schemas.openxmlformats.org/officeDocument/2006/math">
                    <m:sSup>
                      <m:sSupPr>
                        <m:ctrlPr>
                          <a:rPr lang="en-GB" b="1" i="1">
                            <a:latin typeface="Cambria Math" panose="02040503050406030204" pitchFamily="18" charset="0"/>
                          </a:rPr>
                        </m:ctrlPr>
                      </m:sSupPr>
                      <m:e>
                        <m:r>
                          <a:rPr lang="en-GB" b="1" i="1">
                            <a:latin typeface="Cambria Math" panose="02040503050406030204" pitchFamily="18" charset="0"/>
                            <a:ea typeface="Cambria Math" panose="02040503050406030204" pitchFamily="18" charset="0"/>
                          </a:rPr>
                          <m:t>𝝌</m:t>
                        </m:r>
                      </m:e>
                      <m:sup>
                        <m:r>
                          <a:rPr lang="en-GB" b="1" i="1">
                            <a:latin typeface="Cambria Math" panose="02040503050406030204" pitchFamily="18" charset="0"/>
                          </a:rPr>
                          <m:t>𝟐</m:t>
                        </m:r>
                      </m:sup>
                    </m:sSup>
                  </m:oMath>
                </a14:m>
                <a:r>
                  <a:rPr lang="en-GB" b="1" dirty="0"/>
                  <a:t>) Test</a:t>
                </a:r>
              </a:p>
            </p:txBody>
          </p:sp>
        </mc:Choice>
        <mc:Fallback xmlns="">
          <p:sp>
            <p:nvSpPr>
              <p:cNvPr id="5" name="Title 1">
                <a:extLst>
                  <a:ext uri="{FF2B5EF4-FFF2-40B4-BE49-F238E27FC236}">
                    <a16:creationId xmlns:a16="http://schemas.microsoft.com/office/drawing/2014/main" id="{101C506A-6DE9-4674-B698-4674B102D4B3}"/>
                  </a:ext>
                </a:extLst>
              </p:cNvPr>
              <p:cNvSpPr txBox="1">
                <a:spLocks noRot="1" noChangeAspect="1" noMove="1" noResize="1" noEditPoints="1" noAdjustHandles="1" noChangeArrowheads="1" noChangeShapeType="1" noTextEdit="1"/>
              </p:cNvSpPr>
              <p:nvPr/>
            </p:nvSpPr>
            <p:spPr>
              <a:xfrm>
                <a:off x="417635" y="284739"/>
                <a:ext cx="5631473" cy="1212465"/>
              </a:xfrm>
              <a:prstGeom prst="rect">
                <a:avLst/>
              </a:prstGeom>
              <a:blipFill>
                <a:blip r:embed="rId5"/>
                <a:stretch>
                  <a:fillRect l="-2925"/>
                </a:stretch>
              </a:blipFill>
            </p:spPr>
            <p:txBody>
              <a:bodyPr/>
              <a:lstStyle/>
              <a:p>
                <a:r>
                  <a:rPr lang="en-GB">
                    <a:noFill/>
                  </a:rPr>
                  <a:t> </a:t>
                </a:r>
              </a:p>
            </p:txBody>
          </p:sp>
        </mc:Fallback>
      </mc:AlternateContent>
    </p:spTree>
    <p:extLst>
      <p:ext uri="{BB962C8B-B14F-4D97-AF65-F5344CB8AC3E}">
        <p14:creationId xmlns:p14="http://schemas.microsoft.com/office/powerpoint/2010/main" val="2554589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r>
                  <a:rPr lang="en-GB" dirty="0"/>
                  <a:t>One-way Chi-square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oMath>
                </a14:m>
                <a:r>
                  <a:rPr lang="en-GB" dirty="0"/>
                  <a:t>) Test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1827"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1" y="1632857"/>
                <a:ext cx="8063844" cy="4947051"/>
              </a:xfrm>
            </p:spPr>
            <p:txBody>
              <a:bodyPr>
                <a:normAutofit lnSpcReduction="10000"/>
              </a:bodyPr>
              <a:lstStyle/>
              <a:p>
                <a:pPr marL="0" indent="0">
                  <a:buNone/>
                </a:pPr>
                <a14:m>
                  <m:oMathPara xmlns:m="http://schemas.openxmlformats.org/officeDocument/2006/math">
                    <m:oMathParaPr>
                      <m:jc m:val="centerGroup"/>
                    </m:oMathParaPr>
                    <m:oMath xmlns:m="http://schemas.openxmlformats.org/officeDocument/2006/math">
                      <m:sSup>
                        <m:sSupPr>
                          <m:ctrlPr>
                            <a:rPr lang="en-GB" i="1" smtClean="0">
                              <a:latin typeface="Cambria Math" panose="02040503050406030204" pitchFamily="18" charset="0"/>
                            </a:rPr>
                          </m:ctrlPr>
                        </m:sSupPr>
                        <m:e>
                          <m:r>
                            <a:rPr lang="en-GB" i="1" smtClean="0">
                              <a:latin typeface="Cambria Math" panose="02040503050406030204" pitchFamily="18" charset="0"/>
                              <a:ea typeface="Cambria Math" panose="02040503050406030204" pitchFamily="18" charset="0"/>
                            </a:rPr>
                            <m:t>𝜒</m:t>
                          </m:r>
                        </m:e>
                        <m:sup>
                          <m:r>
                            <a:rPr lang="en-GB" b="0" i="1" smtClean="0">
                              <a:latin typeface="Cambria Math" panose="02040503050406030204" pitchFamily="18" charset="0"/>
                            </a:rPr>
                            <m:t>2</m:t>
                          </m:r>
                        </m:sup>
                      </m:sSup>
                      <m:r>
                        <a:rPr lang="en-GB" b="0" i="1" smtClean="0">
                          <a:latin typeface="Cambria Math" panose="02040503050406030204" pitchFamily="18" charset="0"/>
                        </a:rPr>
                        <m:t>=</m:t>
                      </m:r>
                      <m:nary>
                        <m:naryPr>
                          <m:chr m:val="∑"/>
                          <m:subHide m:val="on"/>
                          <m:supHide m:val="on"/>
                          <m:ctrlPr>
                            <a:rPr lang="en-GB" b="0" i="1" smtClean="0">
                              <a:latin typeface="Cambria Math" panose="02040503050406030204" pitchFamily="18" charset="0"/>
                            </a:rPr>
                          </m:ctrlPr>
                        </m:naryPr>
                        <m:sub/>
                        <m:sup/>
                        <m:e>
                          <m:d>
                            <m:dPr>
                              <m:begChr m:val="["/>
                              <m:endChr m:val="]"/>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𝑖</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𝐸</m:t>
                                          </m:r>
                                        </m:e>
                                        <m:sub>
                                          <m:r>
                                            <a:rPr lang="en-GB" b="0" i="1" smtClean="0">
                                              <a:latin typeface="Cambria Math" panose="02040503050406030204" pitchFamily="18" charset="0"/>
                                            </a:rPr>
                                            <m:t>𝑖</m:t>
                                          </m:r>
                                        </m:sub>
                                      </m:sSub>
                                      <m:r>
                                        <a:rPr lang="en-GB" b="0" i="1" smtClean="0">
                                          <a:latin typeface="Cambria Math" panose="02040503050406030204" pitchFamily="18" charset="0"/>
                                        </a:rPr>
                                        <m:t>)</m:t>
                                      </m:r>
                                    </m:e>
                                    <m:sup>
                                      <m:r>
                                        <a:rPr lang="en-GB" b="0" i="1" smtClean="0">
                                          <a:latin typeface="Cambria Math" panose="02040503050406030204" pitchFamily="18" charset="0"/>
                                        </a:rPr>
                                        <m:t>2</m:t>
                                      </m:r>
                                    </m:sup>
                                  </m:sSup>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𝐸</m:t>
                                      </m:r>
                                    </m:e>
                                    <m:sub>
                                      <m:r>
                                        <a:rPr lang="en-GB" b="0" i="1" smtClean="0">
                                          <a:latin typeface="Cambria Math" panose="02040503050406030204" pitchFamily="18" charset="0"/>
                                        </a:rPr>
                                        <m:t>𝑖</m:t>
                                      </m:r>
                                    </m:sub>
                                  </m:sSub>
                                </m:den>
                              </m:f>
                            </m:e>
                          </m:d>
                        </m:e>
                      </m:nary>
                    </m:oMath>
                  </m:oMathPara>
                </a14:m>
                <a:endParaRPr lang="en-GB" dirty="0"/>
              </a:p>
              <a:p>
                <a:pPr marL="0" indent="0">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r>
                        <a:rPr lang="en-GB" i="1">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b="0" i="1" smtClean="0">
                                  <a:latin typeface="Cambria Math" panose="02040503050406030204" pitchFamily="18" charset="0"/>
                                </a:rPr>
                                <m:t>(20−25)</m:t>
                              </m:r>
                            </m:e>
                            <m:sup>
                              <m:r>
                                <a:rPr lang="en-GB" b="0" i="1" smtClean="0">
                                  <a:latin typeface="Cambria Math" panose="02040503050406030204" pitchFamily="18" charset="0"/>
                                </a:rPr>
                                <m:t>2</m:t>
                              </m:r>
                            </m:sup>
                          </m:sSup>
                        </m:num>
                        <m:den>
                          <m:r>
                            <a:rPr lang="en-GB" b="0" i="1" smtClean="0">
                              <a:latin typeface="Cambria Math" panose="02040503050406030204" pitchFamily="18" charset="0"/>
                            </a:rPr>
                            <m:t>25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(31−25)</m:t>
                              </m:r>
                            </m:e>
                            <m:sup>
                              <m:r>
                                <a:rPr lang="en-GB" b="0" i="1" smtClean="0">
                                  <a:latin typeface="Cambria Math" panose="02040503050406030204" pitchFamily="18" charset="0"/>
                                </a:rPr>
                                <m:t>2</m:t>
                              </m:r>
                            </m:sup>
                          </m:sSup>
                        </m:num>
                        <m:den>
                          <m:r>
                            <a:rPr lang="en-GB" b="0" i="1" smtClean="0">
                              <a:latin typeface="Cambria Math" panose="02040503050406030204" pitchFamily="18" charset="0"/>
                            </a:rPr>
                            <m:t>25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(28−25)</m:t>
                              </m:r>
                            </m:e>
                            <m:sup>
                              <m:r>
                                <a:rPr lang="en-GB" b="0" i="1" smtClean="0">
                                  <a:latin typeface="Cambria Math" panose="02040503050406030204" pitchFamily="18" charset="0"/>
                                </a:rPr>
                                <m:t>2</m:t>
                              </m:r>
                            </m:sup>
                          </m:sSup>
                        </m:num>
                        <m:den>
                          <m:r>
                            <a:rPr lang="en-GB" b="0" i="1" smtClean="0">
                              <a:latin typeface="Cambria Math" panose="02040503050406030204" pitchFamily="18" charset="0"/>
                            </a:rPr>
                            <m:t>25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(21−25)</m:t>
                              </m:r>
                            </m:e>
                            <m:sup>
                              <m:r>
                                <a:rPr lang="en-GB" b="0" i="1" smtClean="0">
                                  <a:latin typeface="Cambria Math" panose="02040503050406030204" pitchFamily="18" charset="0"/>
                                </a:rPr>
                                <m:t>2</m:t>
                              </m:r>
                            </m:sup>
                          </m:sSup>
                        </m:num>
                        <m:den>
                          <m:r>
                            <a:rPr lang="en-GB" b="0" i="1" smtClean="0">
                              <a:latin typeface="Cambria Math" panose="02040503050406030204" pitchFamily="18" charset="0"/>
                            </a:rPr>
                            <m:t>25</m:t>
                          </m:r>
                        </m:den>
                      </m:f>
                    </m:oMath>
                  </m:oMathPara>
                </a14:m>
                <a:endParaRPr lang="en-GB" dirty="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sSup>
                        <m:sSupPr>
                          <m:ctrlPr>
                            <a:rPr lang="en-GB" i="1" smtClean="0">
                              <a:latin typeface="Cambria Math" panose="02040503050406030204" pitchFamily="18" charset="0"/>
                            </a:rPr>
                          </m:ctrlPr>
                        </m:sSupPr>
                        <m:e>
                          <m:r>
                            <a:rPr lang="en-GB" i="1" smtClean="0">
                              <a:latin typeface="Cambria Math" panose="02040503050406030204" pitchFamily="18" charset="0"/>
                              <a:ea typeface="Cambria Math" panose="02040503050406030204" pitchFamily="18" charset="0"/>
                            </a:rPr>
                            <m:t>𝜒</m:t>
                          </m:r>
                        </m:e>
                        <m:sup>
                          <m:r>
                            <a:rPr lang="en-GB" b="0" i="1" smtClean="0">
                              <a:latin typeface="Cambria Math" panose="02040503050406030204" pitchFamily="18" charset="0"/>
                            </a:rPr>
                            <m:t>2</m:t>
                          </m:r>
                        </m:sup>
                      </m:sSup>
                      <m:r>
                        <a:rPr lang="en-GB" b="0" i="1" smtClean="0">
                          <a:latin typeface="Cambria Math" panose="02040503050406030204" pitchFamily="18" charset="0"/>
                        </a:rPr>
                        <m:t>=</m:t>
                      </m:r>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(−5)</m:t>
                              </m:r>
                            </m:e>
                            <m:sup>
                              <m:r>
                                <a:rPr lang="en-GB" b="0" i="1" smtClean="0">
                                  <a:latin typeface="Cambria Math" panose="02040503050406030204" pitchFamily="18" charset="0"/>
                                </a:rPr>
                                <m:t>2</m:t>
                              </m:r>
                            </m:sup>
                          </m:sSup>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6</m:t>
                              </m:r>
                            </m:e>
                            <m:sup>
                              <m:r>
                                <a:rPr lang="en-GB" b="0" i="1" smtClean="0">
                                  <a:latin typeface="Cambria Math" panose="02040503050406030204" pitchFamily="18" charset="0"/>
                                </a:rPr>
                                <m:t>2</m:t>
                              </m:r>
                            </m:sup>
                          </m:sSup>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3</m:t>
                              </m:r>
                            </m:e>
                            <m:sup>
                              <m:r>
                                <a:rPr lang="en-GB" b="0" i="1" smtClean="0">
                                  <a:latin typeface="Cambria Math" panose="02040503050406030204" pitchFamily="18" charset="0"/>
                                </a:rPr>
                                <m:t>2</m:t>
                              </m:r>
                            </m:sup>
                          </m:sSup>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(−4)</m:t>
                              </m:r>
                            </m:e>
                            <m:sup>
                              <m:r>
                                <a:rPr lang="en-GB" b="0" i="1" smtClean="0">
                                  <a:latin typeface="Cambria Math" panose="02040503050406030204" pitchFamily="18" charset="0"/>
                                </a:rPr>
                                <m:t>2</m:t>
                              </m:r>
                            </m:sup>
                          </m:sSup>
                        </m:num>
                        <m:den>
                          <m:r>
                            <a:rPr lang="en-GB" b="0" i="1" smtClean="0">
                              <a:latin typeface="Cambria Math" panose="02040503050406030204" pitchFamily="18" charset="0"/>
                            </a:rPr>
                            <m:t>25</m:t>
                          </m:r>
                        </m:den>
                      </m:f>
                      <m:r>
                        <a:rPr lang="en-GB" b="0" i="0" smtClean="0">
                          <a:latin typeface="Cambria Math" panose="02040503050406030204" pitchFamily="18" charset="0"/>
                        </a:rPr>
                        <m:t>=3.44</m:t>
                      </m:r>
                    </m:oMath>
                  </m:oMathPara>
                </a14:m>
                <a:endParaRPr lang="en-GB" dirty="0"/>
              </a:p>
              <a:p>
                <a:pPr marL="0" indent="0" algn="ctr">
                  <a:buNone/>
                </a:pPr>
                <a14:m>
                  <m:oMath xmlns:m="http://schemas.openxmlformats.org/officeDocument/2006/math">
                    <m:r>
                      <a:rPr lang="en-GB" b="0" i="1" smtClean="0">
                        <a:latin typeface="Cambria Math" panose="02040503050406030204" pitchFamily="18" charset="0"/>
                      </a:rPr>
                      <m:t>𝑑𝑓</m:t>
                    </m:r>
                    <m:r>
                      <a:rPr lang="en-GB" b="0" i="1" smtClean="0">
                        <a:latin typeface="Cambria Math" panose="02040503050406030204" pitchFamily="18" charset="0"/>
                      </a:rPr>
                      <m:t>=4−1=3</m:t>
                    </m:r>
                  </m:oMath>
                </a14:m>
                <a:r>
                  <a:rPr lang="en-GB" b="0" dirty="0"/>
                  <a:t> so </a:t>
                </a:r>
                <a14:m>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ea typeface="Cambria Math" panose="02040503050406030204" pitchFamily="18" charset="0"/>
                          </a:rPr>
                          <m:t>𝜒</m:t>
                        </m:r>
                      </m:e>
                      <m:sub>
                        <m:r>
                          <a:rPr lang="en-GB" b="0" i="1" smtClean="0">
                            <a:latin typeface="Cambria Math" panose="02040503050406030204" pitchFamily="18" charset="0"/>
                          </a:rPr>
                          <m:t>𝑐𝑟𝑖𝑡</m:t>
                        </m:r>
                      </m:sub>
                      <m:sup>
                        <m:r>
                          <a:rPr lang="en-GB" b="0" i="1" smtClean="0">
                            <a:latin typeface="Cambria Math" panose="02040503050406030204" pitchFamily="18" charset="0"/>
                          </a:rPr>
                          <m:t>2</m:t>
                        </m:r>
                      </m:sup>
                    </m:sSubSup>
                    <m:r>
                      <a:rPr lang="en-GB" b="0" i="1" smtClean="0">
                        <a:latin typeface="Cambria Math" panose="02040503050406030204" pitchFamily="18" charset="0"/>
                      </a:rPr>
                      <m:t>=7.82</m:t>
                    </m:r>
                  </m:oMath>
                </a14:m>
                <a:endParaRPr lang="en-GB" b="0" dirty="0"/>
              </a:p>
              <a:p>
                <a:pPr marL="0" indent="0" algn="ctr">
                  <a:buNone/>
                </a:pPr>
                <a:endParaRPr lang="en-GB" b="0" dirty="0"/>
              </a:p>
              <a:p>
                <a:r>
                  <a:rPr lang="en-GB" b="0" dirty="0"/>
                  <a:t>Our observed value of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oMath>
                </a14:m>
                <a:r>
                  <a:rPr lang="en-GB" b="0" dirty="0"/>
                  <a:t> is less than </a:t>
                </a:r>
                <a14:m>
                  <m:oMath xmlns:m="http://schemas.openxmlformats.org/officeDocument/2006/math">
                    <m:sSubSup>
                      <m:sSubSupPr>
                        <m:ctrlPr>
                          <a:rPr lang="en-GB" i="1">
                            <a:latin typeface="Cambria Math" panose="02040503050406030204" pitchFamily="18" charset="0"/>
                          </a:rPr>
                        </m:ctrlPr>
                      </m:sSubSupPr>
                      <m:e>
                        <m:r>
                          <a:rPr lang="en-GB" i="1">
                            <a:latin typeface="Cambria Math" panose="02040503050406030204" pitchFamily="18" charset="0"/>
                            <a:ea typeface="Cambria Math" panose="02040503050406030204" pitchFamily="18" charset="0"/>
                          </a:rPr>
                          <m:t>𝜒</m:t>
                        </m:r>
                      </m:e>
                      <m:sub>
                        <m:r>
                          <a:rPr lang="en-GB" i="1">
                            <a:latin typeface="Cambria Math" panose="02040503050406030204" pitchFamily="18" charset="0"/>
                          </a:rPr>
                          <m:t>𝑐𝑟𝑖𝑡</m:t>
                        </m:r>
                      </m:sub>
                      <m:sup>
                        <m:r>
                          <a:rPr lang="en-GB" i="1">
                            <a:latin typeface="Cambria Math" panose="02040503050406030204" pitchFamily="18" charset="0"/>
                          </a:rPr>
                          <m:t>2</m:t>
                        </m:r>
                      </m:sup>
                    </m:sSubSup>
                  </m:oMath>
                </a14:m>
                <a:r>
                  <a:rPr lang="en-GB" b="0" dirty="0"/>
                  <a:t> (at the p=0.05 level) so we cannot reject the null hypothesis</a:t>
                </a:r>
              </a:p>
              <a:p>
                <a:r>
                  <a:rPr lang="en-GB" dirty="0"/>
                  <a:t>We conclude that year of university does not influence how much people use student support services</a:t>
                </a:r>
              </a:p>
              <a:p>
                <a:r>
                  <a:rPr lang="en-GB" dirty="0"/>
                  <a:t>In general this test should only be used for large groups, i.e. where the minimum expected frequency in a category is 5</a:t>
                </a:r>
                <a:endParaRPr lang="en-GB" b="0"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1" y="1632857"/>
                <a:ext cx="8063844" cy="4947051"/>
              </a:xfrm>
              <a:blipFill>
                <a:blip r:embed="rId3"/>
                <a:stretch>
                  <a:fillRect l="-756" r="-454" b="-185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Title 1">
                <a:extLst>
                  <a:ext uri="{FF2B5EF4-FFF2-40B4-BE49-F238E27FC236}">
                    <a16:creationId xmlns:a16="http://schemas.microsoft.com/office/drawing/2014/main" id="{E3805F1E-1F62-4F61-8779-0A2669817D33}"/>
                  </a:ext>
                </a:extLst>
              </p:cNvPr>
              <p:cNvSpPr txBox="1">
                <a:spLocks/>
              </p:cNvSpPr>
              <p:nvPr/>
            </p:nvSpPr>
            <p:spPr>
              <a:xfrm>
                <a:off x="628650" y="365126"/>
                <a:ext cx="5631473" cy="1212465"/>
              </a:xfrm>
              <a:prstGeom prst="rect">
                <a:avLst/>
              </a:prstGeom>
              <a:solidFill>
                <a:schemeClr val="accent4">
                  <a:lumMod val="20000"/>
                  <a:lumOff val="80000"/>
                </a:schemeClr>
              </a:solidFill>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b="1" dirty="0"/>
                  <a:t>One-way Chi-square (</a:t>
                </a:r>
                <a14:m>
                  <m:oMath xmlns:m="http://schemas.openxmlformats.org/officeDocument/2006/math">
                    <m:sSup>
                      <m:sSupPr>
                        <m:ctrlPr>
                          <a:rPr lang="en-GB" b="1" i="1">
                            <a:latin typeface="Cambria Math" panose="02040503050406030204" pitchFamily="18" charset="0"/>
                          </a:rPr>
                        </m:ctrlPr>
                      </m:sSupPr>
                      <m:e>
                        <m:r>
                          <a:rPr lang="en-GB" b="1" i="1">
                            <a:latin typeface="Cambria Math" panose="02040503050406030204" pitchFamily="18" charset="0"/>
                            <a:ea typeface="Cambria Math" panose="02040503050406030204" pitchFamily="18" charset="0"/>
                          </a:rPr>
                          <m:t>𝝌</m:t>
                        </m:r>
                      </m:e>
                      <m:sup>
                        <m:r>
                          <a:rPr lang="en-GB" b="1" i="1">
                            <a:latin typeface="Cambria Math" panose="02040503050406030204" pitchFamily="18" charset="0"/>
                          </a:rPr>
                          <m:t>𝟐</m:t>
                        </m:r>
                      </m:sup>
                    </m:sSup>
                  </m:oMath>
                </a14:m>
                <a:r>
                  <a:rPr lang="en-GB" b="1" dirty="0"/>
                  <a:t>) Test</a:t>
                </a:r>
              </a:p>
            </p:txBody>
          </p:sp>
        </mc:Choice>
        <mc:Fallback xmlns="">
          <p:sp>
            <p:nvSpPr>
              <p:cNvPr id="4" name="Title 1">
                <a:extLst>
                  <a:ext uri="{FF2B5EF4-FFF2-40B4-BE49-F238E27FC236}">
                    <a16:creationId xmlns:a16="http://schemas.microsoft.com/office/drawing/2014/main" id="{E3805F1E-1F62-4F61-8779-0A2669817D33}"/>
                  </a:ext>
                </a:extLst>
              </p:cNvPr>
              <p:cNvSpPr txBox="1">
                <a:spLocks noRot="1" noChangeAspect="1" noMove="1" noResize="1" noEditPoints="1" noAdjustHandles="1" noChangeArrowheads="1" noChangeShapeType="1" noTextEdit="1"/>
              </p:cNvSpPr>
              <p:nvPr/>
            </p:nvSpPr>
            <p:spPr>
              <a:xfrm>
                <a:off x="628650" y="365126"/>
                <a:ext cx="5631473" cy="1212465"/>
              </a:xfrm>
              <a:prstGeom prst="rect">
                <a:avLst/>
              </a:prstGeom>
              <a:blipFill>
                <a:blip r:embed="rId2"/>
                <a:stretch>
                  <a:fillRect l="-2922"/>
                </a:stretch>
              </a:blipFill>
            </p:spPr>
            <p:txBody>
              <a:bodyPr/>
              <a:lstStyle/>
              <a:p>
                <a:r>
                  <a:rPr lang="en-GB">
                    <a:noFill/>
                  </a:rPr>
                  <a:t> </a:t>
                </a:r>
              </a:p>
            </p:txBody>
          </p:sp>
        </mc:Fallback>
      </mc:AlternateContent>
    </p:spTree>
    <p:extLst>
      <p:ext uri="{BB962C8B-B14F-4D97-AF65-F5344CB8AC3E}">
        <p14:creationId xmlns:p14="http://schemas.microsoft.com/office/powerpoint/2010/main" val="1027280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A 6-sided die is rolled 60 times and the following frequencies are recorded:</a:t>
            </a:r>
          </a:p>
          <a:p>
            <a:endParaRPr lang="en-GB" dirty="0"/>
          </a:p>
          <a:p>
            <a:endParaRPr lang="en-GB" dirty="0"/>
          </a:p>
          <a:p>
            <a:endParaRPr lang="en-GB" dirty="0"/>
          </a:p>
          <a:p>
            <a:r>
              <a:rPr lang="en-GB" dirty="0"/>
              <a:t>Determine whether or not the die is fair</a:t>
            </a:r>
          </a:p>
        </p:txBody>
      </p:sp>
      <p:graphicFrame>
        <p:nvGraphicFramePr>
          <p:cNvPr id="4" name="Table 3"/>
          <p:cNvGraphicFramePr>
            <a:graphicFrameLocks noGrp="1"/>
          </p:cNvGraphicFramePr>
          <p:nvPr>
            <p:extLst>
              <p:ext uri="{D42A27DB-BD31-4B8C-83A1-F6EECF244321}">
                <p14:modId xmlns:p14="http://schemas.microsoft.com/office/powerpoint/2010/main" val="2818477209"/>
              </p:ext>
            </p:extLst>
          </p:nvPr>
        </p:nvGraphicFramePr>
        <p:xfrm>
          <a:off x="387698" y="2650869"/>
          <a:ext cx="8261807" cy="741680"/>
        </p:xfrm>
        <a:graphic>
          <a:graphicData uri="http://schemas.openxmlformats.org/drawingml/2006/table">
            <a:tbl>
              <a:tblPr firstRow="1" bandRow="1">
                <a:tableStyleId>{2D5ABB26-0587-4C30-8999-92F81FD0307C}</a:tableStyleId>
              </a:tblPr>
              <a:tblGrid>
                <a:gridCol w="1719607">
                  <a:extLst>
                    <a:ext uri="{9D8B030D-6E8A-4147-A177-3AD203B41FA5}">
                      <a16:colId xmlns:a16="http://schemas.microsoft.com/office/drawing/2014/main" val="20000"/>
                    </a:ext>
                  </a:extLst>
                </a:gridCol>
                <a:gridCol w="934600">
                  <a:extLst>
                    <a:ext uri="{9D8B030D-6E8A-4147-A177-3AD203B41FA5}">
                      <a16:colId xmlns:a16="http://schemas.microsoft.com/office/drawing/2014/main" val="20001"/>
                    </a:ext>
                  </a:extLst>
                </a:gridCol>
                <a:gridCol w="934600">
                  <a:extLst>
                    <a:ext uri="{9D8B030D-6E8A-4147-A177-3AD203B41FA5}">
                      <a16:colId xmlns:a16="http://schemas.microsoft.com/office/drawing/2014/main" val="20002"/>
                    </a:ext>
                  </a:extLst>
                </a:gridCol>
                <a:gridCol w="934600">
                  <a:extLst>
                    <a:ext uri="{9D8B030D-6E8A-4147-A177-3AD203B41FA5}">
                      <a16:colId xmlns:a16="http://schemas.microsoft.com/office/drawing/2014/main" val="20003"/>
                    </a:ext>
                  </a:extLst>
                </a:gridCol>
                <a:gridCol w="934600">
                  <a:extLst>
                    <a:ext uri="{9D8B030D-6E8A-4147-A177-3AD203B41FA5}">
                      <a16:colId xmlns:a16="http://schemas.microsoft.com/office/drawing/2014/main" val="20004"/>
                    </a:ext>
                  </a:extLst>
                </a:gridCol>
                <a:gridCol w="934600">
                  <a:extLst>
                    <a:ext uri="{9D8B030D-6E8A-4147-A177-3AD203B41FA5}">
                      <a16:colId xmlns:a16="http://schemas.microsoft.com/office/drawing/2014/main" val="20005"/>
                    </a:ext>
                  </a:extLst>
                </a:gridCol>
                <a:gridCol w="934600">
                  <a:extLst>
                    <a:ext uri="{9D8B030D-6E8A-4147-A177-3AD203B41FA5}">
                      <a16:colId xmlns:a16="http://schemas.microsoft.com/office/drawing/2014/main" val="20006"/>
                    </a:ext>
                  </a:extLst>
                </a:gridCol>
                <a:gridCol w="934600">
                  <a:extLst>
                    <a:ext uri="{9D8B030D-6E8A-4147-A177-3AD203B41FA5}">
                      <a16:colId xmlns:a16="http://schemas.microsoft.com/office/drawing/2014/main" val="20007"/>
                    </a:ext>
                  </a:extLst>
                </a:gridCol>
              </a:tblGrid>
              <a:tr h="370840">
                <a:tc>
                  <a:txBody>
                    <a:bodyPr/>
                    <a:lstStyle/>
                    <a:p>
                      <a:r>
                        <a:rPr lang="en-GB" dirty="0"/>
                        <a:t>Roll</a:t>
                      </a:r>
                    </a:p>
                  </a:txBody>
                  <a:tcPr>
                    <a:lnB w="12700" cap="flat" cmpd="sng" algn="ctr">
                      <a:solidFill>
                        <a:schemeClr val="tx1"/>
                      </a:solidFill>
                      <a:prstDash val="solid"/>
                      <a:round/>
                      <a:headEnd type="none" w="med" len="med"/>
                      <a:tailEnd type="none" w="med" len="med"/>
                    </a:lnB>
                  </a:tcPr>
                </a:tc>
                <a:tc>
                  <a:txBody>
                    <a:bodyPr/>
                    <a:lstStyle/>
                    <a:p>
                      <a:pPr algn="ctr"/>
                      <a:r>
                        <a:rPr lang="en-GB" dirty="0"/>
                        <a:t>1</a:t>
                      </a:r>
                    </a:p>
                  </a:txBody>
                  <a:tcPr>
                    <a:lnB w="12700" cap="flat" cmpd="sng" algn="ctr">
                      <a:solidFill>
                        <a:schemeClr val="tx1"/>
                      </a:solidFill>
                      <a:prstDash val="solid"/>
                      <a:round/>
                      <a:headEnd type="none" w="med" len="med"/>
                      <a:tailEnd type="none" w="med" len="med"/>
                    </a:lnB>
                  </a:tcPr>
                </a:tc>
                <a:tc>
                  <a:txBody>
                    <a:bodyPr/>
                    <a:lstStyle/>
                    <a:p>
                      <a:pPr algn="ctr"/>
                      <a:r>
                        <a:rPr lang="en-GB" dirty="0"/>
                        <a:t>2</a:t>
                      </a:r>
                    </a:p>
                  </a:txBody>
                  <a:tcPr>
                    <a:lnB w="12700" cap="flat" cmpd="sng" algn="ctr">
                      <a:solidFill>
                        <a:schemeClr val="tx1"/>
                      </a:solidFill>
                      <a:prstDash val="solid"/>
                      <a:round/>
                      <a:headEnd type="none" w="med" len="med"/>
                      <a:tailEnd type="none" w="med" len="med"/>
                    </a:lnB>
                  </a:tcPr>
                </a:tc>
                <a:tc>
                  <a:txBody>
                    <a:bodyPr/>
                    <a:lstStyle/>
                    <a:p>
                      <a:pPr algn="ctr"/>
                      <a:r>
                        <a:rPr lang="en-GB" dirty="0"/>
                        <a:t>3</a:t>
                      </a:r>
                    </a:p>
                  </a:txBody>
                  <a:tcPr>
                    <a:lnB w="12700" cap="flat" cmpd="sng" algn="ctr">
                      <a:solidFill>
                        <a:schemeClr val="tx1"/>
                      </a:solidFill>
                      <a:prstDash val="solid"/>
                      <a:round/>
                      <a:headEnd type="none" w="med" len="med"/>
                      <a:tailEnd type="none" w="med" len="med"/>
                    </a:lnB>
                  </a:tcPr>
                </a:tc>
                <a:tc>
                  <a:txBody>
                    <a:bodyPr/>
                    <a:lstStyle/>
                    <a:p>
                      <a:pPr algn="ctr"/>
                      <a:r>
                        <a:rPr lang="en-GB" dirty="0"/>
                        <a:t>4</a:t>
                      </a:r>
                    </a:p>
                  </a:txBody>
                  <a:tcPr>
                    <a:lnB w="12700" cap="flat" cmpd="sng" algn="ctr">
                      <a:solidFill>
                        <a:schemeClr val="tx1"/>
                      </a:solidFill>
                      <a:prstDash val="solid"/>
                      <a:round/>
                      <a:headEnd type="none" w="med" len="med"/>
                      <a:tailEnd type="none" w="med" len="med"/>
                    </a:lnB>
                  </a:tcPr>
                </a:tc>
                <a:tc>
                  <a:txBody>
                    <a:bodyPr/>
                    <a:lstStyle/>
                    <a:p>
                      <a:pPr algn="ctr"/>
                      <a:r>
                        <a:rPr lang="en-GB" dirty="0"/>
                        <a:t>5</a:t>
                      </a:r>
                    </a:p>
                  </a:txBody>
                  <a:tcPr>
                    <a:lnB w="12700" cap="flat" cmpd="sng" algn="ctr">
                      <a:solidFill>
                        <a:schemeClr val="tx1"/>
                      </a:solidFill>
                      <a:prstDash val="solid"/>
                      <a:round/>
                      <a:headEnd type="none" w="med" len="med"/>
                      <a:tailEnd type="none" w="med" len="med"/>
                    </a:lnB>
                  </a:tcPr>
                </a:tc>
                <a:tc>
                  <a:txBody>
                    <a:bodyPr/>
                    <a:lstStyle/>
                    <a:p>
                      <a:pPr algn="ctr"/>
                      <a:r>
                        <a:rPr lang="en-GB" dirty="0"/>
                        <a:t>6</a:t>
                      </a:r>
                    </a:p>
                  </a:txBody>
                  <a:tcPr>
                    <a:lnB w="12700" cap="flat" cmpd="sng" algn="ctr">
                      <a:solidFill>
                        <a:schemeClr val="tx1"/>
                      </a:solidFill>
                      <a:prstDash val="solid"/>
                      <a:round/>
                      <a:headEnd type="none" w="med" len="med"/>
                      <a:tailEnd type="none" w="med" len="med"/>
                    </a:lnB>
                  </a:tcPr>
                </a:tc>
                <a:tc>
                  <a:txBody>
                    <a:bodyPr/>
                    <a:lstStyle/>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GB" dirty="0"/>
                        <a:t>Observed</a:t>
                      </a:r>
                      <a:r>
                        <a:rPr lang="en-GB" baseline="0" dirty="0"/>
                        <a:t> frequency</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a:t>8</a:t>
                      </a:r>
                    </a:p>
                  </a:txBody>
                  <a:tcPr>
                    <a:lnT w="12700" cap="flat" cmpd="sng" algn="ctr">
                      <a:solidFill>
                        <a:schemeClr val="tx1"/>
                      </a:solidFill>
                      <a:prstDash val="solid"/>
                      <a:round/>
                      <a:headEnd type="none" w="med" len="med"/>
                      <a:tailEnd type="none" w="med" len="med"/>
                    </a:lnT>
                  </a:tcPr>
                </a:tc>
                <a:tc>
                  <a:txBody>
                    <a:bodyPr/>
                    <a:lstStyle/>
                    <a:p>
                      <a:pPr algn="ctr"/>
                      <a:r>
                        <a:rPr lang="en-GB" dirty="0"/>
                        <a:t>8</a:t>
                      </a:r>
                    </a:p>
                  </a:txBody>
                  <a:tcPr>
                    <a:lnT w="12700" cap="flat" cmpd="sng" algn="ctr">
                      <a:solidFill>
                        <a:schemeClr val="tx1"/>
                      </a:solidFill>
                      <a:prstDash val="solid"/>
                      <a:round/>
                      <a:headEnd type="none" w="med" len="med"/>
                      <a:tailEnd type="none" w="med" len="med"/>
                    </a:lnT>
                  </a:tcPr>
                </a:tc>
                <a:tc>
                  <a:txBody>
                    <a:bodyPr/>
                    <a:lstStyle/>
                    <a:p>
                      <a:pPr algn="ctr"/>
                      <a:r>
                        <a:rPr lang="en-GB" dirty="0"/>
                        <a:t>7</a:t>
                      </a:r>
                    </a:p>
                  </a:txBody>
                  <a:tcPr>
                    <a:lnT w="12700" cap="flat" cmpd="sng" algn="ctr">
                      <a:solidFill>
                        <a:schemeClr val="tx1"/>
                      </a:solidFill>
                      <a:prstDash val="solid"/>
                      <a:round/>
                      <a:headEnd type="none" w="med" len="med"/>
                      <a:tailEnd type="none" w="med" len="med"/>
                    </a:lnT>
                  </a:tcPr>
                </a:tc>
                <a:tc>
                  <a:txBody>
                    <a:bodyPr/>
                    <a:lstStyle/>
                    <a:p>
                      <a:pPr algn="ctr"/>
                      <a:r>
                        <a:rPr lang="en-GB" dirty="0"/>
                        <a:t>20</a:t>
                      </a:r>
                    </a:p>
                  </a:txBody>
                  <a:tcPr>
                    <a:lnT w="12700" cap="flat" cmpd="sng" algn="ctr">
                      <a:solidFill>
                        <a:schemeClr val="tx1"/>
                      </a:solidFill>
                      <a:prstDash val="solid"/>
                      <a:round/>
                      <a:headEnd type="none" w="med" len="med"/>
                      <a:tailEnd type="none" w="med" len="med"/>
                    </a:lnT>
                  </a:tcPr>
                </a:tc>
                <a:tc>
                  <a:txBody>
                    <a:bodyPr/>
                    <a:lstStyle/>
                    <a:p>
                      <a:pPr algn="ctr"/>
                      <a:r>
                        <a:rPr lang="en-GB" dirty="0"/>
                        <a:t>9</a:t>
                      </a:r>
                    </a:p>
                  </a:txBody>
                  <a:tcPr>
                    <a:lnT w="12700" cap="flat" cmpd="sng" algn="ctr">
                      <a:solidFill>
                        <a:schemeClr val="tx1"/>
                      </a:solidFill>
                      <a:prstDash val="solid"/>
                      <a:round/>
                      <a:headEnd type="none" w="med" len="med"/>
                      <a:tailEnd type="none" w="med" len="med"/>
                    </a:lnT>
                  </a:tcPr>
                </a:tc>
                <a:tc>
                  <a:txBody>
                    <a:bodyPr/>
                    <a:lstStyle/>
                    <a:p>
                      <a:pPr algn="ctr"/>
                      <a:r>
                        <a:rPr lang="en-GB" dirty="0"/>
                        <a:t>8</a:t>
                      </a:r>
                    </a:p>
                  </a:txBody>
                  <a:tcPr>
                    <a:lnT w="12700" cap="flat" cmpd="sng" algn="ctr">
                      <a:solidFill>
                        <a:schemeClr val="tx1"/>
                      </a:solidFill>
                      <a:prstDash val="solid"/>
                      <a:round/>
                      <a:headEnd type="none" w="med" len="med"/>
                      <a:tailEnd type="none" w="med" len="med"/>
                    </a:lnT>
                  </a:tcPr>
                </a:tc>
                <a:tc>
                  <a:txBody>
                    <a:bodyPr/>
                    <a:lstStyle/>
                    <a:p>
                      <a:pPr algn="ctr"/>
                      <a:r>
                        <a:rPr lang="en-GB" dirty="0"/>
                        <a:t>60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549297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046667"/>
          </a:xfrm>
        </p:spPr>
        <p:txBody>
          <a:bodyPr/>
          <a:lstStyle/>
          <a:p>
            <a:r>
              <a:rPr lang="en-GB" dirty="0">
                <a:highlight>
                  <a:srgbClr val="FFFF00"/>
                </a:highlight>
              </a:rPr>
              <a:t>Yates’ correction for continuity</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215850"/>
                <a:ext cx="8337223" cy="5486607"/>
              </a:xfrm>
            </p:spPr>
            <p:txBody>
              <a:bodyPr>
                <a:normAutofit/>
              </a:bodyPr>
              <a:lstStyle/>
              <a:p>
                <a:r>
                  <a:rPr lang="en-GB" dirty="0"/>
                  <a:t>There is a special case of the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oMath>
                </a14:m>
                <a:r>
                  <a:rPr lang="en-GB" dirty="0"/>
                  <a:t> when there are only two categories (</a:t>
                </a:r>
                <a:r>
                  <a:rPr lang="en-GB" dirty="0" err="1"/>
                  <a:t>e,g</a:t>
                </a:r>
                <a:r>
                  <a:rPr lang="en-GB" dirty="0"/>
                  <a:t>, M/F, Yes/No, On/Off, A/B etc.) </a:t>
                </a:r>
              </a:p>
              <a:p>
                <a:r>
                  <a:rPr lang="en-GB" dirty="0"/>
                  <a:t>In this case we must apply Yates’ correction for continuity to smooth out the observed distribution</a:t>
                </a:r>
              </a:p>
              <a:p>
                <a:pPr marL="0" indent="0">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r>
                        <a:rPr lang="en-GB" i="1">
                          <a:latin typeface="Cambria Math" panose="02040503050406030204" pitchFamily="18" charset="0"/>
                        </a:rPr>
                        <m:t>=</m:t>
                      </m:r>
                      <m:nary>
                        <m:naryPr>
                          <m:chr m:val="∑"/>
                          <m:subHide m:val="on"/>
                          <m:supHide m:val="on"/>
                          <m:ctrlPr>
                            <a:rPr lang="en-GB" i="1">
                              <a:latin typeface="Cambria Math" panose="02040503050406030204" pitchFamily="18" charset="0"/>
                            </a:rPr>
                          </m:ctrlPr>
                        </m:naryPr>
                        <m:sub/>
                        <m:sup/>
                        <m:e>
                          <m:d>
                            <m:dPr>
                              <m:begChr m:val="["/>
                              <m:endChr m:val="]"/>
                              <m:ctrlPr>
                                <a:rPr lang="en-GB" i="1">
                                  <a:latin typeface="Cambria Math" panose="02040503050406030204" pitchFamily="18" charset="0"/>
                                </a:rPr>
                              </m:ctrlPr>
                            </m:dPr>
                            <m:e>
                              <m:f>
                                <m:fPr>
                                  <m:ctrlPr>
                                    <a:rPr lang="en-GB" i="1">
                                      <a:latin typeface="Cambria Math" panose="02040503050406030204" pitchFamily="18" charset="0"/>
                                    </a:rPr>
                                  </m:ctrlPr>
                                </m:fPr>
                                <m:num>
                                  <m:sSup>
                                    <m:sSupPr>
                                      <m:ctrlPr>
                                        <a:rPr lang="en-GB" i="1">
                                          <a:latin typeface="Cambria Math" panose="02040503050406030204" pitchFamily="18" charset="0"/>
                                        </a:rPr>
                                      </m:ctrlPr>
                                    </m:sSupPr>
                                    <m:e>
                                      <m:r>
                                        <a:rPr lang="en-GB" i="1">
                                          <a:latin typeface="Cambria Math" panose="02040503050406030204" pitchFamily="18" charset="0"/>
                                        </a:rPr>
                                        <m:t>(</m:t>
                                      </m:r>
                                      <m:d>
                                        <m:dPr>
                                          <m:begChr m:val="|"/>
                                          <m:endChr m:val="|"/>
                                          <m:ctrlPr>
                                            <a:rPr lang="en-GB" i="1" smtClean="0">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𝑂</m:t>
                                              </m:r>
                                            </m:e>
                                            <m:sub>
                                              <m:r>
                                                <a:rPr lang="en-GB" i="1">
                                                  <a:latin typeface="Cambria Math" panose="02040503050406030204" pitchFamily="18" charset="0"/>
                                                </a:rPr>
                                                <m:t>𝑖</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𝐸</m:t>
                                              </m:r>
                                            </m:e>
                                            <m:sub>
                                              <m:r>
                                                <a:rPr lang="en-GB" i="1">
                                                  <a:latin typeface="Cambria Math" panose="02040503050406030204" pitchFamily="18" charset="0"/>
                                                </a:rPr>
                                                <m:t>𝑖</m:t>
                                              </m:r>
                                            </m:sub>
                                          </m:sSub>
                                        </m:e>
                                      </m:d>
                                      <m:r>
                                        <a:rPr lang="en-GB" b="0" i="1" smtClean="0">
                                          <a:latin typeface="Cambria Math" panose="02040503050406030204" pitchFamily="18" charset="0"/>
                                        </a:rPr>
                                        <m:t>−0.5</m:t>
                                      </m:r>
                                      <m:r>
                                        <a:rPr lang="en-GB" i="1">
                                          <a:latin typeface="Cambria Math" panose="02040503050406030204" pitchFamily="18" charset="0"/>
                                        </a:rPr>
                                        <m:t>)</m:t>
                                      </m:r>
                                    </m:e>
                                    <m:sup>
                                      <m:r>
                                        <a:rPr lang="en-GB" i="1">
                                          <a:latin typeface="Cambria Math" panose="02040503050406030204" pitchFamily="18" charset="0"/>
                                        </a:rPr>
                                        <m:t>2</m:t>
                                      </m:r>
                                    </m:sup>
                                  </m:sSup>
                                </m:num>
                                <m:den>
                                  <m:sSub>
                                    <m:sSubPr>
                                      <m:ctrlPr>
                                        <a:rPr lang="en-GB" i="1">
                                          <a:latin typeface="Cambria Math" panose="02040503050406030204" pitchFamily="18" charset="0"/>
                                        </a:rPr>
                                      </m:ctrlPr>
                                    </m:sSubPr>
                                    <m:e>
                                      <m:r>
                                        <a:rPr lang="en-GB" i="1">
                                          <a:latin typeface="Cambria Math" panose="02040503050406030204" pitchFamily="18" charset="0"/>
                                        </a:rPr>
                                        <m:t>𝐸</m:t>
                                      </m:r>
                                    </m:e>
                                    <m:sub>
                                      <m:r>
                                        <a:rPr lang="en-GB" i="1">
                                          <a:latin typeface="Cambria Math" panose="02040503050406030204" pitchFamily="18" charset="0"/>
                                        </a:rPr>
                                        <m:t>𝑖</m:t>
                                      </m:r>
                                    </m:sub>
                                  </m:sSub>
                                </m:den>
                              </m:f>
                            </m:e>
                          </m:d>
                        </m:e>
                      </m:nary>
                    </m:oMath>
                  </m:oMathPara>
                </a14:m>
                <a:endParaRPr lang="en-GB" dirty="0"/>
              </a:p>
              <a:p>
                <a:r>
                  <a:rPr lang="en-GB" dirty="0"/>
                  <a:t>Suppose our researcher is interested in whether men or women use student support rather than in which years use it</a:t>
                </a:r>
              </a:p>
              <a:p>
                <a:endParaRPr lang="en-GB" dirty="0"/>
              </a:p>
              <a:p>
                <a:endParaRPr lang="en-GB" dirty="0"/>
              </a:p>
              <a:p>
                <a:endParaRPr lang="en-GB" dirty="0"/>
              </a:p>
              <a:p>
                <a:endParaRPr lang="en-GB" dirty="0"/>
              </a:p>
              <a:p>
                <a:r>
                  <a:rPr lang="en-GB" dirty="0"/>
                  <a:t>The null hypothesis is the same as before</a:t>
                </a:r>
              </a:p>
              <a:p>
                <a:pPr lvl="1"/>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𝐻</m:t>
                        </m:r>
                      </m:e>
                      <m:sub>
                        <m:r>
                          <a:rPr lang="en-GB" i="1">
                            <a:latin typeface="Cambria Math" panose="02040503050406030204" pitchFamily="18" charset="0"/>
                          </a:rPr>
                          <m:t>0</m:t>
                        </m:r>
                      </m:sub>
                    </m:sSub>
                  </m:oMath>
                </a14:m>
                <a:r>
                  <a:rPr lang="en-GB" dirty="0"/>
                  <a:t>: The observed frequencies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𝑜</m:t>
                        </m:r>
                      </m:sub>
                    </m:sSub>
                  </m:oMath>
                </a14:m>
                <a:r>
                  <a:rPr lang="en-GB" dirty="0"/>
                  <a:t>) equal the expected frequencies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𝑒</m:t>
                        </m:r>
                      </m:sub>
                    </m:sSub>
                  </m:oMath>
                </a14:m>
                <a:r>
                  <a:rPr lang="en-GB" dirty="0"/>
                  <a:t>)</a:t>
                </a:r>
              </a:p>
              <a:p>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215850"/>
                <a:ext cx="8337223" cy="5486607"/>
              </a:xfrm>
              <a:blipFill>
                <a:blip r:embed="rId2"/>
                <a:stretch>
                  <a:fillRect l="-732" t="-1222" r="-219"/>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3945459614"/>
              </p:ext>
            </p:extLst>
          </p:nvPr>
        </p:nvGraphicFramePr>
        <p:xfrm>
          <a:off x="1580561" y="4291028"/>
          <a:ext cx="6096000" cy="1112520"/>
        </p:xfrm>
        <a:graphic>
          <a:graphicData uri="http://schemas.openxmlformats.org/drawingml/2006/table">
            <a:tbl>
              <a:tblPr firstRow="1" bandRow="1">
                <a:tableStyleId>{2D5ABB26-0587-4C30-8999-92F81FD0307C}</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r>
                        <a:rPr lang="en-GB" dirty="0"/>
                        <a:t>Usage</a:t>
                      </a:r>
                    </a:p>
                  </a:txBody>
                  <a:tcPr>
                    <a:lnB w="12700" cap="flat" cmpd="sng" algn="ctr">
                      <a:solidFill>
                        <a:schemeClr val="tx1"/>
                      </a:solidFill>
                      <a:prstDash val="solid"/>
                      <a:round/>
                      <a:headEnd type="none" w="med" len="med"/>
                      <a:tailEnd type="none" w="med" len="med"/>
                    </a:lnB>
                  </a:tcPr>
                </a:tc>
                <a:tc>
                  <a:txBody>
                    <a:bodyPr/>
                    <a:lstStyle/>
                    <a:p>
                      <a:pPr algn="ctr"/>
                      <a:r>
                        <a:rPr lang="en-GB" dirty="0"/>
                        <a:t>Men</a:t>
                      </a:r>
                    </a:p>
                  </a:txBody>
                  <a:tcPr>
                    <a:lnB w="12700" cap="flat" cmpd="sng" algn="ctr">
                      <a:solidFill>
                        <a:schemeClr val="tx1"/>
                      </a:solidFill>
                      <a:prstDash val="solid"/>
                      <a:round/>
                      <a:headEnd type="none" w="med" len="med"/>
                      <a:tailEnd type="none" w="med" len="med"/>
                    </a:lnB>
                  </a:tcPr>
                </a:tc>
                <a:tc>
                  <a:txBody>
                    <a:bodyPr/>
                    <a:lstStyle/>
                    <a:p>
                      <a:pPr algn="ctr"/>
                      <a:r>
                        <a:rPr lang="en-GB" dirty="0"/>
                        <a:t>Women</a:t>
                      </a:r>
                    </a:p>
                  </a:txBody>
                  <a:tcPr>
                    <a:lnB w="12700" cap="flat" cmpd="sng" algn="ctr">
                      <a:solidFill>
                        <a:schemeClr val="tx1"/>
                      </a:solidFill>
                      <a:prstDash val="solid"/>
                      <a:round/>
                      <a:headEnd type="none" w="med" len="med"/>
                      <a:tailEnd type="none" w="med" len="med"/>
                    </a:lnB>
                  </a:tcPr>
                </a:tc>
                <a:tc>
                  <a:txBody>
                    <a:bodyPr/>
                    <a:lstStyle/>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GB" dirty="0"/>
                        <a:t>Observed f</a:t>
                      </a:r>
                    </a:p>
                  </a:txBody>
                  <a:tcPr>
                    <a:lnT w="12700" cap="flat" cmpd="sng" algn="ctr">
                      <a:solidFill>
                        <a:schemeClr val="tx1"/>
                      </a:solidFill>
                      <a:prstDash val="solid"/>
                      <a:round/>
                      <a:headEnd type="none" w="med" len="med"/>
                      <a:tailEnd type="none" w="med" len="med"/>
                    </a:lnT>
                  </a:tcPr>
                </a:tc>
                <a:tc>
                  <a:txBody>
                    <a:bodyPr/>
                    <a:lstStyle/>
                    <a:p>
                      <a:pPr algn="ctr"/>
                      <a:r>
                        <a:rPr lang="en-GB" dirty="0"/>
                        <a:t>35</a:t>
                      </a:r>
                    </a:p>
                  </a:txBody>
                  <a:tcPr>
                    <a:lnT w="12700" cap="flat" cmpd="sng" algn="ctr">
                      <a:solidFill>
                        <a:schemeClr val="tx1"/>
                      </a:solidFill>
                      <a:prstDash val="solid"/>
                      <a:round/>
                      <a:headEnd type="none" w="med" len="med"/>
                      <a:tailEnd type="none" w="med" len="med"/>
                    </a:lnT>
                  </a:tcPr>
                </a:tc>
                <a:tc>
                  <a:txBody>
                    <a:bodyPr/>
                    <a:lstStyle/>
                    <a:p>
                      <a:pPr algn="ctr"/>
                      <a:r>
                        <a:rPr lang="en-GB" dirty="0"/>
                        <a:t>15</a:t>
                      </a:r>
                    </a:p>
                  </a:txBody>
                  <a:tcPr>
                    <a:lnT w="12700" cap="flat" cmpd="sng" algn="ctr">
                      <a:solidFill>
                        <a:schemeClr val="tx1"/>
                      </a:solidFill>
                      <a:prstDash val="solid"/>
                      <a:round/>
                      <a:headEnd type="none" w="med" len="med"/>
                      <a:tailEnd type="none" w="med" len="med"/>
                    </a:lnT>
                  </a:tcPr>
                </a:tc>
                <a:tc>
                  <a:txBody>
                    <a:bodyPr/>
                    <a:lstStyle/>
                    <a:p>
                      <a:pPr algn="ctr"/>
                      <a:r>
                        <a:rPr lang="en-GB" dirty="0"/>
                        <a:t>50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370840">
                <a:tc>
                  <a:txBody>
                    <a:bodyPr/>
                    <a:lstStyle/>
                    <a:p>
                      <a:r>
                        <a:rPr lang="en-GB" dirty="0"/>
                        <a:t>Expected f</a:t>
                      </a:r>
                    </a:p>
                  </a:txBody>
                  <a:tcPr/>
                </a:tc>
                <a:tc>
                  <a:txBody>
                    <a:bodyPr/>
                    <a:lstStyle/>
                    <a:p>
                      <a:pPr algn="ctr"/>
                      <a:r>
                        <a:rPr lang="en-GB" dirty="0"/>
                        <a:t>25</a:t>
                      </a:r>
                    </a:p>
                  </a:txBody>
                  <a:tcPr/>
                </a:tc>
                <a:tc>
                  <a:txBody>
                    <a:bodyPr/>
                    <a:lstStyle/>
                    <a:p>
                      <a:pPr algn="ctr"/>
                      <a:r>
                        <a:rPr lang="en-GB" dirty="0"/>
                        <a:t>25</a:t>
                      </a:r>
                    </a:p>
                  </a:txBody>
                  <a:tcPr/>
                </a:tc>
                <a:tc>
                  <a:txBody>
                    <a:bodyPr/>
                    <a:lstStyle/>
                    <a:p>
                      <a:pPr algn="ctr"/>
                      <a:r>
                        <a:rPr lang="en-GB" dirty="0"/>
                        <a:t>50</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914565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55078"/>
            <a:ext cx="7886700" cy="905990"/>
          </a:xfrm>
        </p:spPr>
        <p:txBody>
          <a:bodyPr/>
          <a:lstStyle/>
          <a:p>
            <a:r>
              <a:rPr lang="en-GB" dirty="0">
                <a:highlight>
                  <a:srgbClr val="FFFF00"/>
                </a:highlight>
              </a:rPr>
              <a:t>Yates’ correction for continuity</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557494"/>
                <a:ext cx="8337223" cy="5144963"/>
              </a:xfrm>
            </p:spPr>
            <p:txBody>
              <a:bodyPr>
                <a:normAutofit/>
              </a:bodyPr>
              <a:lstStyle/>
              <a:p>
                <a:pPr marL="0" indent="0">
                  <a:buNone/>
                </a:pPr>
                <a:endParaRPr lang="en-GB" i="1" dirty="0">
                  <a:latin typeface="Cambria Math" panose="02040503050406030204" pitchFamily="18" charset="0"/>
                </a:endParaRPr>
              </a:p>
              <a:p>
                <a:pPr marL="0" indent="0">
                  <a:buNone/>
                </a:pPr>
                <a:endParaRPr lang="en-GB" i="1" dirty="0">
                  <a:latin typeface="Cambria Math" panose="02040503050406030204" pitchFamily="18" charset="0"/>
                </a:endParaRPr>
              </a:p>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r>
                        <a:rPr lang="en-GB" i="1">
                          <a:latin typeface="Cambria Math" panose="02040503050406030204" pitchFamily="18" charset="0"/>
                        </a:rPr>
                        <m:t>=</m:t>
                      </m:r>
                      <m:nary>
                        <m:naryPr>
                          <m:chr m:val="∑"/>
                          <m:subHide m:val="on"/>
                          <m:supHide m:val="on"/>
                          <m:ctrlPr>
                            <a:rPr lang="en-GB" i="1">
                              <a:latin typeface="Cambria Math" panose="02040503050406030204" pitchFamily="18" charset="0"/>
                            </a:rPr>
                          </m:ctrlPr>
                        </m:naryPr>
                        <m:sub/>
                        <m:sup/>
                        <m:e>
                          <m:d>
                            <m:dPr>
                              <m:begChr m:val="["/>
                              <m:endChr m:val="]"/>
                              <m:ctrlPr>
                                <a:rPr lang="en-GB" i="1">
                                  <a:latin typeface="Cambria Math" panose="02040503050406030204" pitchFamily="18" charset="0"/>
                                </a:rPr>
                              </m:ctrlPr>
                            </m:dPr>
                            <m:e>
                              <m:f>
                                <m:fPr>
                                  <m:ctrlPr>
                                    <a:rPr lang="en-GB" i="1">
                                      <a:latin typeface="Cambria Math" panose="02040503050406030204" pitchFamily="18" charset="0"/>
                                    </a:rPr>
                                  </m:ctrlPr>
                                </m:fPr>
                                <m:num>
                                  <m:sSup>
                                    <m:sSupPr>
                                      <m:ctrlPr>
                                        <a:rPr lang="en-GB" i="1">
                                          <a:latin typeface="Cambria Math" panose="02040503050406030204" pitchFamily="18" charset="0"/>
                                        </a:rPr>
                                      </m:ctrlPr>
                                    </m:sSupPr>
                                    <m:e>
                                      <m:r>
                                        <a:rPr lang="en-GB" i="1">
                                          <a:latin typeface="Cambria Math" panose="02040503050406030204" pitchFamily="18" charset="0"/>
                                        </a:rPr>
                                        <m:t>(</m:t>
                                      </m:r>
                                      <m:d>
                                        <m:dPr>
                                          <m:begChr m:val="|"/>
                                          <m:endChr m:val="|"/>
                                          <m:ctrlPr>
                                            <a:rPr lang="en-GB" i="1" smtClean="0">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𝑂</m:t>
                                              </m:r>
                                            </m:e>
                                            <m:sub>
                                              <m:r>
                                                <a:rPr lang="en-GB" i="1">
                                                  <a:latin typeface="Cambria Math" panose="02040503050406030204" pitchFamily="18" charset="0"/>
                                                </a:rPr>
                                                <m:t>𝑖</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𝐸</m:t>
                                              </m:r>
                                            </m:e>
                                            <m:sub>
                                              <m:r>
                                                <a:rPr lang="en-GB" i="1">
                                                  <a:latin typeface="Cambria Math" panose="02040503050406030204" pitchFamily="18" charset="0"/>
                                                </a:rPr>
                                                <m:t>𝑖</m:t>
                                              </m:r>
                                            </m:sub>
                                          </m:sSub>
                                        </m:e>
                                      </m:d>
                                      <m:r>
                                        <a:rPr lang="en-GB" b="0" i="1" smtClean="0">
                                          <a:latin typeface="Cambria Math" panose="02040503050406030204" pitchFamily="18" charset="0"/>
                                        </a:rPr>
                                        <m:t>−0.5</m:t>
                                      </m:r>
                                      <m:r>
                                        <a:rPr lang="en-GB" i="1">
                                          <a:latin typeface="Cambria Math" panose="02040503050406030204" pitchFamily="18" charset="0"/>
                                        </a:rPr>
                                        <m:t>)</m:t>
                                      </m:r>
                                    </m:e>
                                    <m:sup>
                                      <m:r>
                                        <a:rPr lang="en-GB" i="1">
                                          <a:latin typeface="Cambria Math" panose="02040503050406030204" pitchFamily="18" charset="0"/>
                                        </a:rPr>
                                        <m:t>2</m:t>
                                      </m:r>
                                    </m:sup>
                                  </m:sSup>
                                </m:num>
                                <m:den>
                                  <m:sSub>
                                    <m:sSubPr>
                                      <m:ctrlPr>
                                        <a:rPr lang="en-GB" i="1">
                                          <a:latin typeface="Cambria Math" panose="02040503050406030204" pitchFamily="18" charset="0"/>
                                        </a:rPr>
                                      </m:ctrlPr>
                                    </m:sSubPr>
                                    <m:e>
                                      <m:r>
                                        <a:rPr lang="en-GB" i="1">
                                          <a:latin typeface="Cambria Math" panose="02040503050406030204" pitchFamily="18" charset="0"/>
                                        </a:rPr>
                                        <m:t>𝐸</m:t>
                                      </m:r>
                                    </m:e>
                                    <m:sub>
                                      <m:r>
                                        <a:rPr lang="en-GB" i="1">
                                          <a:latin typeface="Cambria Math" panose="02040503050406030204" pitchFamily="18" charset="0"/>
                                        </a:rPr>
                                        <m:t>𝑖</m:t>
                                      </m:r>
                                    </m:sub>
                                  </m:sSub>
                                </m:den>
                              </m:f>
                            </m:e>
                          </m:d>
                        </m:e>
                      </m:nary>
                    </m:oMath>
                  </m:oMathPara>
                </a14:m>
                <a:endParaRPr lang="en-GB" dirty="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𝜒</m:t>
                          </m:r>
                        </m:e>
                        <m:sup>
                          <m:r>
                            <a:rPr lang="en-GB" i="1">
                              <a:latin typeface="Cambria Math" panose="02040503050406030204" pitchFamily="18" charset="0"/>
                            </a:rPr>
                            <m:t>2</m:t>
                          </m:r>
                        </m:sup>
                      </m:sSup>
                      <m:r>
                        <a:rPr lang="en-GB" i="1">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i="1">
                                  <a:latin typeface="Cambria Math" panose="02040503050406030204" pitchFamily="18" charset="0"/>
                                </a:rPr>
                                <m:t>(</m:t>
                              </m:r>
                              <m:d>
                                <m:dPr>
                                  <m:begChr m:val="|"/>
                                  <m:endChr m:val="|"/>
                                  <m:ctrlPr>
                                    <a:rPr lang="en-GB" i="1">
                                      <a:latin typeface="Cambria Math" panose="02040503050406030204" pitchFamily="18" charset="0"/>
                                    </a:rPr>
                                  </m:ctrlPr>
                                </m:dPr>
                                <m:e>
                                  <m:r>
                                    <a:rPr lang="en-GB" i="1">
                                      <a:latin typeface="Cambria Math" panose="02040503050406030204" pitchFamily="18" charset="0"/>
                                    </a:rPr>
                                    <m:t>35−25</m:t>
                                  </m:r>
                                </m:e>
                              </m:d>
                              <m:r>
                                <a:rPr lang="en-GB">
                                  <a:latin typeface="Cambria Math" panose="02040503050406030204" pitchFamily="18" charset="0"/>
                                </a:rPr>
                                <m:t>−0.5)</m:t>
                              </m:r>
                              <m:r>
                                <m:rPr>
                                  <m:nor/>
                                </m:rPr>
                                <a:rPr lang="en-GB" dirty="0"/>
                                <m:t> </m:t>
                              </m:r>
                            </m:e>
                            <m:sup>
                              <m:r>
                                <a:rPr lang="en-GB" b="0" i="1" smtClean="0">
                                  <a:latin typeface="Cambria Math" panose="02040503050406030204" pitchFamily="18" charset="0"/>
                                </a:rPr>
                                <m:t>2</m:t>
                              </m:r>
                            </m:sup>
                          </m:sSup>
                        </m:num>
                        <m:den>
                          <m:r>
                            <a:rPr lang="en-GB" b="0" i="1" smtClean="0">
                              <a:latin typeface="Cambria Math" panose="02040503050406030204" pitchFamily="18" charset="0"/>
                            </a:rPr>
                            <m:t>25</m:t>
                          </m:r>
                        </m:den>
                      </m:f>
                      <m:r>
                        <a:rPr lang="en-GB" b="0" i="0" smtClean="0">
                          <a:latin typeface="Cambria Math" panose="02040503050406030204" pitchFamily="18" charset="0"/>
                        </a:rPr>
                        <m:t>+</m:t>
                      </m:r>
                      <m:f>
                        <m:fPr>
                          <m:ctrlPr>
                            <a:rPr lang="en-GB" i="1">
                              <a:latin typeface="Cambria Math" panose="02040503050406030204" pitchFamily="18" charset="0"/>
                            </a:rPr>
                          </m:ctrlPr>
                        </m:fPr>
                        <m:num>
                          <m:sSup>
                            <m:sSupPr>
                              <m:ctrlPr>
                                <a:rPr lang="en-GB" i="1">
                                  <a:latin typeface="Cambria Math" panose="02040503050406030204" pitchFamily="18" charset="0"/>
                                </a:rPr>
                              </m:ctrlPr>
                            </m:sSupPr>
                            <m:e>
                              <m:r>
                                <a:rPr lang="en-GB" i="1">
                                  <a:latin typeface="Cambria Math" panose="02040503050406030204" pitchFamily="18" charset="0"/>
                                </a:rPr>
                                <m:t>(</m:t>
                              </m:r>
                              <m:d>
                                <m:dPr>
                                  <m:begChr m:val="|"/>
                                  <m:endChr m:val="|"/>
                                  <m:ctrlPr>
                                    <a:rPr lang="en-GB" i="1">
                                      <a:latin typeface="Cambria Math" panose="02040503050406030204" pitchFamily="18" charset="0"/>
                                    </a:rPr>
                                  </m:ctrlPr>
                                </m:dPr>
                                <m:e>
                                  <m:r>
                                    <a:rPr lang="en-GB" b="0" i="1" smtClean="0">
                                      <a:latin typeface="Cambria Math" panose="02040503050406030204" pitchFamily="18" charset="0"/>
                                    </a:rPr>
                                    <m:t>1</m:t>
                                  </m:r>
                                  <m:r>
                                    <a:rPr lang="en-GB" i="1">
                                      <a:latin typeface="Cambria Math" panose="02040503050406030204" pitchFamily="18" charset="0"/>
                                    </a:rPr>
                                    <m:t>5−25</m:t>
                                  </m:r>
                                </m:e>
                              </m:d>
                              <m:r>
                                <a:rPr lang="en-GB">
                                  <a:latin typeface="Cambria Math" panose="02040503050406030204" pitchFamily="18" charset="0"/>
                                </a:rPr>
                                <m:t>−0.5)</m:t>
                              </m:r>
                              <m:r>
                                <m:rPr>
                                  <m:nor/>
                                </m:rPr>
                                <a:rPr lang="en-GB" dirty="0"/>
                                <m:t> </m:t>
                              </m:r>
                            </m:e>
                            <m:sup>
                              <m:r>
                                <a:rPr lang="en-GB" i="1">
                                  <a:latin typeface="Cambria Math" panose="02040503050406030204" pitchFamily="18" charset="0"/>
                                </a:rPr>
                                <m:t>2</m:t>
                              </m:r>
                            </m:sup>
                          </m:sSup>
                        </m:num>
                        <m:den>
                          <m:r>
                            <a:rPr lang="en-GB" i="1">
                              <a:latin typeface="Cambria Math" panose="02040503050406030204" pitchFamily="18" charset="0"/>
                            </a:rPr>
                            <m:t>25</m:t>
                          </m:r>
                        </m:den>
                      </m:f>
                    </m:oMath>
                  </m:oMathPara>
                </a14:m>
                <a:endParaRPr lang="en-GB" i="1" dirty="0">
                  <a:latin typeface="Cambria Math" panose="02040503050406030204" pitchFamily="18" charset="0"/>
                </a:endParaRPr>
              </a:p>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b="0" i="0" smtClean="0">
                          <a:latin typeface="Cambria Math" panose="02040503050406030204" pitchFamily="18" charset="0"/>
                        </a:rPr>
                        <m:t>=</m:t>
                      </m:r>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(10−0.5)</m:t>
                              </m:r>
                            </m:e>
                            <m:sup>
                              <m:r>
                                <a:rPr lang="en-GB" b="0" i="1" smtClean="0">
                                  <a:latin typeface="Cambria Math" panose="02040503050406030204" pitchFamily="18" charset="0"/>
                                </a:rPr>
                                <m:t>2</m:t>
                              </m:r>
                            </m:sup>
                          </m:sSup>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(10−0.5)</m:t>
                              </m:r>
                            </m:e>
                            <m:sup>
                              <m:r>
                                <a:rPr lang="en-GB" b="0" i="1" smtClean="0">
                                  <a:latin typeface="Cambria Math" panose="02040503050406030204" pitchFamily="18" charset="0"/>
                                </a:rPr>
                                <m:t>2</m:t>
                              </m:r>
                            </m:sup>
                          </m:sSup>
                        </m:num>
                        <m:den>
                          <m:r>
                            <a:rPr lang="en-GB" b="0" i="1" smtClean="0">
                              <a:latin typeface="Cambria Math" panose="02040503050406030204" pitchFamily="18" charset="0"/>
                            </a:rPr>
                            <m:t>25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b="0" i="1" smtClean="0">
                                  <a:latin typeface="Cambria Math" panose="02040503050406030204" pitchFamily="18" charset="0"/>
                                </a:rPr>
                                <m:t>9.5</m:t>
                              </m:r>
                            </m:e>
                            <m:sup>
                              <m:r>
                                <a:rPr lang="en-GB" b="0" i="1" smtClean="0">
                                  <a:latin typeface="Cambria Math" panose="02040503050406030204" pitchFamily="18" charset="0"/>
                                </a:rPr>
                                <m:t>2</m:t>
                              </m:r>
                            </m:sup>
                          </m:sSup>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9.5</m:t>
                              </m:r>
                            </m:e>
                            <m:sup>
                              <m:r>
                                <a:rPr lang="en-GB" b="0" i="1" smtClean="0">
                                  <a:latin typeface="Cambria Math" panose="02040503050406030204" pitchFamily="18" charset="0"/>
                                </a:rPr>
                                <m:t>2</m:t>
                              </m:r>
                            </m:sup>
                          </m:sSup>
                        </m:num>
                        <m:den>
                          <m:r>
                            <a:rPr lang="en-GB" b="0" i="1" smtClean="0">
                              <a:latin typeface="Cambria Math" panose="02040503050406030204" pitchFamily="18" charset="0"/>
                            </a:rPr>
                            <m:t>25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180.5</m:t>
                          </m:r>
                        </m:num>
                        <m:den>
                          <m:r>
                            <a:rPr lang="en-GB" b="0" i="1" smtClean="0">
                              <a:latin typeface="Cambria Math" panose="02040503050406030204" pitchFamily="18" charset="0"/>
                            </a:rPr>
                            <m:t>25</m:t>
                          </m:r>
                        </m:den>
                      </m:f>
                      <m:r>
                        <a:rPr lang="en-GB" b="0" i="1" smtClean="0">
                          <a:latin typeface="Cambria Math" panose="02040503050406030204" pitchFamily="18" charset="0"/>
                        </a:rPr>
                        <m:t>=7.22</m:t>
                      </m:r>
                    </m:oMath>
                  </m:oMathPara>
                </a14:m>
                <a:endParaRPr lang="en-GB" dirty="0"/>
              </a:p>
              <a:p>
                <a:r>
                  <a:rPr lang="en-GB" dirty="0"/>
                  <a:t>The critical value for this at the </a:t>
                </a:r>
                <a14:m>
                  <m:oMath xmlns:m="http://schemas.openxmlformats.org/officeDocument/2006/math">
                    <m:r>
                      <a:rPr lang="en-GB" i="1" smtClean="0">
                        <a:latin typeface="Cambria Math" panose="02040503050406030204" pitchFamily="18" charset="0"/>
                        <a:ea typeface="Cambria Math" panose="02040503050406030204" pitchFamily="18" charset="0"/>
                      </a:rPr>
                      <m:t>𝛼</m:t>
                    </m:r>
                    <m:r>
                      <a:rPr lang="en-GB" b="0" i="1" smtClean="0">
                        <a:latin typeface="Cambria Math" panose="02040503050406030204" pitchFamily="18" charset="0"/>
                        <a:ea typeface="Cambria Math" panose="02040503050406030204" pitchFamily="18" charset="0"/>
                      </a:rPr>
                      <m:t>=0.05</m:t>
                    </m:r>
                  </m:oMath>
                </a14:m>
                <a:r>
                  <a:rPr lang="en-GB" dirty="0"/>
                  <a:t> level is 3.84, so we can reject the null hypothesis and say that male students use student support more than female students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557494"/>
                <a:ext cx="8337223" cy="5144963"/>
              </a:xfrm>
              <a:blipFill>
                <a:blip r:embed="rId2"/>
                <a:stretch>
                  <a:fillRect l="-732" r="-512"/>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3593690569"/>
              </p:ext>
            </p:extLst>
          </p:nvPr>
        </p:nvGraphicFramePr>
        <p:xfrm>
          <a:off x="1458012" y="1108438"/>
          <a:ext cx="6096000" cy="1112520"/>
        </p:xfrm>
        <a:graphic>
          <a:graphicData uri="http://schemas.openxmlformats.org/drawingml/2006/table">
            <a:tbl>
              <a:tblPr firstRow="1" bandRow="1">
                <a:tableStyleId>{2D5ABB26-0587-4C30-8999-92F81FD0307C}</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r>
                        <a:rPr lang="en-GB" dirty="0"/>
                        <a:t>Usage</a:t>
                      </a:r>
                    </a:p>
                  </a:txBody>
                  <a:tcPr>
                    <a:lnB w="12700" cap="flat" cmpd="sng" algn="ctr">
                      <a:solidFill>
                        <a:schemeClr val="tx1"/>
                      </a:solidFill>
                      <a:prstDash val="solid"/>
                      <a:round/>
                      <a:headEnd type="none" w="med" len="med"/>
                      <a:tailEnd type="none" w="med" len="med"/>
                    </a:lnB>
                  </a:tcPr>
                </a:tc>
                <a:tc>
                  <a:txBody>
                    <a:bodyPr/>
                    <a:lstStyle/>
                    <a:p>
                      <a:pPr algn="ctr"/>
                      <a:r>
                        <a:rPr lang="en-GB" dirty="0"/>
                        <a:t>Men</a:t>
                      </a:r>
                    </a:p>
                  </a:txBody>
                  <a:tcPr>
                    <a:lnB w="12700" cap="flat" cmpd="sng" algn="ctr">
                      <a:solidFill>
                        <a:schemeClr val="tx1"/>
                      </a:solidFill>
                      <a:prstDash val="solid"/>
                      <a:round/>
                      <a:headEnd type="none" w="med" len="med"/>
                      <a:tailEnd type="none" w="med" len="med"/>
                    </a:lnB>
                  </a:tcPr>
                </a:tc>
                <a:tc>
                  <a:txBody>
                    <a:bodyPr/>
                    <a:lstStyle/>
                    <a:p>
                      <a:pPr algn="ctr"/>
                      <a:r>
                        <a:rPr lang="en-GB" dirty="0"/>
                        <a:t>Women</a:t>
                      </a:r>
                    </a:p>
                  </a:txBody>
                  <a:tcPr>
                    <a:lnB w="12700" cap="flat" cmpd="sng" algn="ctr">
                      <a:solidFill>
                        <a:schemeClr val="tx1"/>
                      </a:solidFill>
                      <a:prstDash val="solid"/>
                      <a:round/>
                      <a:headEnd type="none" w="med" len="med"/>
                      <a:tailEnd type="none" w="med" len="med"/>
                    </a:lnB>
                  </a:tcPr>
                </a:tc>
                <a:tc>
                  <a:txBody>
                    <a:bodyPr/>
                    <a:lstStyle/>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GB" dirty="0"/>
                        <a:t>Observed f</a:t>
                      </a:r>
                    </a:p>
                  </a:txBody>
                  <a:tcPr>
                    <a:lnT w="12700" cap="flat" cmpd="sng" algn="ctr">
                      <a:solidFill>
                        <a:schemeClr val="tx1"/>
                      </a:solidFill>
                      <a:prstDash val="solid"/>
                      <a:round/>
                      <a:headEnd type="none" w="med" len="med"/>
                      <a:tailEnd type="none" w="med" len="med"/>
                    </a:lnT>
                  </a:tcPr>
                </a:tc>
                <a:tc>
                  <a:txBody>
                    <a:bodyPr/>
                    <a:lstStyle/>
                    <a:p>
                      <a:pPr algn="ctr"/>
                      <a:r>
                        <a:rPr lang="en-GB" dirty="0"/>
                        <a:t>35</a:t>
                      </a:r>
                    </a:p>
                  </a:txBody>
                  <a:tcPr>
                    <a:lnT w="12700" cap="flat" cmpd="sng" algn="ctr">
                      <a:solidFill>
                        <a:schemeClr val="tx1"/>
                      </a:solidFill>
                      <a:prstDash val="solid"/>
                      <a:round/>
                      <a:headEnd type="none" w="med" len="med"/>
                      <a:tailEnd type="none" w="med" len="med"/>
                    </a:lnT>
                  </a:tcPr>
                </a:tc>
                <a:tc>
                  <a:txBody>
                    <a:bodyPr/>
                    <a:lstStyle/>
                    <a:p>
                      <a:pPr algn="ctr"/>
                      <a:r>
                        <a:rPr lang="en-GB" dirty="0"/>
                        <a:t>15</a:t>
                      </a:r>
                    </a:p>
                  </a:txBody>
                  <a:tcPr>
                    <a:lnT w="12700" cap="flat" cmpd="sng" algn="ctr">
                      <a:solidFill>
                        <a:schemeClr val="tx1"/>
                      </a:solidFill>
                      <a:prstDash val="solid"/>
                      <a:round/>
                      <a:headEnd type="none" w="med" len="med"/>
                      <a:tailEnd type="none" w="med" len="med"/>
                    </a:lnT>
                  </a:tcPr>
                </a:tc>
                <a:tc>
                  <a:txBody>
                    <a:bodyPr/>
                    <a:lstStyle/>
                    <a:p>
                      <a:pPr algn="ctr"/>
                      <a:r>
                        <a:rPr lang="en-GB" dirty="0"/>
                        <a:t>50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370840">
                <a:tc>
                  <a:txBody>
                    <a:bodyPr/>
                    <a:lstStyle/>
                    <a:p>
                      <a:r>
                        <a:rPr lang="en-GB" dirty="0"/>
                        <a:t>Expected f</a:t>
                      </a:r>
                    </a:p>
                  </a:txBody>
                  <a:tcPr/>
                </a:tc>
                <a:tc>
                  <a:txBody>
                    <a:bodyPr/>
                    <a:lstStyle/>
                    <a:p>
                      <a:pPr algn="ctr"/>
                      <a:r>
                        <a:rPr lang="en-GB" dirty="0"/>
                        <a:t>25</a:t>
                      </a:r>
                    </a:p>
                  </a:txBody>
                  <a:tcPr/>
                </a:tc>
                <a:tc>
                  <a:txBody>
                    <a:bodyPr/>
                    <a:lstStyle/>
                    <a:p>
                      <a:pPr algn="ctr"/>
                      <a:r>
                        <a:rPr lang="en-GB" dirty="0"/>
                        <a:t>25</a:t>
                      </a:r>
                    </a:p>
                  </a:txBody>
                  <a:tcPr/>
                </a:tc>
                <a:tc>
                  <a:txBody>
                    <a:bodyPr/>
                    <a:lstStyle/>
                    <a:p>
                      <a:pPr algn="ctr"/>
                      <a:r>
                        <a:rPr lang="en-GB" dirty="0"/>
                        <a:t>50</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741938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Exercise</a:t>
            </a:r>
          </a:p>
        </p:txBody>
      </p:sp>
      <p:sp>
        <p:nvSpPr>
          <p:cNvPr id="3" name="Content Placeholder 2"/>
          <p:cNvSpPr>
            <a:spLocks noGrp="1"/>
          </p:cNvSpPr>
          <p:nvPr>
            <p:ph idx="1"/>
          </p:nvPr>
        </p:nvSpPr>
        <p:spPr/>
        <p:txBody>
          <a:bodyPr/>
          <a:lstStyle/>
          <a:p>
            <a:r>
              <a:rPr lang="en-GB" dirty="0"/>
              <a:t>A researcher investigates which networking hardware a group of companies use and gets the following results</a:t>
            </a:r>
          </a:p>
          <a:p>
            <a:endParaRPr lang="en-GB" dirty="0"/>
          </a:p>
          <a:p>
            <a:endParaRPr lang="en-GB" dirty="0"/>
          </a:p>
          <a:p>
            <a:endParaRPr lang="en-GB" dirty="0"/>
          </a:p>
          <a:p>
            <a:endParaRPr lang="en-GB" dirty="0"/>
          </a:p>
          <a:p>
            <a:r>
              <a:rPr lang="en-GB" dirty="0"/>
              <a:t>Determine whether or not each company is likely to have an equal market share</a:t>
            </a:r>
          </a:p>
          <a:p>
            <a:r>
              <a:rPr lang="en-GB" dirty="0"/>
              <a:t>If </a:t>
            </a:r>
            <a:r>
              <a:rPr lang="en-GB" dirty="0" err="1"/>
              <a:t>Ciscomp</a:t>
            </a:r>
            <a:r>
              <a:rPr lang="en-GB" dirty="0"/>
              <a:t> has a market share twice that of </a:t>
            </a:r>
            <a:r>
              <a:rPr lang="en-GB" dirty="0" err="1"/>
              <a:t>Netstuff</a:t>
            </a:r>
            <a:r>
              <a:rPr lang="en-GB" dirty="0"/>
              <a:t>, are these results to be expected?</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370078767"/>
              </p:ext>
            </p:extLst>
          </p:nvPr>
        </p:nvGraphicFramePr>
        <p:xfrm>
          <a:off x="1321685" y="2758335"/>
          <a:ext cx="6096000" cy="1112520"/>
        </p:xfrm>
        <a:graphic>
          <a:graphicData uri="http://schemas.openxmlformats.org/drawingml/2006/table">
            <a:tbl>
              <a:tblPr firstRow="1" bandRow="1">
                <a:tableStyleId>{2D5ABB26-0587-4C30-8999-92F81FD0307C}</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r>
                        <a:rPr lang="en-GB" dirty="0"/>
                        <a:t>Hardware</a:t>
                      </a:r>
                    </a:p>
                  </a:txBody>
                  <a:tcPr>
                    <a:lnB w="12700" cap="flat" cmpd="sng" algn="ctr">
                      <a:solidFill>
                        <a:schemeClr val="tx1"/>
                      </a:solidFill>
                      <a:prstDash val="solid"/>
                      <a:round/>
                      <a:headEnd type="none" w="med" len="med"/>
                      <a:tailEnd type="none" w="med" len="med"/>
                    </a:lnB>
                  </a:tcPr>
                </a:tc>
                <a:tc>
                  <a:txBody>
                    <a:bodyPr/>
                    <a:lstStyle/>
                    <a:p>
                      <a:pPr algn="ctr"/>
                      <a:r>
                        <a:rPr lang="en-GB" dirty="0" err="1"/>
                        <a:t>Netstuff</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err="1"/>
                        <a:t>Ciscomp</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GB" dirty="0"/>
                        <a:t>Observed f</a:t>
                      </a:r>
                    </a:p>
                  </a:txBody>
                  <a:tcPr>
                    <a:lnT w="12700" cap="flat" cmpd="sng" algn="ctr">
                      <a:solidFill>
                        <a:schemeClr val="tx1"/>
                      </a:solidFill>
                      <a:prstDash val="solid"/>
                      <a:round/>
                      <a:headEnd type="none" w="med" len="med"/>
                      <a:tailEnd type="none" w="med" len="med"/>
                    </a:lnT>
                  </a:tcPr>
                </a:tc>
                <a:tc>
                  <a:txBody>
                    <a:bodyPr/>
                    <a:lstStyle/>
                    <a:p>
                      <a:pPr algn="ctr"/>
                      <a:r>
                        <a:rPr lang="en-GB" dirty="0"/>
                        <a:t>26</a:t>
                      </a:r>
                    </a:p>
                  </a:txBody>
                  <a:tcPr>
                    <a:lnT w="12700" cap="flat" cmpd="sng" algn="ctr">
                      <a:solidFill>
                        <a:schemeClr val="tx1"/>
                      </a:solidFill>
                      <a:prstDash val="solid"/>
                      <a:round/>
                      <a:headEnd type="none" w="med" len="med"/>
                      <a:tailEnd type="none" w="med" len="med"/>
                    </a:lnT>
                  </a:tcPr>
                </a:tc>
                <a:tc>
                  <a:txBody>
                    <a:bodyPr/>
                    <a:lstStyle/>
                    <a:p>
                      <a:pPr algn="ctr"/>
                      <a:r>
                        <a:rPr lang="en-GB" dirty="0"/>
                        <a:t>49</a:t>
                      </a:r>
                    </a:p>
                  </a:txBody>
                  <a:tcPr>
                    <a:lnT w="12700" cap="flat" cmpd="sng" algn="ctr">
                      <a:solidFill>
                        <a:schemeClr val="tx1"/>
                      </a:solidFill>
                      <a:prstDash val="solid"/>
                      <a:round/>
                      <a:headEnd type="none" w="med" len="med"/>
                      <a:tailEnd type="none" w="med" len="med"/>
                    </a:lnT>
                  </a:tcPr>
                </a:tc>
                <a:tc>
                  <a:txBody>
                    <a:bodyPr/>
                    <a:lstStyle/>
                    <a:p>
                      <a:pPr algn="ctr"/>
                      <a:r>
                        <a:rPr lang="en-GB" dirty="0"/>
                        <a:t>75</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370840">
                <a:tc>
                  <a:txBody>
                    <a:bodyPr/>
                    <a:lstStyle/>
                    <a:p>
                      <a:r>
                        <a:rPr lang="en-GB" dirty="0"/>
                        <a:t>Expected f</a:t>
                      </a:r>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84556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ighlight>
                  <a:srgbClr val="00FFFF"/>
                </a:highlight>
              </a:rPr>
              <a:t>Mann-Whitney U test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8038" y="1746508"/>
                <a:ext cx="8337223" cy="5528032"/>
              </a:xfrm>
            </p:spPr>
            <p:txBody>
              <a:bodyPr/>
              <a:lstStyle/>
              <a:p>
                <a:r>
                  <a:rPr lang="en-GB" dirty="0"/>
                  <a:t>Suppose we have a set of 22 routers, by </a:t>
                </a:r>
                <a:r>
                  <a:rPr lang="en-GB" dirty="0" err="1"/>
                  <a:t>Ciscomp</a:t>
                </a:r>
                <a:r>
                  <a:rPr lang="en-GB" dirty="0"/>
                  <a:t> and </a:t>
                </a:r>
                <a:r>
                  <a:rPr lang="en-GB" dirty="0" err="1"/>
                  <a:t>Netstuff</a:t>
                </a:r>
                <a:r>
                  <a:rPr lang="en-GB" dirty="0"/>
                  <a:t>, and we want to know if there’s a significant difference in the length of time taken until they fail</a:t>
                </a:r>
              </a:p>
              <a:p>
                <a:r>
                  <a:rPr lang="en-GB" dirty="0"/>
                  <a:t>We could measure the mean time to failure then do a </a:t>
                </a:r>
                <a14:m>
                  <m:oMath xmlns:m="http://schemas.openxmlformats.org/officeDocument/2006/math">
                    <m:r>
                      <a:rPr lang="en-GB" b="0" i="1" smtClean="0">
                        <a:latin typeface="Cambria Math" panose="02040503050406030204" pitchFamily="18" charset="0"/>
                      </a:rPr>
                      <m:t>𝑡</m:t>
                    </m:r>
                  </m:oMath>
                </a14:m>
                <a:r>
                  <a:rPr lang="en-GB" dirty="0"/>
                  <a:t> Test</a:t>
                </a:r>
              </a:p>
              <a:p>
                <a:pPr lvl="1"/>
                <a:r>
                  <a:rPr lang="en-GB" dirty="0"/>
                  <a:t>This is good if the mean times to failure are normally distributed</a:t>
                </a:r>
              </a:p>
              <a:p>
                <a:pPr lvl="1"/>
                <a:r>
                  <a:rPr lang="en-GB" dirty="0"/>
                  <a:t>What happens if they’re not? E.g. what if one has a tendency to fail after 35 months but the other either fails early or carries on for years?</a:t>
                </a:r>
              </a:p>
              <a:p>
                <a:pPr lvl="1"/>
                <a:r>
                  <a:rPr lang="en-GB" dirty="0"/>
                  <a:t>Neither of these are normal distributions so we cannot use the </a:t>
                </a:r>
                <a14:m>
                  <m:oMath xmlns:m="http://schemas.openxmlformats.org/officeDocument/2006/math">
                    <m:r>
                      <a:rPr lang="en-GB" i="1">
                        <a:latin typeface="Cambria Math" panose="02040503050406030204" pitchFamily="18" charset="0"/>
                      </a:rPr>
                      <m:t>𝑡</m:t>
                    </m:r>
                  </m:oMath>
                </a14:m>
                <a:r>
                  <a:rPr lang="en-GB" dirty="0"/>
                  <a:t> Test to analyse them</a:t>
                </a:r>
              </a:p>
              <a:p>
                <a:r>
                  <a:rPr lang="en-GB" dirty="0"/>
                  <a:t>The order in which the routers failed is as follows:</a:t>
                </a:r>
              </a:p>
              <a:p>
                <a:pPr lvl="1"/>
                <a:r>
                  <a:rPr lang="en-GB" dirty="0"/>
                  <a:t>NNNNNCCCCCCNNNNNNCCCCC</a:t>
                </a:r>
              </a:p>
              <a:p>
                <a:r>
                  <a:rPr lang="en-GB" dirty="0"/>
                  <a:t>As we have skewed data we can use a Mann-Whitney U test to look at these distributions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8038" y="1746508"/>
                <a:ext cx="8337223" cy="5528032"/>
              </a:xfrm>
              <a:blipFill>
                <a:blip r:embed="rId2"/>
                <a:stretch>
                  <a:fillRect l="-731" t="-1325" r="-804"/>
                </a:stretch>
              </a:blipFill>
            </p:spPr>
            <p:txBody>
              <a:bodyPr/>
              <a:lstStyle/>
              <a:p>
                <a:r>
                  <a:rPr lang="en-GB">
                    <a:noFill/>
                  </a:rPr>
                  <a:t> </a:t>
                </a:r>
              </a:p>
            </p:txBody>
          </p:sp>
        </mc:Fallback>
      </mc:AlternateContent>
    </p:spTree>
    <p:extLst>
      <p:ext uri="{BB962C8B-B14F-4D97-AF65-F5344CB8AC3E}">
        <p14:creationId xmlns:p14="http://schemas.microsoft.com/office/powerpoint/2010/main" val="1992049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ighlight>
                  <a:srgbClr val="00FFFF"/>
                </a:highlight>
              </a:rPr>
              <a:t>Mann-Whitney U Test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18327" y="1922354"/>
                <a:ext cx="8422064" cy="5565739"/>
              </a:xfrm>
            </p:spPr>
            <p:txBody>
              <a:bodyPr>
                <a:normAutofit/>
              </a:bodyPr>
              <a:lstStyle/>
              <a:p>
                <a:pPr marL="0" indent="0" algn="ctr">
                  <a:buNone/>
                </a:pPr>
                <a:r>
                  <a:rPr lang="en-GB" sz="2800" dirty="0"/>
                  <a:t>NNNNNCCCCC</a:t>
                </a:r>
                <a:r>
                  <a:rPr lang="en-GB" sz="2800" b="1" dirty="0"/>
                  <a:t>CN</a:t>
                </a:r>
                <a:r>
                  <a:rPr lang="en-GB" sz="2800" dirty="0"/>
                  <a:t>NNNNNCCCCC</a:t>
                </a:r>
              </a:p>
              <a:p>
                <a:pPr marL="0" indent="0" algn="ctr">
                  <a:buNone/>
                </a:pPr>
                <a:endParaRPr lang="en-GB" sz="2800" dirty="0"/>
              </a:p>
              <a:p>
                <a:r>
                  <a:rPr lang="en-GB" dirty="0"/>
                  <a:t>The null hypothesis for this is that the routers fail at the same time</a:t>
                </a:r>
              </a:p>
              <a:p>
                <a:pPr lvl="1"/>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𝐻</m:t>
                        </m:r>
                      </m:e>
                      <m:sub>
                        <m:r>
                          <a:rPr lang="en-GB" i="1">
                            <a:latin typeface="Cambria Math" panose="02040503050406030204" pitchFamily="18" charset="0"/>
                          </a:rPr>
                          <m:t>0</m:t>
                        </m:r>
                      </m:sub>
                    </m:sSub>
                  </m:oMath>
                </a14:m>
                <a:r>
                  <a:rPr lang="en-GB" dirty="0"/>
                  <a:t>: The order of failure is due to chance</a:t>
                </a:r>
              </a:p>
              <a:p>
                <a:pPr lvl="1"/>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𝐻</m:t>
                        </m:r>
                      </m:e>
                      <m:sub>
                        <m:r>
                          <a:rPr lang="en-GB" b="0" i="1" smtClean="0">
                            <a:latin typeface="Cambria Math" panose="02040503050406030204" pitchFamily="18" charset="0"/>
                          </a:rPr>
                          <m:t>1</m:t>
                        </m:r>
                      </m:sub>
                    </m:sSub>
                  </m:oMath>
                </a14:m>
                <a:r>
                  <a:rPr lang="en-GB" dirty="0"/>
                  <a:t>: One router is more likely to fail earlier than the other</a:t>
                </a:r>
              </a:p>
              <a:p>
                <a:r>
                  <a:rPr lang="en-GB" dirty="0"/>
                  <a:t>We can’t use the</a:t>
                </a:r>
                <a14:m>
                  <m:oMath xmlns:m="http://schemas.openxmlformats.org/officeDocument/2006/math">
                    <m:r>
                      <a:rPr lang="en-GB" i="1" dirty="0" smtClean="0">
                        <a:latin typeface="Cambria Math" panose="02040503050406030204" pitchFamily="18" charset="0"/>
                      </a:rPr>
                      <m:t> </m:t>
                    </m:r>
                    <m:r>
                      <a:rPr lang="en-GB" i="1" dirty="0" smtClean="0">
                        <a:latin typeface="Cambria Math" panose="02040503050406030204" pitchFamily="18" charset="0"/>
                      </a:rPr>
                      <m:t>𝑡</m:t>
                    </m:r>
                    <m:r>
                      <a:rPr lang="en-GB" i="1" dirty="0" smtClean="0">
                        <a:latin typeface="Cambria Math" panose="02040503050406030204" pitchFamily="18" charset="0"/>
                      </a:rPr>
                      <m:t> </m:t>
                    </m:r>
                  </m:oMath>
                </a14:m>
                <a:r>
                  <a:rPr lang="en-GB" dirty="0"/>
                  <a:t>Test as we have ordinal data</a:t>
                </a:r>
              </a:p>
              <a:p>
                <a:r>
                  <a:rPr lang="en-GB" dirty="0"/>
                  <a:t>We can’t just take the median, as this would show that the </a:t>
                </a:r>
                <a:r>
                  <a:rPr lang="en-GB" dirty="0" err="1"/>
                  <a:t>Ciscomp</a:t>
                </a:r>
                <a:r>
                  <a:rPr lang="en-GB" dirty="0"/>
                  <a:t> routers failed before the </a:t>
                </a:r>
                <a:r>
                  <a:rPr lang="en-GB" dirty="0" err="1"/>
                  <a:t>Netstuff</a:t>
                </a:r>
                <a:r>
                  <a:rPr lang="en-GB" dirty="0"/>
                  <a:t> ones, which is clearly not the case</a:t>
                </a:r>
              </a:p>
              <a:p>
                <a:r>
                  <a:rPr lang="en-GB" dirty="0"/>
                  <a:t>Instead we use a two-tailed Mann-Whitney test with </a:t>
                </a:r>
                <a14:m>
                  <m:oMath xmlns:m="http://schemas.openxmlformats.org/officeDocument/2006/math">
                    <m:r>
                      <a:rPr lang="en-GB" i="1">
                        <a:latin typeface="Cambria Math" panose="02040503050406030204" pitchFamily="18" charset="0"/>
                        <a:ea typeface="Cambria Math" panose="02040503050406030204" pitchFamily="18" charset="0"/>
                      </a:rPr>
                      <m:t>𝛼</m:t>
                    </m:r>
                    <m:r>
                      <a:rPr lang="en-GB" i="1">
                        <a:latin typeface="Cambria Math" panose="02040503050406030204" pitchFamily="18" charset="0"/>
                        <a:ea typeface="Cambria Math" panose="02040503050406030204" pitchFamily="18" charset="0"/>
                      </a:rPr>
                      <m:t>=0.05</m:t>
                    </m:r>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18327" y="1922354"/>
                <a:ext cx="8422064" cy="5565739"/>
              </a:xfrm>
              <a:blipFill>
                <a:blip r:embed="rId2"/>
                <a:stretch>
                  <a:fillRect l="-724" t="-1752"/>
                </a:stretch>
              </a:blipFill>
            </p:spPr>
            <p:txBody>
              <a:bodyPr/>
              <a:lstStyle/>
              <a:p>
                <a:r>
                  <a:rPr lang="en-GB">
                    <a:noFill/>
                  </a:rPr>
                  <a:t> </a:t>
                </a:r>
              </a:p>
            </p:txBody>
          </p:sp>
        </mc:Fallback>
      </mc:AlternateContent>
      <p:sp>
        <p:nvSpPr>
          <p:cNvPr id="4" name="TextBox 3"/>
          <p:cNvSpPr txBox="1"/>
          <p:nvPr/>
        </p:nvSpPr>
        <p:spPr>
          <a:xfrm>
            <a:off x="772902" y="1966526"/>
            <a:ext cx="846707" cy="369332"/>
          </a:xfrm>
          <a:prstGeom prst="rect">
            <a:avLst/>
          </a:prstGeom>
          <a:noFill/>
        </p:spPr>
        <p:txBody>
          <a:bodyPr wrap="none" rtlCol="0">
            <a:spAutoFit/>
          </a:bodyPr>
          <a:lstStyle/>
          <a:p>
            <a:r>
              <a:rPr lang="en-GB" dirty="0"/>
              <a:t>Earlier</a:t>
            </a:r>
          </a:p>
        </p:txBody>
      </p:sp>
      <p:sp>
        <p:nvSpPr>
          <p:cNvPr id="5" name="TextBox 4"/>
          <p:cNvSpPr txBox="1"/>
          <p:nvPr/>
        </p:nvSpPr>
        <p:spPr>
          <a:xfrm>
            <a:off x="7768030" y="1922354"/>
            <a:ext cx="747320" cy="369332"/>
          </a:xfrm>
          <a:prstGeom prst="rect">
            <a:avLst/>
          </a:prstGeom>
          <a:noFill/>
        </p:spPr>
        <p:txBody>
          <a:bodyPr wrap="none" rtlCol="0">
            <a:spAutoFit/>
          </a:bodyPr>
          <a:lstStyle/>
          <a:p>
            <a:r>
              <a:rPr lang="en-GB" dirty="0"/>
              <a:t>Later</a:t>
            </a:r>
          </a:p>
        </p:txBody>
      </p:sp>
    </p:spTree>
    <p:extLst>
      <p:ext uri="{BB962C8B-B14F-4D97-AF65-F5344CB8AC3E}">
        <p14:creationId xmlns:p14="http://schemas.microsoft.com/office/powerpoint/2010/main" val="784028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ighlight>
                  <a:srgbClr val="00FFFF"/>
                </a:highlight>
              </a:rPr>
              <a:t>Mann-Whitney U Test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42965" y="1690689"/>
                <a:ext cx="8422064" cy="4915290"/>
              </a:xfrm>
            </p:spPr>
            <p:txBody>
              <a:bodyPr/>
              <a:lstStyle/>
              <a:p>
                <a:pPr marL="0" indent="0" algn="ctr">
                  <a:buNone/>
                </a:pPr>
                <a:r>
                  <a:rPr lang="en-GB" sz="2800" dirty="0"/>
                  <a:t>NNNNNCCCCC</a:t>
                </a:r>
                <a:r>
                  <a:rPr lang="en-GB" sz="2800" b="1" dirty="0"/>
                  <a:t>CN</a:t>
                </a:r>
                <a:r>
                  <a:rPr lang="en-GB" sz="2800" dirty="0"/>
                  <a:t>NNNNNCCCCC</a:t>
                </a:r>
              </a:p>
              <a:p>
                <a:pPr marL="0" indent="0" algn="ctr">
                  <a:buNone/>
                </a:pPr>
                <a:endParaRPr lang="en-GB" sz="2800" dirty="0"/>
              </a:p>
              <a:p>
                <a:r>
                  <a:rPr lang="en-GB" dirty="0"/>
                  <a:t>To calculate U we take each router in turn </a:t>
                </a:r>
                <a:r>
                  <a:rPr lang="en-GB" i="1" dirty="0"/>
                  <a:t>starting from the last to fail</a:t>
                </a:r>
                <a:r>
                  <a:rPr lang="en-GB" dirty="0"/>
                  <a:t> and count how many of the other type of routers that failed before it did</a:t>
                </a:r>
              </a:p>
              <a:p>
                <a:r>
                  <a:rPr lang="en-GB" dirty="0" err="1"/>
                  <a:t>Ciscomp</a:t>
                </a:r>
                <a:r>
                  <a:rPr lang="en-GB" dirty="0"/>
                  <a:t>: </a:t>
                </a:r>
                <a14:m>
                  <m:oMath xmlns:m="http://schemas.openxmlformats.org/officeDocument/2006/math">
                    <m:r>
                      <a:rPr lang="en-GB" i="1" dirty="0" smtClean="0">
                        <a:latin typeface="Cambria Math" panose="02040503050406030204" pitchFamily="18" charset="0"/>
                      </a:rPr>
                      <m:t> </m:t>
                    </m:r>
                    <m:sSub>
                      <m:sSubPr>
                        <m:ctrlPr>
                          <a:rPr lang="en-GB" i="1" dirty="0" smtClean="0">
                            <a:latin typeface="Cambria Math" panose="02040503050406030204" pitchFamily="18" charset="0"/>
                          </a:rPr>
                        </m:ctrlPr>
                      </m:sSubPr>
                      <m:e>
                        <m:r>
                          <a:rPr lang="en-GB" b="0" i="1" dirty="0" smtClean="0">
                            <a:latin typeface="Cambria Math" panose="02040503050406030204" pitchFamily="18" charset="0"/>
                          </a:rPr>
                          <m:t>𝑈</m:t>
                        </m:r>
                      </m:e>
                      <m:sub>
                        <m:r>
                          <a:rPr lang="en-GB" b="0" i="1" dirty="0" smtClean="0">
                            <a:latin typeface="Cambria Math" panose="02040503050406030204" pitchFamily="18" charset="0"/>
                          </a:rPr>
                          <m:t>𝐶</m:t>
                        </m:r>
                      </m:sub>
                    </m:sSub>
                    <m:r>
                      <a:rPr lang="en-GB" i="1" dirty="0" smtClean="0">
                        <a:latin typeface="Cambria Math" panose="02040503050406030204" pitchFamily="18" charset="0"/>
                      </a:rPr>
                      <m:t>= 11+11+11+11+11+5+5+5+5+5+5=85</m:t>
                    </m:r>
                  </m:oMath>
                </a14:m>
                <a:endParaRPr lang="en-GB" dirty="0"/>
              </a:p>
              <a:p>
                <a:r>
                  <a:rPr lang="en-GB" dirty="0" err="1"/>
                  <a:t>Netstuff</a:t>
                </a:r>
                <a:r>
                  <a:rPr lang="en-GB" dirty="0"/>
                  <a:t>: </a:t>
                </a:r>
                <a14:m>
                  <m:oMath xmlns:m="http://schemas.openxmlformats.org/officeDocument/2006/math">
                    <m:sSub>
                      <m:sSubPr>
                        <m:ctrlPr>
                          <a:rPr lang="en-GB" i="1" dirty="0" smtClean="0">
                            <a:latin typeface="Cambria Math" panose="02040503050406030204" pitchFamily="18" charset="0"/>
                          </a:rPr>
                        </m:ctrlPr>
                      </m:sSubPr>
                      <m:e>
                        <m:r>
                          <a:rPr lang="en-GB" b="0" i="1" dirty="0" smtClean="0">
                            <a:latin typeface="Cambria Math" panose="02040503050406030204" pitchFamily="18" charset="0"/>
                          </a:rPr>
                          <m:t>𝑈</m:t>
                        </m:r>
                      </m:e>
                      <m:sub>
                        <m:r>
                          <a:rPr lang="en-GB" b="0" i="1" dirty="0" smtClean="0">
                            <a:latin typeface="Cambria Math" panose="02040503050406030204" pitchFamily="18" charset="0"/>
                          </a:rPr>
                          <m:t>𝑁</m:t>
                        </m:r>
                      </m:sub>
                    </m:sSub>
                    <m:r>
                      <a:rPr lang="en-GB" i="1" dirty="0" smtClean="0">
                        <a:latin typeface="Cambria Math" panose="02040503050406030204" pitchFamily="18" charset="0"/>
                      </a:rPr>
                      <m:t> = 6+6+6+6+6+6+0+0+0+0+0=36</m:t>
                    </m:r>
                  </m:oMath>
                </a14:m>
                <a:endParaRPr lang="en-GB" dirty="0"/>
              </a:p>
              <a:p>
                <a:r>
                  <a:rPr lang="en-GB" dirty="0"/>
                  <a:t>Note that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𝑈</m:t>
                        </m:r>
                      </m:e>
                      <m:sub>
                        <m:r>
                          <a:rPr lang="en-GB" b="0" i="1" smtClean="0">
                            <a:latin typeface="Cambria Math" panose="02040503050406030204" pitchFamily="18" charset="0"/>
                          </a:rPr>
                          <m:t>𝑇</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𝑈</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𝑈</m:t>
                        </m:r>
                      </m:e>
                      <m:sub>
                        <m:r>
                          <a:rPr lang="en-GB" b="0" i="1" smtClean="0">
                            <a:latin typeface="Cambria Math" panose="02040503050406030204" pitchFamily="18" charset="0"/>
                          </a:rPr>
                          <m:t>𝑁</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𝐶</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𝑁</m:t>
                        </m:r>
                      </m:sub>
                    </m:sSub>
                    <m:r>
                      <a:rPr lang="en-GB" b="0" i="1" smtClean="0">
                        <a:latin typeface="Cambria Math" panose="02040503050406030204" pitchFamily="18" charset="0"/>
                      </a:rPr>
                      <m:t>=85+36=11</m:t>
                    </m:r>
                    <m:r>
                      <a:rPr lang="en-GB" b="0" i="1" smtClean="0">
                        <a:latin typeface="Cambria Math" panose="02040503050406030204" pitchFamily="18" charset="0"/>
                        <a:ea typeface="Cambria Math" panose="02040503050406030204" pitchFamily="18" charset="0"/>
                      </a:rPr>
                      <m:t>×11=121</m:t>
                    </m:r>
                  </m:oMath>
                </a14:m>
                <a:endParaRPr lang="en-GB" dirty="0"/>
              </a:p>
              <a:p>
                <a:r>
                  <a:rPr lang="en-GB" dirty="0"/>
                  <a:t>To calculate significance we take the larger of the values for U and compare this against the critical value from a table of U</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42965" y="1690689"/>
                <a:ext cx="8422064" cy="4915290"/>
              </a:xfrm>
              <a:blipFill>
                <a:blip r:embed="rId2"/>
                <a:stretch>
                  <a:fillRect l="-724" t="-1983" r="-652"/>
                </a:stretch>
              </a:blipFill>
            </p:spPr>
            <p:txBody>
              <a:bodyPr/>
              <a:lstStyle/>
              <a:p>
                <a:r>
                  <a:rPr lang="en-GB">
                    <a:noFill/>
                  </a:rPr>
                  <a:t> </a:t>
                </a:r>
              </a:p>
            </p:txBody>
          </p:sp>
        </mc:Fallback>
      </mc:AlternateContent>
      <p:sp>
        <p:nvSpPr>
          <p:cNvPr id="4" name="TextBox 3"/>
          <p:cNvSpPr txBox="1"/>
          <p:nvPr/>
        </p:nvSpPr>
        <p:spPr>
          <a:xfrm>
            <a:off x="1069329" y="1815447"/>
            <a:ext cx="846707" cy="369332"/>
          </a:xfrm>
          <a:prstGeom prst="rect">
            <a:avLst/>
          </a:prstGeom>
          <a:noFill/>
        </p:spPr>
        <p:txBody>
          <a:bodyPr wrap="none" rtlCol="0">
            <a:spAutoFit/>
          </a:bodyPr>
          <a:lstStyle/>
          <a:p>
            <a:r>
              <a:rPr lang="en-GB" dirty="0"/>
              <a:t>Earlier</a:t>
            </a:r>
          </a:p>
        </p:txBody>
      </p:sp>
      <p:sp>
        <p:nvSpPr>
          <p:cNvPr id="5" name="TextBox 4"/>
          <p:cNvSpPr txBox="1"/>
          <p:nvPr/>
        </p:nvSpPr>
        <p:spPr>
          <a:xfrm>
            <a:off x="7768030" y="1741777"/>
            <a:ext cx="747320" cy="369332"/>
          </a:xfrm>
          <a:prstGeom prst="rect">
            <a:avLst/>
          </a:prstGeom>
          <a:noFill/>
        </p:spPr>
        <p:txBody>
          <a:bodyPr wrap="none" rtlCol="0">
            <a:spAutoFit/>
          </a:bodyPr>
          <a:lstStyle/>
          <a:p>
            <a:r>
              <a:rPr lang="en-GB" dirty="0"/>
              <a:t>Later</a:t>
            </a:r>
          </a:p>
        </p:txBody>
      </p:sp>
    </p:spTree>
    <p:extLst>
      <p:ext uri="{BB962C8B-B14F-4D97-AF65-F5344CB8AC3E}">
        <p14:creationId xmlns:p14="http://schemas.microsoft.com/office/powerpoint/2010/main" val="3037926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2050723" cy="4915290"/>
              </a:xfrm>
            </p:spPr>
            <p:txBody>
              <a:bodyPr/>
              <a:lstStyle/>
              <a:p>
                <a14:m>
                  <m:oMath xmlns:m="http://schemas.openxmlformats.org/officeDocument/2006/math">
                    <m:r>
                      <a:rPr lang="en-GB" i="1" dirty="0" smtClean="0">
                        <a:latin typeface="Cambria Math" panose="02040503050406030204" pitchFamily="18" charset="0"/>
                      </a:rPr>
                      <m:t>𝑈</m:t>
                    </m:r>
                    <m:r>
                      <a:rPr lang="en-GB" i="1" dirty="0" smtClean="0">
                        <a:latin typeface="Cambria Math" panose="02040503050406030204" pitchFamily="18" charset="0"/>
                      </a:rPr>
                      <m:t>=85</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𝑁</m:t>
                        </m:r>
                      </m:e>
                      <m:sub>
                        <m:r>
                          <a:rPr lang="en-GB" b="0" i="1" smtClean="0">
                            <a:latin typeface="Cambria Math" panose="02040503050406030204" pitchFamily="18" charset="0"/>
                          </a:rPr>
                          <m:t>1</m:t>
                        </m:r>
                      </m:sub>
                    </m:sSub>
                    <m:r>
                      <a:rPr lang="en-GB" i="1">
                        <a:latin typeface="Cambria Math" panose="02040503050406030204" pitchFamily="18" charset="0"/>
                      </a:rPr>
                      <m:t>=</m:t>
                    </m:r>
                    <m:r>
                      <a:rPr lang="en-GB" b="0" i="0" smtClean="0">
                        <a:latin typeface="Cambria Math" panose="02040503050406030204" pitchFamily="18" charset="0"/>
                      </a:rPr>
                      <m:t>11</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𝑁</m:t>
                        </m:r>
                      </m:e>
                      <m:sub>
                        <m:r>
                          <a:rPr lang="en-GB" b="0" i="1" smtClean="0">
                            <a:latin typeface="Cambria Math" panose="02040503050406030204" pitchFamily="18" charset="0"/>
                          </a:rPr>
                          <m:t>2</m:t>
                        </m:r>
                      </m:sub>
                    </m:sSub>
                    <m:r>
                      <a:rPr lang="en-GB" i="1">
                        <a:latin typeface="Cambria Math" panose="02040503050406030204" pitchFamily="18" charset="0"/>
                      </a:rPr>
                      <m:t>=</m:t>
                    </m:r>
                    <m:r>
                      <a:rPr lang="en-GB" b="0" i="1" smtClean="0">
                        <a:latin typeface="Cambria Math" panose="02040503050406030204" pitchFamily="18" charset="0"/>
                      </a:rPr>
                      <m:t>11</m:t>
                    </m:r>
                  </m:oMath>
                </a14:m>
                <a:endParaRPr lang="en-GB" dirty="0"/>
              </a:p>
              <a:p>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𝑈</m:t>
                        </m:r>
                      </m:e>
                      <m:sub>
                        <m:r>
                          <a:rPr lang="en-GB" b="0" i="1" smtClean="0">
                            <a:latin typeface="Cambria Math" panose="02040503050406030204" pitchFamily="18" charset="0"/>
                          </a:rPr>
                          <m:t>𝑐𝑟𝑖𝑡</m:t>
                        </m:r>
                      </m:sub>
                    </m:sSub>
                    <m:r>
                      <a:rPr lang="en-GB" i="1">
                        <a:latin typeface="Cambria Math" panose="02040503050406030204" pitchFamily="18" charset="0"/>
                      </a:rPr>
                      <m:t>=</m:t>
                    </m:r>
                    <m:r>
                      <a:rPr lang="en-GB" b="0" i="1" smtClean="0">
                        <a:latin typeface="Cambria Math" panose="02040503050406030204" pitchFamily="18" charset="0"/>
                      </a:rPr>
                      <m:t>30</m:t>
                    </m:r>
                  </m:oMath>
                </a14:m>
                <a:endParaRPr lang="en-GB" dirty="0"/>
              </a:p>
              <a:p>
                <a:r>
                  <a:rPr lang="en-GB" dirty="0"/>
                  <a:t>This is significant so we can reject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0</m:t>
                        </m:r>
                      </m:sub>
                    </m:sSub>
                  </m:oMath>
                </a14:m>
                <a:r>
                  <a:rPr lang="en-GB" dirty="0"/>
                  <a:t> and accept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1</m:t>
                        </m:r>
                      </m:sub>
                    </m:sSub>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2050723" cy="4915290"/>
              </a:xfrm>
              <a:blipFill rotWithShape="0">
                <a:blip r:embed="rId2"/>
                <a:stretch>
                  <a:fillRect l="-1488" r="-5952"/>
                </a:stretch>
              </a:blipFill>
            </p:spPr>
            <p:txBody>
              <a:bodyPr/>
              <a:lstStyle/>
              <a:p>
                <a:r>
                  <a:rPr lang="en-GB">
                    <a:noFill/>
                  </a:rPr>
                  <a:t> </a:t>
                </a:r>
              </a:p>
            </p:txBody>
          </p:sp>
        </mc:Fallback>
      </mc:AlternateContent>
      <p:pic>
        <p:nvPicPr>
          <p:cNvPr id="2050" name="Picture 2" descr="http://accendoreliability.com/wp-content/uploads/2014/04/critical-values-of-u-5-percen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8966" y="357433"/>
            <a:ext cx="6286500" cy="6181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34491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ighlight>
                  <a:srgbClr val="00FFFF"/>
                </a:highlight>
              </a:rPr>
              <a:t>MANN-Whitney U test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This test is more widely applicable than the </a:t>
                </a:r>
                <a14:m>
                  <m:oMath xmlns:m="http://schemas.openxmlformats.org/officeDocument/2006/math">
                    <m:r>
                      <a:rPr lang="en-GB" i="1" dirty="0" smtClean="0">
                        <a:latin typeface="Cambria Math" panose="02040503050406030204" pitchFamily="18" charset="0"/>
                      </a:rPr>
                      <m:t>𝑡</m:t>
                    </m:r>
                    <m:r>
                      <a:rPr lang="en-GB" i="1" dirty="0" smtClean="0">
                        <a:latin typeface="Cambria Math" panose="02040503050406030204" pitchFamily="18" charset="0"/>
                      </a:rPr>
                      <m:t> </m:t>
                    </m:r>
                  </m:oMath>
                </a14:m>
                <a:r>
                  <a:rPr lang="en-GB" dirty="0"/>
                  <a:t>Test</a:t>
                </a:r>
              </a:p>
              <a:p>
                <a:pPr lvl="1"/>
                <a:r>
                  <a:rPr lang="en-GB" dirty="0"/>
                  <a:t>It is the logical choice with ordinal data</a:t>
                </a:r>
              </a:p>
              <a:p>
                <a:pPr lvl="1"/>
                <a:r>
                  <a:rPr lang="en-GB" dirty="0"/>
                  <a:t>As it compares ranks it is more robust when dealing with outliers and very skewed data</a:t>
                </a:r>
              </a:p>
              <a:p>
                <a:pPr lvl="1"/>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a:stretch>
              </a:blipFill>
            </p:spPr>
            <p:txBody>
              <a:bodyPr/>
              <a:lstStyle/>
              <a:p>
                <a:r>
                  <a:rPr lang="en-GB">
                    <a:noFill/>
                  </a:rPr>
                  <a:t> </a:t>
                </a:r>
              </a:p>
            </p:txBody>
          </p:sp>
        </mc:Fallback>
      </mc:AlternateContent>
    </p:spTree>
    <p:extLst>
      <p:ext uri="{BB962C8B-B14F-4D97-AF65-F5344CB8AC3E}">
        <p14:creationId xmlns:p14="http://schemas.microsoft.com/office/powerpoint/2010/main" val="3926022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046667"/>
          </a:xfrm>
        </p:spPr>
        <p:txBody>
          <a:bodyPr/>
          <a:lstStyle/>
          <a:p>
            <a:r>
              <a:rPr lang="en-GB" b="1" i="1" dirty="0"/>
              <a:t>Exercise</a:t>
            </a:r>
          </a:p>
        </p:txBody>
      </p:sp>
      <p:sp>
        <p:nvSpPr>
          <p:cNvPr id="3" name="Content Placeholder 2"/>
          <p:cNvSpPr>
            <a:spLocks noGrp="1"/>
          </p:cNvSpPr>
          <p:nvPr>
            <p:ph idx="1"/>
          </p:nvPr>
        </p:nvSpPr>
        <p:spPr>
          <a:xfrm>
            <a:off x="628650" y="1411793"/>
            <a:ext cx="7886700" cy="4765170"/>
          </a:xfrm>
        </p:spPr>
        <p:txBody>
          <a:bodyPr/>
          <a:lstStyle/>
          <a:p>
            <a:r>
              <a:rPr lang="en-GB" dirty="0"/>
              <a:t>20 patients were split into two groups at random. 10 were given medicine M and the other were given placebo P. The extent to which they said their symptoms improved was noted below</a:t>
            </a:r>
          </a:p>
          <a:p>
            <a:endParaRPr lang="en-GB" dirty="0"/>
          </a:p>
          <a:p>
            <a:pPr marL="0" indent="0" algn="ctr">
              <a:buNone/>
            </a:pPr>
            <a:r>
              <a:rPr lang="en-GB" sz="2800" dirty="0"/>
              <a:t>MPPPMPPPMMMPMPPMMMPM</a:t>
            </a:r>
          </a:p>
          <a:p>
            <a:endParaRPr lang="en-GB" dirty="0"/>
          </a:p>
          <a:p>
            <a:r>
              <a:rPr lang="en-GB" dirty="0"/>
              <a:t>Determine if the medicine M had a significant effect</a:t>
            </a:r>
          </a:p>
        </p:txBody>
      </p:sp>
      <p:sp>
        <p:nvSpPr>
          <p:cNvPr id="4" name="TextBox 3"/>
          <p:cNvSpPr txBox="1"/>
          <p:nvPr/>
        </p:nvSpPr>
        <p:spPr>
          <a:xfrm>
            <a:off x="957605" y="2526386"/>
            <a:ext cx="986167" cy="646331"/>
          </a:xfrm>
          <a:prstGeom prst="rect">
            <a:avLst/>
          </a:prstGeom>
          <a:noFill/>
        </p:spPr>
        <p:txBody>
          <a:bodyPr wrap="none" rtlCol="0">
            <a:spAutoFit/>
          </a:bodyPr>
          <a:lstStyle/>
          <a:p>
            <a:r>
              <a:rPr lang="en-GB" dirty="0"/>
              <a:t>Smaller</a:t>
            </a:r>
          </a:p>
          <a:p>
            <a:pPr algn="r"/>
            <a:r>
              <a:rPr lang="en-GB" dirty="0"/>
              <a:t>Effect</a:t>
            </a:r>
          </a:p>
        </p:txBody>
      </p:sp>
      <p:sp>
        <p:nvSpPr>
          <p:cNvPr id="5" name="TextBox 4"/>
          <p:cNvSpPr txBox="1"/>
          <p:nvPr/>
        </p:nvSpPr>
        <p:spPr>
          <a:xfrm>
            <a:off x="7463672" y="2526385"/>
            <a:ext cx="893193" cy="646331"/>
          </a:xfrm>
          <a:prstGeom prst="rect">
            <a:avLst/>
          </a:prstGeom>
          <a:noFill/>
        </p:spPr>
        <p:txBody>
          <a:bodyPr wrap="none" rtlCol="0">
            <a:spAutoFit/>
          </a:bodyPr>
          <a:lstStyle/>
          <a:p>
            <a:r>
              <a:rPr lang="en-GB" dirty="0"/>
              <a:t>Larger</a:t>
            </a:r>
          </a:p>
          <a:p>
            <a:r>
              <a:rPr lang="en-GB" dirty="0"/>
              <a:t>Effect</a:t>
            </a:r>
          </a:p>
        </p:txBody>
      </p:sp>
    </p:spTree>
    <p:extLst>
      <p:ext uri="{BB962C8B-B14F-4D97-AF65-F5344CB8AC3E}">
        <p14:creationId xmlns:p14="http://schemas.microsoft.com/office/powerpoint/2010/main" val="1145223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533400" y="1833824"/>
            <a:ext cx="8337223" cy="4849780"/>
          </a:xfrm>
        </p:spPr>
        <p:txBody>
          <a:bodyPr>
            <a:normAutofit/>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One-Way Test of Chi-Square</a:t>
            </a:r>
          </a:p>
          <a:p>
            <a:pPr lvl="1"/>
            <a:r>
              <a:rPr lang="en-GB" dirty="0">
                <a:sym typeface="Wingdings" panose="05000000000000000000" pitchFamily="2" charset="2"/>
              </a:rPr>
              <a:t>Yate’s Correction for Continuity</a:t>
            </a:r>
          </a:p>
          <a:p>
            <a:pPr lvl="1"/>
            <a:r>
              <a:rPr lang="en-GB" dirty="0">
                <a:sym typeface="Wingdings" panose="05000000000000000000" pitchFamily="2" charset="2"/>
              </a:rPr>
              <a:t>Mann-Whitney U test</a:t>
            </a:r>
          </a:p>
          <a:p>
            <a:r>
              <a:rPr lang="en-GB" dirty="0">
                <a:sym typeface="Wingdings" panose="05000000000000000000" pitchFamily="2" charset="2"/>
              </a:rPr>
              <a:t>Next week we will cover</a:t>
            </a:r>
          </a:p>
          <a:p>
            <a:pPr lvl="1"/>
            <a:r>
              <a:rPr lang="en-GB" dirty="0">
                <a:sym typeface="Wingdings" panose="05000000000000000000" pitchFamily="2" charset="2"/>
              </a:rPr>
              <a:t>Statistics and visualisation case study: Space Shuttle Challenger</a:t>
            </a:r>
          </a:p>
        </p:txBody>
      </p:sp>
    </p:spTree>
    <p:extLst>
      <p:ext uri="{BB962C8B-B14F-4D97-AF65-F5344CB8AC3E}">
        <p14:creationId xmlns:p14="http://schemas.microsoft.com/office/powerpoint/2010/main" val="1719464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Coming soon</a:t>
            </a:r>
          </a:p>
        </p:txBody>
      </p:sp>
      <p:sp>
        <p:nvSpPr>
          <p:cNvPr id="3" name="Content Placeholder 2"/>
          <p:cNvSpPr>
            <a:spLocks noGrp="1"/>
          </p:cNvSpPr>
          <p:nvPr>
            <p:ph idx="1"/>
          </p:nvPr>
        </p:nvSpPr>
        <p:spPr/>
        <p:txBody>
          <a:bodyPr/>
          <a:lstStyle/>
          <a:p>
            <a:r>
              <a:rPr lang="en-GB" b="1" dirty="0"/>
              <a:t>Next session: </a:t>
            </a:r>
            <a:r>
              <a:rPr lang="en-GB" dirty="0"/>
              <a:t>Case study: Space Shuttle Challenger From Dr Nik Whitehead</a:t>
            </a:r>
          </a:p>
          <a:p>
            <a:endParaRPr lang="en-GB" dirty="0"/>
          </a:p>
          <a:p>
            <a:r>
              <a:rPr lang="en-GB" b="1" dirty="0"/>
              <a:t>Homework: </a:t>
            </a:r>
            <a:r>
              <a:rPr lang="en-GB" dirty="0"/>
              <a:t>Read chapter 13 of </a:t>
            </a:r>
            <a:r>
              <a:rPr lang="en-GB" i="1" dirty="0"/>
              <a:t>Statistics for the Terrified</a:t>
            </a:r>
            <a:r>
              <a:rPr lang="en-GB" dirty="0"/>
              <a:t>.</a:t>
            </a:r>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26917</TotalTime>
  <Words>1314</Words>
  <Application>Microsoft Office PowerPoint</Application>
  <PresentationFormat>On-screen Show (4:3)</PresentationFormat>
  <Paragraphs>244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Calibri Light</vt:lpstr>
      <vt:lpstr>Cambria Math</vt:lpstr>
      <vt:lpstr>Calibri</vt:lpstr>
      <vt:lpstr>Arial</vt:lpstr>
      <vt:lpstr>Wingdings</vt:lpstr>
      <vt:lpstr>Office Theme</vt:lpstr>
      <vt:lpstr>Data Analysis  and Visualisation</vt:lpstr>
      <vt:lpstr>Introduction</vt:lpstr>
      <vt:lpstr>Introduction</vt:lpstr>
      <vt:lpstr>One-way Chi-square (χ^2) Test</vt:lpstr>
      <vt:lpstr>One-way Chi-square (χ^2) Test</vt:lpstr>
      <vt:lpstr>One-way Chi-square (χ^2) Test</vt:lpstr>
      <vt:lpstr>One-way Chi-square (χ^2) Test</vt:lpstr>
      <vt:lpstr>Exercise</vt:lpstr>
      <vt:lpstr>Yates’ correction for continuity</vt:lpstr>
      <vt:lpstr>Yates’ correction for continuity</vt:lpstr>
      <vt:lpstr>Exercise</vt:lpstr>
      <vt:lpstr>Mann-Whitney U test</vt:lpstr>
      <vt:lpstr>Mann-Whitney U Test</vt:lpstr>
      <vt:lpstr>Mann-Whitney U Test</vt:lpstr>
      <vt:lpstr>PowerPoint Presentation</vt:lpstr>
      <vt:lpstr>MANN-Whitney U test</vt:lpstr>
      <vt:lpstr>Exercise</vt:lpstr>
      <vt:lpstr>Summary</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Beverley Holland</cp:lastModifiedBy>
  <cp:revision>249</cp:revision>
  <dcterms:created xsi:type="dcterms:W3CDTF">2017-06-08T10:43:23Z</dcterms:created>
  <dcterms:modified xsi:type="dcterms:W3CDTF">2020-11-24T09:31:43Z</dcterms:modified>
</cp:coreProperties>
</file>