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rawings/drawing1.xml" ContentType="application/vnd.openxmlformats-officedocument.drawingml.chartshapes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xlsx" ContentType="application/vnd.openxmlformats-officedocument.spreadsheetml.sheet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charts/chart1.xml" ContentType="application/vnd.openxmlformats-officedocument.drawingml.chart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08" y="-19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.xml"/><Relationship Id="rId1" Type="http://schemas.openxmlformats.org/officeDocument/2006/relationships/package" Target="../embeddings/Microsoft_Office_Excel_Work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en-GB"/>
  <c:chart>
    <c:autoTitleDeleted val="1"/>
    <c:plotArea>
      <c:layout/>
      <c:barChart>
        <c:barDir val="col"/>
        <c:grouping val="clustered"/>
        <c:ser>
          <c:idx val="0"/>
          <c:order val="0"/>
          <c:tx>
            <c:strRef>
              <c:f>Sheet1!$B$1</c:f>
              <c:strCache>
                <c:ptCount val="1"/>
                <c:pt idx="0">
                  <c:v>%</c:v>
                </c:pt>
              </c:strCache>
            </c:strRef>
          </c:tx>
          <c:dLbls>
            <c:showVal val="1"/>
          </c:dLbls>
          <c:cat>
            <c:strRef>
              <c:f>Sheet1!$A$2:$A$5</c:f>
              <c:strCache>
                <c:ptCount val="4"/>
                <c:pt idx="0">
                  <c:v>under 30</c:v>
                </c:pt>
                <c:pt idx="1">
                  <c:v>31-44</c:v>
                </c:pt>
                <c:pt idx="2">
                  <c:v>over 45</c:v>
                </c:pt>
                <c:pt idx="3">
                  <c:v>men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63</c:v>
                </c:pt>
                <c:pt idx="1">
                  <c:v>71</c:v>
                </c:pt>
                <c:pt idx="2">
                  <c:v>77</c:v>
                </c:pt>
                <c:pt idx="3">
                  <c:v>38</c:v>
                </c:pt>
              </c:numCache>
            </c:numRef>
          </c:val>
        </c:ser>
        <c:axId val="146234368"/>
        <c:axId val="146256640"/>
      </c:barChart>
      <c:catAx>
        <c:axId val="146234368"/>
        <c:scaling>
          <c:orientation val="minMax"/>
        </c:scaling>
        <c:axPos val="b"/>
        <c:tickLblPos val="nextTo"/>
        <c:crossAx val="146256640"/>
        <c:crosses val="autoZero"/>
        <c:auto val="1"/>
        <c:lblAlgn val="ctr"/>
        <c:lblOffset val="100"/>
      </c:catAx>
      <c:valAx>
        <c:axId val="146256640"/>
        <c:scaling>
          <c:orientation val="minMax"/>
        </c:scaling>
        <c:axPos val="l"/>
        <c:majorGridlines/>
        <c:numFmt formatCode="General" sourceLinked="1"/>
        <c:tickLblPos val="nextTo"/>
        <c:crossAx val="146234368"/>
        <c:crosses val="autoZero"/>
        <c:crossBetween val="between"/>
      </c:valAx>
    </c:plotArea>
    <c:plotVisOnly val="1"/>
  </c:chart>
  <c:txPr>
    <a:bodyPr/>
    <a:lstStyle/>
    <a:p>
      <a:pPr>
        <a:defRPr sz="1800"/>
      </a:pPr>
      <a:endParaRPr lang="en-US"/>
    </a:p>
  </c:txPr>
  <c:externalData r:id="rId1"/>
  <c:userShapes r:id="rId2"/>
</c:chartSpace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</cdr:x>
      <cdr:y>0</cdr:y>
    </cdr:from>
    <cdr:to>
      <cdr:x>0.11111</cdr:x>
      <cdr:y>0.20203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-457200" y="-838220"/>
          <a:ext cx="914400" cy="91440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none" rtlCol="0"/>
        <a:lstStyle xmlns:a="http://schemas.openxmlformats.org/drawingml/2006/main"/>
        <a:p xmlns:a="http://schemas.openxmlformats.org/drawingml/2006/main">
          <a:endParaRPr lang="en-GB" sz="3200" dirty="0"/>
        </a:p>
      </cdr:txBody>
    </cdr:sp>
  </cdr:relSizeAnchor>
</c:userShape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96535C-3AD8-4C02-8DBD-FA80C19346A6}" type="datetimeFigureOut">
              <a:rPr lang="en-US" smtClean="0"/>
              <a:t>3/6/2013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771C14-E412-4C68-99EF-E3AC467133AF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1EDAE63-132D-4DA6-8BE6-3C694FC5D1A1}" type="slidenum">
              <a:rPr lang="en-GB" smtClean="0"/>
              <a:pPr/>
              <a:t>3</a:t>
            </a:fld>
            <a:endParaRPr lang="en-GB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aseline="0" dirty="0" smtClean="0"/>
              <a:t>Focus on talent and potential rather than experience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1EDAE63-132D-4DA6-8BE6-3C694FC5D1A1}" type="slidenum">
              <a:rPr lang="en-GB" smtClean="0"/>
              <a:pPr/>
              <a:t>6</a:t>
            </a:fld>
            <a:endParaRPr lang="en-GB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Sharing of</a:t>
            </a:r>
            <a:r>
              <a:rPr lang="en-GB" baseline="0" dirty="0" smtClean="0"/>
              <a:t> maternity leave?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1EDAE63-132D-4DA6-8BE6-3C694FC5D1A1}" type="slidenum">
              <a:rPr lang="en-GB" smtClean="0"/>
              <a:pPr/>
              <a:t>8</a:t>
            </a:fld>
            <a:endParaRPr lang="en-GB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1EDAE63-132D-4DA6-8BE6-3C694FC5D1A1}" type="slidenum">
              <a:rPr lang="en-GB" smtClean="0"/>
              <a:pPr/>
              <a:t>10</a:t>
            </a:fld>
            <a:endParaRPr lang="en-GB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1EDAE63-132D-4DA6-8BE6-3C694FC5D1A1}" type="slidenum">
              <a:rPr lang="en-GB" smtClean="0"/>
              <a:pPr/>
              <a:t>13</a:t>
            </a:fld>
            <a:endParaRPr lang="en-GB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68CA07B6-97A2-4F41-AFBB-35CE1DD973F5}" type="datetimeFigureOut">
              <a:rPr lang="en-US" smtClean="0"/>
              <a:t>3/6/2013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2328E62-F4C1-4252-ACB0-10E3C346EF6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CA07B6-97A2-4F41-AFBB-35CE1DD973F5}" type="datetimeFigureOut">
              <a:rPr lang="en-US" smtClean="0"/>
              <a:t>3/6/2013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2328E62-F4C1-4252-ACB0-10E3C346EF64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CA07B6-97A2-4F41-AFBB-35CE1DD973F5}" type="datetimeFigureOut">
              <a:rPr lang="en-US" smtClean="0"/>
              <a:t>3/6/2013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2328E62-F4C1-4252-ACB0-10E3C346EF64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CA07B6-97A2-4F41-AFBB-35CE1DD973F5}" type="datetimeFigureOut">
              <a:rPr lang="en-US" smtClean="0"/>
              <a:t>3/6/2013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2328E62-F4C1-4252-ACB0-10E3C346EF64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CA07B6-97A2-4F41-AFBB-35CE1DD973F5}" type="datetimeFigureOut">
              <a:rPr lang="en-US" smtClean="0"/>
              <a:t>3/6/2013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2328E62-F4C1-4252-ACB0-10E3C346EF64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CA07B6-97A2-4F41-AFBB-35CE1DD973F5}" type="datetimeFigureOut">
              <a:rPr lang="en-US" smtClean="0"/>
              <a:t>3/6/2013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2328E62-F4C1-4252-ACB0-10E3C346EF64}" type="slidenum">
              <a:rPr lang="en-GB" smtClean="0"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CA07B6-97A2-4F41-AFBB-35CE1DD973F5}" type="datetimeFigureOut">
              <a:rPr lang="en-US" smtClean="0"/>
              <a:t>3/6/2013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2328E62-F4C1-4252-ACB0-10E3C346EF6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68CA07B6-97A2-4F41-AFBB-35CE1DD973F5}" type="datetimeFigureOut">
              <a:rPr lang="en-US" smtClean="0"/>
              <a:t>3/6/2013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2328E62-F4C1-4252-ACB0-10E3C346EF64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68CA07B6-97A2-4F41-AFBB-35CE1DD973F5}" type="datetimeFigureOut">
              <a:rPr lang="en-US" smtClean="0"/>
              <a:t>3/6/2013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2328E62-F4C1-4252-ACB0-10E3C346EF64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CA07B6-97A2-4F41-AFBB-35CE1DD973F5}" type="datetimeFigureOut">
              <a:rPr lang="en-US" smtClean="0"/>
              <a:t>3/6/2013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2328E62-F4C1-4252-ACB0-10E3C346EF6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CA07B6-97A2-4F41-AFBB-35CE1DD973F5}" type="datetimeFigureOut">
              <a:rPr lang="en-US" smtClean="0"/>
              <a:t>3/6/2013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2328E62-F4C1-4252-ACB0-10E3C346EF6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68CA07B6-97A2-4F41-AFBB-35CE1DD973F5}" type="datetimeFigureOut">
              <a:rPr lang="en-US" smtClean="0"/>
              <a:t>3/6/2013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22328E62-F4C1-4252-ACB0-10E3C346EF64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The Glass Ceiling – issues </a:t>
            </a:r>
            <a:r>
              <a:rPr lang="en-GB" dirty="0" smtClean="0"/>
              <a:t>of gender diversity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Consider the issue of Gender diversity </a:t>
            </a:r>
          </a:p>
          <a:p>
            <a:r>
              <a:rPr lang="en-GB" dirty="0" smtClean="0"/>
              <a:t>Critically evaluate the concept of the glass ceiling</a:t>
            </a:r>
          </a:p>
          <a:p>
            <a:r>
              <a:rPr lang="en-GB" dirty="0" smtClean="0"/>
              <a:t>Debate the appropriateness of using Quotas to redress the gender imbalance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outcomes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On line survey conducted by </a:t>
            </a:r>
            <a:r>
              <a:rPr lang="en-GB" dirty="0" smtClean="0"/>
              <a:t>ILM</a:t>
            </a:r>
            <a:r>
              <a:rPr lang="en-GB" dirty="0" smtClean="0"/>
              <a:t> (Dec 2010/ Jan 2011)</a:t>
            </a:r>
          </a:p>
          <a:p>
            <a:r>
              <a:rPr lang="en-GB" dirty="0" smtClean="0"/>
              <a:t>All </a:t>
            </a:r>
            <a:r>
              <a:rPr lang="en-GB" dirty="0" smtClean="0"/>
              <a:t>ILM</a:t>
            </a:r>
            <a:r>
              <a:rPr lang="en-GB" dirty="0" smtClean="0"/>
              <a:t> members were invited to participate, of which 2,960 practicing leaders and managers responded.</a:t>
            </a:r>
          </a:p>
          <a:p>
            <a:r>
              <a:rPr lang="en-GB" dirty="0" smtClean="0"/>
              <a:t>49% of respondents were Male</a:t>
            </a:r>
          </a:p>
          <a:p>
            <a:r>
              <a:rPr lang="en-GB" dirty="0" smtClean="0"/>
              <a:t>51%  were Female</a:t>
            </a:r>
          </a:p>
          <a:p>
            <a:endParaRPr lang="en-GB" dirty="0" smtClean="0"/>
          </a:p>
          <a:p>
            <a:r>
              <a:rPr lang="en-GB" dirty="0" smtClean="0"/>
              <a:t>Output analysed in  report entitled Ambition and Gender at Work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Research methodology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2010 57% of students graduating with a first degree were women.</a:t>
            </a:r>
          </a:p>
          <a:p>
            <a:r>
              <a:rPr lang="en-GB" dirty="0" smtClean="0"/>
              <a:t>Almost half of the workforce (49.4%) are women</a:t>
            </a:r>
          </a:p>
          <a:p>
            <a:r>
              <a:rPr lang="en-GB" dirty="0" smtClean="0"/>
              <a:t>Female enterprises contribute £130 billion to the economy each year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Some facts.......</a:t>
            </a:r>
            <a:endParaRPr lang="en-GB" dirty="0"/>
          </a:p>
        </p:txBody>
      </p:sp>
      <p:pic>
        <p:nvPicPr>
          <p:cNvPr id="38914" name="Picture 2" descr="https://encrypted-tbn2.gstatic.com/images?q=tbn:ANd9GcTc3xEqGRq9dRDQjtDOgMXIwH8HtDuF5ZyIhlFyTvnohfZ_y-CYNw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86380" y="4214818"/>
            <a:ext cx="2305050" cy="19812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65760" lvl="1" indent="-256032">
              <a:spcBef>
                <a:spcPts val="400"/>
              </a:spcBef>
              <a:buSzPct val="68000"/>
              <a:buFont typeface="Wingdings 3"/>
              <a:buChar char=""/>
            </a:pPr>
            <a:r>
              <a:rPr lang="en-GB" sz="3200" dirty="0" smtClean="0"/>
              <a:t>Research demonstrates a positive correlation between organisation performance and the proportion of women on the board</a:t>
            </a:r>
            <a:r>
              <a:rPr lang="en-GB" sz="3200" dirty="0" smtClean="0"/>
              <a:t> (McKinsey, 2007</a:t>
            </a:r>
            <a:r>
              <a:rPr lang="en-GB" sz="3200" dirty="0" smtClean="0"/>
              <a:t>)</a:t>
            </a:r>
          </a:p>
          <a:p>
            <a:pPr marL="365760" lvl="1" indent="-256032">
              <a:spcBef>
                <a:spcPts val="400"/>
              </a:spcBef>
              <a:buSzPct val="68000"/>
              <a:buFont typeface="Wingdings 3"/>
              <a:buChar char=""/>
            </a:pPr>
            <a:r>
              <a:rPr lang="en-GB" sz="3200" dirty="0" smtClean="0"/>
              <a:t>Tangible measures identified such as return on equity, operating results and price growth.</a:t>
            </a:r>
            <a:endParaRPr lang="en-GB" sz="3200" dirty="0" smtClean="0"/>
          </a:p>
          <a:p>
            <a:endParaRPr lang="en-GB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Achieving competitive advantage</a:t>
            </a:r>
            <a:endParaRPr lang="en-GB" dirty="0"/>
          </a:p>
        </p:txBody>
      </p:sp>
      <p:pic>
        <p:nvPicPr>
          <p:cNvPr id="6" name="Picture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89786" y="4714884"/>
            <a:ext cx="1601507" cy="19047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Are only </a:t>
            </a:r>
            <a:r>
              <a:rPr lang="en-GB" dirty="0" smtClean="0"/>
              <a:t>12% of FTSE 100 </a:t>
            </a:r>
            <a:r>
              <a:rPr lang="en-GB" dirty="0" smtClean="0"/>
              <a:t>Directors </a:t>
            </a:r>
            <a:r>
              <a:rPr lang="en-GB" dirty="0" smtClean="0"/>
              <a:t>women</a:t>
            </a:r>
          </a:p>
          <a:p>
            <a:r>
              <a:rPr lang="en-GB" dirty="0" smtClean="0"/>
              <a:t>Only 22</a:t>
            </a:r>
            <a:r>
              <a:rPr lang="en-GB" dirty="0" smtClean="0"/>
              <a:t>% of Senior Management </a:t>
            </a:r>
            <a:r>
              <a:rPr lang="en-GB" dirty="0" smtClean="0"/>
              <a:t>positions held by women?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 why ????</a:t>
            </a:r>
            <a:endParaRPr lang="en-GB" dirty="0"/>
          </a:p>
        </p:txBody>
      </p:sp>
      <p:pic>
        <p:nvPicPr>
          <p:cNvPr id="36865" name="Picture 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143504" y="3571876"/>
            <a:ext cx="2143125" cy="214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In general, women set their sights lower than men</a:t>
            </a:r>
          </a:p>
          <a:p>
            <a:r>
              <a:rPr lang="en-GB" dirty="0" smtClean="0"/>
              <a:t>Female Managers have lower confidence (50% high or quite high) compared to 70% of men.</a:t>
            </a:r>
          </a:p>
          <a:p>
            <a:r>
              <a:rPr lang="en-GB" dirty="0" smtClean="0"/>
              <a:t>Half female manager admit to self doubt whereas only 31% of men do.</a:t>
            </a:r>
          </a:p>
          <a:p>
            <a:r>
              <a:rPr lang="en-GB" dirty="0" smtClean="0"/>
              <a:t>20% of men will apply for roles they only partially meet </a:t>
            </a:r>
            <a:r>
              <a:rPr lang="en-GB" dirty="0" smtClean="0"/>
              <a:t>JD</a:t>
            </a:r>
            <a:r>
              <a:rPr lang="en-GB" dirty="0" smtClean="0"/>
              <a:t> for compared with 14% of women</a:t>
            </a:r>
          </a:p>
          <a:p>
            <a:r>
              <a:rPr lang="en-GB" dirty="0" smtClean="0"/>
              <a:t>Low confidence + low expectation = lower levels of attainment 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Is there a gap in ambition?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2" grpI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29600" cy="2021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Males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Females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Maternity Leave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9% Pat Leave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42%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Resigned</a:t>
                      </a:r>
                      <a:r>
                        <a:rPr lang="en-GB" baseline="0" dirty="0" smtClean="0"/>
                        <a:t> to care  for children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2%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21%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Childlessness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28%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41%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Some comparisons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785786" y="4214818"/>
            <a:ext cx="65008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Implications????</a:t>
            </a:r>
            <a:endParaRPr lang="en-GB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73% of women managers believe there are barriers preventing them progressing to the top levels...creating a glass ceiling.</a:t>
            </a:r>
          </a:p>
          <a:p>
            <a:r>
              <a:rPr lang="en-GB" dirty="0" smtClean="0"/>
              <a:t>What might those barriers be?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Barriers to progression</a:t>
            </a:r>
            <a:endParaRPr lang="en-GB" dirty="0"/>
          </a:p>
        </p:txBody>
      </p:sp>
      <p:pic>
        <p:nvPicPr>
          <p:cNvPr id="31745" name="Picture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14810" y="3786190"/>
            <a:ext cx="4052900" cy="2019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57200" y="1714488"/>
          <a:ext cx="8229600" cy="421484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285852" y="21429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Is there such a thing as a glass ceiling?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642910" y="1285860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%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Career clarity</a:t>
            </a:r>
          </a:p>
          <a:p>
            <a:r>
              <a:rPr lang="en-GB" dirty="0" smtClean="0"/>
              <a:t>Hopes and expectations</a:t>
            </a:r>
          </a:p>
          <a:p>
            <a:r>
              <a:rPr lang="en-GB" dirty="0" smtClean="0"/>
              <a:t>Confidence issues</a:t>
            </a:r>
          </a:p>
          <a:p>
            <a:r>
              <a:rPr lang="en-GB" dirty="0" smtClean="0"/>
              <a:t>Risk</a:t>
            </a:r>
          </a:p>
          <a:p>
            <a:r>
              <a:rPr lang="en-GB" dirty="0" smtClean="0"/>
              <a:t>Stepping off career ladder</a:t>
            </a:r>
          </a:p>
          <a:p>
            <a:r>
              <a:rPr lang="en-GB" dirty="0" smtClean="0"/>
              <a:t>Managing the balancing act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Barriers identified?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So are quotas the way to resolve these issues?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19187" y="2514599"/>
            <a:ext cx="4224515" cy="30840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15 Minutes to prepare your opening statement</a:t>
            </a:r>
          </a:p>
          <a:p>
            <a:r>
              <a:rPr lang="en-GB" dirty="0" smtClean="0"/>
              <a:t>Each side to deliver their opening statements i.e.. Why they are defending their particular view (10 </a:t>
            </a:r>
            <a:r>
              <a:rPr lang="en-GB" dirty="0" smtClean="0"/>
              <a:t>mins</a:t>
            </a:r>
            <a:r>
              <a:rPr lang="en-GB" dirty="0" smtClean="0"/>
              <a:t> each)</a:t>
            </a:r>
          </a:p>
          <a:p>
            <a:r>
              <a:rPr lang="en-GB" dirty="0" smtClean="0"/>
              <a:t>Sides to convene the meeting and come up with rebuttals to statements put forward. 20 </a:t>
            </a:r>
            <a:r>
              <a:rPr lang="en-GB" dirty="0" smtClean="0"/>
              <a:t>mins</a:t>
            </a:r>
            <a:endParaRPr lang="en-GB" dirty="0" smtClean="0"/>
          </a:p>
          <a:p>
            <a:r>
              <a:rPr lang="en-GB" dirty="0" smtClean="0"/>
              <a:t>Each side to restate their case (10 </a:t>
            </a:r>
            <a:r>
              <a:rPr lang="en-GB" dirty="0" smtClean="0"/>
              <a:t>mins</a:t>
            </a:r>
            <a:r>
              <a:rPr lang="en-GB" dirty="0" smtClean="0"/>
              <a:t> each side) 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Structure of Debate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Viewed as a sign of leadership failure?</a:t>
            </a:r>
          </a:p>
          <a:p>
            <a:r>
              <a:rPr lang="en-GB" dirty="0" smtClean="0"/>
              <a:t>47% of women in favour of quotas</a:t>
            </a:r>
          </a:p>
          <a:p>
            <a:r>
              <a:rPr lang="en-GB" dirty="0" smtClean="0"/>
              <a:t>24% of men in favour of quotas</a:t>
            </a:r>
          </a:p>
          <a:p>
            <a:r>
              <a:rPr lang="en-GB" dirty="0" smtClean="0"/>
              <a:t>62% of women in favour of positive action</a:t>
            </a:r>
          </a:p>
          <a:p>
            <a:r>
              <a:rPr lang="en-GB" dirty="0" smtClean="0"/>
              <a:t>42% of men </a:t>
            </a:r>
            <a:r>
              <a:rPr lang="en-GB" dirty="0" smtClean="0"/>
              <a:t>favour of positive action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Quotas divide opinion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GB" dirty="0" smtClean="0"/>
              <a:t>“If you let things happen naturally, women may not rise in the organisation </a:t>
            </a:r>
            <a:r>
              <a:rPr lang="en-GB" dirty="0" smtClean="0"/>
              <a:t>...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It’s not an easy task but it can be done and we can change the proportion of </a:t>
            </a:r>
            <a:r>
              <a:rPr lang="en-GB" dirty="0" smtClean="0"/>
              <a:t>women and </a:t>
            </a:r>
            <a:r>
              <a:rPr lang="en-GB" dirty="0" smtClean="0"/>
              <a:t>men in the organisation if we really want to do it. It takes time to get it right</a:t>
            </a:r>
            <a:r>
              <a:rPr lang="en-GB" dirty="0" smtClean="0"/>
              <a:t>.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You are bound to have the strategy and the commitment. You can never let go!”</a:t>
            </a:r>
          </a:p>
          <a:p>
            <a:pPr>
              <a:buNone/>
            </a:pPr>
            <a:r>
              <a:rPr lang="en-GB" dirty="0" smtClean="0"/>
              <a:t> </a:t>
            </a:r>
          </a:p>
          <a:p>
            <a:pPr>
              <a:buNone/>
            </a:pPr>
            <a:r>
              <a:rPr lang="en-GB" dirty="0" smtClean="0"/>
              <a:t>– Vice-President Europe of a leading global healthcare company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View from the top...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28596" y="1857364"/>
            <a:ext cx="8229600" cy="4525963"/>
          </a:xfrm>
        </p:spPr>
        <p:txBody>
          <a:bodyPr>
            <a:normAutofit/>
          </a:bodyPr>
          <a:lstStyle/>
          <a:p>
            <a:pPr marL="624078" indent="-514350">
              <a:buFont typeface="+mj-lt"/>
              <a:buAutoNum type="arabicPeriod"/>
            </a:pPr>
            <a:r>
              <a:rPr lang="en-GB" dirty="0" smtClean="0"/>
              <a:t>Create </a:t>
            </a:r>
            <a:r>
              <a:rPr lang="en-GB" dirty="0" smtClean="0"/>
              <a:t>transparency by implementing </a:t>
            </a:r>
            <a:r>
              <a:rPr lang="en-GB" dirty="0" smtClean="0"/>
              <a:t>gender diversity </a:t>
            </a:r>
            <a:r>
              <a:rPr lang="en-GB" dirty="0" smtClean="0"/>
              <a:t>KPIs</a:t>
            </a:r>
            <a:endParaRPr lang="en-GB" dirty="0" smtClean="0"/>
          </a:p>
          <a:p>
            <a:pPr marL="624078" indent="-514350">
              <a:buFont typeface="+mj-lt"/>
              <a:buAutoNum type="arabicPeriod"/>
            </a:pPr>
            <a:r>
              <a:rPr lang="en-GB" dirty="0" smtClean="0"/>
              <a:t>Implement </a:t>
            </a:r>
            <a:r>
              <a:rPr lang="en-GB" dirty="0" smtClean="0"/>
              <a:t>measures to facilitate the work-life </a:t>
            </a:r>
            <a:r>
              <a:rPr lang="en-GB" dirty="0" smtClean="0"/>
              <a:t>balance (Flexible working and career Flexibility </a:t>
            </a:r>
          </a:p>
          <a:p>
            <a:pPr marL="624078" indent="-514350">
              <a:buFont typeface="+mj-lt"/>
              <a:buAutoNum type="arabicPeriod"/>
            </a:pPr>
            <a:r>
              <a:rPr lang="en-GB" dirty="0" smtClean="0"/>
              <a:t>Adapt Human Resource Management Processes</a:t>
            </a:r>
          </a:p>
          <a:p>
            <a:pPr marL="624078" indent="-514350">
              <a:buFont typeface="+mj-lt"/>
              <a:buAutoNum type="arabicPeriod"/>
            </a:pPr>
            <a:r>
              <a:rPr lang="en-GB" dirty="0" smtClean="0"/>
              <a:t>Help </a:t>
            </a:r>
            <a:r>
              <a:rPr lang="en-GB" dirty="0" smtClean="0"/>
              <a:t>women master the dominant codes, nurture their </a:t>
            </a:r>
            <a:r>
              <a:rPr lang="en-GB" dirty="0" smtClean="0"/>
              <a:t>ambition</a:t>
            </a:r>
          </a:p>
          <a:p>
            <a:pPr marL="624078" indent="-514350">
              <a:buNone/>
            </a:pPr>
            <a:r>
              <a:rPr lang="en-GB" dirty="0" smtClean="0"/>
              <a:t>						McKinsey (2007)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Best Practices for achieving gender diversity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4</TotalTime>
  <Words>608</Words>
  <Application>Microsoft Office PowerPoint</Application>
  <PresentationFormat>On-screen Show (4:3)</PresentationFormat>
  <Paragraphs>86</Paragraphs>
  <Slides>16</Slides>
  <Notes>5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Concourse</vt:lpstr>
      <vt:lpstr>The Glass Ceiling – issues of gender diversity</vt:lpstr>
      <vt:lpstr>Learning outcomes</vt:lpstr>
      <vt:lpstr>Research methodology</vt:lpstr>
      <vt:lpstr>Some facts.......</vt:lpstr>
      <vt:lpstr>Achieving competitive advantage</vt:lpstr>
      <vt:lpstr>So why ????</vt:lpstr>
      <vt:lpstr>Is there a gap in ambition?</vt:lpstr>
      <vt:lpstr>Some comparisons</vt:lpstr>
      <vt:lpstr>Barriers to progression</vt:lpstr>
      <vt:lpstr>Is there such a thing as a glass ceiling?</vt:lpstr>
      <vt:lpstr>Barriers identified?</vt:lpstr>
      <vt:lpstr>So are quotas the way to resolve these issues?</vt:lpstr>
      <vt:lpstr>Structure of Debate</vt:lpstr>
      <vt:lpstr>Quotas divide opinion</vt:lpstr>
      <vt:lpstr>View from the top...</vt:lpstr>
      <vt:lpstr>Best Practices for achieving gender diversity</vt:lpstr>
    </vt:vector>
  </TitlesOfParts>
  <Company>SMU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Glass Ceiling – issues of gender diversity</dc:title>
  <dc:creator>Samantha Morgan</dc:creator>
  <cp:lastModifiedBy>Samantha Morgan</cp:lastModifiedBy>
  <cp:revision>1</cp:revision>
  <dcterms:created xsi:type="dcterms:W3CDTF">2013-03-06T14:38:55Z</dcterms:created>
  <dcterms:modified xsi:type="dcterms:W3CDTF">2013-03-06T14:43:30Z</dcterms:modified>
</cp:coreProperties>
</file>