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3.jpg" ContentType="image/png"/>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 id="2147483727" r:id="rId2"/>
  </p:sldMasterIdLst>
  <p:notesMasterIdLst>
    <p:notesMasterId r:id="rId15"/>
  </p:notesMasterIdLst>
  <p:sldIdLst>
    <p:sldId id="257" r:id="rId3"/>
    <p:sldId id="258" r:id="rId4"/>
    <p:sldId id="260" r:id="rId5"/>
    <p:sldId id="256" r:id="rId6"/>
    <p:sldId id="262" r:id="rId7"/>
    <p:sldId id="259" r:id="rId8"/>
    <p:sldId id="267" r:id="rId9"/>
    <p:sldId id="263" r:id="rId10"/>
    <p:sldId id="268" r:id="rId11"/>
    <p:sldId id="269" r:id="rId12"/>
    <p:sldId id="270"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10CC78-2F91-46C5-B817-B99B6F776B0E}" v="564" dt="2021-10-20T13:37:34.1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96" autoAdjust="0"/>
    <p:restoredTop sz="89339" autoAdjust="0"/>
  </p:normalViewPr>
  <p:slideViewPr>
    <p:cSldViewPr snapToGrid="0">
      <p:cViewPr varScale="1">
        <p:scale>
          <a:sx n="59" d="100"/>
          <a:sy n="59" d="100"/>
        </p:scale>
        <p:origin x="75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DF0372-DAC7-4CE9-8BF2-F5F3C7B18460}" type="datetimeFigureOut">
              <a:rPr lang="en-GB" smtClean="0"/>
              <a:t>20/10/2021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44B770-608B-4A15-ACBD-262FFC583B0A}" type="slidenum">
              <a:rPr lang="en-GB" smtClean="0"/>
              <a:t>‹#›</a:t>
            </a:fld>
            <a:endParaRPr lang="en-GB" dirty="0"/>
          </a:p>
        </p:txBody>
      </p:sp>
    </p:spTree>
    <p:extLst>
      <p:ext uri="{BB962C8B-B14F-4D97-AF65-F5344CB8AC3E}">
        <p14:creationId xmlns:p14="http://schemas.microsoft.com/office/powerpoint/2010/main" val="1421694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amazon.co.uk/Michael-W-Eysenck/e/B000APRJFE/ref=dp_byline_cont_ebooks_1"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parents and on a job done this far well done. Lets step it up a gear.</a:t>
            </a:r>
          </a:p>
        </p:txBody>
      </p:sp>
      <p:sp>
        <p:nvSpPr>
          <p:cNvPr id="4" name="Slide Number Placeholder 3"/>
          <p:cNvSpPr>
            <a:spLocks noGrp="1"/>
          </p:cNvSpPr>
          <p:nvPr>
            <p:ph type="sldNum" sz="quarter" idx="5"/>
          </p:nvPr>
        </p:nvSpPr>
        <p:spPr/>
        <p:txBody>
          <a:bodyPr/>
          <a:lstStyle/>
          <a:p>
            <a:fld id="{CC44B770-608B-4A15-ACBD-262FFC583B0A}" type="slidenum">
              <a:rPr lang="en-GB" smtClean="0"/>
              <a:t>2</a:t>
            </a:fld>
            <a:endParaRPr lang="en-GB" dirty="0"/>
          </a:p>
        </p:txBody>
      </p:sp>
    </p:spTree>
    <p:extLst>
      <p:ext uri="{BB962C8B-B14F-4D97-AF65-F5344CB8AC3E}">
        <p14:creationId xmlns:p14="http://schemas.microsoft.com/office/powerpoint/2010/main" val="3502573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todays presentation is to make you aware that early childhood experiences can affect the rest of a child's life.</a:t>
            </a:r>
          </a:p>
        </p:txBody>
      </p:sp>
      <p:sp>
        <p:nvSpPr>
          <p:cNvPr id="4" name="Slide Number Placeholder 3"/>
          <p:cNvSpPr>
            <a:spLocks noGrp="1"/>
          </p:cNvSpPr>
          <p:nvPr>
            <p:ph type="sldNum" sz="quarter" idx="5"/>
          </p:nvPr>
        </p:nvSpPr>
        <p:spPr/>
        <p:txBody>
          <a:bodyPr/>
          <a:lstStyle/>
          <a:p>
            <a:fld id="{CC44B770-608B-4A15-ACBD-262FFC583B0A}" type="slidenum">
              <a:rPr lang="en-GB" smtClean="0"/>
              <a:t>3</a:t>
            </a:fld>
            <a:endParaRPr lang="en-GB" dirty="0"/>
          </a:p>
        </p:txBody>
      </p:sp>
    </p:spTree>
    <p:extLst>
      <p:ext uri="{BB962C8B-B14F-4D97-AF65-F5344CB8AC3E}">
        <p14:creationId xmlns:p14="http://schemas.microsoft.com/office/powerpoint/2010/main" val="505950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milestone influences the way children progress and start to form there adult version. Our aim is to maximise each and every child's potential. </a:t>
            </a:r>
          </a:p>
          <a:p>
            <a:r>
              <a:rPr lang="en-GB" dirty="0"/>
              <a:t>“Psychology” plays a role of understanding how we can help produce the best version of kids. </a:t>
            </a:r>
          </a:p>
          <a:p>
            <a:r>
              <a:rPr lang="en-GB" dirty="0"/>
              <a:t>The term Psychology can seem daunting but ill try and simplify it so you can put it into practice</a:t>
            </a:r>
          </a:p>
          <a:p>
            <a:r>
              <a:rPr lang="en-GB" dirty="0"/>
              <a:t>- “</a:t>
            </a:r>
            <a:r>
              <a:rPr lang="en-GB" b="0" i="0" dirty="0">
                <a:solidFill>
                  <a:srgbClr val="333333"/>
                </a:solidFill>
                <a:effectLst/>
                <a:latin typeface="Open Sans" panose="020B0606030504020204" pitchFamily="34" charset="0"/>
              </a:rPr>
              <a:t>Psychology is the scientific study of the mind and how it dictates and influences our behaviour, from communication and memory to thought and emotion” (</a:t>
            </a:r>
            <a:r>
              <a:rPr lang="en-GB" b="0" i="0" dirty="0">
                <a:solidFill>
                  <a:srgbClr val="FFFFFF"/>
                </a:solidFill>
                <a:effectLst/>
                <a:latin typeface="Open Sans" panose="020B0606030504020204" pitchFamily="34" charset="0"/>
              </a:rPr>
              <a:t>The British Psychological Society- 2021)</a:t>
            </a:r>
            <a:endParaRPr lang="en-GB" dirty="0"/>
          </a:p>
        </p:txBody>
      </p:sp>
      <p:sp>
        <p:nvSpPr>
          <p:cNvPr id="4" name="Slide Number Placeholder 3"/>
          <p:cNvSpPr>
            <a:spLocks noGrp="1"/>
          </p:cNvSpPr>
          <p:nvPr>
            <p:ph type="sldNum" sz="quarter" idx="5"/>
          </p:nvPr>
        </p:nvSpPr>
        <p:spPr/>
        <p:txBody>
          <a:bodyPr/>
          <a:lstStyle/>
          <a:p>
            <a:fld id="{CC44B770-608B-4A15-ACBD-262FFC583B0A}" type="slidenum">
              <a:rPr lang="en-GB" smtClean="0"/>
              <a:t>4</a:t>
            </a:fld>
            <a:endParaRPr lang="en-GB" dirty="0"/>
          </a:p>
        </p:txBody>
      </p:sp>
    </p:spTree>
    <p:extLst>
      <p:ext uri="{BB962C8B-B14F-4D97-AF65-F5344CB8AC3E}">
        <p14:creationId xmlns:p14="http://schemas.microsoft.com/office/powerpoint/2010/main" val="3024843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t>Post WW1 and Pre WW2</a:t>
            </a:r>
          </a:p>
          <a:p>
            <a:pPr marL="285750" indent="-285750">
              <a:buFont typeface="Arial" panose="020B0604020202020204" pitchFamily="34" charset="0"/>
              <a:buChar char="•"/>
            </a:pPr>
            <a:r>
              <a:rPr lang="en-GB" dirty="0"/>
              <a:t>19</a:t>
            </a:r>
            <a:r>
              <a:rPr lang="en-GB" baseline="30000" dirty="0"/>
              <a:t>th</a:t>
            </a:r>
            <a:r>
              <a:rPr lang="en-GB" dirty="0"/>
              <a:t> Century </a:t>
            </a:r>
          </a:p>
          <a:p>
            <a:pPr marL="285750" indent="-285750">
              <a:buFont typeface="Arial" panose="020B0604020202020204" pitchFamily="34" charset="0"/>
              <a:buChar char="•"/>
            </a:pPr>
            <a:r>
              <a:rPr lang="en-GB" dirty="0"/>
              <a:t>Limited Research – As the postal service was getting off the ground and electric was not a common commodity</a:t>
            </a:r>
          </a:p>
          <a:p>
            <a:pPr marL="285750" indent="-285750">
              <a:buFont typeface="Arial" panose="020B0604020202020204" pitchFamily="34" charset="0"/>
              <a:buChar char="•"/>
            </a:pPr>
            <a:r>
              <a:rPr lang="en-GB" dirty="0"/>
              <a:t>Not very scientific – unable to recreate research environment and case studies </a:t>
            </a:r>
          </a:p>
          <a:p>
            <a:pPr marL="285750" indent="-285750">
              <a:buFont typeface="Arial" panose="020B0604020202020204" pitchFamily="34" charset="0"/>
              <a:buChar char="•"/>
            </a:pPr>
            <a:r>
              <a:rPr lang="en-GB" dirty="0"/>
              <a:t>Subjective and focused on individual results not group or repeated patterns</a:t>
            </a:r>
          </a:p>
          <a:p>
            <a:pPr marL="285750" indent="-285750">
              <a:buFont typeface="Arial" panose="020B0604020202020204" pitchFamily="34" charset="0"/>
              <a:buChar char="•"/>
            </a:pPr>
            <a:r>
              <a:rPr lang="en-GB" dirty="0"/>
              <a:t>Interpretation plays a big part on understanding his work.</a:t>
            </a:r>
          </a:p>
          <a:p>
            <a:pPr marL="285750" indent="-285750">
              <a:buFont typeface="Arial" panose="020B0604020202020204" pitchFamily="34" charset="0"/>
              <a:buChar char="•"/>
            </a:pPr>
            <a:r>
              <a:rPr lang="en-GB" dirty="0"/>
              <a:t>His approach nowadays is what we call Introspection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Psychology has a role to play in most everyday situations. It is relevant to almost everything in our everyday lives as Sigmund Freud was 1st to recognise.(</a:t>
            </a:r>
            <a:r>
              <a:rPr lang="en-GB" sz="1200" u="sng" dirty="0">
                <a:hlinkClick r:id="rId3">
                  <a:extLst>
                    <a:ext uri="{A12FA001-AC4F-418D-AE19-62706E023703}">
                      <ahyp:hlinkClr xmlns:ahyp="http://schemas.microsoft.com/office/drawing/2018/hyperlinkcolor" val="tx"/>
                    </a:ext>
                  </a:extLst>
                </a:hlinkClick>
              </a:rPr>
              <a:t>Eysenck</a:t>
            </a:r>
            <a:r>
              <a:rPr lang="en-GB" sz="1200" dirty="0"/>
              <a:t>, 2017)  </a:t>
            </a:r>
          </a:p>
          <a:p>
            <a:endParaRPr lang="en-GB" dirty="0"/>
          </a:p>
          <a:p>
            <a:endParaRPr lang="en-GB" dirty="0"/>
          </a:p>
        </p:txBody>
      </p:sp>
      <p:sp>
        <p:nvSpPr>
          <p:cNvPr id="4" name="Slide Number Placeholder 3"/>
          <p:cNvSpPr>
            <a:spLocks noGrp="1"/>
          </p:cNvSpPr>
          <p:nvPr>
            <p:ph type="sldNum" sz="quarter" idx="5"/>
          </p:nvPr>
        </p:nvSpPr>
        <p:spPr/>
        <p:txBody>
          <a:bodyPr/>
          <a:lstStyle/>
          <a:p>
            <a:fld id="{CC44B770-608B-4A15-ACBD-262FFC583B0A}" type="slidenum">
              <a:rPr lang="en-GB" smtClean="0"/>
              <a:t>5</a:t>
            </a:fld>
            <a:endParaRPr lang="en-GB" dirty="0"/>
          </a:p>
        </p:txBody>
      </p:sp>
    </p:spTree>
    <p:extLst>
      <p:ext uri="{BB962C8B-B14F-4D97-AF65-F5344CB8AC3E}">
        <p14:creationId xmlns:p14="http://schemas.microsoft.com/office/powerpoint/2010/main" val="801802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Piaget believed that Cognitive development was different at 4 different stages of life. Each stage was an advancement on the previous one. Each stage has different schemas that transition through a process to increase knowledge</a:t>
            </a:r>
          </a:p>
        </p:txBody>
      </p:sp>
      <p:sp>
        <p:nvSpPr>
          <p:cNvPr id="4" name="Slide Number Placeholder 3"/>
          <p:cNvSpPr>
            <a:spLocks noGrp="1"/>
          </p:cNvSpPr>
          <p:nvPr>
            <p:ph type="sldNum" sz="quarter" idx="5"/>
          </p:nvPr>
        </p:nvSpPr>
        <p:spPr/>
        <p:txBody>
          <a:bodyPr/>
          <a:lstStyle/>
          <a:p>
            <a:fld id="{CC44B770-608B-4A15-ACBD-262FFC583B0A}" type="slidenum">
              <a:rPr lang="en-GB" smtClean="0"/>
              <a:t>6</a:t>
            </a:fld>
            <a:endParaRPr lang="en-GB" dirty="0"/>
          </a:p>
        </p:txBody>
      </p:sp>
    </p:spTree>
    <p:extLst>
      <p:ext uri="{BB962C8B-B14F-4D97-AF65-F5344CB8AC3E}">
        <p14:creationId xmlns:p14="http://schemas.microsoft.com/office/powerpoint/2010/main" val="4039158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Quality of information improves with age</a:t>
            </a:r>
          </a:p>
          <a:p>
            <a:r>
              <a:rPr lang="en-GB" dirty="0"/>
              <a:t>Seniorimotor stage- from birth to 2yrs is the stage that the child's knowledge is built from the seeing, hearing, touching and tasting. Pre talking stage. This is the initial building blocks of knowledge. Each sighting of a new person or item, sound of a new voice song or sound is building the knowledge. Increasing the schema. </a:t>
            </a:r>
          </a:p>
          <a:p>
            <a:r>
              <a:rPr lang="en-GB" dirty="0"/>
              <a:t>Preoperational stage- 2yrs to 7 is the start of when the child will be able to identify things from their schemas knowledge but lack the ability to transform, combine or separate ideas. The ability to reaffirm or organise schemas knowledge is supported by parents ability to confirm simply queries. “Juice nice, no not juice,  water”. Simple activities such as Colour flash cards to help with acknowledgement of colours and  </a:t>
            </a:r>
          </a:p>
        </p:txBody>
      </p:sp>
      <p:sp>
        <p:nvSpPr>
          <p:cNvPr id="4" name="Slide Number Placeholder 3"/>
          <p:cNvSpPr>
            <a:spLocks noGrp="1"/>
          </p:cNvSpPr>
          <p:nvPr>
            <p:ph type="sldNum" sz="quarter" idx="5"/>
          </p:nvPr>
        </p:nvSpPr>
        <p:spPr/>
        <p:txBody>
          <a:bodyPr/>
          <a:lstStyle/>
          <a:p>
            <a:fld id="{CC44B770-608B-4A15-ACBD-262FFC583B0A}" type="slidenum">
              <a:rPr lang="en-GB" smtClean="0"/>
              <a:t>7</a:t>
            </a:fld>
            <a:endParaRPr lang="en-GB" dirty="0"/>
          </a:p>
        </p:txBody>
      </p:sp>
    </p:spTree>
    <p:extLst>
      <p:ext uri="{BB962C8B-B14F-4D97-AF65-F5344CB8AC3E}">
        <p14:creationId xmlns:p14="http://schemas.microsoft.com/office/powerpoint/2010/main" val="3999403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Stage 1 = Hope – Care for the meet there needs to give them the basic strength of hope.</a:t>
            </a:r>
          </a:p>
          <a:p>
            <a:r>
              <a:rPr lang="en-GB" dirty="0"/>
              <a:t>Stage 2 = will, confidence to express themselves – being able to make decisions. Activities such as painting and allowing them to pick the colour they want to use. Picking the apron to protect their cloths.</a:t>
            </a:r>
          </a:p>
          <a:p>
            <a:r>
              <a:rPr lang="en-GB" dirty="0"/>
              <a:t>Stage 3= Purpose, courage and leadership . Its allowing them to take the initiative “well done for getting shoes on but those shoes are daddies not yours.” </a:t>
            </a:r>
          </a:p>
        </p:txBody>
      </p:sp>
      <p:sp>
        <p:nvSpPr>
          <p:cNvPr id="4" name="Slide Number Placeholder 3"/>
          <p:cNvSpPr>
            <a:spLocks noGrp="1"/>
          </p:cNvSpPr>
          <p:nvPr>
            <p:ph type="sldNum" sz="quarter" idx="5"/>
          </p:nvPr>
        </p:nvSpPr>
        <p:spPr/>
        <p:txBody>
          <a:bodyPr/>
          <a:lstStyle/>
          <a:p>
            <a:fld id="{CC44B770-608B-4A15-ACBD-262FFC583B0A}" type="slidenum">
              <a:rPr lang="en-GB" smtClean="0"/>
              <a:t>9</a:t>
            </a:fld>
            <a:endParaRPr lang="en-GB" dirty="0"/>
          </a:p>
        </p:txBody>
      </p:sp>
    </p:spTree>
    <p:extLst>
      <p:ext uri="{BB962C8B-B14F-4D97-AF65-F5344CB8AC3E}">
        <p14:creationId xmlns:p14="http://schemas.microsoft.com/office/powerpoint/2010/main" val="3961702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Piaget                                                                 vs                       Erikson</a:t>
            </a:r>
          </a:p>
          <a:p>
            <a:r>
              <a:rPr lang="en-US" sz="1800" dirty="0">
                <a:effectLst/>
                <a:latin typeface="Arial" panose="020B0604020202020204" pitchFamily="34" charset="0"/>
                <a:ea typeface="Calibri" panose="020F0502020204030204" pitchFamily="34" charset="0"/>
              </a:rPr>
              <a:t>Natural development due to DNA inherited genes    Nurture, the use of social tools develop children</a:t>
            </a:r>
          </a:p>
          <a:p>
            <a:r>
              <a:rPr lang="en-US" sz="1800" dirty="0">
                <a:effectLst/>
                <a:latin typeface="Arial" panose="020B0604020202020204" pitchFamily="34" charset="0"/>
                <a:ea typeface="Calibri" panose="020F0502020204030204" pitchFamily="34" charset="0"/>
              </a:rPr>
              <a:t>Each stage needs to be completed to move on  -     No one stage needs to be completed but helps</a:t>
            </a:r>
          </a:p>
          <a:p>
            <a:r>
              <a:rPr lang="en-US" sz="1800" dirty="0">
                <a:effectLst/>
                <a:latin typeface="Arial" panose="020B0604020202020204" pitchFamily="34" charset="0"/>
                <a:ea typeface="Calibri" panose="020F0502020204030204" pitchFamily="34" charset="0"/>
              </a:rPr>
              <a:t>They will naturally be inquisitive and learn                Social activities develop knowledge </a:t>
            </a:r>
          </a:p>
          <a:p>
            <a:r>
              <a:rPr lang="en-US" sz="1800" dirty="0">
                <a:effectLst/>
                <a:latin typeface="Arial" panose="020B0604020202020204" pitchFamily="34" charset="0"/>
                <a:ea typeface="Calibri" panose="020F0502020204030204" pitchFamily="34" charset="0"/>
              </a:rPr>
              <a:t>Quality of knowledge comes with age                        Quantity of knowledge comes with socializing</a:t>
            </a:r>
          </a:p>
          <a:p>
            <a:endParaRPr lang="en-GB" dirty="0"/>
          </a:p>
        </p:txBody>
      </p:sp>
      <p:sp>
        <p:nvSpPr>
          <p:cNvPr id="4" name="Slide Number Placeholder 3"/>
          <p:cNvSpPr>
            <a:spLocks noGrp="1"/>
          </p:cNvSpPr>
          <p:nvPr>
            <p:ph type="sldNum" sz="quarter" idx="5"/>
          </p:nvPr>
        </p:nvSpPr>
        <p:spPr/>
        <p:txBody>
          <a:bodyPr/>
          <a:lstStyle/>
          <a:p>
            <a:fld id="{CC44B770-608B-4A15-ACBD-262FFC583B0A}" type="slidenum">
              <a:rPr lang="en-GB" smtClean="0"/>
              <a:t>10</a:t>
            </a:fld>
            <a:endParaRPr lang="en-GB" dirty="0"/>
          </a:p>
        </p:txBody>
      </p:sp>
    </p:spTree>
    <p:extLst>
      <p:ext uri="{BB962C8B-B14F-4D97-AF65-F5344CB8AC3E}">
        <p14:creationId xmlns:p14="http://schemas.microsoft.com/office/powerpoint/2010/main" val="3575568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44B770-608B-4A15-ACBD-262FFC583B0A}" type="slidenum">
              <a:rPr lang="en-GB" smtClean="0"/>
              <a:t>12</a:t>
            </a:fld>
            <a:endParaRPr lang="en-GB" dirty="0"/>
          </a:p>
        </p:txBody>
      </p:sp>
    </p:spTree>
    <p:extLst>
      <p:ext uri="{BB962C8B-B14F-4D97-AF65-F5344CB8AC3E}">
        <p14:creationId xmlns:p14="http://schemas.microsoft.com/office/powerpoint/2010/main" val="1761118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882040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971425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650129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937941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122685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846164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4069868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4130578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650053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369793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7013345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383556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887534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166556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97258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729134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6450084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0985943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5251121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1252753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5354787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686388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405935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8796841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346522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7512434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0259048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988200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10/20/2021</a:t>
            </a:fld>
            <a:endParaRPr lang="en-US" dirty="0"/>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dirty="0"/>
          </a:p>
        </p:txBody>
      </p:sp>
    </p:spTree>
    <p:extLst>
      <p:ext uri="{BB962C8B-B14F-4D97-AF65-F5344CB8AC3E}">
        <p14:creationId xmlns:p14="http://schemas.microsoft.com/office/powerpoint/2010/main" val="124395422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19" r:id="rId6"/>
    <p:sldLayoutId id="2147483714" r:id="rId7"/>
    <p:sldLayoutId id="2147483715" r:id="rId8"/>
    <p:sldLayoutId id="2147483716" r:id="rId9"/>
    <p:sldLayoutId id="2147483717" r:id="rId10"/>
    <p:sldLayoutId id="2147483718" r:id="rId11"/>
    <p:sldLayoutId id="2147483720"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04E684-10F4-4CC3-A0B9-F03AA7BE37CF}" type="datetimeFigureOut">
              <a:rPr lang="en-US" smtClean="0"/>
              <a:t>10/20/2021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845F5A-061D-4825-9AE9-D7794091C6CF}" type="slidenum">
              <a:rPr lang="en-US" smtClean="0"/>
              <a:t>‹#›</a:t>
            </a:fld>
            <a:endParaRPr lang="en-US" dirty="0"/>
          </a:p>
        </p:txBody>
      </p:sp>
    </p:spTree>
    <p:extLst>
      <p:ext uri="{BB962C8B-B14F-4D97-AF65-F5344CB8AC3E}">
        <p14:creationId xmlns:p14="http://schemas.microsoft.com/office/powerpoint/2010/main" val="3483533758"/>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1" r:id="rId14"/>
    <p:sldLayoutId id="2147483742" r:id="rId15"/>
    <p:sldLayoutId id="214748374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9.xml"/><Relationship Id="rId1" Type="http://schemas.openxmlformats.org/officeDocument/2006/relationships/tags" Target="../tags/tag1.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2.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hyperlink" Target="https://www.amazon.co.uk/Michael-W-Eysenck/e/B000APRJFE/ref=dp_byline_cont_ebooks_1" TargetMode="External"/><Relationship Id="rId5" Type="http://schemas.openxmlformats.org/officeDocument/2006/relationships/hyperlink" Target="https://creativecommons.org/licenses/by-nc-sa/3.0/" TargetMode="External"/><Relationship Id="rId4" Type="http://schemas.openxmlformats.org/officeDocument/2006/relationships/hyperlink" Target="https://pensieroerealta.blogspot.it/2015/09/il-sogno.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7.xml"/><Relationship Id="rId5" Type="http://schemas.openxmlformats.org/officeDocument/2006/relationships/hyperlink" Target="https://creativecommons.org/licenses/by/3.0/" TargetMode="External"/><Relationship Id="rId4" Type="http://schemas.openxmlformats.org/officeDocument/2006/relationships/hyperlink" Target="https://www.flickr.com/photos/zscheyge/49012397"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simplypsychology.org/sensorimotor.html" TargetMode="External"/><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hyperlink" Target="https://www.simplypsychology.org/formal-operational.html" TargetMode="External"/><Relationship Id="rId5" Type="http://schemas.openxmlformats.org/officeDocument/2006/relationships/hyperlink" Target="https://www.simplypsychology.org/concrete-operational.html" TargetMode="External"/><Relationship Id="rId4" Type="http://schemas.openxmlformats.org/officeDocument/2006/relationships/hyperlink" Target="https://www.simplypsychology.org/preoperational.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aimgroup.ro/alimentatie/top-5-alimente-pentru-imunitate-crescuta-sistem-imunitar/" TargetMode="External"/><Relationship Id="rId2" Type="http://schemas.openxmlformats.org/officeDocument/2006/relationships/image" Target="../media/image6.jpg"/><Relationship Id="rId1" Type="http://schemas.openxmlformats.org/officeDocument/2006/relationships/slideLayout" Target="../slideLayouts/slideLayout19.xml"/><Relationship Id="rId5" Type="http://schemas.openxmlformats.org/officeDocument/2006/relationships/image" Target="../media/image8.jpe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7.xml"/><Relationship Id="rId7" Type="http://schemas.openxmlformats.org/officeDocument/2006/relationships/hyperlink" Target="https://courses.lumenlearning.com/suny-lifespandevelopment2/chapter/eriksons-psychosocial-stage-for-infants-and-toddlers/" TargetMode="External"/><Relationship Id="rId2" Type="http://schemas.openxmlformats.org/officeDocument/2006/relationships/slideLayout" Target="../slideLayouts/slideLayout19.xml"/><Relationship Id="rId1" Type="http://schemas.openxmlformats.org/officeDocument/2006/relationships/tags" Target="../tags/tag3.xml"/><Relationship Id="rId6" Type="http://schemas.openxmlformats.org/officeDocument/2006/relationships/image" Target="../media/image10.jpeg"/><Relationship Id="rId5" Type="http://schemas.openxmlformats.org/officeDocument/2006/relationships/hyperlink" Target="https://www.flickr.com/photos/holaday_photos/31735474" TargetMode="External"/><Relationship Id="rId4" Type="http://schemas.openxmlformats.org/officeDocument/2006/relationships/image" Target="../media/image9.jpg"/><Relationship Id="rId9"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9.xml"/><Relationship Id="rId1" Type="http://schemas.openxmlformats.org/officeDocument/2006/relationships/tags" Target="../tags/tag4.xml"/><Relationship Id="rId6" Type="http://schemas.openxmlformats.org/officeDocument/2006/relationships/hyperlink" Target="https://creativecommons.org/licenses/by/3.0/" TargetMode="External"/><Relationship Id="rId5" Type="http://schemas.openxmlformats.org/officeDocument/2006/relationships/hyperlink" Target="https://courses.lumenlearning.com/atd-hostos-childdevelopment/chapter/what-is-cognition/" TargetMode="External"/><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3" Type="http://schemas.openxmlformats.org/officeDocument/2006/relationships/hyperlink" Target="https://www.bps.org.uk/public/what-is-psychology" TargetMode="External"/><Relationship Id="rId2" Type="http://schemas.openxmlformats.org/officeDocument/2006/relationships/notesSlide" Target="../notesSlides/notesSlide9.xml"/><Relationship Id="rId1" Type="http://schemas.openxmlformats.org/officeDocument/2006/relationships/slideLayout" Target="../slideLayouts/slideLayout19.xml"/><Relationship Id="rId6" Type="http://schemas.openxmlformats.org/officeDocument/2006/relationships/hyperlink" Target="https://www.verywellmind.com/piagets-stages-of-cognitive-development-2795457" TargetMode="External"/><Relationship Id="rId5" Type="http://schemas.openxmlformats.org/officeDocument/2006/relationships/hyperlink" Target="https://www.osmosis.org/learn/Developmental_milestones:_Clinical_practice" TargetMode="External"/><Relationship Id="rId4" Type="http://schemas.openxmlformats.org/officeDocument/2006/relationships/hyperlink" Target="https://www.simplypsychology.org/piage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1806B-6F3D-48D1-B967-6EAD6DB18327}"/>
              </a:ext>
            </a:extLst>
          </p:cNvPr>
          <p:cNvSpPr>
            <a:spLocks noGrp="1"/>
          </p:cNvSpPr>
          <p:nvPr>
            <p:ph type="ctrTitle"/>
          </p:nvPr>
        </p:nvSpPr>
        <p:spPr>
          <a:xfrm>
            <a:off x="1507066" y="999460"/>
            <a:ext cx="5698067" cy="4479852"/>
          </a:xfrm>
        </p:spPr>
        <p:txBody>
          <a:bodyPr anchor="ctr">
            <a:normAutofit/>
          </a:bodyPr>
          <a:lstStyle/>
          <a:p>
            <a:pPr>
              <a:lnSpc>
                <a:spcPct val="90000"/>
              </a:lnSpc>
            </a:pPr>
            <a:r>
              <a:rPr lang="en-GB" sz="5000" dirty="0">
                <a:latin typeface="+mn-lt"/>
              </a:rPr>
              <a:t>Module Title: Psychology in Health and Social Care Module Number: BMHP4019_BIRM</a:t>
            </a:r>
          </a:p>
        </p:txBody>
      </p:sp>
      <p:sp>
        <p:nvSpPr>
          <p:cNvPr id="3" name="Content Placeholder 2">
            <a:extLst>
              <a:ext uri="{FF2B5EF4-FFF2-40B4-BE49-F238E27FC236}">
                <a16:creationId xmlns:a16="http://schemas.microsoft.com/office/drawing/2014/main" id="{1A06DB34-3964-4FA4-B777-D3727CDA42B4}"/>
              </a:ext>
            </a:extLst>
          </p:cNvPr>
          <p:cNvSpPr>
            <a:spLocks noGrp="1"/>
          </p:cNvSpPr>
          <p:nvPr>
            <p:ph type="subTitle" idx="1"/>
          </p:nvPr>
        </p:nvSpPr>
        <p:spPr>
          <a:xfrm>
            <a:off x="7871971" y="999460"/>
            <a:ext cx="3123620" cy="4479852"/>
          </a:xfrm>
        </p:spPr>
        <p:txBody>
          <a:bodyPr anchor="ctr">
            <a:normAutofit/>
          </a:bodyPr>
          <a:lstStyle/>
          <a:p>
            <a:pPr algn="l"/>
            <a:r>
              <a:rPr lang="en-GB" dirty="0"/>
              <a:t>“A child’s experience between the ages of 0 – 5 years can affect the rest of their lives”</a:t>
            </a:r>
          </a:p>
          <a:p>
            <a:pPr algn="l"/>
            <a:endParaRPr lang="en-GB" dirty="0"/>
          </a:p>
          <a:p>
            <a:pPr algn="l"/>
            <a:r>
              <a:rPr lang="en-GB" dirty="0"/>
              <a:t>Sharette Lawrence</a:t>
            </a:r>
          </a:p>
          <a:p>
            <a:pPr algn="l"/>
            <a:r>
              <a:rPr lang="en-GB" dirty="0"/>
              <a:t>Student number:2017889</a:t>
            </a:r>
          </a:p>
          <a:p>
            <a:pPr algn="l"/>
            <a:r>
              <a:rPr lang="en-GB" sz="1800" dirty="0">
                <a:effectLst/>
                <a:latin typeface="Arial" panose="020B0604020202020204" pitchFamily="34" charset="0"/>
                <a:ea typeface="Times New Roman" panose="02020603050405020304" pitchFamily="18" charset="0"/>
              </a:rPr>
              <a:t>Lecturer: Rebecca </a:t>
            </a:r>
            <a:r>
              <a:rPr lang="en-GB" sz="1800">
                <a:effectLst/>
                <a:latin typeface="Arial" panose="020B0604020202020204" pitchFamily="34" charset="0"/>
                <a:ea typeface="Times New Roman" panose="02020603050405020304" pitchFamily="18" charset="0"/>
              </a:rPr>
              <a:t>Kavanagh </a:t>
            </a:r>
            <a:endParaRPr lang="en-GB" sz="1800" dirty="0">
              <a:effectLst/>
              <a:latin typeface="Times New Roman" panose="02020603050405020304" pitchFamily="18" charset="0"/>
              <a:ea typeface="Times New Roman" panose="02020603050405020304" pitchFamily="18" charset="0"/>
            </a:endParaRPr>
          </a:p>
          <a:p>
            <a:pPr algn="l"/>
            <a:endParaRPr lang="en-GB" dirty="0"/>
          </a:p>
        </p:txBody>
      </p:sp>
    </p:spTree>
    <p:extLst>
      <p:ext uri="{BB962C8B-B14F-4D97-AF65-F5344CB8AC3E}">
        <p14:creationId xmlns:p14="http://schemas.microsoft.com/office/powerpoint/2010/main" val="626873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Well done to all our... - Kilmoyle Primary School and Nursery | Facebook">
            <a:extLst>
              <a:ext uri="{FF2B5EF4-FFF2-40B4-BE49-F238E27FC236}">
                <a16:creationId xmlns:a16="http://schemas.microsoft.com/office/drawing/2014/main" id="{832948E4-187D-4A2B-BEC6-80943D7FA5B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161426" y="1443071"/>
            <a:ext cx="4590386" cy="412872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CBE6A998-1687-4F42-A1D1-4D22FA2BCF4F}"/>
              </a:ext>
            </a:extLst>
          </p:cNvPr>
          <p:cNvSpPr/>
          <p:nvPr/>
        </p:nvSpPr>
        <p:spPr>
          <a:xfrm rot="20123000">
            <a:off x="5756092" y="3470127"/>
            <a:ext cx="2861487" cy="956965"/>
          </a:xfrm>
          <a:prstGeom prst="rect">
            <a:avLst/>
          </a:prstGeom>
          <a:noFill/>
        </p:spPr>
        <p:txBody>
          <a:bodyPr wrap="squar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So far </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3" name="Rectangle 2">
            <a:extLst>
              <a:ext uri="{FF2B5EF4-FFF2-40B4-BE49-F238E27FC236}">
                <a16:creationId xmlns:a16="http://schemas.microsoft.com/office/drawing/2014/main" id="{778A9767-54E1-44F7-853D-CCA280DA063C}"/>
              </a:ext>
            </a:extLst>
          </p:cNvPr>
          <p:cNvSpPr/>
          <p:nvPr/>
        </p:nvSpPr>
        <p:spPr>
          <a:xfrm>
            <a:off x="755523" y="519741"/>
            <a:ext cx="3378168" cy="923330"/>
          </a:xfrm>
          <a:prstGeom prst="rect">
            <a:avLst/>
          </a:prstGeom>
          <a:noFill/>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Welcome!</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custDataLst>
      <p:tags r:id="rId1"/>
    </p:custDataLst>
    <p:extLst>
      <p:ext uri="{BB962C8B-B14F-4D97-AF65-F5344CB8AC3E}">
        <p14:creationId xmlns:p14="http://schemas.microsoft.com/office/powerpoint/2010/main" val="90132788"/>
      </p:ext>
    </p:extLst>
  </p:cSld>
  <p:clrMapOvr>
    <a:masterClrMapping/>
  </p:clrMapOvr>
  <mc:AlternateContent xmlns:mc="http://schemas.openxmlformats.org/markup-compatibility/2006" xmlns:p14="http://schemas.microsoft.com/office/powerpoint/2010/main">
    <mc:Choice Requires="p14">
      <p:transition spd="slow" p14:dur="2000" advTm="13431"/>
    </mc:Choice>
    <mc:Fallback xmlns="">
      <p:transition spd="slow" advTm="1343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80">
                                          <p:stCondLst>
                                            <p:cond delay="0"/>
                                          </p:stCondLst>
                                        </p:cTn>
                                        <p:tgtEl>
                                          <p:spTgt spid="2"/>
                                        </p:tgtEl>
                                      </p:cBhvr>
                                    </p:animEffect>
                                    <p:anim calcmode="lin" valueType="num">
                                      <p:cBhvr>
                                        <p:cTn id="14"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9" dur="26">
                                          <p:stCondLst>
                                            <p:cond delay="650"/>
                                          </p:stCondLst>
                                        </p:cTn>
                                        <p:tgtEl>
                                          <p:spTgt spid="2"/>
                                        </p:tgtEl>
                                      </p:cBhvr>
                                      <p:to x="100000" y="60000"/>
                                    </p:animScale>
                                    <p:animScale>
                                      <p:cBhvr>
                                        <p:cTn id="20" dur="166" decel="50000">
                                          <p:stCondLst>
                                            <p:cond delay="676"/>
                                          </p:stCondLst>
                                        </p:cTn>
                                        <p:tgtEl>
                                          <p:spTgt spid="2"/>
                                        </p:tgtEl>
                                      </p:cBhvr>
                                      <p:to x="100000" y="100000"/>
                                    </p:animScale>
                                    <p:animScale>
                                      <p:cBhvr>
                                        <p:cTn id="21" dur="26">
                                          <p:stCondLst>
                                            <p:cond delay="1312"/>
                                          </p:stCondLst>
                                        </p:cTn>
                                        <p:tgtEl>
                                          <p:spTgt spid="2"/>
                                        </p:tgtEl>
                                      </p:cBhvr>
                                      <p:to x="100000" y="80000"/>
                                    </p:animScale>
                                    <p:animScale>
                                      <p:cBhvr>
                                        <p:cTn id="22" dur="166" decel="50000">
                                          <p:stCondLst>
                                            <p:cond delay="1338"/>
                                          </p:stCondLst>
                                        </p:cTn>
                                        <p:tgtEl>
                                          <p:spTgt spid="2"/>
                                        </p:tgtEl>
                                      </p:cBhvr>
                                      <p:to x="100000" y="100000"/>
                                    </p:animScale>
                                    <p:animScale>
                                      <p:cBhvr>
                                        <p:cTn id="23" dur="26">
                                          <p:stCondLst>
                                            <p:cond delay="1642"/>
                                          </p:stCondLst>
                                        </p:cTn>
                                        <p:tgtEl>
                                          <p:spTgt spid="2"/>
                                        </p:tgtEl>
                                      </p:cBhvr>
                                      <p:to x="100000" y="90000"/>
                                    </p:animScale>
                                    <p:animScale>
                                      <p:cBhvr>
                                        <p:cTn id="24" dur="166" decel="50000">
                                          <p:stCondLst>
                                            <p:cond delay="1668"/>
                                          </p:stCondLst>
                                        </p:cTn>
                                        <p:tgtEl>
                                          <p:spTgt spid="2"/>
                                        </p:tgtEl>
                                      </p:cBhvr>
                                      <p:to x="100000" y="100000"/>
                                    </p:animScale>
                                    <p:animScale>
                                      <p:cBhvr>
                                        <p:cTn id="25" dur="26">
                                          <p:stCondLst>
                                            <p:cond delay="1808"/>
                                          </p:stCondLst>
                                        </p:cTn>
                                        <p:tgtEl>
                                          <p:spTgt spid="2"/>
                                        </p:tgtEl>
                                      </p:cBhvr>
                                      <p:to x="100000" y="95000"/>
                                    </p:animScale>
                                    <p:animScale>
                                      <p:cBhvr>
                                        <p:cTn id="26"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D3CB92-7A8A-44DA-A3A6-6E5988E24EC4}"/>
              </a:ext>
            </a:extLst>
          </p:cNvPr>
          <p:cNvSpPr/>
          <p:nvPr/>
        </p:nvSpPr>
        <p:spPr>
          <a:xfrm>
            <a:off x="214702" y="2179935"/>
            <a:ext cx="11256287" cy="3416320"/>
          </a:xfrm>
          <a:prstGeom prst="rect">
            <a:avLst/>
          </a:prstGeom>
          <a:noFill/>
        </p:spPr>
        <p:txBody>
          <a:bodyPr wrap="none" lIns="91440" tIns="45720" rIns="91440" bIns="45720">
            <a:spAutoFit/>
          </a:bodyPr>
          <a:lstStyle/>
          <a:p>
            <a:pPr algn="ctr"/>
            <a:r>
              <a:rPr lang="en-GB"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 child’s experience between the </a:t>
            </a:r>
          </a:p>
          <a:p>
            <a:pPr algn="ctr"/>
            <a:r>
              <a:rPr lang="en-GB"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ages of 0 – 5 years</a:t>
            </a:r>
          </a:p>
          <a:p>
            <a:pPr algn="ctr"/>
            <a:r>
              <a:rPr lang="en-GB"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 can affect the rest of their lives”</a:t>
            </a:r>
          </a:p>
          <a:p>
            <a:pPr algn="ctr"/>
            <a:endPar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3957437649"/>
      </p:ext>
    </p:extLst>
  </p:cSld>
  <p:clrMapOvr>
    <a:masterClrMapping/>
  </p:clrMapOvr>
  <mc:AlternateContent xmlns:mc="http://schemas.openxmlformats.org/markup-compatibility/2006" xmlns:p14="http://schemas.microsoft.com/office/powerpoint/2010/main">
    <mc:Choice Requires="p14">
      <p:transition spd="slow" p14:dur="2000" advTm="10250"/>
    </mc:Choice>
    <mc:Fallback xmlns="">
      <p:transition spd="slow" advTm="1025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72CEC610-8570-4239-8D83-F7B164D54D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163" y="44973"/>
            <a:ext cx="11857673" cy="6570345"/>
          </a:xfrm>
          <a:prstGeom prst="rect">
            <a:avLst/>
          </a:prstGeom>
          <a:ln>
            <a:noFill/>
          </a:ln>
          <a:effectLst>
            <a:softEdge rad="112500"/>
          </a:effectLst>
        </p:spPr>
      </p:pic>
      <p:sp>
        <p:nvSpPr>
          <p:cNvPr id="2" name="TextBox 1">
            <a:extLst>
              <a:ext uri="{FF2B5EF4-FFF2-40B4-BE49-F238E27FC236}">
                <a16:creationId xmlns:a16="http://schemas.microsoft.com/office/drawing/2014/main" id="{98D3F7B0-2CDC-4675-ABFE-590C563F1383}"/>
              </a:ext>
            </a:extLst>
          </p:cNvPr>
          <p:cNvSpPr txBox="1"/>
          <p:nvPr/>
        </p:nvSpPr>
        <p:spPr>
          <a:xfrm>
            <a:off x="8799722" y="6245986"/>
            <a:ext cx="3225114" cy="307777"/>
          </a:xfrm>
          <a:prstGeom prst="rect">
            <a:avLst/>
          </a:prstGeom>
          <a:noFill/>
        </p:spPr>
        <p:txBody>
          <a:bodyPr wrap="square" rtlCol="0">
            <a:spAutoFit/>
          </a:bodyPr>
          <a:lstStyle/>
          <a:p>
            <a:r>
              <a:rPr lang="en-GB" sz="1400" dirty="0"/>
              <a:t>(Osmosis Organisation, 2021)</a:t>
            </a:r>
          </a:p>
        </p:txBody>
      </p:sp>
    </p:spTree>
    <p:custDataLst>
      <p:tags r:id="rId1"/>
    </p:custDataLst>
    <p:extLst>
      <p:ext uri="{BB962C8B-B14F-4D97-AF65-F5344CB8AC3E}">
        <p14:creationId xmlns:p14="http://schemas.microsoft.com/office/powerpoint/2010/main" val="3184022408"/>
      </p:ext>
    </p:extLst>
  </p:cSld>
  <p:clrMapOvr>
    <a:masterClrMapping/>
  </p:clrMapOvr>
  <mc:AlternateContent xmlns:mc="http://schemas.openxmlformats.org/markup-compatibility/2006" xmlns:p14="http://schemas.microsoft.com/office/powerpoint/2010/main">
    <mc:Choice Requires="p14">
      <p:transition spd="slow" p14:dur="3400" advTm="25993">
        <p14:reveal/>
      </p:transition>
    </mc:Choice>
    <mc:Fallback xmlns="">
      <p:transition spd="slow" advTm="2599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xit" presetSubtype="0" fill="hold" nodeType="clickEffect">
                                  <p:stCondLst>
                                    <p:cond delay="0"/>
                                  </p:stCondLst>
                                  <p:childTnLst>
                                    <p:animEffect transition="out" filter="wipe(down)">
                                      <p:cBhvr>
                                        <p:cTn id="6" dur="180" accel="50000">
                                          <p:stCondLst>
                                            <p:cond delay="1820"/>
                                          </p:stCondLst>
                                        </p:cTn>
                                        <p:tgtEl>
                                          <p:spTgt spid="6"/>
                                        </p:tgtEl>
                                      </p:cBhvr>
                                    </p:animEffect>
                                    <p:anim calcmode="lin" valueType="num">
                                      <p:cBhvr>
                                        <p:cTn id="7" dur="1822" tmFilter="0,0; 0.14,0.31; 0.43,0.73; 0.71,0.91; 1.0,1.0">
                                          <p:stCondLst>
                                            <p:cond delay="0"/>
                                          </p:stCondLst>
                                        </p:cTn>
                                        <p:tgtEl>
                                          <p:spTgt spid="6"/>
                                        </p:tgtEl>
                                        <p:attrNameLst>
                                          <p:attrName>ppt_x</p:attrName>
                                        </p:attrNameLst>
                                      </p:cBhvr>
                                      <p:tavLst>
                                        <p:tav tm="0">
                                          <p:val>
                                            <p:strVal val="ppt_x"/>
                                          </p:val>
                                        </p:tav>
                                        <p:tav tm="100000">
                                          <p:val>
                                            <p:strVal val="#ppt_x+0.25"/>
                                          </p:val>
                                        </p:tav>
                                      </p:tavLst>
                                    </p:anim>
                                    <p:anim calcmode="lin" valueType="num">
                                      <p:cBhvr>
                                        <p:cTn id="8" dur="178">
                                          <p:stCondLst>
                                            <p:cond delay="1822"/>
                                          </p:stCondLst>
                                        </p:cTn>
                                        <p:tgtEl>
                                          <p:spTgt spid="6"/>
                                        </p:tgtEl>
                                        <p:attrNameLst>
                                          <p:attrName>ppt_x</p:attrName>
                                        </p:attrNameLst>
                                      </p:cBhvr>
                                      <p:tavLst>
                                        <p:tav tm="0">
                                          <p:val>
                                            <p:strVal val="ppt_x"/>
                                          </p:val>
                                        </p:tav>
                                        <p:tav tm="100000">
                                          <p:val>
                                            <p:strVal val="ppt_x"/>
                                          </p:val>
                                        </p:tav>
                                      </p:tavLst>
                                    </p:anim>
                                    <p:anim calcmode="lin" valueType="num">
                                      <p:cBhvr>
                                        <p:cTn id="9" dur="664" tmFilter="0.0,0.0;0.25,0.07;0.50,0.2;0.75,0.467;1.0,1.0">
                                          <p:stCondLst>
                                            <p:cond delay="0"/>
                                          </p:stCondLst>
                                        </p:cTn>
                                        <p:tgtEl>
                                          <p:spTgt spid="6"/>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180" accel="50000">
                                          <p:stCondLst>
                                            <p:cond delay="1820"/>
                                          </p:stCondLst>
                                        </p:cTn>
                                        <p:tgtEl>
                                          <p:spTgt spid="6"/>
                                        </p:tgtEl>
                                        <p:attrNameLst>
                                          <p:attrName>ppt_y</p:attrName>
                                        </p:attrNameLst>
                                      </p:cBhvr>
                                      <p:tavLst>
                                        <p:tav tm="0">
                                          <p:val>
                                            <p:strVal val="ppt_y"/>
                                          </p:val>
                                        </p:tav>
                                        <p:tav tm="100000">
                                          <p:val>
                                            <p:strVal val="ppt_y+ppt_h"/>
                                          </p:val>
                                        </p:tav>
                                      </p:tavLst>
                                    </p:anim>
                                    <p:animScale>
                                      <p:cBhvr>
                                        <p:cTn id="14" dur="26">
                                          <p:stCondLst>
                                            <p:cond delay="620"/>
                                          </p:stCondLst>
                                        </p:cTn>
                                        <p:tgtEl>
                                          <p:spTgt spid="6"/>
                                        </p:tgtEl>
                                      </p:cBhvr>
                                      <p:to x="100000" y="60000"/>
                                    </p:animScale>
                                    <p:animScale>
                                      <p:cBhvr>
                                        <p:cTn id="15" dur="166" decel="50000">
                                          <p:stCondLst>
                                            <p:cond delay="646"/>
                                          </p:stCondLst>
                                        </p:cTn>
                                        <p:tgtEl>
                                          <p:spTgt spid="6"/>
                                        </p:tgtEl>
                                      </p:cBhvr>
                                      <p:to x="100000" y="100000"/>
                                    </p:animScale>
                                    <p:animScale>
                                      <p:cBhvr>
                                        <p:cTn id="16" dur="26">
                                          <p:stCondLst>
                                            <p:cond delay="1312"/>
                                          </p:stCondLst>
                                        </p:cTn>
                                        <p:tgtEl>
                                          <p:spTgt spid="6"/>
                                        </p:tgtEl>
                                      </p:cBhvr>
                                      <p:to x="100000" y="80000"/>
                                    </p:animScale>
                                    <p:animScale>
                                      <p:cBhvr>
                                        <p:cTn id="17" dur="166" decel="50000">
                                          <p:stCondLst>
                                            <p:cond delay="1338"/>
                                          </p:stCondLst>
                                        </p:cTn>
                                        <p:tgtEl>
                                          <p:spTgt spid="6"/>
                                        </p:tgtEl>
                                      </p:cBhvr>
                                      <p:to x="100000" y="100000"/>
                                    </p:animScale>
                                    <p:animScale>
                                      <p:cBhvr>
                                        <p:cTn id="18" dur="26">
                                          <p:stCondLst>
                                            <p:cond delay="1642"/>
                                          </p:stCondLst>
                                        </p:cTn>
                                        <p:tgtEl>
                                          <p:spTgt spid="6"/>
                                        </p:tgtEl>
                                      </p:cBhvr>
                                      <p:to x="100000" y="90000"/>
                                    </p:animScale>
                                    <p:animScale>
                                      <p:cBhvr>
                                        <p:cTn id="19" dur="166" decel="50000">
                                          <p:stCondLst>
                                            <p:cond delay="1668"/>
                                          </p:stCondLst>
                                        </p:cTn>
                                        <p:tgtEl>
                                          <p:spTgt spid="6"/>
                                        </p:tgtEl>
                                      </p:cBhvr>
                                      <p:to x="100000" y="100000"/>
                                    </p:animScale>
                                    <p:animScale>
                                      <p:cBhvr>
                                        <p:cTn id="20" dur="26">
                                          <p:stCondLst>
                                            <p:cond delay="1808"/>
                                          </p:stCondLst>
                                        </p:cTn>
                                        <p:tgtEl>
                                          <p:spTgt spid="6"/>
                                        </p:tgtEl>
                                      </p:cBhvr>
                                      <p:to x="100000" y="95000"/>
                                    </p:animScale>
                                    <p:animScale>
                                      <p:cBhvr>
                                        <p:cTn id="21" dur="166" decel="50000">
                                          <p:stCondLst>
                                            <p:cond delay="1834"/>
                                          </p:stCondLst>
                                        </p:cTn>
                                        <p:tgtEl>
                                          <p:spTgt spid="6"/>
                                        </p:tgtEl>
                                      </p:cBhvr>
                                      <p:to x="100000" y="100000"/>
                                    </p:animScale>
                                    <p:set>
                                      <p:cBhvr>
                                        <p:cTn id="22" dur="1" fill="hold">
                                          <p:stCondLst>
                                            <p:cond delay="1999"/>
                                          </p:stCondLst>
                                        </p:cTn>
                                        <p:tgtEl>
                                          <p:spTgt spid="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down)">
                                      <p:cBhvr>
                                        <p:cTn id="27" dur="580">
                                          <p:stCondLst>
                                            <p:cond delay="0"/>
                                          </p:stCondLst>
                                        </p:cTn>
                                        <p:tgtEl>
                                          <p:spTgt spid="6"/>
                                        </p:tgtEl>
                                      </p:cBhvr>
                                    </p:animEffect>
                                    <p:anim calcmode="lin" valueType="num">
                                      <p:cBhvr>
                                        <p:cTn id="2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33" dur="26">
                                          <p:stCondLst>
                                            <p:cond delay="650"/>
                                          </p:stCondLst>
                                        </p:cTn>
                                        <p:tgtEl>
                                          <p:spTgt spid="6"/>
                                        </p:tgtEl>
                                      </p:cBhvr>
                                      <p:to x="100000" y="60000"/>
                                    </p:animScale>
                                    <p:animScale>
                                      <p:cBhvr>
                                        <p:cTn id="34" dur="166" decel="50000">
                                          <p:stCondLst>
                                            <p:cond delay="676"/>
                                          </p:stCondLst>
                                        </p:cTn>
                                        <p:tgtEl>
                                          <p:spTgt spid="6"/>
                                        </p:tgtEl>
                                      </p:cBhvr>
                                      <p:to x="100000" y="100000"/>
                                    </p:animScale>
                                    <p:animScale>
                                      <p:cBhvr>
                                        <p:cTn id="35" dur="26">
                                          <p:stCondLst>
                                            <p:cond delay="1312"/>
                                          </p:stCondLst>
                                        </p:cTn>
                                        <p:tgtEl>
                                          <p:spTgt spid="6"/>
                                        </p:tgtEl>
                                      </p:cBhvr>
                                      <p:to x="100000" y="80000"/>
                                    </p:animScale>
                                    <p:animScale>
                                      <p:cBhvr>
                                        <p:cTn id="36" dur="166" decel="50000">
                                          <p:stCondLst>
                                            <p:cond delay="1338"/>
                                          </p:stCondLst>
                                        </p:cTn>
                                        <p:tgtEl>
                                          <p:spTgt spid="6"/>
                                        </p:tgtEl>
                                      </p:cBhvr>
                                      <p:to x="100000" y="100000"/>
                                    </p:animScale>
                                    <p:animScale>
                                      <p:cBhvr>
                                        <p:cTn id="37" dur="26">
                                          <p:stCondLst>
                                            <p:cond delay="1642"/>
                                          </p:stCondLst>
                                        </p:cTn>
                                        <p:tgtEl>
                                          <p:spTgt spid="6"/>
                                        </p:tgtEl>
                                      </p:cBhvr>
                                      <p:to x="100000" y="90000"/>
                                    </p:animScale>
                                    <p:animScale>
                                      <p:cBhvr>
                                        <p:cTn id="38" dur="166" decel="50000">
                                          <p:stCondLst>
                                            <p:cond delay="1668"/>
                                          </p:stCondLst>
                                        </p:cTn>
                                        <p:tgtEl>
                                          <p:spTgt spid="6"/>
                                        </p:tgtEl>
                                      </p:cBhvr>
                                      <p:to x="100000" y="100000"/>
                                    </p:animScale>
                                    <p:animScale>
                                      <p:cBhvr>
                                        <p:cTn id="39" dur="26">
                                          <p:stCondLst>
                                            <p:cond delay="1808"/>
                                          </p:stCondLst>
                                        </p:cTn>
                                        <p:tgtEl>
                                          <p:spTgt spid="6"/>
                                        </p:tgtEl>
                                      </p:cBhvr>
                                      <p:to x="100000" y="95000"/>
                                    </p:animScale>
                                    <p:animScale>
                                      <p:cBhvr>
                                        <p:cTn id="40"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erson in a suit holding an object&#10;&#10;Description automatically generated with low confidence">
            <a:extLst>
              <a:ext uri="{FF2B5EF4-FFF2-40B4-BE49-F238E27FC236}">
                <a16:creationId xmlns:a16="http://schemas.microsoft.com/office/drawing/2014/main" id="{DB2D436C-F1C4-4B72-85F0-86E1E9B76D02}"/>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214" r="5395" b="9093"/>
          <a:stretch/>
        </p:blipFill>
        <p:spPr>
          <a:xfrm>
            <a:off x="103659" y="138906"/>
            <a:ext cx="5736733" cy="5666155"/>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 name="TextBox 5">
            <a:extLst>
              <a:ext uri="{FF2B5EF4-FFF2-40B4-BE49-F238E27FC236}">
                <a16:creationId xmlns:a16="http://schemas.microsoft.com/office/drawing/2014/main" id="{2335CE12-61CB-4284-8526-B293AC120C91}"/>
              </a:ext>
            </a:extLst>
          </p:cNvPr>
          <p:cNvSpPr txBox="1"/>
          <p:nvPr/>
        </p:nvSpPr>
        <p:spPr>
          <a:xfrm>
            <a:off x="9521077" y="6657945"/>
            <a:ext cx="267092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pensieroerealta.blogspot.it/2015/09/il-sogno.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
        <p:nvSpPr>
          <p:cNvPr id="22" name="TextBox 21">
            <a:extLst>
              <a:ext uri="{FF2B5EF4-FFF2-40B4-BE49-F238E27FC236}">
                <a16:creationId xmlns:a16="http://schemas.microsoft.com/office/drawing/2014/main" id="{D07FD826-D060-487E-921B-79AAE2FEDC91}"/>
              </a:ext>
            </a:extLst>
          </p:cNvPr>
          <p:cNvSpPr txBox="1"/>
          <p:nvPr/>
        </p:nvSpPr>
        <p:spPr>
          <a:xfrm>
            <a:off x="766441" y="6052998"/>
            <a:ext cx="3132459" cy="373201"/>
          </a:xfrm>
          <a:prstGeom prst="rect">
            <a:avLst/>
          </a:prstGeom>
          <a:noFill/>
        </p:spPr>
        <p:txBody>
          <a:bodyPr wrap="square">
            <a:spAutoFit/>
          </a:bodyPr>
          <a:lstStyle/>
          <a:p>
            <a:pPr algn="just" eaLnBrk="1" hangingPunct="1"/>
            <a:r>
              <a:rPr lang="en-GB" altLang="en-US" dirty="0"/>
              <a:t>Sigmund Freud (1856 – 1939) </a:t>
            </a:r>
          </a:p>
        </p:txBody>
      </p:sp>
      <p:sp>
        <p:nvSpPr>
          <p:cNvPr id="9" name="TextBox 8">
            <a:extLst>
              <a:ext uri="{FF2B5EF4-FFF2-40B4-BE49-F238E27FC236}">
                <a16:creationId xmlns:a16="http://schemas.microsoft.com/office/drawing/2014/main" id="{9E8D92F2-D5E8-44A5-ADDB-0BBD281AD660}"/>
              </a:ext>
            </a:extLst>
          </p:cNvPr>
          <p:cNvSpPr txBox="1"/>
          <p:nvPr/>
        </p:nvSpPr>
        <p:spPr>
          <a:xfrm>
            <a:off x="6096000" y="1320800"/>
            <a:ext cx="5992341" cy="3539430"/>
          </a:xfrm>
          <a:prstGeom prst="rect">
            <a:avLst/>
          </a:prstGeom>
          <a:noFill/>
        </p:spPr>
        <p:txBody>
          <a:bodyPr wrap="square" rtlCol="0">
            <a:spAutoFit/>
          </a:bodyPr>
          <a:lstStyle/>
          <a:p>
            <a:r>
              <a:rPr lang="en-GB" sz="3200" dirty="0"/>
              <a:t>“Psychology has a role to play in most everyday situations. It is relevant to almost everything in our everyday lives as Sigmund Freud was first to recognise”.(</a:t>
            </a:r>
            <a:r>
              <a:rPr lang="en-GB" sz="3200" dirty="0">
                <a:hlinkClick r:id="rId6">
                  <a:extLst>
                    <a:ext uri="{A12FA001-AC4F-418D-AE19-62706E023703}">
                      <ahyp:hlinkClr xmlns:ahyp="http://schemas.microsoft.com/office/drawing/2018/hyperlinkcolor" val="tx"/>
                    </a:ext>
                  </a:extLst>
                </a:hlinkClick>
              </a:rPr>
              <a:t>Eysenck</a:t>
            </a:r>
            <a:r>
              <a:rPr lang="en-GB" sz="3200" dirty="0"/>
              <a:t>, 2002, p.5)  </a:t>
            </a:r>
          </a:p>
        </p:txBody>
      </p:sp>
    </p:spTree>
    <p:extLst>
      <p:ext uri="{BB962C8B-B14F-4D97-AF65-F5344CB8AC3E}">
        <p14:creationId xmlns:p14="http://schemas.microsoft.com/office/powerpoint/2010/main" val="1620978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wheel(1)">
                                      <p:cBhvr>
                                        <p:cTn id="7" dur="20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21E8D9D-DE7C-4FF9-8FE0-71E5E36DDCA1}"/>
              </a:ext>
            </a:extLst>
          </p:cNvPr>
          <p:cNvSpPr>
            <a:spLocks noGrp="1"/>
          </p:cNvSpPr>
          <p:nvPr>
            <p:ph type="title"/>
          </p:nvPr>
        </p:nvSpPr>
        <p:spPr>
          <a:xfrm>
            <a:off x="403399" y="609600"/>
            <a:ext cx="11693865" cy="1320800"/>
          </a:xfrm>
        </p:spPr>
        <p:txBody>
          <a:bodyPr>
            <a:noAutofit/>
          </a:bodyPr>
          <a:lstStyle/>
          <a:p>
            <a:r>
              <a:rPr lang="en-GB" sz="4800" dirty="0"/>
              <a:t>Nature  vs Nurture -  How can you help your child achieve their potential</a:t>
            </a:r>
          </a:p>
        </p:txBody>
      </p:sp>
      <p:sp>
        <p:nvSpPr>
          <p:cNvPr id="11" name="Text Placeholder 10">
            <a:extLst>
              <a:ext uri="{FF2B5EF4-FFF2-40B4-BE49-F238E27FC236}">
                <a16:creationId xmlns:a16="http://schemas.microsoft.com/office/drawing/2014/main" id="{247E068E-4F42-4067-9820-7D61ACF58BF7}"/>
              </a:ext>
            </a:extLst>
          </p:cNvPr>
          <p:cNvSpPr>
            <a:spLocks noGrp="1"/>
          </p:cNvSpPr>
          <p:nvPr>
            <p:ph type="body" idx="1"/>
          </p:nvPr>
        </p:nvSpPr>
        <p:spPr>
          <a:xfrm>
            <a:off x="403399" y="2735022"/>
            <a:ext cx="3228801" cy="576262"/>
          </a:xfrm>
        </p:spPr>
        <p:txBody>
          <a:bodyPr/>
          <a:lstStyle/>
          <a:p>
            <a:r>
              <a:rPr lang="en-GB" sz="2800" dirty="0">
                <a:solidFill>
                  <a:schemeClr val="accent2"/>
                </a:solidFill>
              </a:rPr>
              <a:t>Nature (Inherited) </a:t>
            </a:r>
          </a:p>
        </p:txBody>
      </p:sp>
      <p:sp>
        <p:nvSpPr>
          <p:cNvPr id="22" name="TextBox 21">
            <a:extLst>
              <a:ext uri="{FF2B5EF4-FFF2-40B4-BE49-F238E27FC236}">
                <a16:creationId xmlns:a16="http://schemas.microsoft.com/office/drawing/2014/main" id="{0CF83DB9-B428-4909-9C58-CC4E0474D1C3}"/>
              </a:ext>
            </a:extLst>
          </p:cNvPr>
          <p:cNvSpPr txBox="1"/>
          <p:nvPr/>
        </p:nvSpPr>
        <p:spPr>
          <a:xfrm>
            <a:off x="403399" y="3311284"/>
            <a:ext cx="5692601" cy="3139321"/>
          </a:xfrm>
          <a:prstGeom prst="rect">
            <a:avLst/>
          </a:prstGeom>
          <a:noFill/>
        </p:spPr>
        <p:txBody>
          <a:bodyPr wrap="square" rtlCol="0">
            <a:spAutoFit/>
          </a:bodyPr>
          <a:lstStyle/>
          <a:p>
            <a:r>
              <a:rPr lang="en-GB" dirty="0"/>
              <a:t>Jean Piaget- Cognitive Development -1936</a:t>
            </a:r>
          </a:p>
          <a:p>
            <a:endParaRPr lang="en-GB" dirty="0"/>
          </a:p>
          <a:p>
            <a:pPr marL="285750" indent="-285750">
              <a:buFont typeface="Arial" panose="020B0604020202020204" pitchFamily="34" charset="0"/>
              <a:buChar char="•"/>
            </a:pPr>
            <a:r>
              <a:rPr lang="en-GB" dirty="0"/>
              <a:t>Capabilities are inherited  </a:t>
            </a:r>
          </a:p>
          <a:p>
            <a:pPr marL="285750" indent="-285750">
              <a:buFont typeface="Arial" panose="020B0604020202020204" pitchFamily="34" charset="0"/>
              <a:buChar char="•"/>
            </a:pPr>
            <a:r>
              <a:rPr lang="en-GB" dirty="0"/>
              <a:t>Theory is based on three components</a:t>
            </a:r>
          </a:p>
          <a:p>
            <a:pPr marL="742950" lvl="1" indent="-285750">
              <a:buFont typeface="Arial" panose="020B0604020202020204" pitchFamily="34" charset="0"/>
              <a:buChar char="•"/>
            </a:pPr>
            <a:r>
              <a:rPr lang="en-GB" dirty="0"/>
              <a:t>Schemas (building blocks)</a:t>
            </a:r>
          </a:p>
          <a:p>
            <a:pPr marL="742950" lvl="1" indent="-285750">
              <a:buFont typeface="Arial" panose="020B0604020202020204" pitchFamily="34" charset="0"/>
              <a:buChar char="•"/>
            </a:pPr>
            <a:r>
              <a:rPr lang="en-GB" dirty="0"/>
              <a:t>Process of transition (organisation)</a:t>
            </a:r>
          </a:p>
          <a:p>
            <a:pPr marL="742950" lvl="1" indent="-285750">
              <a:buFont typeface="Arial" panose="020B0604020202020204" pitchFamily="34" charset="0"/>
              <a:buChar char="•"/>
            </a:pPr>
            <a:r>
              <a:rPr lang="en-GB" b="0" i="0" dirty="0">
                <a:effectLst/>
                <a:cs typeface="Arial" panose="020B0604020202020204" pitchFamily="34" charset="0"/>
              </a:rPr>
              <a:t>“Piaget’s proposed four cognitive developmental stages for children”</a:t>
            </a:r>
            <a:r>
              <a:rPr lang="en-US" sz="1800" dirty="0">
                <a:solidFill>
                  <a:schemeClr val="bg1"/>
                </a:solidFill>
                <a:latin typeface="Arial" panose="020B0604020202020204" pitchFamily="34" charset="0"/>
                <a:cs typeface="Arial" panose="020B0604020202020204" pitchFamily="34" charset="0"/>
              </a:rPr>
              <a:t> </a:t>
            </a:r>
            <a:r>
              <a:rPr lang="en-US" sz="1400" kern="1200" dirty="0">
                <a:solidFill>
                  <a:srgbClr val="000000"/>
                </a:solidFill>
                <a:effectLst/>
                <a:ea typeface="Times New Roman" panose="02020603050405020304" pitchFamily="18" charset="0"/>
              </a:rPr>
              <a:t>(Babakr, Mohamedamin, and Kakamad, 2019</a:t>
            </a:r>
            <a:r>
              <a:rPr lang="en-GB" sz="1400" dirty="0">
                <a:effectLst/>
                <a:ea typeface="Calibri" panose="020F0502020204030204" pitchFamily="34" charset="0"/>
              </a:rPr>
              <a:t>). </a:t>
            </a:r>
            <a:r>
              <a:rPr lang="en-US" sz="1800" dirty="0">
                <a:solidFill>
                  <a:schemeClr val="bg1"/>
                </a:solidFill>
                <a:latin typeface="Arial" panose="020B0604020202020204" pitchFamily="34" charset="0"/>
                <a:cs typeface="Arial" panose="020B0604020202020204" pitchFamily="34" charset="0"/>
              </a:rPr>
              <a:t>Babakr, Z., Mohamedamin, P. and Kakamad, K</a:t>
            </a:r>
            <a:endParaRPr lang="en-GB" dirty="0">
              <a:cs typeface="Arial" panose="020B0604020202020204" pitchFamily="34" charset="0"/>
            </a:endParaRPr>
          </a:p>
          <a:p>
            <a:pPr marL="742950" lvl="1" indent="-285750">
              <a:buFont typeface="Arial" panose="020B0604020202020204" pitchFamily="34" charset="0"/>
              <a:buChar char="•"/>
            </a:pPr>
            <a:endParaRPr lang="en-GB" dirty="0"/>
          </a:p>
        </p:txBody>
      </p:sp>
      <p:pic>
        <p:nvPicPr>
          <p:cNvPr id="30" name="Picture 29" descr="A picture containing colorful, chain, metalware, outdoor object&#10;&#10;Description automatically generated">
            <a:extLst>
              <a:ext uri="{FF2B5EF4-FFF2-40B4-BE49-F238E27FC236}">
                <a16:creationId xmlns:a16="http://schemas.microsoft.com/office/drawing/2014/main" id="{BA35B21B-05E6-4D78-A8DA-945CBCCA79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61438" y="3039762"/>
            <a:ext cx="5227163" cy="2924316"/>
          </a:xfrm>
          <a:prstGeom prst="rect">
            <a:avLst/>
          </a:prstGeom>
        </p:spPr>
      </p:pic>
      <p:sp>
        <p:nvSpPr>
          <p:cNvPr id="31" name="TextBox 30">
            <a:extLst>
              <a:ext uri="{FF2B5EF4-FFF2-40B4-BE49-F238E27FC236}">
                <a16:creationId xmlns:a16="http://schemas.microsoft.com/office/drawing/2014/main" id="{2C326D86-E62E-4AE7-8EEC-0CB90750ACE1}"/>
              </a:ext>
            </a:extLst>
          </p:cNvPr>
          <p:cNvSpPr txBox="1"/>
          <p:nvPr/>
        </p:nvSpPr>
        <p:spPr>
          <a:xfrm>
            <a:off x="5912734" y="6450605"/>
            <a:ext cx="2832100" cy="369332"/>
          </a:xfrm>
          <a:prstGeom prst="rect">
            <a:avLst/>
          </a:prstGeom>
          <a:noFill/>
        </p:spPr>
        <p:txBody>
          <a:bodyPr wrap="square" rtlCol="0">
            <a:spAutoFit/>
          </a:bodyPr>
          <a:lstStyle/>
          <a:p>
            <a:r>
              <a:rPr lang="en-GB" sz="900" dirty="0">
                <a:hlinkClick r:id="rId4" tooltip="https://www.flickr.com/photos/zscheyge/49012397"/>
              </a:rPr>
              <a:t>This Photo</a:t>
            </a:r>
            <a:r>
              <a:rPr lang="en-GB" sz="900" dirty="0"/>
              <a:t> by Unknown Author is licensed under </a:t>
            </a:r>
            <a:r>
              <a:rPr lang="en-GB" sz="900" dirty="0">
                <a:hlinkClick r:id="rId5" tooltip="https://creativecommons.org/licenses/by/3.0/"/>
              </a:rPr>
              <a:t>CC BY</a:t>
            </a:r>
            <a:endParaRPr lang="en-GB" sz="900" dirty="0"/>
          </a:p>
        </p:txBody>
      </p:sp>
    </p:spTree>
    <p:extLst>
      <p:ext uri="{BB962C8B-B14F-4D97-AF65-F5344CB8AC3E}">
        <p14:creationId xmlns:p14="http://schemas.microsoft.com/office/powerpoint/2010/main" val="2046658049"/>
      </p:ext>
    </p:extLst>
  </p:cSld>
  <p:clrMapOvr>
    <a:masterClrMapping/>
  </p:clrMapOvr>
  <mc:AlternateContent xmlns:mc="http://schemas.openxmlformats.org/markup-compatibility/2006" xmlns:p14="http://schemas.microsoft.com/office/powerpoint/2010/main">
    <mc:Choice Requires="p14">
      <p:transition spd="slow" p14:dur="2000" advTm="53950"/>
    </mc:Choice>
    <mc:Fallback xmlns="">
      <p:transition spd="slow" advTm="5395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09062C0-72E4-4C4D-886E-757FC5205F35}"/>
              </a:ext>
            </a:extLst>
          </p:cNvPr>
          <p:cNvSpPr>
            <a:spLocks noGrp="1"/>
          </p:cNvSpPr>
          <p:nvPr>
            <p:ph type="title"/>
          </p:nvPr>
        </p:nvSpPr>
        <p:spPr>
          <a:xfrm>
            <a:off x="2653592" y="307156"/>
            <a:ext cx="4644151" cy="1092200"/>
          </a:xfrm>
        </p:spPr>
        <p:txBody>
          <a:bodyPr>
            <a:noAutofit/>
          </a:bodyPr>
          <a:lstStyle/>
          <a:p>
            <a:pPr algn="ctr"/>
            <a:r>
              <a:rPr lang="en-GB" sz="4800" dirty="0"/>
              <a:t>Jean Piaget</a:t>
            </a:r>
          </a:p>
        </p:txBody>
      </p:sp>
      <p:sp>
        <p:nvSpPr>
          <p:cNvPr id="8" name="Content Placeholder 7">
            <a:extLst>
              <a:ext uri="{FF2B5EF4-FFF2-40B4-BE49-F238E27FC236}">
                <a16:creationId xmlns:a16="http://schemas.microsoft.com/office/drawing/2014/main" id="{2F2F4EB9-4BA1-4B68-9436-5D775947C028}"/>
              </a:ext>
            </a:extLst>
          </p:cNvPr>
          <p:cNvSpPr>
            <a:spLocks noGrp="1"/>
          </p:cNvSpPr>
          <p:nvPr>
            <p:ph idx="1"/>
          </p:nvPr>
        </p:nvSpPr>
        <p:spPr>
          <a:xfrm>
            <a:off x="553958" y="2381379"/>
            <a:ext cx="8596668" cy="3880773"/>
          </a:xfrm>
        </p:spPr>
        <p:txBody>
          <a:bodyPr>
            <a:normAutofit fontScale="92500" lnSpcReduction="10000"/>
          </a:bodyPr>
          <a:lstStyle/>
          <a:p>
            <a:pPr marL="0" indent="0">
              <a:buNone/>
            </a:pPr>
            <a:r>
              <a:rPr lang="en-GB" sz="3200" b="1" i="0" u="sng" dirty="0">
                <a:solidFill>
                  <a:schemeClr val="accent2"/>
                </a:solidFill>
                <a:effectLst/>
                <a:hlinkClick r:id="rId3">
                  <a:extLst>
                    <a:ext uri="{A12FA001-AC4F-418D-AE19-62706E023703}">
                      <ahyp:hlinkClr xmlns:ahyp="http://schemas.microsoft.com/office/drawing/2018/hyperlinkcolor" val="tx"/>
                    </a:ext>
                  </a:extLst>
                </a:hlinkClick>
              </a:rPr>
              <a:t>The 4 stages consist of: </a:t>
            </a:r>
          </a:p>
          <a:p>
            <a:pPr marL="0" indent="0">
              <a:buNone/>
            </a:pPr>
            <a:endParaRPr lang="en-GB" b="1" i="0" u="sng" dirty="0">
              <a:solidFill>
                <a:srgbClr val="B9D181"/>
              </a:solidFill>
              <a:effectLst/>
              <a:hlinkClick r:id="rId3">
                <a:extLst>
                  <a:ext uri="{A12FA001-AC4F-418D-AE19-62706E023703}">
                    <ahyp:hlinkClr xmlns:ahyp="http://schemas.microsoft.com/office/drawing/2018/hyperlinkcolor" val="tx"/>
                  </a:ext>
                </a:extLst>
              </a:hlinkClick>
            </a:endParaRPr>
          </a:p>
          <a:p>
            <a:pPr marL="0" indent="0">
              <a:buNone/>
            </a:pPr>
            <a:r>
              <a:rPr lang="en-GB" sz="1900" b="1" i="0" u="sng" dirty="0">
                <a:solidFill>
                  <a:schemeClr val="accent1"/>
                </a:solidFill>
                <a:effectLst/>
                <a:hlinkClick r:id="rId3">
                  <a:extLst>
                    <a:ext uri="{A12FA001-AC4F-418D-AE19-62706E023703}">
                      <ahyp:hlinkClr xmlns:ahyp="http://schemas.microsoft.com/office/drawing/2018/hyperlinkcolor" val="tx"/>
                    </a:ext>
                  </a:extLst>
                </a:hlinkClick>
              </a:rPr>
              <a:t>Sensorimotor</a:t>
            </a:r>
            <a:r>
              <a:rPr lang="en-GB" sz="1900" b="1" i="0" u="sng" dirty="0">
                <a:solidFill>
                  <a:srgbClr val="B9D181"/>
                </a:solidFill>
                <a:effectLst/>
                <a:hlinkClick r:id="rId3">
                  <a:extLst>
                    <a:ext uri="{A12FA001-AC4F-418D-AE19-62706E023703}">
                      <ahyp:hlinkClr xmlns:ahyp="http://schemas.microsoft.com/office/drawing/2018/hyperlinkcolor" val="tx"/>
                    </a:ext>
                  </a:extLst>
                </a:hlinkClick>
              </a:rPr>
              <a:t> </a:t>
            </a:r>
            <a:r>
              <a:rPr lang="en-GB" sz="1900" b="1" i="0" u="sng" dirty="0">
                <a:solidFill>
                  <a:schemeClr val="accent1"/>
                </a:solidFill>
                <a:effectLst/>
                <a:hlinkClick r:id="rId3">
                  <a:extLst>
                    <a:ext uri="{A12FA001-AC4F-418D-AE19-62706E023703}">
                      <ahyp:hlinkClr xmlns:ahyp="http://schemas.microsoft.com/office/drawing/2018/hyperlinkcolor" val="tx"/>
                    </a:ext>
                  </a:extLst>
                </a:hlinkClick>
              </a:rPr>
              <a:t>stage</a:t>
            </a:r>
            <a:r>
              <a:rPr lang="en-GB" sz="1900" b="0" i="0" dirty="0">
                <a:solidFill>
                  <a:srgbClr val="000000"/>
                </a:solidFill>
                <a:effectLst/>
              </a:rPr>
              <a:t>: birth to </a:t>
            </a:r>
            <a:r>
              <a:rPr lang="en-GB" sz="1900" dirty="0">
                <a:solidFill>
                  <a:srgbClr val="000000"/>
                </a:solidFill>
              </a:rPr>
              <a:t>two year</a:t>
            </a:r>
            <a:r>
              <a:rPr lang="en-GB" sz="1900" b="0" i="0" dirty="0">
                <a:solidFill>
                  <a:srgbClr val="000000"/>
                </a:solidFill>
                <a:effectLst/>
              </a:rPr>
              <a:t>s </a:t>
            </a:r>
          </a:p>
          <a:p>
            <a:r>
              <a:rPr lang="en-GB" sz="1900" dirty="0">
                <a:solidFill>
                  <a:srgbClr val="000000"/>
                </a:solidFill>
              </a:rPr>
              <a:t>See, Hear, Touch and Reach.</a:t>
            </a:r>
            <a:endParaRPr lang="en-GB" sz="1900" b="0" i="0" dirty="0">
              <a:solidFill>
                <a:srgbClr val="000000"/>
              </a:solidFill>
              <a:effectLst/>
            </a:endParaRPr>
          </a:p>
          <a:p>
            <a:pPr marL="0" indent="0">
              <a:buNone/>
            </a:pPr>
            <a:r>
              <a:rPr lang="en-GB" sz="1900" b="1" i="0" u="sng" dirty="0">
                <a:solidFill>
                  <a:srgbClr val="23527C"/>
                </a:solidFill>
                <a:effectLst/>
                <a:hlinkClick r:id="rId4"/>
              </a:rPr>
              <a:t>Preoperational stage</a:t>
            </a:r>
            <a:r>
              <a:rPr lang="en-GB" sz="1900" b="0" i="0" dirty="0">
                <a:solidFill>
                  <a:srgbClr val="000000"/>
                </a:solidFill>
                <a:effectLst/>
              </a:rPr>
              <a:t>: two years to seven years</a:t>
            </a:r>
          </a:p>
          <a:p>
            <a:r>
              <a:rPr lang="en-GB" sz="1900" b="0" i="0" dirty="0">
                <a:solidFill>
                  <a:srgbClr val="000000"/>
                </a:solidFill>
                <a:effectLst/>
              </a:rPr>
              <a:t> logic, transformation, combine or separate ideas are not available.</a:t>
            </a:r>
          </a:p>
          <a:p>
            <a:pPr marL="0" indent="0">
              <a:buNone/>
            </a:pPr>
            <a:r>
              <a:rPr lang="en-GB" sz="1900" b="1" i="0" u="sng" dirty="0">
                <a:solidFill>
                  <a:srgbClr val="23527C"/>
                </a:solidFill>
                <a:effectLst/>
                <a:hlinkClick r:id="rId5"/>
              </a:rPr>
              <a:t>Concrete operational stage</a:t>
            </a:r>
            <a:r>
              <a:rPr lang="en-GB" sz="1900" b="0" i="0" dirty="0">
                <a:solidFill>
                  <a:srgbClr val="000000"/>
                </a:solidFill>
                <a:effectLst/>
              </a:rPr>
              <a:t>: seven to eleven  years</a:t>
            </a:r>
          </a:p>
          <a:p>
            <a:r>
              <a:rPr lang="en-GB" sz="1900" dirty="0">
                <a:solidFill>
                  <a:srgbClr val="000000"/>
                </a:solidFill>
              </a:rPr>
              <a:t>O</a:t>
            </a:r>
            <a:r>
              <a:rPr lang="en-GB" sz="1900" b="0" i="0" dirty="0">
                <a:solidFill>
                  <a:srgbClr val="000000"/>
                </a:solidFill>
                <a:effectLst/>
              </a:rPr>
              <a:t>rganisation and rational thinking developed</a:t>
            </a:r>
            <a:endParaRPr lang="en-GB" sz="1900" dirty="0">
              <a:solidFill>
                <a:srgbClr val="000000"/>
              </a:solidFill>
            </a:endParaRPr>
          </a:p>
          <a:p>
            <a:pPr marL="0" indent="0">
              <a:buNone/>
            </a:pPr>
            <a:r>
              <a:rPr lang="en-GB" sz="1900" b="1" i="0" u="sng" dirty="0">
                <a:solidFill>
                  <a:srgbClr val="23527C"/>
                </a:solidFill>
                <a:effectLst/>
                <a:hlinkClick r:id="rId6"/>
              </a:rPr>
              <a:t>Formal operational stage</a:t>
            </a:r>
            <a:r>
              <a:rPr lang="en-GB" sz="1900" b="0" i="0" dirty="0">
                <a:solidFill>
                  <a:srgbClr val="000000"/>
                </a:solidFill>
                <a:effectLst/>
              </a:rPr>
              <a:t>: ages 12 and up</a:t>
            </a:r>
          </a:p>
          <a:p>
            <a:r>
              <a:rPr lang="en-GB" sz="1900" dirty="0">
                <a:solidFill>
                  <a:srgbClr val="000000"/>
                </a:solidFill>
              </a:rPr>
              <a:t>Able to </a:t>
            </a:r>
            <a:r>
              <a:rPr lang="en-GB" sz="1900" b="0" i="0" dirty="0">
                <a:solidFill>
                  <a:srgbClr val="000000"/>
                </a:solidFill>
                <a:effectLst/>
              </a:rPr>
              <a:t>manipulate ideas in their head	</a:t>
            </a:r>
            <a:r>
              <a:rPr lang="en-GB" b="0" i="0" dirty="0">
                <a:solidFill>
                  <a:srgbClr val="000000"/>
                </a:solidFill>
                <a:effectLst/>
              </a:rPr>
              <a:t>					</a:t>
            </a:r>
            <a:r>
              <a:rPr lang="en-GB" sz="1500" b="0" i="0" dirty="0">
                <a:solidFill>
                  <a:srgbClr val="000000"/>
                </a:solidFill>
                <a:effectLst/>
              </a:rPr>
              <a:t>(McLeod, 2020)</a:t>
            </a:r>
            <a:endParaRPr lang="en-GB" sz="1500" dirty="0"/>
          </a:p>
        </p:txBody>
      </p:sp>
      <p:sp>
        <p:nvSpPr>
          <p:cNvPr id="3" name="TextBox 2">
            <a:extLst>
              <a:ext uri="{FF2B5EF4-FFF2-40B4-BE49-F238E27FC236}">
                <a16:creationId xmlns:a16="http://schemas.microsoft.com/office/drawing/2014/main" id="{A906E0A6-D6E8-4AB9-A552-625FA3BBBB8C}"/>
              </a:ext>
            </a:extLst>
          </p:cNvPr>
          <p:cNvSpPr txBox="1"/>
          <p:nvPr/>
        </p:nvSpPr>
        <p:spPr>
          <a:xfrm>
            <a:off x="677007" y="1628757"/>
            <a:ext cx="2715223" cy="646331"/>
          </a:xfrm>
          <a:prstGeom prst="rect">
            <a:avLst/>
          </a:prstGeom>
          <a:solidFill>
            <a:schemeClr val="accent2">
              <a:lumMod val="60000"/>
              <a:lumOff val="40000"/>
            </a:schemeClr>
          </a:solidFill>
        </p:spPr>
        <p:txBody>
          <a:bodyPr wrap="square" rtlCol="0">
            <a:spAutoFit/>
          </a:bodyPr>
          <a:lstStyle/>
          <a:p>
            <a:pPr marL="285750" indent="-285750">
              <a:buFont typeface="Wingdings" panose="05000000000000000000" pitchFamily="2" charset="2"/>
              <a:buChar char="Ø"/>
            </a:pPr>
            <a:r>
              <a:rPr lang="en-GB" sz="3600" dirty="0"/>
              <a:t>Nature</a:t>
            </a:r>
          </a:p>
        </p:txBody>
      </p:sp>
      <p:pic>
        <p:nvPicPr>
          <p:cNvPr id="6" name="Picture 5" descr="Graphical user interface, website&#10;&#10;Description automatically generated">
            <a:extLst>
              <a:ext uri="{FF2B5EF4-FFF2-40B4-BE49-F238E27FC236}">
                <a16:creationId xmlns:a16="http://schemas.microsoft.com/office/drawing/2014/main" id="{34D25554-1BD2-48B1-97D7-065B6B8831B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27613" y="733075"/>
            <a:ext cx="5051203" cy="388077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9" name="TextBox 8">
            <a:extLst>
              <a:ext uri="{FF2B5EF4-FFF2-40B4-BE49-F238E27FC236}">
                <a16:creationId xmlns:a16="http://schemas.microsoft.com/office/drawing/2014/main" id="{8FFFB93E-26D9-4F4A-95C1-70E93796B680}"/>
              </a:ext>
            </a:extLst>
          </p:cNvPr>
          <p:cNvSpPr txBox="1"/>
          <p:nvPr/>
        </p:nvSpPr>
        <p:spPr>
          <a:xfrm>
            <a:off x="9150626" y="4552656"/>
            <a:ext cx="1928190" cy="307777"/>
          </a:xfrm>
          <a:prstGeom prst="rect">
            <a:avLst/>
          </a:prstGeom>
          <a:noFill/>
        </p:spPr>
        <p:txBody>
          <a:bodyPr wrap="square" rtlCol="0">
            <a:spAutoFit/>
          </a:bodyPr>
          <a:lstStyle/>
          <a:p>
            <a:r>
              <a:rPr lang="en-GB" sz="1400" b="0" i="0" dirty="0">
                <a:effectLst/>
                <a:latin typeface="Merriweather" panose="00000500000000000000" pitchFamily="2" charset="0"/>
              </a:rPr>
              <a:t>(Seong, 2020)</a:t>
            </a:r>
            <a:endParaRPr lang="en-GB" sz="1400" dirty="0"/>
          </a:p>
        </p:txBody>
      </p:sp>
    </p:spTree>
    <p:extLst>
      <p:ext uri="{BB962C8B-B14F-4D97-AF65-F5344CB8AC3E}">
        <p14:creationId xmlns:p14="http://schemas.microsoft.com/office/powerpoint/2010/main" val="3267183468"/>
      </p:ext>
    </p:extLst>
  </p:cSld>
  <p:clrMapOvr>
    <a:masterClrMapping/>
  </p:clrMapOvr>
  <mc:AlternateContent xmlns:mc="http://schemas.openxmlformats.org/markup-compatibility/2006" xmlns:p14="http://schemas.microsoft.com/office/powerpoint/2010/main">
    <mc:Choice Requires="p14">
      <p:transition spd="slow" p14:dur="2000" advTm="127952"/>
    </mc:Choice>
    <mc:Fallback xmlns="">
      <p:transition spd="slow" advTm="12795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2">
            <a:extLst>
              <a:ext uri="{FF2B5EF4-FFF2-40B4-BE49-F238E27FC236}">
                <a16:creationId xmlns:a16="http://schemas.microsoft.com/office/drawing/2014/main" id="{3FA64F4F-BF92-4883-9103-A6541A483EDD}"/>
              </a:ext>
            </a:extLst>
          </p:cNvPr>
          <p:cNvSpPr txBox="1">
            <a:spLocks/>
          </p:cNvSpPr>
          <p:nvPr/>
        </p:nvSpPr>
        <p:spPr>
          <a:xfrm>
            <a:off x="225425" y="2297623"/>
            <a:ext cx="5870575" cy="576262"/>
          </a:xfrm>
          <a:prstGeom prst="rect">
            <a:avLst/>
          </a:prstGeom>
          <a:ln>
            <a:solidFill>
              <a:schemeClr val="bg1"/>
            </a:solidFill>
          </a:ln>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Clr>
                <a:schemeClr val="tx1"/>
              </a:buClr>
              <a:buNone/>
            </a:pPr>
            <a:r>
              <a:rPr lang="en-GB" sz="3600" dirty="0">
                <a:solidFill>
                  <a:schemeClr val="tx1"/>
                </a:solidFill>
                <a:highlight>
                  <a:srgbClr val="008000"/>
                </a:highlight>
              </a:rPr>
              <a:t>Nurture (acquired)</a:t>
            </a:r>
          </a:p>
        </p:txBody>
      </p:sp>
      <p:sp>
        <p:nvSpPr>
          <p:cNvPr id="3" name="TextBox 2">
            <a:extLst>
              <a:ext uri="{FF2B5EF4-FFF2-40B4-BE49-F238E27FC236}">
                <a16:creationId xmlns:a16="http://schemas.microsoft.com/office/drawing/2014/main" id="{2FA843AD-DDD1-4779-9225-51BD16EEF17E}"/>
              </a:ext>
            </a:extLst>
          </p:cNvPr>
          <p:cNvSpPr txBox="1"/>
          <p:nvPr/>
        </p:nvSpPr>
        <p:spPr>
          <a:xfrm>
            <a:off x="324767" y="3279637"/>
            <a:ext cx="5905500" cy="1846659"/>
          </a:xfrm>
          <a:prstGeom prst="rect">
            <a:avLst/>
          </a:prstGeom>
          <a:noFill/>
        </p:spPr>
        <p:txBody>
          <a:bodyPr wrap="square" rtlCol="0">
            <a:spAutoFit/>
          </a:bodyPr>
          <a:lstStyle/>
          <a:p>
            <a:endParaRPr lang="en-GB" sz="2400" dirty="0"/>
          </a:p>
          <a:p>
            <a:pPr marL="342900" indent="-342900">
              <a:buClr>
                <a:schemeClr val="accent1"/>
              </a:buClr>
              <a:buFont typeface="Wingdings" panose="05000000000000000000" pitchFamily="2" charset="2"/>
              <a:buChar char="Ø"/>
            </a:pPr>
            <a:r>
              <a:rPr lang="en-GB" dirty="0"/>
              <a:t>8 stages of development</a:t>
            </a:r>
          </a:p>
          <a:p>
            <a:pPr>
              <a:buClr>
                <a:schemeClr val="accent1"/>
              </a:buClr>
            </a:pPr>
            <a:endParaRPr lang="en-GB" dirty="0"/>
          </a:p>
          <a:p>
            <a:pPr marL="342900" indent="-342900">
              <a:buClr>
                <a:schemeClr val="accent1"/>
              </a:buClr>
              <a:buFont typeface="Wingdings" panose="05000000000000000000" pitchFamily="2" charset="2"/>
              <a:buChar char="Ø"/>
            </a:pPr>
            <a:r>
              <a:rPr lang="en-GB" dirty="0"/>
              <a:t>Stages 1 – 3 are parent/caregiver controlled</a:t>
            </a:r>
          </a:p>
          <a:p>
            <a:pPr>
              <a:buClr>
                <a:schemeClr val="accent1"/>
              </a:buClr>
            </a:pPr>
            <a:endParaRPr lang="en-GB" dirty="0"/>
          </a:p>
          <a:p>
            <a:pPr marL="342900" indent="-342900">
              <a:buClr>
                <a:schemeClr val="accent1"/>
              </a:buClr>
              <a:buFont typeface="Wingdings" panose="05000000000000000000" pitchFamily="2" charset="2"/>
              <a:buChar char="Ø"/>
            </a:pPr>
            <a:r>
              <a:rPr lang="en-GB" dirty="0"/>
              <a:t>All types of socialising enhances development</a:t>
            </a:r>
          </a:p>
        </p:txBody>
      </p:sp>
      <p:pic>
        <p:nvPicPr>
          <p:cNvPr id="5" name="Picture 4" descr="A group of people holding a baby&#10;&#10;Description automatically generated with medium confidence">
            <a:extLst>
              <a:ext uri="{FF2B5EF4-FFF2-40B4-BE49-F238E27FC236}">
                <a16:creationId xmlns:a16="http://schemas.microsoft.com/office/drawing/2014/main" id="{3FBF1C75-D6F7-4443-964C-AAF1B79B58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04338" y="222400"/>
            <a:ext cx="3657600" cy="1914144"/>
          </a:xfrm>
          <a:prstGeom prst="rect">
            <a:avLst/>
          </a:prstGeom>
        </p:spPr>
      </p:pic>
      <p:pic>
        <p:nvPicPr>
          <p:cNvPr id="2050" name="Picture 2" descr="Socialising with other babies | Bounty">
            <a:extLst>
              <a:ext uri="{FF2B5EF4-FFF2-40B4-BE49-F238E27FC236}">
                <a16:creationId xmlns:a16="http://schemas.microsoft.com/office/drawing/2014/main" id="{EAD59FB8-ADF1-4A1A-802A-6EB5FDFDFC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39177" y="2453332"/>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om&amp;#39;s Reaction When She Finds Toddler Playing in Room Full of Baby Powder">
            <a:extLst>
              <a:ext uri="{FF2B5EF4-FFF2-40B4-BE49-F238E27FC236}">
                <a16:creationId xmlns:a16="http://schemas.microsoft.com/office/drawing/2014/main" id="{C48CABFC-8F11-4B60-B84C-BCB30C5DFB2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0941"/>
          <a:stretch/>
        </p:blipFill>
        <p:spPr bwMode="auto">
          <a:xfrm>
            <a:off x="9630495" y="4299336"/>
            <a:ext cx="2236738" cy="23859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E05DAD-98B7-4F31-BC7E-E75A3E767C55}"/>
              </a:ext>
            </a:extLst>
          </p:cNvPr>
          <p:cNvSpPr txBox="1"/>
          <p:nvPr/>
        </p:nvSpPr>
        <p:spPr>
          <a:xfrm>
            <a:off x="583096" y="596348"/>
            <a:ext cx="7442635" cy="1569660"/>
          </a:xfrm>
          <a:prstGeom prst="rect">
            <a:avLst/>
          </a:prstGeom>
          <a:noFill/>
        </p:spPr>
        <p:txBody>
          <a:bodyPr wrap="square" rtlCol="0">
            <a:spAutoFit/>
          </a:bodyPr>
          <a:lstStyle/>
          <a:p>
            <a:pPr algn="ctr"/>
            <a:r>
              <a:rPr lang="en-GB" sz="4800" dirty="0">
                <a:solidFill>
                  <a:schemeClr val="accent1"/>
                </a:solidFill>
              </a:rPr>
              <a:t>Erik Erikson - Theory Psychosocial development</a:t>
            </a:r>
          </a:p>
        </p:txBody>
      </p:sp>
    </p:spTree>
    <p:extLst>
      <p:ext uri="{BB962C8B-B14F-4D97-AF65-F5344CB8AC3E}">
        <p14:creationId xmlns:p14="http://schemas.microsoft.com/office/powerpoint/2010/main" val="1143434589"/>
      </p:ext>
    </p:extLst>
  </p:cSld>
  <p:clrMapOvr>
    <a:masterClrMapping/>
  </p:clrMapOvr>
  <mc:AlternateContent xmlns:mc="http://schemas.openxmlformats.org/markup-compatibility/2006" xmlns:p14="http://schemas.microsoft.com/office/powerpoint/2010/main">
    <mc:Choice Requires="p14">
      <p:transition spd="slow" p14:dur="2000" advTm="30822"/>
    </mc:Choice>
    <mc:Fallback xmlns="">
      <p:transition spd="slow" advTm="3082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EA2FB916-3A44-4078-AECE-3D7CFAF811D4}"/>
              </a:ext>
            </a:extLst>
          </p:cNvPr>
          <p:cNvPicPr>
            <a:picLocks noChangeAspect="1" noChangeArrowheads="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6739" b="6739"/>
          <a:stretch/>
        </p:blipFill>
        <p:spPr bwMode="auto">
          <a:xfrm>
            <a:off x="528357" y="3192"/>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a:noFill/>
          <a:extLst>
            <a:ext uri="{909E8E84-426E-40DD-AFC4-6F175D3DCCD1}">
              <a14:hiddenFill xmlns:a14="http://schemas.microsoft.com/office/drawing/2010/main">
                <a:solidFill>
                  <a:srgbClr val="FFFFFF"/>
                </a:solidFill>
              </a14:hiddenFill>
            </a:ext>
          </a:extLst>
        </p:spPr>
      </p:pic>
      <p:pic>
        <p:nvPicPr>
          <p:cNvPr id="3" name="Picture 2" descr="A picture containing person, indoor, wall, food&#10;&#10;Description automatically generated">
            <a:extLst>
              <a:ext uri="{FF2B5EF4-FFF2-40B4-BE49-F238E27FC236}">
                <a16:creationId xmlns:a16="http://schemas.microsoft.com/office/drawing/2014/main" id="{1DBDEB05-00B3-4948-AE3D-019FD122A00C}"/>
              </a:ext>
            </a:extLst>
          </p:cNvPr>
          <p:cNvPicPr>
            <a:picLocks noChangeAspect="1"/>
          </p:cNvPicPr>
          <p:nvPr/>
        </p:nvPicPr>
        <p:blipFill rotWithShape="1">
          <a:blip r:embed="rId6">
            <a:alphaModFix/>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3765" r="-1" b="-1"/>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8" name="Picture 7" descr="A person feeding a baby&#10;&#10;Description automatically generated">
            <a:extLst>
              <a:ext uri="{FF2B5EF4-FFF2-40B4-BE49-F238E27FC236}">
                <a16:creationId xmlns:a16="http://schemas.microsoft.com/office/drawing/2014/main" id="{90F3222A-ECB1-4297-B0F8-1163A5EEC8DA}"/>
              </a:ext>
            </a:extLst>
          </p:cNvPr>
          <p:cNvPicPr>
            <a:picLocks noChangeAspect="1"/>
          </p:cNvPicPr>
          <p:nvPr/>
        </p:nvPicPr>
        <p:blipFill rotWithShape="1">
          <a:blip r:embed="rId8">
            <a:alphaModFix/>
            <a:extLst>
              <a:ext uri="{28A0092B-C50C-407E-A947-70E740481C1C}">
                <a14:useLocalDpi xmlns:a14="http://schemas.microsoft.com/office/drawing/2010/main" val="0"/>
              </a:ext>
            </a:extLst>
          </a:blip>
          <a:srcRect l="2291" r="4" b="4"/>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pic>
        <p:nvPicPr>
          <p:cNvPr id="11" name="Picture 10">
            <a:extLst>
              <a:ext uri="{FF2B5EF4-FFF2-40B4-BE49-F238E27FC236}">
                <a16:creationId xmlns:a16="http://schemas.microsoft.com/office/drawing/2014/main" id="{CADE932A-3E72-4A99-BC1A-F4D9133EE926}"/>
              </a:ext>
            </a:extLst>
          </p:cNvPr>
          <p:cNvPicPr>
            <a:picLocks noChangeAspect="1"/>
          </p:cNvPicPr>
          <p:nvPr/>
        </p:nvPicPr>
        <p:blipFill>
          <a:blip r:embed="rId9">
            <a:extLst>
              <a:ext uri="{28A0092B-C50C-407E-A947-70E740481C1C}">
                <a14:useLocalDpi xmlns:a14="http://schemas.microsoft.com/office/drawing/2010/main" val="0"/>
              </a:ext>
            </a:extLst>
          </a:blip>
          <a:srcRect t="26090" b="26090"/>
          <a:stretch/>
        </p:blipFill>
        <p:spPr>
          <a:xfrm>
            <a:off x="7395061" y="137807"/>
            <a:ext cx="4933629" cy="2948484"/>
          </a:xfrm>
          <a:prstGeom prst="rect">
            <a:avLst/>
          </a:prstGeom>
          <a:ln>
            <a:noFill/>
          </a:ln>
          <a:effectLst/>
          <a:scene3d>
            <a:camera prst="perspectiveContrastingLeftFacing">
              <a:rot lat="300000" lon="19800000" rev="0"/>
            </a:camera>
            <a:lightRig rig="threePt" dir="t">
              <a:rot lat="0" lon="0" rev="2700000"/>
            </a:lightRig>
          </a:scene3d>
          <a:sp3d>
            <a:bevelT w="63500" h="50800"/>
          </a:sp3d>
        </p:spPr>
      </p:pic>
      <p:sp>
        <p:nvSpPr>
          <p:cNvPr id="2" name="TextBox 1">
            <a:extLst>
              <a:ext uri="{FF2B5EF4-FFF2-40B4-BE49-F238E27FC236}">
                <a16:creationId xmlns:a16="http://schemas.microsoft.com/office/drawing/2014/main" id="{D46B96CC-D78D-4842-9526-6E17032ED56E}"/>
              </a:ext>
            </a:extLst>
          </p:cNvPr>
          <p:cNvSpPr txBox="1"/>
          <p:nvPr/>
        </p:nvSpPr>
        <p:spPr>
          <a:xfrm>
            <a:off x="3680619" y="3583460"/>
            <a:ext cx="6181256" cy="3136734"/>
          </a:xfrm>
          <a:prstGeom prst="rect">
            <a:avLst/>
          </a:prstGeom>
          <a:effectLst>
            <a:softEdge rad="635000"/>
          </a:effectLst>
        </p:spPr>
        <p:txBody>
          <a:bodyPr vert="horz" lIns="91440" tIns="45720" rIns="91440" bIns="45720" rtlCol="0">
            <a:normAutofit/>
          </a:bodyPr>
          <a:lstStyle/>
          <a:p>
            <a:pPr defTabSz="457200">
              <a:spcBef>
                <a:spcPts val="1000"/>
              </a:spcBef>
              <a:buClr>
                <a:schemeClr val="accent1"/>
              </a:buClr>
              <a:buSzPct val="80000"/>
              <a:buFont typeface="Wingdings 3" charset="2"/>
              <a:buChar char=""/>
            </a:pPr>
            <a:r>
              <a:rPr lang="en-US" b="0" i="0" dirty="0">
                <a:solidFill>
                  <a:schemeClr val="accent1"/>
                </a:solidFill>
                <a:effectLst/>
              </a:rPr>
              <a:t>Stage 1 </a:t>
            </a:r>
            <a:r>
              <a:rPr lang="en-US" b="0" i="0" dirty="0">
                <a:solidFill>
                  <a:schemeClr val="tx1">
                    <a:lumMod val="75000"/>
                    <a:lumOff val="25000"/>
                  </a:schemeClr>
                </a:solidFill>
                <a:effectLst/>
              </a:rPr>
              <a:t>- Infancy period - </a:t>
            </a:r>
            <a:r>
              <a:rPr lang="en-US" b="1" i="0" dirty="0">
                <a:solidFill>
                  <a:schemeClr val="tx1">
                    <a:lumMod val="75000"/>
                    <a:lumOff val="25000"/>
                  </a:schemeClr>
                </a:solidFill>
                <a:effectLst/>
              </a:rPr>
              <a:t>Birth </a:t>
            </a:r>
            <a:r>
              <a:rPr lang="en-US" b="1" i="0">
                <a:solidFill>
                  <a:schemeClr val="tx1">
                    <a:lumMod val="75000"/>
                    <a:lumOff val="25000"/>
                  </a:schemeClr>
                </a:solidFill>
                <a:effectLst/>
              </a:rPr>
              <a:t>– </a:t>
            </a:r>
            <a:r>
              <a:rPr lang="en-US" b="1" dirty="0">
                <a:solidFill>
                  <a:schemeClr val="tx1">
                    <a:lumMod val="75000"/>
                    <a:lumOff val="25000"/>
                  </a:schemeClr>
                </a:solidFill>
              </a:rPr>
              <a:t>O</a:t>
            </a:r>
            <a:r>
              <a:rPr lang="en-US" b="1">
                <a:solidFill>
                  <a:schemeClr val="tx1">
                    <a:lumMod val="75000"/>
                    <a:lumOff val="25000"/>
                  </a:schemeClr>
                </a:solidFill>
              </a:rPr>
              <a:t>ne </a:t>
            </a:r>
            <a:r>
              <a:rPr lang="en-US" b="1" dirty="0">
                <a:solidFill>
                  <a:schemeClr val="tx1">
                    <a:lumMod val="75000"/>
                    <a:lumOff val="25000"/>
                  </a:schemeClr>
                </a:solidFill>
              </a:rPr>
              <a:t>year old</a:t>
            </a:r>
            <a:r>
              <a:rPr lang="en-US" b="1" i="0" dirty="0">
                <a:solidFill>
                  <a:schemeClr val="tx1">
                    <a:lumMod val="75000"/>
                    <a:lumOff val="25000"/>
                  </a:schemeClr>
                </a:solidFill>
                <a:effectLst/>
              </a:rPr>
              <a:t> </a:t>
            </a:r>
            <a:r>
              <a:rPr lang="en-US" b="0" i="0" dirty="0">
                <a:solidFill>
                  <a:schemeClr val="tx1">
                    <a:lumMod val="75000"/>
                    <a:lumOff val="25000"/>
                  </a:schemeClr>
                </a:solidFill>
                <a:effectLst/>
              </a:rPr>
              <a:t>:     </a:t>
            </a:r>
          </a:p>
          <a:p>
            <a:pPr defTabSz="457200">
              <a:spcBef>
                <a:spcPts val="1000"/>
              </a:spcBef>
              <a:buClr>
                <a:schemeClr val="accent1"/>
              </a:buClr>
              <a:buSzPct val="80000"/>
            </a:pPr>
            <a:r>
              <a:rPr lang="en-US" b="0" i="0" dirty="0">
                <a:solidFill>
                  <a:schemeClr val="accent1"/>
                </a:solidFill>
                <a:effectLst/>
              </a:rPr>
              <a:t>Trust vs. Mistrust</a:t>
            </a:r>
          </a:p>
          <a:p>
            <a:pPr defTabSz="457200">
              <a:spcBef>
                <a:spcPts val="1000"/>
              </a:spcBef>
              <a:buClr>
                <a:schemeClr val="accent1"/>
              </a:buClr>
              <a:buSzPct val="80000"/>
              <a:buFont typeface="Wingdings 3" charset="2"/>
              <a:buChar char=""/>
            </a:pPr>
            <a:r>
              <a:rPr lang="en-US" b="0" i="0" dirty="0">
                <a:solidFill>
                  <a:schemeClr val="accent1"/>
                </a:solidFill>
                <a:effectLst/>
              </a:rPr>
              <a:t>Stage 2 </a:t>
            </a:r>
            <a:r>
              <a:rPr lang="en-US" b="0" i="0" dirty="0">
                <a:solidFill>
                  <a:schemeClr val="tx1">
                    <a:lumMod val="75000"/>
                    <a:lumOff val="25000"/>
                  </a:schemeClr>
                </a:solidFill>
                <a:effectLst/>
              </a:rPr>
              <a:t>- Toddler – O</a:t>
            </a:r>
            <a:r>
              <a:rPr lang="en-US" b="1" dirty="0">
                <a:solidFill>
                  <a:schemeClr val="tx1">
                    <a:lumMod val="75000"/>
                    <a:lumOff val="25000"/>
                  </a:schemeClr>
                </a:solidFill>
              </a:rPr>
              <a:t>ne year old </a:t>
            </a:r>
            <a:r>
              <a:rPr lang="en-US" b="1" i="0" dirty="0">
                <a:solidFill>
                  <a:schemeClr val="tx1">
                    <a:lumMod val="75000"/>
                    <a:lumOff val="25000"/>
                  </a:schemeClr>
                </a:solidFill>
                <a:effectLst/>
              </a:rPr>
              <a:t>– Three years </a:t>
            </a:r>
            <a:r>
              <a:rPr lang="en-US" b="0" i="0" dirty="0">
                <a:solidFill>
                  <a:schemeClr val="tx1">
                    <a:lumMod val="75000"/>
                    <a:lumOff val="25000"/>
                  </a:schemeClr>
                </a:solidFill>
                <a:effectLst/>
              </a:rPr>
              <a:t>:        </a:t>
            </a:r>
          </a:p>
          <a:p>
            <a:pPr defTabSz="457200">
              <a:spcBef>
                <a:spcPts val="1000"/>
              </a:spcBef>
              <a:buClr>
                <a:schemeClr val="accent1"/>
              </a:buClr>
              <a:buSzPct val="80000"/>
            </a:pPr>
            <a:r>
              <a:rPr lang="en-US" b="0" i="0" dirty="0">
                <a:solidFill>
                  <a:schemeClr val="accent1"/>
                </a:solidFill>
                <a:effectLst/>
              </a:rPr>
              <a:t>Autonomy vs. Shame, doubt</a:t>
            </a:r>
            <a:endParaRPr lang="en-US" dirty="0">
              <a:solidFill>
                <a:schemeClr val="accent1"/>
              </a:solidFill>
            </a:endParaRPr>
          </a:p>
          <a:p>
            <a:pPr defTabSz="457200">
              <a:spcBef>
                <a:spcPts val="1000"/>
              </a:spcBef>
              <a:buClr>
                <a:schemeClr val="accent1"/>
              </a:buClr>
              <a:buSzPct val="80000"/>
              <a:buFont typeface="Wingdings 3" charset="2"/>
              <a:buChar char=""/>
            </a:pPr>
            <a:r>
              <a:rPr lang="en-US" b="0" i="0" dirty="0">
                <a:solidFill>
                  <a:schemeClr val="accent1"/>
                </a:solidFill>
                <a:effectLst/>
              </a:rPr>
              <a:t>Stage 3 </a:t>
            </a:r>
            <a:r>
              <a:rPr lang="en-US" b="0" i="0" dirty="0">
                <a:solidFill>
                  <a:schemeClr val="tx1">
                    <a:lumMod val="75000"/>
                    <a:lumOff val="25000"/>
                  </a:schemeClr>
                </a:solidFill>
                <a:effectLst/>
              </a:rPr>
              <a:t>– Preschool – T</a:t>
            </a:r>
            <a:r>
              <a:rPr lang="en-US" b="1" dirty="0">
                <a:solidFill>
                  <a:schemeClr val="tx1">
                    <a:lumMod val="75000"/>
                    <a:lumOff val="25000"/>
                  </a:schemeClr>
                </a:solidFill>
              </a:rPr>
              <a:t>hree </a:t>
            </a:r>
            <a:r>
              <a:rPr lang="en-US" b="1" i="0" dirty="0">
                <a:solidFill>
                  <a:schemeClr val="tx1">
                    <a:lumMod val="75000"/>
                    <a:lumOff val="25000"/>
                  </a:schemeClr>
                </a:solidFill>
                <a:effectLst/>
              </a:rPr>
              <a:t>years – </a:t>
            </a:r>
            <a:r>
              <a:rPr lang="en-US" b="1" dirty="0">
                <a:solidFill>
                  <a:schemeClr val="tx1">
                    <a:lumMod val="75000"/>
                    <a:lumOff val="25000"/>
                  </a:schemeClr>
                </a:solidFill>
              </a:rPr>
              <a:t>F</a:t>
            </a:r>
            <a:r>
              <a:rPr lang="en-US" b="1" i="0" dirty="0">
                <a:solidFill>
                  <a:schemeClr val="tx1">
                    <a:lumMod val="75000"/>
                    <a:lumOff val="25000"/>
                  </a:schemeClr>
                </a:solidFill>
                <a:effectLst/>
              </a:rPr>
              <a:t>ive years</a:t>
            </a:r>
            <a:r>
              <a:rPr lang="en-US" b="1" dirty="0">
                <a:solidFill>
                  <a:schemeClr val="tx1">
                    <a:lumMod val="75000"/>
                    <a:lumOff val="25000"/>
                  </a:schemeClr>
                </a:solidFill>
              </a:rPr>
              <a:t> </a:t>
            </a:r>
            <a:r>
              <a:rPr lang="en-US" b="0" i="0" dirty="0">
                <a:solidFill>
                  <a:schemeClr val="tx1">
                    <a:lumMod val="75000"/>
                    <a:lumOff val="25000"/>
                  </a:schemeClr>
                </a:solidFill>
                <a:effectLst/>
              </a:rPr>
              <a:t>:            </a:t>
            </a:r>
          </a:p>
          <a:p>
            <a:pPr defTabSz="457200">
              <a:spcBef>
                <a:spcPts val="1000"/>
              </a:spcBef>
              <a:buClr>
                <a:schemeClr val="accent1"/>
              </a:buClr>
              <a:buSzPct val="80000"/>
            </a:pPr>
            <a:r>
              <a:rPr lang="en-US" b="0" i="0" dirty="0">
                <a:solidFill>
                  <a:schemeClr val="accent1"/>
                </a:solidFill>
                <a:effectLst/>
              </a:rPr>
              <a:t>Initiative vs. Guilt</a:t>
            </a:r>
          </a:p>
          <a:p>
            <a:pPr defTabSz="457200">
              <a:spcBef>
                <a:spcPts val="1000"/>
              </a:spcBef>
              <a:buClr>
                <a:schemeClr val="accent1"/>
              </a:buClr>
              <a:buSzPct val="80000"/>
            </a:pPr>
            <a:r>
              <a:rPr lang="en-US" sz="1400" b="0" i="0" dirty="0">
                <a:solidFill>
                  <a:schemeClr val="tx1">
                    <a:lumMod val="75000"/>
                    <a:lumOff val="25000"/>
                  </a:schemeClr>
                </a:solidFill>
                <a:effectLst/>
              </a:rPr>
              <a:t>(Orenstein, Lewis. 2020)</a:t>
            </a:r>
            <a:br>
              <a:rPr lang="en-US" b="0" i="0" dirty="0">
                <a:solidFill>
                  <a:schemeClr val="tx1">
                    <a:lumMod val="75000"/>
                    <a:lumOff val="25000"/>
                  </a:schemeClr>
                </a:solidFill>
                <a:effectLst/>
              </a:rPr>
            </a:br>
            <a:endParaRPr lang="en-US" dirty="0">
              <a:solidFill>
                <a:schemeClr val="tx1">
                  <a:lumMod val="75000"/>
                  <a:lumOff val="25000"/>
                </a:schemeClr>
              </a:solidFill>
            </a:endParaRPr>
          </a:p>
        </p:txBody>
      </p:sp>
      <p:sp>
        <p:nvSpPr>
          <p:cNvPr id="5" name="AutoShape 2" descr="a person feeding a baby">
            <a:extLst>
              <a:ext uri="{FF2B5EF4-FFF2-40B4-BE49-F238E27FC236}">
                <a16:creationId xmlns:a16="http://schemas.microsoft.com/office/drawing/2014/main" id="{58A6C067-30CE-46B5-A820-367372146D60}"/>
              </a:ext>
            </a:extLst>
          </p:cNvPr>
          <p:cNvSpPr>
            <a:spLocks noChangeAspect="1" noChangeArrowheads="1"/>
          </p:cNvSpPr>
          <p:nvPr/>
        </p:nvSpPr>
        <p:spPr bwMode="auto">
          <a:xfrm>
            <a:off x="5943599" y="1401417"/>
            <a:ext cx="2179983" cy="217998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AutoShape 4">
            <a:extLst>
              <a:ext uri="{FF2B5EF4-FFF2-40B4-BE49-F238E27FC236}">
                <a16:creationId xmlns:a16="http://schemas.microsoft.com/office/drawing/2014/main" id="{5B6B49DB-0A0B-4066-A39E-B5AF6720B12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6" name="TextBox 35">
            <a:extLst>
              <a:ext uri="{FF2B5EF4-FFF2-40B4-BE49-F238E27FC236}">
                <a16:creationId xmlns:a16="http://schemas.microsoft.com/office/drawing/2014/main" id="{A744565B-744A-41F9-B2D3-F4F56E8D2FF5}"/>
              </a:ext>
            </a:extLst>
          </p:cNvPr>
          <p:cNvSpPr txBox="1"/>
          <p:nvPr/>
        </p:nvSpPr>
        <p:spPr>
          <a:xfrm>
            <a:off x="3877185" y="255858"/>
            <a:ext cx="3679208" cy="830997"/>
          </a:xfrm>
          <a:prstGeom prst="rect">
            <a:avLst/>
          </a:prstGeom>
          <a:noFill/>
        </p:spPr>
        <p:txBody>
          <a:bodyPr wrap="square">
            <a:spAutoFit/>
          </a:bodyPr>
          <a:lstStyle/>
          <a:p>
            <a:r>
              <a:rPr lang="en-GB" sz="4800" dirty="0">
                <a:solidFill>
                  <a:schemeClr val="accent1"/>
                </a:solidFill>
              </a:rPr>
              <a:t>Erikson-1958</a:t>
            </a:r>
          </a:p>
        </p:txBody>
      </p:sp>
      <p:sp>
        <p:nvSpPr>
          <p:cNvPr id="38" name="TextBox 37">
            <a:extLst>
              <a:ext uri="{FF2B5EF4-FFF2-40B4-BE49-F238E27FC236}">
                <a16:creationId xmlns:a16="http://schemas.microsoft.com/office/drawing/2014/main" id="{43EEB47E-1CA8-4A82-9BE0-113D456A6446}"/>
              </a:ext>
            </a:extLst>
          </p:cNvPr>
          <p:cNvSpPr txBox="1"/>
          <p:nvPr/>
        </p:nvSpPr>
        <p:spPr>
          <a:xfrm>
            <a:off x="3614122" y="2802457"/>
            <a:ext cx="6110416" cy="492443"/>
          </a:xfrm>
          <a:prstGeom prst="rect">
            <a:avLst/>
          </a:prstGeom>
          <a:noFill/>
        </p:spPr>
        <p:txBody>
          <a:bodyPr wrap="square">
            <a:spAutoFit/>
          </a:bodyPr>
          <a:lstStyle/>
          <a:p>
            <a:pPr marL="0" indent="0" defTabSz="457200">
              <a:spcBef>
                <a:spcPts val="1000"/>
              </a:spcBef>
              <a:buClr>
                <a:schemeClr val="accent1"/>
              </a:buClr>
              <a:buSzPct val="80000"/>
              <a:buFont typeface="Wingdings 3" charset="2"/>
              <a:buChar char=""/>
            </a:pPr>
            <a:r>
              <a:rPr lang="en-US" sz="2600" b="1" u="sng" dirty="0">
                <a:solidFill>
                  <a:schemeClr val="accent2"/>
                </a:solidFill>
              </a:rPr>
              <a:t>Stages 1-3 consist of: </a:t>
            </a:r>
          </a:p>
        </p:txBody>
      </p:sp>
    </p:spTree>
    <p:custDataLst>
      <p:tags r:id="rId1"/>
    </p:custDataLst>
    <p:extLst>
      <p:ext uri="{BB962C8B-B14F-4D97-AF65-F5344CB8AC3E}">
        <p14:creationId xmlns:p14="http://schemas.microsoft.com/office/powerpoint/2010/main" val="2817904266"/>
      </p:ext>
    </p:extLst>
  </p:cSld>
  <p:clrMapOvr>
    <a:masterClrMapping/>
  </p:clrMapOvr>
  <mc:AlternateContent xmlns:mc="http://schemas.openxmlformats.org/markup-compatibility/2006" xmlns:p14="http://schemas.microsoft.com/office/powerpoint/2010/main">
    <mc:Choice Requires="p14">
      <p:transition spd="slow" p14:dur="2000" advTm="144763"/>
    </mc:Choice>
    <mc:Fallback xmlns="">
      <p:transition spd="slow" advTm="14476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outVertic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 calcmode="lin" valueType="num">
                                      <p:cBhvr additive="base">
                                        <p:cTn id="18"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2">
                                            <p:txEl>
                                              <p:pRg st="2" end="2"/>
                                            </p:txEl>
                                          </p:spTgt>
                                        </p:tgtEl>
                                        <p:attrNameLst>
                                          <p:attrName>style.visibility</p:attrName>
                                        </p:attrNameLst>
                                      </p:cBhvr>
                                      <p:to>
                                        <p:strVal val="visible"/>
                                      </p:to>
                                    </p:set>
                                    <p:anim calcmode="lin" valueType="num">
                                      <p:cBhvr additive="base">
                                        <p:cTn id="24"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2">
                                            <p:txEl>
                                              <p:pRg st="3" end="3"/>
                                            </p:txEl>
                                          </p:spTgt>
                                        </p:tgtEl>
                                        <p:attrNameLst>
                                          <p:attrName>style.visibility</p:attrName>
                                        </p:attrNameLst>
                                      </p:cBhvr>
                                      <p:to>
                                        <p:strVal val="visible"/>
                                      </p:to>
                                    </p:set>
                                    <p:anim calcmode="lin" valueType="num">
                                      <p:cBhvr additive="base">
                                        <p:cTn id="30"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2">
                                            <p:txEl>
                                              <p:pRg st="4" end="4"/>
                                            </p:txEl>
                                          </p:spTgt>
                                        </p:tgtEl>
                                        <p:attrNameLst>
                                          <p:attrName>style.visibility</p:attrName>
                                        </p:attrNameLst>
                                      </p:cBhvr>
                                      <p:to>
                                        <p:strVal val="visible"/>
                                      </p:to>
                                    </p:set>
                                    <p:anim calcmode="lin" valueType="num">
                                      <p:cBhvr additive="base">
                                        <p:cTn id="36"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 calcmode="lin" valueType="num">
                                      <p:cBhvr additive="base">
                                        <p:cTn id="42"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2">
                                            <p:txEl>
                                              <p:pRg st="5" end="5"/>
                                            </p:txEl>
                                          </p:spTgt>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2">
                                            <p:txEl>
                                              <p:pRg st="6" end="6"/>
                                            </p:txEl>
                                          </p:spTgt>
                                        </p:tgtEl>
                                        <p:attrNameLst>
                                          <p:attrName>style.visibility</p:attrName>
                                        </p:attrNameLst>
                                      </p:cBhvr>
                                      <p:to>
                                        <p:strVal val="visible"/>
                                      </p:to>
                                    </p:set>
                                    <p:anim calcmode="lin" valueType="num">
                                      <p:cBhvr additive="base">
                                        <p:cTn id="46"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4817FA4-51F2-49D5-865D-E23DAFDCAE0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3301" r="23301"/>
          <a:stretch/>
        </p:blipFill>
        <p:spPr>
          <a:xfrm>
            <a:off x="951242" y="374449"/>
            <a:ext cx="10289512" cy="6858000"/>
          </a:xfrm>
          <a:prstGeom prst="ellipse">
            <a:avLst/>
          </a:prstGeom>
          <a:ln w="34925">
            <a:noFill/>
          </a:ln>
          <a:effectLst>
            <a:outerShdw blurRad="317500" dir="2700000" algn="ctr">
              <a:srgbClr val="000000">
                <a:alpha val="43000"/>
              </a:srgbClr>
            </a:outerShdw>
            <a:softEdge rad="63500"/>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pic>
      <p:sp>
        <p:nvSpPr>
          <p:cNvPr id="2" name="Rectangle 1">
            <a:extLst>
              <a:ext uri="{FF2B5EF4-FFF2-40B4-BE49-F238E27FC236}">
                <a16:creationId xmlns:a16="http://schemas.microsoft.com/office/drawing/2014/main" id="{9018348B-28CD-4263-AD39-016D2605F92B}"/>
              </a:ext>
            </a:extLst>
          </p:cNvPr>
          <p:cNvSpPr/>
          <p:nvPr/>
        </p:nvSpPr>
        <p:spPr>
          <a:xfrm>
            <a:off x="2152057" y="441849"/>
            <a:ext cx="7887885" cy="923330"/>
          </a:xfrm>
          <a:prstGeom prst="rect">
            <a:avLst/>
          </a:prstGeom>
          <a:noFill/>
        </p:spPr>
        <p:txBody>
          <a:bodyPr wrap="square" lIns="91440" tIns="45720" rIns="91440" bIns="45720">
            <a:spAutoFit/>
          </a:bodyPr>
          <a:lstStyle/>
          <a:p>
            <a:pPr algn="ctr"/>
            <a:r>
              <a:rPr lang="en-US" sz="5400" b="1" dirty="0">
                <a:ln w="12700">
                  <a:solidFill>
                    <a:schemeClr val="accent3">
                      <a:lumMod val="50000"/>
                    </a:schemeClr>
                  </a:solidFill>
                  <a:prstDash val="solid"/>
                </a:ln>
                <a:solidFill>
                  <a:schemeClr val="accent1"/>
                </a:solidFill>
                <a:effectLst>
                  <a:innerShdw blurRad="177800">
                    <a:schemeClr val="accent3">
                      <a:lumMod val="50000"/>
                    </a:schemeClr>
                  </a:innerShdw>
                </a:effectLst>
              </a:rPr>
              <a:t>Conclusion</a:t>
            </a:r>
            <a:endParaRPr lang="en-US" sz="5400" b="1" cap="none" spc="0" dirty="0">
              <a:ln w="12700">
                <a:solidFill>
                  <a:schemeClr val="accent3">
                    <a:lumMod val="50000"/>
                  </a:schemeClr>
                </a:solidFill>
                <a:prstDash val="solid"/>
              </a:ln>
              <a:solidFill>
                <a:schemeClr val="accent1"/>
              </a:solidFill>
              <a:effectLst>
                <a:innerShdw blurRad="177800">
                  <a:schemeClr val="accent3">
                    <a:lumMod val="50000"/>
                  </a:schemeClr>
                </a:innerShdw>
              </a:effectLst>
            </a:endParaRPr>
          </a:p>
        </p:txBody>
      </p:sp>
      <p:sp>
        <p:nvSpPr>
          <p:cNvPr id="4" name="Rectangle 3">
            <a:extLst>
              <a:ext uri="{FF2B5EF4-FFF2-40B4-BE49-F238E27FC236}">
                <a16:creationId xmlns:a16="http://schemas.microsoft.com/office/drawing/2014/main" id="{A078B050-A22B-49DD-9023-4FE846F17299}"/>
              </a:ext>
            </a:extLst>
          </p:cNvPr>
          <p:cNvSpPr/>
          <p:nvPr/>
        </p:nvSpPr>
        <p:spPr>
          <a:xfrm>
            <a:off x="290283" y="1269301"/>
            <a:ext cx="11611429" cy="2554545"/>
          </a:xfrm>
          <a:prstGeom prst="rect">
            <a:avLst/>
          </a:prstGeom>
          <a:noFill/>
        </p:spPr>
        <p:txBody>
          <a:bodyPr wrap="square" lIns="91440" tIns="45720" rIns="91440" bIns="45720">
            <a:spAutoFit/>
          </a:bodyPr>
          <a:lstStyle/>
          <a:p>
            <a:pPr algn="ctr"/>
            <a:r>
              <a:rPr lang="en-GB" sz="4000" dirty="0"/>
              <a:t>“Psychology is the scientific study of the mind and how it dictates and influences our behaviour, from communication and memory to thought and emotion”. </a:t>
            </a:r>
            <a:r>
              <a:rPr lang="en-GB" sz="1400" dirty="0"/>
              <a:t>(British Psychology Society, 2021)</a:t>
            </a:r>
            <a:endParaRPr lang="en-US" sz="1400" dirty="0">
              <a:ln w="0"/>
              <a:effectLst>
                <a:outerShdw blurRad="38100" dist="19050" dir="2700000" algn="tl" rotWithShape="0">
                  <a:schemeClr val="dk1">
                    <a:alpha val="40000"/>
                  </a:schemeClr>
                </a:outerShdw>
              </a:effectLst>
            </a:endParaRPr>
          </a:p>
        </p:txBody>
      </p:sp>
      <p:sp>
        <p:nvSpPr>
          <p:cNvPr id="5" name="Rectangle 4">
            <a:extLst>
              <a:ext uri="{FF2B5EF4-FFF2-40B4-BE49-F238E27FC236}">
                <a16:creationId xmlns:a16="http://schemas.microsoft.com/office/drawing/2014/main" id="{7A6AB487-5590-4A5C-A87A-3FF9C8672733}"/>
              </a:ext>
            </a:extLst>
          </p:cNvPr>
          <p:cNvSpPr/>
          <p:nvPr/>
        </p:nvSpPr>
        <p:spPr>
          <a:xfrm>
            <a:off x="290284" y="5092712"/>
            <a:ext cx="11611428" cy="1323439"/>
          </a:xfrm>
          <a:prstGeom prst="rect">
            <a:avLst/>
          </a:prstGeom>
          <a:noFill/>
        </p:spPr>
        <p:txBody>
          <a:bodyPr wrap="square" lIns="91440" tIns="45720" rIns="91440" bIns="45720">
            <a:spAutoFit/>
          </a:bodyPr>
          <a:lstStyle/>
          <a:p>
            <a:pPr algn="ctr"/>
            <a:r>
              <a:rPr lang="en-US" sz="4000" dirty="0">
                <a:ln w="0"/>
                <a:effectLst>
                  <a:outerShdw blurRad="38100" dist="19050" dir="2700000" algn="tl" rotWithShape="0">
                    <a:schemeClr val="dk1">
                      <a:alpha val="40000"/>
                    </a:schemeClr>
                  </a:outerShdw>
                </a:effectLst>
              </a:rPr>
              <a:t>By Nature, or Nurture your input in your child’s early years are important</a:t>
            </a:r>
          </a:p>
        </p:txBody>
      </p:sp>
      <p:sp>
        <p:nvSpPr>
          <p:cNvPr id="13" name="TextBox 12">
            <a:extLst>
              <a:ext uri="{FF2B5EF4-FFF2-40B4-BE49-F238E27FC236}">
                <a16:creationId xmlns:a16="http://schemas.microsoft.com/office/drawing/2014/main" id="{7BED548A-DA6A-4362-900A-37F7B1F4054E}"/>
              </a:ext>
            </a:extLst>
          </p:cNvPr>
          <p:cNvSpPr txBox="1"/>
          <p:nvPr/>
        </p:nvSpPr>
        <p:spPr>
          <a:xfrm>
            <a:off x="951242" y="6445309"/>
            <a:ext cx="10289512" cy="230832"/>
          </a:xfrm>
          <a:prstGeom prst="rect">
            <a:avLst/>
          </a:prstGeom>
          <a:noFill/>
        </p:spPr>
        <p:txBody>
          <a:bodyPr wrap="square" rtlCol="0">
            <a:spAutoFit/>
          </a:bodyPr>
          <a:lstStyle/>
          <a:p>
            <a:r>
              <a:rPr lang="en-GB" sz="900" dirty="0">
                <a:hlinkClick r:id="rId5" tooltip="https://courses.lumenlearning.com/atd-hostos-childdevelopment/chapter/what-is-cognition/"/>
              </a:rPr>
              <a:t>This Photo</a:t>
            </a:r>
            <a:r>
              <a:rPr lang="en-GB" sz="900" dirty="0"/>
              <a:t> by Unknown Author is licensed under </a:t>
            </a:r>
            <a:r>
              <a:rPr lang="en-GB" sz="900" dirty="0">
                <a:hlinkClick r:id="rId6" tooltip="https://creativecommons.org/licenses/by/3.0/"/>
              </a:rPr>
              <a:t>CC BY</a:t>
            </a:r>
            <a:endParaRPr lang="en-GB" sz="900" dirty="0"/>
          </a:p>
        </p:txBody>
      </p:sp>
    </p:spTree>
    <p:custDataLst>
      <p:tags r:id="rId1"/>
    </p:custDataLst>
    <p:extLst>
      <p:ext uri="{BB962C8B-B14F-4D97-AF65-F5344CB8AC3E}">
        <p14:creationId xmlns:p14="http://schemas.microsoft.com/office/powerpoint/2010/main" val="2565503149"/>
      </p:ext>
    </p:extLst>
  </p:cSld>
  <p:clrMapOvr>
    <a:masterClrMapping/>
  </p:clrMapOvr>
  <mc:AlternateContent xmlns:mc="http://schemas.openxmlformats.org/markup-compatibility/2006" xmlns:p14="http://schemas.microsoft.com/office/powerpoint/2010/main">
    <mc:Choice Requires="p14">
      <p:transition spd="slow" p14:dur="2000" advTm="29756"/>
    </mc:Choice>
    <mc:Fallback xmlns="">
      <p:transition spd="slow" advTm="2975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019B18-81B7-4D7F-8FA0-5ABCAB53D266}"/>
              </a:ext>
            </a:extLst>
          </p:cNvPr>
          <p:cNvSpPr/>
          <p:nvPr/>
        </p:nvSpPr>
        <p:spPr>
          <a:xfrm>
            <a:off x="3097550" y="2473065"/>
            <a:ext cx="5650906" cy="1323439"/>
          </a:xfrm>
          <a:prstGeom prst="rect">
            <a:avLst/>
          </a:prstGeom>
          <a:noFill/>
        </p:spPr>
        <p:txBody>
          <a:bodyPr wrap="none" lIns="91440" tIns="45720" rIns="91440" bIns="45720">
            <a:spAutoFit/>
          </a:bodyPr>
          <a:lstStyle/>
          <a:p>
            <a:pPr algn="ctr"/>
            <a:r>
              <a:rPr lang="en-US" sz="8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Questions? </a:t>
            </a:r>
            <a:endParaRPr lang="en-US" sz="8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custDataLst>
      <p:tags r:id="rId1"/>
    </p:custDataLst>
    <p:extLst>
      <p:ext uri="{BB962C8B-B14F-4D97-AF65-F5344CB8AC3E}">
        <p14:creationId xmlns:p14="http://schemas.microsoft.com/office/powerpoint/2010/main" val="1302196327"/>
      </p:ext>
    </p:extLst>
  </p:cSld>
  <p:clrMapOvr>
    <a:masterClrMapping/>
  </p:clrMapOvr>
  <mc:AlternateContent xmlns:mc="http://schemas.openxmlformats.org/markup-compatibility/2006" xmlns:p14="http://schemas.microsoft.com/office/powerpoint/2010/main">
    <mc:Choice Requires="p14">
      <p:transition spd="slow" p14:dur="2000" advTm="10435"/>
    </mc:Choice>
    <mc:Fallback xmlns="">
      <p:transition spd="slow" advTm="104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2" name="Rectangle 2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8DCBDA8-50AA-47BA-ABC0-57886A97E210}"/>
              </a:ext>
            </a:extLst>
          </p:cNvPr>
          <p:cNvSpPr txBox="1"/>
          <p:nvPr/>
        </p:nvSpPr>
        <p:spPr>
          <a:xfrm>
            <a:off x="677334" y="609600"/>
            <a:ext cx="3843375" cy="5175624"/>
          </a:xfrm>
          <a:prstGeom prst="rect">
            <a:avLst/>
          </a:prstGeom>
        </p:spPr>
        <p:txBody>
          <a:bodyPr vert="horz" lIns="91440" tIns="45720" rIns="91440" bIns="45720" rtlCol="0" anchor="ctr">
            <a:normAutofit/>
          </a:bodyPr>
          <a:lstStyle/>
          <a:p>
            <a:pPr defTabSz="457200">
              <a:spcBef>
                <a:spcPct val="0"/>
              </a:spcBef>
              <a:spcAft>
                <a:spcPts val="600"/>
              </a:spcAft>
            </a:pPr>
            <a:r>
              <a:rPr lang="en-US" sz="3600" dirty="0">
                <a:solidFill>
                  <a:schemeClr val="tx1">
                    <a:lumMod val="85000"/>
                    <a:lumOff val="15000"/>
                  </a:schemeClr>
                </a:solidFill>
                <a:latin typeface="+mj-lt"/>
                <a:ea typeface="+mj-ea"/>
                <a:cs typeface="+mj-cs"/>
              </a:rPr>
              <a:t>Reference</a:t>
            </a:r>
          </a:p>
        </p:txBody>
      </p:sp>
      <p:sp>
        <p:nvSpPr>
          <p:cNvPr id="40" name="Freeform: Shape 39">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3A443BB3-C77D-4750-A926-4396D5ABB80C}"/>
              </a:ext>
            </a:extLst>
          </p:cNvPr>
          <p:cNvSpPr txBox="1"/>
          <p:nvPr/>
        </p:nvSpPr>
        <p:spPr>
          <a:xfrm>
            <a:off x="3658843" y="609601"/>
            <a:ext cx="8360406" cy="6256866"/>
          </a:xfrm>
          <a:prstGeom prst="rect">
            <a:avLst/>
          </a:prstGeom>
        </p:spPr>
        <p:txBody>
          <a:bodyPr vert="horz" lIns="91440" tIns="45720" rIns="91440" bIns="45720" rtlCol="0" anchor="ctr">
            <a:normAutofit/>
          </a:bodyPr>
          <a:lstStyle/>
          <a:p>
            <a:pPr marL="285750" indent="-285750" algn="just" defTabSz="457200">
              <a:lnSpc>
                <a:spcPct val="90000"/>
              </a:lnSpc>
              <a:spcBef>
                <a:spcPts val="1000"/>
              </a:spcBef>
              <a:buClr>
                <a:schemeClr val="accent1"/>
              </a:buClr>
              <a:buSzPct val="80000"/>
              <a:buFont typeface="Wingdings 3" charset="2"/>
              <a:buChar char=""/>
            </a:pPr>
            <a:r>
              <a:rPr lang="en-US" sz="1400" dirty="0">
                <a:solidFill>
                  <a:schemeClr val="bg1"/>
                </a:solidFill>
                <a:latin typeface="Arial" panose="020B0604020202020204" pitchFamily="34" charset="0"/>
                <a:cs typeface="Arial" panose="020B0604020202020204" pitchFamily="34" charset="0"/>
              </a:rPr>
              <a:t>Babakr, Z., Mohamedamin, P. and Kakamad, K. (2019). </a:t>
            </a:r>
            <a:r>
              <a:rPr lang="en-US" sz="1400" i="1" dirty="0">
                <a:solidFill>
                  <a:schemeClr val="bg1"/>
                </a:solidFill>
                <a:latin typeface="Arial" panose="020B0604020202020204" pitchFamily="34" charset="0"/>
                <a:cs typeface="Arial" panose="020B0604020202020204" pitchFamily="34" charset="0"/>
              </a:rPr>
              <a:t>Piaget's Cognitive Developmental Theory: Critical Review</a:t>
            </a:r>
            <a:r>
              <a:rPr lang="en-US" sz="1400" dirty="0">
                <a:solidFill>
                  <a:schemeClr val="bg1"/>
                </a:solidFill>
                <a:latin typeface="Arial" panose="020B0604020202020204" pitchFamily="34" charset="0"/>
                <a:cs typeface="Arial" panose="020B0604020202020204" pitchFamily="34" charset="0"/>
              </a:rPr>
              <a:t>. Research Gate: Internet. DOI:10.31014/aior.1993.02.03.84. </a:t>
            </a:r>
          </a:p>
          <a:p>
            <a:pPr marL="285750" indent="-285750" algn="just" defTabSz="457200">
              <a:lnSpc>
                <a:spcPct val="90000"/>
              </a:lnSpc>
              <a:spcBef>
                <a:spcPts val="1000"/>
              </a:spcBef>
              <a:buClr>
                <a:schemeClr val="accent1"/>
              </a:buClr>
              <a:buSzPct val="80000"/>
              <a:buFont typeface="Wingdings 3" charset="2"/>
              <a:buChar char=""/>
            </a:pPr>
            <a:r>
              <a:rPr lang="en-US" sz="1400" dirty="0">
                <a:solidFill>
                  <a:schemeClr val="bg1"/>
                </a:solidFill>
                <a:latin typeface="Arial" panose="020B0604020202020204" pitchFamily="34" charset="0"/>
                <a:cs typeface="Arial" panose="020B0604020202020204" pitchFamily="34" charset="0"/>
              </a:rPr>
              <a:t>British Psychological Society (2021). </a:t>
            </a:r>
            <a:r>
              <a:rPr lang="en-US" sz="1400" i="1" dirty="0">
                <a:solidFill>
                  <a:schemeClr val="bg1"/>
                </a:solidFill>
                <a:latin typeface="Arial" panose="020B0604020202020204" pitchFamily="34" charset="0"/>
                <a:cs typeface="Arial" panose="020B0604020202020204" pitchFamily="34" charset="0"/>
              </a:rPr>
              <a:t>‘What Is Psychology’. [Internet]. </a:t>
            </a:r>
            <a:r>
              <a:rPr lang="en-US" sz="1400" dirty="0">
                <a:solidFill>
                  <a:schemeClr val="bg1"/>
                </a:solidFill>
                <a:latin typeface="Arial" panose="020B0604020202020204" pitchFamily="34" charset="0"/>
                <a:cs typeface="Arial" panose="020B0604020202020204" pitchFamily="34" charset="0"/>
              </a:rPr>
              <a:t>Available at: </a:t>
            </a:r>
            <a:r>
              <a:rPr lang="en-US" sz="14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https://www.bps.org.uk/public/what-is-psychology</a:t>
            </a:r>
            <a:r>
              <a:rPr lang="en-US" sz="1400" dirty="0">
                <a:solidFill>
                  <a:schemeClr val="bg1"/>
                </a:solidFill>
                <a:latin typeface="Arial" panose="020B0604020202020204" pitchFamily="34" charset="0"/>
                <a:cs typeface="Arial" panose="020B0604020202020204" pitchFamily="34" charset="0"/>
              </a:rPr>
              <a:t>. (Accessed:19</a:t>
            </a:r>
            <a:r>
              <a:rPr lang="en-US" sz="1400" baseline="30000" dirty="0">
                <a:solidFill>
                  <a:schemeClr val="bg1"/>
                </a:solidFill>
                <a:latin typeface="Arial" panose="020B0604020202020204" pitchFamily="34" charset="0"/>
                <a:cs typeface="Arial" panose="020B0604020202020204" pitchFamily="34" charset="0"/>
              </a:rPr>
              <a:t>th</a:t>
            </a:r>
            <a:r>
              <a:rPr lang="en-US" sz="1400" dirty="0">
                <a:solidFill>
                  <a:schemeClr val="bg1"/>
                </a:solidFill>
                <a:latin typeface="Arial" panose="020B0604020202020204" pitchFamily="34" charset="0"/>
                <a:cs typeface="Arial" panose="020B0604020202020204" pitchFamily="34" charset="0"/>
              </a:rPr>
              <a:t> October 2021)</a:t>
            </a:r>
          </a:p>
          <a:p>
            <a:pPr marL="285750" indent="-285750" algn="just" defTabSz="457200">
              <a:lnSpc>
                <a:spcPct val="90000"/>
              </a:lnSpc>
              <a:spcBef>
                <a:spcPts val="1000"/>
              </a:spcBef>
              <a:buClr>
                <a:schemeClr val="accent1"/>
              </a:buClr>
              <a:buSzPct val="80000"/>
              <a:buFont typeface="Wingdings 3" charset="2"/>
              <a:buChar char=""/>
            </a:pPr>
            <a:r>
              <a:rPr lang="en-US" sz="1400" dirty="0">
                <a:solidFill>
                  <a:schemeClr val="bg1"/>
                </a:solidFill>
                <a:latin typeface="Arial" panose="020B0604020202020204" pitchFamily="34" charset="0"/>
                <a:cs typeface="Arial" panose="020B0604020202020204" pitchFamily="34" charset="0"/>
              </a:rPr>
              <a:t>Eysenck, M. (2017). </a:t>
            </a:r>
            <a:r>
              <a:rPr lang="en-US" sz="1400" i="1" strike="noStrike" dirty="0">
                <a:solidFill>
                  <a:schemeClr val="bg1"/>
                </a:solidFill>
                <a:effectLst/>
                <a:latin typeface="Arial" panose="020B0604020202020204" pitchFamily="34" charset="0"/>
                <a:cs typeface="Arial" panose="020B0604020202020204" pitchFamily="34" charset="0"/>
              </a:rPr>
              <a:t>Simply Psychology. </a:t>
            </a:r>
            <a:r>
              <a:rPr lang="en-US" sz="1400" strike="noStrike" dirty="0">
                <a:solidFill>
                  <a:schemeClr val="bg1"/>
                </a:solidFill>
                <a:effectLst/>
                <a:latin typeface="Arial" panose="020B0604020202020204" pitchFamily="34" charset="0"/>
                <a:cs typeface="Arial" panose="020B0604020202020204" pitchFamily="34" charset="0"/>
              </a:rPr>
              <a:t>Fourth Edition. London: Routledge</a:t>
            </a:r>
            <a:r>
              <a:rPr lang="en-US" sz="1400" i="0" strike="noStrike" dirty="0">
                <a:solidFill>
                  <a:schemeClr val="bg1"/>
                </a:solidFill>
                <a:effectLst/>
                <a:latin typeface="Arial" panose="020B0604020202020204" pitchFamily="34" charset="0"/>
                <a:cs typeface="Arial" panose="020B0604020202020204" pitchFamily="34" charset="0"/>
              </a:rPr>
              <a:t> </a:t>
            </a:r>
          </a:p>
          <a:p>
            <a:pPr marL="285750" indent="-285750" algn="just" defTabSz="457200">
              <a:lnSpc>
                <a:spcPct val="90000"/>
              </a:lnSpc>
              <a:spcBef>
                <a:spcPts val="1000"/>
              </a:spcBef>
              <a:buClr>
                <a:schemeClr val="accent1"/>
              </a:buClr>
              <a:buSzPct val="80000"/>
              <a:buFont typeface="Wingdings 3" charset="2"/>
              <a:buChar char=""/>
            </a:pPr>
            <a:r>
              <a:rPr lang="en-US" sz="1400" i="0" strike="noStrike" dirty="0">
                <a:solidFill>
                  <a:schemeClr val="bg1"/>
                </a:solidFill>
                <a:effectLst/>
                <a:latin typeface="Arial" panose="020B0604020202020204" pitchFamily="34" charset="0"/>
                <a:cs typeface="Arial" panose="020B0604020202020204" pitchFamily="34" charset="0"/>
              </a:rPr>
              <a:t>Eysenck, M. (2002). </a:t>
            </a:r>
            <a:r>
              <a:rPr lang="en-US" sz="1400" i="1" strike="noStrike" dirty="0">
                <a:solidFill>
                  <a:schemeClr val="bg1"/>
                </a:solidFill>
                <a:effectLst/>
                <a:latin typeface="Arial" panose="020B0604020202020204" pitchFamily="34" charset="0"/>
                <a:cs typeface="Arial" panose="020B0604020202020204" pitchFamily="34" charset="0"/>
              </a:rPr>
              <a:t>Simply Psychology S</a:t>
            </a:r>
            <a:r>
              <a:rPr lang="en-US" sz="1400" dirty="0">
                <a:solidFill>
                  <a:schemeClr val="bg1"/>
                </a:solidFill>
                <a:latin typeface="Arial" panose="020B0604020202020204" pitchFamily="34" charset="0"/>
                <a:cs typeface="Arial" panose="020B0604020202020204" pitchFamily="34" charset="0"/>
              </a:rPr>
              <a:t>econd </a:t>
            </a:r>
            <a:r>
              <a:rPr lang="en-US" sz="1400" i="0" strike="noStrike" dirty="0">
                <a:solidFill>
                  <a:schemeClr val="bg1"/>
                </a:solidFill>
                <a:effectLst/>
                <a:latin typeface="Arial" panose="020B0604020202020204" pitchFamily="34" charset="0"/>
                <a:cs typeface="Arial" panose="020B0604020202020204" pitchFamily="34" charset="0"/>
              </a:rPr>
              <a:t>Edition</a:t>
            </a:r>
            <a:r>
              <a:rPr lang="en-US" sz="1400" dirty="0">
                <a:solidFill>
                  <a:schemeClr val="bg1"/>
                </a:solidFill>
                <a:latin typeface="Arial" panose="020B0604020202020204" pitchFamily="34" charset="0"/>
                <a:cs typeface="Arial" panose="020B0604020202020204" pitchFamily="34" charset="0"/>
              </a:rPr>
              <a:t>. East Sussex: </a:t>
            </a:r>
            <a:r>
              <a:rPr lang="en-GB" sz="1400" b="0" i="0" dirty="0">
                <a:solidFill>
                  <a:schemeClr val="bg1"/>
                </a:solidFill>
                <a:effectLst/>
                <a:latin typeface="Arial" panose="020B0604020202020204" pitchFamily="34" charset="0"/>
                <a:cs typeface="Arial" panose="020B0604020202020204" pitchFamily="34" charset="0"/>
              </a:rPr>
              <a:t>Taylor &amp; Francis</a:t>
            </a:r>
            <a:endParaRPr lang="en-US" sz="1400" dirty="0">
              <a:solidFill>
                <a:schemeClr val="bg1"/>
              </a:solidFill>
              <a:latin typeface="Arial" panose="020B0604020202020204" pitchFamily="34" charset="0"/>
              <a:cs typeface="Arial" panose="020B0604020202020204" pitchFamily="34" charset="0"/>
            </a:endParaRPr>
          </a:p>
          <a:p>
            <a:pPr marL="285750" indent="-285750" algn="just" defTabSz="457200">
              <a:lnSpc>
                <a:spcPct val="90000"/>
              </a:lnSpc>
              <a:spcBef>
                <a:spcPts val="1000"/>
              </a:spcBef>
              <a:buClr>
                <a:schemeClr val="accent1"/>
              </a:buClr>
              <a:buSzPct val="80000"/>
              <a:buFont typeface="Wingdings 3" charset="2"/>
              <a:buChar char=""/>
            </a:pPr>
            <a:r>
              <a:rPr lang="en-US" sz="1400" i="0" dirty="0">
                <a:solidFill>
                  <a:schemeClr val="bg1"/>
                </a:solidFill>
                <a:effectLst/>
                <a:latin typeface="Arial" panose="020B0604020202020204" pitchFamily="34" charset="0"/>
                <a:cs typeface="Arial" panose="020B0604020202020204" pitchFamily="34" charset="0"/>
              </a:rPr>
              <a:t>McLeod, S. A. (2020). </a:t>
            </a:r>
            <a:r>
              <a:rPr lang="en-US" sz="1400" dirty="0">
                <a:solidFill>
                  <a:schemeClr val="bg1"/>
                </a:solidFill>
                <a:effectLst/>
                <a:latin typeface="Arial" panose="020B0604020202020204" pitchFamily="34" charset="0"/>
                <a:cs typeface="Arial" panose="020B0604020202020204" pitchFamily="34" charset="0"/>
              </a:rPr>
              <a:t>‘The 4 Stages of Cognitive Development’,</a:t>
            </a:r>
            <a:r>
              <a:rPr lang="en-US" sz="1400" dirty="0">
                <a:solidFill>
                  <a:schemeClr val="bg1"/>
                </a:solidFill>
                <a:latin typeface="Arial" panose="020B0604020202020204" pitchFamily="34" charset="0"/>
                <a:cs typeface="Arial" panose="020B0604020202020204" pitchFamily="34" charset="0"/>
              </a:rPr>
              <a:t> </a:t>
            </a:r>
            <a:r>
              <a:rPr lang="en-US" sz="1400" i="1" dirty="0">
                <a:solidFill>
                  <a:schemeClr val="bg1"/>
                </a:solidFill>
                <a:effectLst/>
                <a:latin typeface="Arial" panose="020B0604020202020204" pitchFamily="34" charset="0"/>
                <a:cs typeface="Arial" panose="020B0604020202020204" pitchFamily="34" charset="0"/>
              </a:rPr>
              <a:t>Background and Key Concepts of Piaget's Theory</a:t>
            </a:r>
            <a:r>
              <a:rPr lang="en-US" sz="1400" dirty="0">
                <a:solidFill>
                  <a:schemeClr val="bg1"/>
                </a:solidFill>
                <a:effectLst/>
                <a:latin typeface="Arial" panose="020B0604020202020204" pitchFamily="34" charset="0"/>
                <a:cs typeface="Arial" panose="020B0604020202020204" pitchFamily="34" charset="0"/>
              </a:rPr>
              <a:t>.  Available at: </a:t>
            </a:r>
            <a:r>
              <a:rPr lang="en-US" sz="1400" dirty="0">
                <a:solidFill>
                  <a:schemeClr val="bg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https://www.simplypsychology.org/piaget.html</a:t>
            </a:r>
            <a:r>
              <a:rPr lang="en-US" sz="1400" dirty="0">
                <a:solidFill>
                  <a:schemeClr val="bg1"/>
                </a:solidFill>
                <a:effectLst/>
                <a:latin typeface="Arial" panose="020B0604020202020204" pitchFamily="34" charset="0"/>
                <a:cs typeface="Arial" panose="020B0604020202020204" pitchFamily="34" charset="0"/>
              </a:rPr>
              <a:t> (Accessed: 10</a:t>
            </a:r>
            <a:r>
              <a:rPr lang="en-US" sz="1400" baseline="30000" dirty="0">
                <a:solidFill>
                  <a:schemeClr val="bg1"/>
                </a:solidFill>
                <a:effectLst/>
                <a:latin typeface="Arial" panose="020B0604020202020204" pitchFamily="34" charset="0"/>
                <a:cs typeface="Arial" panose="020B0604020202020204" pitchFamily="34" charset="0"/>
              </a:rPr>
              <a:t>th</a:t>
            </a:r>
            <a:r>
              <a:rPr lang="en-US" sz="1400" dirty="0">
                <a:solidFill>
                  <a:schemeClr val="bg1"/>
                </a:solidFill>
                <a:effectLst/>
                <a:latin typeface="Arial" panose="020B0604020202020204" pitchFamily="34" charset="0"/>
                <a:cs typeface="Arial" panose="020B0604020202020204" pitchFamily="34" charset="0"/>
              </a:rPr>
              <a:t> October 2021)</a:t>
            </a:r>
            <a:r>
              <a:rPr lang="en-US" sz="1400" dirty="0">
                <a:solidFill>
                  <a:schemeClr val="bg1"/>
                </a:solidFill>
                <a:latin typeface="Arial" panose="020B0604020202020204" pitchFamily="34" charset="0"/>
                <a:cs typeface="Arial" panose="020B0604020202020204" pitchFamily="34" charset="0"/>
              </a:rPr>
              <a:t> </a:t>
            </a:r>
            <a:r>
              <a:rPr lang="en-US" sz="1400" i="0" dirty="0">
                <a:solidFill>
                  <a:schemeClr val="bg1"/>
                </a:solidFill>
                <a:effectLst/>
                <a:latin typeface="Arial" panose="020B0604020202020204" pitchFamily="34" charset="0"/>
                <a:cs typeface="Arial" panose="020B0604020202020204" pitchFamily="34" charset="0"/>
              </a:rPr>
              <a:t> </a:t>
            </a:r>
          </a:p>
          <a:p>
            <a:pPr marL="285750" indent="-285750" algn="just" defTabSz="457200">
              <a:lnSpc>
                <a:spcPct val="90000"/>
              </a:lnSpc>
              <a:spcBef>
                <a:spcPts val="1000"/>
              </a:spcBef>
              <a:buClr>
                <a:schemeClr val="accent1"/>
              </a:buClr>
              <a:buSzPct val="80000"/>
              <a:buFont typeface="Wingdings 3" charset="2"/>
              <a:buChar char=""/>
            </a:pPr>
            <a:r>
              <a:rPr lang="en-GB" sz="1400" i="0" dirty="0">
                <a:solidFill>
                  <a:schemeClr val="bg1"/>
                </a:solidFill>
                <a:effectLst/>
                <a:latin typeface="Arial" panose="020B0604020202020204" pitchFamily="34" charset="0"/>
                <a:cs typeface="Arial" panose="020B0604020202020204" pitchFamily="34" charset="0"/>
              </a:rPr>
              <a:t>Orenstein GA, Lewis L. (2020) ‘</a:t>
            </a:r>
            <a:r>
              <a:rPr lang="en-GB" sz="1400" i="1" dirty="0">
                <a:solidFill>
                  <a:schemeClr val="bg1"/>
                </a:solidFill>
                <a:effectLst/>
                <a:latin typeface="Arial" panose="020B0604020202020204" pitchFamily="34" charset="0"/>
                <a:cs typeface="Arial" panose="020B0604020202020204" pitchFamily="34" charset="0"/>
              </a:rPr>
              <a:t>Erikson's Stages of Psychosocial Development’</a:t>
            </a:r>
            <a:r>
              <a:rPr lang="en-GB" sz="1400" i="0" dirty="0">
                <a:solidFill>
                  <a:schemeClr val="bg1"/>
                </a:solidFill>
                <a:effectLst/>
                <a:latin typeface="Arial" panose="020B0604020202020204" pitchFamily="34" charset="0"/>
                <a:cs typeface="Arial" panose="020B0604020202020204" pitchFamily="34" charset="0"/>
              </a:rPr>
              <a:t>. [Internet]. Florida: </a:t>
            </a:r>
            <a:r>
              <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Stat Pearls Publishing; Available at: </a:t>
            </a:r>
            <a:r>
              <a:rPr lang="en-GB" sz="1400" u="sng" dirty="0">
                <a:solidFill>
                  <a:schemeClr val="bg1"/>
                </a:solidFill>
                <a:effectLst/>
                <a:latin typeface="Arial" panose="020B0604020202020204" pitchFamily="34" charset="0"/>
                <a:ea typeface="Calibri" panose="020F0502020204030204" pitchFamily="34" charset="0"/>
                <a:cs typeface="Arial" panose="020B0604020202020204" pitchFamily="34" charset="0"/>
              </a:rPr>
              <a:t>https://www.ncbi.nlm.nih.gov/books/NBK556096/ .</a:t>
            </a:r>
            <a:r>
              <a:rPr lang="en-GB" sz="14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15</a:t>
            </a:r>
            <a:r>
              <a:rPr lang="en-GB" sz="140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 October 2021)</a:t>
            </a:r>
            <a:endParaRPr lang="en-US" sz="1400" dirty="0">
              <a:solidFill>
                <a:schemeClr val="bg1"/>
              </a:solidFill>
              <a:latin typeface="Arial" panose="020B0604020202020204" pitchFamily="34" charset="0"/>
              <a:cs typeface="Arial" panose="020B0604020202020204" pitchFamily="34" charset="0"/>
            </a:endParaRPr>
          </a:p>
          <a:p>
            <a:pPr marL="285750" indent="-285750" algn="just" defTabSz="457200">
              <a:lnSpc>
                <a:spcPct val="90000"/>
              </a:lnSpc>
              <a:spcBef>
                <a:spcPts val="1000"/>
              </a:spcBef>
              <a:buClr>
                <a:schemeClr val="accent1"/>
              </a:buClr>
              <a:buSzPct val="80000"/>
              <a:buFont typeface="Wingdings 3" charset="2"/>
              <a:buChar char=""/>
            </a:pPr>
            <a:r>
              <a:rPr lang="en-US" sz="1400" dirty="0">
                <a:solidFill>
                  <a:schemeClr val="bg1"/>
                </a:solidFill>
                <a:latin typeface="Arial" panose="020B0604020202020204" pitchFamily="34" charset="0"/>
                <a:cs typeface="Arial" panose="020B0604020202020204" pitchFamily="34" charset="0"/>
              </a:rPr>
              <a:t>Osmosis Organization. (2021). </a:t>
            </a:r>
            <a:r>
              <a:rPr lang="en-US" sz="1400" i="1" dirty="0">
                <a:solidFill>
                  <a:schemeClr val="bg1"/>
                </a:solidFill>
                <a:effectLst/>
                <a:latin typeface="Arial" panose="020B0604020202020204" pitchFamily="34" charset="0"/>
                <a:cs typeface="Arial" panose="020B0604020202020204" pitchFamily="34" charset="0"/>
              </a:rPr>
              <a:t>Developmental Milestones: Clinical Practice</a:t>
            </a:r>
            <a:r>
              <a:rPr lang="en-US" sz="1400" i="0" dirty="0">
                <a:solidFill>
                  <a:schemeClr val="bg1"/>
                </a:solidFill>
                <a:effectLst/>
                <a:latin typeface="Arial" panose="020B0604020202020204" pitchFamily="34" charset="0"/>
                <a:cs typeface="Arial" panose="020B0604020202020204" pitchFamily="34" charset="0"/>
              </a:rPr>
              <a:t>. [Image] Available at: </a:t>
            </a:r>
            <a:r>
              <a:rPr lang="en-US" sz="1400"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https://www.osmosis.org/learn/Developmental_milestones:_Clinical_practice</a:t>
            </a:r>
            <a:r>
              <a:rPr lang="en-US" sz="1400" dirty="0">
                <a:solidFill>
                  <a:schemeClr val="bg1"/>
                </a:solidFill>
                <a:latin typeface="Arial" panose="020B0604020202020204" pitchFamily="34" charset="0"/>
                <a:cs typeface="Arial" panose="020B0604020202020204" pitchFamily="34" charset="0"/>
              </a:rPr>
              <a:t>. (Accessed: 7</a:t>
            </a:r>
            <a:r>
              <a:rPr lang="en-US" sz="1400" baseline="30000" dirty="0">
                <a:solidFill>
                  <a:schemeClr val="bg1"/>
                </a:solidFill>
                <a:latin typeface="Arial" panose="020B0604020202020204" pitchFamily="34" charset="0"/>
                <a:cs typeface="Arial" panose="020B0604020202020204" pitchFamily="34" charset="0"/>
              </a:rPr>
              <a:t>th</a:t>
            </a:r>
            <a:r>
              <a:rPr lang="en-US" sz="1400" dirty="0">
                <a:solidFill>
                  <a:schemeClr val="bg1"/>
                </a:solidFill>
                <a:latin typeface="Arial" panose="020B0604020202020204" pitchFamily="34" charset="0"/>
                <a:cs typeface="Arial" panose="020B0604020202020204" pitchFamily="34" charset="0"/>
              </a:rPr>
              <a:t> October 2021).</a:t>
            </a:r>
            <a:endParaRPr lang="en-US" sz="1400" i="0" dirty="0">
              <a:solidFill>
                <a:schemeClr val="bg1"/>
              </a:solidFill>
              <a:effectLst/>
              <a:latin typeface="Arial" panose="020B0604020202020204" pitchFamily="34" charset="0"/>
              <a:cs typeface="Arial" panose="020B0604020202020204" pitchFamily="34" charset="0"/>
            </a:endParaRPr>
          </a:p>
          <a:p>
            <a:pPr marL="285750" indent="-285750" algn="just" defTabSz="457200">
              <a:lnSpc>
                <a:spcPct val="90000"/>
              </a:lnSpc>
              <a:spcBef>
                <a:spcPts val="1000"/>
              </a:spcBef>
              <a:buClr>
                <a:schemeClr val="accent1"/>
              </a:buClr>
              <a:buSzPct val="80000"/>
              <a:buFont typeface="Wingdings 3" charset="2"/>
              <a:buChar char=""/>
            </a:pPr>
            <a:r>
              <a:rPr lang="en-US" sz="1400" dirty="0">
                <a:solidFill>
                  <a:schemeClr val="bg1"/>
                </a:solidFill>
                <a:latin typeface="Arial" panose="020B0604020202020204" pitchFamily="34" charset="0"/>
                <a:cs typeface="Arial" panose="020B0604020202020204" pitchFamily="34" charset="0"/>
              </a:rPr>
              <a:t>Soung, J. (2020). </a:t>
            </a:r>
            <a:r>
              <a:rPr lang="en-US" sz="1400" i="1" dirty="0">
                <a:solidFill>
                  <a:schemeClr val="bg1"/>
                </a:solidFill>
                <a:latin typeface="Arial" panose="020B0604020202020204" pitchFamily="34" charset="0"/>
                <a:cs typeface="Arial" panose="020B0604020202020204" pitchFamily="34" charset="0"/>
              </a:rPr>
              <a:t>T</a:t>
            </a:r>
            <a:r>
              <a:rPr lang="en-US" sz="1400" i="1" dirty="0">
                <a:solidFill>
                  <a:schemeClr val="bg1"/>
                </a:solidFill>
                <a:effectLst/>
                <a:latin typeface="Arial" panose="020B0604020202020204" pitchFamily="34" charset="0"/>
                <a:cs typeface="Arial" panose="020B0604020202020204" pitchFamily="34" charset="0"/>
              </a:rPr>
              <a:t>he 4 Stages of Cognitive Development,</a:t>
            </a:r>
            <a:r>
              <a:rPr lang="en-US" sz="1400" i="1" dirty="0">
                <a:solidFill>
                  <a:schemeClr val="bg1"/>
                </a:solidFill>
                <a:latin typeface="Arial" panose="020B0604020202020204" pitchFamily="34" charset="0"/>
                <a:cs typeface="Arial" panose="020B0604020202020204" pitchFamily="34" charset="0"/>
              </a:rPr>
              <a:t> </a:t>
            </a:r>
            <a:r>
              <a:rPr lang="en-US" sz="1400" i="1" dirty="0">
                <a:solidFill>
                  <a:schemeClr val="bg1"/>
                </a:solidFill>
                <a:effectLst/>
                <a:latin typeface="Arial" panose="020B0604020202020204" pitchFamily="34" charset="0"/>
                <a:cs typeface="Arial" panose="020B0604020202020204" pitchFamily="34" charset="0"/>
              </a:rPr>
              <a:t>Background and Key Concepts of Piaget's Theory</a:t>
            </a:r>
            <a:r>
              <a:rPr lang="en-US" sz="1400" dirty="0">
                <a:solidFill>
                  <a:schemeClr val="bg1"/>
                </a:solidFill>
                <a:effectLst/>
                <a:latin typeface="Arial" panose="020B0604020202020204" pitchFamily="34" charset="0"/>
                <a:cs typeface="Arial" panose="020B0604020202020204" pitchFamily="34" charset="0"/>
              </a:rPr>
              <a:t>. [Image]. Available at: </a:t>
            </a:r>
            <a:r>
              <a:rPr lang="en-US" sz="1400" dirty="0">
                <a:solidFill>
                  <a:schemeClr val="bg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https://www.verywellmind.com/piagets-stages-of-cognitive-development-2795457</a:t>
            </a:r>
            <a:r>
              <a:rPr lang="en-US" sz="1400" dirty="0">
                <a:solidFill>
                  <a:schemeClr val="bg1"/>
                </a:solidFill>
                <a:latin typeface="Arial" panose="020B0604020202020204" pitchFamily="34" charset="0"/>
                <a:cs typeface="Arial" panose="020B0604020202020204" pitchFamily="34" charset="0"/>
              </a:rPr>
              <a:t>. (Accessed: 17</a:t>
            </a:r>
            <a:r>
              <a:rPr lang="en-US" sz="1400" baseline="30000" dirty="0">
                <a:solidFill>
                  <a:schemeClr val="bg1"/>
                </a:solidFill>
                <a:latin typeface="Arial" panose="020B0604020202020204" pitchFamily="34" charset="0"/>
                <a:cs typeface="Arial" panose="020B0604020202020204" pitchFamily="34" charset="0"/>
              </a:rPr>
              <a:t>th</a:t>
            </a:r>
            <a:r>
              <a:rPr lang="en-US" sz="1400" dirty="0">
                <a:solidFill>
                  <a:schemeClr val="bg1"/>
                </a:solidFill>
                <a:latin typeface="Arial" panose="020B0604020202020204" pitchFamily="34" charset="0"/>
                <a:cs typeface="Arial" panose="020B0604020202020204" pitchFamily="34" charset="0"/>
              </a:rPr>
              <a:t> October 2021).</a:t>
            </a:r>
          </a:p>
        </p:txBody>
      </p:sp>
    </p:spTree>
    <p:extLst>
      <p:ext uri="{BB962C8B-B14F-4D97-AF65-F5344CB8AC3E}">
        <p14:creationId xmlns:p14="http://schemas.microsoft.com/office/powerpoint/2010/main" val="41671010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005"/>
    </mc:Choice>
    <mc:Fallback xmlns="">
      <p:transition spd="slow" advTm="3005"/>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7.6|2.6"/>
</p:tagLst>
</file>

<file path=ppt/tags/tag2.xml><?xml version="1.0" encoding="utf-8"?>
<p:tagLst xmlns:a="http://schemas.openxmlformats.org/drawingml/2006/main" xmlns:r="http://schemas.openxmlformats.org/officeDocument/2006/relationships" xmlns:p="http://schemas.openxmlformats.org/presentationml/2006/main">
  <p:tag name="TIMING" val="|12.9|1.6"/>
</p:tagLst>
</file>

<file path=ppt/tags/tag3.xml><?xml version="1.0" encoding="utf-8"?>
<p:tagLst xmlns:a="http://schemas.openxmlformats.org/drawingml/2006/main" xmlns:r="http://schemas.openxmlformats.org/officeDocument/2006/relationships" xmlns:p="http://schemas.openxmlformats.org/presentationml/2006/main">
  <p:tag name="TIMING" val="|3.9|1.9|24.9|2.6|2.2|45.9|14.5"/>
</p:tagLst>
</file>

<file path=ppt/tags/tag4.xml><?xml version="1.0" encoding="utf-8"?>
<p:tagLst xmlns:a="http://schemas.openxmlformats.org/drawingml/2006/main" xmlns:r="http://schemas.openxmlformats.org/officeDocument/2006/relationships" xmlns:p="http://schemas.openxmlformats.org/presentationml/2006/main">
  <p:tag name="TIMING" val="|6.5|14.2"/>
</p:tagLst>
</file>

<file path=ppt/tags/tag5.xml><?xml version="1.0" encoding="utf-8"?>
<p:tagLst xmlns:a="http://schemas.openxmlformats.org/drawingml/2006/main" xmlns:r="http://schemas.openxmlformats.org/officeDocument/2006/relationships" xmlns:p="http://schemas.openxmlformats.org/presentationml/2006/main">
  <p:tag name="TIMING" val="|1.8"/>
</p:tagLst>
</file>

<file path=ppt/theme/theme1.xml><?xml version="1.0" encoding="utf-8"?>
<a:theme xmlns:a="http://schemas.openxmlformats.org/drawingml/2006/main" name="BrushVTI">
  <a:themeElements>
    <a:clrScheme name="AnalogousFromLightSeed_2SEEDS">
      <a:dk1>
        <a:srgbClr val="000000"/>
      </a:dk1>
      <a:lt1>
        <a:srgbClr val="FFFFFF"/>
      </a:lt1>
      <a:dk2>
        <a:srgbClr val="3C3122"/>
      </a:dk2>
      <a:lt2>
        <a:srgbClr val="E2E5E8"/>
      </a:lt2>
      <a:accent1>
        <a:srgbClr val="CB9851"/>
      </a:accent1>
      <a:accent2>
        <a:srgbClr val="DA8C7C"/>
      </a:accent2>
      <a:accent3>
        <a:srgbClr val="A5A561"/>
      </a:accent3>
      <a:accent4>
        <a:srgbClr val="54AEAF"/>
      </a:accent4>
      <a:accent5>
        <a:srgbClr val="6BA7D5"/>
      </a:accent5>
      <a:accent6>
        <a:srgbClr val="6576D3"/>
      </a:accent6>
      <a:hlink>
        <a:srgbClr val="6582AC"/>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6539</TotalTime>
  <Words>1338</Words>
  <Application>Microsoft Office PowerPoint</Application>
  <PresentationFormat>Widescreen</PresentationFormat>
  <Paragraphs>105</Paragraphs>
  <Slides>12</Slides>
  <Notes>9</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12</vt:i4>
      </vt:variant>
    </vt:vector>
  </HeadingPairs>
  <TitlesOfParts>
    <vt:vector size="24" baseType="lpstr">
      <vt:lpstr>Arial</vt:lpstr>
      <vt:lpstr>Calibri</vt:lpstr>
      <vt:lpstr>Century Gothic</vt:lpstr>
      <vt:lpstr>Elephant</vt:lpstr>
      <vt:lpstr>Merriweather</vt:lpstr>
      <vt:lpstr>Open Sans</vt:lpstr>
      <vt:lpstr>Times New Roman</vt:lpstr>
      <vt:lpstr>Trebuchet MS</vt:lpstr>
      <vt:lpstr>Wingdings</vt:lpstr>
      <vt:lpstr>Wingdings 3</vt:lpstr>
      <vt:lpstr>BrushVTI</vt:lpstr>
      <vt:lpstr>Facet</vt:lpstr>
      <vt:lpstr>Module Title: Psychology in Health and Social Care Module Number: BMHP4019_BIRM</vt:lpstr>
      <vt:lpstr>PowerPoint Presentation</vt:lpstr>
      <vt:lpstr>PowerPoint Presentation</vt:lpstr>
      <vt:lpstr>PowerPoint Presentation</vt:lpstr>
      <vt:lpstr>PowerPoint Presentation</vt:lpstr>
      <vt:lpstr>Nature  vs Nurture -  How can you help your child achieve their potential</vt:lpstr>
      <vt:lpstr>Jean Piaget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Psychology in Health and Social Care Module Number: BMHP4019_BIRM</dc:title>
  <dc:creator>Sharette Antoinette Lawrence (2017889)</dc:creator>
  <cp:lastModifiedBy>Sharette Lawrence</cp:lastModifiedBy>
  <cp:revision>2</cp:revision>
  <dcterms:created xsi:type="dcterms:W3CDTF">2021-10-06T18:32:16Z</dcterms:created>
  <dcterms:modified xsi:type="dcterms:W3CDTF">2021-10-20T13:49:07Z</dcterms:modified>
</cp:coreProperties>
</file>