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881" r:id="rId2"/>
    <p:sldMasterId id="2147483895" r:id="rId3"/>
    <p:sldMasterId id="2147483902" r:id="rId4"/>
  </p:sldMasterIdLst>
  <p:notesMasterIdLst>
    <p:notesMasterId r:id="rId27"/>
  </p:notesMasterIdLst>
  <p:handoutMasterIdLst>
    <p:handoutMasterId r:id="rId28"/>
  </p:handoutMasterIdLst>
  <p:sldIdLst>
    <p:sldId id="380" r:id="rId5"/>
    <p:sldId id="419" r:id="rId6"/>
    <p:sldId id="383" r:id="rId7"/>
    <p:sldId id="396" r:id="rId8"/>
    <p:sldId id="398" r:id="rId9"/>
    <p:sldId id="399" r:id="rId10"/>
    <p:sldId id="400" r:id="rId11"/>
    <p:sldId id="401" r:id="rId12"/>
    <p:sldId id="402" r:id="rId13"/>
    <p:sldId id="403" r:id="rId14"/>
    <p:sldId id="404" r:id="rId15"/>
    <p:sldId id="405" r:id="rId16"/>
    <p:sldId id="417" r:id="rId17"/>
    <p:sldId id="407" r:id="rId18"/>
    <p:sldId id="408" r:id="rId19"/>
    <p:sldId id="406" r:id="rId20"/>
    <p:sldId id="409" r:id="rId21"/>
    <p:sldId id="410" r:id="rId22"/>
    <p:sldId id="418" r:id="rId23"/>
    <p:sldId id="412" r:id="rId24"/>
    <p:sldId id="416" r:id="rId25"/>
    <p:sldId id="420" r:id="rId2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81979" autoAdjust="0"/>
  </p:normalViewPr>
  <p:slideViewPr>
    <p:cSldViewPr>
      <p:cViewPr varScale="1">
        <p:scale>
          <a:sx n="74" d="100"/>
          <a:sy n="74" d="100"/>
        </p:scale>
        <p:origin x="615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013B8BC-F6F2-BA5D-B5E9-D0CC656B094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C3F0FE-8566-CA12-D680-3CFB9981423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6C822FFD-CD11-4052-BCA6-FFE5F5734E29}" type="datetimeFigureOut">
              <a:rPr lang="en-US"/>
              <a:pPr>
                <a:defRPr/>
              </a:pPr>
              <a:t>2/9/2026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26A3AF-3222-0969-DC02-944A6076985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66F6B2-04D0-EC52-FCFC-64588FACC10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8FC1186-DEC4-41CB-83B0-4505B0779CF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FD7B78E3-47C1-DB8D-C01D-EA3C2C757BC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8A00C29A-8263-657F-69D1-5878F750887B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1600D771-60F0-F965-2C7D-1B8BAA75D0D0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>
            <a:extLst>
              <a:ext uri="{FF2B5EF4-FFF2-40B4-BE49-F238E27FC236}">
                <a16:creationId xmlns:a16="http://schemas.microsoft.com/office/drawing/2014/main" id="{CE211095-01FD-9145-EF0B-66D3567A4FE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102" name="Rectangle 6">
            <a:extLst>
              <a:ext uri="{FF2B5EF4-FFF2-40B4-BE49-F238E27FC236}">
                <a16:creationId xmlns:a16="http://schemas.microsoft.com/office/drawing/2014/main" id="{EA00D8C7-5F83-B1AC-DE8A-C0AA3FE2FBB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>
            <a:extLst>
              <a:ext uri="{FF2B5EF4-FFF2-40B4-BE49-F238E27FC236}">
                <a16:creationId xmlns:a16="http://schemas.microsoft.com/office/drawing/2014/main" id="{C128D339-7B34-AE15-E821-FEA12C489D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A566EE6-0879-4FFC-9670-7F430D017C1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37C92A8F-4735-6F15-8BA4-EC674EFEBE4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CF76DBFB-B55F-02FA-C144-043B9DE478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2CDD05B5-CF4A-60E4-04AE-47A7629E73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E3FE162-0AE8-4972-B94C-212132708FD9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18C20A6D-E4F6-5F07-98FD-13589E133D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88F6BCF0-4E72-AC43-200E-D8172DC5F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28EF9CE4-F88D-469B-C09B-5A65E6BA8A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D460BE9-5BD5-4A8F-9CEE-6AD10830E1B7}" type="slidenum">
              <a:rPr lang="en-GB" altLang="en-US" smtClean="0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11CFE2C5-9FEA-D8D4-A316-E9373DA180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AEAD820-0C61-74F4-B061-9393364CEE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3EC6A878-C900-1D73-E79F-4FC57C556B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656E952-D5BB-479E-9B75-935749BA1BED}" type="slidenum">
              <a:rPr lang="en-US" altLang="en-US" smtClean="0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EE559BAA-DC23-DAA0-8B2A-E95C97871A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156DCE-B3D0-5200-FC3C-9D70BE15A2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/>
              <a:t>An identification of the event consumers/market segments the event is designed to appeal to.</a:t>
            </a:r>
            <a:endParaRPr lang="en-GB" dirty="0"/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/>
              <a:t>An event marketing plan (how, when and where the marketing and communication of the event will occur)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65D1788D-F2B6-A8F3-ADAE-E9D609E460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D3AAF78-6292-4646-BF89-33D515EB3F4F}" type="slidenum">
              <a:rPr lang="en-US" altLang="en-US" smtClean="0"/>
              <a:pPr>
                <a:spcBef>
                  <a:spcPct val="0"/>
                </a:spcBef>
              </a:pPr>
              <a:t>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AD7EB002-629E-0100-EAF8-551AB1E858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1B8AF178-7A28-1BB1-0219-B896F8EE76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An identification of the event consumers/market segments the event is designed to appeal to.</a:t>
            </a:r>
            <a:endParaRPr lang="en-GB" altLang="en-US">
              <a:latin typeface="Arial" panose="020B0604020202020204" pitchFamily="34" charset="0"/>
            </a:endParaRPr>
          </a:p>
          <a:p>
            <a:pPr marL="171450" indent="-171450"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An event marketing plan (how, when and where the marketing and communication of the event will occur)</a:t>
            </a: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444CC2AF-701D-6644-CB0C-396845D759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89200BF-0502-4401-905D-DEE4CBF662A4}" type="slidenum">
              <a:rPr lang="en-US" altLang="en-US" smtClean="0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62B5C65E-8BB9-A2EA-ECC2-DBC5D0C7E7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3D0AC35B-8085-2EDF-E37E-3EA8F79F99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4D89E71C-0C6F-1738-B864-648D138AA8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39A952A-B406-4492-BEE8-E2AD75AE6F5D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7A016874-A291-6A90-61A5-A42C3496D9A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89C0F147-F92B-B199-D911-583D16B11A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580B00E7-FA99-C936-3B12-6BB7F553B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1B96ED3-80EF-498E-9E11-FBBF90922A39}" type="slidenum">
              <a:rPr lang="en-US" altLang="en-US" smtClean="0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75CB0B7C-C0DD-3C55-2376-94811B03FE5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9B44D4F-37EE-1612-A8BD-3F73534AB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E6A56627-CF6C-13D4-F83D-0F9221BDA2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FE6B7EC-E47B-4248-B2DC-E3BFB0C4BA7F}" type="slidenum">
              <a:rPr lang="en-US" altLang="en-US" smtClean="0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E033BD64-F7C0-8BC4-1CB8-BE66D3F8DD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9624507A-F960-456F-B3E0-823BFB0F1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EE1E4963-9E67-0978-813D-D9DB30D88D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8BFAE91-EFE6-4ACD-BA0F-959DB4FC4E54}" type="slidenum">
              <a:rPr lang="en-US" altLang="en-US" smtClean="0"/>
              <a:pPr>
                <a:spcBef>
                  <a:spcPct val="0"/>
                </a:spcBef>
              </a:pPr>
              <a:t>12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0F423382-1A23-265E-620F-37EB659AE6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3AF04923-DA10-D05D-CBAA-FD92E79CC0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329244A8-6BF2-91CD-DC77-1222AF8829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97FD9DD-644D-4727-A7EE-BB137D9B7812}" type="slidenum">
              <a:rPr lang="en-US" altLang="en-US" smtClean="0"/>
              <a:pPr>
                <a:spcBef>
                  <a:spcPct val="0"/>
                </a:spcBef>
              </a:pPr>
              <a:t>15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849DAB22-C1E4-D767-EB6B-AA3EE2FB5D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CC0B2612-2B10-204E-5589-8EF7B8C3A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C1A34D6E-6A29-A8ED-6EB3-78758FE784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6FDC88B-3DF1-4452-99F2-73946405802A}" type="slidenum">
              <a:rPr lang="en-US" altLang="en-US" smtClean="0"/>
              <a:pPr>
                <a:spcBef>
                  <a:spcPct val="0"/>
                </a:spcBef>
              </a:pPr>
              <a:t>16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161B9B70-5465-B41D-8DA1-7F9B40E730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3909CB62-80FD-A5A6-F51D-423FB67FDD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23AF9FE9-4DEA-CFB2-0335-28D26B642C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D5CC2E6-1718-443C-9665-2289E67DB16C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17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96C953A5-AFB1-81D3-C5FD-D15D80C6478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F40D68FC-4214-7185-5A2F-2C847298C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44CCB4FE-31F6-C833-5803-4C978B71F3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12BA282-ADE6-48AA-96A0-6BC55355F490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20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5DAF2432-02C9-82BA-1C7A-73C7852762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3E43A9E-8E8B-4466-99A5-30CF3EBB9A60}" type="slidenum">
              <a:rPr lang="en-GB" altLang="en-US" smtClean="0"/>
              <a:pPr>
                <a:spcBef>
                  <a:spcPct val="0"/>
                </a:spcBef>
              </a:pPr>
              <a:t>21</a:t>
            </a:fld>
            <a:endParaRPr lang="en-GB" altLang="en-US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26756BE1-C72A-AC1C-1D55-9F97772A23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AE6E9EC3-0857-24C0-D3A6-762F82CAF6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C979D7F9-F55B-79B6-DE4B-62628410390A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3" name="Rectangle 3" descr="Stationery">
              <a:extLst>
                <a:ext uri="{FF2B5EF4-FFF2-40B4-BE49-F238E27FC236}">
                  <a16:creationId xmlns:a16="http://schemas.microsoft.com/office/drawing/2014/main" id="{5A397631-13D7-E1B8-E040-983A8C64F87F}"/>
                </a:ext>
              </a:extLst>
            </p:cNvPr>
            <p:cNvSpPr>
              <a:spLocks noChangeArrowheads="1"/>
            </p:cNvSpPr>
            <p:nvPr/>
          </p:nvSpPr>
          <p:spPr bwMode="white">
            <a:xfrm>
              <a:off x="336" y="150"/>
              <a:ext cx="5253" cy="4026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>
              <a:noFill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/>
            </a:p>
          </p:txBody>
        </p:sp>
        <p:pic>
          <p:nvPicPr>
            <p:cNvPr id="4" name="Picture 4" descr="minispir">
              <a:extLst>
                <a:ext uri="{FF2B5EF4-FFF2-40B4-BE49-F238E27FC236}">
                  <a16:creationId xmlns:a16="http://schemas.microsoft.com/office/drawing/2014/main" id="{B79F6E2F-8CEC-7D79-A281-9494B8EF1EA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17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962025" y="1925638"/>
            <a:ext cx="7772400" cy="11430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647825" y="3738563"/>
            <a:ext cx="64008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200A5E27-5D1B-70A3-A199-AE97495AC43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9620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EF15D013-FACF-F211-E115-AB29E711B4F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400425" y="6100763"/>
            <a:ext cx="28956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841D522E-A701-2A14-391E-5BD20D76688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294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fld id="{D0750A29-7437-442B-AD3D-02E8C597FB3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2694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26D41563-BA3E-94C9-4E44-04480649391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4B7920CB-B3A5-7210-A9D1-7F7C817EE8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1296BE3D-3465-2704-D6F9-F3EFD92C05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F2B8F5-BE05-4A30-9314-1A2BC7B29C3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3482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2BC8DE3-7C5E-9F77-B72E-0979659D2D2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C5CBA39-4344-1EC2-9D52-D96AA45702B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F20220C9-965D-3472-93E8-DBA38D503A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AA0130-81C4-4095-8E95-D4ADDABEF9C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1534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183C882F-F6FE-7885-D51A-0531E4D74D8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DE8585D8-5D09-19CB-DAE0-66DE07370F1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CACFEA01-E484-0C0E-8257-53D03FC4FE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BE2F4F-A173-4FD4-9390-123B891AEDA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0480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E3E0AFDE-FEBC-CDE5-4FCA-7B8F141F9DF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F3D84FBE-B908-8FE1-6FDB-2A63FE18DE0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56B42312-BD1C-4CAD-4F80-90D330DD0C1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CFF41F-6659-4A7B-95C3-8FCFAC7D172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4181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F7349CAA-BE6F-6530-E15B-5F53F29C8D2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3DF3C755-C1F2-D5C6-309C-406D01DD499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C1845E0E-2523-DEC5-6B96-3D6E98D5E4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25582C-CB7A-4498-AA2C-8F066150C2A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6305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D4CF8D1-67A2-BE02-4B10-BF3F77727D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21A09694-F0A1-C264-F096-C4028E9D24E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D178844A-CC2D-0F87-F5B7-7E6DB60F42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58D01C-B60C-4642-8B9F-5F761E595AF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42968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E26A4148-282A-2C66-9832-5861D4714FD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6A6C2E40-4E6D-F538-115D-786CA0BDB63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A0542009-6D04-308A-0443-97AC1C38423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7B1423-57A1-43D5-BF7D-BB657598A69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1297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3C6BD362-0922-BE98-AD4F-31E50FDD2A8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DDEE08D0-B8EC-3EEA-B9DA-A62C9704DFE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A30312FF-585B-DC21-CB17-15874EFD7E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1414D-98C8-4535-AF0E-29B92416D10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246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89CFD83E-E649-02D3-64D7-F0DFAD9E4C9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27B39B1C-EE75-BA6D-C61D-CCF11A6FB91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78362B05-51BF-BF3C-B14C-76D1E267729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72CDA-AAF9-4B64-91CD-446491A4408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7026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E97F956-9A4B-B192-39A0-0EEEAFD8C2D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67F79E2-F0FE-85E1-7CD9-B1D97A4E954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C35DB427-D46B-B486-AFB8-9F5D54515BF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CA0C98-2E20-4541-B204-58F2E0F5C67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31254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3D55E637-A20A-431A-4952-B1AA4749A9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4332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37E3C92B-E504-B9BE-C45A-1D6B8F3B73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1880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726D700-F9BA-E662-C734-22B8C8750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B2B01FD-8E43-8F75-4475-B23A77EC1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0110FE2-14E5-6FC7-5876-89408D4BD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4FA2F-6133-4B5A-B282-97462ADBB1C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9197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745243-8E7E-918E-66C0-D9E96F4A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2930412-5434-9ECD-3FD9-C3DAD7778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A64A88A-1F0F-624C-C0CF-D1D00105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E063D-D947-4DF9-B6B4-779C0ED1E36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1800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14CBAD2-AD71-6DA6-E1B9-2AA26F33F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FE90FB8-646C-B6CA-403A-EAC61610F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64828A9C-E848-842F-4E1B-6668178B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E7BE5-CA0E-4AE1-92DF-A9C35CB645A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42136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751D884-042F-C720-45EC-D8ED912DC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497149D1-C7AA-A872-3815-974467747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29CA4A2-1987-BAD7-6F16-33DAF057C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884FC-8633-45F5-B73C-A059A707DDC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84826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49AAE4A-2E8D-A46B-FF8B-970EDFD96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2FC9636-0C1A-978F-D5E2-B7D45A229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784DCFE9-264E-1908-E131-377846A5A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A64677-9B41-4351-A99D-95CCD57836B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67645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1C57812-A4E9-FBAD-197E-7B0A99979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713DF65-492A-4A93-C282-FA8BEC98D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DFBA20D-4935-01EC-1A97-778EF4534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FDAEB-1754-45C3-8B9D-8C4791AB559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63212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10581F1-B41C-5C23-795C-0A4853B50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3C73890-EF9E-5F91-385D-3312B4D60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E296A2D-7FAD-2E69-6435-86CC076B3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223A2-A663-4530-AE88-92303DADB9D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42742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70560-A258-F818-C621-72B00CA7B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3394EF-8C72-4BD9-6660-790CAC0FD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2493A-A564-73A0-5415-C42F79C9D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D3E6C-BAB5-4F47-BADA-FCA8B8AF10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07443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73B1DE-EE39-3A3A-5935-79BDF21E6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80403-0E81-6784-712E-389660120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19098E-8529-F158-45B0-ADC70EE75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53868-F57B-4433-9413-B7F2E901DA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81962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E43D5-0D43-C1A5-D06C-BF52619FF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73E69-37AB-9E52-87FE-C1355D6E3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9B5B78-6A43-BD64-2763-8F4745EE1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6A1CD-2470-466E-909B-9F8213B46A6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93888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213040-F630-8AE7-C119-9D55DF67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AF7E8-B887-AC16-FBDA-44EB8B0CB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29634A-8746-7554-FE1F-0CC6198EE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9550E-285A-42A3-AF5B-545B5A4B777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465218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054362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852596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83004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6088098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975282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132255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88212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21496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7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6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solidFill>
          <a:srgbClr val="8C73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6A354AAF-BBAC-E94B-6940-26F4ABCA4937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1032" name="Rectangle 3">
              <a:extLst>
                <a:ext uri="{FF2B5EF4-FFF2-40B4-BE49-F238E27FC236}">
                  <a16:creationId xmlns:a16="http://schemas.microsoft.com/office/drawing/2014/main" id="{DD04B88C-62CD-306D-EA47-7DB470AEBE68}"/>
                </a:ext>
              </a:extLst>
            </p:cNvPr>
            <p:cNvSpPr>
              <a:spLocks noChangeArrowheads="1"/>
            </p:cNvSpPr>
            <p:nvPr/>
          </p:nvSpPr>
          <p:spPr bwMode="ltGray">
            <a:xfrm>
              <a:off x="336" y="150"/>
              <a:ext cx="5253" cy="40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/>
            </a:p>
          </p:txBody>
        </p:sp>
        <p:pic>
          <p:nvPicPr>
            <p:cNvPr id="1033" name="Picture 4" descr="minispir">
              <a:extLst>
                <a:ext uri="{FF2B5EF4-FFF2-40B4-BE49-F238E27FC236}">
                  <a16:creationId xmlns:a16="http://schemas.microsoft.com/office/drawing/2014/main" id="{B477F9BD-1CAC-220D-EE64-9D15FEA2AAF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34" name="Line 5">
              <a:extLst>
                <a:ext uri="{FF2B5EF4-FFF2-40B4-BE49-F238E27FC236}">
                  <a16:creationId xmlns:a16="http://schemas.microsoft.com/office/drawing/2014/main" id="{30E7F190-E484-4067-FB37-50D06144768B}"/>
                </a:ext>
              </a:extLst>
            </p:cNvPr>
            <p:cNvSpPr>
              <a:spLocks noChangeShapeType="1"/>
            </p:cNvSpPr>
            <p:nvPr/>
          </p:nvSpPr>
          <p:spPr bwMode="ltGray">
            <a:xfrm>
              <a:off x="640" y="1008"/>
              <a:ext cx="4880" cy="0"/>
            </a:xfrm>
            <a:prstGeom prst="line">
              <a:avLst/>
            </a:prstGeom>
            <a:noFill/>
            <a:ln w="31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7" name="Rectangle 6">
            <a:extLst>
              <a:ext uri="{FF2B5EF4-FFF2-40B4-BE49-F238E27FC236}">
                <a16:creationId xmlns:a16="http://schemas.microsoft.com/office/drawing/2014/main" id="{40F5CE59-77EC-6E26-06A8-021A74D95D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4572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8" name="Rectangle 7">
            <a:extLst>
              <a:ext uri="{FF2B5EF4-FFF2-40B4-BE49-F238E27FC236}">
                <a16:creationId xmlns:a16="http://schemas.microsoft.com/office/drawing/2014/main" id="{2174320B-5E81-FA19-2421-E4EA4268AA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18288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6152" name="Rectangle 8">
            <a:extLst>
              <a:ext uri="{FF2B5EF4-FFF2-40B4-BE49-F238E27FC236}">
                <a16:creationId xmlns:a16="http://schemas.microsoft.com/office/drawing/2014/main" id="{53169209-DDC9-BB99-1F4B-21543950A3DD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906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3" name="Rectangle 9">
            <a:extLst>
              <a:ext uri="{FF2B5EF4-FFF2-40B4-BE49-F238E27FC236}">
                <a16:creationId xmlns:a16="http://schemas.microsoft.com/office/drawing/2014/main" id="{F4520775-22BE-BF3B-2284-0B173C6C9C94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0960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4" name="Rectangle 10">
            <a:extLst>
              <a:ext uri="{FF2B5EF4-FFF2-40B4-BE49-F238E27FC236}">
                <a16:creationId xmlns:a16="http://schemas.microsoft.com/office/drawing/2014/main" id="{BC6C0A41-53EA-4969-E7F9-8C6E10BC53ED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>
                <a:solidFill>
                  <a:schemeClr val="bg2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BFF2A803-4495-4E5A-8FBE-DA0684010AC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Monotype Sorts"/>
        <a:buChar char="4"/>
        <a:defRPr kumimoji="1" sz="3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800" b="1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400" b="1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000" b="1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 b="1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95D65083-2CF0-0212-5462-9941B82906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DB4F07D2-401F-CE98-0336-0336E0E66C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25E2B-899D-783A-7B96-215949A633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95B91-A6C5-506B-735B-EB15D806DC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6C8E4-914D-6AAC-CC10-F5002FA853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FEEF400-D05B-4A9F-9631-330C2CBD5F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2055" name="Picture 6">
            <a:extLst>
              <a:ext uri="{FF2B5EF4-FFF2-40B4-BE49-F238E27FC236}">
                <a16:creationId xmlns:a16="http://schemas.microsoft.com/office/drawing/2014/main" id="{79EAF82E-2943-52E1-95AD-590954D7B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26" r:id="rId3"/>
    <p:sldLayoutId id="2147483927" r:id="rId4"/>
    <p:sldLayoutId id="2147483928" r:id="rId5"/>
    <p:sldLayoutId id="2147483929" r:id="rId6"/>
    <p:sldLayoutId id="2147483930" r:id="rId7"/>
    <p:sldLayoutId id="2147483931" r:id="rId8"/>
    <p:sldLayoutId id="2147483932" r:id="rId9"/>
    <p:sldLayoutId id="2147483933" r:id="rId10"/>
    <p:sldLayoutId id="2147483934" r:id="rId11"/>
    <p:sldLayoutId id="2147483940" r:id="rId12"/>
    <p:sldLayoutId id="2147483941" r:id="rId13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>
            <a:extLst>
              <a:ext uri="{FF2B5EF4-FFF2-40B4-BE49-F238E27FC236}">
                <a16:creationId xmlns:a16="http://schemas.microsoft.com/office/drawing/2014/main" id="{AF7E7EC2-4575-4C3C-A0E3-8FB4620A3A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F2776905-F15C-5CB8-E86E-DFC3FE9B25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0CCCC-21A6-B121-C41A-72BA655AA3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2520CF-3B55-4581-8D87-75FA8FCF60EC}" type="datetimeFigureOut">
              <a:rPr lang="en-US"/>
              <a:pPr>
                <a:defRPr/>
              </a:pPr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A29354-9946-03F5-5BEC-D7A2175757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31A6F-EF76-063B-E396-EED24DE01F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510D70A-B8A7-4745-869C-C21E17A7F8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3079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C03B08ED-15E5-6C29-0219-5D69CC5180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870C078B-C2D3-15C7-A1AB-3A0A1BD28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36" r:id="rId2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jAeDUIQOXRc?feature=oembed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_rIld7igbOQ?feature=oembed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rnHoGStbyUY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>
            <a:extLst>
              <a:ext uri="{FF2B5EF4-FFF2-40B4-BE49-F238E27FC236}">
                <a16:creationId xmlns:a16="http://schemas.microsoft.com/office/drawing/2014/main" id="{2DF17173-75B3-F0AB-93BD-6C2B6F138B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" y="765175"/>
            <a:ext cx="7886700" cy="525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Rectangle 2">
            <a:extLst>
              <a:ext uri="{FF2B5EF4-FFF2-40B4-BE49-F238E27FC236}">
                <a16:creationId xmlns:a16="http://schemas.microsoft.com/office/drawing/2014/main" id="{C4CB118D-7147-B18A-3027-8FF4CE67490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901700" y="476250"/>
            <a:ext cx="7772400" cy="1143000"/>
          </a:xfrm>
        </p:spPr>
        <p:txBody>
          <a:bodyPr/>
          <a:lstStyle/>
          <a:p>
            <a:r>
              <a:rPr lang="en-GB" altLang="en-US" sz="4000"/>
              <a:t>Live events project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60765268-C509-4771-B527-24B06AC30B0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11188" y="3392488"/>
            <a:ext cx="3097212" cy="541337"/>
          </a:xfrm>
        </p:spPr>
        <p:txBody>
          <a:bodyPr rtlCol="0"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Monotype Sorts"/>
              <a:buNone/>
              <a:defRPr/>
            </a:pPr>
            <a:r>
              <a:rPr lang="en-GB" altLang="en-US" sz="2800"/>
              <a:t>Week Five</a:t>
            </a:r>
          </a:p>
          <a:p>
            <a:pPr fontAlgn="auto">
              <a:spcAft>
                <a:spcPts val="0"/>
              </a:spcAft>
              <a:buFont typeface="Monotype Sorts"/>
              <a:buNone/>
              <a:defRPr/>
            </a:pPr>
            <a:r>
              <a:rPr lang="en-GB" altLang="en-US" sz="2800"/>
              <a:t>Marketing, PR and the Media</a:t>
            </a:r>
          </a:p>
          <a:p>
            <a:pPr fontAlgn="auto">
              <a:spcAft>
                <a:spcPts val="0"/>
              </a:spcAft>
              <a:buFont typeface="Monotype Sorts"/>
              <a:buNone/>
              <a:defRPr/>
            </a:pPr>
            <a:r>
              <a:rPr lang="en-GB" altLang="en-US" sz="2800"/>
              <a:t>Tasks for your event</a:t>
            </a:r>
          </a:p>
        </p:txBody>
      </p:sp>
      <p:sp>
        <p:nvSpPr>
          <p:cNvPr id="18437" name="AutoShape 6" descr="Image result for marketing">
            <a:extLst>
              <a:ext uri="{FF2B5EF4-FFF2-40B4-BE49-F238E27FC236}">
                <a16:creationId xmlns:a16="http://schemas.microsoft.com/office/drawing/2014/main" id="{12429A1D-7904-1B37-02F1-94B016A231E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B7AA5593-12C5-CA44-E84A-EEA20BF60D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RECAP…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95449CD-0F6F-F46C-E8F4-CAD5E040E9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3640138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/>
              <a:t>Contextual factors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/>
              <a:t>Environmental scanning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/>
              <a:t>Team roles and responsibilities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/>
              <a:t>Implementation planning – operational strategies 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/>
              <a:t>Gantt chart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/>
              <a:t>WBS tree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/>
              <a:t>Mind map</a:t>
            </a:r>
          </a:p>
          <a:p>
            <a:pPr fontAlgn="auto">
              <a:spcAft>
                <a:spcPts val="0"/>
              </a:spcAft>
              <a:defRPr/>
            </a:pPr>
            <a:endParaRPr lang="en-GB" altLang="en-US"/>
          </a:p>
          <a:p>
            <a:pPr fontAlgn="auto">
              <a:spcAft>
                <a:spcPts val="0"/>
              </a:spcAft>
              <a:defRPr/>
            </a:pPr>
            <a:r>
              <a:rPr lang="en-GB" altLang="en-US"/>
              <a:t>REMEMBER YOU ARE BUILDING A ‘PORTFOLIO’ this needs to be evidence of everything you are doing for the event.</a:t>
            </a:r>
          </a:p>
          <a:p>
            <a:pPr fontAlgn="auto">
              <a:spcAft>
                <a:spcPts val="0"/>
              </a:spcAft>
              <a:defRPr/>
            </a:pPr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300A4F83-8786-8041-CD1E-BA56100662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By now you should…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66AFA7EA-8EE3-CFD5-3C8F-3A82C1F2279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" y="1700213"/>
            <a:ext cx="6986588" cy="434181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 able to describe the details of your event…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What’s the programme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Who’s the event for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Why is it feasible – preplanning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are the aims and objectives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 able to get your project plan ready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Today – How will you market your event?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F8FBA7B4-09AE-C007-C47C-BF2FE3D548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8" y="15875"/>
            <a:ext cx="7886700" cy="750888"/>
          </a:xfrm>
        </p:spPr>
        <p:txBody>
          <a:bodyPr/>
          <a:lstStyle/>
          <a:p>
            <a:r>
              <a:rPr lang="en-GB" altLang="en-US"/>
              <a:t>Why have a Marketing Plan?</a:t>
            </a:r>
            <a:endParaRPr lang="en-US" altLang="en-US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091A533-EC37-A9A9-1CD2-81F8A49029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1288" y="766763"/>
            <a:ext cx="3998912" cy="4902200"/>
          </a:xfrm>
        </p:spPr>
        <p:txBody>
          <a:bodyPr/>
          <a:lstStyle/>
          <a:p>
            <a:r>
              <a:rPr lang="en-US" altLang="en-US" sz="2400"/>
              <a:t>Relates to feasibility and ultimate success of the event</a:t>
            </a:r>
          </a:p>
          <a:p>
            <a:r>
              <a:rPr lang="en-GB" altLang="en-US" sz="2400"/>
              <a:t>Knowledge of target market: demographics, age group, past events experience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US" altLang="en-US" sz="3200"/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/>
              <a:t>Who will come?!</a:t>
            </a:r>
          </a:p>
          <a:p>
            <a:r>
              <a:rPr lang="en-US" altLang="en-US" sz="2400"/>
              <a:t>Consideration of competing events</a:t>
            </a:r>
          </a:p>
          <a:p>
            <a:r>
              <a:rPr lang="en-US" altLang="en-US" sz="2400"/>
              <a:t>Unique selling proposition (USP)</a:t>
            </a:r>
          </a:p>
          <a:p>
            <a:endParaRPr lang="en-US" altLang="en-US"/>
          </a:p>
          <a:p>
            <a:endParaRPr lang="en-US" altLang="en-US"/>
          </a:p>
        </p:txBody>
      </p:sp>
      <p:pic>
        <p:nvPicPr>
          <p:cNvPr id="23556" name="Picture 1">
            <a:extLst>
              <a:ext uri="{FF2B5EF4-FFF2-40B4-BE49-F238E27FC236}">
                <a16:creationId xmlns:a16="http://schemas.microsoft.com/office/drawing/2014/main" id="{7D26FDF3-8F0C-0545-F180-5D2DF5269E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1916113"/>
            <a:ext cx="4921250" cy="333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2CD7E883-AAE9-E3B2-84A2-0A7AC5DF21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75" y="0"/>
            <a:ext cx="7886700" cy="1325563"/>
          </a:xfrm>
        </p:spPr>
        <p:txBody>
          <a:bodyPr/>
          <a:lstStyle/>
          <a:p>
            <a:r>
              <a:rPr lang="en-GB" altLang="en-US"/>
              <a:t>Marketing Planning Process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6E2CCE91-E6D1-0724-E68C-E64E5BDC1E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1252538"/>
            <a:ext cx="7886700" cy="4352925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Wingdings 3" charset="2"/>
              <a:buNone/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 identification of the event consumers/market segments the event is designed to appeal to.</a:t>
            </a:r>
          </a:p>
          <a:p>
            <a:pPr marL="0" indent="0" fontAlgn="auto">
              <a:spcAft>
                <a:spcPts val="0"/>
              </a:spcAft>
              <a:buFont typeface="Wingdings 3" charset="2"/>
              <a:buNone/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 event marketing plan (how, when and where the marketing and communication of the event will occur)</a:t>
            </a:r>
          </a:p>
          <a:p>
            <a:pPr marL="0" indent="0" fontAlgn="auto">
              <a:spcAft>
                <a:spcPts val="0"/>
              </a:spcAft>
              <a:buFont typeface="Wingdings 3" charset="2"/>
              <a:buNone/>
              <a:defRPr/>
            </a:pPr>
            <a:endParaRPr lang="en-US" altLang="en-US" sz="3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Times New Roman" panose="02020603050405020304" pitchFamily="18" charset="0"/>
              <a:buAutoNum type="arabicParenR"/>
              <a:defRPr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Organizational/event goals</a:t>
            </a:r>
          </a:p>
          <a:p>
            <a:pPr marL="514350" indent="-514350" fontAlgn="auto">
              <a:spcAft>
                <a:spcPts val="0"/>
              </a:spcAft>
              <a:buFont typeface="Times New Roman" panose="02020603050405020304" pitchFamily="18" charset="0"/>
              <a:buAutoNum type="arabicParenR"/>
              <a:defRPr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Internal and external analysis</a:t>
            </a: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Screening methods</a:t>
            </a: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SWOT analysis</a:t>
            </a:r>
          </a:p>
          <a:p>
            <a:pPr marL="514350" indent="-514350" fontAlgn="auto">
              <a:spcAft>
                <a:spcPts val="0"/>
              </a:spcAft>
              <a:buFont typeface="Times New Roman" panose="02020603050405020304" pitchFamily="18" charset="0"/>
              <a:buAutoNum type="arabicParenR"/>
              <a:defRPr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Marketing goals</a:t>
            </a:r>
          </a:p>
          <a:p>
            <a:pPr marL="514350" indent="-514350" fontAlgn="auto">
              <a:spcAft>
                <a:spcPts val="0"/>
              </a:spcAft>
              <a:buFont typeface="Times New Roman" panose="02020603050405020304" pitchFamily="18" charset="0"/>
              <a:buAutoNum type="arabicParenR"/>
              <a:defRPr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Market selection</a:t>
            </a: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Identification of potential markets</a:t>
            </a: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Selection of target market (segmentation)</a:t>
            </a:r>
          </a:p>
          <a:p>
            <a:pPr marL="514350" indent="-514350"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78CA2EE1-0524-4B7F-82B1-E08E3F7749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Marketing Planning </a:t>
            </a:r>
            <a:r>
              <a:rPr lang="en-GB" altLang="en-US" sz="2800"/>
              <a:t>(Cont.)</a:t>
            </a:r>
          </a:p>
        </p:txBody>
      </p:sp>
      <p:sp>
        <p:nvSpPr>
          <p:cNvPr id="153603" name="Rectangle 3">
            <a:extLst>
              <a:ext uri="{FF2B5EF4-FFF2-40B4-BE49-F238E27FC236}">
                <a16:creationId xmlns:a16="http://schemas.microsoft.com/office/drawing/2014/main" id="{D027AD10-5BEE-F27A-976B-D237EBBD5B0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3640138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arenR" startAt="5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Marketing mix</a:t>
            </a: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Development of marketing strategy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 startAt="5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Organization/implementation</a:t>
            </a: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Scheduling execution of marketing plan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arenR" startAt="5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Control</a:t>
            </a: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Controls and performance indicators</a:t>
            </a:r>
          </a:p>
          <a:p>
            <a:pPr lvl="2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Correction and comparison with objectives</a:t>
            </a:r>
          </a:p>
          <a:p>
            <a:pPr marL="0" indent="0" fontAlgn="auto">
              <a:spcBef>
                <a:spcPts val="1800"/>
              </a:spcBef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                                               (Adapted from Masterman, 2009)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3D17348-3A98-C678-6797-40BF065A7F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950" y="188913"/>
            <a:ext cx="7886700" cy="1325562"/>
          </a:xfrm>
        </p:spPr>
        <p:txBody>
          <a:bodyPr/>
          <a:lstStyle/>
          <a:p>
            <a:r>
              <a:rPr lang="en-GB" altLang="en-US"/>
              <a:t>Market Selection</a:t>
            </a:r>
            <a:endParaRPr lang="en-GB" altLang="en-US" sz="3200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FE09894-6265-BDF0-9000-D2266D44BD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341438"/>
            <a:ext cx="7886700" cy="435133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Questions to be asked:</a:t>
            </a:r>
          </a:p>
          <a:p>
            <a:pPr lvl="1" fontAlgn="auto">
              <a:spcBef>
                <a:spcPts val="120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the existing and potential demand for your event?</a:t>
            </a:r>
          </a:p>
          <a:p>
            <a:pPr lvl="1" fontAlgn="auto">
              <a:spcBef>
                <a:spcPts val="120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 many people do you expect?</a:t>
            </a:r>
          </a:p>
          <a:p>
            <a:pPr lvl="1" fontAlgn="auto">
              <a:spcBef>
                <a:spcPts val="120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types of people are most likely to be interested/attracted?</a:t>
            </a:r>
          </a:p>
          <a:p>
            <a:pPr lvl="1" fontAlgn="auto">
              <a:spcBef>
                <a:spcPts val="120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are their needs/motives?</a:t>
            </a:r>
          </a:p>
          <a:p>
            <a:pPr lvl="1" fontAlgn="auto">
              <a:spcBef>
                <a:spcPts val="120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are the expected spending patterns? (packages, admission, merchandise)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6967595A-8753-63FF-C4D5-C588523469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950" y="115888"/>
            <a:ext cx="7886700" cy="1325562"/>
          </a:xfrm>
        </p:spPr>
        <p:txBody>
          <a:bodyPr/>
          <a:lstStyle/>
          <a:p>
            <a:r>
              <a:rPr lang="en-GB" altLang="en-US"/>
              <a:t>Market Selection </a:t>
            </a:r>
            <a:r>
              <a:rPr lang="en-GB" altLang="en-US" sz="3200"/>
              <a:t>(Cont.)</a:t>
            </a:r>
          </a:p>
        </p:txBody>
      </p:sp>
      <p:sp>
        <p:nvSpPr>
          <p:cNvPr id="16386" name="Rectangle 3">
            <a:extLst>
              <a:ext uri="{FF2B5EF4-FFF2-40B4-BE49-F238E27FC236}">
                <a16:creationId xmlns:a16="http://schemas.microsoft.com/office/drawing/2014/main" id="{D48D364D-6DEA-7DC9-5F63-151CF5806F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341438"/>
            <a:ext cx="7886700" cy="4351337"/>
          </a:xfrm>
        </p:spPr>
        <p:txBody>
          <a:bodyPr/>
          <a:lstStyle/>
          <a:p>
            <a:pPr>
              <a:buFont typeface="Wingdings 3" panose="05040102010807070707" pitchFamily="18" charset="2"/>
              <a:buChar char=""/>
            </a:pPr>
            <a:r>
              <a:rPr lang="en-GB" altLang="en-US">
                <a:solidFill>
                  <a:srgbClr val="663300"/>
                </a:solidFill>
              </a:rPr>
              <a:t>Analyse the needs of the target market to establish your event ‘product’ </a:t>
            </a:r>
          </a:p>
          <a:p>
            <a:pPr lvl="1">
              <a:buFont typeface="Wingdings 3" panose="05040102010807070707" pitchFamily="18" charset="2"/>
              <a:buChar char=""/>
            </a:pPr>
            <a:r>
              <a:rPr lang="en-GB" altLang="en-US">
                <a:solidFill>
                  <a:srgbClr val="663300"/>
                </a:solidFill>
              </a:rPr>
              <a:t>(design/experience/delivery)</a:t>
            </a:r>
          </a:p>
          <a:p>
            <a:pPr>
              <a:buFont typeface="Wingdings 3" panose="05040102010807070707" pitchFamily="18" charset="2"/>
              <a:buChar char=""/>
            </a:pPr>
            <a:r>
              <a:rPr lang="en-GB" altLang="en-US">
                <a:solidFill>
                  <a:srgbClr val="663300"/>
                </a:solidFill>
              </a:rPr>
              <a:t>Research any competitive events that could satisfy similar needs</a:t>
            </a:r>
          </a:p>
          <a:p>
            <a:pPr lvl="1">
              <a:buFont typeface="Wingdings 3" panose="05040102010807070707" pitchFamily="18" charset="2"/>
              <a:buChar char=""/>
            </a:pPr>
            <a:r>
              <a:rPr lang="en-GB" altLang="en-US">
                <a:solidFill>
                  <a:srgbClr val="663300"/>
                </a:solidFill>
              </a:rPr>
              <a:t>Helps devising/refining USP</a:t>
            </a:r>
          </a:p>
          <a:p>
            <a:pPr>
              <a:buFont typeface="Wingdings 3" panose="05040102010807070707" pitchFamily="18" charset="2"/>
              <a:buChar char=""/>
            </a:pPr>
            <a:r>
              <a:rPr lang="en-GB" altLang="en-US">
                <a:solidFill>
                  <a:srgbClr val="663300"/>
                </a:solidFill>
              </a:rPr>
              <a:t>Predict how many will attend and at what time they are likely to attend</a:t>
            </a:r>
          </a:p>
          <a:p>
            <a:pPr>
              <a:buFont typeface="Wingdings 3" panose="05040102010807070707" pitchFamily="18" charset="2"/>
              <a:buChar char=""/>
            </a:pPr>
            <a:r>
              <a:rPr lang="en-GB" altLang="en-US">
                <a:solidFill>
                  <a:srgbClr val="663300"/>
                </a:solidFill>
              </a:rPr>
              <a:t>Consider profile of customers and what they might be willing to pay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Target">
            <a:extLst>
              <a:ext uri="{FF2B5EF4-FFF2-40B4-BE49-F238E27FC236}">
                <a16:creationId xmlns:a16="http://schemas.microsoft.com/office/drawing/2014/main" id="{C6B34FB9-962C-E4CF-3F9B-2D9F633C1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622"/>
          <a:stretch>
            <a:fillRect/>
          </a:stretch>
        </p:blipFill>
        <p:spPr bwMode="auto">
          <a:xfrm>
            <a:off x="2771775" y="1916113"/>
            <a:ext cx="4125913" cy="4008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7" name="Title 1">
            <a:extLst>
              <a:ext uri="{FF2B5EF4-FFF2-40B4-BE49-F238E27FC236}">
                <a16:creationId xmlns:a16="http://schemas.microsoft.com/office/drawing/2014/main" id="{E230C0EB-E5C7-802B-FA29-6B95C51FDA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53975"/>
            <a:ext cx="8229600" cy="1143000"/>
          </a:xfrm>
        </p:spPr>
        <p:txBody>
          <a:bodyPr/>
          <a:lstStyle/>
          <a:p>
            <a:r>
              <a:rPr lang="en-GB" altLang="en-US"/>
              <a:t>Segmentation</a:t>
            </a:r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7B18963B-77CA-B61B-40C2-8A5CE05771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7188" y="1000125"/>
            <a:ext cx="8501062" cy="564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55600" indent="-355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000" b="1">
              <a:solidFill>
                <a:srgbClr val="402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512DA85E-2B3F-4590-1D15-CC9550F62F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900" y="979488"/>
            <a:ext cx="8748713" cy="535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solidFill>
                  <a:srgbClr val="402000"/>
                </a:solidFill>
              </a:rPr>
              <a:t>Market </a:t>
            </a:r>
            <a:r>
              <a:rPr lang="en-GB" sz="2800" b="1" dirty="0"/>
              <a:t>segmentation</a:t>
            </a:r>
            <a:r>
              <a:rPr lang="en-GB" sz="2800" dirty="0">
                <a:solidFill>
                  <a:srgbClr val="402000"/>
                </a:solidFill>
              </a:rPr>
              <a:t> is the process of identifying your target market.  Some factors to consider:</a:t>
            </a:r>
          </a:p>
          <a:p>
            <a:pPr marL="271463" indent="-271463" eaLnBrk="1" hangingPunct="1">
              <a:spcBef>
                <a:spcPts val="1200"/>
              </a:spcBef>
              <a:buFont typeface="Arial" charset="0"/>
              <a:buChar char="•"/>
              <a:defRPr/>
            </a:pPr>
            <a:r>
              <a:rPr lang="en-GB" sz="2800" b="1" dirty="0">
                <a:solidFill>
                  <a:srgbClr val="402000"/>
                </a:solidFill>
              </a:rPr>
              <a:t>Geographic</a:t>
            </a:r>
            <a:r>
              <a:rPr lang="en-GB" sz="2800" dirty="0">
                <a:solidFill>
                  <a:srgbClr val="402000"/>
                </a:solidFill>
              </a:rPr>
              <a:t> - location</a:t>
            </a:r>
          </a:p>
          <a:p>
            <a:pPr marL="271463" indent="-271463" eaLnBrk="1" hangingPunct="1">
              <a:buFont typeface="Arial" charset="0"/>
              <a:buChar char="•"/>
              <a:defRPr/>
            </a:pPr>
            <a:r>
              <a:rPr lang="en-GB" sz="2800" b="1" dirty="0">
                <a:solidFill>
                  <a:srgbClr val="402000"/>
                </a:solidFill>
              </a:rPr>
              <a:t>Demographic</a:t>
            </a:r>
            <a:r>
              <a:rPr lang="en-GB" sz="2800" dirty="0">
                <a:solidFill>
                  <a:srgbClr val="402000"/>
                </a:solidFill>
              </a:rPr>
              <a:t> – population and population trends</a:t>
            </a:r>
          </a:p>
          <a:p>
            <a:pPr marL="271463" indent="-271463" eaLnBrk="1" hangingPunct="1">
              <a:buFont typeface="Arial" charset="0"/>
              <a:buChar char="•"/>
              <a:defRPr/>
            </a:pPr>
            <a:r>
              <a:rPr lang="en-GB" sz="2800" b="1" dirty="0">
                <a:solidFill>
                  <a:srgbClr val="402000"/>
                </a:solidFill>
              </a:rPr>
              <a:t>Psychographic</a:t>
            </a:r>
            <a:r>
              <a:rPr lang="en-GB" sz="2800" dirty="0">
                <a:solidFill>
                  <a:srgbClr val="402000"/>
                </a:solidFill>
              </a:rPr>
              <a:t> – life style, values, opinions personality characteristics, interests</a:t>
            </a:r>
          </a:p>
          <a:p>
            <a:pPr marL="271463" indent="-271463" eaLnBrk="1" hangingPunct="1">
              <a:buFont typeface="Arial" charset="0"/>
              <a:buChar char="•"/>
              <a:defRPr/>
            </a:pPr>
            <a:r>
              <a:rPr lang="en-GB" sz="2800" b="1" dirty="0">
                <a:solidFill>
                  <a:srgbClr val="402000"/>
                </a:solidFill>
              </a:rPr>
              <a:t>Behavioural </a:t>
            </a:r>
            <a:r>
              <a:rPr lang="en-GB" sz="2800" dirty="0">
                <a:solidFill>
                  <a:srgbClr val="402000"/>
                </a:solidFill>
              </a:rPr>
              <a:t>- brand loyalty, volume usage and price sensitivity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GB" sz="2800" dirty="0">
              <a:solidFill>
                <a:srgbClr val="402000"/>
              </a:solidFill>
            </a:endParaRPr>
          </a:p>
          <a:p>
            <a:pPr eaLnBrk="1" hangingPunct="1">
              <a:defRPr/>
            </a:pPr>
            <a:endParaRPr lang="en-US" dirty="0">
              <a:solidFill>
                <a:srgbClr val="402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7580B0C2-C695-66C0-2721-5FC45A77B5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850" y="14288"/>
            <a:ext cx="6637338" cy="1219200"/>
          </a:xfrm>
        </p:spPr>
        <p:txBody>
          <a:bodyPr/>
          <a:lstStyle/>
          <a:p>
            <a:r>
              <a:rPr lang="en-US" altLang="en-US" sz="4800"/>
              <a:t>The Marketing Mix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17EE8C36-D4D4-2924-6797-15877510B1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1125538"/>
            <a:ext cx="8088312" cy="47244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roduct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rice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lace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romotion</a:t>
            </a:r>
          </a:p>
          <a:p>
            <a:pPr fontAlgn="auto">
              <a:spcBef>
                <a:spcPts val="3000"/>
              </a:spcBef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Marketing Mix- 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elements of </a:t>
            </a:r>
            <a:r>
              <a:rPr lang="en-US" sz="2400" i="1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product</a:t>
            </a:r>
            <a:r>
              <a:rPr lang="en-US" sz="2400" dirty="0">
                <a:solidFill>
                  <a:srgbClr val="FF6600"/>
                </a:solidFill>
              </a:rPr>
              <a:t>, </a:t>
            </a:r>
            <a:r>
              <a:rPr lang="en-US" sz="2400" i="1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price</a:t>
            </a:r>
            <a:r>
              <a:rPr lang="en-US" sz="2400" dirty="0">
                <a:solidFill>
                  <a:srgbClr val="FF6600"/>
                </a:solidFill>
              </a:rPr>
              <a:t>, </a:t>
            </a:r>
            <a:r>
              <a:rPr lang="en-US" sz="2400" i="1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place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and </a:t>
            </a:r>
            <a:r>
              <a:rPr lang="en-US" sz="2400" i="1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promotion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that are manipulated by the sport marketer in order to achieve marketing goals and objectives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3796" name="Picture 5" descr="http://www.clker.com/cliparts/x/E/C/v/p/g/blue-p-md.png">
            <a:extLst>
              <a:ext uri="{FF2B5EF4-FFF2-40B4-BE49-F238E27FC236}">
                <a16:creationId xmlns:a16="http://schemas.microsoft.com/office/drawing/2014/main" id="{2D111C53-BDF5-AECD-6B36-5EDB0CB22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088" y="1008063"/>
            <a:ext cx="1962150" cy="196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12F14042-5205-D61C-28F2-9FC6685D32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950" y="115888"/>
            <a:ext cx="8229600" cy="1143000"/>
          </a:xfrm>
        </p:spPr>
        <p:txBody>
          <a:bodyPr/>
          <a:lstStyle/>
          <a:p>
            <a:r>
              <a:rPr lang="en-US" altLang="en-US" b="1"/>
              <a:t>Marketing Mix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833C5B3F-37B4-D31D-0C69-5AA1076891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000" y="1254125"/>
            <a:ext cx="7777163" cy="47244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i="1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Product</a:t>
            </a: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sz="2600" dirty="0">
                <a:solidFill>
                  <a:schemeClr val="tx2">
                    <a:lumMod val="50000"/>
                  </a:schemeClr>
                </a:solidFill>
              </a:rPr>
              <a:t>What the event is trying to sell</a:t>
            </a:r>
          </a:p>
          <a:p>
            <a:pPr lvl="2" fontAlgn="auto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 3" charset="2"/>
              <a:buChar char=""/>
              <a:defRPr/>
            </a:pPr>
            <a:r>
              <a:rPr lang="en-US" sz="2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Product can be goods, services, experience, place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i="1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Price</a:t>
            </a:r>
            <a:endParaRPr lang="en-US" dirty="0">
              <a:solidFill>
                <a:srgbClr val="FF6600"/>
              </a:solidFill>
            </a:endParaRP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sz="2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</a:t>
            </a:r>
            <a:r>
              <a:rPr lang="en-US" sz="2600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value</a:t>
            </a:r>
            <a:r>
              <a:rPr lang="en-US" sz="2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of the product and the </a:t>
            </a:r>
            <a:r>
              <a:rPr lang="en-US" sz="2600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price</a:t>
            </a:r>
            <a:r>
              <a:rPr lang="en-US" sz="2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lvl="2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sz="2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Evaluation of costs v. benefits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i="1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Place</a:t>
            </a: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US" sz="2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channels available for getting the product to the consumer (distribution) </a:t>
            </a:r>
          </a:p>
          <a:p>
            <a:pPr lvl="2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sz="2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not only geographical, but where can customers buy tickets from?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1345D24B-4E0D-05A3-AC69-A80933F603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7543800" cy="792162"/>
          </a:xfrm>
        </p:spPr>
        <p:txBody>
          <a:bodyPr/>
          <a:lstStyle/>
          <a:p>
            <a:r>
              <a:rPr lang="en-US" altLang="en-US" b="1"/>
              <a:t>Marketing Mix </a:t>
            </a:r>
            <a:r>
              <a:rPr lang="en-US" altLang="en-US" sz="3200" b="1"/>
              <a:t>(cont.)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A9F6E742-3C5C-D252-E23F-A9B2FCB04CB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1196975"/>
            <a:ext cx="7543800" cy="495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  <a:defRPr/>
            </a:pPr>
            <a:r>
              <a:rPr lang="en-US" i="1" dirty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Promotion</a:t>
            </a:r>
          </a:p>
          <a:p>
            <a:pPr lvl="1" fontAlgn="auto"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communication activities that inform, persuade and motivate consumers to purchase the product.</a:t>
            </a:r>
          </a:p>
          <a:p>
            <a:pPr lvl="1" fontAlgn="auto"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Process of </a:t>
            </a:r>
            <a:r>
              <a:rPr lang="en-US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creating interest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among consumers</a:t>
            </a:r>
          </a:p>
          <a:p>
            <a:pPr lvl="1" fontAlgn="auto"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Variety of promotional  methods</a:t>
            </a:r>
          </a:p>
          <a:p>
            <a:pPr lvl="1" fontAlgn="auto"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Choice is dependent upon target market and available resources.</a:t>
            </a:r>
          </a:p>
          <a:p>
            <a:pPr fontAlgn="auto">
              <a:spcAft>
                <a:spcPts val="0"/>
              </a:spcAft>
              <a:buClr>
                <a:schemeClr val="accent3"/>
              </a:buClr>
              <a:buFont typeface="Wingdings 3" charset="2"/>
              <a:buChar char=""/>
              <a:defRPr/>
            </a:pPr>
            <a:endParaRPr lang="en-US" sz="4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7892" name="Picture 2">
            <a:extLst>
              <a:ext uri="{FF2B5EF4-FFF2-40B4-BE49-F238E27FC236}">
                <a16:creationId xmlns:a16="http://schemas.microsoft.com/office/drawing/2014/main" id="{3937B9B8-DFE9-C611-02D8-6C6F88377A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4292600"/>
            <a:ext cx="2276475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64CEDCE8-E70F-0458-E2C8-2B5CC364E6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b="1">
                <a:solidFill>
                  <a:srgbClr val="0F0F0F"/>
                </a:solidFill>
                <a:latin typeface="YouTube Sans"/>
              </a:rPr>
              <a:t>Event Marketing: 5 Tactics to Sell Out</a:t>
            </a:r>
            <a:br>
              <a:rPr lang="en-GB" altLang="en-US" b="1">
                <a:solidFill>
                  <a:srgbClr val="0F0F0F"/>
                </a:solidFill>
                <a:latin typeface="YouTube Sans"/>
              </a:rPr>
            </a:br>
            <a:endParaRPr lang="en-GB" altLang="en-US"/>
          </a:p>
        </p:txBody>
      </p:sp>
      <p:pic>
        <p:nvPicPr>
          <p:cNvPr id="4" name="Online Media 3" title="Event Marketing: 5 Tactics to Sell Out">
            <a:hlinkClick r:id="" action="ppaction://media"/>
            <a:extLst>
              <a:ext uri="{FF2B5EF4-FFF2-40B4-BE49-F238E27FC236}">
                <a16:creationId xmlns:a16="http://schemas.microsoft.com/office/drawing/2014/main" id="{F22E52CC-AA41-0198-ADB0-605D4BD342B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1550" y="1133475"/>
            <a:ext cx="7494588" cy="42164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089735A-1705-1693-D7E6-2B3ECFDD1F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90600" y="457200"/>
            <a:ext cx="7974013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/>
              <a:t>Integrated Marketing Communications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362C3941-E9FF-B2AB-0123-11D79401173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28650" y="1825625"/>
            <a:ext cx="3867150" cy="3810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Events Advertising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Visitor Services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Direct marketing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E-marketing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Event packaging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652" name="Rectangle 4">
            <a:extLst>
              <a:ext uri="{FF2B5EF4-FFF2-40B4-BE49-F238E27FC236}">
                <a16:creationId xmlns:a16="http://schemas.microsoft.com/office/drawing/2014/main" id="{7DB037E5-FEDE-5A3E-EDA7-426C938426A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825625"/>
            <a:ext cx="3867150" cy="3810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Ticket selling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Sales promotion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Public relations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Sponsorship media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Marketing opportunities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  <p:bldP spid="2765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9079040-C494-44C1-9503-882346DD7C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11263" y="414338"/>
            <a:ext cx="728345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What about Sponsorship?</a:t>
            </a:r>
            <a:endParaRPr lang="en-GB" altLang="en-US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AD6BC1C3-C2ED-0B33-D9DB-582B87F0B6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90600" y="1828800"/>
            <a:ext cx="7772400" cy="3184525"/>
          </a:xfrm>
        </p:spPr>
        <p:txBody>
          <a:bodyPr/>
          <a:lstStyle/>
          <a:p>
            <a:pPr marL="444500" indent="-444500">
              <a:spcBef>
                <a:spcPts val="1800"/>
              </a:spcBef>
              <a:buFont typeface="Wingdings" panose="05000000000000000000" pitchFamily="2" charset="2"/>
              <a:buChar char="Ø"/>
            </a:pPr>
            <a:r>
              <a:rPr lang="en-GB" altLang="en-US" sz="2400"/>
              <a:t>Marketing often takes place within sponsorship agreements</a:t>
            </a:r>
          </a:p>
        </p:txBody>
      </p:sp>
      <p:pic>
        <p:nvPicPr>
          <p:cNvPr id="41988" name="Picture 2">
            <a:extLst>
              <a:ext uri="{FF2B5EF4-FFF2-40B4-BE49-F238E27FC236}">
                <a16:creationId xmlns:a16="http://schemas.microsoft.com/office/drawing/2014/main" id="{E23A0445-09EE-5A09-DA7E-D849629444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675" y="4010025"/>
            <a:ext cx="3179763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18AE30-9C09-825D-631E-114D7358E3BF}"/>
              </a:ext>
            </a:extLst>
          </p:cNvPr>
          <p:cNvSpPr txBox="1"/>
          <p:nvPr/>
        </p:nvSpPr>
        <p:spPr>
          <a:xfrm>
            <a:off x="1308100" y="3357563"/>
            <a:ext cx="4248150" cy="1662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196850" eaLnBrk="1" hangingPunct="1">
              <a:buFont typeface="Arial" pitchFamily="34" charset="0"/>
              <a:buChar char="•"/>
              <a:defRPr/>
            </a:pPr>
            <a:r>
              <a:rPr lang="en-GB" altLang="en-US" sz="2800" dirty="0"/>
              <a:t>Sometimes referred to as one </a:t>
            </a:r>
            <a:r>
              <a:rPr lang="en-GB" altLang="en-US" sz="2800" i="1" dirty="0"/>
              <a:t>form</a:t>
            </a:r>
            <a:r>
              <a:rPr lang="en-GB" altLang="en-US" sz="2800" dirty="0"/>
              <a:t> of event marketing</a:t>
            </a:r>
          </a:p>
          <a:p>
            <a:pPr eaLnBrk="1" hangingPunct="1">
              <a:defRPr/>
            </a:pPr>
            <a:endParaRPr lang="en-GB" dirty="0"/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BF3A05C1-D137-2A90-D418-A3BE4CF559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60463" y="692150"/>
            <a:ext cx="7543800" cy="792163"/>
          </a:xfrm>
        </p:spPr>
        <p:txBody>
          <a:bodyPr/>
          <a:lstStyle/>
          <a:p>
            <a:r>
              <a:rPr lang="en-US" altLang="en-US"/>
              <a:t>Task</a:t>
            </a:r>
            <a:endParaRPr lang="en-US" altLang="en-US" sz="320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0127C87B-1660-1F15-E2C2-E13CECC0C5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6551612" cy="5024438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+mj-lt"/>
              <a:buAutoNum type="arabicParenR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Identify as many promotional methods as you can</a:t>
            </a:r>
          </a:p>
          <a:p>
            <a:pPr marL="812800" lvl="1" indent="-279400" fontAlgn="auto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</a:t>
            </a:r>
            <a: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Normal/Standard’</a:t>
            </a:r>
          </a:p>
          <a:p>
            <a:pPr marL="812800" lvl="1" indent="-279400" fontAlgn="auto"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‘Outside-the-box’</a:t>
            </a:r>
          </a:p>
          <a:p>
            <a:pPr marL="514350" indent="-514350" fontAlgn="auto">
              <a:spcBef>
                <a:spcPts val="18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+mj-lt"/>
              <a:buAutoNum type="arabicParenR"/>
              <a:defRPr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Which are most suitable for your event?</a:t>
            </a:r>
          </a:p>
          <a:p>
            <a:pPr fontAlgn="auto">
              <a:spcAft>
                <a:spcPts val="0"/>
              </a:spcAft>
              <a:buClr>
                <a:schemeClr val="accent3"/>
              </a:buClr>
              <a:buFont typeface="Wingdings 3" charset="2"/>
              <a:buChar char=""/>
              <a:defRPr/>
            </a:pPr>
            <a:endParaRPr lang="en-US" sz="4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4036" name="Picture 2">
            <a:extLst>
              <a:ext uri="{FF2B5EF4-FFF2-40B4-BE49-F238E27FC236}">
                <a16:creationId xmlns:a16="http://schemas.microsoft.com/office/drawing/2014/main" id="{E6482224-534F-C25A-9423-C3B60327B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37"/>
          <a:stretch>
            <a:fillRect/>
          </a:stretch>
        </p:blipFill>
        <p:spPr bwMode="auto">
          <a:xfrm>
            <a:off x="6516688" y="4149725"/>
            <a:ext cx="2095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6FED749A-4995-BF17-468B-15EC2154D4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925" y="0"/>
            <a:ext cx="8229600" cy="1143000"/>
          </a:xfrm>
        </p:spPr>
        <p:txBody>
          <a:bodyPr/>
          <a:lstStyle/>
          <a:p>
            <a:r>
              <a:rPr lang="en-GB" altLang="en-US"/>
              <a:t>The 4Ps and more!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584F2867-A5E3-769B-E278-F67BF62790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7188" y="1000125"/>
            <a:ext cx="8501062" cy="564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55600" indent="-355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000" b="1">
              <a:solidFill>
                <a:srgbClr val="402000"/>
              </a:solidFill>
              <a:latin typeface="Arial" panose="020B0604020202020204" pitchFamily="34" charset="0"/>
            </a:endParaRPr>
          </a:p>
        </p:txBody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55757E42-C5B5-970F-D6B7-1CAF1ABDED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836613"/>
            <a:ext cx="7162800" cy="535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rgbClr val="402000"/>
                </a:solidFill>
                <a:latin typeface="Arial" panose="020B0604020202020204" pitchFamily="34" charset="0"/>
              </a:rPr>
              <a:t>Getz (1997, p251) believes 4 additional Ps come into play: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b="1" u="sng">
                <a:solidFill>
                  <a:srgbClr val="402000"/>
                </a:solidFill>
                <a:latin typeface="Arial" panose="020B0604020202020204" pitchFamily="34" charset="0"/>
              </a:rPr>
              <a:t>P</a:t>
            </a:r>
            <a:r>
              <a:rPr lang="en-GB" altLang="en-US" b="1">
                <a:solidFill>
                  <a:srgbClr val="402000"/>
                </a:solidFill>
                <a:latin typeface="Arial" panose="020B0604020202020204" pitchFamily="34" charset="0"/>
              </a:rPr>
              <a:t>rogramming</a:t>
            </a:r>
            <a:r>
              <a:rPr lang="en-GB" altLang="en-US">
                <a:solidFill>
                  <a:srgbClr val="402000"/>
                </a:solidFill>
                <a:latin typeface="Arial" panose="020B0604020202020204" pitchFamily="34" charset="0"/>
              </a:rPr>
              <a:t> – elements of style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b="1" u="sng">
                <a:solidFill>
                  <a:srgbClr val="402000"/>
                </a:solidFill>
                <a:latin typeface="Arial" panose="020B0604020202020204" pitchFamily="34" charset="0"/>
              </a:rPr>
              <a:t>P</a:t>
            </a:r>
            <a:r>
              <a:rPr lang="en-GB" altLang="en-US" b="1">
                <a:solidFill>
                  <a:srgbClr val="402000"/>
                </a:solidFill>
                <a:latin typeface="Arial" panose="020B0604020202020204" pitchFamily="34" charset="0"/>
              </a:rPr>
              <a:t>eople</a:t>
            </a:r>
            <a:r>
              <a:rPr lang="en-GB" altLang="en-US">
                <a:solidFill>
                  <a:srgbClr val="402000"/>
                </a:solidFill>
                <a:latin typeface="Arial" panose="020B0604020202020204" pitchFamily="34" charset="0"/>
              </a:rPr>
              <a:t> –audience, host, guests and cast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b="1" u="sng">
                <a:solidFill>
                  <a:srgbClr val="402000"/>
                </a:solidFill>
                <a:latin typeface="Arial" panose="020B0604020202020204" pitchFamily="34" charset="0"/>
              </a:rPr>
              <a:t>P</a:t>
            </a:r>
            <a:r>
              <a:rPr lang="en-GB" altLang="en-US" b="1">
                <a:solidFill>
                  <a:srgbClr val="402000"/>
                </a:solidFill>
                <a:latin typeface="Arial" panose="020B0604020202020204" pitchFamily="34" charset="0"/>
              </a:rPr>
              <a:t>artnerships</a:t>
            </a:r>
            <a:r>
              <a:rPr lang="en-GB" altLang="en-US">
                <a:solidFill>
                  <a:srgbClr val="402000"/>
                </a:solidFill>
                <a:latin typeface="Arial" panose="020B0604020202020204" pitchFamily="34" charset="0"/>
              </a:rPr>
              <a:t> - the stakeholders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b="1" u="sng">
                <a:solidFill>
                  <a:srgbClr val="402000"/>
                </a:solidFill>
                <a:latin typeface="Arial" panose="020B0604020202020204" pitchFamily="34" charset="0"/>
              </a:rPr>
              <a:t>P</a:t>
            </a:r>
            <a:r>
              <a:rPr lang="en-GB" altLang="en-US" b="1">
                <a:solidFill>
                  <a:srgbClr val="402000"/>
                </a:solidFill>
                <a:latin typeface="Arial" panose="020B0604020202020204" pitchFamily="34" charset="0"/>
              </a:rPr>
              <a:t>ackaging</a:t>
            </a:r>
            <a:r>
              <a:rPr lang="en-GB" altLang="en-US">
                <a:solidFill>
                  <a:srgbClr val="402000"/>
                </a:solidFill>
                <a:latin typeface="Arial" panose="020B0604020202020204" pitchFamily="34" charset="0"/>
              </a:rPr>
              <a:t> - and distribution of tickets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402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C0612BAD-E287-E0C5-05DC-5C217DB7FB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Essential Marketing Activities</a:t>
            </a:r>
            <a:endParaRPr lang="en-GB" altLang="en-US" sz="2800"/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26273EF8-E116-3F8B-74EC-774E60F600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36401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Decide on marketing communication including the media mix and messages that will reach the audience of the event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Consider choice and design of venue and methods of ticket distribution fit with attendees needs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Establish the metrics of success for the marketing activities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594CF-0EBB-00B0-7FB1-D9F8F13E8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/>
              <a:t>16 Event Promotion Tips in 2 Minutes!</a:t>
            </a:r>
            <a:br>
              <a:rPr lang="en-GB" b="1" dirty="0"/>
            </a:br>
            <a:br>
              <a:rPr lang="en-GB" b="1" dirty="0">
                <a:solidFill>
                  <a:srgbClr val="0F0F0F"/>
                </a:solidFill>
                <a:latin typeface="YouTube Sans"/>
              </a:rPr>
            </a:br>
            <a:endParaRPr lang="en-GB" dirty="0"/>
          </a:p>
        </p:txBody>
      </p:sp>
      <p:pic>
        <p:nvPicPr>
          <p:cNvPr id="5" name="Online Media 4" title="16 Event Promotion Tips in 2 Minutes!">
            <a:hlinkClick r:id="" action="ppaction://media"/>
            <a:extLst>
              <a:ext uri="{FF2B5EF4-FFF2-40B4-BE49-F238E27FC236}">
                <a16:creationId xmlns:a16="http://schemas.microsoft.com/office/drawing/2014/main" id="{7EFB41E2-5E94-6EAA-B429-28B0C5156CF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50963" y="1825625"/>
            <a:ext cx="6442075" cy="36401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D47A70F3-2E9F-3F29-7910-E5B345353F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58888" y="428625"/>
            <a:ext cx="8229600" cy="1143000"/>
          </a:xfrm>
        </p:spPr>
        <p:txBody>
          <a:bodyPr/>
          <a:lstStyle/>
          <a:p>
            <a:r>
              <a:rPr lang="en-GB" altLang="en-US"/>
              <a:t>Things to do – Assessment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5ACDC84-D1F3-764D-3FFA-E4C633738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013" y="1773238"/>
            <a:ext cx="7843837" cy="4114800"/>
          </a:xfrm>
        </p:spPr>
        <p:txBody>
          <a:bodyPr rtlCol="0">
            <a:normAutofit/>
          </a:bodyPr>
          <a:lstStyle/>
          <a:p>
            <a:pPr marL="444500" indent="-444500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Develop the marketing plan for your event</a:t>
            </a:r>
          </a:p>
          <a:p>
            <a:pPr marL="444500" indent="-444500"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Conduct a team meeting to establish:</a:t>
            </a:r>
          </a:p>
          <a:p>
            <a:pPr marL="723900" lvl="1" indent="-323850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Segmentation of the market for event consumers</a:t>
            </a:r>
          </a:p>
          <a:p>
            <a:pPr marL="1244600" lvl="2" indent="-44450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altLang="en-US" sz="2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Determine target market for your event (specifics)</a:t>
            </a:r>
          </a:p>
          <a:p>
            <a:pPr marL="723900" lvl="1" indent="-323850" fontAlgn="auto">
              <a:spcAft>
                <a:spcPts val="0"/>
              </a:spcAft>
              <a:buClr>
                <a:srgbClr val="CE9964"/>
              </a:buClr>
              <a:buFont typeface="Wingdings" pitchFamily="2" charset="2"/>
              <a:buChar char="§"/>
              <a:defRPr/>
            </a:pPr>
            <a:r>
              <a:rPr lang="en-GB" altLang="en-US" dirty="0">
                <a:solidFill>
                  <a:srgbClr val="402000"/>
                </a:solidFill>
              </a:rPr>
              <a:t>Determine components of marketing mix (strategy)</a:t>
            </a:r>
          </a:p>
          <a:p>
            <a:pPr marL="723900" lvl="1" indent="-323850" fontAlgn="auto">
              <a:spcAft>
                <a:spcPts val="0"/>
              </a:spcAft>
              <a:buClr>
                <a:srgbClr val="CE9964"/>
              </a:buClr>
              <a:buFont typeface="Wingdings" pitchFamily="2" charset="2"/>
              <a:buChar char="§"/>
              <a:defRPr/>
            </a:pPr>
            <a:r>
              <a:rPr lang="en-GB" altLang="en-US" dirty="0">
                <a:solidFill>
                  <a:srgbClr val="402000"/>
                </a:solidFill>
              </a:rPr>
              <a:t>Outline event marketing plan</a:t>
            </a:r>
          </a:p>
          <a:p>
            <a:pPr marL="1257300" lvl="2" indent="-457200" fontAlgn="auto">
              <a:spcAft>
                <a:spcPts val="0"/>
              </a:spcAft>
              <a:buClr>
                <a:srgbClr val="CE9964"/>
              </a:buClr>
              <a:buFont typeface="Wingdings" pitchFamily="2" charset="2"/>
              <a:buChar char="Ø"/>
              <a:defRPr/>
            </a:pPr>
            <a:r>
              <a:rPr lang="en-GB" altLang="en-US" sz="2600" dirty="0">
                <a:solidFill>
                  <a:srgbClr val="402000"/>
                </a:solidFill>
              </a:rPr>
              <a:t>How, when, and where the marketing and communication of the event will occur</a:t>
            </a:r>
          </a:p>
          <a:p>
            <a:pPr marL="444500" indent="-444500"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421B0607-F651-5A18-061D-C7EC591E45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6013" y="1916113"/>
            <a:ext cx="7742237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55600" indent="-355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 sz="3000" b="1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000" b="1">
              <a:solidFill>
                <a:srgbClr val="402000"/>
              </a:solidFill>
              <a:latin typeface="Arial" panose="020B0604020202020204" pitchFamily="34" charset="0"/>
            </a:endParaRPr>
          </a:p>
        </p:txBody>
      </p:sp>
      <p:sp>
        <p:nvSpPr>
          <p:cNvPr id="50181" name="Rectangle 3">
            <a:extLst>
              <a:ext uri="{FF2B5EF4-FFF2-40B4-BE49-F238E27FC236}">
                <a16:creationId xmlns:a16="http://schemas.microsoft.com/office/drawing/2014/main" id="{BF0F7A4A-5962-18B5-F409-01FF93FED9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1913" y="1285875"/>
            <a:ext cx="7162800" cy="535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altLang="en-US">
              <a:solidFill>
                <a:srgbClr val="4020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402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9AA5DF98-0FDE-C242-B7CB-384690D163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Other References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A9E06A75-866B-F2D2-F627-AA68EAE52D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71550" y="1628775"/>
            <a:ext cx="7715250" cy="49434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Bowdin, G., Allen, J., O’Toole, W., Harris, R. and McDonnell, I. (2011) </a:t>
            </a:r>
            <a:r>
              <a:rPr lang="en-GB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Events Management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Elsevier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Oxford – Chapter Eleven</a:t>
            </a:r>
          </a:p>
          <a:p>
            <a:pPr fontAlgn="auto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Raj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R., Walters, P.,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Rashid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T (2009) </a:t>
            </a:r>
            <a:r>
              <a:rPr lang="en-GB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‘Events Management: An Integrated and Practical Approach’ 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London, Sage – Chapter Seven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sz="1600" dirty="0">
              <a:solidFill>
                <a:schemeClr val="accent4"/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accent4"/>
                </a:solidFill>
              </a:rPr>
              <a:t>Shone, A, and Parry, B (2011) </a:t>
            </a:r>
            <a:r>
              <a:rPr lang="en-GB" i="1" u="sng" dirty="0">
                <a:solidFill>
                  <a:schemeClr val="accent4"/>
                </a:solidFill>
              </a:rPr>
              <a:t>Successful</a:t>
            </a:r>
            <a:r>
              <a:rPr lang="en-GB" dirty="0">
                <a:solidFill>
                  <a:schemeClr val="accent4"/>
                </a:solidFill>
              </a:rPr>
              <a:t> </a:t>
            </a:r>
            <a:r>
              <a:rPr lang="en-GB" i="1" u="sng" dirty="0">
                <a:solidFill>
                  <a:schemeClr val="accent4"/>
                </a:solidFill>
              </a:rPr>
              <a:t>Event Management, a Practical Handbook</a:t>
            </a:r>
            <a:r>
              <a:rPr lang="en-GB" dirty="0">
                <a:solidFill>
                  <a:schemeClr val="accent4"/>
                </a:solidFill>
              </a:rPr>
              <a:t> London, Thomson - Chapter Eight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i="1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i="1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77216-C050-DD83-C0A6-DD961B2A8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 b="1" dirty="0">
                <a:solidFill>
                  <a:srgbClr val="0F0F0F"/>
                </a:solidFill>
                <a:latin typeface="Roboto" panose="02000000000000000000" pitchFamily="2" charset="0"/>
              </a:rPr>
              <a:t>What Goes into Preparing a City &amp; Stadium for a Super Bowl? | NFL Explained</a:t>
            </a:r>
            <a:br>
              <a:rPr lang="en-GB" b="1" dirty="0">
                <a:solidFill>
                  <a:srgbClr val="0F0F0F"/>
                </a:solidFill>
                <a:latin typeface="Roboto" panose="02000000000000000000" pitchFamily="2" charset="0"/>
              </a:rPr>
            </a:br>
            <a:endParaRPr lang="en-GB" dirty="0"/>
          </a:p>
        </p:txBody>
      </p:sp>
      <p:pic>
        <p:nvPicPr>
          <p:cNvPr id="4" name="Online Media 3" title="What Goes into Preparing a City &amp; Stadium for a Super Bowl? | NFL Explained">
            <a:hlinkClick r:id="" action="ppaction://media"/>
            <a:extLst>
              <a:ext uri="{FF2B5EF4-FFF2-40B4-BE49-F238E27FC236}">
                <a16:creationId xmlns:a16="http://schemas.microsoft.com/office/drawing/2014/main" id="{3E057053-F99A-2F71-1F3E-CA79C9CEAE3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87450" y="1989138"/>
            <a:ext cx="6546850" cy="36988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PRT2013 Week Two lecture">
  <a:themeElements>
    <a:clrScheme name="Notebook 1">
      <a:dk1>
        <a:srgbClr val="402000"/>
      </a:dk1>
      <a:lt1>
        <a:srgbClr val="FBFAE2"/>
      </a:lt1>
      <a:dk2>
        <a:srgbClr val="996633"/>
      </a:dk2>
      <a:lt2>
        <a:srgbClr val="A08366"/>
      </a:lt2>
      <a:accent1>
        <a:srgbClr val="CE9964"/>
      </a:accent1>
      <a:accent2>
        <a:srgbClr val="CD3333"/>
      </a:accent2>
      <a:accent3>
        <a:srgbClr val="FDFCEE"/>
      </a:accent3>
      <a:accent4>
        <a:srgbClr val="351A00"/>
      </a:accent4>
      <a:accent5>
        <a:srgbClr val="E3CAB8"/>
      </a:accent5>
      <a:accent6>
        <a:srgbClr val="BA2D2D"/>
      </a:accent6>
      <a:hlink>
        <a:srgbClr val="9A7F32"/>
      </a:hlink>
      <a:folHlink>
        <a:srgbClr val="ECA07A"/>
      </a:folHlink>
    </a:clrScheme>
    <a:fontScheme name="Notebook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otebook 1">
        <a:dk1>
          <a:srgbClr val="402000"/>
        </a:dk1>
        <a:lt1>
          <a:srgbClr val="FBFAE2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DFCEE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2">
        <a:dk1>
          <a:srgbClr val="402000"/>
        </a:dk1>
        <a:lt1>
          <a:srgbClr val="FFFFFF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FFFFF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4">
        <a:dk1>
          <a:srgbClr val="1C1C1C"/>
        </a:dk1>
        <a:lt1>
          <a:srgbClr val="FFFFFF"/>
        </a:lt1>
        <a:dk2>
          <a:srgbClr val="000066"/>
        </a:dk2>
        <a:lt2>
          <a:srgbClr val="666699"/>
        </a:lt2>
        <a:accent1>
          <a:srgbClr val="FF5050"/>
        </a:accent1>
        <a:accent2>
          <a:srgbClr val="009999"/>
        </a:accent2>
        <a:accent3>
          <a:srgbClr val="FFFFFF"/>
        </a:accent3>
        <a:accent4>
          <a:srgbClr val="161616"/>
        </a:accent4>
        <a:accent5>
          <a:srgbClr val="FFB3B3"/>
        </a:accent5>
        <a:accent6>
          <a:srgbClr val="008A8A"/>
        </a:accent6>
        <a:hlink>
          <a:srgbClr val="3366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ccess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ssTheme1" id="{4A743EA0-3240-4C89-A64D-C2DD15507F80}" vid="{696D0484-4830-4FC9-808D-CF1128257DFF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SPRT2013 Week Two lecture</Template>
  <TotalTime>0</TotalTime>
  <Words>993</Words>
  <Application>Microsoft Office PowerPoint</Application>
  <PresentationFormat>On-screen Show (4:3)</PresentationFormat>
  <Paragraphs>180</Paragraphs>
  <Slides>22</Slides>
  <Notes>14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22</vt:i4>
      </vt:variant>
    </vt:vector>
  </HeadingPairs>
  <TitlesOfParts>
    <vt:vector size="35" baseType="lpstr">
      <vt:lpstr>Arial</vt:lpstr>
      <vt:lpstr>Times New Roman</vt:lpstr>
      <vt:lpstr>Monotype Sorts</vt:lpstr>
      <vt:lpstr>Calibri Light</vt:lpstr>
      <vt:lpstr>Calibri</vt:lpstr>
      <vt:lpstr>Wingdings 3</vt:lpstr>
      <vt:lpstr>Wingdings</vt:lpstr>
      <vt:lpstr>YouTube Sans</vt:lpstr>
      <vt:lpstr>Roboto</vt:lpstr>
      <vt:lpstr>SPRT2013 Week Two lecture</vt:lpstr>
      <vt:lpstr>AccessTheme1</vt:lpstr>
      <vt:lpstr>Accessible 2</vt:lpstr>
      <vt:lpstr>Sub Title 1</vt:lpstr>
      <vt:lpstr>Live events project</vt:lpstr>
      <vt:lpstr>RECAP…</vt:lpstr>
      <vt:lpstr>By now you should…</vt:lpstr>
      <vt:lpstr>Why have a Marketing Plan?</vt:lpstr>
      <vt:lpstr>Marketing Planning Process</vt:lpstr>
      <vt:lpstr>Marketing Planning (Cont.)</vt:lpstr>
      <vt:lpstr>Market Selection</vt:lpstr>
      <vt:lpstr>Market Selection (Cont.)</vt:lpstr>
      <vt:lpstr>Segmentation</vt:lpstr>
      <vt:lpstr>The Marketing Mix</vt:lpstr>
      <vt:lpstr>Marketing Mix</vt:lpstr>
      <vt:lpstr>Marketing Mix (cont.)</vt:lpstr>
      <vt:lpstr>Event Marketing: 5 Tactics to Sell Out </vt:lpstr>
      <vt:lpstr>Integrated Marketing Communications</vt:lpstr>
      <vt:lpstr>What about Sponsorship?</vt:lpstr>
      <vt:lpstr>Task</vt:lpstr>
      <vt:lpstr>The 4Ps and more!</vt:lpstr>
      <vt:lpstr>Essential Marketing Activities</vt:lpstr>
      <vt:lpstr>16 Event Promotion Tips in 2 Minutes!  </vt:lpstr>
      <vt:lpstr>Things to do – Assessment </vt:lpstr>
      <vt:lpstr>Other References</vt:lpstr>
      <vt:lpstr>What Goes into Preparing a City &amp; Stadium for a Super Bowl? | NFL Explained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SPRT2013 Sport Event Project Management</dc:title>
  <dc:creator>Suzanne Wells</dc:creator>
  <cp:lastModifiedBy>Deborah Jenkins</cp:lastModifiedBy>
  <cp:revision>30</cp:revision>
  <dcterms:created xsi:type="dcterms:W3CDTF">2014-10-03T10:14:23Z</dcterms:created>
  <dcterms:modified xsi:type="dcterms:W3CDTF">2026-02-09T13:34:49Z</dcterms:modified>
</cp:coreProperties>
</file>