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16"/>
  </p:notesMasterIdLst>
  <p:sldIdLst>
    <p:sldId id="256" r:id="rId2"/>
    <p:sldId id="260" r:id="rId3"/>
    <p:sldId id="257" r:id="rId4"/>
    <p:sldId id="259" r:id="rId5"/>
    <p:sldId id="261" r:id="rId6"/>
    <p:sldId id="268" r:id="rId7"/>
    <p:sldId id="262" r:id="rId8"/>
    <p:sldId id="269" r:id="rId9"/>
    <p:sldId id="266" r:id="rId10"/>
    <p:sldId id="267" r:id="rId11"/>
    <p:sldId id="264" r:id="rId12"/>
    <p:sldId id="265" r:id="rId13"/>
    <p:sldId id="25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BFE8A5-C385-46E5-8370-103993BBDEA4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72200C-45DA-4FE0-9CFE-A52A0F7AD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6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of well known brands: Dove, Rexona, Axe, Vaseline,  Knorr, </a:t>
            </a:r>
            <a:r>
              <a:rPr lang="en-GB" dirty="0" err="1"/>
              <a:t>Cif</a:t>
            </a:r>
            <a:r>
              <a:rPr lang="en-GB" dirty="0"/>
              <a:t>, Persil, </a:t>
            </a:r>
            <a:r>
              <a:rPr lang="en-GB" dirty="0" err="1"/>
              <a:t>Domestos</a:t>
            </a:r>
            <a:r>
              <a:rPr lang="en-GB" dirty="0"/>
              <a:t>, Comfort, Cornetto, Magnum,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72200C-45DA-4FE0-9CFE-A52A0F7AD3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80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1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80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29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400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403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83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60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4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288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98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8746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723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099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381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300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2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6385B-1906-40B7-A837-4BE00191F5A0}" type="datetimeFigureOut">
              <a:rPr lang="en-GB" smtClean="0"/>
              <a:t>06/08/2024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91D3702-CBA7-45A1-98A5-BAE2A47D4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65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hofstede-insights.com/country-comparison-too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fstede-insights.com/country-comparison-too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fstede-insights.com/country-comparison-tool" TargetMode="External"/><Relationship Id="rId2" Type="http://schemas.openxmlformats.org/officeDocument/2006/relationships/hyperlink" Target="https://www.cia.gov/the-world-factbook/countries/german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lever.co.uk/our-company/" TargetMode="External"/><Relationship Id="rId5" Type="http://schemas.openxmlformats.org/officeDocument/2006/relationships/hyperlink" Target="https://www.unilever.co.uk/brands/" TargetMode="External"/><Relationship Id="rId4" Type="http://schemas.openxmlformats.org/officeDocument/2006/relationships/hyperlink" Target="https://www.trade.gov/country-commercial-guides/germany-market-overview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0D7CB-6C24-5903-22FC-3502FDD45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277" y="1211436"/>
            <a:ext cx="7216726" cy="109689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234DE3-12CD-B783-B7A1-15755E0D1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2172" y="3613833"/>
            <a:ext cx="7766936" cy="1871665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International Business Communications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LCB6001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Veaceslav Stanciu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2131027 </a:t>
            </a:r>
          </a:p>
        </p:txBody>
      </p:sp>
    </p:spTree>
    <p:extLst>
      <p:ext uri="{BB962C8B-B14F-4D97-AF65-F5344CB8AC3E}">
        <p14:creationId xmlns:p14="http://schemas.microsoft.com/office/powerpoint/2010/main" val="3218776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A2874-7814-BA4F-D73D-BD97F4998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546EA-F0FF-F2F5-69ED-D46499CDC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58" y="1682287"/>
            <a:ext cx="814310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will: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discuss the possibility of opening an Unilever management office in Germany in order to increase trading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 the cultural difference between the UK and Germany and will identify some challenges and difficulties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some recommendations which could contribute to the success of opening the management office</a:t>
            </a:r>
          </a:p>
        </p:txBody>
      </p:sp>
    </p:spTree>
    <p:extLst>
      <p:ext uri="{BB962C8B-B14F-4D97-AF65-F5344CB8AC3E}">
        <p14:creationId xmlns:p14="http://schemas.microsoft.com/office/powerpoint/2010/main" val="2329682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7355C5B-12A4-8051-007A-0961D4954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36889"/>
            <a:ext cx="4696244" cy="326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124C1A-2763-5ED5-49A4-558FF0C6A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46" y="632740"/>
            <a:ext cx="8596668" cy="82530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E2EE7-00BD-9003-D940-68918D82E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46" y="1458045"/>
            <a:ext cx="5554654" cy="52522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Unilever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is: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of the largest global businesses based in the UK established over 100 years ago ( Unilever, 2024)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products are sold in 190 countries and in 2023 the company reported d a </a:t>
            </a:r>
            <a:r>
              <a:rPr lang="en-GB" sz="240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€59.6 billion turnover with 58% of this coming from emerging markets (Unilever, 2024)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brands are operating in 5 business groups: Beauty &amp; Wellbeing; Personal care; Home care; Nutrition and Ice Cream (Unilever, 2024)</a:t>
            </a:r>
          </a:p>
        </p:txBody>
      </p:sp>
    </p:spTree>
    <p:extLst>
      <p:ext uri="{BB962C8B-B14F-4D97-AF65-F5344CB8AC3E}">
        <p14:creationId xmlns:p14="http://schemas.microsoft.com/office/powerpoint/2010/main" val="1394340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BF15D-4DFA-E9C1-2C0E-8A48AEC97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344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Highlights of Germany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79E5E-3763-4E50-7842-2534FA509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832" y="1463040"/>
            <a:ext cx="4796993" cy="4785360"/>
          </a:xfrm>
        </p:spPr>
        <p:txBody>
          <a:bodyPr>
            <a:noAutofit/>
          </a:bodyPr>
          <a:lstStyle/>
          <a:p>
            <a:r>
              <a:rPr lang="en-GB" sz="24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Germany is part of the UE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since January 1958 and 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was one of the first 6 members of the UE. </a:t>
            </a:r>
          </a:p>
          <a:p>
            <a:r>
              <a:rPr lang="en-GB" sz="24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German economy is the fourth largest in the world and second most-populous nation after Russia (CIA, 2024)</a:t>
            </a:r>
          </a:p>
          <a:p>
            <a:r>
              <a:rPr lang="en-GB" sz="24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Germany is the largest consumer market in the European Union with a population of 84.3 million, (International Trade Administration, 2023)</a:t>
            </a: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4" name="Picture 6" descr="Germany 5ft x 3ft Flag">
            <a:extLst>
              <a:ext uri="{FF2B5EF4-FFF2-40B4-BE49-F238E27FC236}">
                <a16:creationId xmlns:a16="http://schemas.microsoft.com/office/drawing/2014/main" id="{BC44167A-5E15-5854-F8B2-96AF3EE8A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323" y="2106371"/>
            <a:ext cx="4089009" cy="306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728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57C22-4AEC-4253-9E76-5064C6F65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416" y="567788"/>
            <a:ext cx="8596668" cy="120513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of cultural differences of the UK and Germany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CF732-AC0F-4FA1-6A67-AB3EA6C3E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39" y="2005844"/>
            <a:ext cx="5334261" cy="4416865"/>
          </a:xfrm>
        </p:spPr>
        <p:txBody>
          <a:bodyPr>
            <a:noAutofit/>
          </a:bodyPr>
          <a:lstStyle/>
          <a:p>
            <a:r>
              <a:rPr lang="en-GB" sz="24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GB" sz="24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ny company looking to expand abroad must understand the social and cultural differences between the host country and home country (Ebert and Griffin, 2013) </a:t>
            </a:r>
          </a:p>
          <a:p>
            <a:r>
              <a:rPr lang="en-GB" sz="24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Some of the most important cultural challenges between the UK and Germany are language barriers, attitude towards risk, attitude towards regulations and compliance and communications styles.</a:t>
            </a:r>
            <a:endParaRPr lang="en-GB" sz="2400" kern="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1026" name="Picture 2" descr="Thoughts on Cultural Diversity - Diversity Focus">
            <a:extLst>
              <a:ext uri="{FF2B5EF4-FFF2-40B4-BE49-F238E27FC236}">
                <a16:creationId xmlns:a16="http://schemas.microsoft.com/office/drawing/2014/main" id="{64A14B80-0092-FBD9-BC28-B218E54DA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342" y="2264898"/>
            <a:ext cx="5687226" cy="344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677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40056-616B-8E5F-E353-ABDC064AF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416" y="1987662"/>
            <a:ext cx="4464148" cy="4013852"/>
          </a:xfrm>
        </p:spPr>
        <p:txBody>
          <a:bodyPr>
            <a:normAutofit/>
          </a:bodyPr>
          <a:lstStyle/>
          <a:p>
            <a:r>
              <a:rPr lang="en-GB" sz="24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There are different theories/models which can help to better understand cultural differences such as Hofstede’s </a:t>
            </a:r>
            <a:r>
              <a:rPr lang="en-GB" sz="24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Cultural Dimension M</a:t>
            </a:r>
            <a:r>
              <a:rPr lang="en-GB" sz="24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odel, Trompenaar’s model, Samovar and Porter’s theory or </a:t>
            </a:r>
            <a:r>
              <a:rPr lang="en-GB" sz="2400" kern="0" dirty="0" err="1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Jandt’s</a:t>
            </a:r>
            <a:r>
              <a:rPr lang="en-GB" sz="24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en-GB" sz="2400" kern="0" spc="40" dirty="0">
              <a:solidFill>
                <a:srgbClr val="000000"/>
              </a:solidFill>
              <a:effectLst/>
              <a:highlight>
                <a:srgbClr val="FFFFFF"/>
              </a:highlight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0" spc="4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will briefly discuss </a:t>
            </a:r>
            <a:r>
              <a:rPr lang="en-GB" sz="2400" kern="0" spc="40" dirty="0">
                <a:solidFill>
                  <a:srgbClr val="000000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kern="0" spc="4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 </a:t>
            </a:r>
            <a:r>
              <a:rPr lang="en-GB" sz="2400" b="1" kern="0" spc="4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Hofstede’s </a:t>
            </a:r>
            <a:r>
              <a:rPr lang="en-GB" sz="2400" kern="0" spc="4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six cultural dimensions model</a:t>
            </a:r>
          </a:p>
          <a:p>
            <a:endParaRPr lang="en-GB" sz="2400" dirty="0"/>
          </a:p>
        </p:txBody>
      </p:sp>
      <p:pic>
        <p:nvPicPr>
          <p:cNvPr id="2050" name="Picture 2" descr="Cultural Dimensions ...">
            <a:extLst>
              <a:ext uri="{FF2B5EF4-FFF2-40B4-BE49-F238E27FC236}">
                <a16:creationId xmlns:a16="http://schemas.microsoft.com/office/drawing/2014/main" id="{DED68875-EB4D-5C81-664D-094862F5C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933" y="1290904"/>
            <a:ext cx="4172932" cy="430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AA42445-09AE-D476-3BB1-97774E9C8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416" y="269043"/>
            <a:ext cx="8579209" cy="102186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of cultural differences of the UK and Germany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21947-0C25-51D4-5608-50EABD35C728}"/>
              </a:ext>
            </a:extLst>
          </p:cNvPr>
          <p:cNvSpPr txBox="1"/>
          <p:nvPr/>
        </p:nvSpPr>
        <p:spPr>
          <a:xfrm>
            <a:off x="5529125" y="5601404"/>
            <a:ext cx="61053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Hofstede and </a:t>
            </a:r>
            <a:r>
              <a:rPr lang="en-GB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Usunier</a:t>
            </a:r>
            <a:r>
              <a:rPr lang="en-GB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2003)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4847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9B4C9-D646-A7A2-1DC8-DE8A4AC30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95" y="1313769"/>
            <a:ext cx="6189786" cy="5426610"/>
          </a:xfrm>
        </p:spPr>
        <p:txBody>
          <a:bodyPr>
            <a:noAutofit/>
          </a:bodyPr>
          <a:lstStyle/>
          <a:p>
            <a:r>
              <a:rPr lang="en-GB" sz="23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Using the online country comparison tool available on </a:t>
            </a:r>
            <a:r>
              <a:rPr lang="en-GB" sz="23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www.hofstede-insights.com/country-comparison-tool</a:t>
            </a:r>
            <a:r>
              <a:rPr lang="en-GB" sz="24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</a:t>
            </a:r>
            <a:r>
              <a:rPr lang="en-GB" sz="23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3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identified that </a:t>
            </a:r>
            <a:r>
              <a:rPr lang="en-GB" sz="23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 and Germany have similar indicators on four of the cultural dimensions: power distance (35/35), individualism (76/79), motivation towards achievement (66/66) and the long term orientation (60/57). (</a:t>
            </a:r>
            <a:r>
              <a:rPr lang="en-GB" sz="23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Hofstede Insights, 2024). </a:t>
            </a:r>
          </a:p>
          <a:p>
            <a:r>
              <a:rPr lang="en-GB" sz="2300" kern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</a:t>
            </a:r>
            <a:r>
              <a:rPr lang="en-GB" sz="23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indicators </a:t>
            </a:r>
            <a:r>
              <a:rPr lang="en-GB" sz="23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proves that Germany and UK’s have significant culture similarities which can positively impact </a:t>
            </a:r>
            <a:r>
              <a:rPr lang="en-GB" sz="23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</a:t>
            </a:r>
            <a:r>
              <a:rPr lang="en-GB" sz="23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opening of the Unilever's management office </a:t>
            </a:r>
            <a:r>
              <a:rPr lang="en-GB" sz="2300" kern="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 Germany. </a:t>
            </a:r>
          </a:p>
          <a:p>
            <a:endParaRPr lang="en-GB" sz="2300" kern="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GB" sz="2300" kern="0" spc="40" dirty="0">
              <a:solidFill>
                <a:schemeClr val="tx1"/>
              </a:solidFill>
              <a:effectLst/>
              <a:highlight>
                <a:srgbClr val="FFFFFF"/>
              </a:highlight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ultural differences between Germany and Great Britain">
            <a:extLst>
              <a:ext uri="{FF2B5EF4-FFF2-40B4-BE49-F238E27FC236}">
                <a16:creationId xmlns:a16="http://schemas.microsoft.com/office/drawing/2014/main" id="{CCCE5104-6EF0-6849-6967-6CE09580F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663" y="1980815"/>
            <a:ext cx="4936337" cy="289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EFA16255-400D-79C4-C7A4-2D42671E3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318" y="117621"/>
            <a:ext cx="8578457" cy="10640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of cultural differences of the UK and Germany  </a:t>
            </a:r>
          </a:p>
        </p:txBody>
      </p:sp>
    </p:spTree>
    <p:extLst>
      <p:ext uri="{BB962C8B-B14F-4D97-AF65-F5344CB8AC3E}">
        <p14:creationId xmlns:p14="http://schemas.microsoft.com/office/powerpoint/2010/main" val="3655176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0E8635-E444-AFD1-BCB3-12F8628814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527" y="687261"/>
            <a:ext cx="8999421" cy="482727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00CCAA5-463F-9B77-3021-0E9F6750C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280" y="5674360"/>
            <a:ext cx="8596668" cy="754575"/>
          </a:xfrm>
        </p:spPr>
        <p:txBody>
          <a:bodyPr>
            <a:normAutofit/>
          </a:bodyPr>
          <a:lstStyle/>
          <a:p>
            <a:pPr algn="ctr"/>
            <a:r>
              <a:rPr lang="en-GB" sz="2800" kern="0" spc="4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www.hofstede-insights.com/country-comparison-tool</a:t>
            </a:r>
            <a:endParaRPr lang="en-GB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033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4CAD2-D17D-6BF8-CEFE-2C24F36DF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095" y="512948"/>
            <a:ext cx="6201766" cy="5832103"/>
          </a:xfrm>
        </p:spPr>
        <p:txBody>
          <a:bodyPr>
            <a:noAutofit/>
          </a:bodyPr>
          <a:lstStyle/>
          <a:p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terms of </a:t>
            </a:r>
            <a:r>
              <a:rPr lang="en-GB" sz="2400" b="1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uncertainty avoidance </a:t>
            </a:r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UK’s indicator is lower (35) than Germany’s (65) meaning that British culture have a higher tolerance of unexpected situations whereas Germans businesses often prioritize certainty and structure. </a:t>
            </a:r>
          </a:p>
          <a:p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British are more comfortable with taking calculated risks, whereas Germans tend to avoid risk. </a:t>
            </a:r>
          </a:p>
          <a:p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Germany communication tends to be clear, precise and detailed to reduce misunderstanding, but the British communication style is more indirect and involves some level of ambiguity.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1028" name="Picture 4" descr="Uncertainty Avoidance Index: Navigating Business and Cultural Dynamics in  Uncertain Environments">
            <a:extLst>
              <a:ext uri="{FF2B5EF4-FFF2-40B4-BE49-F238E27FC236}">
                <a16:creationId xmlns:a16="http://schemas.microsoft.com/office/drawing/2014/main" id="{E38CA2FC-DBC8-CC64-AB55-C76143B46A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351" y="878186"/>
            <a:ext cx="4637649" cy="463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853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4BBB0-062C-BB8C-ED74-C4AFB0A66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147" y="872796"/>
            <a:ext cx="5432734" cy="51124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terms of </a:t>
            </a: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indulgence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UK’s indicator is higher (69) than Germany’s (40). This explains that Germany has a more restrained culture, meaning that the Germans tends to emphasize hard work, structure and discipline whereas the British culture places a higher emphasis on leisure time and enjoying life.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German culture has a stronger belief in regulations and social norms, whereas British culture tends to be more flexible and open to bending rules and social norms. </a:t>
            </a:r>
          </a:p>
        </p:txBody>
      </p:sp>
      <p:pic>
        <p:nvPicPr>
          <p:cNvPr id="4098" name="Picture 2" descr="Hofstede's dimensions | PPT">
            <a:extLst>
              <a:ext uri="{FF2B5EF4-FFF2-40B4-BE49-F238E27FC236}">
                <a16:creationId xmlns:a16="http://schemas.microsoft.com/office/drawing/2014/main" id="{CC4D3523-2375-D38B-7F17-55F224E2A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680" y="1505243"/>
            <a:ext cx="4370363" cy="327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461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4BD3A-7FDA-1F04-804F-1FAADAA24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347" y="356382"/>
            <a:ext cx="8596668" cy="85344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7A536-AD8A-1D61-9629-9EA4BD88E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324707"/>
            <a:ext cx="8888697" cy="51769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manage the differences in uncertainty avoidance and indulgence dimensions, the Unilever’s UK management have to: </a:t>
            </a:r>
          </a:p>
          <a:p>
            <a:r>
              <a:rPr lang="en-GB" sz="2400" kern="0" spc="40" dirty="0">
                <a:solidFill>
                  <a:schemeClr val="tx1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have a very clear and transparent business communications during  the whole process as this could contribute to better negotiations of opening the Unilever management office in Germany.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reduce language barriers Unilever's management can adopt few strategies such as to hire bilingual employees; to use professional translators for translating important documents; to use interprets for important meetings.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adapt some of the British business practices to the German way such as meeting etiquette, decision-making processes, punctuality and time management </a:t>
            </a: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884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6EBA0-6D6B-F3DE-B4AE-DB755B971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9564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B7DF8-B45D-23E8-F32F-8D2FBED07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312" y="1822965"/>
            <a:ext cx="7088032" cy="3733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showed that: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very important navigating cultural differences between the UK and Germany and understanding these differences is key to future successful interactions and collaboration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Adapting some of the practices to the German culture it can contribute to better negotiations and collaborations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61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CC266-AAE2-8D4C-AAFE-EE32C8EF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470" y="386861"/>
            <a:ext cx="8596668" cy="80889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A2869-4283-174B-B813-FA50B1A40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115" y="1195754"/>
            <a:ext cx="9662419" cy="552860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CIA, 2024. 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Germany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cia.gov/the-world-factbook/countries/</a:t>
            </a:r>
            <a:r>
              <a:rPr lang="en-GB" u="sng" kern="100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germany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/#introduction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July 2024)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Ebert, R.J. and Griffin, R.W., (2013). 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essentials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9</a:t>
            </a:r>
            <a:r>
              <a:rPr lang="en-GB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Edinburg Gate, Harlow: Pearson Education.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Hill, C.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Hult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(2021)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International Business: Competing in the Global Marketplace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12th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NY: McGraw Hill Education </a:t>
            </a:r>
            <a:endParaRPr lang="en-GB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Hofstede Insights, (2024). Country Comparison Tool. Available at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www.hofstede-insights.com/country-comparison-tool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14 July 2024)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Hofstede, G. and </a:t>
            </a:r>
            <a:r>
              <a:rPr lang="en-GB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Usunier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J.C., 2003. Hofstede’s dimensions of culture and their influence on international business negotiations. 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negotiation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60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pp.137-153.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Trade Administration, (2023). 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Germany-Country Commercial Guide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Germany - Market Overview (trade.gov)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July 2024)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Unilever, (2024). 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Our brands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Our brands | Unilever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July 2024)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Unilever, (2024). </a:t>
            </a:r>
            <a:r>
              <a:rPr lang="en-GB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Our Company. 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About - Purpose - Our Company | Unilever</a:t>
            </a:r>
            <a:r>
              <a:rPr lang="en-GB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July 2024)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238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1F97E83E-1084-B385-A7A1-56D29E943AB4}"/>
              </a:ext>
            </a:extLst>
          </p:cNvPr>
          <p:cNvSpPr/>
          <p:nvPr/>
        </p:nvSpPr>
        <p:spPr>
          <a:xfrm>
            <a:off x="2222698" y="2115665"/>
            <a:ext cx="6344529" cy="26266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63760178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1021</Words>
  <Application>Microsoft Office PowerPoint</Application>
  <PresentationFormat>Widescreen</PresentationFormat>
  <Paragraphs>61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Business Management </vt:lpstr>
      <vt:lpstr>Introduction</vt:lpstr>
      <vt:lpstr>Chosen Company Background</vt:lpstr>
      <vt:lpstr>Highlights of Germany </vt:lpstr>
      <vt:lpstr>Analysis of cultural differences of the UK and Germany  </vt:lpstr>
      <vt:lpstr>Analysis of cultural differences of the UK and Germany  </vt:lpstr>
      <vt:lpstr>Analysis of cultural differences of the UK and Germany  </vt:lpstr>
      <vt:lpstr>www.hofstede-insights.com/country-comparison-tool</vt:lpstr>
      <vt:lpstr>PowerPoint Presentation</vt:lpstr>
      <vt:lpstr>PowerPoint Presentation</vt:lpstr>
      <vt:lpstr>Recommendations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Management </dc:title>
  <dc:creator>Alina Golding</dc:creator>
  <cp:lastModifiedBy>Alina Golding</cp:lastModifiedBy>
  <cp:revision>74</cp:revision>
  <dcterms:created xsi:type="dcterms:W3CDTF">2024-07-16T11:41:51Z</dcterms:created>
  <dcterms:modified xsi:type="dcterms:W3CDTF">2024-08-06T14:44:43Z</dcterms:modified>
</cp:coreProperties>
</file>