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6" r:id="rId17"/>
    <p:sldId id="277" r:id="rId18"/>
    <p:sldId id="278" r:id="rId19"/>
    <p:sldId id="279" r:id="rId20"/>
    <p:sldId id="281" r:id="rId21"/>
    <p:sldId id="280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17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" TargetMode="External"/><Relationship Id="rId7" Type="http://schemas.openxmlformats.org/officeDocument/2006/relationships/hyperlink" Target="https://www.mckinsey.com/" TargetMode="External"/><Relationship Id="rId2" Type="http://schemas.openxmlformats.org/officeDocument/2006/relationships/hyperlink" Target="https://www.fca.org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y.com/" TargetMode="External"/><Relationship Id="rId5" Type="http://schemas.openxmlformats.org/officeDocument/2006/relationships/hyperlink" Target="https://www.chainalysis.com/" TargetMode="External"/><Relationship Id="rId4" Type="http://schemas.openxmlformats.org/officeDocument/2006/relationships/hyperlink" Target="https://www.pwc.com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Title Slide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GovChain Exchange – A Semi-Government Crypto Exchange</a:t>
            </a:r>
          </a:p>
          <a:p>
            <a:r>
              <a:t>- Programme: CertHE Business Skills for the Workplace</a:t>
            </a:r>
          </a:p>
          <a:p>
            <a:r>
              <a:t>- Module: Enterprise &amp; Entrepreneurship (LCLM4006)</a:t>
            </a:r>
          </a:p>
          <a:p>
            <a:r>
              <a:t>- Student: Taran Alexandru (2427100)</a:t>
            </a:r>
          </a:p>
          <a:p>
            <a:r>
              <a:t>- Lecturer: Balendran Kandasamy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Blockchain?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Decentralised digital ledger storing transactions securely</a:t>
            </a:r>
          </a:p>
          <a:p>
            <a:r>
              <a:t>- Data replicated across many computers—tamper‑proof</a:t>
            </a:r>
          </a:p>
          <a:p>
            <a:r>
              <a:t>- Ensures transparency, trust and immutability</a:t>
            </a:r>
          </a:p>
          <a:p>
            <a:r>
              <a:t>- Used for finance, identity, smart contracts and more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the UK Needs GovChain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Private exchanges fail often (e.g., FTX, Celsius)</a:t>
            </a:r>
          </a:p>
          <a:p>
            <a:r>
              <a:t>- Customers lose millions with no protection</a:t>
            </a:r>
          </a:p>
          <a:p>
            <a:r>
              <a:t>- No UK government-backed crypto platform exists</a:t>
            </a:r>
          </a:p>
          <a:p>
            <a:r>
              <a:t>- Corporations require safe regulated environments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GovChain Helps Corporations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Secure, government-backed custodial wallets</a:t>
            </a:r>
          </a:p>
          <a:p>
            <a:r>
              <a:t>- Fast transparent settlements for large payments</a:t>
            </a:r>
          </a:p>
          <a:p>
            <a:r>
              <a:t>- Lower legal risks through FCA regulation</a:t>
            </a:r>
          </a:p>
          <a:p>
            <a:r>
              <a:t>- Blockchain audit logs prevent fraud and manipulation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Investors for GovChain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Government of the UK (51% stake)</a:t>
            </a:r>
          </a:p>
          <a:p>
            <a:r>
              <a:t>- Banks and fintech companies</a:t>
            </a:r>
          </a:p>
          <a:p>
            <a:r>
              <a:t>- Private investment funds and VCs</a:t>
            </a:r>
          </a:p>
          <a:p>
            <a:r>
              <a:t>- High-net-worth individuals</a:t>
            </a:r>
          </a:p>
          <a:p>
            <a:r>
              <a:t>- Corporate asset managers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Refund &amp; Customer Protection Mechanisms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Government-backed emergency insurance fund</a:t>
            </a:r>
          </a:p>
          <a:p>
            <a:r>
              <a:t>- Automatic refunds in confirmed fraud cases</a:t>
            </a:r>
          </a:p>
          <a:p>
            <a:r>
              <a:t>- Blockchain transparency avoids disputes</a:t>
            </a:r>
          </a:p>
          <a:p>
            <a:r>
              <a:t>- External auditing for all transactions</a:t>
            </a:r>
          </a:p>
          <a:p>
            <a:r>
              <a:t>- AI-based fraud detection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Frequent hacks and exchange collapses</a:t>
            </a:r>
          </a:p>
          <a:p>
            <a:r>
              <a:t>- No investor protection on most platforms</a:t>
            </a:r>
          </a:p>
          <a:p>
            <a:r>
              <a:t>- Corporations fear instability</a:t>
            </a:r>
          </a:p>
          <a:p>
            <a:r>
              <a:t>- Lack of transparent financial reporting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Proposed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Semi-government regulated exchange</a:t>
            </a:r>
          </a:p>
          <a:p>
            <a:r>
              <a:t>- Blockchain-based secure architecture</a:t>
            </a:r>
          </a:p>
          <a:p>
            <a:r>
              <a:t>- Full AML/KYC compliance</a:t>
            </a:r>
          </a:p>
          <a:p>
            <a:r>
              <a:t>- Government security guarantees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Trading fees: 0.1–0.2%</a:t>
            </a:r>
          </a:p>
          <a:p>
            <a:r>
              <a:t>- Staking and yield</a:t>
            </a:r>
          </a:p>
          <a:p>
            <a:r>
              <a:t>- Corporate custody services</a:t>
            </a:r>
          </a:p>
          <a:p>
            <a:r>
              <a:t>- Government digital bond tokens</a:t>
            </a:r>
          </a:p>
          <a:p>
            <a:r>
              <a:t>- Token listing fees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Token Listing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Standard listing fee: £50,000</a:t>
            </a:r>
          </a:p>
          <a:p>
            <a:r>
              <a:t>- Premium due-diligence listing: £125,000</a:t>
            </a:r>
          </a:p>
          <a:p>
            <a:r>
              <a:t>- Corporate onboarding: £250,000+</a:t>
            </a:r>
          </a:p>
          <a:p>
            <a:r>
              <a:t>- Annual maintenance fee: £10,000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Format &amp; Ownership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Public–Private Partnership (PPP)</a:t>
            </a:r>
          </a:p>
          <a:p>
            <a:r>
              <a:t>- Government: 51%, Private investors: 49%</a:t>
            </a:r>
          </a:p>
          <a:p>
            <a:r>
              <a:t>- FCA regulated, GDPR compliant</a:t>
            </a:r>
          </a:p>
          <a:p>
            <a:r>
              <a:t>- Full AML/KYC enforcement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Required Staff for GovChain (Total: 42 employees)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Executive Team: 4 (CEO, CTO, CMO, Compliance Director)</a:t>
            </a:r>
          </a:p>
          <a:p>
            <a:r>
              <a:t>- Developers &amp; Blockchain Engineers: 12</a:t>
            </a:r>
          </a:p>
          <a:p>
            <a:r>
              <a:t>- Cybersecurity Team: 6</a:t>
            </a:r>
          </a:p>
          <a:p>
            <a:r>
              <a:t>- Customer Support (24/7): 10</a:t>
            </a:r>
          </a:p>
          <a:p>
            <a:r>
              <a:t>- Finance &amp; Legal Department: 5</a:t>
            </a:r>
          </a:p>
          <a:p>
            <a:r>
              <a:t>- Operations &amp; Admin: 5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Staff Salary Costs (Annual)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Executive Team: £600,000</a:t>
            </a:r>
          </a:p>
          <a:p>
            <a:r>
              <a:t>- Developers &amp; Engineers: £960,000</a:t>
            </a:r>
          </a:p>
          <a:p>
            <a:r>
              <a:t>- Cybersecurity Team: £540,000</a:t>
            </a:r>
          </a:p>
          <a:p>
            <a:r>
              <a:t>- Customer Support: £350,000</a:t>
            </a:r>
          </a:p>
          <a:p>
            <a:r>
              <a:t>- Finance &amp; Legal: £325,000</a:t>
            </a:r>
          </a:p>
          <a:p>
            <a:r>
              <a:t>- Operations &amp; Admin: £200,000</a:t>
            </a:r>
          </a:p>
          <a:p>
            <a:r>
              <a:t>- Total Annual Staffing Cost: £2,975,000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Operational Expenses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Office Rent (London): £180,000/year</a:t>
            </a:r>
          </a:p>
          <a:p>
            <a:r>
              <a:t>- Servers &amp; Cloud Infrastructure: £220,000/year</a:t>
            </a:r>
          </a:p>
          <a:p>
            <a:r>
              <a:t>- Tech Support &amp; Maintenance: £150,000/year</a:t>
            </a:r>
          </a:p>
          <a:p>
            <a:r>
              <a:t>- Cybersecurity Subscriptions: £100,000/year</a:t>
            </a:r>
          </a:p>
          <a:p>
            <a:r>
              <a:t>- Insurance &amp; Compliance Fees: £120,000/year</a:t>
            </a:r>
          </a:p>
          <a:p>
            <a:r>
              <a:t>- Total Annual Operations: £770,000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45" y="347833"/>
            <a:ext cx="1823884" cy="1143000"/>
          </a:xfrm>
        </p:spPr>
        <p:txBody>
          <a:bodyPr>
            <a:normAutofit/>
          </a:bodyPr>
          <a:lstStyle/>
          <a:p>
            <a:r>
              <a:rPr sz="1400" dirty="0"/>
              <a:t>PESTEL – </a:t>
            </a:r>
            <a:r>
              <a:rPr lang="en-US" sz="1400" dirty="0"/>
              <a:t>Economic</a:t>
            </a:r>
            <a:endParaRPr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45" y="2800129"/>
            <a:ext cx="4001729" cy="8554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400" dirty="0"/>
              <a:t>  Pestel-Political</a:t>
            </a:r>
          </a:p>
          <a:p>
            <a:pPr marL="0" indent="0">
              <a:buNone/>
            </a:pPr>
            <a:r>
              <a:rPr sz="1400" dirty="0"/>
              <a:t>- UK aims to be global crypto hub</a:t>
            </a:r>
          </a:p>
          <a:p>
            <a:pPr marL="0" indent="0">
              <a:buNone/>
            </a:pPr>
            <a:r>
              <a:rPr sz="1400" dirty="0"/>
              <a:t>- Government supports digital transformation</a:t>
            </a:r>
          </a:p>
          <a:p>
            <a:pPr marL="0" indent="0">
              <a:buNone/>
            </a:pPr>
            <a:r>
              <a:rPr sz="1400" dirty="0"/>
              <a:t>- Stable political environment for fintech growth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BA0095-9146-4CD7-4005-DC2FF648E1E3}"/>
              </a:ext>
            </a:extLst>
          </p:cNvPr>
          <p:cNvSpPr txBox="1">
            <a:spLocks/>
          </p:cNvSpPr>
          <p:nvPr/>
        </p:nvSpPr>
        <p:spPr>
          <a:xfrm>
            <a:off x="93406" y="1056558"/>
            <a:ext cx="3780504" cy="103484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/>
              <a:t>- Crypto market expanding rapidly</a:t>
            </a:r>
          </a:p>
          <a:p>
            <a:pPr marL="0" indent="0">
              <a:buNone/>
            </a:pPr>
            <a:r>
              <a:rPr lang="en-US" sz="1400" dirty="0"/>
              <a:t>- High demand for safe regulated exchanges</a:t>
            </a:r>
          </a:p>
          <a:p>
            <a:pPr marL="0" indent="0">
              <a:buNone/>
            </a:pPr>
            <a:r>
              <a:rPr lang="en-US" sz="1400" dirty="0"/>
              <a:t>- New tax revenue streams</a:t>
            </a:r>
          </a:p>
          <a:p>
            <a:pPr marL="0" indent="0">
              <a:buNone/>
            </a:pPr>
            <a:r>
              <a:rPr lang="en-US" sz="1400" dirty="0"/>
              <a:t>- Corporate crypto adoption increasing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E03C18F-8F59-454C-934E-70AE371BF478}"/>
              </a:ext>
            </a:extLst>
          </p:cNvPr>
          <p:cNvSpPr txBox="1">
            <a:spLocks/>
          </p:cNvSpPr>
          <p:nvPr/>
        </p:nvSpPr>
        <p:spPr>
          <a:xfrm>
            <a:off x="4264742" y="2778405"/>
            <a:ext cx="4685071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dirty="0"/>
              <a:t>Reduced paper use in digital finance</a:t>
            </a:r>
          </a:p>
          <a:p>
            <a:pPr algn="l"/>
            <a:r>
              <a:rPr lang="en-US" sz="1400" dirty="0"/>
              <a:t>- Energy-efficient </a:t>
            </a:r>
            <a:r>
              <a:rPr lang="en-US" sz="1400" dirty="0" err="1"/>
              <a:t>PoS</a:t>
            </a:r>
            <a:r>
              <a:rPr lang="en-US" sz="1400" dirty="0"/>
              <a:t> blockchains</a:t>
            </a:r>
          </a:p>
          <a:p>
            <a:pPr algn="l"/>
            <a:r>
              <a:rPr lang="en-US" sz="1400" dirty="0"/>
              <a:t>- Green data </a:t>
            </a:r>
            <a:r>
              <a:rPr lang="en-US" sz="1400" dirty="0" err="1"/>
              <a:t>centres</a:t>
            </a:r>
            <a:r>
              <a:rPr lang="en-US" sz="1400" dirty="0"/>
              <a:t> for servers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DA54C0-66D2-D596-F05A-D8ABEC116468}"/>
              </a:ext>
            </a:extLst>
          </p:cNvPr>
          <p:cNvSpPr txBox="1"/>
          <p:nvPr/>
        </p:nvSpPr>
        <p:spPr>
          <a:xfrm>
            <a:off x="152400" y="4304012"/>
            <a:ext cx="45769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PESTEL – Social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D91747-75A0-1778-8C72-0A3F7C222DC0}"/>
              </a:ext>
            </a:extLst>
          </p:cNvPr>
          <p:cNvSpPr txBox="1"/>
          <p:nvPr/>
        </p:nvSpPr>
        <p:spPr>
          <a:xfrm>
            <a:off x="93406" y="4652466"/>
            <a:ext cx="367972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- Public fear of scams</a:t>
            </a:r>
          </a:p>
          <a:p>
            <a:r>
              <a:rPr lang="en-US" sz="1400" dirty="0"/>
              <a:t>- Growing acceptance of crypto</a:t>
            </a:r>
          </a:p>
          <a:p>
            <a:r>
              <a:rPr lang="en-US" sz="1400" dirty="0"/>
              <a:t>- Demand for trustworthy platforms</a:t>
            </a:r>
          </a:p>
          <a:p>
            <a:r>
              <a:rPr lang="en-US" sz="1400" dirty="0"/>
              <a:t>- Younger generations drive adoption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8F29CF-82AC-8BB7-EB73-A846674B5940}"/>
              </a:ext>
            </a:extLst>
          </p:cNvPr>
          <p:cNvSpPr txBox="1"/>
          <p:nvPr/>
        </p:nvSpPr>
        <p:spPr>
          <a:xfrm>
            <a:off x="4372897" y="827090"/>
            <a:ext cx="45769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PESTEL – Technological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CB08CBD-BD60-04DE-4F94-D4115AE5A31F}"/>
              </a:ext>
            </a:extLst>
          </p:cNvPr>
          <p:cNvSpPr txBox="1"/>
          <p:nvPr/>
        </p:nvSpPr>
        <p:spPr>
          <a:xfrm>
            <a:off x="4264742" y="1209697"/>
            <a:ext cx="457691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- Modern blockchain networks</a:t>
            </a:r>
          </a:p>
          <a:p>
            <a:r>
              <a:rPr lang="en-US" sz="1400" dirty="0"/>
              <a:t>- Smart contracts for automation</a:t>
            </a:r>
          </a:p>
          <a:p>
            <a:r>
              <a:rPr lang="en-US" sz="1400" dirty="0"/>
              <a:t>- Biometric KYC systems</a:t>
            </a:r>
          </a:p>
          <a:p>
            <a:r>
              <a:rPr lang="en-US" sz="1400" dirty="0"/>
              <a:t>- AI fraud detection tools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B63512-8949-F4F1-5784-5080124253DC}"/>
              </a:ext>
            </a:extLst>
          </p:cNvPr>
          <p:cNvSpPr txBox="1"/>
          <p:nvPr/>
        </p:nvSpPr>
        <p:spPr>
          <a:xfrm>
            <a:off x="4264742" y="2761937"/>
            <a:ext cx="45769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PESTEL – Environmental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00179D0-B4BA-DF5F-92F7-74DAFD69E50B}"/>
              </a:ext>
            </a:extLst>
          </p:cNvPr>
          <p:cNvSpPr txBox="1"/>
          <p:nvPr/>
        </p:nvSpPr>
        <p:spPr>
          <a:xfrm>
            <a:off x="4318819" y="4196501"/>
            <a:ext cx="45769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PESTEL – Legal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0532B68-2F1E-A347-B4AC-0EA41B00EA70}"/>
              </a:ext>
            </a:extLst>
          </p:cNvPr>
          <p:cNvSpPr txBox="1"/>
          <p:nvPr/>
        </p:nvSpPr>
        <p:spPr>
          <a:xfrm>
            <a:off x="4264742" y="4461430"/>
            <a:ext cx="457691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- FCA licensing requirements</a:t>
            </a:r>
          </a:p>
          <a:p>
            <a:r>
              <a:rPr lang="en-US" sz="1400" dirty="0"/>
              <a:t>- GDPR data protection</a:t>
            </a:r>
          </a:p>
          <a:p>
            <a:r>
              <a:rPr lang="en-US" sz="1400" dirty="0"/>
              <a:t>- Strict AML/KYC regulations</a:t>
            </a:r>
          </a:p>
          <a:p>
            <a:r>
              <a:rPr lang="en-US" sz="1400" dirty="0"/>
              <a:t>- Alignment with </a:t>
            </a:r>
            <a:r>
              <a:rPr lang="en-US" sz="1400" dirty="0" err="1"/>
              <a:t>MiCA</a:t>
            </a:r>
            <a:r>
              <a:rPr lang="en-US" sz="1400" dirty="0"/>
              <a:t> standards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 (4P)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Product: Secure &amp; regulated crypto exchange</a:t>
            </a:r>
          </a:p>
          <a:p>
            <a:r>
              <a:t>- Price: Low trading fees</a:t>
            </a:r>
          </a:p>
          <a:p>
            <a:r>
              <a:t>- Place: App &amp; Website</a:t>
            </a:r>
          </a:p>
          <a:p>
            <a:r>
              <a:t>- Promotion: PR, partnerships, social media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Full Initial Cost Breakdown (£2,500,000)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Platform Development: £800,000</a:t>
            </a:r>
          </a:p>
          <a:p>
            <a:r>
              <a:t>- Licensing &amp; Legal: £300,000</a:t>
            </a:r>
          </a:p>
          <a:p>
            <a:r>
              <a:t>- Cybersecurity Setup: £400,000</a:t>
            </a:r>
          </a:p>
          <a:p>
            <a:r>
              <a:t>- Marketing Launch: £250,000</a:t>
            </a:r>
          </a:p>
          <a:p>
            <a:r>
              <a:t>- First-Year Salaries (partial funding): £550,000</a:t>
            </a:r>
          </a:p>
          <a:p>
            <a:r>
              <a:t>- Operations Setup: £200,000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Projected Revenue (Years 1–3)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Year 1: £2.4M (Listings + Trading Fees)</a:t>
            </a:r>
          </a:p>
          <a:p>
            <a:r>
              <a:t>- Year 2: £5.1M (Corporate onboarding, Staking)</a:t>
            </a:r>
          </a:p>
          <a:p>
            <a:r>
              <a:t>- Year 3: £9.3M (Gov tokens + Expansion)</a:t>
            </a:r>
          </a:p>
          <a:p>
            <a:r>
              <a:t>- Break-even: End of Year 1 or Mid-Year 2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GovChain Will Succeed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Government-backed trust</a:t>
            </a:r>
          </a:p>
          <a:p>
            <a:r>
              <a:t>- Solves corporate security problems</a:t>
            </a:r>
          </a:p>
          <a:p>
            <a:r>
              <a:t>- Strong demand for regulated crypto</a:t>
            </a:r>
          </a:p>
          <a:p>
            <a:r>
              <a:t>- High investor and corporate interest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B2EC32-EE6E-E5BE-950B-8B73975389DA}"/>
              </a:ext>
            </a:extLst>
          </p:cNvPr>
          <p:cNvSpPr txBox="1"/>
          <p:nvPr/>
        </p:nvSpPr>
        <p:spPr>
          <a:xfrm>
            <a:off x="147484" y="325586"/>
            <a:ext cx="8613058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i="0" dirty="0">
                <a:effectLst/>
                <a:latin typeface="UICTFontTextStyleEmphasizedBody"/>
              </a:rPr>
              <a:t>Reference</a:t>
            </a:r>
          </a:p>
          <a:p>
            <a:pPr algn="ctr"/>
            <a:endParaRPr lang="en-US" sz="1600" b="1" i="0" dirty="0">
              <a:effectLst/>
              <a:latin typeface="UICTFontTextStyleEmphasizedBody"/>
            </a:endParaRPr>
          </a:p>
          <a:p>
            <a:pPr algn="l"/>
            <a:r>
              <a:rPr lang="en-US" sz="1400" b="1" i="0" dirty="0">
                <a:effectLst/>
                <a:latin typeface="UICTFontTextStyleEmphasizedBody"/>
              </a:rPr>
              <a:t>FCA (2024) </a:t>
            </a:r>
            <a:r>
              <a:rPr lang="en-US" sz="1400" b="1" i="1" dirty="0" err="1">
                <a:effectLst/>
                <a:latin typeface="UICTFontTextStyleEmphasizedItalicBody"/>
              </a:rPr>
              <a:t>Cryptoassets</a:t>
            </a:r>
            <a:r>
              <a:rPr lang="en-US" sz="1400" b="1" i="1" dirty="0">
                <a:effectLst/>
                <a:latin typeface="UICTFontTextStyleEmphasizedItalicBody"/>
              </a:rPr>
              <a:t>: Regulatory Guidance</a:t>
            </a:r>
            <a:r>
              <a:rPr lang="en-US" sz="1400" b="1" i="0" dirty="0">
                <a:effectLst/>
                <a:latin typeface="UICTFontTextStyleEmphasizedBody"/>
              </a:rPr>
              <a:t>. Financial Conduct Authority. Available at: </a:t>
            </a:r>
            <a:r>
              <a:rPr lang="en-US" sz="1400" b="1" i="0" u="sng" dirty="0">
                <a:effectLst/>
                <a:latin typeface="UICTFontTextStyleEmphasizedBody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https://www.fca.org.uk/</a:t>
            </a:r>
            <a:r>
              <a:rPr lang="en-US" sz="1400" b="1" i="0" dirty="0">
                <a:effectLst/>
                <a:latin typeface="UICTFontTextStyleEmphasizedBody"/>
              </a:rPr>
              <a:t> (Accessed: 28 November 2025).</a:t>
            </a: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br>
              <a:rPr lang="en-US" sz="1400" b="0" i="0" dirty="0">
                <a:effectLst/>
                <a:latin typeface="Arial" panose="020B0604020202020204" pitchFamily="34" charset="0"/>
              </a:rPr>
            </a:b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r>
              <a:rPr lang="en-US" sz="1400" b="1" i="0" dirty="0">
                <a:effectLst/>
                <a:latin typeface="UICTFontTextStyleEmphasizedBody"/>
              </a:rPr>
              <a:t>HM Treasury (2024) </a:t>
            </a:r>
            <a:r>
              <a:rPr lang="en-US" sz="1400" b="1" i="1" dirty="0">
                <a:effectLst/>
                <a:latin typeface="UICTFontTextStyleEmphasizedItalicBody"/>
              </a:rPr>
              <a:t>Future Financial Services Framework: Digital Assets Report</a:t>
            </a:r>
            <a:r>
              <a:rPr lang="en-US" sz="1400" b="1" i="0" dirty="0">
                <a:effectLst/>
                <a:latin typeface="UICTFontTextStyleEmphasizedBody"/>
              </a:rPr>
              <a:t>. UK Government. Available at: </a:t>
            </a:r>
            <a:r>
              <a:rPr lang="en-US" sz="1400" b="1" i="0" u="sng" dirty="0">
                <a:effectLst/>
                <a:latin typeface="UICTFontTextStyleEmphasizedBody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</a:t>
            </a:r>
            <a:r>
              <a:rPr lang="en-US" sz="1400" b="1" i="0" dirty="0">
                <a:effectLst/>
                <a:latin typeface="UICTFontTextStyleEmphasizedBody"/>
              </a:rPr>
              <a:t> (Accessed: 28 November 2025).</a:t>
            </a: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br>
              <a:rPr lang="en-US" sz="1400" b="0" i="0" dirty="0">
                <a:effectLst/>
                <a:latin typeface="Arial" panose="020B0604020202020204" pitchFamily="34" charset="0"/>
              </a:rPr>
            </a:b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r>
              <a:rPr lang="en-US" sz="1400" b="1" i="0" dirty="0">
                <a:effectLst/>
                <a:latin typeface="UICTFontTextStyleEmphasizedBody"/>
              </a:rPr>
              <a:t>PwC (2024) </a:t>
            </a:r>
            <a:r>
              <a:rPr lang="en-US" sz="1400" b="1" i="1" dirty="0">
                <a:effectLst/>
                <a:latin typeface="UICTFontTextStyleEmphasizedItalicBody"/>
              </a:rPr>
              <a:t>Global Crypto Market Outlook 2024</a:t>
            </a:r>
            <a:r>
              <a:rPr lang="en-US" sz="1400" b="1" i="0" dirty="0">
                <a:effectLst/>
                <a:latin typeface="UICTFontTextStyleEmphasizedBody"/>
              </a:rPr>
              <a:t>. PricewaterhouseCoopers. Available at: </a:t>
            </a:r>
            <a:r>
              <a:rPr lang="en-US" sz="1400" b="1" i="0" u="sng" dirty="0">
                <a:effectLst/>
                <a:latin typeface="UICTFontTextStyleEmphasizedBody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https://www.pwc.com</a:t>
            </a:r>
            <a:r>
              <a:rPr lang="en-US" sz="1400" b="1" i="0" dirty="0">
                <a:effectLst/>
                <a:latin typeface="UICTFontTextStyleEmphasizedBody"/>
              </a:rPr>
              <a:t> (Accessed: 28 November 2025).</a:t>
            </a: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br>
              <a:rPr lang="en-US" sz="1400" b="0" i="0" dirty="0">
                <a:effectLst/>
                <a:latin typeface="Arial" panose="020B0604020202020204" pitchFamily="34" charset="0"/>
              </a:rPr>
            </a:b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r>
              <a:rPr lang="en-US" sz="1400" b="1" i="0" dirty="0" err="1">
                <a:effectLst/>
                <a:latin typeface="UICTFontTextStyleEmphasizedBody"/>
              </a:rPr>
              <a:t>Chainalysis</a:t>
            </a:r>
            <a:r>
              <a:rPr lang="en-US" sz="1400" b="1" i="0" dirty="0">
                <a:effectLst/>
                <a:latin typeface="UICTFontTextStyleEmphasizedBody"/>
              </a:rPr>
              <a:t> (2024) </a:t>
            </a:r>
            <a:r>
              <a:rPr lang="en-US" sz="1400" b="1" i="1" dirty="0">
                <a:effectLst/>
                <a:latin typeface="UICTFontTextStyleEmphasizedItalicBody"/>
              </a:rPr>
              <a:t>Crypto Crime Report 2024</a:t>
            </a:r>
            <a:r>
              <a:rPr lang="en-US" sz="1400" b="1" i="0" dirty="0">
                <a:effectLst/>
                <a:latin typeface="UICTFontTextStyleEmphasizedBody"/>
              </a:rPr>
              <a:t>. </a:t>
            </a:r>
            <a:r>
              <a:rPr lang="en-US" sz="1400" b="1" i="0" dirty="0" err="1">
                <a:effectLst/>
                <a:latin typeface="UICTFontTextStyleEmphasizedBody"/>
              </a:rPr>
              <a:t>Chainalysis</a:t>
            </a:r>
            <a:r>
              <a:rPr lang="en-US" sz="1400" b="1" i="0" dirty="0">
                <a:effectLst/>
                <a:latin typeface="UICTFontTextStyleEmphasizedBody"/>
              </a:rPr>
              <a:t> Research. Available at: </a:t>
            </a:r>
            <a:r>
              <a:rPr lang="en-US" sz="1400" b="1" i="0" u="sng" dirty="0">
                <a:effectLst/>
                <a:latin typeface="UICTFontTextStyleEmphasizedBody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https://www.chainalysis.com</a:t>
            </a:r>
            <a:r>
              <a:rPr lang="en-US" sz="1400" b="1" i="0" dirty="0">
                <a:effectLst/>
                <a:latin typeface="UICTFontTextStyleEmphasizedBody"/>
              </a:rPr>
              <a:t> (Accessed: 28 November 2025).</a:t>
            </a: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br>
              <a:rPr lang="en-US" sz="1400" b="0" i="0" dirty="0">
                <a:effectLst/>
                <a:latin typeface="Arial" panose="020B0604020202020204" pitchFamily="34" charset="0"/>
              </a:rPr>
            </a:b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r>
              <a:rPr lang="en-US" sz="1400" b="1" i="0" dirty="0">
                <a:effectLst/>
                <a:latin typeface="UICTFontTextStyleEmphasizedBody"/>
              </a:rPr>
              <a:t>EY (2023) </a:t>
            </a:r>
            <a:r>
              <a:rPr lang="en-US" sz="1400" b="1" i="1" dirty="0">
                <a:effectLst/>
                <a:latin typeface="UICTFontTextStyleEmphasizedItalicBody"/>
              </a:rPr>
              <a:t>Blockchain Adoption and Enterprise Use Cases</a:t>
            </a:r>
            <a:r>
              <a:rPr lang="en-US" sz="1400" b="1" i="0" dirty="0">
                <a:effectLst/>
                <a:latin typeface="UICTFontTextStyleEmphasizedBody"/>
              </a:rPr>
              <a:t>. Ernst &amp; Young Global. Available at: </a:t>
            </a:r>
            <a:r>
              <a:rPr lang="en-US" sz="1400" b="1" i="0" u="sng" dirty="0">
                <a:effectLst/>
                <a:latin typeface="UICTFontTextStyleEmphasizedBody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https://www.ey.com</a:t>
            </a:r>
            <a:r>
              <a:rPr lang="en-US" sz="1400" b="1" i="0" dirty="0">
                <a:effectLst/>
                <a:latin typeface="UICTFontTextStyleEmphasizedBody"/>
              </a:rPr>
              <a:t> (Accessed: 28 November 2025).</a:t>
            </a: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br>
              <a:rPr lang="en-US" sz="1400" b="0" i="0" dirty="0">
                <a:effectLst/>
                <a:latin typeface="Arial" panose="020B0604020202020204" pitchFamily="34" charset="0"/>
              </a:rPr>
            </a:br>
            <a:endParaRPr lang="en-US" sz="1400" b="0" i="0" dirty="0">
              <a:effectLst/>
              <a:latin typeface="Arial" panose="020B0604020202020204" pitchFamily="34" charset="0"/>
            </a:endParaRPr>
          </a:p>
          <a:p>
            <a:pPr algn="l"/>
            <a:r>
              <a:rPr lang="en-US" sz="1400" b="1" i="0" dirty="0">
                <a:effectLst/>
                <a:latin typeface="UICTFontTextStyleEmphasizedBody"/>
              </a:rPr>
              <a:t>McKinsey &amp; Company (2023) </a:t>
            </a:r>
            <a:r>
              <a:rPr lang="en-US" sz="1400" b="1" i="1" dirty="0">
                <a:effectLst/>
                <a:latin typeface="UICTFontTextStyleEmphasizedItalicBody"/>
              </a:rPr>
              <a:t>The Future of Digital Finance and Crypto Regulation</a:t>
            </a:r>
            <a:r>
              <a:rPr lang="en-US" sz="1400" b="1" i="0" dirty="0">
                <a:effectLst/>
                <a:latin typeface="UICTFontTextStyleEmphasizedBody"/>
              </a:rPr>
              <a:t>. McKinsey Insights. Available at: </a:t>
            </a:r>
            <a:r>
              <a:rPr lang="en-US" sz="1400" b="1" i="0" u="sng" dirty="0">
                <a:effectLst/>
                <a:latin typeface="UICTFontTextStyleEmphasizedBody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https://www.mckinsey.com</a:t>
            </a:r>
            <a:r>
              <a:rPr lang="en-US" sz="1400" b="1" i="0" dirty="0">
                <a:effectLst/>
                <a:latin typeface="UICTFontTextStyleEmphasizedBody"/>
              </a:rPr>
              <a:t> (Accessed: 28 November 2025</a:t>
            </a:r>
            <a:r>
              <a:rPr lang="en-US" sz="1400" b="1" i="0" dirty="0">
                <a:solidFill>
                  <a:srgbClr val="000000"/>
                </a:solidFill>
                <a:effectLst/>
                <a:latin typeface="UICTFontTextStyleEmphasizedBody"/>
              </a:rPr>
              <a:t>).</a:t>
            </a:r>
            <a:endParaRPr lang="en-US" sz="1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19517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Slide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Thank you!</a:t>
            </a:r>
          </a:p>
          <a:p>
            <a:r>
              <a:t>-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1019</Words>
  <Application>Microsoft Office PowerPoint</Application>
  <PresentationFormat>On-screen Show (4:3)</PresentationFormat>
  <Paragraphs>147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UICTFontTextStyleEmphasizedBody</vt:lpstr>
      <vt:lpstr>UICTFontTextStyleEmphasizedItalicBody</vt:lpstr>
      <vt:lpstr>Office Theme</vt:lpstr>
      <vt:lpstr>Title Slide</vt:lpstr>
      <vt:lpstr>What is Blockchain?</vt:lpstr>
      <vt:lpstr>Why the UK Needs GovChain</vt:lpstr>
      <vt:lpstr>How GovChain Helps Corporations</vt:lpstr>
      <vt:lpstr>Types of Investors for GovChain</vt:lpstr>
      <vt:lpstr>Refund &amp; Customer Protection Mechanisms</vt:lpstr>
      <vt:lpstr>Market Problem</vt:lpstr>
      <vt:lpstr>Proposed Solution</vt:lpstr>
      <vt:lpstr>Business Model</vt:lpstr>
      <vt:lpstr>Token Listing Costs</vt:lpstr>
      <vt:lpstr>Legal Format &amp; Ownership</vt:lpstr>
      <vt:lpstr>Required Staff for GovChain (Total: 42 employees)</vt:lpstr>
      <vt:lpstr>Staff Salary Costs (Annual)</vt:lpstr>
      <vt:lpstr>Operational Expenses</vt:lpstr>
      <vt:lpstr>PESTEL – Economic</vt:lpstr>
      <vt:lpstr>Marketing Strategy (4P)</vt:lpstr>
      <vt:lpstr>Full Initial Cost Breakdown (£2,500,000)</vt:lpstr>
      <vt:lpstr>Projected Revenue (Years 1–3)</vt:lpstr>
      <vt:lpstr>Why GovChain Will Succeed</vt:lpstr>
      <vt:lpstr>PowerPoint Presentation</vt:lpstr>
      <vt:lpstr>Final Slide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Slide</dc:title>
  <dc:subject/>
  <dc:creator>Predator</dc:creator>
  <cp:keywords/>
  <dc:description>generated using python-pptx</dc:description>
  <cp:lastModifiedBy>Alexandru Taran (2427100)</cp:lastModifiedBy>
  <cp:revision>3</cp:revision>
  <dcterms:created xsi:type="dcterms:W3CDTF">2013-01-27T09:14:16Z</dcterms:created>
  <dcterms:modified xsi:type="dcterms:W3CDTF">2025-12-07T17:55:23Z</dcterms:modified>
  <cp:category/>
</cp:coreProperties>
</file>