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590" autoAdjust="0"/>
    <p:restoredTop sz="88166" autoAdjust="0"/>
  </p:normalViewPr>
  <p:slideViewPr>
    <p:cSldViewPr snapToGrid="0" snapToObjects="1">
      <p:cViewPr varScale="1">
        <p:scale>
          <a:sx n="66" d="100"/>
          <a:sy n="66" d="100"/>
        </p:scale>
        <p:origin x="96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30595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22376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941832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161288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380744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02920" y="1645920"/>
            <a:ext cx="11183112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500" b="1" kern="0" spc="300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FROM SCRIPT TO SCREEN</a:t>
            </a:r>
            <a:endParaRPr lang="en-US" sz="4500" dirty="0"/>
          </a:p>
        </p:txBody>
      </p:sp>
      <p:sp>
        <p:nvSpPr>
          <p:cNvPr id="8" name="Text 6"/>
          <p:cNvSpPr/>
          <p:nvPr/>
        </p:nvSpPr>
        <p:spPr>
          <a:xfrm>
            <a:off x="521208" y="2670048"/>
            <a:ext cx="10515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i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Generative AI Pipeline for Long-Form Documentary Production</a:t>
            </a:r>
            <a:endParaRPr lang="en-US" sz="2100" dirty="0"/>
          </a:p>
        </p:txBody>
      </p:sp>
      <p:sp>
        <p:nvSpPr>
          <p:cNvPr id="9" name="Text 7"/>
          <p:cNvSpPr/>
          <p:nvPr/>
        </p:nvSpPr>
        <p:spPr>
          <a:xfrm>
            <a:off x="521208" y="4160520"/>
            <a:ext cx="676656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Sentiljano Kacokaj</a:t>
            </a:r>
            <a:endParaRPr lang="en-US" sz="150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No. 2313169  ·  BSc (Hons) Applied Computing</a:t>
            </a:r>
            <a:endParaRPr lang="en-US" sz="1500" dirty="0"/>
          </a:p>
          <a:p>
            <a:pPr marL="0" indent="0">
              <a:lnSpc>
                <a:spcPct val="115000"/>
              </a:lnSpc>
              <a:buNone/>
            </a:pPr>
            <a:endParaRPr lang="en-US" sz="150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Dr Nouh Elmitwally</a:t>
            </a:r>
            <a:endParaRPr lang="en-US" sz="150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ACCA6020 Independent Project  ·  Final Viva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521208" y="617220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4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JULY 2026</a:t>
            </a:r>
            <a:endParaRPr lang="en-US" sz="11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7BC9D0B-AB3D-0BE7-3915-32E93453FA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9725" y="3571622"/>
            <a:ext cx="1991011" cy="260057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SIXTY MINUTES, THEN QUESTIONS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Agenda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822960" y="1965960"/>
            <a:ext cx="5669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444752" y="1965960"/>
            <a:ext cx="3566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 and the aim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822960" y="2715768"/>
            <a:ext cx="5669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1444752" y="2715768"/>
            <a:ext cx="3566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450" dirty="0"/>
          </a:p>
        </p:txBody>
      </p:sp>
      <p:sp>
        <p:nvSpPr>
          <p:cNvPr id="13" name="Text 11"/>
          <p:cNvSpPr/>
          <p:nvPr/>
        </p:nvSpPr>
        <p:spPr>
          <a:xfrm>
            <a:off x="822960" y="3465576"/>
            <a:ext cx="5669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1444752" y="3465576"/>
            <a:ext cx="3566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artifact and demo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822960" y="4215384"/>
            <a:ext cx="5669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1444752" y="4215384"/>
            <a:ext cx="3566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Pipeline and the three locks</a:t>
            </a:r>
            <a:endParaRPr lang="en-US" sz="1450" dirty="0"/>
          </a:p>
        </p:txBody>
      </p:sp>
      <p:sp>
        <p:nvSpPr>
          <p:cNvPr id="19" name="Text 17"/>
          <p:cNvSpPr/>
          <p:nvPr/>
        </p:nvSpPr>
        <p:spPr>
          <a:xfrm>
            <a:off x="822960" y="4965192"/>
            <a:ext cx="5669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1700" dirty="0"/>
          </a:p>
        </p:txBody>
      </p:sp>
      <p:sp>
        <p:nvSpPr>
          <p:cNvPr id="20" name="Text 18"/>
          <p:cNvSpPr/>
          <p:nvPr/>
        </p:nvSpPr>
        <p:spPr>
          <a:xfrm>
            <a:off x="1444752" y="4965192"/>
            <a:ext cx="3566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versions, two pivots</a:t>
            </a:r>
            <a:endParaRPr lang="en-US" sz="1450" dirty="0"/>
          </a:p>
        </p:txBody>
      </p:sp>
      <p:sp>
        <p:nvSpPr>
          <p:cNvPr id="22" name="Text 20"/>
          <p:cNvSpPr/>
          <p:nvPr/>
        </p:nvSpPr>
        <p:spPr>
          <a:xfrm>
            <a:off x="6537960" y="1965960"/>
            <a:ext cx="5669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1700" dirty="0"/>
          </a:p>
        </p:txBody>
      </p:sp>
      <p:sp>
        <p:nvSpPr>
          <p:cNvPr id="23" name="Text 21"/>
          <p:cNvSpPr/>
          <p:nvPr/>
        </p:nvSpPr>
        <p:spPr>
          <a:xfrm>
            <a:off x="7159752" y="1965960"/>
            <a:ext cx="3566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by architecture</a:t>
            </a:r>
            <a:endParaRPr lang="en-US" sz="1450" dirty="0"/>
          </a:p>
        </p:txBody>
      </p:sp>
      <p:sp>
        <p:nvSpPr>
          <p:cNvPr id="25" name="Text 23"/>
          <p:cNvSpPr/>
          <p:nvPr/>
        </p:nvSpPr>
        <p:spPr>
          <a:xfrm>
            <a:off x="6537960" y="2715768"/>
            <a:ext cx="5669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07</a:t>
            </a:r>
            <a:endParaRPr lang="en-US" sz="1700" dirty="0"/>
          </a:p>
        </p:txBody>
      </p:sp>
      <p:sp>
        <p:nvSpPr>
          <p:cNvPr id="26" name="Text 24"/>
          <p:cNvSpPr/>
          <p:nvPr/>
        </p:nvSpPr>
        <p:spPr>
          <a:xfrm>
            <a:off x="7159752" y="2715768"/>
            <a:ext cx="3566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and evaluation</a:t>
            </a:r>
            <a:endParaRPr lang="en-US" sz="1450" dirty="0"/>
          </a:p>
        </p:txBody>
      </p:sp>
      <p:sp>
        <p:nvSpPr>
          <p:cNvPr id="28" name="Text 26"/>
          <p:cNvSpPr/>
          <p:nvPr/>
        </p:nvSpPr>
        <p:spPr>
          <a:xfrm>
            <a:off x="6537960" y="3465576"/>
            <a:ext cx="5669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08</a:t>
            </a:r>
            <a:endParaRPr lang="en-US" sz="1700" dirty="0"/>
          </a:p>
        </p:txBody>
      </p:sp>
      <p:sp>
        <p:nvSpPr>
          <p:cNvPr id="29" name="Text 27"/>
          <p:cNvSpPr/>
          <p:nvPr/>
        </p:nvSpPr>
        <p:spPr>
          <a:xfrm>
            <a:off x="7159752" y="3465576"/>
            <a:ext cx="3566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 and future work</a:t>
            </a:r>
            <a:endParaRPr lang="en-US" sz="1450" dirty="0"/>
          </a:p>
        </p:txBody>
      </p:sp>
      <p:sp>
        <p:nvSpPr>
          <p:cNvPr id="31" name="Text 29"/>
          <p:cNvSpPr/>
          <p:nvPr/>
        </p:nvSpPr>
        <p:spPr>
          <a:xfrm>
            <a:off x="6537960" y="4215384"/>
            <a:ext cx="5669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09</a:t>
            </a:r>
            <a:endParaRPr lang="en-US" sz="1700" dirty="0"/>
          </a:p>
        </p:txBody>
      </p:sp>
      <p:sp>
        <p:nvSpPr>
          <p:cNvPr id="32" name="Text 30"/>
          <p:cNvSpPr/>
          <p:nvPr/>
        </p:nvSpPr>
        <p:spPr>
          <a:xfrm>
            <a:off x="7159752" y="4215384"/>
            <a:ext cx="3566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and questions</a:t>
            </a:r>
            <a:endParaRPr lang="en-US" sz="1450" dirty="0"/>
          </a:p>
        </p:txBody>
      </p:sp>
      <p:sp>
        <p:nvSpPr>
          <p:cNvPr id="34" name="Text 32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35" name="Text 33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29</a:t>
            </a:r>
            <a:endParaRPr lang="en-US" sz="8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PROJECT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integration gap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502920" y="1920240"/>
            <a:ext cx="6126480" cy="3108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5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Cameras became affordable; production did not. The tools then matured one by one: cinematic stills [1], convincing narration [2], long-form structure [3].</a:t>
            </a:r>
            <a:endParaRPr lang="en-US" sz="1500" dirty="0"/>
          </a:p>
          <a:p>
            <a:pPr marL="0" indent="0">
              <a:lnSpc>
                <a:spcPct val="118000"/>
              </a:lnSpc>
              <a:buNone/>
            </a:pPr>
            <a:endParaRPr lang="en-US" sz="1500" dirty="0"/>
          </a:p>
          <a:p>
            <a:pPr marL="0" indent="0">
              <a:lnSpc>
                <a:spcPct val="118000"/>
              </a:lnSpc>
              <a:buNone/>
            </a:pPr>
            <a:r>
              <a:rPr lang="en-US" sz="15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performs alone; a person carries outputs between them by hand, and the saved time is lost in the gaps.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7086600" y="1874520"/>
            <a:ext cx="4599432" cy="2880360"/>
          </a:xfrm>
          <a:prstGeom prst="roundRect">
            <a:avLst>
              <a:gd name="adj" fmla="val 1746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360920" y="2148840"/>
            <a:ext cx="4023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QUESTION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7360920" y="2560320"/>
            <a:ext cx="406908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5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one pipeline take a documentary from locked script to screen, and at what cost in money, time and intervention?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502920" y="5440680"/>
            <a:ext cx="11155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interim framing held; today it gets measured answers.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3" name="Text 11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29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UNCHANGED SINCE THE PROPOSAL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Aim and objectives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502920" y="1783080"/>
            <a:ext cx="11183112" cy="896112"/>
          </a:xfrm>
          <a:prstGeom prst="roundRect">
            <a:avLst>
              <a:gd name="adj" fmla="val 5612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77240" y="2098186"/>
            <a:ext cx="822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kern="0" spc="300" dirty="0">
                <a:solidFill>
                  <a:srgbClr val="E8A33D"/>
                </a:solidFill>
                <a:latin typeface="Cambria" panose="02040503050406030204" pitchFamily="18" charset="0"/>
                <a:ea typeface="Cambria" panose="02040503050406030204" pitchFamily="18" charset="0"/>
                <a:cs typeface="Calibri" pitchFamily="34" charset="-120"/>
              </a:rPr>
              <a:t>AIM</a:t>
            </a:r>
            <a:endParaRPr lang="en-US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462317" y="1874520"/>
            <a:ext cx="9875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Design, build and evaluate a fully automated generative AI pipeline for long-form documentary production.</a:t>
            </a:r>
            <a:endParaRPr lang="en-US" sz="1550" dirty="0"/>
          </a:p>
        </p:txBody>
      </p:sp>
      <p:sp>
        <p:nvSpPr>
          <p:cNvPr id="10" name="Text 8"/>
          <p:cNvSpPr/>
          <p:nvPr/>
        </p:nvSpPr>
        <p:spPr>
          <a:xfrm>
            <a:off x="822960" y="3063240"/>
            <a:ext cx="5669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463040" y="3090672"/>
            <a:ext cx="7498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 multi-stage script system that ends in a locked script.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9052560" y="3136392"/>
            <a:ext cx="2606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kern="0" spc="100" dirty="0">
                <a:solidFill>
                  <a:srgbClr val="6FBF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DONE · W5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822960" y="3822192"/>
            <a:ext cx="5669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1463040" y="3849624"/>
            <a:ext cx="7498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Generate voiceover, images and video from the locked script.</a:t>
            </a:r>
            <a:endParaRPr lang="en-US" sz="1450" dirty="0"/>
          </a:p>
        </p:txBody>
      </p:sp>
      <p:sp>
        <p:nvSpPr>
          <p:cNvPr id="15" name="Text 13"/>
          <p:cNvSpPr/>
          <p:nvPr/>
        </p:nvSpPr>
        <p:spPr>
          <a:xfrm>
            <a:off x="9052560" y="3895344"/>
            <a:ext cx="2606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kern="0" spc="100" dirty="0">
                <a:solidFill>
                  <a:srgbClr val="6FBF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DONE</a:t>
            </a:r>
            <a:endParaRPr lang="en-US" sz="950" dirty="0"/>
          </a:p>
        </p:txBody>
      </p:sp>
      <p:sp>
        <p:nvSpPr>
          <p:cNvPr id="16" name="Text 14"/>
          <p:cNvSpPr/>
          <p:nvPr/>
        </p:nvSpPr>
        <p:spPr>
          <a:xfrm>
            <a:off x="822960" y="4581144"/>
            <a:ext cx="5669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1463040" y="4608576"/>
            <a:ext cx="7498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Assemble the assets into a finished documentary segment.</a:t>
            </a:r>
            <a:endParaRPr lang="en-US" sz="1450" dirty="0"/>
          </a:p>
        </p:txBody>
      </p:sp>
      <p:sp>
        <p:nvSpPr>
          <p:cNvPr id="18" name="Text 16"/>
          <p:cNvSpPr/>
          <p:nvPr/>
        </p:nvSpPr>
        <p:spPr>
          <a:xfrm>
            <a:off x="9052560" y="4654296"/>
            <a:ext cx="2606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kern="0" spc="100" dirty="0">
                <a:solidFill>
                  <a:srgbClr val="6FBF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DONE · 3:18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822960" y="5340096"/>
            <a:ext cx="5669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1463040" y="5367528"/>
            <a:ext cx="7498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time, cost, quality and human intervention at each stage.</a:t>
            </a:r>
            <a:endParaRPr lang="en-US" sz="1450" dirty="0"/>
          </a:p>
        </p:txBody>
      </p:sp>
      <p:sp>
        <p:nvSpPr>
          <p:cNvPr id="21" name="Text 19"/>
          <p:cNvSpPr/>
          <p:nvPr/>
        </p:nvSpPr>
        <p:spPr>
          <a:xfrm>
            <a:off x="9052560" y="5413248"/>
            <a:ext cx="2606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kern="0" spc="100" dirty="0">
                <a:solidFill>
                  <a:srgbClr val="6FBF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DONE · LOGGED</a:t>
            </a:r>
            <a:endParaRPr lang="en-US" sz="950" dirty="0"/>
          </a:p>
        </p:txBody>
      </p:sp>
      <p:sp>
        <p:nvSpPr>
          <p:cNvPr id="22" name="Text 20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23" name="Text 21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29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Build, evaluate, refine, repeat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502920" y="1965960"/>
            <a:ext cx="603504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5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artifact is the contribution, judged against criteria fixed in advance [4], [5]. Each version is one build-and-evaluate cycle, and evidence is logged during production: every shot carries attempts, credits and interventions.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6995160" y="1828800"/>
            <a:ext cx="4690872" cy="1051560"/>
          </a:xfrm>
          <a:prstGeom prst="roundRect">
            <a:avLst>
              <a:gd name="adj" fmla="val 4783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269480" y="1956816"/>
            <a:ext cx="4114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V1 · JANUARY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7269480" y="2249424"/>
            <a:ext cx="4206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D.B. Cooper story prototype, 1:15. Proved the phase structure.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6995160" y="3063240"/>
            <a:ext cx="4690872" cy="1051560"/>
          </a:xfrm>
          <a:prstGeom prst="roundRect">
            <a:avLst>
              <a:gd name="adj" fmla="val 4783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269480" y="3191256"/>
            <a:ext cx="4114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V2 · FEBRUARY TO JUNE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7269480" y="3483864"/>
            <a:ext cx="4206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build on local diffusion. The interim position.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6995160" y="4297680"/>
            <a:ext cx="4690872" cy="1051560"/>
          </a:xfrm>
          <a:prstGeom prst="roundRect">
            <a:avLst>
              <a:gd name="adj" fmla="val 4783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269480" y="4425696"/>
            <a:ext cx="4114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V3 · JULY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7269480" y="4718304"/>
            <a:ext cx="4206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 branch rebuilt on hosted reference-conditioned models.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8" name="Text 16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29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22376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941832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161288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380744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21208" y="22860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COLD OPEN  ·  3 MIN 18 S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502920" y="2697480"/>
            <a:ext cx="111556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Pilot Who Flew Home</a:t>
            </a:r>
            <a:endParaRPr lang="en-US" sz="4600" dirty="0"/>
          </a:p>
        </p:txBody>
      </p:sp>
      <p:sp>
        <p:nvSpPr>
          <p:cNvPr id="9" name="Text 7"/>
          <p:cNvSpPr/>
          <p:nvPr/>
        </p:nvSpPr>
        <p:spPr>
          <a:xfrm>
            <a:off x="521208" y="3840480"/>
            <a:ext cx="10058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story, every stage of the pipeline exercised.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1" name="Text 9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29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WAS PRODUCED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One segment, every stage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502920" y="1737360"/>
            <a:ext cx="2697480" cy="1051560"/>
          </a:xfrm>
          <a:prstGeom prst="roundRect">
            <a:avLst>
              <a:gd name="adj" fmla="val 4783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12648" y="1865376"/>
            <a:ext cx="2478024" cy="5468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3:18</a:t>
            </a:r>
            <a:endParaRPr lang="en-US" sz="3400" dirty="0"/>
          </a:p>
        </p:txBody>
      </p:sp>
      <p:sp>
        <p:nvSpPr>
          <p:cNvPr id="9" name="Text 7"/>
          <p:cNvSpPr/>
          <p:nvPr/>
        </p:nvSpPr>
        <p:spPr>
          <a:xfrm>
            <a:off x="612648" y="2368296"/>
            <a:ext cx="2478024" cy="378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finished runtime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374136" y="1737360"/>
            <a:ext cx="2697480" cy="1051560"/>
          </a:xfrm>
          <a:prstGeom prst="roundRect">
            <a:avLst>
              <a:gd name="adj" fmla="val 4783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483864" y="1865376"/>
            <a:ext cx="2478024" cy="5468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58</a:t>
            </a:r>
            <a:endParaRPr lang="en-US" sz="3400" dirty="0"/>
          </a:p>
        </p:txBody>
      </p:sp>
      <p:sp>
        <p:nvSpPr>
          <p:cNvPr id="12" name="Text 10"/>
          <p:cNvSpPr/>
          <p:nvPr/>
        </p:nvSpPr>
        <p:spPr>
          <a:xfrm>
            <a:off x="3483864" y="2368296"/>
            <a:ext cx="2478024" cy="378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shots in the cut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6245352" y="1737360"/>
            <a:ext cx="2697480" cy="1051560"/>
          </a:xfrm>
          <a:prstGeom prst="roundRect">
            <a:avLst>
              <a:gd name="adj" fmla="val 4783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355080" y="1865376"/>
            <a:ext cx="2478024" cy="5468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57 + 1</a:t>
            </a:r>
            <a:endParaRPr lang="en-US" sz="3400" dirty="0"/>
          </a:p>
        </p:txBody>
      </p:sp>
      <p:sp>
        <p:nvSpPr>
          <p:cNvPr id="15" name="Text 13"/>
          <p:cNvSpPr/>
          <p:nvPr/>
        </p:nvSpPr>
        <p:spPr>
          <a:xfrm>
            <a:off x="6355080" y="2368296"/>
            <a:ext cx="2478024" cy="378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generated · archival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9116568" y="1737360"/>
            <a:ext cx="2697480" cy="1051560"/>
          </a:xfrm>
          <a:prstGeom prst="roundRect">
            <a:avLst>
              <a:gd name="adj" fmla="val 4783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226296" y="1865376"/>
            <a:ext cx="2478024" cy="5468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Oxley</a:t>
            </a:r>
            <a:endParaRPr lang="en-US" sz="3400" dirty="0"/>
          </a:p>
        </p:txBody>
      </p:sp>
      <p:sp>
        <p:nvSpPr>
          <p:cNvPr id="18" name="Text 16"/>
          <p:cNvSpPr/>
          <p:nvPr/>
        </p:nvSpPr>
        <p:spPr>
          <a:xfrm>
            <a:off x="9226296" y="2368296"/>
            <a:ext cx="2478024" cy="378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ElevenLabs voice [6]</a:t>
            </a:r>
            <a:endParaRPr lang="en-US" sz="1000" dirty="0"/>
          </a:p>
        </p:txBody>
      </p:sp>
      <p:pic>
        <p:nvPicPr>
          <p:cNvPr id="19" name="Image 0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3681949"/>
            <a:ext cx="3566160" cy="1990414"/>
          </a:xfrm>
          <a:prstGeom prst="rect">
            <a:avLst/>
          </a:prstGeom>
        </p:spPr>
      </p:pic>
      <p:sp>
        <p:nvSpPr>
          <p:cNvPr id="20" name="Shape 17"/>
          <p:cNvSpPr/>
          <p:nvPr/>
        </p:nvSpPr>
        <p:spPr>
          <a:xfrm>
            <a:off x="502920" y="3200400"/>
            <a:ext cx="3566160" cy="2953512"/>
          </a:xfrm>
          <a:prstGeom prst="rect">
            <a:avLst/>
          </a:prstGeom>
          <a:ln w="12700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1" name="Image 1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343400" y="3681949"/>
            <a:ext cx="3566160" cy="1990414"/>
          </a:xfrm>
          <a:prstGeom prst="rect">
            <a:avLst/>
          </a:prstGeom>
        </p:spPr>
      </p:pic>
      <p:sp>
        <p:nvSpPr>
          <p:cNvPr id="22" name="Shape 18"/>
          <p:cNvSpPr/>
          <p:nvPr/>
        </p:nvSpPr>
        <p:spPr>
          <a:xfrm>
            <a:off x="4343400" y="3200400"/>
            <a:ext cx="3566160" cy="2953512"/>
          </a:xfrm>
          <a:prstGeom prst="rect">
            <a:avLst/>
          </a:prstGeom>
          <a:ln w="12700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9"/>
          <p:cNvSpPr/>
          <p:nvPr/>
        </p:nvSpPr>
        <p:spPr>
          <a:xfrm>
            <a:off x="502920" y="6181344"/>
            <a:ext cx="3566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Frozen identity sheet</a:t>
            </a:r>
            <a:endParaRPr lang="en-US" sz="900" dirty="0"/>
          </a:p>
        </p:txBody>
      </p:sp>
      <p:sp>
        <p:nvSpPr>
          <p:cNvPr id="24" name="Text 20"/>
          <p:cNvSpPr/>
          <p:nvPr/>
        </p:nvSpPr>
        <p:spPr>
          <a:xfrm>
            <a:off x="4343400" y="6181344"/>
            <a:ext cx="3566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same character, in scene</a:t>
            </a:r>
            <a:endParaRPr lang="en-US" sz="900" dirty="0"/>
          </a:p>
        </p:txBody>
      </p:sp>
      <p:sp>
        <p:nvSpPr>
          <p:cNvPr id="25" name="Shape 21"/>
          <p:cNvSpPr/>
          <p:nvPr/>
        </p:nvSpPr>
        <p:spPr>
          <a:xfrm>
            <a:off x="8183880" y="3200400"/>
            <a:ext cx="3502152" cy="2953512"/>
          </a:xfrm>
          <a:prstGeom prst="roundRect">
            <a:avLst>
              <a:gd name="adj" fmla="val 1703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2"/>
          <p:cNvSpPr/>
          <p:nvPr/>
        </p:nvSpPr>
        <p:spPr>
          <a:xfrm>
            <a:off x="8439912" y="3200399"/>
            <a:ext cx="3017520" cy="28712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synthetic lead, held by an identity lock. The defector's real face is never used, neither generated nor shown.</a:t>
            </a:r>
          </a:p>
          <a:p>
            <a:pPr>
              <a:lnSpc>
                <a:spcPct val="120000"/>
              </a:lnSpc>
            </a:pPr>
            <a:endParaRPr lang="en-GB" sz="1350" dirty="0">
              <a:solidFill>
                <a:srgbClr val="EDEDEA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>
              <a:lnSpc>
                <a:spcPct val="120000"/>
              </a:lnSpc>
            </a:pPr>
            <a:r>
              <a:rPr lang="en-GB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only archival image in the cut is a labelled photograph of a public figure.</a:t>
            </a:r>
          </a:p>
          <a:p>
            <a:pPr>
              <a:lnSpc>
                <a:spcPct val="120000"/>
              </a:lnSpc>
            </a:pPr>
            <a:endParaRPr lang="en-GB" sz="1350" dirty="0">
              <a:solidFill>
                <a:srgbClr val="EDEDEA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>
              <a:lnSpc>
                <a:spcPct val="120000"/>
              </a:lnSpc>
            </a:pPr>
            <a:r>
              <a:rPr lang="en-GB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frames are unretouched output.</a:t>
            </a:r>
            <a:endParaRPr lang="en-US" sz="1350" dirty="0"/>
          </a:p>
        </p:txBody>
      </p:sp>
      <p:sp>
        <p:nvSpPr>
          <p:cNvPr id="27" name="Text 23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28" name="Text 24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29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148840"/>
            <a:ext cx="11183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PILOT WHO FLEW HOME  ·  3 MIN 18 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02920" y="2514600"/>
            <a:ext cx="11183112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2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DEMO</a:t>
            </a:r>
            <a:endParaRPr lang="en-US" sz="9200" dirty="0"/>
          </a:p>
        </p:txBody>
      </p:sp>
      <p:sp>
        <p:nvSpPr>
          <p:cNvPr id="4" name="Text 2"/>
          <p:cNvSpPr/>
          <p:nvPr/>
        </p:nvSpPr>
        <p:spPr>
          <a:xfrm>
            <a:off x="502920" y="4343400"/>
            <a:ext cx="11183112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 capture, system audio on. Played from file.</a:t>
            </a:r>
            <a:endParaRPr lang="en-US" sz="1350" dirty="0"/>
          </a:p>
        </p:txBody>
      </p:sp>
      <p:sp>
        <p:nvSpPr>
          <p:cNvPr id="5" name="Text 3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29</a:t>
            </a:r>
            <a:endParaRPr lang="en-US" sz="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IT RUNS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Pipeline V3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502920" y="2377440"/>
            <a:ext cx="2057400" cy="1828800"/>
          </a:xfrm>
          <a:prstGeom prst="roundRect">
            <a:avLst>
              <a:gd name="adj" fmla="val 2750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85800" y="2542032"/>
            <a:ext cx="1783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5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 · SCRIPT</a:t>
            </a:r>
            <a:endParaRPr lang="en-US" sz="950" dirty="0"/>
          </a:p>
        </p:txBody>
      </p:sp>
      <p:sp>
        <p:nvSpPr>
          <p:cNvPr id="9" name="Text 7"/>
          <p:cNvSpPr/>
          <p:nvPr/>
        </p:nvSpPr>
        <p:spPr>
          <a:xfrm>
            <a:off x="685800" y="2871216"/>
            <a:ext cx="1737360" cy="6400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Claude, four-stage script system [3]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2606040" y="3291840"/>
            <a:ext cx="594360" cy="0"/>
          </a:xfrm>
          <a:prstGeom prst="line">
            <a:avLst/>
          </a:prstGeom>
          <a:noFill/>
          <a:ln w="17780">
            <a:solidFill>
              <a:srgbClr val="6C7178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291840" y="1783080"/>
            <a:ext cx="5440680" cy="4206240"/>
          </a:xfrm>
          <a:prstGeom prst="roundRect">
            <a:avLst>
              <a:gd name="adj" fmla="val 1196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520440" y="192024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5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 · ASSETS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3520440" y="2286000"/>
            <a:ext cx="4983480" cy="786384"/>
          </a:xfrm>
          <a:prstGeom prst="roundRect">
            <a:avLst>
              <a:gd name="adj" fmla="val 5814"/>
            </a:avLst>
          </a:prstGeom>
          <a:solidFill>
            <a:srgbClr val="22262C"/>
          </a:solidFill>
          <a:ln w="6350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703320" y="237744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5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VOICEOVER</a:t>
            </a:r>
            <a:endParaRPr lang="en-US" sz="850" dirty="0"/>
          </a:p>
        </p:txBody>
      </p:sp>
      <p:sp>
        <p:nvSpPr>
          <p:cNvPr id="17" name="Text 15"/>
          <p:cNvSpPr/>
          <p:nvPr/>
        </p:nvSpPr>
        <p:spPr>
          <a:xfrm>
            <a:off x="3703320" y="2615184"/>
            <a:ext cx="4663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ElevenLabs V3 [6] · full script length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3520440" y="3310128"/>
            <a:ext cx="4983480" cy="786384"/>
          </a:xfrm>
          <a:prstGeom prst="roundRect">
            <a:avLst>
              <a:gd name="adj" fmla="val 5814"/>
            </a:avLst>
          </a:prstGeom>
          <a:solidFill>
            <a:srgbClr val="22262C"/>
          </a:solidFill>
          <a:ln w="6350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703320" y="3401568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5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IMAGES</a:t>
            </a:r>
            <a:endParaRPr lang="en-US" sz="850" dirty="0"/>
          </a:p>
        </p:txBody>
      </p:sp>
      <p:sp>
        <p:nvSpPr>
          <p:cNvPr id="20" name="Text 18"/>
          <p:cNvSpPr/>
          <p:nvPr/>
        </p:nvSpPr>
        <p:spPr>
          <a:xfrm>
            <a:off x="3703320" y="3639312"/>
            <a:ext cx="4663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Nano Banana Pro [7] · frozen reference sheets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7159752" y="3557016"/>
            <a:ext cx="1207008" cy="274320"/>
          </a:xfrm>
          <a:prstGeom prst="roundRect">
            <a:avLst>
              <a:gd name="adj" fmla="val 50000"/>
            </a:avLst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7159752" y="3557016"/>
            <a:ext cx="12070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kern="0" spc="100" dirty="0">
                <a:solidFill>
                  <a:srgbClr val="1214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 LOCK</a:t>
            </a:r>
            <a:endParaRPr lang="en-US" sz="800" dirty="0"/>
          </a:p>
        </p:txBody>
      </p:sp>
      <p:sp>
        <p:nvSpPr>
          <p:cNvPr id="23" name="Shape 21"/>
          <p:cNvSpPr/>
          <p:nvPr/>
        </p:nvSpPr>
        <p:spPr>
          <a:xfrm>
            <a:off x="5989320" y="4114800"/>
            <a:ext cx="0" cy="329184"/>
          </a:xfrm>
          <a:prstGeom prst="line">
            <a:avLst/>
          </a:prstGeom>
          <a:noFill/>
          <a:ln w="17780">
            <a:solidFill>
              <a:srgbClr val="6C7178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3520440" y="4480560"/>
            <a:ext cx="4983480" cy="786384"/>
          </a:xfrm>
          <a:prstGeom prst="roundRect">
            <a:avLst>
              <a:gd name="adj" fmla="val 5814"/>
            </a:avLst>
          </a:prstGeom>
          <a:solidFill>
            <a:srgbClr val="22262C"/>
          </a:solidFill>
          <a:ln w="6350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3703320" y="457200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5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VIDEO</a:t>
            </a:r>
            <a:endParaRPr lang="en-US" sz="850" dirty="0"/>
          </a:p>
        </p:txBody>
      </p:sp>
      <p:sp>
        <p:nvSpPr>
          <p:cNvPr id="28" name="Text 26"/>
          <p:cNvSpPr/>
          <p:nvPr/>
        </p:nvSpPr>
        <p:spPr>
          <a:xfrm>
            <a:off x="3703320" y="4809744"/>
            <a:ext cx="4663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Seedance 1.5 Pro [8] · one-scene test winner</a:t>
            </a:r>
            <a:endParaRPr lang="en-US" sz="1200" dirty="0"/>
          </a:p>
        </p:txBody>
      </p:sp>
      <p:sp>
        <p:nvSpPr>
          <p:cNvPr id="29" name="Shape 27"/>
          <p:cNvSpPr/>
          <p:nvPr/>
        </p:nvSpPr>
        <p:spPr>
          <a:xfrm>
            <a:off x="8778240" y="3611880"/>
            <a:ext cx="502920" cy="0"/>
          </a:xfrm>
          <a:prstGeom prst="line">
            <a:avLst/>
          </a:prstGeom>
          <a:noFill/>
          <a:ln w="17780">
            <a:solidFill>
              <a:srgbClr val="6C7178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9372600" y="2697480"/>
            <a:ext cx="2313432" cy="1828800"/>
          </a:xfrm>
          <a:prstGeom prst="roundRect">
            <a:avLst>
              <a:gd name="adj" fmla="val 2750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9555480" y="2862072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5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 · ASSEMBLY</a:t>
            </a:r>
            <a:endParaRPr lang="en-US" sz="950" dirty="0"/>
          </a:p>
        </p:txBody>
      </p:sp>
      <p:sp>
        <p:nvSpPr>
          <p:cNvPr id="32" name="Text 30"/>
          <p:cNvSpPr/>
          <p:nvPr/>
        </p:nvSpPr>
        <p:spPr>
          <a:xfrm>
            <a:off x="9555480" y="3191256"/>
            <a:ext cx="196596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CapCut edit, archival inserts</a:t>
            </a:r>
            <a:endParaRPr lang="en-US" sz="1250" dirty="0"/>
          </a:p>
        </p:txBody>
      </p:sp>
      <p:sp>
        <p:nvSpPr>
          <p:cNvPr id="33" name="Shape 31"/>
          <p:cNvSpPr/>
          <p:nvPr/>
        </p:nvSpPr>
        <p:spPr>
          <a:xfrm>
            <a:off x="10515600" y="4526280"/>
            <a:ext cx="0" cy="365760"/>
          </a:xfrm>
          <a:prstGeom prst="line">
            <a:avLst/>
          </a:prstGeom>
          <a:noFill/>
          <a:ln w="17780">
            <a:solidFill>
              <a:srgbClr val="6C7178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9372600" y="4937760"/>
            <a:ext cx="2313432" cy="502920"/>
          </a:xfrm>
          <a:prstGeom prst="roundRect">
            <a:avLst>
              <a:gd name="adj" fmla="val 9091"/>
            </a:avLst>
          </a:prstGeom>
          <a:solidFill>
            <a:srgbClr val="121417"/>
          </a:solidFill>
          <a:ln w="12700">
            <a:solidFill>
              <a:srgbClr val="6FBF8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9372600" y="4937760"/>
            <a:ext cx="231343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6FBF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Finished segment</a:t>
            </a:r>
            <a:endParaRPr lang="en-US" sz="1150" dirty="0"/>
          </a:p>
        </p:txBody>
      </p:sp>
      <p:sp>
        <p:nvSpPr>
          <p:cNvPr id="36" name="Text 34"/>
          <p:cNvSpPr/>
          <p:nvPr/>
        </p:nvSpPr>
        <p:spPr>
          <a:xfrm>
            <a:off x="502920" y="6053328"/>
            <a:ext cx="11155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1.  Three phases, three locks. Only implementations changed between versions.</a:t>
            </a:r>
            <a:endParaRPr lang="en-US" sz="1050" dirty="0"/>
          </a:p>
        </p:txBody>
      </p:sp>
      <p:sp>
        <p:nvSpPr>
          <p:cNvPr id="37" name="Text 35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38" name="Text 36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29</a:t>
            </a:r>
            <a:endParaRPr lang="en-US" sz="850" dirty="0"/>
          </a:p>
        </p:txBody>
      </p:sp>
      <p:sp>
        <p:nvSpPr>
          <p:cNvPr id="11" name="Shape 9"/>
          <p:cNvSpPr/>
          <p:nvPr/>
        </p:nvSpPr>
        <p:spPr>
          <a:xfrm>
            <a:off x="960120" y="3735324"/>
            <a:ext cx="1143000" cy="292608"/>
          </a:xfrm>
          <a:prstGeom prst="roundRect">
            <a:avLst>
              <a:gd name="adj" fmla="val 50000"/>
            </a:avLst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982980" y="3738562"/>
            <a:ext cx="1143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kern="0" spc="100" dirty="0">
                <a:solidFill>
                  <a:srgbClr val="1214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SCRIPT LOCK</a:t>
            </a:r>
            <a:endParaRPr lang="en-US" sz="850" dirty="0"/>
          </a:p>
        </p:txBody>
      </p:sp>
      <p:sp>
        <p:nvSpPr>
          <p:cNvPr id="24" name="Shape 22"/>
          <p:cNvSpPr/>
          <p:nvPr/>
        </p:nvSpPr>
        <p:spPr>
          <a:xfrm>
            <a:off x="7159752" y="4726686"/>
            <a:ext cx="1207008" cy="276795"/>
          </a:xfrm>
          <a:prstGeom prst="roundRect">
            <a:avLst>
              <a:gd name="adj" fmla="val 50000"/>
            </a:avLst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214616" y="4729162"/>
            <a:ext cx="1097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kern="0" spc="100" dirty="0">
                <a:solidFill>
                  <a:srgbClr val="1214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 LOCK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PRINCIPLE, THREE TIMES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Three locks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502920" y="1874520"/>
            <a:ext cx="3584448" cy="2651760"/>
          </a:xfrm>
          <a:prstGeom prst="roundRect">
            <a:avLst>
              <a:gd name="adj" fmla="val 1897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58952" y="2148840"/>
            <a:ext cx="3017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SCRIPT LOCK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758952" y="2606040"/>
            <a:ext cx="30632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Narration is locked before any audio is generated; late change is the expensive kind [9].</a:t>
            </a:r>
            <a:endParaRPr lang="en-US" sz="1350" dirty="0"/>
          </a:p>
        </p:txBody>
      </p:sp>
      <p:sp>
        <p:nvSpPr>
          <p:cNvPr id="10" name="Shape 8"/>
          <p:cNvSpPr/>
          <p:nvPr/>
        </p:nvSpPr>
        <p:spPr>
          <a:xfrm>
            <a:off x="4315968" y="1874520"/>
            <a:ext cx="3584448" cy="2651760"/>
          </a:xfrm>
          <a:prstGeom prst="roundRect">
            <a:avLst>
              <a:gd name="adj" fmla="val 1897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572000" y="2148840"/>
            <a:ext cx="3017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 LOCK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572000" y="2606040"/>
            <a:ext cx="30632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Sheets freeze before any scene is generated. Replaces LoRA training entirely.</a:t>
            </a:r>
            <a:endParaRPr lang="en-US" sz="1350" dirty="0"/>
          </a:p>
        </p:txBody>
      </p:sp>
      <p:sp>
        <p:nvSpPr>
          <p:cNvPr id="13" name="Shape 11"/>
          <p:cNvSpPr/>
          <p:nvPr/>
        </p:nvSpPr>
        <p:spPr>
          <a:xfrm>
            <a:off x="8129016" y="1874520"/>
            <a:ext cx="3584448" cy="2651760"/>
          </a:xfrm>
          <a:prstGeom prst="roundRect">
            <a:avLst>
              <a:gd name="adj" fmla="val 1897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385048" y="2148840"/>
            <a:ext cx="3017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 LOCK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8385048" y="2606040"/>
            <a:ext cx="30632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still approved before animation; each failed generation attempt is logged data.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502920" y="502920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600" i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Freeze the approved asset so nothing changes as it moves down the production pipeline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8" name="Text 16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29</a:t>
            </a:r>
            <a:endParaRPr lang="en-US" sz="8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22376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941832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161288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380744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21208" y="219456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ITERATION STORY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502920" y="2606040"/>
            <a:ext cx="111556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Three versions, two pivots</a:t>
            </a:r>
            <a:endParaRPr lang="en-US" sz="4600" dirty="0"/>
          </a:p>
        </p:txBody>
      </p:sp>
      <p:sp>
        <p:nvSpPr>
          <p:cNvPr id="9" name="Shape 7"/>
          <p:cNvSpPr/>
          <p:nvPr/>
        </p:nvSpPr>
        <p:spPr>
          <a:xfrm>
            <a:off x="521208" y="3977640"/>
            <a:ext cx="2468880" cy="566928"/>
          </a:xfrm>
          <a:prstGeom prst="roundRect">
            <a:avLst>
              <a:gd name="adj" fmla="val 50000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21208" y="3977640"/>
            <a:ext cx="2468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V1  </a:t>
            </a:r>
            <a:r>
              <a:rPr lang="en-US" sz="13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prototype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3008376" y="4261104"/>
            <a:ext cx="237744" cy="0"/>
          </a:xfrm>
          <a:prstGeom prst="line">
            <a:avLst/>
          </a:prstGeom>
          <a:noFill/>
          <a:ln w="17780">
            <a:solidFill>
              <a:srgbClr val="6C7178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264408" y="3977640"/>
            <a:ext cx="2468880" cy="566928"/>
          </a:xfrm>
          <a:prstGeom prst="roundRect">
            <a:avLst>
              <a:gd name="adj" fmla="val 50000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264408" y="3977640"/>
            <a:ext cx="2468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0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V2  </a:t>
            </a:r>
            <a:r>
              <a:rPr lang="en-US" sz="13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self-hosted weights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5751576" y="4261104"/>
            <a:ext cx="237744" cy="0"/>
          </a:xfrm>
          <a:prstGeom prst="line">
            <a:avLst/>
          </a:prstGeom>
          <a:noFill/>
          <a:ln w="17780">
            <a:solidFill>
              <a:srgbClr val="6C7178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007608" y="3977640"/>
            <a:ext cx="2468880" cy="566928"/>
          </a:xfrm>
          <a:prstGeom prst="roundRect">
            <a:avLst>
              <a:gd name="adj" fmla="val 50000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007608" y="3977640"/>
            <a:ext cx="2468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V3  </a:t>
            </a:r>
            <a:r>
              <a:rPr lang="en-US" sz="13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hosted API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8" name="Text 16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 / 29</a:t>
            </a:r>
            <a:endParaRPr lang="en-US" sz="8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V2 WAS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retired stack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502920" y="1965960"/>
            <a:ext cx="6675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Flux.1 Dev [10] + mannequin </a:t>
            </a:r>
            <a:r>
              <a:rPr lang="en-US" sz="1500" b="1" dirty="0" err="1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LoRA</a:t>
            </a:r>
            <a:r>
              <a:rPr lang="en-US" sz="15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[11]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502920" y="2368296"/>
            <a:ext cx="6675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Trigger word first, negative blocklists, CFG pinned.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502920" y="3108960"/>
            <a:ext cx="6675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Qwen Image Edit [12], two passes per angle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502920" y="3511296"/>
            <a:ext cx="6675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second model regenerates angles from a master shot.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502920" y="4251960"/>
            <a:ext cx="6675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b="1" dirty="0" err="1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ComfyUI</a:t>
            </a:r>
            <a:r>
              <a:rPr lang="en-US" sz="15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[13] on </a:t>
            </a:r>
            <a:r>
              <a:rPr lang="en-US" sz="1500" b="1" dirty="0" err="1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RunPod</a:t>
            </a:r>
            <a:r>
              <a:rPr lang="en-US" sz="15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[14] GPUs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502920" y="4654296"/>
            <a:ext cx="6675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RTX 4090, about $0.50 an hour, after 30 to 60 minutes of setup.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7543800" y="1582057"/>
            <a:ext cx="4142232" cy="3767183"/>
          </a:xfrm>
          <a:prstGeom prst="roundRect">
            <a:avLst>
              <a:gd name="adj" fmla="val 1467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863840" y="1773936"/>
            <a:ext cx="35661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MANNEQUINS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7818120" y="4251960"/>
            <a:ext cx="3611880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2000"/>
              </a:lnSpc>
              <a:buNone/>
            </a:pPr>
            <a:r>
              <a:rPr lang="en-US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toolchain could not hold one face between shots; every figure became a faceless mannequin. A style forced by a limit.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7" name="Text 15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 / 29</a:t>
            </a:r>
            <a:endParaRPr lang="en-US" sz="85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AF05A52-D071-71F6-E5F0-AD32070892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1183" y="2156054"/>
            <a:ext cx="3603126" cy="202675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HONEST COMPARISON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Retired for capability, not cost</a:t>
            </a:r>
            <a:endParaRPr lang="en-US" sz="3100" dirty="0"/>
          </a:p>
        </p:txBody>
      </p:sp>
      <p:sp>
        <p:nvSpPr>
          <p:cNvPr id="8" name="Shape 6"/>
          <p:cNvSpPr/>
          <p:nvPr/>
        </p:nvSpPr>
        <p:spPr>
          <a:xfrm>
            <a:off x="5764382" y="1920240"/>
            <a:ext cx="5921650" cy="749808"/>
          </a:xfrm>
          <a:prstGeom prst="roundRect">
            <a:avLst>
              <a:gd name="adj" fmla="val 609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196876" y="1920240"/>
            <a:ext cx="4526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stable face without training</a:t>
            </a:r>
            <a:endParaRPr lang="en-US" sz="1350" dirty="0"/>
          </a:p>
        </p:txBody>
      </p:sp>
      <p:sp>
        <p:nvSpPr>
          <p:cNvPr id="10" name="Shape 8"/>
          <p:cNvSpPr/>
          <p:nvPr/>
        </p:nvSpPr>
        <p:spPr>
          <a:xfrm>
            <a:off x="5764382" y="2925498"/>
            <a:ext cx="5921650" cy="749808"/>
          </a:xfrm>
          <a:prstGeom prst="roundRect">
            <a:avLst>
              <a:gd name="adj" fmla="val 609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196876" y="2925498"/>
            <a:ext cx="4526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passes per extra angle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5764382" y="3930756"/>
            <a:ext cx="5921650" cy="749808"/>
          </a:xfrm>
          <a:prstGeom prst="roundRect">
            <a:avLst>
              <a:gd name="adj" fmla="val 609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196876" y="3930756"/>
            <a:ext cx="4526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Setup before any image</a:t>
            </a:r>
            <a:endParaRPr lang="en-US" sz="1350" dirty="0"/>
          </a:p>
        </p:txBody>
      </p:sp>
      <p:sp>
        <p:nvSpPr>
          <p:cNvPr id="14" name="Shape 12"/>
          <p:cNvSpPr/>
          <p:nvPr/>
        </p:nvSpPr>
        <p:spPr>
          <a:xfrm>
            <a:off x="5764382" y="4936014"/>
            <a:ext cx="5921650" cy="749808"/>
          </a:xfrm>
          <a:prstGeom prst="roundRect">
            <a:avLst>
              <a:gd name="adj" fmla="val 609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196876" y="4936014"/>
            <a:ext cx="4526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Prompt babysitting: triggers, negatives, CFG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7" name="Text 15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 / 29</a:t>
            </a:r>
            <a:endParaRPr lang="en-US" sz="850" dirty="0"/>
          </a:p>
        </p:txBody>
      </p:sp>
      <p:sp>
        <p:nvSpPr>
          <p:cNvPr id="21" name="Shape 6">
            <a:extLst>
              <a:ext uri="{FF2B5EF4-FFF2-40B4-BE49-F238E27FC236}">
                <a16:creationId xmlns:a16="http://schemas.microsoft.com/office/drawing/2014/main" id="{8B6ACF05-9AE4-3A85-899A-940FD929B8BF}"/>
              </a:ext>
            </a:extLst>
          </p:cNvPr>
          <p:cNvSpPr/>
          <p:nvPr/>
        </p:nvSpPr>
        <p:spPr>
          <a:xfrm>
            <a:off x="504445" y="1920240"/>
            <a:ext cx="4807784" cy="3765582"/>
          </a:xfrm>
          <a:prstGeom prst="roundRect">
            <a:avLst>
              <a:gd name="adj" fmla="val 609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56598" y="4442968"/>
            <a:ext cx="3820678" cy="1290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Raw generation was cheap: about 400 stills for $0.85 of GPU time. What V2 could not buy was photorealism with a stable identity.</a:t>
            </a:r>
            <a:endParaRPr lang="en-US" sz="14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B747F28-87AF-C6E6-6289-9292BEC2D9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598" y="2309220"/>
            <a:ext cx="3820678" cy="2149131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JULY 2026 · THE PIVOT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New models, planned swap</a:t>
            </a:r>
            <a:endParaRPr lang="en-US" sz="3100" dirty="0"/>
          </a:p>
        </p:txBody>
      </p:sp>
      <p:sp>
        <p:nvSpPr>
          <p:cNvPr id="8" name="Shape 6"/>
          <p:cNvSpPr/>
          <p:nvPr/>
        </p:nvSpPr>
        <p:spPr>
          <a:xfrm>
            <a:off x="6720840" y="1920240"/>
            <a:ext cx="4965192" cy="749808"/>
          </a:xfrm>
          <a:prstGeom prst="roundRect">
            <a:avLst>
              <a:gd name="adj" fmla="val 609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967728" y="1920240"/>
            <a:ext cx="45720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Flux.1 + LoRA   </a:t>
            </a:r>
            <a:r>
              <a:rPr lang="en-US" sz="125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 </a:t>
            </a:r>
            <a:r>
              <a:rPr lang="en-US" sz="12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frozen reference sheets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6720840" y="3007866"/>
            <a:ext cx="4965192" cy="749808"/>
          </a:xfrm>
          <a:prstGeom prst="roundRect">
            <a:avLst>
              <a:gd name="adj" fmla="val 609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967728" y="3007866"/>
            <a:ext cx="45720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Qwen angle pass   </a:t>
            </a:r>
            <a:r>
              <a:rPr lang="en-US" sz="125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 </a:t>
            </a:r>
            <a:r>
              <a:rPr lang="en-US" sz="12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plain language + master shot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6720840" y="4027638"/>
            <a:ext cx="4965192" cy="749808"/>
          </a:xfrm>
          <a:prstGeom prst="roundRect">
            <a:avLst>
              <a:gd name="adj" fmla="val 609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967728" y="4042152"/>
            <a:ext cx="45720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RunPod GPUs   </a:t>
            </a:r>
            <a:r>
              <a:rPr lang="en-US" sz="125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 </a:t>
            </a:r>
            <a:r>
              <a:rPr lang="en-US" sz="12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hosted API, credit billed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6720840" y="5076438"/>
            <a:ext cx="4965192" cy="749808"/>
          </a:xfrm>
          <a:prstGeom prst="roundRect">
            <a:avLst>
              <a:gd name="adj" fmla="val 609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967728" y="5090952"/>
            <a:ext cx="45720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inference   </a:t>
            </a:r>
            <a:r>
              <a:rPr lang="en-US" sz="125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 </a:t>
            </a:r>
            <a:r>
              <a:rPr lang="en-US" sz="12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ComfyUI as a thin API client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7" name="Text 15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 / 29</a:t>
            </a:r>
            <a:endParaRPr lang="en-US" sz="850" dirty="0"/>
          </a:p>
        </p:txBody>
      </p:sp>
      <p:sp>
        <p:nvSpPr>
          <p:cNvPr id="19" name="Shape 6">
            <a:extLst>
              <a:ext uri="{FF2B5EF4-FFF2-40B4-BE49-F238E27FC236}">
                <a16:creationId xmlns:a16="http://schemas.microsoft.com/office/drawing/2014/main" id="{86E37961-7D50-E7CA-6646-CF766C2A1E96}"/>
              </a:ext>
            </a:extLst>
          </p:cNvPr>
          <p:cNvSpPr/>
          <p:nvPr/>
        </p:nvSpPr>
        <p:spPr>
          <a:xfrm>
            <a:off x="420043" y="1870311"/>
            <a:ext cx="6082356" cy="3989469"/>
          </a:xfrm>
          <a:prstGeom prst="roundRect">
            <a:avLst>
              <a:gd name="adj" fmla="val 609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52271" y="4473891"/>
            <a:ext cx="5567099" cy="1313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2000"/>
              </a:lnSpc>
            </a:pPr>
            <a:r>
              <a:rPr lang="en-GB" sz="12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Nano Banana Pro [7] takes reference images as an input. Attach the frozen sheet, describe the shot, and the face comes back right with no training. V2 had to bake identity into a </a:t>
            </a:r>
            <a:r>
              <a:rPr lang="en-GB" sz="1200" dirty="0" err="1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LoRA</a:t>
            </a:r>
            <a:r>
              <a:rPr lang="en-GB" sz="12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to get that. Video moved the same way: a one-scene test settled on </a:t>
            </a:r>
            <a:r>
              <a:rPr lang="en-GB" sz="1200" dirty="0" err="1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Seedance</a:t>
            </a:r>
            <a:r>
              <a:rPr lang="en-GB" sz="12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1.5 Pro [8], with Kling [15] held as the fallback and never needed. The proposal claimed the stages were interchangeable. V3 proved it.</a:t>
            </a:r>
            <a:endParaRPr lang="en-US" sz="12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5277E62-90F0-E799-FFC7-7B3DDFC466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272" y="2097262"/>
            <a:ext cx="5567098" cy="2369372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 DISCIPLINE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Test one scene, then commit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502920" y="2011680"/>
            <a:ext cx="594360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6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Seedance 1.5 Pro against 2.0 on the same approved frame: equal fidelity at a fifth of the cost, so it animates every clip.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6903720" y="1828800"/>
            <a:ext cx="4754880" cy="1115568"/>
          </a:xfrm>
          <a:prstGeom prst="roundRect">
            <a:avLst>
              <a:gd name="adj" fmla="val 450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013448" y="1956816"/>
            <a:ext cx="4535424" cy="5800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1/5</a:t>
            </a:r>
            <a:endParaRPr lang="en-US" sz="3400" dirty="0"/>
          </a:p>
        </p:txBody>
      </p:sp>
      <p:sp>
        <p:nvSpPr>
          <p:cNvPr id="10" name="Text 8"/>
          <p:cNvSpPr/>
          <p:nvPr/>
        </p:nvSpPr>
        <p:spPr>
          <a:xfrm>
            <a:off x="7013448" y="2498141"/>
            <a:ext cx="4535424" cy="401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cost of Seedance 2.0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6903720" y="3127248"/>
            <a:ext cx="4754880" cy="1115568"/>
          </a:xfrm>
          <a:prstGeom prst="roundRect">
            <a:avLst>
              <a:gd name="adj" fmla="val 450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013448" y="3255264"/>
            <a:ext cx="4535424" cy="5800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55</a:t>
            </a:r>
            <a:endParaRPr lang="en-US" sz="3400" dirty="0"/>
          </a:p>
        </p:txBody>
      </p:sp>
      <p:sp>
        <p:nvSpPr>
          <p:cNvPr id="13" name="Text 11"/>
          <p:cNvSpPr/>
          <p:nvPr/>
        </p:nvSpPr>
        <p:spPr>
          <a:xfrm>
            <a:off x="7013448" y="3796589"/>
            <a:ext cx="4535424" cy="401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credits per 5 s clip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6903720" y="4425696"/>
            <a:ext cx="4754880" cy="1115568"/>
          </a:xfrm>
          <a:prstGeom prst="roundRect">
            <a:avLst>
              <a:gd name="adj" fmla="val 4508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013448" y="4553712"/>
            <a:ext cx="4535424" cy="5800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</a:t>
            </a:r>
            <a:endParaRPr lang="en-US" sz="3400" dirty="0"/>
          </a:p>
        </p:txBody>
      </p:sp>
      <p:sp>
        <p:nvSpPr>
          <p:cNvPr id="16" name="Text 14"/>
          <p:cNvSpPr/>
          <p:nvPr/>
        </p:nvSpPr>
        <p:spPr>
          <a:xfrm>
            <a:off x="7013448" y="5095037"/>
            <a:ext cx="4535424" cy="401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switches after commit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8" name="Text 16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 / 29</a:t>
            </a:r>
            <a:endParaRPr lang="en-US" sz="8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LESSON APPLIED THREE TIMES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Merged beats split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822960" y="1874520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BEFORE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822960" y="2240280"/>
            <a:ext cx="2834640" cy="658368"/>
          </a:xfrm>
          <a:prstGeom prst="roundRect">
            <a:avLst>
              <a:gd name="adj" fmla="val 6944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22960" y="2240280"/>
            <a:ext cx="2834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Scene breakdown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822960" y="3108960"/>
            <a:ext cx="2834640" cy="658368"/>
          </a:xfrm>
          <a:prstGeom prst="roundRect">
            <a:avLst>
              <a:gd name="adj" fmla="val 6944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22960" y="3108960"/>
            <a:ext cx="2834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 prompts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822960" y="3977640"/>
            <a:ext cx="2834640" cy="658368"/>
          </a:xfrm>
          <a:prstGeom prst="roundRect">
            <a:avLst>
              <a:gd name="adj" fmla="val 6944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22960" y="3977640"/>
            <a:ext cx="2834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Animation prompts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3977640" y="3429000"/>
            <a:ext cx="731520" cy="0"/>
          </a:xfrm>
          <a:prstGeom prst="line">
            <a:avLst/>
          </a:prstGeom>
          <a:noFill/>
          <a:ln w="17780">
            <a:solidFill>
              <a:srgbClr val="6C7178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846320" y="1874520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AFTER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4846320" y="2240280"/>
            <a:ext cx="3063240" cy="2395728"/>
          </a:xfrm>
          <a:prstGeom prst="roundRect">
            <a:avLst>
              <a:gd name="adj" fmla="val 2099"/>
            </a:avLst>
          </a:prstGeom>
          <a:solidFill>
            <a:srgbClr val="22262C"/>
          </a:solidFill>
          <a:ln w="12700">
            <a:solidFill>
              <a:srgbClr val="E8A3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074920" y="2514600"/>
            <a:ext cx="260604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Prompt Writer V9</a:t>
            </a:r>
            <a:endParaRPr lang="en-US" sz="1350" dirty="0"/>
          </a:p>
          <a:p>
            <a:pPr marL="0" indent="0" algn="ctr">
              <a:lnSpc>
                <a:spcPct val="115000"/>
              </a:lnSpc>
              <a:buNone/>
            </a:pPr>
            <a:endParaRPr lang="en-US" sz="1350" dirty="0"/>
          </a:p>
          <a:p>
            <a:pPr marL="0" indent="0" algn="ctr">
              <a:lnSpc>
                <a:spcPct val="115000"/>
              </a:lnSpc>
              <a:buNone/>
            </a:pPr>
            <a:r>
              <a:rPr lang="en-US" sz="13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decision about a shot, made once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8321040" y="2148840"/>
            <a:ext cx="3364992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2000"/>
              </a:lnSpc>
              <a:buNone/>
            </a:pPr>
            <a:r>
              <a:rPr lang="en-US" sz="13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Splitting decisions about one shot repeats the same mistake. The breakdown stage retired, the animation pass absorbed, sheets kept inside V9.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20" name="Text 18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 / 29</a:t>
            </a:r>
            <a:endParaRPr lang="en-US" sz="8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PG2, HELD BY CONSTRUCTION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Ethics by architecture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502920" y="1920240"/>
            <a:ext cx="58521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2000"/>
              </a:lnSpc>
              <a:buNone/>
            </a:pPr>
            <a:r>
              <a:rPr lang="en-US" sz="15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real face enters any generative model, so the approved ethics position (no personal data, no biometrics, no identification) holds by construction.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6720840" y="1920240"/>
            <a:ext cx="4965192" cy="713232"/>
          </a:xfrm>
          <a:prstGeom prst="roundRect">
            <a:avLst>
              <a:gd name="adj" fmla="val 6410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967728" y="1920240"/>
            <a:ext cx="457200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Lead: synthetic resemblance via the identity lock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6720840" y="2788920"/>
            <a:ext cx="4965192" cy="713232"/>
          </a:xfrm>
          <a:prstGeom prst="roundRect">
            <a:avLst>
              <a:gd name="adj" fmla="val 6410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967728" y="2788920"/>
            <a:ext cx="457200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figures: static archival photographs, CC licensed, placed at assembly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6720840" y="3657600"/>
            <a:ext cx="4965192" cy="713232"/>
          </a:xfrm>
          <a:prstGeom prst="roundRect">
            <a:avLst>
              <a:gd name="adj" fmla="val 6410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967728" y="3657600"/>
            <a:ext cx="457200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Unidentified people: faces concealed, never described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502920" y="4846320"/>
            <a:ext cx="2834640" cy="548640"/>
          </a:xfrm>
          <a:prstGeom prst="roundRect">
            <a:avLst>
              <a:gd name="adj" fmla="val 8333"/>
            </a:avLst>
          </a:prstGeom>
          <a:solidFill>
            <a:srgbClr val="121417"/>
          </a:solidFill>
          <a:ln w="12700">
            <a:solidFill>
              <a:srgbClr val="A2A7A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02920" y="4846320"/>
            <a:ext cx="2834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kern="0" spc="1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ARCHIVAL PHOTOGRAPH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3566160" y="4846320"/>
            <a:ext cx="2834640" cy="548640"/>
          </a:xfrm>
          <a:prstGeom prst="roundRect">
            <a:avLst>
              <a:gd name="adj" fmla="val 8333"/>
            </a:avLst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566160" y="4846320"/>
            <a:ext cx="2834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kern="0" spc="100" dirty="0">
                <a:solidFill>
                  <a:srgbClr val="1214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RECONSTRUCTION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502920" y="553212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scene carries one label on screen.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20" name="Text 18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 / 29</a:t>
            </a:r>
            <a:endParaRPr lang="en-US" sz="8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22376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941832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161288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380744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21208" y="22860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MEASURED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502920" y="2697480"/>
            <a:ext cx="111556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Results</a:t>
            </a:r>
            <a:endParaRPr lang="en-US" sz="4600" dirty="0"/>
          </a:p>
        </p:txBody>
      </p:sp>
      <p:sp>
        <p:nvSpPr>
          <p:cNvPr id="9" name="Text 7"/>
          <p:cNvSpPr/>
          <p:nvPr/>
        </p:nvSpPr>
        <p:spPr>
          <a:xfrm>
            <a:off x="521208" y="3840480"/>
            <a:ext cx="10058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Logged during generation, shot by shot.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1" name="Text 9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 / 29</a:t>
            </a:r>
            <a:endParaRPr lang="en-US" sz="8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SEGMENT IN FOUR NUMBERS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Headline results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502920" y="1783080"/>
            <a:ext cx="5486400" cy="1508760"/>
          </a:xfrm>
          <a:prstGeom prst="roundRect">
            <a:avLst>
              <a:gd name="adj" fmla="val 3333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12648" y="1911096"/>
            <a:ext cx="5266944" cy="7845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3:18</a:t>
            </a:r>
            <a:endParaRPr lang="en-US" sz="3400" dirty="0"/>
          </a:p>
        </p:txBody>
      </p:sp>
      <p:sp>
        <p:nvSpPr>
          <p:cNvPr id="9" name="Text 7"/>
          <p:cNvSpPr/>
          <p:nvPr/>
        </p:nvSpPr>
        <p:spPr>
          <a:xfrm>
            <a:off x="612648" y="2688336"/>
            <a:ext cx="5266944" cy="5431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finished segment runtime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6228027" y="1783080"/>
            <a:ext cx="5486400" cy="1508760"/>
          </a:xfrm>
          <a:prstGeom prst="roundRect">
            <a:avLst>
              <a:gd name="adj" fmla="val 3333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300216" y="1911096"/>
            <a:ext cx="5266944" cy="7845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$9.56</a:t>
            </a:r>
            <a:endParaRPr lang="en-US" sz="3400" dirty="0"/>
          </a:p>
        </p:txBody>
      </p:sp>
      <p:sp>
        <p:nvSpPr>
          <p:cNvPr id="12" name="Text 10"/>
          <p:cNvSpPr/>
          <p:nvPr/>
        </p:nvSpPr>
        <p:spPr>
          <a:xfrm>
            <a:off x="6300216" y="2688336"/>
            <a:ext cx="5266944" cy="5431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 per finished minute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502920" y="3474720"/>
            <a:ext cx="5486400" cy="1508760"/>
          </a:xfrm>
          <a:prstGeom prst="roundRect">
            <a:avLst>
              <a:gd name="adj" fmla="val 3333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12648" y="3602736"/>
            <a:ext cx="5266944" cy="7845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73 min</a:t>
            </a:r>
            <a:endParaRPr lang="en-US" sz="3400" dirty="0"/>
          </a:p>
        </p:txBody>
      </p:sp>
      <p:sp>
        <p:nvSpPr>
          <p:cNvPr id="15" name="Text 13"/>
          <p:cNvSpPr/>
          <p:nvPr/>
        </p:nvSpPr>
        <p:spPr>
          <a:xfrm>
            <a:off x="612648" y="4379976"/>
            <a:ext cx="5266944" cy="5431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animation and edit per finished minute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6190488" y="3474720"/>
            <a:ext cx="5486400" cy="1508760"/>
          </a:xfrm>
          <a:prstGeom prst="roundRect">
            <a:avLst>
              <a:gd name="adj" fmla="val 3333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300216" y="3602736"/>
            <a:ext cx="5266944" cy="7845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3.0</a:t>
            </a:r>
            <a:endParaRPr lang="en-US" sz="3400" dirty="0"/>
          </a:p>
        </p:txBody>
      </p:sp>
      <p:sp>
        <p:nvSpPr>
          <p:cNvPr id="18" name="Text 16"/>
          <p:cNvSpPr/>
          <p:nvPr/>
        </p:nvSpPr>
        <p:spPr>
          <a:xfrm>
            <a:off x="6300216" y="4379976"/>
            <a:ext cx="5266944" cy="5431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interventions per minute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502920" y="534924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6FBF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55 / 57   </a:t>
            </a:r>
            <a:r>
              <a:rPr lang="en-US" sz="11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stills passed first take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4315968" y="534924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6FBF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52 / 55   </a:t>
            </a:r>
            <a:r>
              <a:rPr lang="en-US" sz="11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clips passed first take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8129016" y="534924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6FBF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   </a:t>
            </a:r>
            <a:r>
              <a:rPr lang="en-US" sz="11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retraining · identity held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23" name="Text 21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 / 29</a:t>
            </a:r>
            <a:endParaRPr lang="en-US" sz="8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COMMITTED IN THE PROPOSAL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success was defined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502920" y="1874520"/>
            <a:ext cx="3584448" cy="2194560"/>
          </a:xfrm>
          <a:prstGeom prst="roundRect">
            <a:avLst>
              <a:gd name="adj" fmla="val 2292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58952" y="2121408"/>
            <a:ext cx="30175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EFFICIENCY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758952" y="2542032"/>
            <a:ext cx="30632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3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and cost against an estimated manual baseline.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4315968" y="1874520"/>
            <a:ext cx="3584448" cy="2194560"/>
          </a:xfrm>
          <a:prstGeom prst="roundRect">
            <a:avLst>
              <a:gd name="adj" fmla="val 2292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572000" y="2121408"/>
            <a:ext cx="30175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572000" y="2542032"/>
            <a:ext cx="30632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3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review against documentary standards: narration, coherence, pacing.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8129016" y="1874520"/>
            <a:ext cx="3584448" cy="2194560"/>
          </a:xfrm>
          <a:prstGeom prst="roundRect">
            <a:avLst>
              <a:gd name="adj" fmla="val 2292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385048" y="2121408"/>
            <a:ext cx="30175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ROBUSTNESS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8385048" y="2542032"/>
            <a:ext cx="30632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3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Failure points and human interventions over the run [16].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502920" y="4526280"/>
            <a:ext cx="1118311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b="1" i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 criterion:  </a:t>
            </a:r>
            <a:r>
              <a:rPr lang="en-US" sz="1400" i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produced inside the workflow, clear advantage in one dimension or more. Met on efficiency; robustness measured; quality reviewed in the demo.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8" name="Text 16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 / 29</a:t>
            </a:r>
            <a:endParaRPr lang="en-US" sz="85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EFFICIENCY · MONEY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Cost against the manual baseline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502920" y="1828800"/>
            <a:ext cx="5257800" cy="2103120"/>
          </a:xfrm>
          <a:prstGeom prst="roundRect">
            <a:avLst>
              <a:gd name="adj" fmla="val 2391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77240" y="205740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PIPELINE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777240" y="2377440"/>
            <a:ext cx="46634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$9.56</a:t>
            </a:r>
            <a:endParaRPr lang="en-US" sz="4600" dirty="0"/>
          </a:p>
        </p:txBody>
      </p:sp>
      <p:sp>
        <p:nvSpPr>
          <p:cNvPr id="10" name="Text 8"/>
          <p:cNvSpPr/>
          <p:nvPr/>
        </p:nvSpPr>
        <p:spPr>
          <a:xfrm>
            <a:off x="777240" y="3383280"/>
            <a:ext cx="4663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 finished minute · generation spend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5760720" y="2606040"/>
            <a:ext cx="6400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i="1" dirty="0">
                <a:solidFill>
                  <a:srgbClr val="6C717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vs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6428232" y="1828800"/>
            <a:ext cx="5257800" cy="2103120"/>
          </a:xfrm>
          <a:prstGeom prst="roundRect">
            <a:avLst>
              <a:gd name="adj" fmla="val 2391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702552" y="205740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TRADITIONAL PRODUCTION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6702552" y="2377440"/>
            <a:ext cx="47548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$1,000 to $10,000</a:t>
            </a:r>
            <a:endParaRPr lang="en-US" sz="4000" dirty="0"/>
          </a:p>
        </p:txBody>
      </p:sp>
      <p:sp>
        <p:nvSpPr>
          <p:cNvPr id="15" name="Text 13"/>
          <p:cNvSpPr/>
          <p:nvPr/>
        </p:nvSpPr>
        <p:spPr>
          <a:xfrm>
            <a:off x="6702552" y="3383280"/>
            <a:ext cx="4754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 finished minute · industry estimates [17], [18]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502920" y="4343400"/>
            <a:ext cx="11183112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2000"/>
              </a:lnSpc>
              <a:buNone/>
            </a:pPr>
            <a:r>
              <a:rPr lang="en-US" sz="14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orders of magnitude below the lowest baseline. </a:t>
            </a:r>
            <a:endParaRPr lang="en-US" sz="1400" dirty="0"/>
          </a:p>
          <a:p>
            <a:pPr marL="0" indent="0">
              <a:lnSpc>
                <a:spcPct val="122000"/>
              </a:lnSpc>
              <a:buNone/>
            </a:pPr>
            <a:endParaRPr lang="en-US" sz="1400" dirty="0"/>
          </a:p>
          <a:p>
            <a:pPr marL="0" indent="0">
              <a:lnSpc>
                <a:spcPct val="122000"/>
              </a:lnSpc>
              <a:buNone/>
            </a:pPr>
            <a:r>
              <a:rPr lang="en-US" sz="14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Honest scope: the baseline buys crew, kit, travel and licensing; this replaces them with credits and one operator, whose time follows.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8" name="Text 16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/ 29</a:t>
            </a:r>
            <a:endParaRPr lang="en-US" sz="85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EFFICIENCY · TIME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the hours go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502920" y="1828800"/>
            <a:ext cx="5257800" cy="2103120"/>
          </a:xfrm>
          <a:prstGeom prst="roundRect">
            <a:avLst>
              <a:gd name="adj" fmla="val 2391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77240" y="205740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PIPELINE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777240" y="2377440"/>
            <a:ext cx="46634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73 min</a:t>
            </a:r>
            <a:endParaRPr lang="en-US" sz="4600" dirty="0"/>
          </a:p>
        </p:txBody>
      </p:sp>
      <p:sp>
        <p:nvSpPr>
          <p:cNvPr id="10" name="Text 8"/>
          <p:cNvSpPr/>
          <p:nvPr/>
        </p:nvSpPr>
        <p:spPr>
          <a:xfrm>
            <a:off x="777240" y="3383280"/>
            <a:ext cx="4663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animation and edit per finished minute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5760720" y="2606040"/>
            <a:ext cx="6400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i="1" dirty="0">
                <a:solidFill>
                  <a:srgbClr val="6C717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vs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6428232" y="1828800"/>
            <a:ext cx="5257800" cy="2103120"/>
          </a:xfrm>
          <a:prstGeom prst="roundRect">
            <a:avLst>
              <a:gd name="adj" fmla="val 2391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702552" y="205740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2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CONVENTIONAL EDIT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6702552" y="2377440"/>
            <a:ext cx="47548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 h or more</a:t>
            </a:r>
            <a:endParaRPr lang="en-US" sz="4000" dirty="0"/>
          </a:p>
        </p:txBody>
      </p:sp>
      <p:sp>
        <p:nvSpPr>
          <p:cNvPr id="15" name="Text 13"/>
          <p:cNvSpPr/>
          <p:nvPr/>
        </p:nvSpPr>
        <p:spPr>
          <a:xfrm>
            <a:off x="6702552" y="3383280"/>
            <a:ext cx="4754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least one editing day per finished minute [18]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502920" y="4343400"/>
            <a:ext cx="11183112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2000"/>
              </a:lnSpc>
              <a:buNone/>
            </a:pPr>
            <a:r>
              <a:rPr lang="en-US" sz="14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About a six to seven times shorter edit, and no shoot at all. </a:t>
            </a:r>
            <a:endParaRPr lang="en-US" sz="1400" dirty="0"/>
          </a:p>
          <a:p>
            <a:pPr marL="0" indent="0">
              <a:lnSpc>
                <a:spcPct val="122000"/>
              </a:lnSpc>
              <a:buNone/>
            </a:pPr>
            <a:endParaRPr lang="en-US" sz="1400" dirty="0"/>
          </a:p>
          <a:p>
            <a:pPr marL="0" indent="0">
              <a:lnSpc>
                <a:spcPct val="122000"/>
              </a:lnSpc>
              <a:buNone/>
            </a:pPr>
            <a:r>
              <a:rPr lang="en-US" sz="14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practice: about four hours of animation and CapCut work for the 3:18 cut. The stills pass is reported separately in the final report.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8" name="Text 16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 / 29</a:t>
            </a:r>
            <a:endParaRPr lang="en-US" sz="85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 WOULD FIX FIRST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Honest limitations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658368" y="2066544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60120" y="1920240"/>
            <a:ext cx="10607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Editing still dominates: the manual CapCut hours are the next automation target.</a:t>
            </a:r>
            <a:endParaRPr lang="en-US" sz="1450" dirty="0"/>
          </a:p>
        </p:txBody>
      </p:sp>
      <p:sp>
        <p:nvSpPr>
          <p:cNvPr id="9" name="Shape 7"/>
          <p:cNvSpPr/>
          <p:nvPr/>
        </p:nvSpPr>
        <p:spPr>
          <a:xfrm>
            <a:off x="658368" y="2889504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60120" y="2743200"/>
            <a:ext cx="10607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73 min figure excludes the stills pass.</a:t>
            </a:r>
            <a:endParaRPr lang="en-US" sz="1450" dirty="0"/>
          </a:p>
        </p:txBody>
      </p:sp>
      <p:sp>
        <p:nvSpPr>
          <p:cNvPr id="11" name="Shape 9"/>
          <p:cNvSpPr/>
          <p:nvPr/>
        </p:nvSpPr>
        <p:spPr>
          <a:xfrm>
            <a:off x="658368" y="3712464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960120" y="3566160"/>
            <a:ext cx="10607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 hops are manual: ComfyUI, </a:t>
            </a:r>
            <a:r>
              <a:rPr lang="en-US" sz="1450" dirty="0" err="1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CapCut</a:t>
            </a: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450" dirty="0"/>
          </a:p>
        </p:txBody>
      </p:sp>
      <p:sp>
        <p:nvSpPr>
          <p:cNvPr id="13" name="Shape 11"/>
          <p:cNvSpPr/>
          <p:nvPr/>
        </p:nvSpPr>
        <p:spPr>
          <a:xfrm>
            <a:off x="658368" y="4535424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60120" y="4389120"/>
            <a:ext cx="10607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same seed does not guarantee the same image, so the frozen asset is the saved file.</a:t>
            </a:r>
            <a:endParaRPr lang="en-US" sz="1450" dirty="0"/>
          </a:p>
        </p:txBody>
      </p:sp>
      <p:sp>
        <p:nvSpPr>
          <p:cNvPr id="15" name="Shape 13"/>
          <p:cNvSpPr/>
          <p:nvPr/>
        </p:nvSpPr>
        <p:spPr>
          <a:xfrm>
            <a:off x="658368" y="5358384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960120" y="5212080"/>
            <a:ext cx="10607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provider can update or retire a hosted model at any time: more capability, less control.</a:t>
            </a:r>
            <a:endParaRPr lang="en-US" sz="1450" dirty="0"/>
          </a:p>
        </p:txBody>
      </p:sp>
      <p:sp>
        <p:nvSpPr>
          <p:cNvPr id="17" name="Text 15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8" name="Text 16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23 / 29</a:t>
            </a:r>
            <a:endParaRPr lang="en-US" sz="85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MANAGEMENT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Twenty-seven weeks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1097280" y="3794760"/>
            <a:ext cx="10058400" cy="0"/>
          </a:xfrm>
          <a:prstGeom prst="line">
            <a:avLst/>
          </a:prstGeom>
          <a:noFill/>
          <a:ln w="19050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1028700" y="3726180"/>
            <a:ext cx="137160" cy="137160"/>
          </a:xfrm>
          <a:prstGeom prst="ellipse">
            <a:avLst/>
          </a:prstGeom>
          <a:solidFill>
            <a:srgbClr val="22262C"/>
          </a:solidFill>
          <a:ln w="15875">
            <a:solidFill>
              <a:srgbClr val="E8A3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228600" y="2743200"/>
            <a:ext cx="17373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W5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2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Script lock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2763156" y="3726180"/>
            <a:ext cx="137160" cy="137160"/>
          </a:xfrm>
          <a:prstGeom prst="ellipse">
            <a:avLst/>
          </a:prstGeom>
          <a:solidFill>
            <a:srgbClr val="22262C"/>
          </a:solidFill>
          <a:ln w="15875">
            <a:solidFill>
              <a:srgbClr val="E8A3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963056" y="4114800"/>
            <a:ext cx="17373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W18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2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Interim viva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26 May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715328" y="3726180"/>
            <a:ext cx="137160" cy="137160"/>
          </a:xfrm>
          <a:prstGeom prst="ellipse">
            <a:avLst/>
          </a:prstGeom>
          <a:solidFill>
            <a:srgbClr val="22262C"/>
          </a:solidFill>
          <a:ln w="15875">
            <a:solidFill>
              <a:srgbClr val="E8A3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915228" y="2743200"/>
            <a:ext cx="17373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W24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2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V3 pivot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July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6819894" y="3726180"/>
            <a:ext cx="137160" cy="137160"/>
          </a:xfrm>
          <a:prstGeom prst="ellipse">
            <a:avLst/>
          </a:prstGeom>
          <a:solidFill>
            <a:srgbClr val="22262C"/>
          </a:solidFill>
          <a:ln w="15875">
            <a:solidFill>
              <a:srgbClr val="E8A3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019794" y="4114800"/>
            <a:ext cx="17373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W24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2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Artifact complete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July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9040582" y="3726180"/>
            <a:ext cx="137160" cy="137160"/>
          </a:xfrm>
          <a:prstGeom prst="ellipse">
            <a:avLst/>
          </a:prstGeom>
          <a:solidFill>
            <a:srgbClr val="22262C"/>
          </a:solidFill>
          <a:ln w="15875">
            <a:solidFill>
              <a:srgbClr val="E8A3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240482" y="2743200"/>
            <a:ext cx="17373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W25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2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Poster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 July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9113159" y="3726180"/>
            <a:ext cx="137160" cy="137160"/>
          </a:xfrm>
          <a:prstGeom prst="ellipse">
            <a:avLst/>
          </a:prstGeom>
          <a:solidFill>
            <a:srgbClr val="E8A33D"/>
          </a:solidFill>
          <a:ln w="15875">
            <a:solidFill>
              <a:srgbClr val="E8A3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313059" y="4114800"/>
            <a:ext cx="17373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W25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2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viva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 July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11087100" y="3726180"/>
            <a:ext cx="137160" cy="137160"/>
          </a:xfrm>
          <a:prstGeom prst="ellipse">
            <a:avLst/>
          </a:prstGeom>
          <a:solidFill>
            <a:srgbClr val="22262C"/>
          </a:solidFill>
          <a:ln w="15875">
            <a:solidFill>
              <a:srgbClr val="E8A3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0287000" y="2743200"/>
            <a:ext cx="17373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W27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20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report</a:t>
            </a:r>
            <a:endParaRPr lang="en-US" sz="9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 July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24" name="Text 22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 / 29</a:t>
            </a:r>
            <a:endParaRPr lang="en-US" sz="85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NEXT FOR THE PIPELINE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From workflow to interface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502920" y="1965960"/>
            <a:ext cx="11183112" cy="777240"/>
          </a:xfrm>
          <a:prstGeom prst="roundRect">
            <a:avLst>
              <a:gd name="adj" fmla="val 5882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22960" y="1965960"/>
            <a:ext cx="106070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orchestration screen: every stage, gate and credit balance in one place.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502920" y="2926080"/>
            <a:ext cx="11183112" cy="777240"/>
          </a:xfrm>
          <a:prstGeom prst="roundRect">
            <a:avLst>
              <a:gd name="adj" fmla="val 5882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22960" y="2926080"/>
            <a:ext cx="106070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Scripted handoffs end to end; the batch runners already point there.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502920" y="3886200"/>
            <a:ext cx="11183112" cy="777240"/>
          </a:xfrm>
          <a:prstGeom prst="roundRect">
            <a:avLst>
              <a:gd name="adj" fmla="val 5882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22960" y="3886200"/>
            <a:ext cx="106070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Automated QC that flags identity drift before human review.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502920" y="4846320"/>
            <a:ext cx="11183112" cy="777240"/>
          </a:xfrm>
          <a:prstGeom prst="roundRect">
            <a:avLst>
              <a:gd name="adj" fmla="val 5882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22960" y="4846320"/>
            <a:ext cx="106070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Full-episode scale; Seedance 2.5 once public.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6" name="Text 14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 / 29</a:t>
            </a:r>
            <a:endParaRPr lang="en-US" sz="85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BEYOND THE MODULE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Pipeline as a service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502920" y="1965960"/>
            <a:ext cx="1115568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6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same architecture as a web platform: bring a story, leave with a documentary. Script, narration, stills, motion and assembly in one place; the three locks become the approval gates. Long-form work priced for people without a studio.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822960" y="4160520"/>
            <a:ext cx="3246120" cy="777240"/>
          </a:xfrm>
          <a:prstGeom prst="roundRect">
            <a:avLst>
              <a:gd name="adj" fmla="val 49412"/>
            </a:avLst>
          </a:prstGeom>
          <a:solidFill>
            <a:srgbClr val="1B1E23"/>
          </a:solidFill>
          <a:ln w="12700">
            <a:solidFill>
              <a:srgbClr val="E8A3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22960" y="4160520"/>
            <a:ext cx="3246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Bring a story</a:t>
            </a:r>
            <a:endParaRPr lang="en-US" sz="1350" dirty="0"/>
          </a:p>
        </p:txBody>
      </p:sp>
      <p:sp>
        <p:nvSpPr>
          <p:cNvPr id="10" name="Shape 8"/>
          <p:cNvSpPr/>
          <p:nvPr/>
        </p:nvSpPr>
        <p:spPr>
          <a:xfrm>
            <a:off x="4114800" y="4544568"/>
            <a:ext cx="475488" cy="0"/>
          </a:xfrm>
          <a:prstGeom prst="line">
            <a:avLst/>
          </a:prstGeom>
          <a:noFill/>
          <a:ln w="17780">
            <a:solidFill>
              <a:srgbClr val="6C7178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663440" y="4160520"/>
            <a:ext cx="3246120" cy="777240"/>
          </a:xfrm>
          <a:prstGeom prst="roundRect">
            <a:avLst>
              <a:gd name="adj" fmla="val 49412"/>
            </a:avLst>
          </a:prstGeom>
          <a:solidFill>
            <a:srgbClr val="1B1E23"/>
          </a:solidFill>
          <a:ln w="12700">
            <a:solidFill>
              <a:srgbClr val="E8A3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663440" y="4160520"/>
            <a:ext cx="3246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Approve at three gates</a:t>
            </a:r>
            <a:endParaRPr lang="en-US" sz="1350" dirty="0"/>
          </a:p>
        </p:txBody>
      </p:sp>
      <p:sp>
        <p:nvSpPr>
          <p:cNvPr id="13" name="Shape 11"/>
          <p:cNvSpPr/>
          <p:nvPr/>
        </p:nvSpPr>
        <p:spPr>
          <a:xfrm>
            <a:off x="7955280" y="4544568"/>
            <a:ext cx="475488" cy="0"/>
          </a:xfrm>
          <a:prstGeom prst="line">
            <a:avLst/>
          </a:prstGeom>
          <a:noFill/>
          <a:ln w="17780">
            <a:solidFill>
              <a:srgbClr val="6C7178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503920" y="4160520"/>
            <a:ext cx="3246120" cy="777240"/>
          </a:xfrm>
          <a:prstGeom prst="roundRect">
            <a:avLst>
              <a:gd name="adj" fmla="val 49412"/>
            </a:avLst>
          </a:prstGeom>
          <a:solidFill>
            <a:srgbClr val="1B1E23"/>
          </a:solidFill>
          <a:ln w="12700">
            <a:solidFill>
              <a:srgbClr val="E8A3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503920" y="4160520"/>
            <a:ext cx="3246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Leave with an episode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7" name="Text 15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26 / 29</a:t>
            </a:r>
            <a:endParaRPr lang="en-US" sz="85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CLOSING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this project showed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822960" y="2011680"/>
            <a:ext cx="640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1554480" y="2057400"/>
            <a:ext cx="9966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locked script became a broadcast-style segment at $9.56 and 3.0 interventions per finished minute.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822960" y="2971800"/>
            <a:ext cx="640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900" dirty="0"/>
          </a:p>
        </p:txBody>
      </p:sp>
      <p:sp>
        <p:nvSpPr>
          <p:cNvPr id="10" name="Text 8"/>
          <p:cNvSpPr/>
          <p:nvPr/>
        </p:nvSpPr>
        <p:spPr>
          <a:xfrm>
            <a:off x="1554480" y="3017520"/>
            <a:ext cx="9966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mid-project swap is the modularity claim proven in practice.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822960" y="3931920"/>
            <a:ext cx="640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900" dirty="0"/>
          </a:p>
        </p:txBody>
      </p:sp>
      <p:sp>
        <p:nvSpPr>
          <p:cNvPr id="12" name="Text 10"/>
          <p:cNvSpPr/>
          <p:nvPr/>
        </p:nvSpPr>
        <p:spPr>
          <a:xfrm>
            <a:off x="1554480" y="3977640"/>
            <a:ext cx="9966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locks travel as a design pattern: freeze upstream, consume downstream.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822960" y="4892040"/>
            <a:ext cx="640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1900" dirty="0"/>
          </a:p>
        </p:txBody>
      </p:sp>
      <p:sp>
        <p:nvSpPr>
          <p:cNvPr id="14" name="Text 12"/>
          <p:cNvSpPr/>
          <p:nvPr/>
        </p:nvSpPr>
        <p:spPr>
          <a:xfrm>
            <a:off x="1554480" y="4937760"/>
            <a:ext cx="9966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 criterion met on efficiency, evidence logged shot by shot.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6" name="Text 14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27 / 29</a:t>
            </a:r>
            <a:endParaRPr lang="en-US" sz="85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UWTSD IEEE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502920" y="1691640"/>
            <a:ext cx="5486400" cy="45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L. Yang et al., "Diffusion models: a comprehensive survey of methods and applications," </a:t>
            </a:r>
            <a:r>
              <a:rPr lang="en-US" sz="800" i="1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ACM Comput. Surv.</a:t>
            </a: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vol. 56, no. 4, pp. 1–39, 2024, doi: 10.1145/3626235.</a:t>
            </a:r>
            <a:endParaRPr lang="en-US" sz="800" dirty="0"/>
          </a:p>
          <a:p>
            <a:pPr>
              <a:lnSpc>
                <a:spcPct val="125000"/>
              </a:lnSpc>
            </a:pPr>
            <a:r>
              <a:rPr lang="en-GB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H. Barakat, O. Turk, and C. </a:t>
            </a:r>
            <a:r>
              <a:rPr lang="en-GB" sz="800" dirty="0" err="1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Demiroglu</a:t>
            </a:r>
            <a:r>
              <a:rPr lang="en-GB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"Deep learning-based expressive speech synthesis: a systematic review of approaches, challenges, and resources," EURASIP J. Audio Speech Music Process., vol. 2024, no. 1, Art. no. 11, 2024, </a:t>
            </a:r>
            <a:r>
              <a:rPr lang="en-GB" sz="800" dirty="0" err="1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</a:t>
            </a:r>
            <a:r>
              <a:rPr lang="en-GB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10.1186/s13636-024-00329-7.</a:t>
            </a:r>
          </a:p>
          <a:p>
            <a:pPr>
              <a:lnSpc>
                <a:spcPct val="125000"/>
              </a:lnSpc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W. X. Zhao et al., "A survey of large language models," arXiv:2303.18223, Mar. 2023.</a:t>
            </a:r>
            <a:endParaRPr lang="en-US" sz="8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A. R. Hevner, S. T. March, J. Park, and S. Ram, "Design science in information systems research," </a:t>
            </a:r>
            <a:r>
              <a:rPr lang="en-US" sz="800" i="1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 Q.</a:t>
            </a: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vol. 28, no. 1, pp. 75–105, 2004, doi: 10.2307/25148625.</a:t>
            </a:r>
            <a:endParaRPr lang="en-US" sz="8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K. Peffers, T. Tuunanen, M. A. Rothenberger, and S. Chatterjee, "A design science research methodology for information systems research," </a:t>
            </a:r>
            <a:r>
              <a:rPr lang="en-US" sz="800" i="1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J. Manage. Inf. Syst.</a:t>
            </a: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vol. 24, no. 3, pp. 45–77, 2007, doi: 10.2753/MIS0742-1222240302.</a:t>
            </a:r>
            <a:endParaRPr lang="en-US" sz="8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ElevenLabs. "ElevenLabs text to speech." elevenlabs.io. Accessed: July 10, 2026. [Online]. Available: https://elevenlabs.io</a:t>
            </a:r>
            <a:endParaRPr lang="en-US" sz="8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Google DeepMind. "Gemini 3 Pro Image (Nano Banana Pro)." deepmind.google. Accessed: July 9, 2026. [Online]. Available: https://deepmind.google/models/gemini-image/pro/</a:t>
            </a:r>
            <a:endParaRPr lang="en-US" sz="8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 ByteDance Seed. "Seedance 1.5 Pro." seed.bytedance.com. Accessed: July 9, 2026. [Online]. Available: https://seed.bytedance.com/en/seedance1_5_pro</a:t>
            </a:r>
          </a:p>
          <a:p>
            <a:pPr marL="0" indent="0">
              <a:lnSpc>
                <a:spcPct val="125000"/>
              </a:lnSpc>
              <a:buNone/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 B. W. Boehm, "Software engineering economics," </a:t>
            </a:r>
            <a:r>
              <a:rPr lang="en-US" sz="800" i="1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 Trans. </a:t>
            </a:r>
            <a:r>
              <a:rPr lang="en-US" sz="800" i="1" dirty="0" err="1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</a:t>
            </a:r>
            <a:r>
              <a:rPr lang="en-US" sz="800" i="1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Eng.</a:t>
            </a: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vol. SE-10, no. 1, pp. 4–21, 1984.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6217920" y="1691640"/>
            <a:ext cx="5486400" cy="45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 Black Forest Labs. "FLUX.1 [dev]." huggingface.co. Accessed: July 10, 2026. [Online]. Available: https://huggingface.co/black-forest-labs/FLUX.1-dev</a:t>
            </a:r>
            <a:endParaRPr lang="en-US" sz="8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[11] E. J. Hu et al., "LoRA: low-rank adaptation of large language models," arXiv:2106.09685, 2021.</a:t>
            </a:r>
            <a:endParaRPr lang="en-US" sz="800" dirty="0"/>
          </a:p>
          <a:p>
            <a:pPr>
              <a:lnSpc>
                <a:spcPct val="125000"/>
              </a:lnSpc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</a:t>
            </a:r>
            <a:r>
              <a:rPr lang="en-GB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12] Qwen Team, Alibaba. "Qwen-Image-Edit." huggingface.co. Accessed: July 13, 2026. [Online]. Available: https://huggingface.co/Qwen/Qwen-Image-Edit</a:t>
            </a:r>
            <a:endParaRPr lang="en-US" sz="800" dirty="0"/>
          </a:p>
          <a:p>
            <a:pPr>
              <a:lnSpc>
                <a:spcPct val="125000"/>
              </a:lnSpc>
            </a:pPr>
            <a:r>
              <a:rPr lang="en-GB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[13] Comfy-Org. "</a:t>
            </a:r>
            <a:r>
              <a:rPr lang="en-GB" sz="800" dirty="0" err="1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ComfyUI</a:t>
            </a:r>
            <a:r>
              <a:rPr lang="en-GB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." github.com. Accessed: July 13, 2026. [Online]. Available: https://github.com/Comfy-Org/ComfyUI</a:t>
            </a:r>
            <a:endParaRPr lang="en-US" sz="8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[14] RunPod. "RunPod." runpod.io. Accessed: July 10, 2026. [Online]. Available: https://runpod.io</a:t>
            </a:r>
            <a:endParaRPr lang="en-US" sz="8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[15] Kuaishou Technology. "Kling AI." klingai.com. Accessed: July 10, 2026. [Online]. Available: https://klingai.com</a:t>
            </a:r>
            <a:endParaRPr lang="en-US" sz="800" dirty="0"/>
          </a:p>
          <a:p>
            <a:pPr>
              <a:lnSpc>
                <a:spcPct val="125000"/>
              </a:lnSpc>
            </a:pPr>
            <a:r>
              <a:rPr lang="en-GB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[16] A. Bandi, P. V. S. R. Adapa, and Y. E. V. P. K. Kuchi, "The power of generative AI: a review of requirements, models, input–output formats, evaluation metrics, and challenges," Future Internet, vol. 15, no. 8, Art. no. 260, 2023, </a:t>
            </a:r>
            <a:r>
              <a:rPr lang="en-GB" sz="800" dirty="0" err="1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</a:t>
            </a:r>
            <a:r>
              <a:rPr lang="en-GB" sz="80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10.3390/fi15080260</a:t>
            </a:r>
          </a:p>
          <a:p>
            <a:pPr>
              <a:lnSpc>
                <a:spcPct val="125000"/>
              </a:lnSpc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[17] Beverly Boy Productions. "What is the cost of documentary film production?" beverlyboy.com. Accessed: July 10, 2026. [Online]. Available: https://beverlyboy.com/video-production/what-is-the-cost-of-documentary-film-production/</a:t>
            </a:r>
            <a:endParaRPr lang="en-US" sz="8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8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[18] Wind &amp; Sky Productions. "How much does a documentary cost to make?" windsky.com.au. Accessed: July 10, 2026. [Online]. Available: https://windsky.com.au/how-much-does-a-documentary-cost/</a:t>
            </a:r>
            <a:endParaRPr lang="en-US" sz="800" dirty="0"/>
          </a:p>
        </p:txBody>
      </p:sp>
      <p:sp>
        <p:nvSpPr>
          <p:cNvPr id="9" name="Text 7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0" name="Text 8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28 / 29</a:t>
            </a:r>
            <a:endParaRPr lang="en-US" sz="85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22376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941832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161288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380744" y="548640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02920" y="2468880"/>
            <a:ext cx="11183112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4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5400" dirty="0"/>
          </a:p>
        </p:txBody>
      </p:sp>
      <p:sp>
        <p:nvSpPr>
          <p:cNvPr id="8" name="Text 6"/>
          <p:cNvSpPr/>
          <p:nvPr/>
        </p:nvSpPr>
        <p:spPr>
          <a:xfrm>
            <a:off x="502920" y="3703320"/>
            <a:ext cx="1118311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welcome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02920" y="5852160"/>
            <a:ext cx="1118311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Sentiljano Kacokaj · 2313169 · ACCA6020 Independent Project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  <p:sp>
        <p:nvSpPr>
          <p:cNvPr id="11" name="Text 9"/>
          <p:cNvSpPr/>
          <p:nvPr/>
        </p:nvSpPr>
        <p:spPr>
          <a:xfrm>
            <a:off x="10789920" y="6455664"/>
            <a:ext cx="89611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29 / 29</a:t>
            </a:r>
            <a:endParaRPr lang="en-US" sz="85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APPENDIX · CREDIT ACCOUNTING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the credits went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822960" y="1874520"/>
            <a:ext cx="4754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8,440 deposited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5760720" y="1901952"/>
            <a:ext cx="5852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top-ups; about 1,780 remaining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822960" y="2743200"/>
            <a:ext cx="4754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≈ 6,660 consumed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5760720" y="2770632"/>
            <a:ext cx="5852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whole visual branch, including tests, about $31.6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822960" y="3611880"/>
            <a:ext cx="4754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4,937.0 logged on the shot sheet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5760720" y="3639312"/>
            <a:ext cx="5852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scene stills and clips only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822960" y="4480560"/>
            <a:ext cx="4754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Off-sheet spend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5760720" y="4507992"/>
            <a:ext cx="5852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169.8cr for three identity sheets, the model test, unlogged retries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822960" y="5349240"/>
            <a:ext cx="4754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$10 = 2,110 credits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5760720" y="5376672"/>
            <a:ext cx="5852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about $0.004739 per credit; full-script voiceover about $6.50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1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APPENDIX · SHOT SHEET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mix behind 58 shots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502920" y="1874520"/>
            <a:ext cx="2697480" cy="1371600"/>
          </a:xfrm>
          <a:prstGeom prst="roundRect">
            <a:avLst>
              <a:gd name="adj" fmla="val 3667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12648" y="2002536"/>
            <a:ext cx="2478024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57</a:t>
            </a:r>
            <a:endParaRPr lang="en-US" sz="3400" dirty="0"/>
          </a:p>
        </p:txBody>
      </p:sp>
      <p:sp>
        <p:nvSpPr>
          <p:cNvPr id="9" name="Text 7"/>
          <p:cNvSpPr/>
          <p:nvPr/>
        </p:nvSpPr>
        <p:spPr>
          <a:xfrm>
            <a:off x="612648" y="2697480"/>
            <a:ext cx="2478024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Stills generated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374136" y="1874520"/>
            <a:ext cx="2697480" cy="1371600"/>
          </a:xfrm>
          <a:prstGeom prst="roundRect">
            <a:avLst>
              <a:gd name="adj" fmla="val 3667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483864" y="2002536"/>
            <a:ext cx="2478024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55</a:t>
            </a:r>
            <a:endParaRPr lang="en-US" sz="3400" dirty="0"/>
          </a:p>
        </p:txBody>
      </p:sp>
      <p:sp>
        <p:nvSpPr>
          <p:cNvPr id="12" name="Text 10"/>
          <p:cNvSpPr/>
          <p:nvPr/>
        </p:nvSpPr>
        <p:spPr>
          <a:xfrm>
            <a:off x="3483864" y="2697480"/>
            <a:ext cx="2478024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Animated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6245352" y="1874520"/>
            <a:ext cx="2697480" cy="1371600"/>
          </a:xfrm>
          <a:prstGeom prst="roundRect">
            <a:avLst>
              <a:gd name="adj" fmla="val 3667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355080" y="2002536"/>
            <a:ext cx="2478024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</a:rPr>
              <a:t>2</a:t>
            </a:r>
            <a:endParaRPr lang="en-US" sz="3400" dirty="0"/>
          </a:p>
        </p:txBody>
      </p:sp>
      <p:sp>
        <p:nvSpPr>
          <p:cNvPr id="15" name="Text 13"/>
          <p:cNvSpPr/>
          <p:nvPr/>
        </p:nvSpPr>
        <p:spPr>
          <a:xfrm>
            <a:off x="6355080" y="2697480"/>
            <a:ext cx="2478024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Stills animated through ken burns 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9116568" y="1874520"/>
            <a:ext cx="2697480" cy="1371600"/>
          </a:xfrm>
          <a:prstGeom prst="roundRect">
            <a:avLst>
              <a:gd name="adj" fmla="val 3667"/>
            </a:avLst>
          </a:prstGeom>
          <a:solidFill>
            <a:srgbClr val="1B1E23"/>
          </a:solidFill>
          <a:ln w="9525">
            <a:solidFill>
              <a:srgbClr val="3135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226296" y="2002536"/>
            <a:ext cx="2478024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3400" dirty="0"/>
          </a:p>
        </p:txBody>
      </p:sp>
      <p:sp>
        <p:nvSpPr>
          <p:cNvPr id="18" name="Text 16"/>
          <p:cNvSpPr/>
          <p:nvPr/>
        </p:nvSpPr>
        <p:spPr>
          <a:xfrm>
            <a:off x="9226296" y="2697480"/>
            <a:ext cx="2478024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Archival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502920" y="3749040"/>
            <a:ext cx="111556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2000"/>
              </a:lnSpc>
            </a:pPr>
            <a:r>
              <a:rPr lang="en-GB" sz="14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57 generated stills and the one archival photograph make 58 shots. Of the 57, 55 were animated and 2 were held static with a Ken Burns move in </a:t>
            </a:r>
            <a:r>
              <a:rPr lang="en-GB" sz="1400" dirty="0" err="1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CapCut</a:t>
            </a:r>
            <a:r>
              <a:rPr lang="en-GB" sz="14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Four batch workflows drive generation: stills with and without references, essential and subtle motion. Video node chain: </a:t>
            </a:r>
            <a:r>
              <a:rPr lang="en-GB" sz="1400" dirty="0" err="1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LoadImage</a:t>
            </a:r>
            <a:r>
              <a:rPr lang="en-GB" sz="14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r>
              <a:rPr lang="en-GB" sz="1400" dirty="0" err="1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ByteDanceImageToVideoNode</a:t>
            </a:r>
            <a:r>
              <a:rPr lang="en-GB" sz="14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</a:t>
            </a:r>
            <a:r>
              <a:rPr lang="en-GB" sz="1400" dirty="0" err="1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SaveVideo</a:t>
            </a:r>
            <a:r>
              <a:rPr lang="en-GB" sz="1400" dirty="0">
                <a:solidFill>
                  <a:srgbClr val="EDED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</a:p>
        </p:txBody>
      </p:sp>
      <p:sp>
        <p:nvSpPr>
          <p:cNvPr id="20" name="Text 18"/>
          <p:cNvSpPr/>
          <p:nvPr/>
        </p:nvSpPr>
        <p:spPr>
          <a:xfrm>
            <a:off x="502920" y="4847664"/>
            <a:ext cx="11155680" cy="7530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250" i="1" dirty="0">
                <a:solidFill>
                  <a:srgbClr val="A2A7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shot sheet planned 32 STILL rows against 25 motion rows, but 30 of those stills were animated anyway. The planned distinction did not survive production: once a still is frame-locked, animating it costs 54.9 credits and the subtle-motion fallback was never taken. Shots 36 and 37 are the only two that stayed static.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2">
    <p:bg>
      <p:bgPr>
        <a:solidFill>
          <a:srgbClr val="1214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027664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1247120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1466576" y="384048"/>
            <a:ext cx="118872" cy="118872"/>
          </a:xfrm>
          <a:prstGeom prst="rect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457200"/>
            <a:ext cx="8686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b="1" kern="0" spc="3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APPENDIX · SWAP DETAIL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786384"/>
            <a:ext cx="111831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EDED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V2 to V3, stage by stage</a:t>
            </a:r>
            <a:endParaRPr lang="en-US" sz="3100" dirty="0"/>
          </a:p>
        </p:txBody>
      </p:sp>
      <p:graphicFrame>
        <p:nvGraphicFramePr>
          <p:cNvPr id="33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02920" y="1828800"/>
          <a:ext cx="11183112" cy="3968496"/>
        </p:xfrm>
        <a:graphic>
          <a:graphicData uri="http://schemas.openxmlformats.org/drawingml/2006/table">
            <a:tbl>
              <a:tblPr/>
              <a:tblGrid>
                <a:gridCol w="2194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805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079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692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E8A3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STAGE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226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E8A3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V2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226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E8A3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V3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226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92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EDEDE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Images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A2A7A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Flux.1 Dev + mannequin LoRA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EDEDE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Nano Banana Pro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92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EDEDE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Consistency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A2A7A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LoRA weights, trigger word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EDEDE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Frozen reference sheets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692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EDEDE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Angles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A2A7A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Qwen two-stage edit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EDEDE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Plain language + master shot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692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EDEDE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Compute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A2A7A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RunPod rented GPUs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EDEDE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Hosted API, credit billed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692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EDEDE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Look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A2A7A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Black matte mannequin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EDEDE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Photoreal synthetic human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692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EDEDE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Video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A2A7A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Kling only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EDEDE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Seedance 1.5 Pro, by test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4864" marR="54864" marT="54864" marB="54864" anchor="ctr">
                    <a:lnL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135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1E2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Text 5"/>
          <p:cNvSpPr/>
          <p:nvPr/>
        </p:nvSpPr>
        <p:spPr>
          <a:xfrm>
            <a:off x="502920" y="6455664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850" kern="0" spc="200" dirty="0">
                <a:solidFill>
                  <a:srgbClr val="6C71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SCRIPT TO SCREEN  ·  FINAL VIVA</a:t>
            </a:r>
            <a:endParaRPr lang="en-US" sz="8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3102</Words>
  <Application>Microsoft Office PowerPoint</Application>
  <PresentationFormat>Widescreen</PresentationFormat>
  <Paragraphs>430</Paragraphs>
  <Slides>32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Sentiljano Kacokaj (2313169)</dc:creator>
  <cp:lastModifiedBy>Sentiljano Kacokaj (2313169)</cp:lastModifiedBy>
  <cp:revision>24</cp:revision>
  <dcterms:created xsi:type="dcterms:W3CDTF">2026-07-10T20:47:18Z</dcterms:created>
  <dcterms:modified xsi:type="dcterms:W3CDTF">2026-07-14T10:55:50Z</dcterms:modified>
</cp:coreProperties>
</file>