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4"/>
  </p:sldMasterIdLst>
  <p:sldIdLst>
    <p:sldId id="270" r:id="rId5"/>
    <p:sldId id="256" r:id="rId6"/>
    <p:sldId id="273" r:id="rId7"/>
    <p:sldId id="274" r:id="rId8"/>
    <p:sldId id="271" r:id="rId9"/>
    <p:sldId id="275" r:id="rId10"/>
    <p:sldId id="276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8F923E-E266-F06F-E5D0-D97756076192}" v="10" dt="2025-11-06T14:41:45.657"/>
    <p1510:client id="{237C0A7A-F166-8040-61EF-ED08CA54F287}" v="372" dt="2025-11-06T16:29:10.197"/>
    <p1510:client id="{C6275010-9645-E74B-B33F-249850176E1C}" v="1288" dt="2025-11-06T16:26:14.804"/>
    <p1510:client id="{CB2B126F-A4BD-7269-AA2E-6A07C61C3154}" v="421" dt="2025-11-06T15:14:31.3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987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743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165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703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160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113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753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180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825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769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686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645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837141" y="982176"/>
            <a:ext cx="10774392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Mick Lowe, Hasham Rauf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2434734, 2432646</a:t>
            </a: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Lecturer’s Name:	</a:t>
            </a:r>
            <a:r>
              <a:rPr lang="en-GB" sz="2800"/>
              <a:t>Zahida Khan </a:t>
            </a:r>
          </a:p>
          <a:p>
            <a:endParaRPr lang="en-GB" sz="3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LCLM 4003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Component 2: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/>
              <a:t>Effective Teamwork and Communication 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6D48EA17-F2CF-2F98-FC06-DBB6A2AEC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D3D4267-6754-E656-C65D-257297D4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67B512-98C0-B419-D0FB-A7A2A23D04A2}"/>
              </a:ext>
            </a:extLst>
          </p:cNvPr>
          <p:cNvSpPr txBox="1"/>
          <p:nvPr/>
        </p:nvSpPr>
        <p:spPr>
          <a:xfrm>
            <a:off x="4694902" y="247878"/>
            <a:ext cx="2521975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000"/>
              <a:t>Overview</a:t>
            </a:r>
            <a:r>
              <a:rPr lang="en-GB" sz="3200"/>
              <a:t> 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24744C-B451-E5FB-662A-4D2D2EBDD3F5}"/>
              </a:ext>
            </a:extLst>
          </p:cNvPr>
          <p:cNvSpPr txBox="1"/>
          <p:nvPr/>
        </p:nvSpPr>
        <p:spPr>
          <a:xfrm>
            <a:off x="557333" y="1044254"/>
            <a:ext cx="1057174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/>
              <a:t>Flight Foods is a company that supplies inflight meals to airline companies, which is unfortunately losing business because of there declining safety standards and food quality.</a:t>
            </a:r>
          </a:p>
          <a:p>
            <a:pPr>
              <a:buNone/>
            </a:pPr>
            <a:r>
              <a:rPr lang="en-GB"/>
              <a:t>Issues that have been reported are:</a:t>
            </a:r>
          </a:p>
          <a:p>
            <a:pPr>
              <a:buNone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Poor Packaging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Undercooked Meals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Meat found in Vegetarian dishes</a:t>
            </a:r>
          </a:p>
          <a:p>
            <a:br>
              <a:rPr lang="en-GB"/>
            </a:br>
            <a:r>
              <a:rPr lang="en-GB"/>
              <a:t>The problems are potentially damaging the company's reputation &amp; airlines trust.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EC34DE-9659-346F-7E4F-A58EB64017A2}"/>
              </a:ext>
            </a:extLst>
          </p:cNvPr>
          <p:cNvSpPr txBox="1"/>
          <p:nvPr/>
        </p:nvSpPr>
        <p:spPr>
          <a:xfrm>
            <a:off x="557333" y="3429000"/>
            <a:ext cx="10571747" cy="9233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GB"/>
          </a:p>
          <a:p>
            <a:pPr>
              <a:buNone/>
            </a:pPr>
            <a:r>
              <a:rPr lang="en-GB"/>
              <a:t>In this presentation we will cover …..</a:t>
            </a:r>
          </a:p>
          <a:p>
            <a:pPr>
              <a:buNone/>
            </a:pP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B0229B-F4D4-759E-3E02-D488DA526536}"/>
              </a:ext>
            </a:extLst>
          </p:cNvPr>
          <p:cNvSpPr txBox="1"/>
          <p:nvPr/>
        </p:nvSpPr>
        <p:spPr>
          <a:xfrm>
            <a:off x="1495795" y="4246063"/>
            <a:ext cx="920040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/>
              <a:t>The Key communication barriers affecting the company by using a Theoretical Model (Shannon &amp; Weaver)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AFEA76E-5203-0B21-D3F8-2852EB157BE0}"/>
              </a:ext>
            </a:extLst>
          </p:cNvPr>
          <p:cNvSpPr txBox="1"/>
          <p:nvPr/>
        </p:nvSpPr>
        <p:spPr>
          <a:xfrm>
            <a:off x="1495795" y="5029020"/>
            <a:ext cx="105717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/>
              <a:t>Theories on what could explain these barriers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8478553-327F-A985-7683-DE8C7958EFB8}"/>
              </a:ext>
            </a:extLst>
          </p:cNvPr>
          <p:cNvSpPr txBox="1"/>
          <p:nvPr/>
        </p:nvSpPr>
        <p:spPr>
          <a:xfrm>
            <a:off x="1495795" y="5534978"/>
            <a:ext cx="105717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/>
              <a:t>How can we overcome the barriers presented</a:t>
            </a:r>
          </a:p>
        </p:txBody>
      </p:sp>
    </p:spTree>
    <p:extLst>
      <p:ext uri="{BB962C8B-B14F-4D97-AF65-F5344CB8AC3E}">
        <p14:creationId xmlns:p14="http://schemas.microsoft.com/office/powerpoint/2010/main" val="366734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3FA97A8-84D4-777C-0C29-6D7DB6203A44}"/>
              </a:ext>
            </a:extLst>
          </p:cNvPr>
          <p:cNvSpPr txBox="1"/>
          <p:nvPr/>
        </p:nvSpPr>
        <p:spPr>
          <a:xfrm>
            <a:off x="2787444" y="274853"/>
            <a:ext cx="66171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The Communication Barriers at Flight Foods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848D8B-6C2A-6590-CAC1-95D9D3DE739C}"/>
              </a:ext>
            </a:extLst>
          </p:cNvPr>
          <p:cNvSpPr txBox="1"/>
          <p:nvPr/>
        </p:nvSpPr>
        <p:spPr>
          <a:xfrm>
            <a:off x="432619" y="1061884"/>
            <a:ext cx="109412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Language Barriers</a:t>
            </a:r>
            <a:r>
              <a:rPr lang="en-GB"/>
              <a:t> – The workforce is made up of 5 different linguistic and cultural backgrounds</a:t>
            </a:r>
          </a:p>
          <a:p>
            <a:r>
              <a:rPr lang="en-GB"/>
              <a:t>                     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319711-FD72-7B91-84B1-D6E44A810E81}"/>
              </a:ext>
            </a:extLst>
          </p:cNvPr>
          <p:cNvSpPr txBox="1"/>
          <p:nvPr/>
        </p:nvSpPr>
        <p:spPr>
          <a:xfrm>
            <a:off x="3050818" y="1392187"/>
            <a:ext cx="80526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Employees that have limited English proficiency find it hard to understand                      instructions, Safety guidelines and signs that may be written in English.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AEA969-D625-0A94-B2E9-229D4B4BA666}"/>
              </a:ext>
            </a:extLst>
          </p:cNvPr>
          <p:cNvSpPr txBox="1"/>
          <p:nvPr/>
        </p:nvSpPr>
        <p:spPr>
          <a:xfrm>
            <a:off x="432618" y="2171174"/>
            <a:ext cx="109412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Minimal two-way communication </a:t>
            </a:r>
            <a:r>
              <a:rPr lang="en-GB"/>
              <a:t>– Gary (Manager) gives orders but the staff at Flights Foods have structured way to clarify instructions or to ask questions.</a:t>
            </a:r>
          </a:p>
          <a:p>
            <a:r>
              <a:rPr lang="en-GB"/>
              <a:t>                                       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83D798-ADA2-FE04-AEBE-993AB7B6FD95}"/>
              </a:ext>
            </a:extLst>
          </p:cNvPr>
          <p:cNvSpPr txBox="1"/>
          <p:nvPr/>
        </p:nvSpPr>
        <p:spPr>
          <a:xfrm>
            <a:off x="432618" y="3198069"/>
            <a:ext cx="109412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Large Workplace Area</a:t>
            </a:r>
            <a:r>
              <a:rPr lang="en-GB"/>
              <a:t>– The factory floor is of a vast size so communication is hard for Face to Face.</a:t>
            </a:r>
          </a:p>
          <a:p>
            <a:r>
              <a:rPr lang="en-GB"/>
              <a:t>                                      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A1B49D-7D7C-B4C2-E92B-E53655124A1B}"/>
              </a:ext>
            </a:extLst>
          </p:cNvPr>
          <p:cNvSpPr txBox="1"/>
          <p:nvPr/>
        </p:nvSpPr>
        <p:spPr>
          <a:xfrm>
            <a:off x="432618" y="4112840"/>
            <a:ext cx="109412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Noisy Machinery</a:t>
            </a:r>
            <a:r>
              <a:rPr lang="en-GB"/>
              <a:t>– The factory floor is of a vast size, so communication is hard for Face to Face.</a:t>
            </a:r>
          </a:p>
          <a:p>
            <a:r>
              <a:rPr lang="en-GB"/>
              <a:t>                                       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C870CC-37EE-5BDE-9AB4-AAE894216DD7}"/>
              </a:ext>
            </a:extLst>
          </p:cNvPr>
          <p:cNvSpPr txBox="1"/>
          <p:nvPr/>
        </p:nvSpPr>
        <p:spPr>
          <a:xfrm>
            <a:off x="432618" y="4961520"/>
            <a:ext cx="10941234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/>
              <a:t>Age Range </a:t>
            </a:r>
            <a:r>
              <a:rPr lang="en-GB"/>
              <a:t>– The range of age is 16 to 60, So generational communication is an issue whether it is slang used or an Point of view.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                                       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950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825DD31-898F-1DA6-0FE5-261D46F6A39A}"/>
              </a:ext>
            </a:extLst>
          </p:cNvPr>
          <p:cNvSpPr txBox="1"/>
          <p:nvPr/>
        </p:nvSpPr>
        <p:spPr>
          <a:xfrm>
            <a:off x="3677934" y="244542"/>
            <a:ext cx="558510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u="sng">
                <a:latin typeface="Verdana Pro"/>
              </a:rPr>
              <a:t>Shannon &amp; Weaver Model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1F441FC-6D87-6379-3CB6-8D3DCD615707}"/>
              </a:ext>
            </a:extLst>
          </p:cNvPr>
          <p:cNvSpPr/>
          <p:nvPr/>
        </p:nvSpPr>
        <p:spPr>
          <a:xfrm>
            <a:off x="308810" y="1227732"/>
            <a:ext cx="1505661" cy="1261152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7293C8-17A9-92DC-5EF9-2B04EAF3531B}"/>
              </a:ext>
            </a:extLst>
          </p:cNvPr>
          <p:cNvSpPr txBox="1"/>
          <p:nvPr/>
        </p:nvSpPr>
        <p:spPr>
          <a:xfrm>
            <a:off x="635698" y="1680748"/>
            <a:ext cx="10552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GARY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B6B4589-93A3-B78A-2C3E-F667FF23F9C4}"/>
              </a:ext>
            </a:extLst>
          </p:cNvPr>
          <p:cNvSpPr/>
          <p:nvPr/>
        </p:nvSpPr>
        <p:spPr>
          <a:xfrm>
            <a:off x="1379728" y="3729977"/>
            <a:ext cx="1917552" cy="1621557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5D01E56-EBAD-AA5B-F2D9-E7FFCD4DE767}"/>
              </a:ext>
            </a:extLst>
          </p:cNvPr>
          <p:cNvSpPr txBox="1"/>
          <p:nvPr/>
        </p:nvSpPr>
        <p:spPr>
          <a:xfrm>
            <a:off x="1585218" y="3850677"/>
            <a:ext cx="1500561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/>
              <a:t>FOLLOW FOOD &amp; HYGIENE  </a:t>
            </a:r>
          </a:p>
          <a:p>
            <a:pPr algn="ctr"/>
            <a:r>
              <a:rPr lang="en-US" sz="1600"/>
              <a:t>STANDARDS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F5FA130-7E6B-E5E1-9CB5-5126EC7B2141}"/>
              </a:ext>
            </a:extLst>
          </p:cNvPr>
          <p:cNvSpPr/>
          <p:nvPr/>
        </p:nvSpPr>
        <p:spPr>
          <a:xfrm>
            <a:off x="4716053" y="5006840"/>
            <a:ext cx="2370633" cy="1497990"/>
          </a:xfrm>
          <a:prstGeom prst="round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ECB629-46FC-89B4-CC2A-00A390E5D5B3}"/>
              </a:ext>
            </a:extLst>
          </p:cNvPr>
          <p:cNvSpPr txBox="1"/>
          <p:nvPr/>
        </p:nvSpPr>
        <p:spPr>
          <a:xfrm>
            <a:off x="4890215" y="5196704"/>
            <a:ext cx="204615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US" sz="1600"/>
              <a:t>Verbal Communication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2E1A7E-609A-01C0-361B-01F68E043E07}"/>
              </a:ext>
            </a:extLst>
          </p:cNvPr>
          <p:cNvSpPr txBox="1"/>
          <p:nvPr/>
        </p:nvSpPr>
        <p:spPr>
          <a:xfrm>
            <a:off x="4890215" y="5773353"/>
            <a:ext cx="204615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ourier New"/>
              <a:buChar char="o"/>
            </a:pPr>
            <a:r>
              <a:rPr lang="en-US" sz="1600"/>
              <a:t>Written Signs (In English)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59A4384-8DCD-01B7-A925-571E2665AD51}"/>
              </a:ext>
            </a:extLst>
          </p:cNvPr>
          <p:cNvSpPr/>
          <p:nvPr/>
        </p:nvSpPr>
        <p:spPr>
          <a:xfrm>
            <a:off x="8443674" y="3565220"/>
            <a:ext cx="1732201" cy="162155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2873C9C-1DC2-94EC-DA4E-6F94F08C37E6}"/>
              </a:ext>
            </a:extLst>
          </p:cNvPr>
          <p:cNvSpPr txBox="1"/>
          <p:nvPr/>
        </p:nvSpPr>
        <p:spPr>
          <a:xfrm>
            <a:off x="8533725" y="3894667"/>
            <a:ext cx="146714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/>
              <a:t>Factory</a:t>
            </a:r>
          </a:p>
          <a:p>
            <a:pPr algn="ctr"/>
            <a:r>
              <a:rPr lang="en-US" sz="2400" dirty="0"/>
              <a:t>Workers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BEB4731E-670F-A663-2FB0-1BC7211FAE31}"/>
              </a:ext>
            </a:extLst>
          </p:cNvPr>
          <p:cNvSpPr/>
          <p:nvPr/>
        </p:nvSpPr>
        <p:spPr>
          <a:xfrm>
            <a:off x="10328080" y="1227732"/>
            <a:ext cx="1505661" cy="1261152"/>
          </a:xfrm>
          <a:prstGeom prst="round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BA7C768-5D9C-5BEB-D1ED-B2D5B575F442}"/>
              </a:ext>
            </a:extLst>
          </p:cNvPr>
          <p:cNvSpPr txBox="1"/>
          <p:nvPr/>
        </p:nvSpPr>
        <p:spPr>
          <a:xfrm>
            <a:off x="10459319" y="877559"/>
            <a:ext cx="150833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 b="1" dirty="0"/>
              <a:t>Feedback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1D93BDAE-136F-A4EB-9FD7-82F070D146ED}"/>
              </a:ext>
            </a:extLst>
          </p:cNvPr>
          <p:cNvSpPr/>
          <p:nvPr/>
        </p:nvSpPr>
        <p:spPr>
          <a:xfrm>
            <a:off x="4825839" y="1212291"/>
            <a:ext cx="2149106" cy="1968942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73D73826-50A1-9E9F-8A18-74E28668C3B0}"/>
              </a:ext>
            </a:extLst>
          </p:cNvPr>
          <p:cNvSpPr/>
          <p:nvPr/>
        </p:nvSpPr>
        <p:spPr>
          <a:xfrm rot="4140000">
            <a:off x="926517" y="2746252"/>
            <a:ext cx="913692" cy="591969"/>
          </a:xfrm>
          <a:prstGeom prst="rightArrow">
            <a:avLst/>
          </a:prstGeom>
          <a:ln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94C80AD6-8BD3-16ED-B8E4-CDD339EA45A5}"/>
              </a:ext>
            </a:extLst>
          </p:cNvPr>
          <p:cNvSpPr/>
          <p:nvPr/>
        </p:nvSpPr>
        <p:spPr>
          <a:xfrm rot="840000">
            <a:off x="3081760" y="5502686"/>
            <a:ext cx="1274098" cy="591969"/>
          </a:xfrm>
          <a:prstGeom prst="rightArrow">
            <a:avLst/>
          </a:prstGeom>
          <a:ln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67E75D7B-43E3-FE3D-BA82-B4DDEDB0D1F8}"/>
              </a:ext>
            </a:extLst>
          </p:cNvPr>
          <p:cNvSpPr/>
          <p:nvPr/>
        </p:nvSpPr>
        <p:spPr>
          <a:xfrm rot="-2220000">
            <a:off x="7500259" y="5510847"/>
            <a:ext cx="1304989" cy="519889"/>
          </a:xfrm>
          <a:prstGeom prst="rightArrow">
            <a:avLst/>
          </a:prstGeom>
          <a:ln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1FFB40D6-A673-02D6-492F-6650771D0340}"/>
              </a:ext>
            </a:extLst>
          </p:cNvPr>
          <p:cNvSpPr/>
          <p:nvPr/>
        </p:nvSpPr>
        <p:spPr>
          <a:xfrm rot="17880000">
            <a:off x="10054626" y="2928254"/>
            <a:ext cx="1325583" cy="643455"/>
          </a:xfrm>
          <a:prstGeom prst="rightArrow">
            <a:avLst/>
          </a:prstGeom>
          <a:ln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A399AE15-7BFD-18B5-DA34-3F4520B61254}"/>
              </a:ext>
            </a:extLst>
          </p:cNvPr>
          <p:cNvSpPr/>
          <p:nvPr/>
        </p:nvSpPr>
        <p:spPr>
          <a:xfrm rot="5400000">
            <a:off x="5220712" y="3635026"/>
            <a:ext cx="1377070" cy="509592"/>
          </a:xfrm>
          <a:prstGeom prst="rightArrow">
            <a:avLst/>
          </a:prstGeom>
          <a:ln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F456B6-A597-A4C0-504D-778F00CE35AA}"/>
              </a:ext>
            </a:extLst>
          </p:cNvPr>
          <p:cNvSpPr txBox="1"/>
          <p:nvPr/>
        </p:nvSpPr>
        <p:spPr>
          <a:xfrm>
            <a:off x="179416" y="841874"/>
            <a:ext cx="17665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/>
              <a:t>Sender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9935B6-B225-F0A9-8986-62D582863713}"/>
              </a:ext>
            </a:extLst>
          </p:cNvPr>
          <p:cNvSpPr txBox="1"/>
          <p:nvPr/>
        </p:nvSpPr>
        <p:spPr>
          <a:xfrm>
            <a:off x="1456281" y="3354415"/>
            <a:ext cx="17665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/>
              <a:t>Transmitter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B8341E3-E43C-FB4F-9546-87105B3E2113}"/>
              </a:ext>
            </a:extLst>
          </p:cNvPr>
          <p:cNvSpPr txBox="1"/>
          <p:nvPr/>
        </p:nvSpPr>
        <p:spPr>
          <a:xfrm>
            <a:off x="5019145" y="4631279"/>
            <a:ext cx="17665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/>
              <a:t>Channel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3196AE6-19FD-1677-7B72-B3E37C08707D}"/>
              </a:ext>
            </a:extLst>
          </p:cNvPr>
          <p:cNvSpPr txBox="1"/>
          <p:nvPr/>
        </p:nvSpPr>
        <p:spPr>
          <a:xfrm>
            <a:off x="8355469" y="3199955"/>
            <a:ext cx="17665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/>
              <a:t>Receiver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6022DF5-62D2-A424-D50D-B397863070A6}"/>
              </a:ext>
            </a:extLst>
          </p:cNvPr>
          <p:cNvSpPr txBox="1"/>
          <p:nvPr/>
        </p:nvSpPr>
        <p:spPr>
          <a:xfrm>
            <a:off x="5008847" y="852171"/>
            <a:ext cx="17665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/>
              <a:t>Noise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624951F-0890-F65E-FA4B-24AF5617B106}"/>
              </a:ext>
            </a:extLst>
          </p:cNvPr>
          <p:cNvSpPr txBox="1"/>
          <p:nvPr/>
        </p:nvSpPr>
        <p:spPr>
          <a:xfrm>
            <a:off x="10129808" y="1423315"/>
            <a:ext cx="197170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/>
              <a:t>The Workers understanding</a:t>
            </a:r>
            <a:endParaRPr lang="en-US" sz="200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2C2E606-BC2D-6C86-3740-452833679A1C}"/>
              </a:ext>
            </a:extLst>
          </p:cNvPr>
          <p:cNvSpPr txBox="1"/>
          <p:nvPr/>
        </p:nvSpPr>
        <p:spPr>
          <a:xfrm>
            <a:off x="5020998" y="1524928"/>
            <a:ext cx="21697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Physical Noise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234D3F0-5951-17F8-A05E-E6F40A6C2278}"/>
              </a:ext>
            </a:extLst>
          </p:cNvPr>
          <p:cNvSpPr txBox="1"/>
          <p:nvPr/>
        </p:nvSpPr>
        <p:spPr>
          <a:xfrm>
            <a:off x="5010701" y="2050090"/>
            <a:ext cx="21697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Semantic Noise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37221C3-E8D8-9141-69BF-6B9DD9BF3367}"/>
              </a:ext>
            </a:extLst>
          </p:cNvPr>
          <p:cNvSpPr txBox="1"/>
          <p:nvPr/>
        </p:nvSpPr>
        <p:spPr>
          <a:xfrm>
            <a:off x="5082782" y="2492874"/>
            <a:ext cx="21697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Cultural Noise</a:t>
            </a:r>
          </a:p>
        </p:txBody>
      </p:sp>
    </p:spTree>
    <p:extLst>
      <p:ext uri="{BB962C8B-B14F-4D97-AF65-F5344CB8AC3E}">
        <p14:creationId xmlns:p14="http://schemas.microsoft.com/office/powerpoint/2010/main" val="4137524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1" grpId="0"/>
      <p:bldP spid="12" grpId="0" animBg="1"/>
      <p:bldP spid="13" grpId="0"/>
      <p:bldP spid="15" grpId="0"/>
      <p:bldP spid="17" grpId="0" animBg="1"/>
      <p:bldP spid="18" grpId="0"/>
      <p:bldP spid="19" grpId="0" animBg="1"/>
      <p:bldP spid="20" grpId="0"/>
      <p:bldP spid="21" grpId="0" animBg="1"/>
      <p:bldP spid="22" grpId="0" animBg="1"/>
      <p:bldP spid="23" grpId="0" animBg="1"/>
      <p:bldP spid="24" grpId="0" animBg="1"/>
      <p:bldP spid="3" grpId="0" animBg="1"/>
      <p:bldP spid="8" grpId="0" animBg="1"/>
      <p:bldP spid="10" grpId="0"/>
      <p:bldP spid="14" grpId="0"/>
      <p:bldP spid="16" grpId="0"/>
      <p:bldP spid="25" grpId="0"/>
      <p:bldP spid="26" grpId="0"/>
      <p:bldP spid="27" grpId="0"/>
      <p:bldP spid="29" grpId="0"/>
      <p:bldP spid="3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2381D-7EA7-24E3-2544-9FC0301F4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>
                <a:latin typeface="Calibri"/>
                <a:ea typeface="+mj-lt"/>
                <a:cs typeface="+mj-lt"/>
              </a:rPr>
              <a:t>Suggestions on how to reduce and overcome these barriers </a:t>
            </a:r>
            <a:endParaRPr lang="en-US" sz="2400">
              <a:latin typeface="Calibri"/>
              <a:ea typeface="Calibri"/>
              <a:cs typeface="Calibri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F14F5-8151-9867-83B3-9EF5E04B7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571" y="1119609"/>
            <a:ext cx="10946655" cy="51897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b="1">
                <a:solidFill>
                  <a:srgbClr val="FF0000"/>
                </a:solidFill>
                <a:latin typeface="Calibri"/>
                <a:ea typeface="+mn-lt"/>
                <a:cs typeface="+mn-lt"/>
              </a:rPr>
              <a:t>Language barriers: </a:t>
            </a:r>
            <a:endParaRPr lang="en-GB" sz="16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1200">
                <a:latin typeface="Calibri"/>
                <a:ea typeface="Calibri"/>
                <a:cs typeface="Calibri"/>
              </a:rPr>
              <a:t>Visual communication tools- use picture-based instructions, symbols on cooking and packaging processes is easier to follow compared to </a:t>
            </a:r>
            <a:r>
              <a:rPr lang="en-GB" sz="1200" err="1">
                <a:latin typeface="Calibri"/>
                <a:ea typeface="Calibri"/>
                <a:cs typeface="Calibri"/>
              </a:rPr>
              <a:t>english</a:t>
            </a:r>
            <a:r>
              <a:rPr lang="en-GB" sz="1200">
                <a:latin typeface="Calibri"/>
                <a:ea typeface="Calibri"/>
                <a:cs typeface="Calibri"/>
              </a:rPr>
              <a:t> text. </a:t>
            </a:r>
            <a:r>
              <a:rPr lang="en-GB" sz="1200">
                <a:latin typeface="Calibri"/>
                <a:ea typeface="+mn-lt"/>
                <a:cs typeface="+mn-lt"/>
              </a:rPr>
              <a:t>try to ensure your actions align and reinforce the words that go along with them</a:t>
            </a:r>
            <a:endParaRPr lang="en-GB" sz="1200">
              <a:latin typeface="Calibri"/>
              <a:ea typeface="Calibri"/>
              <a:cs typeface="Calibri"/>
            </a:endParaRPr>
          </a:p>
          <a:p>
            <a:r>
              <a:rPr lang="en-GB" sz="1200">
                <a:latin typeface="Calibri"/>
                <a:ea typeface="Calibri"/>
                <a:cs typeface="Calibri"/>
              </a:rPr>
              <a:t>﻿use simple </a:t>
            </a:r>
            <a:r>
              <a:rPr lang="en-GB" sz="1200" err="1">
                <a:latin typeface="Calibri"/>
                <a:ea typeface="Calibri"/>
                <a:cs typeface="Calibri"/>
              </a:rPr>
              <a:t>english</a:t>
            </a:r>
            <a:r>
              <a:rPr lang="en-GB" sz="1200">
                <a:latin typeface="Calibri"/>
                <a:ea typeface="Calibri"/>
                <a:cs typeface="Calibri"/>
              </a:rPr>
              <a:t>- </a:t>
            </a:r>
            <a:r>
              <a:rPr lang="en-GB" sz="1200">
                <a:latin typeface="Calibri"/>
                <a:ea typeface="+mn-lt"/>
                <a:cs typeface="+mn-lt"/>
              </a:rPr>
              <a:t>avoid complicated words or complex grammar which can allow people to be more comfortable in asking for help</a:t>
            </a:r>
            <a:endParaRPr lang="en-GB" sz="1200">
              <a:latin typeface="Neue Haas Grotesk Text Pro"/>
              <a:ea typeface="Calibri"/>
              <a:cs typeface="Calibri"/>
            </a:endParaRPr>
          </a:p>
          <a:p>
            <a:r>
              <a:rPr lang="en-GB" sz="1200">
                <a:latin typeface="Calibri"/>
                <a:ea typeface="Calibri"/>
                <a:cs typeface="Calibri"/>
              </a:rPr>
              <a:t>﻿</a:t>
            </a:r>
            <a:r>
              <a:rPr lang="en-GB" sz="1200">
                <a:latin typeface="Calibri"/>
                <a:ea typeface="+mn-lt"/>
                <a:cs typeface="+mn-lt"/>
              </a:rPr>
              <a:t>provide cultural awareness training- this can allow managers to have a better understanding on communication styles to avoid misinterpretation of tone or gestures</a:t>
            </a:r>
            <a:endParaRPr lang="en-GB" sz="1200">
              <a:latin typeface="Calibri"/>
              <a:ea typeface="Calibri"/>
              <a:cs typeface="Calibri"/>
            </a:endParaRPr>
          </a:p>
          <a:p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Buddy system- pair limited English staff with workers who can support them during shifts if possible</a:t>
            </a:r>
          </a:p>
          <a:p>
            <a:r>
              <a:rPr lang="en-GB" sz="1600" b="1">
                <a:solidFill>
                  <a:srgbClr val="FF0000"/>
                </a:solidFill>
                <a:latin typeface="Calibri"/>
                <a:ea typeface="+mn-lt"/>
                <a:cs typeface="+mn-lt"/>
              </a:rPr>
              <a:t>Technological barriers:</a:t>
            </a:r>
            <a:endParaRPr lang="en-GB" sz="16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1200">
                <a:latin typeface="Calibri"/>
                <a:ea typeface="+mn-lt"/>
                <a:cs typeface="+mn-lt"/>
              </a:rPr>
              <a:t>face to face communication is more simpler than using digital communication such as emails or teams</a:t>
            </a:r>
            <a:endParaRPr lang="en-GB" sz="1200">
              <a:latin typeface="Calibri"/>
              <a:ea typeface="Calibri"/>
              <a:cs typeface="Calibri"/>
            </a:endParaRPr>
          </a:p>
          <a:p>
            <a:r>
              <a:rPr lang="en-GB" sz="1200">
                <a:latin typeface="Calibri"/>
                <a:ea typeface="+mn-lt"/>
                <a:cs typeface="+mn-lt"/>
              </a:rPr>
              <a:t>-offer training on digital tools- train managers and staff to properly use devices such as </a:t>
            </a:r>
            <a:r>
              <a:rPr lang="en-GB" sz="1200" err="1">
                <a:latin typeface="Calibri"/>
                <a:ea typeface="+mn-lt"/>
                <a:cs typeface="+mn-lt"/>
              </a:rPr>
              <a:t>temparaure</a:t>
            </a:r>
            <a:r>
              <a:rPr lang="en-GB" sz="1200">
                <a:latin typeface="Calibri"/>
                <a:ea typeface="+mn-lt"/>
                <a:cs typeface="+mn-lt"/>
              </a:rPr>
              <a:t> sensors or communication apps</a:t>
            </a:r>
            <a:endParaRPr lang="en-GB" sz="1200">
              <a:latin typeface="Calibri"/>
              <a:ea typeface="Calibri"/>
              <a:cs typeface="Calibri"/>
            </a:endParaRPr>
          </a:p>
          <a:p>
            <a:r>
              <a:rPr lang="en-GB" sz="1200">
                <a:latin typeface="Calibri"/>
                <a:ea typeface="+mn-lt"/>
                <a:cs typeface="+mn-lt"/>
              </a:rPr>
              <a:t>Consistent updated systems- ensuring IT are </a:t>
            </a:r>
            <a:r>
              <a:rPr lang="en-GB" sz="1200" err="1">
                <a:latin typeface="Calibri"/>
                <a:ea typeface="+mn-lt"/>
                <a:cs typeface="+mn-lt"/>
              </a:rPr>
              <a:t>regurly</a:t>
            </a:r>
            <a:r>
              <a:rPr lang="en-GB" sz="1200">
                <a:latin typeface="Calibri"/>
                <a:ea typeface="+mn-lt"/>
                <a:cs typeface="+mn-lt"/>
              </a:rPr>
              <a:t> updating systems can prevent errors and confusion of system use</a:t>
            </a:r>
          </a:p>
          <a:p>
            <a:endParaRPr lang="en-GB" sz="1200">
              <a:solidFill>
                <a:srgbClr val="000000"/>
              </a:solidFill>
              <a:latin typeface="Calibri"/>
              <a:ea typeface="+mn-lt"/>
              <a:cs typeface="+mn-lt"/>
            </a:endParaRPr>
          </a:p>
          <a:p>
            <a:endParaRPr lang="en-GB" sz="1100">
              <a:solidFill>
                <a:srgbClr val="00000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FF0000"/>
                </a:solidFill>
                <a:latin typeface="Calibri"/>
                <a:ea typeface="+mn-lt"/>
                <a:cs typeface="+mn-lt"/>
              </a:rPr>
              <a:t>Physical and environment barriers (noise</a:t>
            </a:r>
            <a:r>
              <a:rPr lang="en-GB" sz="1600">
                <a:solidFill>
                  <a:srgbClr val="FF0000"/>
                </a:solidFill>
                <a:latin typeface="Calibri"/>
                <a:ea typeface="+mn-lt"/>
                <a:cs typeface="+mn-lt"/>
              </a:rPr>
              <a:t>):</a:t>
            </a:r>
            <a:endParaRPr lang="en-GB" sz="160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1100">
                <a:latin typeface="Calibri"/>
                <a:ea typeface="+mn-lt"/>
                <a:cs typeface="+mn-lt"/>
              </a:rPr>
              <a:t> </a:t>
            </a:r>
            <a:r>
              <a:rPr lang="en-GB" sz="1200">
                <a:latin typeface="Calibri"/>
                <a:ea typeface="+mn-lt"/>
                <a:cs typeface="+mn-lt"/>
              </a:rPr>
              <a:t>minimise background noise- install sound absorbing panels or use headsets which can allow clear </a:t>
            </a:r>
            <a:r>
              <a:rPr lang="en-GB" sz="1200" err="1">
                <a:latin typeface="Calibri"/>
                <a:ea typeface="+mn-lt"/>
                <a:cs typeface="+mn-lt"/>
              </a:rPr>
              <a:t>intsrcutions</a:t>
            </a:r>
            <a:r>
              <a:rPr lang="en-GB" sz="1200">
                <a:latin typeface="Calibri"/>
                <a:ea typeface="+mn-lt"/>
                <a:cs typeface="+mn-lt"/>
              </a:rPr>
              <a:t> to be heard over loud machinery or background noise</a:t>
            </a:r>
            <a:endParaRPr lang="en-GB" sz="1200">
              <a:latin typeface="Calibri"/>
              <a:ea typeface="Calibri"/>
              <a:cs typeface="Calibri"/>
            </a:endParaRPr>
          </a:p>
          <a:p>
            <a:r>
              <a:rPr lang="en-GB" sz="1200">
                <a:latin typeface="Calibri"/>
                <a:ea typeface="+mn-lt"/>
                <a:cs typeface="+mn-lt"/>
              </a:rPr>
              <a:t>Body language and non verbal signs- train staff to use hand gestures or signals for simple </a:t>
            </a:r>
            <a:r>
              <a:rPr lang="en-GB" sz="1200" err="1">
                <a:latin typeface="Calibri"/>
                <a:ea typeface="+mn-lt"/>
                <a:cs typeface="+mn-lt"/>
              </a:rPr>
              <a:t>intrcutions</a:t>
            </a:r>
            <a:r>
              <a:rPr lang="en-GB" sz="1200">
                <a:latin typeface="Calibri"/>
                <a:ea typeface="+mn-lt"/>
                <a:cs typeface="+mn-lt"/>
              </a:rPr>
              <a:t> which can be used over loud noises</a:t>
            </a:r>
          </a:p>
          <a:p>
            <a:r>
              <a:rPr lang="en-GB" sz="1200">
                <a:latin typeface="Calibri"/>
                <a:ea typeface="+mn-lt"/>
                <a:cs typeface="+mn-lt"/>
              </a:rPr>
              <a:t>-design quiet and well lit workspaces- improves visibility around packaging and cooking stations, reduces </a:t>
            </a:r>
            <a:r>
              <a:rPr lang="en-GB" sz="1200" err="1">
                <a:latin typeface="Calibri"/>
                <a:ea typeface="+mn-lt"/>
                <a:cs typeface="+mn-lt"/>
              </a:rPr>
              <a:t>confusioon</a:t>
            </a:r>
            <a:r>
              <a:rPr lang="en-GB" sz="1200">
                <a:latin typeface="Calibri"/>
                <a:ea typeface="+mn-lt"/>
                <a:cs typeface="+mn-lt"/>
              </a:rPr>
              <a:t> and increases quality control</a:t>
            </a:r>
            <a:endParaRPr lang="en-GB" sz="1200">
              <a:latin typeface="Calibri"/>
              <a:ea typeface="Calibri"/>
              <a:cs typeface="Calibri"/>
            </a:endParaRPr>
          </a:p>
          <a:p>
            <a:endParaRPr lang="en-GB">
              <a:latin typeface="Calibri"/>
              <a:ea typeface="Calibri"/>
              <a:cs typeface="Calibri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864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3D70-31EC-D768-BBD0-638FB1574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Schramms and Berlos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9AA96-17BC-6301-12EC-853F83FF11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Schramms model shows communication works best when both the sender and receiver share understanding and give feedback to each other.</a:t>
            </a:r>
          </a:p>
          <a:p>
            <a:r>
              <a:rPr lang="en-US"/>
              <a:t>This links to flight foods as the manager and foreign workers have different experiences and languages causing miscommuniaction</a:t>
            </a:r>
          </a:p>
          <a:p>
            <a:r>
              <a:rPr lang="en-US"/>
              <a:t>Schramms model can be solve this barrier with promoting two way communication through regular briefings, provide cultaral training and use more visual and gestures.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6073989-EF2D-8C22-8CEA-B2B0B5FF65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0693805"/>
              </p:ext>
            </p:extLst>
          </p:nvPr>
        </p:nvGraphicFramePr>
        <p:xfrm>
          <a:off x="1132449" y="4727761"/>
          <a:ext cx="10315280" cy="19301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8820">
                  <a:extLst>
                    <a:ext uri="{9D8B030D-6E8A-4147-A177-3AD203B41FA5}">
                      <a16:colId xmlns:a16="http://schemas.microsoft.com/office/drawing/2014/main" val="1749935927"/>
                    </a:ext>
                  </a:extLst>
                </a:gridCol>
                <a:gridCol w="2578820">
                  <a:extLst>
                    <a:ext uri="{9D8B030D-6E8A-4147-A177-3AD203B41FA5}">
                      <a16:colId xmlns:a16="http://schemas.microsoft.com/office/drawing/2014/main" val="2993988320"/>
                    </a:ext>
                  </a:extLst>
                </a:gridCol>
                <a:gridCol w="2578820">
                  <a:extLst>
                    <a:ext uri="{9D8B030D-6E8A-4147-A177-3AD203B41FA5}">
                      <a16:colId xmlns:a16="http://schemas.microsoft.com/office/drawing/2014/main" val="940479387"/>
                    </a:ext>
                  </a:extLst>
                </a:gridCol>
                <a:gridCol w="2578820">
                  <a:extLst>
                    <a:ext uri="{9D8B030D-6E8A-4147-A177-3AD203B41FA5}">
                      <a16:colId xmlns:a16="http://schemas.microsoft.com/office/drawing/2014/main" val="3812275788"/>
                    </a:ext>
                  </a:extLst>
                </a:gridCol>
              </a:tblGrid>
              <a:tr h="375633">
                <a:tc>
                  <a:txBody>
                    <a:bodyPr/>
                    <a:lstStyle/>
                    <a:p>
                      <a:r>
                        <a:rPr lang="en-US"/>
                        <a:t>Model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Main concept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solution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66671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Berlos SMCR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One way message concept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Language barrier between manager and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Adapt simpler form of message to recivers understanding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85012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Schramms model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Two way interaction and feedback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Lack of feedback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Encourage feedback and training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7360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0221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156FF-F0EF-5D40-87D3-D92F6E798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Berlos SMCR model</a:t>
            </a:r>
            <a:endParaRPr lang="en-US" b="0">
              <a:ea typeface="+mj-lt"/>
              <a:cs typeface="+mj-lt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36BAE-CDB7-E515-27F3-A210EF9BA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solidFill>
                  <a:srgbClr val="FF0000"/>
                </a:solidFill>
              </a:rPr>
              <a:t>Communication depends on how well the source, message, channel and reciever connect</a:t>
            </a:r>
          </a:p>
          <a:p>
            <a:r>
              <a:rPr lang="en-US" b="1"/>
              <a:t>Source</a:t>
            </a:r>
            <a:r>
              <a:rPr lang="en-US"/>
              <a:t>- english manager sends instructions not adapted to staffs limited english</a:t>
            </a:r>
          </a:p>
          <a:p>
            <a:r>
              <a:rPr lang="en-US" b="1"/>
              <a:t>Message</a:t>
            </a:r>
            <a:r>
              <a:rPr lang="en-US"/>
              <a:t>-important instructions about cooking and packaging are unclear</a:t>
            </a:r>
          </a:p>
          <a:p>
            <a:r>
              <a:rPr lang="en-US" b="1"/>
              <a:t>Channel</a:t>
            </a:r>
            <a:r>
              <a:rPr lang="en-US"/>
              <a:t>- majoirty verbal english- minimal transaltions or visual support</a:t>
            </a:r>
          </a:p>
          <a:p>
            <a:r>
              <a:rPr lang="en-US" b="1"/>
              <a:t>Reciever</a:t>
            </a:r>
            <a:r>
              <a:rPr lang="en-US"/>
              <a:t>- foreign staff struggle to apply instructions correctly</a:t>
            </a:r>
          </a:p>
          <a:p>
            <a:pPr marL="0" indent="0">
              <a:buNone/>
            </a:pPr>
            <a:r>
              <a:rPr lang="en-US" b="1"/>
              <a:t>Impact</a:t>
            </a:r>
            <a:r>
              <a:rPr lang="en-US"/>
              <a:t>- miscommuniaction leads to undercooked food and poor packaging </a:t>
            </a:r>
          </a:p>
          <a:p>
            <a:pPr marL="0" indent="0">
              <a:buNone/>
            </a:pPr>
            <a:r>
              <a:rPr lang="en-US" b="1">
                <a:solidFill>
                  <a:srgbClr val="FF0000"/>
                </a:solidFill>
              </a:rPr>
              <a:t>Solutions</a:t>
            </a:r>
            <a:r>
              <a:rPr lang="en-US" b="1"/>
              <a:t>:</a:t>
            </a:r>
          </a:p>
          <a:p>
            <a:pPr marL="342900" indent="-342900"/>
            <a:r>
              <a:rPr lang="en-US" b="1"/>
              <a:t> simplify instructions</a:t>
            </a:r>
          </a:p>
          <a:p>
            <a:pPr marL="342900" indent="-342900"/>
            <a:r>
              <a:rPr lang="en-US" b="1"/>
              <a:t>Use visuals and demonstrations</a:t>
            </a:r>
          </a:p>
          <a:p>
            <a:pPr marL="342900" indent="-342900"/>
            <a:r>
              <a:rPr lang="en-US" b="1"/>
              <a:t>Encourage feedback to confirm understanding</a:t>
            </a:r>
          </a:p>
        </p:txBody>
      </p:sp>
    </p:spTree>
    <p:extLst>
      <p:ext uri="{BB962C8B-B14F-4D97-AF65-F5344CB8AC3E}">
        <p14:creationId xmlns:p14="http://schemas.microsoft.com/office/powerpoint/2010/main" val="944634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6D0F8-B13A-0FAA-4510-E23FABF93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065" y="209973"/>
            <a:ext cx="10653578" cy="317342"/>
          </a:xfrm>
        </p:spPr>
        <p:txBody>
          <a:bodyPr>
            <a:normAutofit fontScale="90000"/>
          </a:bodyPr>
          <a:lstStyle/>
          <a:p>
            <a:r>
              <a:rPr lang="en-US" sz="180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F1563-200A-D4CB-7F83-0A3F8B6A7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731" y="530199"/>
            <a:ext cx="12145829" cy="632949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100">
                <a:latin typeface="Calibri"/>
                <a:ea typeface="Calibri"/>
                <a:cs typeface="Calibri"/>
              </a:rPr>
              <a:t>Al-</a:t>
            </a:r>
            <a:r>
              <a:rPr lang="en-GB" sz="1100" err="1">
                <a:latin typeface="Calibri"/>
                <a:ea typeface="Calibri"/>
                <a:cs typeface="Calibri"/>
              </a:rPr>
              <a:t>Fedaghi</a:t>
            </a:r>
            <a:r>
              <a:rPr lang="en-GB" sz="1100">
                <a:latin typeface="Calibri"/>
                <a:ea typeface="Calibri"/>
                <a:cs typeface="Calibri"/>
              </a:rPr>
              <a:t>, S. (2015) ‘A Conceptual Foundation for the Shannon-Weaver Model of Communication’, International Journal of Information, Communication &amp; Society, [online] available at: https://www.researchgate.net/publication/272964534_A_Conceptual_Foundation_for_the_Shannon-Weaver_Model_of_Communication (Accessed: 30 October 2025).</a:t>
            </a:r>
          </a:p>
          <a:p>
            <a:r>
              <a:rPr lang="en-GB" sz="1100">
                <a:latin typeface="Calibri"/>
                <a:ea typeface="Calibri"/>
                <a:cs typeface="Calibri"/>
              </a:rPr>
              <a:t>Foran, K. (2018) Developing Effective Communications. University of Missouri Extension. Available at: https://extension.missouri.edu/publications/cm109 (Accessed: 30 October 2025).</a:t>
            </a:r>
          </a:p>
          <a:p>
            <a:r>
              <a:rPr lang="en-GB" sz="1100">
                <a:latin typeface="Calibri"/>
                <a:ea typeface="Calibri"/>
                <a:cs typeface="Calibri"/>
              </a:rPr>
              <a:t>Janse, B. (2019) ‘Berlo’s SMCR Model of Communication explained’, ToolsHero, 8 January. Available at: https://www.toolshero.com/communication-methods/berlos-smcr-model-of-communication/ (Accessed: 30 October 2025).</a:t>
            </a:r>
          </a:p>
          <a:p>
            <a:r>
              <a:rPr lang="en-GB" sz="1100">
                <a:latin typeface="Calibri"/>
                <a:ea typeface="Calibri"/>
                <a:cs typeface="Calibri"/>
              </a:rPr>
              <a:t>Marketing91 (2019) ‘All the Communication Models in Businesses Explained’, Marketing91, 15 January. Available at: https://www.marketing91.com/communication-model/ (Accessed: 30 October 2025).</a:t>
            </a:r>
          </a:p>
          <a:p>
            <a:r>
              <a:rPr lang="en-GB" sz="1100" err="1">
                <a:latin typeface="Calibri"/>
                <a:ea typeface="Calibri"/>
                <a:cs typeface="Calibri"/>
              </a:rPr>
              <a:t>Pumble</a:t>
            </a:r>
            <a:r>
              <a:rPr lang="en-GB" sz="1100">
                <a:latin typeface="Calibri"/>
                <a:ea typeface="Calibri"/>
                <a:cs typeface="Calibri"/>
              </a:rPr>
              <a:t> (2025) ‘8 Communication Models: What They Are &amp; How They Work’, </a:t>
            </a:r>
            <a:r>
              <a:rPr lang="en-GB" sz="1100" err="1">
                <a:latin typeface="Calibri"/>
                <a:ea typeface="Calibri"/>
                <a:cs typeface="Calibri"/>
              </a:rPr>
              <a:t>Pumble</a:t>
            </a:r>
            <a:r>
              <a:rPr lang="en-GB" sz="1100">
                <a:latin typeface="Calibri"/>
                <a:ea typeface="Calibri"/>
                <a:cs typeface="Calibri"/>
              </a:rPr>
              <a:t> Blog, 13 June. Available at: https://pumble.com/learn/communication/communication-models/ (Accessed: 30 October 2025).</a:t>
            </a:r>
          </a:p>
          <a:p>
            <a:r>
              <a:rPr lang="en-GB" sz="1100" err="1">
                <a:latin typeface="Calibri"/>
                <a:ea typeface="Calibri"/>
                <a:cs typeface="Calibri"/>
              </a:rPr>
              <a:t>Adanlawo</a:t>
            </a:r>
            <a:r>
              <a:rPr lang="en-GB" sz="1100">
                <a:latin typeface="Calibri"/>
                <a:ea typeface="Calibri"/>
                <a:cs typeface="Calibri"/>
              </a:rPr>
              <a:t>, E.F., Reddy, M.M. &amp; </a:t>
            </a:r>
            <a:r>
              <a:rPr lang="en-GB" sz="1100" err="1">
                <a:latin typeface="Calibri"/>
                <a:ea typeface="Calibri"/>
                <a:cs typeface="Calibri"/>
              </a:rPr>
              <a:t>Rugbeer</a:t>
            </a:r>
            <a:r>
              <a:rPr lang="en-GB" sz="1100">
                <a:latin typeface="Calibri"/>
                <a:ea typeface="Calibri"/>
                <a:cs typeface="Calibri"/>
              </a:rPr>
              <a:t>, H. (2022) ‘Intercultural Business Communication: The Implications of Language Barriers’, Psychology &amp; Education, 58(5), pp. 6281-6290.</a:t>
            </a:r>
          </a:p>
          <a:p>
            <a:r>
              <a:rPr lang="en-GB" sz="1100">
                <a:latin typeface="Calibri"/>
                <a:ea typeface="Calibri"/>
                <a:cs typeface="Calibri"/>
              </a:rPr>
              <a:t>Madera, J.M., Dawson, M., Neal, J.A. &amp; Busch, K. (2013) ‘Breaking a Communication Barrier: The Effect of Visual Aids in Food Preparation on Job Attitudes and Performance’, Journal of Hospitality &amp; Tourism Research, 37(2), pp. 262-280.</a:t>
            </a:r>
          </a:p>
          <a:p>
            <a:r>
              <a:rPr lang="en-GB" sz="1100">
                <a:latin typeface="Calibri"/>
                <a:ea typeface="Calibri"/>
                <a:cs typeface="Calibri"/>
              </a:rPr>
              <a:t>Weimer, D. (2013) ‘Food Safety and Language Barriers on the Food-processing Line’, FoodSafety.com, 10 July. Available at: https://www.food-safety.com/articles/3629-food-safety-and-language-barriers-on-the-food-processing-line (Accessed: 30 October 2025).</a:t>
            </a:r>
          </a:p>
          <a:p>
            <a:r>
              <a:rPr lang="en-GB" sz="1100">
                <a:latin typeface="Calibri"/>
                <a:ea typeface="Calibri"/>
                <a:cs typeface="Calibri"/>
              </a:rPr>
              <a:t>Utgaard, D.G. (2025) ‘How Cultural and Communication Barriers Affect Business!’, SupplyChainGameChanger, 28 September. Available at: https://supplychaingamechanger.com/how-cultural-and-communication-barriers-affect-business/ (Accessed: 30 October 2025).</a:t>
            </a:r>
          </a:p>
          <a:p>
            <a:r>
              <a:rPr lang="en-GB" sz="1100" err="1">
                <a:latin typeface="Calibri"/>
                <a:ea typeface="Calibri"/>
                <a:cs typeface="Calibri"/>
              </a:rPr>
              <a:t>Aririguzoh</a:t>
            </a:r>
            <a:r>
              <a:rPr lang="en-GB" sz="1100">
                <a:latin typeface="Calibri"/>
                <a:ea typeface="Calibri"/>
                <a:cs typeface="Calibri"/>
              </a:rPr>
              <a:t>, S. et al. (2022) ‘Communication competencies, culture and SDGs: effective cross-cultural communication’, Humanities and Social Sciences Communications, 9(1), Article 109.</a:t>
            </a:r>
          </a:p>
          <a:p>
            <a:r>
              <a:rPr lang="en-GB" sz="1100">
                <a:latin typeface="Calibri"/>
                <a:ea typeface="Calibri"/>
                <a:cs typeface="Calibri"/>
              </a:rPr>
              <a:t>Dang, T. H. (2012) Communication Gaps at Seasonal Restaurants: A Case Study. Thesis, Laurea University of Applied Sciences.</a:t>
            </a:r>
          </a:p>
          <a:p>
            <a:r>
              <a:rPr lang="en-GB" sz="1100">
                <a:latin typeface="Calibri"/>
                <a:ea typeface="Calibri"/>
                <a:cs typeface="Calibri"/>
              </a:rPr>
              <a:t>Montagna, E. &amp; others (2023) ‘The impact of cross-cultural communication from a marketing perspective’, International Journal of Business &amp; Management Studies. Available via PDF: https://ijbms.net/assets/files/1686636864.pdf (Accessed: 30 October 2025).</a:t>
            </a:r>
          </a:p>
          <a:p>
            <a:r>
              <a:rPr lang="en-GB" sz="1100">
                <a:latin typeface="Calibri"/>
                <a:ea typeface="Calibri"/>
                <a:cs typeface="Calibri"/>
              </a:rPr>
              <a:t>Pratama, G.A. (2020) ‘Problems In Communication While Being In A Staff Food and Beverage Department’, Universitas Airlangga Repository. Available at: https://repository.unair.ac.id/97622/1/1.%20HALAMAN%20JDUL.pdf (Accessed: 30 October 2025).</a:t>
            </a:r>
          </a:p>
          <a:p>
            <a:pPr marL="0" indent="0">
              <a:buNone/>
            </a:pPr>
            <a:endParaRPr lang="en-GB" sz="1200"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9398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95679fc6b9b7d10208b3e017c18541ba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f353c2abfe71c5959b6a4c15a89311de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3376649-3F6A-4672-829D-6D9CABE28313}">
  <ds:schemaRefs>
    <ds:schemaRef ds:uri="f799553d-1ac0-48da-9ae3-fe400ced9c3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4C0D776-BBDE-45A8-845E-6B5C3AAC3B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BEC672-3457-4580-A41F-DE363F5F8D1C}">
  <ds:schemaRefs>
    <ds:schemaRef ds:uri="f799553d-1ac0-48da-9ae3-fe400ced9c3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1337</Words>
  <Application>Microsoft Office PowerPoint</Application>
  <PresentationFormat>Widescreen</PresentationFormat>
  <Paragraphs>112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Courier New</vt:lpstr>
      <vt:lpstr>Neue Haas Grotesk Text Pro</vt:lpstr>
      <vt:lpstr>Verdana Pro</vt:lpstr>
      <vt:lpstr>VanillaVTI</vt:lpstr>
      <vt:lpstr>PowerPoint Presentation</vt:lpstr>
      <vt:lpstr>PowerPoint Presentation</vt:lpstr>
      <vt:lpstr>PowerPoint Presentation</vt:lpstr>
      <vt:lpstr>PowerPoint Presentation</vt:lpstr>
      <vt:lpstr>Suggestions on how to reduce and overcome these barriers  </vt:lpstr>
      <vt:lpstr>Schramms and Berlos model</vt:lpstr>
      <vt:lpstr>Berlos SMCR model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Mick Lowe (2434734)</dc:creator>
  <cp:lastModifiedBy>Mick Lowe (2434734)</cp:lastModifiedBy>
  <cp:revision>238</cp:revision>
  <dcterms:created xsi:type="dcterms:W3CDTF">2025-10-30T14:30:26Z</dcterms:created>
  <dcterms:modified xsi:type="dcterms:W3CDTF">2025-11-06T16:30:25Z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