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59" r:id="rId5"/>
    <p:sldId id="262" r:id="rId6"/>
    <p:sldId id="263" r:id="rId7"/>
    <p:sldId id="260" r:id="rId8"/>
    <p:sldId id="261" r:id="rId9"/>
    <p:sldId id="265" r:id="rId10"/>
    <p:sldId id="268" r:id="rId11"/>
    <p:sldId id="266" r:id="rId12"/>
    <p:sldId id="273" r:id="rId13"/>
    <p:sldId id="264" r:id="rId14"/>
    <p:sldId id="269" r:id="rId15"/>
    <p:sldId id="270" r:id="rId16"/>
    <p:sldId id="271" r:id="rId17"/>
    <p:sldId id="272" r:id="rId18"/>
    <p:sldId id="274" r:id="rId19"/>
    <p:sldId id="275" r:id="rId20"/>
    <p:sldId id="276" r:id="rId21"/>
    <p:sldId id="277"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021A20-017F-4B91-88A7-86116964F7CF}" v="3" dt="2022-11-24T17:04:23.0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77438" autoAdjust="0"/>
  </p:normalViewPr>
  <p:slideViewPr>
    <p:cSldViewPr snapToGrid="0">
      <p:cViewPr varScale="1">
        <p:scale>
          <a:sx n="88" d="100"/>
          <a:sy n="88" d="100"/>
        </p:scale>
        <p:origin x="139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1EDA2D-678E-46C4-9BF2-7CAA40CC56BA}" type="datetimeFigureOut">
              <a:rPr lang="en-GB" smtClean="0"/>
              <a:t>25/11/2022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2C162B-054F-42E9-A49F-82CCB33AB241}" type="slidenum">
              <a:rPr lang="en-GB" smtClean="0"/>
              <a:t>‹#›</a:t>
            </a:fld>
            <a:endParaRPr lang="en-GB"/>
          </a:p>
        </p:txBody>
      </p:sp>
    </p:spTree>
    <p:extLst>
      <p:ext uri="{BB962C8B-B14F-4D97-AF65-F5344CB8AC3E}">
        <p14:creationId xmlns:p14="http://schemas.microsoft.com/office/powerpoint/2010/main" val="820518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1" i="0" dirty="0">
                <a:solidFill>
                  <a:srgbClr val="4D4D4D"/>
                </a:solidFill>
                <a:effectLst/>
                <a:latin typeface="Lato-Bold"/>
              </a:rPr>
              <a:t>Market research</a:t>
            </a:r>
            <a:r>
              <a:rPr lang="en-GB" b="0" i="0" dirty="0">
                <a:solidFill>
                  <a:srgbClr val="4D4D4D"/>
                </a:solidFill>
                <a:effectLst/>
                <a:latin typeface="Lato-Regular"/>
              </a:rPr>
              <a:t>. The initial objectives of a project manager in a restaurant will be related to working with focus groups, different surveys, competitors’ analysis, and market research findings. This will give a clear picture of the current state of the market.</a:t>
            </a:r>
            <a:endParaRPr lang="en-GB" b="0" i="0" dirty="0">
              <a:solidFill>
                <a:srgbClr val="424242"/>
              </a:solidFill>
              <a:effectLst/>
              <a:latin typeface="Lato-Regular"/>
            </a:endParaRPr>
          </a:p>
          <a:p>
            <a:pPr algn="l" fontAlgn="base">
              <a:buFont typeface="Arial" panose="020B0604020202020204" pitchFamily="34" charset="0"/>
              <a:buChar char="•"/>
            </a:pPr>
            <a:r>
              <a:rPr lang="en-GB" b="1" i="0" dirty="0">
                <a:solidFill>
                  <a:srgbClr val="4D4D4D"/>
                </a:solidFill>
                <a:effectLst/>
                <a:latin typeface="Lato-Bold"/>
              </a:rPr>
              <a:t>Construction phases.</a:t>
            </a:r>
            <a:r>
              <a:rPr lang="en-GB" b="0" i="0" dirty="0">
                <a:solidFill>
                  <a:srgbClr val="4D4D4D"/>
                </a:solidFill>
                <a:effectLst/>
                <a:latin typeface="Lato-Regular"/>
              </a:rPr>
              <a:t> At this stage, the manager should care about constructing the restaurant according to the concept and required design. It is important to think over the design of the indoor and outdoor dining area, the kitchen, the reception and cashier section, the storage room, the washroom, and the parking lobby.</a:t>
            </a:r>
            <a:endParaRPr lang="en-GB" b="0" i="0" dirty="0">
              <a:solidFill>
                <a:srgbClr val="424242"/>
              </a:solidFill>
              <a:effectLst/>
              <a:latin typeface="Lato-Regular"/>
            </a:endParaRPr>
          </a:p>
          <a:p>
            <a:pPr algn="l" fontAlgn="base">
              <a:buFont typeface="Arial" panose="020B0604020202020204" pitchFamily="34" charset="0"/>
              <a:buChar char="•"/>
            </a:pPr>
            <a:r>
              <a:rPr lang="en-GB" b="1" i="0" dirty="0">
                <a:solidFill>
                  <a:srgbClr val="4D4D4D"/>
                </a:solidFill>
                <a:effectLst/>
                <a:latin typeface="Lato-Bold"/>
              </a:rPr>
              <a:t>Human resources.</a:t>
            </a:r>
            <a:r>
              <a:rPr lang="en-GB" b="0" i="0" dirty="0">
                <a:solidFill>
                  <a:srgbClr val="4D4D4D"/>
                </a:solidFill>
                <a:effectLst/>
                <a:latin typeface="Lato-Regular"/>
              </a:rPr>
              <a:t> The restaurant staff consists of  managers, chefs, waiters, cleaners, security officers, receptionists, and other roles. It’s crucial to care about timely staff recruitment and training. The quality of restaurant cuisine must also be controlled.</a:t>
            </a:r>
            <a:endParaRPr lang="en-GB" b="0" i="0" dirty="0">
              <a:solidFill>
                <a:srgbClr val="424242"/>
              </a:solidFill>
              <a:effectLst/>
              <a:latin typeface="Lato-Regular"/>
            </a:endParaRPr>
          </a:p>
          <a:p>
            <a:pPr algn="l" fontAlgn="base">
              <a:buFont typeface="Arial" panose="020B0604020202020204" pitchFamily="34" charset="0"/>
              <a:buChar char="•"/>
            </a:pPr>
            <a:r>
              <a:rPr lang="en-GB" b="1" i="0" dirty="0">
                <a:solidFill>
                  <a:srgbClr val="4D4D4D"/>
                </a:solidFill>
                <a:effectLst/>
                <a:latin typeface="Lato-Bold"/>
              </a:rPr>
              <a:t>Marketing</a:t>
            </a:r>
            <a:r>
              <a:rPr lang="en-GB" b="0" i="0" dirty="0">
                <a:solidFill>
                  <a:srgbClr val="4D4D4D"/>
                </a:solidFill>
                <a:effectLst/>
                <a:latin typeface="Lato-Regular"/>
              </a:rPr>
              <a:t>. Any opening event contains many marketing activities, including preparing the opening strategy, work with press and celebrities, advertising, designing brochures, and other tasks. </a:t>
            </a:r>
            <a:endParaRPr lang="en-GB" b="0" i="0" dirty="0">
              <a:solidFill>
                <a:srgbClr val="424242"/>
              </a:solidFill>
              <a:effectLst/>
              <a:latin typeface="Lato-Regular"/>
            </a:endParaRPr>
          </a:p>
          <a:p>
            <a:endParaRPr lang="en-GB" dirty="0"/>
          </a:p>
          <a:p>
            <a:endParaRPr lang="en-GB" dirty="0"/>
          </a:p>
        </p:txBody>
      </p:sp>
      <p:sp>
        <p:nvSpPr>
          <p:cNvPr id="4" name="Slide Number Placeholder 3"/>
          <p:cNvSpPr>
            <a:spLocks noGrp="1"/>
          </p:cNvSpPr>
          <p:nvPr>
            <p:ph type="sldNum" sz="quarter" idx="5"/>
          </p:nvPr>
        </p:nvSpPr>
        <p:spPr/>
        <p:txBody>
          <a:bodyPr/>
          <a:lstStyle/>
          <a:p>
            <a:fld id="{342C162B-054F-42E9-A49F-82CCB33AB241}" type="slidenum">
              <a:rPr lang="en-GB" smtClean="0"/>
              <a:t>6</a:t>
            </a:fld>
            <a:endParaRPr lang="en-GB"/>
          </a:p>
        </p:txBody>
      </p:sp>
    </p:spTree>
    <p:extLst>
      <p:ext uri="{BB962C8B-B14F-4D97-AF65-F5344CB8AC3E}">
        <p14:creationId xmlns:p14="http://schemas.microsoft.com/office/powerpoint/2010/main" val="605675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2C162B-054F-42E9-A49F-82CCB33AB241}" type="slidenum">
              <a:rPr lang="en-GB" smtClean="0"/>
              <a:t>12</a:t>
            </a:fld>
            <a:endParaRPr lang="en-GB"/>
          </a:p>
        </p:txBody>
      </p:sp>
    </p:spTree>
    <p:extLst>
      <p:ext uri="{BB962C8B-B14F-4D97-AF65-F5344CB8AC3E}">
        <p14:creationId xmlns:p14="http://schemas.microsoft.com/office/powerpoint/2010/main" val="2763402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Segoe UI" panose="020B0502040204020203" pitchFamily="34" charset="0"/>
              </a:rPr>
              <a:t>Sequencing activities means placing the activities in the right order using the right relationships</a:t>
            </a:r>
            <a:endParaRPr lang="en-GB" dirty="0"/>
          </a:p>
        </p:txBody>
      </p:sp>
      <p:sp>
        <p:nvSpPr>
          <p:cNvPr id="4" name="Slide Number Placeholder 3"/>
          <p:cNvSpPr>
            <a:spLocks noGrp="1"/>
          </p:cNvSpPr>
          <p:nvPr>
            <p:ph type="sldNum" sz="quarter" idx="5"/>
          </p:nvPr>
        </p:nvSpPr>
        <p:spPr/>
        <p:txBody>
          <a:bodyPr/>
          <a:lstStyle/>
          <a:p>
            <a:fld id="{342C162B-054F-42E9-A49F-82CCB33AB241}" type="slidenum">
              <a:rPr lang="en-GB" smtClean="0"/>
              <a:t>14</a:t>
            </a:fld>
            <a:endParaRPr lang="en-GB"/>
          </a:p>
        </p:txBody>
      </p:sp>
    </p:spTree>
    <p:extLst>
      <p:ext uri="{BB962C8B-B14F-4D97-AF65-F5344CB8AC3E}">
        <p14:creationId xmlns:p14="http://schemas.microsoft.com/office/powerpoint/2010/main" val="4206609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2C162B-054F-42E9-A49F-82CCB33AB241}" type="slidenum">
              <a:rPr lang="en-GB" smtClean="0"/>
              <a:t>15</a:t>
            </a:fld>
            <a:endParaRPr lang="en-GB"/>
          </a:p>
        </p:txBody>
      </p:sp>
    </p:spTree>
    <p:extLst>
      <p:ext uri="{BB962C8B-B14F-4D97-AF65-F5344CB8AC3E}">
        <p14:creationId xmlns:p14="http://schemas.microsoft.com/office/powerpoint/2010/main" val="12776791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2C162B-054F-42E9-A49F-82CCB33AB241}" type="slidenum">
              <a:rPr lang="en-GB" smtClean="0"/>
              <a:t>17</a:t>
            </a:fld>
            <a:endParaRPr lang="en-GB"/>
          </a:p>
        </p:txBody>
      </p:sp>
    </p:spTree>
    <p:extLst>
      <p:ext uri="{BB962C8B-B14F-4D97-AF65-F5344CB8AC3E}">
        <p14:creationId xmlns:p14="http://schemas.microsoft.com/office/powerpoint/2010/main" val="722666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2C162B-054F-42E9-A49F-82CCB33AB241}" type="slidenum">
              <a:rPr lang="en-GB" smtClean="0"/>
              <a:t>18</a:t>
            </a:fld>
            <a:endParaRPr lang="en-GB"/>
          </a:p>
        </p:txBody>
      </p:sp>
    </p:spTree>
    <p:extLst>
      <p:ext uri="{BB962C8B-B14F-4D97-AF65-F5344CB8AC3E}">
        <p14:creationId xmlns:p14="http://schemas.microsoft.com/office/powerpoint/2010/main" val="37336147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2C162B-054F-42E9-A49F-82CCB33AB241}" type="slidenum">
              <a:rPr lang="en-GB" smtClean="0"/>
              <a:t>19</a:t>
            </a:fld>
            <a:endParaRPr lang="en-GB"/>
          </a:p>
        </p:txBody>
      </p:sp>
    </p:spTree>
    <p:extLst>
      <p:ext uri="{BB962C8B-B14F-4D97-AF65-F5344CB8AC3E}">
        <p14:creationId xmlns:p14="http://schemas.microsoft.com/office/powerpoint/2010/main" val="2302013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2C162B-054F-42E9-A49F-82CCB33AB241}" type="slidenum">
              <a:rPr lang="en-GB" smtClean="0"/>
              <a:t>20</a:t>
            </a:fld>
            <a:endParaRPr lang="en-GB"/>
          </a:p>
        </p:txBody>
      </p:sp>
    </p:spTree>
    <p:extLst>
      <p:ext uri="{BB962C8B-B14F-4D97-AF65-F5344CB8AC3E}">
        <p14:creationId xmlns:p14="http://schemas.microsoft.com/office/powerpoint/2010/main" val="1669594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Setup Can Be Time Consuming</a:t>
            </a:r>
            <a:r>
              <a:rPr lang="en-GB" dirty="0"/>
              <a:t>: Setting up a Gantt chart for a complex project can be convoluted and time consuming. Software can help.</a:t>
            </a:r>
          </a:p>
          <a:p>
            <a:r>
              <a:rPr lang="en-GB" b="1" dirty="0"/>
              <a:t>They Can Become Complex and Confusing</a:t>
            </a:r>
            <a:r>
              <a:rPr lang="en-GB" dirty="0"/>
              <a:t>: A Gantt chart for a large project with many tasks and subtasks can become complicated. Adding even more tasks or making changes to the schedule affects the entire chart. When your organization doesn’t use software to help, repeatedly reworking the Gantt chart can become difficult.</a:t>
            </a:r>
          </a:p>
          <a:p>
            <a:endParaRPr lang="en-GB" dirty="0"/>
          </a:p>
          <a:p>
            <a:r>
              <a:rPr lang="en-GB" dirty="0"/>
              <a:t>The chart loses some of its value when it becomes too complicated. One of the advantages of a Gantt chart is its ability to depict a project and its tasks at a glance. When the project description expands to cover hundreds of tasks over multiple pages, you lose such an advantage.</a:t>
            </a:r>
          </a:p>
          <a:p>
            <a:r>
              <a:rPr lang="en-GB" b="1" dirty="0"/>
              <a:t>They Don’t Designate Priorities</a:t>
            </a:r>
            <a:r>
              <a:rPr lang="en-GB" dirty="0"/>
              <a:t>: Gantt charts focus on presenting the tasks in a project, the order of those tasks, and the approximate time it takes to complete them. The charts don’t show the priority of the particular tasks you need to complete for the project to be a success. With such an omission, team members might not understand those priorities the way they should.</a:t>
            </a:r>
          </a:p>
          <a:p>
            <a:endParaRPr lang="en-GB" dirty="0"/>
          </a:p>
          <a:p>
            <a:r>
              <a:rPr lang="en-GB" b="1" dirty="0"/>
              <a:t>They Don’t Offer Much Detail Regarding Task Dependencies</a:t>
            </a:r>
            <a:r>
              <a:rPr lang="en-GB" dirty="0"/>
              <a:t>: Gantt charts can show how you must complete one task before starting another one. But they don’t provide much detail concerning all of the dependencies within a particular task for a project.</a:t>
            </a:r>
          </a:p>
          <a:p>
            <a:endParaRPr lang="en-GB" dirty="0"/>
          </a:p>
          <a:p>
            <a:r>
              <a:rPr lang="en-GB" dirty="0"/>
              <a:t>For this reason, a project team might want to use a program evaluation review technique (PERT) chart in conjunction with a Gantt chart. A PERT chart or graphic uses arrows to indicate the sequence in which project team members must complete certain tasks in order to begin work on another task. (To learn more about PERT and PERT charts, visit “PERT 101: Charts, Analysis, and Templates for More Accurate Project Time Estimates.”)</a:t>
            </a:r>
          </a:p>
          <a:p>
            <a:r>
              <a:rPr lang="en-GB" dirty="0"/>
              <a:t>Task Bars Do Not Show the Amount of Work That Each Task Requires: The length of a Gantt chart task bar shows the amount of time it might take to finish a task. But that length doesn’t indicate the specific resources that such a task requires.</a:t>
            </a:r>
          </a:p>
          <a:p>
            <a:endParaRPr lang="en-GB" dirty="0"/>
          </a:p>
          <a:p>
            <a:r>
              <a:rPr lang="en-GB" dirty="0"/>
              <a:t>Some tasks with short bars (representing short deadlines) might require significant resources. Some tasks with long bars might require minimal resources. The Gantt chart can be misleading when it comes to representing the amount of work and resources you require. Thus, in order to correctly allocate and monitor resources, you might need to use other tools in addition to the Gantt chart.</a:t>
            </a:r>
          </a:p>
          <a:p>
            <a:endParaRPr lang="en-GB" dirty="0"/>
          </a:p>
          <a:p>
            <a:endParaRPr lang="en-GB" dirty="0"/>
          </a:p>
        </p:txBody>
      </p:sp>
      <p:sp>
        <p:nvSpPr>
          <p:cNvPr id="4" name="Slide Number Placeholder 3"/>
          <p:cNvSpPr>
            <a:spLocks noGrp="1"/>
          </p:cNvSpPr>
          <p:nvPr>
            <p:ph type="sldNum" sz="quarter" idx="5"/>
          </p:nvPr>
        </p:nvSpPr>
        <p:spPr/>
        <p:txBody>
          <a:bodyPr/>
          <a:lstStyle/>
          <a:p>
            <a:fld id="{342C162B-054F-42E9-A49F-82CCB33AB241}" type="slidenum">
              <a:rPr lang="en-GB" smtClean="0"/>
              <a:t>21</a:t>
            </a:fld>
            <a:endParaRPr lang="en-GB"/>
          </a:p>
        </p:txBody>
      </p:sp>
    </p:spTree>
    <p:extLst>
      <p:ext uri="{BB962C8B-B14F-4D97-AF65-F5344CB8AC3E}">
        <p14:creationId xmlns:p14="http://schemas.microsoft.com/office/powerpoint/2010/main" val="3704104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Setup Can Be Time Consuming</a:t>
            </a:r>
            <a:r>
              <a:rPr lang="en-GB" dirty="0"/>
              <a:t>: Setting up a Gantt chart for a complex project can be convoluted and time consuming. Software can help.</a:t>
            </a:r>
          </a:p>
          <a:p>
            <a:r>
              <a:rPr lang="en-GB" b="1" dirty="0"/>
              <a:t>They Can Become Complex and Confusing</a:t>
            </a:r>
            <a:r>
              <a:rPr lang="en-GB" dirty="0"/>
              <a:t>: A Gantt chart for a large project with many tasks and subtasks can become complicated. Adding even more tasks or making changes to the schedule affects the entire chart. When your organization doesn’t use software to help, repeatedly reworking the Gantt chart can become difficult.</a:t>
            </a:r>
          </a:p>
          <a:p>
            <a:endParaRPr lang="en-GB" dirty="0"/>
          </a:p>
          <a:p>
            <a:r>
              <a:rPr lang="en-GB" dirty="0"/>
              <a:t>The chart loses some of its value when it becomes too complicated. One of the advantages of a Gantt chart is its ability to depict a project and its tasks at a glance. When the project description expands to cover hundreds of tasks over multiple pages, you lose such an advantage.</a:t>
            </a:r>
          </a:p>
          <a:p>
            <a:r>
              <a:rPr lang="en-GB" b="1" dirty="0"/>
              <a:t>They Don’t Designate Priorities</a:t>
            </a:r>
            <a:r>
              <a:rPr lang="en-GB" dirty="0"/>
              <a:t>: Gantt charts focus on presenting the tasks in a project, the order of those tasks, and the approximate time it takes to complete them. The charts don’t show the priority of the particular tasks you need to complete for the project to be a success. With such an omission, team members might not understand those priorities the way they should.</a:t>
            </a:r>
          </a:p>
          <a:p>
            <a:endParaRPr lang="en-GB" dirty="0"/>
          </a:p>
          <a:p>
            <a:r>
              <a:rPr lang="en-GB" b="1" dirty="0"/>
              <a:t>They Don’t Offer Much Detail Regarding Task Dependencies</a:t>
            </a:r>
            <a:r>
              <a:rPr lang="en-GB" dirty="0"/>
              <a:t>: Gantt charts can show how you must complete one task before starting another one. But they don’t provide much detail concerning all of the dependencies within a particular task for a project.</a:t>
            </a:r>
          </a:p>
          <a:p>
            <a:endParaRPr lang="en-GB" dirty="0"/>
          </a:p>
          <a:p>
            <a:r>
              <a:rPr lang="en-GB" dirty="0"/>
              <a:t>For this reason, a project team might want to use a program evaluation review technique (PERT) chart in conjunction with a Gantt chart. A PERT chart or graphic uses arrows to indicate the sequence in which project team members must complete certain tasks in order to begin work on another task. (To learn more about PERT and PERT charts, visit “PERT 101: Charts, Analysis, and Templates for More Accurate Project Time Estimates.”)</a:t>
            </a:r>
          </a:p>
          <a:p>
            <a:r>
              <a:rPr lang="en-GB" dirty="0"/>
              <a:t>Task Bars Do Not Show the Amount of Work That Each Task Requires: The length of a Gantt chart task bar shows the amount of time it might take to finish a task. But that length doesn’t indicate the specific resources that such a task requires.</a:t>
            </a:r>
          </a:p>
          <a:p>
            <a:endParaRPr lang="en-GB" dirty="0"/>
          </a:p>
          <a:p>
            <a:r>
              <a:rPr lang="en-GB" dirty="0"/>
              <a:t>Some tasks with short bars (representing short deadlines) might require significant resources. Some tasks with long bars might require minimal resources. The Gantt chart can be misleading when it comes to representing the amount of work and resources you require. Thus, in order to correctly allocate and monitor resources, you might need to use other tools in addition to the Gantt chart.</a:t>
            </a:r>
          </a:p>
          <a:p>
            <a:endParaRPr lang="en-GB" dirty="0"/>
          </a:p>
          <a:p>
            <a:endParaRPr lang="en-GB" dirty="0"/>
          </a:p>
        </p:txBody>
      </p:sp>
      <p:sp>
        <p:nvSpPr>
          <p:cNvPr id="4" name="Slide Number Placeholder 3"/>
          <p:cNvSpPr>
            <a:spLocks noGrp="1"/>
          </p:cNvSpPr>
          <p:nvPr>
            <p:ph type="sldNum" sz="quarter" idx="5"/>
          </p:nvPr>
        </p:nvSpPr>
        <p:spPr/>
        <p:txBody>
          <a:bodyPr/>
          <a:lstStyle/>
          <a:p>
            <a:fld id="{342C162B-054F-42E9-A49F-82CCB33AB241}" type="slidenum">
              <a:rPr lang="en-GB" smtClean="0"/>
              <a:t>22</a:t>
            </a:fld>
            <a:endParaRPr lang="en-GB"/>
          </a:p>
        </p:txBody>
      </p:sp>
    </p:spTree>
    <p:extLst>
      <p:ext uri="{BB962C8B-B14F-4D97-AF65-F5344CB8AC3E}">
        <p14:creationId xmlns:p14="http://schemas.microsoft.com/office/powerpoint/2010/main" val="31040514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86F84-B9D0-EA84-1A9B-61EFC722C8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9AFAF0-8C72-D6B1-FB81-13B5584D0A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3CD2EC-D9EF-9B22-D91D-5F8E8ECFA663}"/>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5" name="Footer Placeholder 4">
            <a:extLst>
              <a:ext uri="{FF2B5EF4-FFF2-40B4-BE49-F238E27FC236}">
                <a16:creationId xmlns:a16="http://schemas.microsoft.com/office/drawing/2014/main" id="{32E1D122-7AF9-CEF7-7E0A-A3AE8933A5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D0D123-561C-FE66-55C4-59029DCD7DE5}"/>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399017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425F-9D4E-14B5-862E-58277B85A6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63801D-E1A5-61AA-C305-5C69E2D84D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33D2B6-3B67-3669-C53F-792B7B8E6D24}"/>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5" name="Footer Placeholder 4">
            <a:extLst>
              <a:ext uri="{FF2B5EF4-FFF2-40B4-BE49-F238E27FC236}">
                <a16:creationId xmlns:a16="http://schemas.microsoft.com/office/drawing/2014/main" id="{C866D28F-D7F9-7F93-2CB9-B68073A031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05320F-FA1A-A443-4CFC-AB64210D2075}"/>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2651996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51F6E-8710-DD03-2436-58AE1B10B8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31D1A3-6476-D7AA-D184-93F7568B5F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D68D23-E784-91CE-DADF-1A0BE7C2D951}"/>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5" name="Footer Placeholder 4">
            <a:extLst>
              <a:ext uri="{FF2B5EF4-FFF2-40B4-BE49-F238E27FC236}">
                <a16:creationId xmlns:a16="http://schemas.microsoft.com/office/drawing/2014/main" id="{7E661623-573E-44AE-5E7F-DC472F120A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48511E-3BAB-EBFF-AAC1-74CCE031646C}"/>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4013582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54FAA-B2B3-8E56-ABD6-D37C96F4D4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86BED3-427D-9070-B3BF-5F574F7AED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763B25-FC04-F72B-7F0E-9E5904FF45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D62D45-F955-FE67-F31E-E2F4D29E7E1B}"/>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6" name="Footer Placeholder 5">
            <a:extLst>
              <a:ext uri="{FF2B5EF4-FFF2-40B4-BE49-F238E27FC236}">
                <a16:creationId xmlns:a16="http://schemas.microsoft.com/office/drawing/2014/main" id="{302CEDA4-DF90-6944-701A-6C8EE1CADE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EEA272-87FC-2632-1D5A-6A265AF837B5}"/>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3035420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D46EF-F641-E057-5229-43E799A886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909B6C-22B5-A5A2-EC28-62B24EF2E0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58C840-C608-28F5-0725-E6A033E4D7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642AC7-9A32-25E7-7338-168D1281BB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A6E3C8-2B01-DF6C-C265-F165D71A38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9B0D5E-6B9C-48F6-20D6-6D1761A5BBD7}"/>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8" name="Footer Placeholder 7">
            <a:extLst>
              <a:ext uri="{FF2B5EF4-FFF2-40B4-BE49-F238E27FC236}">
                <a16:creationId xmlns:a16="http://schemas.microsoft.com/office/drawing/2014/main" id="{8F769806-6FEA-87F4-7ADF-56A3CA6400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ACDB2A-C9FF-4A54-4525-BF77ACB35BD6}"/>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4072220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3EBA4-FD08-3AF6-2C29-219A7B12E7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38A5A5-1688-9D0F-E89A-110B224227D0}"/>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4" name="Footer Placeholder 3">
            <a:extLst>
              <a:ext uri="{FF2B5EF4-FFF2-40B4-BE49-F238E27FC236}">
                <a16:creationId xmlns:a16="http://schemas.microsoft.com/office/drawing/2014/main" id="{20EE1112-E446-F2C4-DE3C-95BA75C3CC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2B5BBF0-EF3A-FB2F-62F0-35B57E9EB6E1}"/>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2283887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B181B5-1CEF-0950-9040-EEE8CDDC9BFC}"/>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3" name="Footer Placeholder 2">
            <a:extLst>
              <a:ext uri="{FF2B5EF4-FFF2-40B4-BE49-F238E27FC236}">
                <a16:creationId xmlns:a16="http://schemas.microsoft.com/office/drawing/2014/main" id="{8A7D843F-470C-533E-2F6D-1394661F14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F80EBE-B77A-6255-55FF-E8E1C5DA0FF7}"/>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147342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45331-93DC-7198-EDB3-754B11BCE2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CA72E5-3672-619B-B89F-23FEA291CD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1ADBEE-9067-7CFF-C3FF-052B561ADE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455C84-48E3-0EF0-E071-19CA2C268326}"/>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6" name="Footer Placeholder 5">
            <a:extLst>
              <a:ext uri="{FF2B5EF4-FFF2-40B4-BE49-F238E27FC236}">
                <a16:creationId xmlns:a16="http://schemas.microsoft.com/office/drawing/2014/main" id="{3EA2F7AB-98FD-99D8-EEF5-A2B8459EC2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41AFC9-9D38-6A61-AACA-2C8E7F76B510}"/>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4026059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098CE-95D9-72C1-D57D-6BC9BA66DF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441117-B3CB-83E9-7E74-2636740663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D52A29-2FE0-ABD0-48E3-810A7DF58C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D70E60-A46F-D6E6-41DC-D1D3BBE1FA59}"/>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6" name="Footer Placeholder 5">
            <a:extLst>
              <a:ext uri="{FF2B5EF4-FFF2-40B4-BE49-F238E27FC236}">
                <a16:creationId xmlns:a16="http://schemas.microsoft.com/office/drawing/2014/main" id="{ECCD92EB-3F4D-F100-FD31-EFEA70B011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30A1A7-3E35-980F-7E9D-AD4DFE8A0995}"/>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1597518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1135D-2791-9DEE-D53F-09DA1BFD28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6DD1F-B360-1B10-6FD1-F1B1873725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99CCB5-9213-62E5-972A-23A9F5DC54A8}"/>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5" name="Footer Placeholder 4">
            <a:extLst>
              <a:ext uri="{FF2B5EF4-FFF2-40B4-BE49-F238E27FC236}">
                <a16:creationId xmlns:a16="http://schemas.microsoft.com/office/drawing/2014/main" id="{85DE5273-84F8-0B98-36A3-C0C68D122E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3DC0FA-A5E6-70EC-5778-629C29531B19}"/>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1819155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0FD1F8-C1F0-67EF-ABA7-2EC79F5374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2D3B9C-BC57-3E4A-5C75-A485F11C59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17BE76-E080-A7D3-0471-802889CFE044}"/>
              </a:ext>
            </a:extLst>
          </p:cNvPr>
          <p:cNvSpPr>
            <a:spLocks noGrp="1"/>
          </p:cNvSpPr>
          <p:nvPr>
            <p:ph type="dt" sz="half" idx="10"/>
          </p:nvPr>
        </p:nvSpPr>
        <p:spPr/>
        <p:txBody>
          <a:bodyPr/>
          <a:lstStyle/>
          <a:p>
            <a:fld id="{ECAFB4CF-144A-4C60-A82B-8E02907F9D00}" type="datetimeFigureOut">
              <a:rPr lang="en-GB" smtClean="0"/>
              <a:t>25/11/2022</a:t>
            </a:fld>
            <a:endParaRPr lang="en-GB"/>
          </a:p>
        </p:txBody>
      </p:sp>
      <p:sp>
        <p:nvSpPr>
          <p:cNvPr id="5" name="Footer Placeholder 4">
            <a:extLst>
              <a:ext uri="{FF2B5EF4-FFF2-40B4-BE49-F238E27FC236}">
                <a16:creationId xmlns:a16="http://schemas.microsoft.com/office/drawing/2014/main" id="{226AA1FC-18E6-670D-8FD6-2D85412081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39D433-DBD8-FE00-BB9F-BF411E8360CE}"/>
              </a:ext>
            </a:extLst>
          </p:cNvPr>
          <p:cNvSpPr>
            <a:spLocks noGrp="1"/>
          </p:cNvSpPr>
          <p:nvPr>
            <p:ph type="sldNum" sz="quarter" idx="12"/>
          </p:nvPr>
        </p:nvSpPr>
        <p:spPr/>
        <p:txBody>
          <a:bodyPr/>
          <a:lstStyle/>
          <a:p>
            <a:fld id="{251D1CE6-4D49-472E-BE2A-1C728CCFDFB0}" type="slidenum">
              <a:rPr lang="en-GB" smtClean="0"/>
              <a:t>‹#›</a:t>
            </a:fld>
            <a:endParaRPr lang="en-GB"/>
          </a:p>
        </p:txBody>
      </p:sp>
    </p:spTree>
    <p:extLst>
      <p:ext uri="{BB962C8B-B14F-4D97-AF65-F5344CB8AC3E}">
        <p14:creationId xmlns:p14="http://schemas.microsoft.com/office/powerpoint/2010/main" val="235081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C6CBBB-C03A-EFDA-5317-24F662264F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22FC7D-0D12-1E53-3EA9-08F07F2AF4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B6866-7285-4BED-7D48-86DAF02DE3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AFB4CF-144A-4C60-A82B-8E02907F9D00}" type="datetimeFigureOut">
              <a:rPr lang="en-GB" smtClean="0"/>
              <a:t>25/11/2022</a:t>
            </a:fld>
            <a:endParaRPr lang="en-GB"/>
          </a:p>
        </p:txBody>
      </p:sp>
      <p:sp>
        <p:nvSpPr>
          <p:cNvPr id="5" name="Footer Placeholder 4">
            <a:extLst>
              <a:ext uri="{FF2B5EF4-FFF2-40B4-BE49-F238E27FC236}">
                <a16:creationId xmlns:a16="http://schemas.microsoft.com/office/drawing/2014/main" id="{9B749592-68F2-C7F5-FDC2-82110D5D6C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1861A2E-31B7-A215-0FE1-C7BC7AC0C2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D1CE6-4D49-472E-BE2A-1C728CCFDFB0}" type="slidenum">
              <a:rPr lang="en-GB" smtClean="0"/>
              <a:t>‹#›</a:t>
            </a:fld>
            <a:endParaRPr lang="en-GB"/>
          </a:p>
        </p:txBody>
      </p:sp>
    </p:spTree>
    <p:extLst>
      <p:ext uri="{BB962C8B-B14F-4D97-AF65-F5344CB8AC3E}">
        <p14:creationId xmlns:p14="http://schemas.microsoft.com/office/powerpoint/2010/main" val="3136079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7BC0E-5349-36EA-C717-E62C21CC017D}"/>
              </a:ext>
            </a:extLst>
          </p:cNvPr>
          <p:cNvSpPr>
            <a:spLocks noGrp="1"/>
          </p:cNvSpPr>
          <p:nvPr>
            <p:ph type="ctrTitle"/>
          </p:nvPr>
        </p:nvSpPr>
        <p:spPr>
          <a:xfrm>
            <a:off x="1141863" y="1880358"/>
            <a:ext cx="9144000" cy="1193800"/>
          </a:xfrm>
        </p:spPr>
        <p:txBody>
          <a:bodyPr/>
          <a:lstStyle/>
          <a:p>
            <a:r>
              <a:rPr lang="en-GB" dirty="0"/>
              <a:t>Project Planning</a:t>
            </a:r>
          </a:p>
        </p:txBody>
      </p:sp>
      <p:sp>
        <p:nvSpPr>
          <p:cNvPr id="3" name="Subtitle 2">
            <a:extLst>
              <a:ext uri="{FF2B5EF4-FFF2-40B4-BE49-F238E27FC236}">
                <a16:creationId xmlns:a16="http://schemas.microsoft.com/office/drawing/2014/main" id="{A8DE2ABE-6B3E-6640-D42D-5F442F8DA6A5}"/>
              </a:ext>
            </a:extLst>
          </p:cNvPr>
          <p:cNvSpPr>
            <a:spLocks noGrp="1"/>
          </p:cNvSpPr>
          <p:nvPr>
            <p:ph type="subTitle" idx="1"/>
          </p:nvPr>
        </p:nvSpPr>
        <p:spPr/>
        <p:txBody>
          <a:bodyPr/>
          <a:lstStyle/>
          <a:p>
            <a:r>
              <a:rPr lang="en-GB" dirty="0"/>
              <a:t>Implementation Plan</a:t>
            </a:r>
          </a:p>
        </p:txBody>
      </p:sp>
      <p:sp>
        <p:nvSpPr>
          <p:cNvPr id="4" name="Title 1">
            <a:extLst>
              <a:ext uri="{FF2B5EF4-FFF2-40B4-BE49-F238E27FC236}">
                <a16:creationId xmlns:a16="http://schemas.microsoft.com/office/drawing/2014/main" id="{D09F6C19-C249-8DB1-DB35-7B5733AF4228}"/>
              </a:ext>
            </a:extLst>
          </p:cNvPr>
          <p:cNvSpPr txBox="1">
            <a:spLocks/>
          </p:cNvSpPr>
          <p:nvPr/>
        </p:nvSpPr>
        <p:spPr>
          <a:xfrm>
            <a:off x="994012" y="755578"/>
            <a:ext cx="9144000" cy="11938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t>Week 8.2</a:t>
            </a:r>
          </a:p>
        </p:txBody>
      </p:sp>
    </p:spTree>
    <p:extLst>
      <p:ext uri="{BB962C8B-B14F-4D97-AF65-F5344CB8AC3E}">
        <p14:creationId xmlns:p14="http://schemas.microsoft.com/office/powerpoint/2010/main" val="472572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DBAC43-B2A7-7B16-8D08-1A881126305D}"/>
              </a:ext>
            </a:extLst>
          </p:cNvPr>
          <p:cNvSpPr>
            <a:spLocks noGrp="1"/>
          </p:cNvSpPr>
          <p:nvPr>
            <p:ph idx="1"/>
          </p:nvPr>
        </p:nvSpPr>
        <p:spPr>
          <a:xfrm>
            <a:off x="838200" y="95535"/>
            <a:ext cx="10515600" cy="5728600"/>
          </a:xfrm>
        </p:spPr>
        <p:txBody>
          <a:bodyPr/>
          <a:lstStyle/>
          <a:p>
            <a:r>
              <a:rPr lang="en-GB" dirty="0"/>
              <a:t>Once a project is selected for execution, the structural project planning approach prescribes that the project get planned in detail prior to the actual start of the project.</a:t>
            </a:r>
            <a:br>
              <a:rPr lang="en-GB" dirty="0"/>
            </a:br>
            <a:endParaRPr lang="en-GB" dirty="0"/>
          </a:p>
          <a:p>
            <a:r>
              <a:rPr lang="en-GB" dirty="0"/>
              <a:t>Project planning consists of two main stages: Risk Management and Project Scheduling.</a:t>
            </a:r>
            <a:br>
              <a:rPr lang="en-GB" dirty="0"/>
            </a:br>
            <a:endParaRPr lang="en-GB" dirty="0"/>
          </a:p>
          <a:p>
            <a:r>
              <a:rPr lang="en-GB" dirty="0"/>
              <a:t>The goal of the risk management stage is to identify project risks and take the necessary precautions.</a:t>
            </a:r>
            <a:br>
              <a:rPr lang="en-GB" dirty="0"/>
            </a:br>
            <a:endParaRPr lang="en-GB" dirty="0"/>
          </a:p>
          <a:p>
            <a:r>
              <a:rPr lang="en-GB" dirty="0"/>
              <a:t>The goal of project scheduling is to make a detailed schedule of all the tasks that need to performed, with specific time frames and resource allocations.</a:t>
            </a:r>
          </a:p>
        </p:txBody>
      </p:sp>
    </p:spTree>
    <p:extLst>
      <p:ext uri="{BB962C8B-B14F-4D97-AF65-F5344CB8AC3E}">
        <p14:creationId xmlns:p14="http://schemas.microsoft.com/office/powerpoint/2010/main" val="1126554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94FA4-8A95-205B-2F68-1D5759BAD1D3}"/>
              </a:ext>
            </a:extLst>
          </p:cNvPr>
          <p:cNvSpPr>
            <a:spLocks noGrp="1"/>
          </p:cNvSpPr>
          <p:nvPr>
            <p:ph type="title"/>
          </p:nvPr>
        </p:nvSpPr>
        <p:spPr/>
        <p:txBody>
          <a:bodyPr/>
          <a:lstStyle/>
          <a:p>
            <a:r>
              <a:rPr lang="en-GB" dirty="0"/>
              <a:t>Project Scheduling</a:t>
            </a:r>
            <a:br>
              <a:rPr lang="en-GB" dirty="0"/>
            </a:br>
            <a:endParaRPr lang="en-GB" dirty="0"/>
          </a:p>
        </p:txBody>
      </p:sp>
      <p:sp>
        <p:nvSpPr>
          <p:cNvPr id="3" name="Content Placeholder 2">
            <a:extLst>
              <a:ext uri="{FF2B5EF4-FFF2-40B4-BE49-F238E27FC236}">
                <a16:creationId xmlns:a16="http://schemas.microsoft.com/office/drawing/2014/main" id="{3F606DA4-9DA9-4509-57F2-3888AB38F772}"/>
              </a:ext>
            </a:extLst>
          </p:cNvPr>
          <p:cNvSpPr>
            <a:spLocks noGrp="1"/>
          </p:cNvSpPr>
          <p:nvPr>
            <p:ph idx="1"/>
          </p:nvPr>
        </p:nvSpPr>
        <p:spPr/>
        <p:txBody>
          <a:bodyPr vert="horz" lIns="91440" tIns="45720" rIns="91440" bIns="45720" rtlCol="0" anchor="t">
            <a:normAutofit/>
          </a:bodyPr>
          <a:lstStyle/>
          <a:p>
            <a:r>
              <a:rPr lang="en-GB" dirty="0"/>
              <a:t>A second element of the project planning stage is the development of a detailed project schedule.</a:t>
            </a:r>
            <a:br>
              <a:rPr lang="en-GB" dirty="0"/>
            </a:br>
            <a:endParaRPr lang="en-GB" dirty="0"/>
          </a:p>
          <a:p>
            <a:r>
              <a:rPr lang="en-GB" dirty="0"/>
              <a:t>Developing a project schedule can be broken down in following steps:</a:t>
            </a:r>
          </a:p>
          <a:p>
            <a:pPr lvl="1"/>
            <a:r>
              <a:rPr lang="en-GB" dirty="0"/>
              <a:t>Develop a work breakdown structure</a:t>
            </a:r>
            <a:endParaRPr lang="en-GB" dirty="0">
              <a:cs typeface="Calibri"/>
            </a:endParaRPr>
          </a:p>
          <a:p>
            <a:pPr lvl="1"/>
            <a:r>
              <a:rPr lang="en-GB" dirty="0"/>
              <a:t>Identify task relationships</a:t>
            </a:r>
            <a:endParaRPr lang="en-GB" dirty="0">
              <a:cs typeface="Calibri" panose="020F0502020204030204"/>
            </a:endParaRPr>
          </a:p>
          <a:p>
            <a:pPr lvl="1"/>
            <a:r>
              <a:rPr lang="en-GB" dirty="0"/>
              <a:t>Calculate Project schedule</a:t>
            </a:r>
            <a:endParaRPr lang="en-GB" dirty="0">
              <a:cs typeface="Calibri"/>
            </a:endParaRPr>
          </a:p>
          <a:p>
            <a:pPr lvl="1"/>
            <a:r>
              <a:rPr lang="en-GB" dirty="0"/>
              <a:t>Assign and level resources</a:t>
            </a:r>
            <a:endParaRPr lang="en-GB" dirty="0">
              <a:cs typeface="Calibri" panose="020F0502020204030204"/>
            </a:endParaRPr>
          </a:p>
        </p:txBody>
      </p:sp>
    </p:spTree>
    <p:extLst>
      <p:ext uri="{BB962C8B-B14F-4D97-AF65-F5344CB8AC3E}">
        <p14:creationId xmlns:p14="http://schemas.microsoft.com/office/powerpoint/2010/main" val="3699397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2FA01-FB64-834B-F68A-A6375C6C43D5}"/>
              </a:ext>
            </a:extLst>
          </p:cNvPr>
          <p:cNvSpPr>
            <a:spLocks noGrp="1"/>
          </p:cNvSpPr>
          <p:nvPr>
            <p:ph type="title"/>
          </p:nvPr>
        </p:nvSpPr>
        <p:spPr>
          <a:xfrm>
            <a:off x="674427" y="310534"/>
            <a:ext cx="10515600" cy="890469"/>
          </a:xfrm>
        </p:spPr>
        <p:txBody>
          <a:bodyPr/>
          <a:lstStyle/>
          <a:p>
            <a:r>
              <a:rPr lang="en-GB" dirty="0"/>
              <a:t>Step 1: Work Breakdown Structure</a:t>
            </a:r>
          </a:p>
        </p:txBody>
      </p:sp>
      <p:sp>
        <p:nvSpPr>
          <p:cNvPr id="3" name="Content Placeholder 2">
            <a:extLst>
              <a:ext uri="{FF2B5EF4-FFF2-40B4-BE49-F238E27FC236}">
                <a16:creationId xmlns:a16="http://schemas.microsoft.com/office/drawing/2014/main" id="{B21387EC-CD3D-0F00-5855-D5F33798425C}"/>
              </a:ext>
            </a:extLst>
          </p:cNvPr>
          <p:cNvSpPr>
            <a:spLocks noGrp="1"/>
          </p:cNvSpPr>
          <p:nvPr>
            <p:ph idx="1"/>
          </p:nvPr>
        </p:nvSpPr>
        <p:spPr>
          <a:xfrm>
            <a:off x="838200" y="1253331"/>
            <a:ext cx="10515600" cy="4351338"/>
          </a:xfrm>
        </p:spPr>
        <p:txBody>
          <a:bodyPr/>
          <a:lstStyle/>
          <a:p>
            <a:r>
              <a:rPr lang="en-GB" dirty="0"/>
              <a:t>Work Breakdown Structure (WBS) is a tool for breaking down a project into its component parts.</a:t>
            </a:r>
          </a:p>
          <a:p>
            <a:endParaRPr lang="en-GB" dirty="0"/>
          </a:p>
          <a:p>
            <a:r>
              <a:rPr lang="en-GB" b="0" i="0" dirty="0">
                <a:solidFill>
                  <a:srgbClr val="333333"/>
                </a:solidFill>
                <a:effectLst/>
                <a:latin typeface="Helvetica Neue"/>
              </a:rPr>
              <a:t>A WBS is typically developed in a top-down approach.</a:t>
            </a:r>
            <a:endParaRPr lang="en-GB" dirty="0"/>
          </a:p>
          <a:p>
            <a:pPr marL="0" indent="0">
              <a:buNone/>
            </a:pPr>
            <a:endParaRPr lang="en-GB" dirty="0"/>
          </a:p>
          <a:p>
            <a:r>
              <a:rPr lang="en-GB" dirty="0"/>
              <a:t>The work breakdown structure identifies all the tasks/deliverables in a project and can be set up graphically or as an textual outline. Traditionally, a WBS focussed on tasks, more recently there has been a shift towards deliverables.</a:t>
            </a:r>
          </a:p>
        </p:txBody>
      </p:sp>
    </p:spTree>
    <p:extLst>
      <p:ext uri="{BB962C8B-B14F-4D97-AF65-F5344CB8AC3E}">
        <p14:creationId xmlns:p14="http://schemas.microsoft.com/office/powerpoint/2010/main" val="3041277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3A70B68-3A36-1DAB-56FD-CD100548F9F2}"/>
              </a:ext>
            </a:extLst>
          </p:cNvPr>
          <p:cNvPicPr>
            <a:picLocks noChangeAspect="1"/>
          </p:cNvPicPr>
          <p:nvPr/>
        </p:nvPicPr>
        <p:blipFill>
          <a:blip r:embed="rId2"/>
          <a:stretch>
            <a:fillRect/>
          </a:stretch>
        </p:blipFill>
        <p:spPr>
          <a:xfrm>
            <a:off x="2176851" y="907438"/>
            <a:ext cx="8273436" cy="4073780"/>
          </a:xfrm>
          <a:prstGeom prst="rect">
            <a:avLst/>
          </a:prstGeom>
        </p:spPr>
      </p:pic>
    </p:spTree>
    <p:extLst>
      <p:ext uri="{BB962C8B-B14F-4D97-AF65-F5344CB8AC3E}">
        <p14:creationId xmlns:p14="http://schemas.microsoft.com/office/powerpoint/2010/main" val="919910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3304B7-D7D3-A431-7000-A05122DCCED6}"/>
              </a:ext>
            </a:extLst>
          </p:cNvPr>
          <p:cNvPicPr>
            <a:picLocks noChangeAspect="1"/>
          </p:cNvPicPr>
          <p:nvPr/>
        </p:nvPicPr>
        <p:blipFill>
          <a:blip r:embed="rId3"/>
          <a:stretch>
            <a:fillRect/>
          </a:stretch>
        </p:blipFill>
        <p:spPr>
          <a:xfrm>
            <a:off x="606685" y="219172"/>
            <a:ext cx="5772150" cy="5038725"/>
          </a:xfrm>
          <a:prstGeom prst="rect">
            <a:avLst/>
          </a:prstGeom>
        </p:spPr>
      </p:pic>
    </p:spTree>
    <p:extLst>
      <p:ext uri="{BB962C8B-B14F-4D97-AF65-F5344CB8AC3E}">
        <p14:creationId xmlns:p14="http://schemas.microsoft.com/office/powerpoint/2010/main" val="744355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80AC2-9A90-C31C-B59C-F1C3A0901E83}"/>
              </a:ext>
            </a:extLst>
          </p:cNvPr>
          <p:cNvSpPr>
            <a:spLocks noGrp="1"/>
          </p:cNvSpPr>
          <p:nvPr>
            <p:ph type="title"/>
          </p:nvPr>
        </p:nvSpPr>
        <p:spPr>
          <a:xfrm>
            <a:off x="838200" y="298014"/>
            <a:ext cx="10515600" cy="926780"/>
          </a:xfrm>
        </p:spPr>
        <p:txBody>
          <a:bodyPr/>
          <a:lstStyle/>
          <a:p>
            <a:r>
              <a:rPr lang="en-GB" dirty="0"/>
              <a:t>Step 2: Identify task relationships</a:t>
            </a:r>
          </a:p>
        </p:txBody>
      </p:sp>
      <p:sp>
        <p:nvSpPr>
          <p:cNvPr id="3" name="Content Placeholder 2">
            <a:extLst>
              <a:ext uri="{FF2B5EF4-FFF2-40B4-BE49-F238E27FC236}">
                <a16:creationId xmlns:a16="http://schemas.microsoft.com/office/drawing/2014/main" id="{E9B268A1-428E-2B66-1EA5-D17D69CF8EF2}"/>
              </a:ext>
            </a:extLst>
          </p:cNvPr>
          <p:cNvSpPr>
            <a:spLocks noGrp="1"/>
          </p:cNvSpPr>
          <p:nvPr>
            <p:ph idx="1"/>
          </p:nvPr>
        </p:nvSpPr>
        <p:spPr>
          <a:xfrm>
            <a:off x="838200" y="1543574"/>
            <a:ext cx="10515600" cy="4798503"/>
          </a:xfrm>
        </p:spPr>
        <p:txBody>
          <a:bodyPr>
            <a:normAutofit/>
          </a:bodyPr>
          <a:lstStyle/>
          <a:p>
            <a:r>
              <a:rPr lang="en-GB" b="0" i="0" dirty="0">
                <a:solidFill>
                  <a:srgbClr val="333333"/>
                </a:solidFill>
                <a:effectLst/>
                <a:latin typeface="Helvetica Neue"/>
              </a:rPr>
              <a:t>Turn the deliverables mentioned in the statement-of-work into the major summary task</a:t>
            </a:r>
          </a:p>
          <a:p>
            <a:r>
              <a:rPr lang="en-GB" dirty="0"/>
              <a:t>Break down each summary task into lower-level, more detailed tasks required to produce the deliverable.</a:t>
            </a:r>
          </a:p>
          <a:p>
            <a:r>
              <a:rPr lang="en-GB" dirty="0">
                <a:solidFill>
                  <a:srgbClr val="333333"/>
                </a:solidFill>
                <a:latin typeface="Helvetica Neue"/>
              </a:rPr>
              <a:t>Determine the sequence in which detailed tasks (or work packages) are performed by analysing the relationship between the tasks.</a:t>
            </a:r>
          </a:p>
          <a:p>
            <a:pPr lvl="1"/>
            <a:r>
              <a:rPr lang="en-GB" dirty="0">
                <a:solidFill>
                  <a:srgbClr val="333333"/>
                </a:solidFill>
                <a:latin typeface="Helvetica Neue"/>
              </a:rPr>
              <a:t>Any time a series of tasks is performed, there will be sequence constraints, i.e. some tasks need to be performed before others.</a:t>
            </a:r>
            <a:br>
              <a:rPr lang="en-GB" dirty="0">
                <a:solidFill>
                  <a:srgbClr val="333333"/>
                </a:solidFill>
                <a:latin typeface="Helvetica Neue"/>
              </a:rPr>
            </a:br>
            <a:endParaRPr lang="en-GB" dirty="0">
              <a:solidFill>
                <a:srgbClr val="333333"/>
              </a:solidFill>
              <a:latin typeface="Helvetica Neue"/>
            </a:endParaRPr>
          </a:p>
          <a:p>
            <a:r>
              <a:rPr lang="en-GB" dirty="0">
                <a:solidFill>
                  <a:srgbClr val="333333"/>
                </a:solidFill>
                <a:latin typeface="Helvetica Neue"/>
              </a:rPr>
              <a:t>Identify significant events in the project, known as milestones</a:t>
            </a:r>
          </a:p>
          <a:p>
            <a:endParaRPr lang="en-GB" dirty="0"/>
          </a:p>
        </p:txBody>
      </p:sp>
    </p:spTree>
    <p:extLst>
      <p:ext uri="{BB962C8B-B14F-4D97-AF65-F5344CB8AC3E}">
        <p14:creationId xmlns:p14="http://schemas.microsoft.com/office/powerpoint/2010/main" val="3552614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80AC2-9A90-C31C-B59C-F1C3A0901E83}"/>
              </a:ext>
            </a:extLst>
          </p:cNvPr>
          <p:cNvSpPr>
            <a:spLocks noGrp="1"/>
          </p:cNvSpPr>
          <p:nvPr>
            <p:ph type="title"/>
          </p:nvPr>
        </p:nvSpPr>
        <p:spPr>
          <a:xfrm>
            <a:off x="838200" y="365125"/>
            <a:ext cx="10515600" cy="685027"/>
          </a:xfrm>
        </p:spPr>
        <p:txBody>
          <a:bodyPr>
            <a:normAutofit fontScale="90000"/>
          </a:bodyPr>
          <a:lstStyle/>
          <a:p>
            <a:br>
              <a:rPr lang="en-GB" dirty="0">
                <a:solidFill>
                  <a:srgbClr val="333333"/>
                </a:solidFill>
                <a:latin typeface="Helvetica Neue"/>
              </a:rPr>
            </a:br>
            <a:r>
              <a:rPr lang="en-GB" dirty="0">
                <a:solidFill>
                  <a:srgbClr val="333333"/>
                </a:solidFill>
                <a:latin typeface="Helvetica Neue"/>
              </a:rPr>
              <a:t>Step 3: Project Duration</a:t>
            </a:r>
            <a:br>
              <a:rPr lang="en-GB" dirty="0">
                <a:solidFill>
                  <a:srgbClr val="333333"/>
                </a:solidFill>
                <a:latin typeface="Helvetica Neue"/>
              </a:rPr>
            </a:br>
            <a:endParaRPr lang="en-GB" dirty="0"/>
          </a:p>
        </p:txBody>
      </p:sp>
      <p:sp>
        <p:nvSpPr>
          <p:cNvPr id="3" name="Content Placeholder 2">
            <a:extLst>
              <a:ext uri="{FF2B5EF4-FFF2-40B4-BE49-F238E27FC236}">
                <a16:creationId xmlns:a16="http://schemas.microsoft.com/office/drawing/2014/main" id="{E9B268A1-428E-2B66-1EA5-D17D69CF8EF2}"/>
              </a:ext>
            </a:extLst>
          </p:cNvPr>
          <p:cNvSpPr>
            <a:spLocks noGrp="1"/>
          </p:cNvSpPr>
          <p:nvPr>
            <p:ph idx="1"/>
          </p:nvPr>
        </p:nvSpPr>
        <p:spPr>
          <a:xfrm>
            <a:off x="838200" y="1249960"/>
            <a:ext cx="10515600" cy="4557888"/>
          </a:xfrm>
        </p:spPr>
        <p:txBody>
          <a:bodyPr vert="horz" lIns="91440" tIns="45720" rIns="91440" bIns="45720" rtlCol="0" anchor="t">
            <a:normAutofit/>
          </a:bodyPr>
          <a:lstStyle/>
          <a:p>
            <a:pPr marL="457200" lvl="1" indent="0">
              <a:buNone/>
            </a:pPr>
            <a:endParaRPr lang="en-GB" dirty="0">
              <a:solidFill>
                <a:srgbClr val="333333"/>
              </a:solidFill>
              <a:latin typeface="Helvetica Neue"/>
            </a:endParaRPr>
          </a:p>
          <a:p>
            <a:pPr marL="457200" lvl="1" indent="0">
              <a:buNone/>
            </a:pPr>
            <a:r>
              <a:rPr lang="en-GB" dirty="0">
                <a:solidFill>
                  <a:srgbClr val="333333"/>
                </a:solidFill>
                <a:latin typeface="Helvetica Neue"/>
              </a:rPr>
              <a:t>Now that the work packages and their duration and interdependencies are identified, one can start constructing a "</a:t>
            </a:r>
            <a:r>
              <a:rPr lang="en-GB" b="1" dirty="0">
                <a:solidFill>
                  <a:srgbClr val="333333"/>
                </a:solidFill>
                <a:highlight>
                  <a:srgbClr val="FFFF00"/>
                </a:highlight>
                <a:latin typeface="Helvetica Neue"/>
              </a:rPr>
              <a:t>Gantt Chart</a:t>
            </a:r>
            <a:r>
              <a:rPr lang="en-GB" dirty="0">
                <a:solidFill>
                  <a:srgbClr val="333333"/>
                </a:solidFill>
                <a:latin typeface="Helvetica Neue"/>
              </a:rPr>
              <a:t>"</a:t>
            </a:r>
          </a:p>
          <a:p>
            <a:pPr marL="457200" lvl="1" indent="0">
              <a:buNone/>
            </a:pPr>
            <a:endParaRPr lang="en-GB" dirty="0">
              <a:solidFill>
                <a:srgbClr val="333333"/>
              </a:solidFill>
              <a:latin typeface="Helvetica Neue"/>
            </a:endParaRPr>
          </a:p>
          <a:p>
            <a:pPr marL="457200" lvl="1" indent="0">
              <a:buNone/>
            </a:pPr>
            <a:endParaRPr lang="en-GB" dirty="0">
              <a:solidFill>
                <a:srgbClr val="333333"/>
              </a:solidFill>
              <a:latin typeface="Helvetica Neue"/>
            </a:endParaRPr>
          </a:p>
          <a:p>
            <a:pPr marL="457200" lvl="1" indent="0">
              <a:buNone/>
            </a:pPr>
            <a:r>
              <a:rPr lang="en-GB" dirty="0">
                <a:solidFill>
                  <a:srgbClr val="333333"/>
                </a:solidFill>
                <a:latin typeface="Helvetica Neue"/>
              </a:rPr>
              <a:t>Step 4: Assign and level resources.</a:t>
            </a:r>
          </a:p>
          <a:p>
            <a:pPr marL="457200" lvl="1" indent="0">
              <a:buNone/>
            </a:pPr>
            <a:r>
              <a:rPr lang="en-GB" dirty="0">
                <a:solidFill>
                  <a:srgbClr val="333333"/>
                </a:solidFill>
                <a:latin typeface="Helvetica Neue"/>
              </a:rPr>
              <a:t>Now that the schedule is made, it is time to assign resources to the schedule. It’s goal is to do so in order to optimize the use of people and equipment to the project.</a:t>
            </a:r>
          </a:p>
        </p:txBody>
      </p:sp>
    </p:spTree>
    <p:extLst>
      <p:ext uri="{BB962C8B-B14F-4D97-AF65-F5344CB8AC3E}">
        <p14:creationId xmlns:p14="http://schemas.microsoft.com/office/powerpoint/2010/main" val="2471091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BE7C9-20EC-FBA9-1F07-61796413A58E}"/>
              </a:ext>
            </a:extLst>
          </p:cNvPr>
          <p:cNvSpPr>
            <a:spLocks noGrp="1"/>
          </p:cNvSpPr>
          <p:nvPr>
            <p:ph type="title"/>
          </p:nvPr>
        </p:nvSpPr>
        <p:spPr/>
        <p:txBody>
          <a:bodyPr/>
          <a:lstStyle/>
          <a:p>
            <a:r>
              <a:rPr lang="en-GB" dirty="0">
                <a:ea typeface="+mj-lt"/>
                <a:cs typeface="+mj-lt"/>
              </a:rPr>
              <a:t>What is a Gantt chart?</a:t>
            </a:r>
            <a:endParaRPr lang="en-US" dirty="0"/>
          </a:p>
        </p:txBody>
      </p:sp>
      <p:sp>
        <p:nvSpPr>
          <p:cNvPr id="3" name="Content Placeholder 2">
            <a:extLst>
              <a:ext uri="{FF2B5EF4-FFF2-40B4-BE49-F238E27FC236}">
                <a16:creationId xmlns:a16="http://schemas.microsoft.com/office/drawing/2014/main" id="{C9E8AA6D-D0DA-C26D-B3C8-9F350E6EF1CA}"/>
              </a:ext>
            </a:extLst>
          </p:cNvPr>
          <p:cNvSpPr>
            <a:spLocks noGrp="1"/>
          </p:cNvSpPr>
          <p:nvPr>
            <p:ph idx="1"/>
          </p:nvPr>
        </p:nvSpPr>
        <p:spPr/>
        <p:txBody>
          <a:bodyPr vert="horz" lIns="91440" tIns="45720" rIns="91440" bIns="45720" rtlCol="0" anchor="t">
            <a:normAutofit/>
          </a:bodyPr>
          <a:lstStyle/>
          <a:p>
            <a:r>
              <a:rPr lang="en-GB" dirty="0">
                <a:ea typeface="+mn-lt"/>
                <a:cs typeface="+mn-lt"/>
              </a:rPr>
              <a:t>shows the activities of a project mapped against a timescale</a:t>
            </a:r>
            <a:br>
              <a:rPr lang="en-GB" dirty="0">
                <a:ea typeface="+mn-lt"/>
                <a:cs typeface="+mn-lt"/>
              </a:rPr>
            </a:br>
            <a:endParaRPr lang="en-GB">
              <a:cs typeface="Calibri" panose="020F0502020204030204"/>
            </a:endParaRPr>
          </a:p>
          <a:p>
            <a:r>
              <a:rPr lang="en-GB" dirty="0">
                <a:ea typeface="+mn-lt"/>
                <a:cs typeface="+mn-lt"/>
              </a:rPr>
              <a:t>is used to plan a project, sequencing activities and setting them out in the order in which they must be completed</a:t>
            </a:r>
            <a:endParaRPr lang="en-GB" dirty="0">
              <a:cs typeface="Calibri" panose="020F0502020204030204"/>
            </a:endParaRPr>
          </a:p>
        </p:txBody>
      </p:sp>
    </p:spTree>
    <p:extLst>
      <p:ext uri="{BB962C8B-B14F-4D97-AF65-F5344CB8AC3E}">
        <p14:creationId xmlns:p14="http://schemas.microsoft.com/office/powerpoint/2010/main" val="2264430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3033E-BF86-8345-BEC5-D3B400224359}"/>
              </a:ext>
            </a:extLst>
          </p:cNvPr>
          <p:cNvSpPr>
            <a:spLocks noGrp="1"/>
          </p:cNvSpPr>
          <p:nvPr>
            <p:ph type="title"/>
          </p:nvPr>
        </p:nvSpPr>
        <p:spPr>
          <a:xfrm>
            <a:off x="838200" y="338160"/>
            <a:ext cx="10515600" cy="699070"/>
          </a:xfrm>
        </p:spPr>
        <p:txBody>
          <a:bodyPr>
            <a:normAutofit fontScale="90000"/>
          </a:bodyPr>
          <a:lstStyle/>
          <a:p>
            <a:r>
              <a:rPr lang="en-GB" dirty="0"/>
              <a:t>What is Gantt Chart Used For</a:t>
            </a:r>
            <a:br>
              <a:rPr lang="en-GB" dirty="0"/>
            </a:br>
            <a:endParaRPr lang="en-GB" dirty="0"/>
          </a:p>
        </p:txBody>
      </p:sp>
      <p:sp>
        <p:nvSpPr>
          <p:cNvPr id="3" name="Content Placeholder 2">
            <a:extLst>
              <a:ext uri="{FF2B5EF4-FFF2-40B4-BE49-F238E27FC236}">
                <a16:creationId xmlns:a16="http://schemas.microsoft.com/office/drawing/2014/main" id="{48A799B0-8FA5-B427-0A4A-8871C7D7434C}"/>
              </a:ext>
            </a:extLst>
          </p:cNvPr>
          <p:cNvSpPr>
            <a:spLocks noGrp="1"/>
          </p:cNvSpPr>
          <p:nvPr>
            <p:ph idx="1"/>
          </p:nvPr>
        </p:nvSpPr>
        <p:spPr>
          <a:xfrm>
            <a:off x="838200" y="1037230"/>
            <a:ext cx="10515600" cy="5139733"/>
          </a:xfrm>
        </p:spPr>
        <p:txBody>
          <a:bodyPr>
            <a:normAutofit fontScale="92500" lnSpcReduction="20000"/>
          </a:bodyPr>
          <a:lstStyle/>
          <a:p>
            <a:pPr marL="0" indent="0">
              <a:buNone/>
            </a:pPr>
            <a:endParaRPr lang="en-GB" dirty="0"/>
          </a:p>
          <a:p>
            <a:pPr marL="0" indent="0">
              <a:buNone/>
            </a:pPr>
            <a:r>
              <a:rPr lang="en-GB" dirty="0"/>
              <a:t>Gantt charts are basically used for project planning and management. More specifically, project managers use Gantt charts to:</a:t>
            </a:r>
          </a:p>
          <a:p>
            <a:pPr marL="0" indent="0">
              <a:buNone/>
            </a:pPr>
            <a:endParaRPr lang="en-GB" dirty="0"/>
          </a:p>
          <a:p>
            <a:r>
              <a:rPr lang="en-GB" dirty="0"/>
              <a:t>Monitor project progress</a:t>
            </a:r>
          </a:p>
          <a:p>
            <a:r>
              <a:rPr lang="en-GB" dirty="0"/>
              <a:t>Recognize potential bottlenecks</a:t>
            </a:r>
          </a:p>
          <a:p>
            <a:r>
              <a:rPr lang="en-GB" dirty="0"/>
              <a:t>Adjust project schedule</a:t>
            </a:r>
          </a:p>
          <a:p>
            <a:r>
              <a:rPr lang="en-GB" dirty="0"/>
              <a:t>Prioritize activities and outline dependencies among them</a:t>
            </a:r>
          </a:p>
          <a:p>
            <a:r>
              <a:rPr lang="en-GB" dirty="0"/>
              <a:t>Optimize the complete process structure</a:t>
            </a:r>
          </a:p>
          <a:p>
            <a:r>
              <a:rPr lang="en-GB" dirty="0"/>
              <a:t>Estimate delays</a:t>
            </a:r>
          </a:p>
          <a:p>
            <a:r>
              <a:rPr lang="en-GB" dirty="0"/>
              <a:t>Keep all project participants on track</a:t>
            </a:r>
          </a:p>
          <a:p>
            <a:r>
              <a:rPr lang="en-GB" dirty="0"/>
              <a:t>Monitoring progress to ensure completion on schedule</a:t>
            </a:r>
          </a:p>
        </p:txBody>
      </p:sp>
    </p:spTree>
    <p:extLst>
      <p:ext uri="{BB962C8B-B14F-4D97-AF65-F5344CB8AC3E}">
        <p14:creationId xmlns:p14="http://schemas.microsoft.com/office/powerpoint/2010/main" val="608001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E56AD-7909-D27D-70D8-35CA967E5462}"/>
              </a:ext>
            </a:extLst>
          </p:cNvPr>
          <p:cNvSpPr>
            <a:spLocks noGrp="1"/>
          </p:cNvSpPr>
          <p:nvPr>
            <p:ph type="title"/>
          </p:nvPr>
        </p:nvSpPr>
        <p:spPr/>
        <p:txBody>
          <a:bodyPr/>
          <a:lstStyle/>
          <a:p>
            <a:r>
              <a:rPr lang="en-GB" dirty="0">
                <a:latin typeface="Calibri"/>
                <a:cs typeface="Calibri"/>
              </a:rPr>
              <a:t>Useful features of a Gantt chart</a:t>
            </a:r>
            <a:endParaRPr lang="en-US" dirty="0"/>
          </a:p>
        </p:txBody>
      </p:sp>
      <p:sp>
        <p:nvSpPr>
          <p:cNvPr id="3" name="Content Placeholder 2">
            <a:extLst>
              <a:ext uri="{FF2B5EF4-FFF2-40B4-BE49-F238E27FC236}">
                <a16:creationId xmlns:a16="http://schemas.microsoft.com/office/drawing/2014/main" id="{EA4CD332-C893-593A-5F82-FB6C7AC4B83F}"/>
              </a:ext>
            </a:extLst>
          </p:cNvPr>
          <p:cNvSpPr>
            <a:spLocks noGrp="1"/>
          </p:cNvSpPr>
          <p:nvPr>
            <p:ph idx="1"/>
          </p:nvPr>
        </p:nvSpPr>
        <p:spPr>
          <a:xfrm>
            <a:off x="838200" y="1411008"/>
            <a:ext cx="10515600" cy="4922837"/>
          </a:xfrm>
        </p:spPr>
        <p:txBody>
          <a:bodyPr vert="horz" lIns="91440" tIns="45720" rIns="91440" bIns="45720" rtlCol="0" anchor="t">
            <a:normAutofit fontScale="92500" lnSpcReduction="20000"/>
          </a:bodyPr>
          <a:lstStyle/>
          <a:p>
            <a:endParaRPr lang="en-GB" dirty="0">
              <a:cs typeface="Calibri" panose="020F0502020204030204"/>
            </a:endParaRPr>
          </a:p>
          <a:p>
            <a:endParaRPr lang="en-GB" dirty="0"/>
          </a:p>
          <a:p>
            <a:r>
              <a:rPr lang="en-GB" dirty="0">
                <a:ea typeface="+mn-lt"/>
                <a:cs typeface="+mn-lt"/>
              </a:rPr>
              <a:t>Gantt charts can indicate dependencies tasks that can’t start until another one is complete.</a:t>
            </a:r>
            <a:endParaRPr lang="en-GB" dirty="0">
              <a:cs typeface="Calibri" panose="020F0502020204030204"/>
            </a:endParaRPr>
          </a:p>
          <a:p>
            <a:endParaRPr lang="en-GB" dirty="0"/>
          </a:p>
          <a:p>
            <a:r>
              <a:rPr lang="en-GB" dirty="0">
                <a:ea typeface="+mn-lt"/>
                <a:cs typeface="+mn-lt"/>
              </a:rPr>
              <a:t>You can workout the total project duration by working-out the duration of the critical path</a:t>
            </a:r>
            <a:endParaRPr lang="en-GB" dirty="0"/>
          </a:p>
          <a:p>
            <a:endParaRPr lang="en-GB" dirty="0"/>
          </a:p>
          <a:p>
            <a:pPr lvl="1"/>
            <a:r>
              <a:rPr lang="en-GB" sz="2600" dirty="0">
                <a:ea typeface="+mn-lt"/>
                <a:cs typeface="+mn-lt"/>
              </a:rPr>
              <a:t>The critical path (or paths) is the longest path (in time) from Start to Finish; it indicates the minimum time necessary to complete the entire project</a:t>
            </a:r>
            <a:endParaRPr lang="en-GB" sz="2600" dirty="0"/>
          </a:p>
          <a:p>
            <a:endParaRPr lang="en-GB" dirty="0"/>
          </a:p>
          <a:p>
            <a:r>
              <a:rPr lang="en-GB" dirty="0">
                <a:ea typeface="+mn-lt"/>
                <a:cs typeface="+mn-lt"/>
              </a:rPr>
              <a:t>A Gantt chart should include a key to show the meanings of the symbols used and the significance of colours.</a:t>
            </a:r>
            <a:endParaRPr lang="en-GB" dirty="0">
              <a:cs typeface="Calibri" panose="020F0502020204030204"/>
            </a:endParaRPr>
          </a:p>
        </p:txBody>
      </p:sp>
    </p:spTree>
    <p:extLst>
      <p:ext uri="{BB962C8B-B14F-4D97-AF65-F5344CB8AC3E}">
        <p14:creationId xmlns:p14="http://schemas.microsoft.com/office/powerpoint/2010/main" val="3173147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085D04-290F-584F-893A-342C0B63DB4E}"/>
              </a:ext>
            </a:extLst>
          </p:cNvPr>
          <p:cNvPicPr>
            <a:picLocks noChangeAspect="1"/>
          </p:cNvPicPr>
          <p:nvPr/>
        </p:nvPicPr>
        <p:blipFill>
          <a:blip r:embed="rId3"/>
          <a:stretch>
            <a:fillRect/>
          </a:stretch>
        </p:blipFill>
        <p:spPr>
          <a:xfrm>
            <a:off x="1623391" y="1581539"/>
            <a:ext cx="8945217" cy="3694922"/>
          </a:xfrm>
          <a:prstGeom prst="rect">
            <a:avLst/>
          </a:prstGeom>
        </p:spPr>
      </p:pic>
      <p:sp>
        <p:nvSpPr>
          <p:cNvPr id="5" name="TextBox 4">
            <a:extLst>
              <a:ext uri="{FF2B5EF4-FFF2-40B4-BE49-F238E27FC236}">
                <a16:creationId xmlns:a16="http://schemas.microsoft.com/office/drawing/2014/main" id="{E227B5B0-75A9-413D-41CA-DED55A8BFD17}"/>
              </a:ext>
            </a:extLst>
          </p:cNvPr>
          <p:cNvSpPr txBox="1"/>
          <p:nvPr/>
        </p:nvSpPr>
        <p:spPr>
          <a:xfrm>
            <a:off x="2096980" y="736979"/>
            <a:ext cx="7224441" cy="369332"/>
          </a:xfrm>
          <a:prstGeom prst="rect">
            <a:avLst/>
          </a:prstGeom>
          <a:noFill/>
        </p:spPr>
        <p:txBody>
          <a:bodyPr wrap="square" rtlCol="0">
            <a:spAutoFit/>
          </a:bodyPr>
          <a:lstStyle/>
          <a:p>
            <a:r>
              <a:rPr lang="en-US" sz="1800" b="1" dirty="0"/>
              <a:t>Example of a Simple Gantt Chart</a:t>
            </a:r>
            <a:endParaRPr lang="en-US" sz="1600" dirty="0"/>
          </a:p>
        </p:txBody>
      </p:sp>
    </p:spTree>
    <p:extLst>
      <p:ext uri="{BB962C8B-B14F-4D97-AF65-F5344CB8AC3E}">
        <p14:creationId xmlns:p14="http://schemas.microsoft.com/office/powerpoint/2010/main" val="3254514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8F6C0D-F090-50A9-972A-3A9186A6A241}"/>
              </a:ext>
            </a:extLst>
          </p:cNvPr>
          <p:cNvPicPr>
            <a:picLocks noChangeAspect="1"/>
          </p:cNvPicPr>
          <p:nvPr/>
        </p:nvPicPr>
        <p:blipFill>
          <a:blip r:embed="rId2"/>
          <a:stretch>
            <a:fillRect/>
          </a:stretch>
        </p:blipFill>
        <p:spPr>
          <a:xfrm>
            <a:off x="1889910" y="700631"/>
            <a:ext cx="8213350" cy="5870761"/>
          </a:xfrm>
          <a:prstGeom prst="rect">
            <a:avLst/>
          </a:prstGeom>
        </p:spPr>
      </p:pic>
      <p:sp>
        <p:nvSpPr>
          <p:cNvPr id="2" name="TextBox 1">
            <a:extLst>
              <a:ext uri="{FF2B5EF4-FFF2-40B4-BE49-F238E27FC236}">
                <a16:creationId xmlns:a16="http://schemas.microsoft.com/office/drawing/2014/main" id="{41BFAC72-F833-AF77-C6FC-A45A94055A54}"/>
              </a:ext>
            </a:extLst>
          </p:cNvPr>
          <p:cNvSpPr txBox="1"/>
          <p:nvPr/>
        </p:nvSpPr>
        <p:spPr>
          <a:xfrm>
            <a:off x="1228299" y="245659"/>
            <a:ext cx="3589361" cy="400110"/>
          </a:xfrm>
          <a:prstGeom prst="rect">
            <a:avLst/>
          </a:prstGeom>
          <a:noFill/>
        </p:spPr>
        <p:txBody>
          <a:bodyPr wrap="square" rtlCol="0">
            <a:spAutoFit/>
          </a:bodyPr>
          <a:lstStyle/>
          <a:p>
            <a:r>
              <a:rPr lang="en-GB" sz="2000" dirty="0"/>
              <a:t>Another example: Gannt Chart</a:t>
            </a:r>
          </a:p>
        </p:txBody>
      </p:sp>
    </p:spTree>
    <p:extLst>
      <p:ext uri="{BB962C8B-B14F-4D97-AF65-F5344CB8AC3E}">
        <p14:creationId xmlns:p14="http://schemas.microsoft.com/office/powerpoint/2010/main" val="573538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7BF52-1879-F479-6BF8-36A1946B62B9}"/>
              </a:ext>
            </a:extLst>
          </p:cNvPr>
          <p:cNvSpPr>
            <a:spLocks noGrp="1"/>
          </p:cNvSpPr>
          <p:nvPr>
            <p:ph type="title"/>
          </p:nvPr>
        </p:nvSpPr>
        <p:spPr>
          <a:xfrm>
            <a:off x="838200" y="365125"/>
            <a:ext cx="9779758" cy="890469"/>
          </a:xfrm>
        </p:spPr>
        <p:txBody>
          <a:bodyPr/>
          <a:lstStyle/>
          <a:p>
            <a:r>
              <a:rPr lang="en-GB" dirty="0"/>
              <a:t>How to construct a Gannt Chart?</a:t>
            </a:r>
          </a:p>
        </p:txBody>
      </p:sp>
      <p:sp>
        <p:nvSpPr>
          <p:cNvPr id="3" name="Content Placeholder 2">
            <a:extLst>
              <a:ext uri="{FF2B5EF4-FFF2-40B4-BE49-F238E27FC236}">
                <a16:creationId xmlns:a16="http://schemas.microsoft.com/office/drawing/2014/main" id="{509D134C-71AE-9220-6161-D44A38FE741E}"/>
              </a:ext>
            </a:extLst>
          </p:cNvPr>
          <p:cNvSpPr>
            <a:spLocks noGrp="1"/>
          </p:cNvSpPr>
          <p:nvPr>
            <p:ph idx="1"/>
          </p:nvPr>
        </p:nvSpPr>
        <p:spPr>
          <a:xfrm>
            <a:off x="838199" y="1132764"/>
            <a:ext cx="10639567" cy="5360111"/>
          </a:xfrm>
        </p:spPr>
        <p:txBody>
          <a:bodyPr>
            <a:normAutofit/>
          </a:bodyPr>
          <a:lstStyle/>
          <a:p>
            <a:pPr marL="0" indent="0">
              <a:buNone/>
            </a:pPr>
            <a:r>
              <a:rPr lang="en-GB" b="1" dirty="0"/>
              <a:t>Example activity</a:t>
            </a:r>
            <a:r>
              <a:rPr lang="en-GB" dirty="0"/>
              <a:t>:  Construct a simple Gantt Chart for Building a House</a:t>
            </a:r>
            <a:br>
              <a:rPr lang="en-GB" dirty="0"/>
            </a:br>
            <a:endParaRPr lang="en-GB" dirty="0"/>
          </a:p>
          <a:p>
            <a:r>
              <a:rPr lang="en-GB" dirty="0"/>
              <a:t>Step 1: </a:t>
            </a:r>
            <a:r>
              <a:rPr lang="en-GB" dirty="0">
                <a:highlight>
                  <a:srgbClr val="FFFF00"/>
                </a:highlight>
              </a:rPr>
              <a:t>List</a:t>
            </a:r>
            <a:r>
              <a:rPr lang="en-GB" dirty="0"/>
              <a:t> all the </a:t>
            </a:r>
            <a:r>
              <a:rPr lang="en-GB" dirty="0">
                <a:highlight>
                  <a:srgbClr val="FFFF00"/>
                </a:highlight>
              </a:rPr>
              <a:t>tasks</a:t>
            </a:r>
            <a:r>
              <a:rPr lang="en-GB" dirty="0"/>
              <a:t> needed to complete the project (use WBS to identify all the tasks, if necessary). As we are only constructing a simple Gannt chart no need to consider subtasks here.</a:t>
            </a:r>
          </a:p>
          <a:p>
            <a:endParaRPr lang="en-GB" dirty="0"/>
          </a:p>
          <a:p>
            <a:r>
              <a:rPr lang="en-GB" dirty="0"/>
              <a:t>Step 2:  </a:t>
            </a:r>
            <a:r>
              <a:rPr lang="en-GB" dirty="0">
                <a:highlight>
                  <a:srgbClr val="FFFF00"/>
                </a:highlight>
              </a:rPr>
              <a:t>Sequence Tasks </a:t>
            </a:r>
            <a:r>
              <a:rPr lang="en-GB" dirty="0"/>
              <a:t>by working out the </a:t>
            </a:r>
            <a:r>
              <a:rPr lang="en-GB" b="0" i="0" dirty="0">
                <a:solidFill>
                  <a:srgbClr val="212529"/>
                </a:solidFill>
                <a:effectLst/>
                <a:latin typeface="Segoe UI" panose="020B0502040204020203" pitchFamily="34" charset="0"/>
              </a:rPr>
              <a:t>predecessor (and a successor)</a:t>
            </a:r>
          </a:p>
          <a:p>
            <a:r>
              <a:rPr lang="en-GB" dirty="0"/>
              <a:t>Step 3 - Estimate Task Durations</a:t>
            </a:r>
            <a:br>
              <a:rPr lang="en-GB" dirty="0"/>
            </a:br>
            <a:endParaRPr lang="en-GB" dirty="0"/>
          </a:p>
          <a:p>
            <a:endParaRPr lang="en-GB" dirty="0">
              <a:solidFill>
                <a:srgbClr val="212529"/>
              </a:solidFill>
              <a:latin typeface="Segoe UI" panose="020B0502040204020203" pitchFamily="34" charset="0"/>
            </a:endParaRPr>
          </a:p>
        </p:txBody>
      </p:sp>
    </p:spTree>
    <p:extLst>
      <p:ext uri="{BB962C8B-B14F-4D97-AF65-F5344CB8AC3E}">
        <p14:creationId xmlns:p14="http://schemas.microsoft.com/office/powerpoint/2010/main" val="2062954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11">
            <a:extLst>
              <a:ext uri="{FF2B5EF4-FFF2-40B4-BE49-F238E27FC236}">
                <a16:creationId xmlns:a16="http://schemas.microsoft.com/office/drawing/2014/main" id="{61D1530A-F3CC-E2EE-F810-9521757F1021}"/>
              </a:ext>
            </a:extLst>
          </p:cNvPr>
          <p:cNvGraphicFramePr>
            <a:graphicFrameLocks noGrp="1"/>
          </p:cNvGraphicFramePr>
          <p:nvPr>
            <p:ph idx="1"/>
            <p:extLst>
              <p:ext uri="{D42A27DB-BD31-4B8C-83A1-F6EECF244321}">
                <p14:modId xmlns:p14="http://schemas.microsoft.com/office/powerpoint/2010/main" val="1573312213"/>
              </p:ext>
            </p:extLst>
          </p:nvPr>
        </p:nvGraphicFramePr>
        <p:xfrm>
          <a:off x="248586" y="130246"/>
          <a:ext cx="10972800" cy="6597507"/>
        </p:xfrm>
        <a:graphic>
          <a:graphicData uri="http://schemas.openxmlformats.org/drawingml/2006/table">
            <a:tbl>
              <a:tblPr firstRow="1" bandRow="1">
                <a:tableStyleId>{5C22544A-7EE6-4342-B048-85BDC9FD1C3A}</a:tableStyleId>
              </a:tblPr>
              <a:tblGrid>
                <a:gridCol w="1317812">
                  <a:extLst>
                    <a:ext uri="{9D8B030D-6E8A-4147-A177-3AD203B41FA5}">
                      <a16:colId xmlns:a16="http://schemas.microsoft.com/office/drawing/2014/main" val="815032782"/>
                    </a:ext>
                  </a:extLst>
                </a:gridCol>
                <a:gridCol w="4061011">
                  <a:extLst>
                    <a:ext uri="{9D8B030D-6E8A-4147-A177-3AD203B41FA5}">
                      <a16:colId xmlns:a16="http://schemas.microsoft.com/office/drawing/2014/main" val="3748319103"/>
                    </a:ext>
                  </a:extLst>
                </a:gridCol>
                <a:gridCol w="3415552">
                  <a:extLst>
                    <a:ext uri="{9D8B030D-6E8A-4147-A177-3AD203B41FA5}">
                      <a16:colId xmlns:a16="http://schemas.microsoft.com/office/drawing/2014/main" val="615347140"/>
                    </a:ext>
                  </a:extLst>
                </a:gridCol>
                <a:gridCol w="2178425">
                  <a:extLst>
                    <a:ext uri="{9D8B030D-6E8A-4147-A177-3AD203B41FA5}">
                      <a16:colId xmlns:a16="http://schemas.microsoft.com/office/drawing/2014/main" val="2073248667"/>
                    </a:ext>
                  </a:extLst>
                </a:gridCol>
              </a:tblGrid>
              <a:tr h="1072708">
                <a:tc>
                  <a:txBody>
                    <a:bodyPr/>
                    <a:lstStyle/>
                    <a:p>
                      <a:pPr algn="ctr" rtl="0" fontAlgn="ctr"/>
                      <a:r>
                        <a:rPr lang="en-GB" sz="2400" u="none" strike="noStrike" dirty="0">
                          <a:effectLst/>
                        </a:rPr>
                        <a:t>Task</a:t>
                      </a:r>
                      <a:endParaRPr lang="en-GB" sz="2400" b="1" i="0" u="none" strike="noStrike" dirty="0">
                        <a:solidFill>
                          <a:srgbClr val="FFFFFF"/>
                        </a:solidFill>
                        <a:effectLst/>
                        <a:latin typeface="Calibri" panose="020F0502020204030204" pitchFamily="34" charset="0"/>
                      </a:endParaRPr>
                    </a:p>
                  </a:txBody>
                  <a:tcPr marL="5443" marR="5443" marT="5443" marB="0" anchor="ctr"/>
                </a:tc>
                <a:tc>
                  <a:txBody>
                    <a:bodyPr/>
                    <a:lstStyle/>
                    <a:p>
                      <a:pPr algn="l" fontAlgn="ctr"/>
                      <a:r>
                        <a:rPr lang="en-GB" sz="2400" u="none" strike="noStrike" dirty="0">
                          <a:effectLst/>
                        </a:rPr>
                        <a:t>Activity</a:t>
                      </a:r>
                      <a:endParaRPr lang="en-GB" sz="2400" b="1" i="0" u="none" strike="noStrike" dirty="0">
                        <a:solidFill>
                          <a:srgbClr val="FFFFFF"/>
                        </a:solidFill>
                        <a:effectLst/>
                        <a:latin typeface="Arial" panose="020B0604020202020204" pitchFamily="34" charset="0"/>
                      </a:endParaRPr>
                    </a:p>
                  </a:txBody>
                  <a:tcPr marL="5443" marR="5443" marT="5443" marB="0" anchor="ctr"/>
                </a:tc>
                <a:tc>
                  <a:txBody>
                    <a:bodyPr/>
                    <a:lstStyle/>
                    <a:p>
                      <a:pPr algn="ctr" fontAlgn="ctr"/>
                      <a:r>
                        <a:rPr lang="en-GB" sz="2400" u="none" strike="noStrike" dirty="0">
                          <a:effectLst/>
                        </a:rPr>
                        <a:t>Predecessor</a:t>
                      </a:r>
                      <a:endParaRPr lang="en-GB" sz="2400" b="1" i="0" u="none" strike="noStrike" dirty="0">
                        <a:solidFill>
                          <a:srgbClr val="FFFFFF"/>
                        </a:solidFill>
                        <a:effectLst/>
                        <a:latin typeface="Arial" panose="020B0604020202020204" pitchFamily="34" charset="0"/>
                      </a:endParaRPr>
                    </a:p>
                  </a:txBody>
                  <a:tcPr marL="5443" marR="5443" marT="5443" marB="0" anchor="ctr"/>
                </a:tc>
                <a:tc>
                  <a:txBody>
                    <a:bodyPr/>
                    <a:lstStyle/>
                    <a:p>
                      <a:pPr algn="l" fontAlgn="t"/>
                      <a:r>
                        <a:rPr lang="en-GB" sz="2400" u="none" strike="noStrike" dirty="0">
                          <a:effectLst/>
                        </a:rPr>
                        <a:t>Duration</a:t>
                      </a:r>
                      <a:br>
                        <a:rPr lang="en-GB" sz="2400" u="none" strike="noStrike" dirty="0">
                          <a:effectLst/>
                        </a:rPr>
                      </a:br>
                      <a:r>
                        <a:rPr lang="en-GB" sz="2400" u="none" strike="noStrike" dirty="0">
                          <a:effectLst/>
                        </a:rPr>
                        <a:t>(Weeks)</a:t>
                      </a:r>
                      <a:endParaRPr lang="en-GB" sz="2400" b="1" i="0" u="none" strike="noStrike" dirty="0">
                        <a:solidFill>
                          <a:srgbClr val="FFFFFF"/>
                        </a:solidFill>
                        <a:effectLst/>
                        <a:latin typeface="Arial" panose="020B0604020202020204" pitchFamily="34" charset="0"/>
                      </a:endParaRPr>
                    </a:p>
                  </a:txBody>
                  <a:tcPr marL="5443" marR="5443" marT="5443" marB="0"/>
                </a:tc>
                <a:extLst>
                  <a:ext uri="{0D108BD9-81ED-4DB2-BD59-A6C34878D82A}">
                    <a16:rowId xmlns:a16="http://schemas.microsoft.com/office/drawing/2014/main" val="4246822825"/>
                  </a:ext>
                </a:extLst>
              </a:tr>
              <a:tr h="560894">
                <a:tc>
                  <a:txBody>
                    <a:bodyPr/>
                    <a:lstStyle/>
                    <a:p>
                      <a:pPr algn="ctr" fontAlgn="b"/>
                      <a:r>
                        <a:rPr lang="en-GB" sz="2400" u="none" strike="noStrike" dirty="0">
                          <a:effectLst/>
                        </a:rPr>
                        <a:t>1</a:t>
                      </a:r>
                      <a:endParaRPr lang="en-GB" sz="2400" b="0" i="0" u="none" strike="noStrike" dirty="0">
                        <a:solidFill>
                          <a:srgbClr val="000000"/>
                        </a:solidFill>
                        <a:effectLst/>
                        <a:latin typeface="Calibri" panose="020F0502020204030204" pitchFamily="34" charset="0"/>
                      </a:endParaRPr>
                    </a:p>
                  </a:txBody>
                  <a:tcPr marL="5443" marR="5443" marT="5443" marB="0" anchor="b"/>
                </a:tc>
                <a:tc>
                  <a:txBody>
                    <a:bodyPr/>
                    <a:lstStyle/>
                    <a:p>
                      <a:pPr algn="l" rtl="0" fontAlgn="ctr"/>
                      <a:r>
                        <a:rPr lang="en-GB" sz="2400" u="none" strike="noStrike" dirty="0">
                          <a:effectLst/>
                        </a:rPr>
                        <a:t>Build Foundation</a:t>
                      </a:r>
                      <a:endParaRPr lang="en-GB" sz="2400" b="0" i="0" u="none" strike="noStrike" dirty="0">
                        <a:solidFill>
                          <a:srgbClr val="000000"/>
                        </a:solidFill>
                        <a:effectLst/>
                        <a:latin typeface="Calibri" panose="020F0502020204030204" pitchFamily="34" charset="0"/>
                      </a:endParaRPr>
                    </a:p>
                  </a:txBody>
                  <a:tcPr marL="5443" marR="5443" marT="5443" marB="0" anchor="ctr"/>
                </a:tc>
                <a:tc>
                  <a:txBody>
                    <a:bodyPr/>
                    <a:lstStyle/>
                    <a:p>
                      <a:pPr algn="ctr" fontAlgn="t"/>
                      <a:r>
                        <a:rPr lang="en-GB" sz="2400" u="none" strike="noStrike" dirty="0">
                          <a:effectLst/>
                        </a:rPr>
                        <a:t>-</a:t>
                      </a:r>
                      <a:endParaRPr lang="en-GB" sz="2400" b="0" i="0" u="none" strike="noStrike" dirty="0">
                        <a:solidFill>
                          <a:srgbClr val="000000"/>
                        </a:solidFill>
                        <a:effectLst/>
                        <a:latin typeface="Arial" panose="020B0604020202020204" pitchFamily="34" charset="0"/>
                      </a:endParaRPr>
                    </a:p>
                  </a:txBody>
                  <a:tcPr marL="5443" marR="5443" marT="5443" marB="0"/>
                </a:tc>
                <a:tc>
                  <a:txBody>
                    <a:bodyPr/>
                    <a:lstStyle/>
                    <a:p>
                      <a:pPr algn="ctr" fontAlgn="ctr"/>
                      <a:r>
                        <a:rPr lang="en-GB" sz="2400" u="none" strike="noStrike" dirty="0">
                          <a:effectLst/>
                        </a:rPr>
                        <a:t>4</a:t>
                      </a:r>
                      <a:endParaRPr lang="en-GB" sz="2400" b="0" i="0" u="none" strike="noStrike" dirty="0">
                        <a:solidFill>
                          <a:srgbClr val="000000"/>
                        </a:solidFill>
                        <a:effectLst/>
                        <a:latin typeface="Arial" panose="020B0604020202020204" pitchFamily="34" charset="0"/>
                      </a:endParaRPr>
                    </a:p>
                  </a:txBody>
                  <a:tcPr marL="5443" marR="5443" marT="5443" marB="0" anchor="ctr"/>
                </a:tc>
                <a:extLst>
                  <a:ext uri="{0D108BD9-81ED-4DB2-BD59-A6C34878D82A}">
                    <a16:rowId xmlns:a16="http://schemas.microsoft.com/office/drawing/2014/main" val="1437074223"/>
                  </a:ext>
                </a:extLst>
              </a:tr>
              <a:tr h="551545">
                <a:tc>
                  <a:txBody>
                    <a:bodyPr/>
                    <a:lstStyle/>
                    <a:p>
                      <a:pPr algn="ctr" fontAlgn="b"/>
                      <a:r>
                        <a:rPr lang="en-GB" sz="2400" u="none" strike="noStrike" dirty="0">
                          <a:effectLst/>
                        </a:rPr>
                        <a:t>2</a:t>
                      </a:r>
                      <a:endParaRPr lang="en-GB" sz="2400" b="0" i="0" u="none" strike="noStrike" dirty="0">
                        <a:solidFill>
                          <a:srgbClr val="000000"/>
                        </a:solidFill>
                        <a:effectLst/>
                        <a:latin typeface="Calibri" panose="020F0502020204030204" pitchFamily="34" charset="0"/>
                      </a:endParaRPr>
                    </a:p>
                  </a:txBody>
                  <a:tcPr marL="5443" marR="5443" marT="5443" marB="0" anchor="b"/>
                </a:tc>
                <a:tc>
                  <a:txBody>
                    <a:bodyPr/>
                    <a:lstStyle/>
                    <a:p>
                      <a:pPr algn="l" rtl="0" fontAlgn="ctr"/>
                      <a:r>
                        <a:rPr lang="en-GB" sz="2400" u="none" strike="noStrike" dirty="0">
                          <a:effectLst/>
                        </a:rPr>
                        <a:t>Build Walls</a:t>
                      </a:r>
                      <a:endParaRPr lang="en-GB" sz="2400" b="0" i="0" u="none" strike="noStrike" dirty="0">
                        <a:solidFill>
                          <a:srgbClr val="000000"/>
                        </a:solidFill>
                        <a:effectLst/>
                        <a:latin typeface="Calibri" panose="020F0502020204030204" pitchFamily="34" charset="0"/>
                      </a:endParaRPr>
                    </a:p>
                  </a:txBody>
                  <a:tcPr marL="5443" marR="5443" marT="5443" marB="0" anchor="ctr"/>
                </a:tc>
                <a:tc>
                  <a:txBody>
                    <a:bodyPr/>
                    <a:lstStyle/>
                    <a:p>
                      <a:pPr algn="ctr" fontAlgn="t"/>
                      <a:r>
                        <a:rPr lang="en-GB" sz="2400" u="none" strike="noStrike" dirty="0">
                          <a:effectLst/>
                        </a:rPr>
                        <a:t>1</a:t>
                      </a:r>
                      <a:endParaRPr lang="en-GB" sz="2400" b="0" i="0" u="none" strike="noStrike" dirty="0">
                        <a:solidFill>
                          <a:srgbClr val="000000"/>
                        </a:solidFill>
                        <a:effectLst/>
                        <a:latin typeface="Arial" panose="020B0604020202020204" pitchFamily="34" charset="0"/>
                      </a:endParaRPr>
                    </a:p>
                  </a:txBody>
                  <a:tcPr marL="5443" marR="5443" marT="5443" marB="0"/>
                </a:tc>
                <a:tc>
                  <a:txBody>
                    <a:bodyPr/>
                    <a:lstStyle/>
                    <a:p>
                      <a:pPr algn="ctr" fontAlgn="ctr"/>
                      <a:r>
                        <a:rPr lang="en-GB" sz="2400" u="none" strike="noStrike" dirty="0">
                          <a:effectLst/>
                        </a:rPr>
                        <a:t>3</a:t>
                      </a:r>
                      <a:endParaRPr lang="en-GB" sz="2400" b="0" i="0" u="none" strike="noStrike" dirty="0">
                        <a:solidFill>
                          <a:srgbClr val="000000"/>
                        </a:solidFill>
                        <a:effectLst/>
                        <a:latin typeface="Arial" panose="020B0604020202020204" pitchFamily="34" charset="0"/>
                      </a:endParaRPr>
                    </a:p>
                  </a:txBody>
                  <a:tcPr marL="5443" marR="5443" marT="5443" marB="0" anchor="ctr"/>
                </a:tc>
                <a:extLst>
                  <a:ext uri="{0D108BD9-81ED-4DB2-BD59-A6C34878D82A}">
                    <a16:rowId xmlns:a16="http://schemas.microsoft.com/office/drawing/2014/main" val="371745761"/>
                  </a:ext>
                </a:extLst>
              </a:tr>
              <a:tr h="551545">
                <a:tc>
                  <a:txBody>
                    <a:bodyPr/>
                    <a:lstStyle/>
                    <a:p>
                      <a:pPr algn="ctr" fontAlgn="b"/>
                      <a:r>
                        <a:rPr lang="en-GB" sz="2400" u="none" strike="noStrike">
                          <a:effectLst/>
                        </a:rPr>
                        <a:t>3</a:t>
                      </a:r>
                      <a:endParaRPr lang="en-GB" sz="2400" b="0" i="0" u="none" strike="noStrike">
                        <a:solidFill>
                          <a:srgbClr val="000000"/>
                        </a:solidFill>
                        <a:effectLst/>
                        <a:latin typeface="Calibri" panose="020F0502020204030204" pitchFamily="34" charset="0"/>
                      </a:endParaRPr>
                    </a:p>
                  </a:txBody>
                  <a:tcPr marL="5443" marR="5443" marT="5443" marB="0" anchor="b"/>
                </a:tc>
                <a:tc>
                  <a:txBody>
                    <a:bodyPr/>
                    <a:lstStyle/>
                    <a:p>
                      <a:pPr algn="l" rtl="0" fontAlgn="ctr"/>
                      <a:r>
                        <a:rPr lang="en-GB" sz="2400" u="none" strike="noStrike" dirty="0">
                          <a:effectLst/>
                        </a:rPr>
                        <a:t>Construct Roof</a:t>
                      </a:r>
                      <a:endParaRPr lang="en-GB" sz="2400" b="0" i="0" u="none" strike="noStrike" dirty="0">
                        <a:solidFill>
                          <a:srgbClr val="000000"/>
                        </a:solidFill>
                        <a:effectLst/>
                        <a:latin typeface="Calibri" panose="020F0502020204030204" pitchFamily="34" charset="0"/>
                      </a:endParaRPr>
                    </a:p>
                  </a:txBody>
                  <a:tcPr marL="5443" marR="5443" marT="5443" marB="0" anchor="ctr"/>
                </a:tc>
                <a:tc>
                  <a:txBody>
                    <a:bodyPr/>
                    <a:lstStyle/>
                    <a:p>
                      <a:pPr algn="ctr" fontAlgn="t"/>
                      <a:r>
                        <a:rPr lang="en-GB" sz="2400" u="none" strike="noStrike" dirty="0">
                          <a:effectLst/>
                        </a:rPr>
                        <a:t>2</a:t>
                      </a:r>
                      <a:endParaRPr lang="en-GB" sz="2400" b="0" i="0" u="none" strike="noStrike" dirty="0">
                        <a:solidFill>
                          <a:srgbClr val="000000"/>
                        </a:solidFill>
                        <a:effectLst/>
                        <a:latin typeface="Arial" panose="020B0604020202020204" pitchFamily="34" charset="0"/>
                      </a:endParaRPr>
                    </a:p>
                  </a:txBody>
                  <a:tcPr marL="5443" marR="5443" marT="5443" marB="0"/>
                </a:tc>
                <a:tc>
                  <a:txBody>
                    <a:bodyPr/>
                    <a:lstStyle/>
                    <a:p>
                      <a:pPr algn="ctr" fontAlgn="ctr"/>
                      <a:r>
                        <a:rPr lang="en-GB" sz="2400" u="none" strike="noStrike" dirty="0">
                          <a:effectLst/>
                        </a:rPr>
                        <a:t>2</a:t>
                      </a:r>
                      <a:endParaRPr lang="en-GB" sz="2400" b="0" i="0" u="none" strike="noStrike" dirty="0">
                        <a:solidFill>
                          <a:srgbClr val="000000"/>
                        </a:solidFill>
                        <a:effectLst/>
                        <a:latin typeface="Arial" panose="020B0604020202020204" pitchFamily="34" charset="0"/>
                      </a:endParaRPr>
                    </a:p>
                  </a:txBody>
                  <a:tcPr marL="5443" marR="5443" marT="5443" marB="0" anchor="ctr"/>
                </a:tc>
                <a:extLst>
                  <a:ext uri="{0D108BD9-81ED-4DB2-BD59-A6C34878D82A}">
                    <a16:rowId xmlns:a16="http://schemas.microsoft.com/office/drawing/2014/main" val="781287484"/>
                  </a:ext>
                </a:extLst>
              </a:tr>
              <a:tr h="551545">
                <a:tc>
                  <a:txBody>
                    <a:bodyPr/>
                    <a:lstStyle/>
                    <a:p>
                      <a:pPr algn="ctr" fontAlgn="b"/>
                      <a:r>
                        <a:rPr lang="en-GB" sz="2400" u="none" strike="noStrike">
                          <a:effectLst/>
                        </a:rPr>
                        <a:t>4</a:t>
                      </a:r>
                      <a:endParaRPr lang="en-GB" sz="2400" b="0" i="0" u="none" strike="noStrike">
                        <a:solidFill>
                          <a:srgbClr val="000000"/>
                        </a:solidFill>
                        <a:effectLst/>
                        <a:latin typeface="Calibri" panose="020F0502020204030204" pitchFamily="34" charset="0"/>
                      </a:endParaRPr>
                    </a:p>
                  </a:txBody>
                  <a:tcPr marL="5443" marR="5443" marT="5443" marB="0" anchor="b"/>
                </a:tc>
                <a:tc>
                  <a:txBody>
                    <a:bodyPr/>
                    <a:lstStyle/>
                    <a:p>
                      <a:pPr algn="l" rtl="0" fontAlgn="ctr"/>
                      <a:r>
                        <a:rPr lang="en-GB" sz="2400" u="none" strike="noStrike" dirty="0">
                          <a:effectLst/>
                        </a:rPr>
                        <a:t>Fix Windows/Doors</a:t>
                      </a:r>
                      <a:endParaRPr lang="en-GB" sz="2400" b="0" i="0" u="none" strike="noStrike" dirty="0">
                        <a:solidFill>
                          <a:srgbClr val="000000"/>
                        </a:solidFill>
                        <a:effectLst/>
                        <a:latin typeface="Calibri" panose="020F0502020204030204" pitchFamily="34" charset="0"/>
                      </a:endParaRPr>
                    </a:p>
                  </a:txBody>
                  <a:tcPr marL="5443" marR="5443" marT="5443" marB="0" anchor="ctr"/>
                </a:tc>
                <a:tc>
                  <a:txBody>
                    <a:bodyPr/>
                    <a:lstStyle/>
                    <a:p>
                      <a:pPr algn="ctr" fontAlgn="t"/>
                      <a:r>
                        <a:rPr lang="en-GB" sz="2400" u="none" strike="noStrike" dirty="0">
                          <a:effectLst/>
                        </a:rPr>
                        <a:t>3</a:t>
                      </a:r>
                      <a:endParaRPr lang="en-GB" sz="2400" b="0" i="0" u="none" strike="noStrike" dirty="0">
                        <a:solidFill>
                          <a:srgbClr val="000000"/>
                        </a:solidFill>
                        <a:effectLst/>
                        <a:latin typeface="Arial" panose="020B0604020202020204" pitchFamily="34" charset="0"/>
                      </a:endParaRPr>
                    </a:p>
                  </a:txBody>
                  <a:tcPr marL="5443" marR="5443" marT="5443" marB="0"/>
                </a:tc>
                <a:tc>
                  <a:txBody>
                    <a:bodyPr/>
                    <a:lstStyle/>
                    <a:p>
                      <a:pPr algn="ctr" fontAlgn="ctr"/>
                      <a:r>
                        <a:rPr lang="en-GB" sz="2400" u="none" strike="noStrike" dirty="0">
                          <a:effectLst/>
                        </a:rPr>
                        <a:t>2</a:t>
                      </a:r>
                      <a:endParaRPr lang="en-GB" sz="2400" b="0" i="0" u="none" strike="noStrike" dirty="0">
                        <a:solidFill>
                          <a:srgbClr val="000000"/>
                        </a:solidFill>
                        <a:effectLst/>
                        <a:latin typeface="Arial" panose="020B0604020202020204" pitchFamily="34" charset="0"/>
                      </a:endParaRPr>
                    </a:p>
                  </a:txBody>
                  <a:tcPr marL="5443" marR="5443" marT="5443" marB="0" anchor="ctr"/>
                </a:tc>
                <a:extLst>
                  <a:ext uri="{0D108BD9-81ED-4DB2-BD59-A6C34878D82A}">
                    <a16:rowId xmlns:a16="http://schemas.microsoft.com/office/drawing/2014/main" val="2402606707"/>
                  </a:ext>
                </a:extLst>
              </a:tr>
              <a:tr h="551545">
                <a:tc>
                  <a:txBody>
                    <a:bodyPr/>
                    <a:lstStyle/>
                    <a:p>
                      <a:pPr algn="ctr" fontAlgn="b"/>
                      <a:r>
                        <a:rPr lang="en-GB" sz="2400" u="none" strike="noStrike">
                          <a:effectLst/>
                        </a:rPr>
                        <a:t>5</a:t>
                      </a:r>
                      <a:endParaRPr lang="en-GB" sz="2400" b="0" i="0" u="none" strike="noStrike">
                        <a:solidFill>
                          <a:srgbClr val="000000"/>
                        </a:solidFill>
                        <a:effectLst/>
                        <a:latin typeface="Calibri" panose="020F0502020204030204" pitchFamily="34" charset="0"/>
                      </a:endParaRPr>
                    </a:p>
                  </a:txBody>
                  <a:tcPr marL="5443" marR="5443" marT="5443" marB="0" anchor="b"/>
                </a:tc>
                <a:tc>
                  <a:txBody>
                    <a:bodyPr/>
                    <a:lstStyle/>
                    <a:p>
                      <a:pPr algn="l" rtl="0" fontAlgn="ctr"/>
                      <a:r>
                        <a:rPr lang="en-GB" sz="2400" u="none" strike="noStrike" dirty="0">
                          <a:effectLst/>
                        </a:rPr>
                        <a:t>Plumbing</a:t>
                      </a:r>
                      <a:endParaRPr lang="en-GB" sz="2400" b="0" i="0" u="none" strike="noStrike" dirty="0">
                        <a:solidFill>
                          <a:srgbClr val="000000"/>
                        </a:solidFill>
                        <a:effectLst/>
                        <a:latin typeface="Calibri" panose="020F0502020204030204" pitchFamily="34" charset="0"/>
                      </a:endParaRPr>
                    </a:p>
                  </a:txBody>
                  <a:tcPr marL="5443" marR="5443" marT="5443" marB="0" anchor="ctr"/>
                </a:tc>
                <a:tc>
                  <a:txBody>
                    <a:bodyPr/>
                    <a:lstStyle/>
                    <a:p>
                      <a:pPr algn="ctr" fontAlgn="t"/>
                      <a:r>
                        <a:rPr lang="en-GB" sz="2400" u="none" strike="noStrike" dirty="0">
                          <a:effectLst/>
                        </a:rPr>
                        <a:t>4</a:t>
                      </a:r>
                      <a:endParaRPr lang="en-GB" sz="2400" b="0" i="0" u="none" strike="noStrike" dirty="0">
                        <a:solidFill>
                          <a:srgbClr val="000000"/>
                        </a:solidFill>
                        <a:effectLst/>
                        <a:latin typeface="Arial" panose="020B0604020202020204" pitchFamily="34" charset="0"/>
                      </a:endParaRPr>
                    </a:p>
                  </a:txBody>
                  <a:tcPr marL="5443" marR="5443" marT="5443" marB="0"/>
                </a:tc>
                <a:tc>
                  <a:txBody>
                    <a:bodyPr/>
                    <a:lstStyle/>
                    <a:p>
                      <a:pPr algn="ctr" fontAlgn="ctr"/>
                      <a:r>
                        <a:rPr lang="en-GB" sz="2400" u="none" strike="noStrike">
                          <a:effectLst/>
                        </a:rPr>
                        <a:t>2</a:t>
                      </a:r>
                      <a:endParaRPr lang="en-GB" sz="2400" b="0" i="0" u="none" strike="noStrike">
                        <a:solidFill>
                          <a:srgbClr val="000000"/>
                        </a:solidFill>
                        <a:effectLst/>
                        <a:latin typeface="Arial" panose="020B0604020202020204" pitchFamily="34" charset="0"/>
                      </a:endParaRPr>
                    </a:p>
                  </a:txBody>
                  <a:tcPr marL="5443" marR="5443" marT="5443" marB="0" anchor="ctr"/>
                </a:tc>
                <a:extLst>
                  <a:ext uri="{0D108BD9-81ED-4DB2-BD59-A6C34878D82A}">
                    <a16:rowId xmlns:a16="http://schemas.microsoft.com/office/drawing/2014/main" val="2862236161"/>
                  </a:ext>
                </a:extLst>
              </a:tr>
              <a:tr h="551545">
                <a:tc>
                  <a:txBody>
                    <a:bodyPr/>
                    <a:lstStyle/>
                    <a:p>
                      <a:pPr algn="ctr" fontAlgn="b"/>
                      <a:r>
                        <a:rPr lang="en-GB" sz="2400" u="none" strike="noStrike">
                          <a:effectLst/>
                        </a:rPr>
                        <a:t>6</a:t>
                      </a:r>
                      <a:endParaRPr lang="en-GB" sz="2400" b="0" i="0" u="none" strike="noStrike">
                        <a:solidFill>
                          <a:srgbClr val="000000"/>
                        </a:solidFill>
                        <a:effectLst/>
                        <a:latin typeface="Calibri" panose="020F0502020204030204" pitchFamily="34" charset="0"/>
                      </a:endParaRPr>
                    </a:p>
                  </a:txBody>
                  <a:tcPr marL="5443" marR="5443" marT="5443" marB="0" anchor="b"/>
                </a:tc>
                <a:tc>
                  <a:txBody>
                    <a:bodyPr/>
                    <a:lstStyle/>
                    <a:p>
                      <a:pPr algn="l" rtl="0" fontAlgn="ctr"/>
                      <a:r>
                        <a:rPr lang="en-GB" sz="2400" u="none" strike="noStrike" dirty="0">
                          <a:effectLst/>
                        </a:rPr>
                        <a:t>Electric</a:t>
                      </a:r>
                      <a:endParaRPr lang="en-GB" sz="2400" b="0" i="0" u="none" strike="noStrike" dirty="0">
                        <a:solidFill>
                          <a:srgbClr val="000000"/>
                        </a:solidFill>
                        <a:effectLst/>
                        <a:latin typeface="Calibri" panose="020F0502020204030204" pitchFamily="34" charset="0"/>
                      </a:endParaRPr>
                    </a:p>
                  </a:txBody>
                  <a:tcPr marL="5443" marR="5443" marT="5443" marB="0" anchor="ctr"/>
                </a:tc>
                <a:tc>
                  <a:txBody>
                    <a:bodyPr/>
                    <a:lstStyle/>
                    <a:p>
                      <a:pPr algn="ctr" fontAlgn="t"/>
                      <a:r>
                        <a:rPr lang="en-GB" sz="2400" u="none" strike="noStrike" dirty="0">
                          <a:effectLst/>
                        </a:rPr>
                        <a:t>4</a:t>
                      </a:r>
                      <a:endParaRPr lang="en-GB" sz="2400" b="0" i="0" u="none" strike="noStrike" dirty="0">
                        <a:solidFill>
                          <a:srgbClr val="000000"/>
                        </a:solidFill>
                        <a:effectLst/>
                        <a:latin typeface="Arial" panose="020B0604020202020204" pitchFamily="34" charset="0"/>
                      </a:endParaRPr>
                    </a:p>
                  </a:txBody>
                  <a:tcPr marL="5443" marR="5443" marT="5443" marB="0"/>
                </a:tc>
                <a:tc>
                  <a:txBody>
                    <a:bodyPr/>
                    <a:lstStyle/>
                    <a:p>
                      <a:pPr algn="ctr" fontAlgn="ctr"/>
                      <a:r>
                        <a:rPr lang="en-GB" sz="2400" u="none" strike="noStrike" dirty="0">
                          <a:effectLst/>
                        </a:rPr>
                        <a:t>3</a:t>
                      </a:r>
                      <a:endParaRPr lang="en-GB" sz="2400" b="0" i="0" u="none" strike="noStrike" dirty="0">
                        <a:solidFill>
                          <a:srgbClr val="000000"/>
                        </a:solidFill>
                        <a:effectLst/>
                        <a:latin typeface="Arial" panose="020B0604020202020204" pitchFamily="34" charset="0"/>
                      </a:endParaRPr>
                    </a:p>
                  </a:txBody>
                  <a:tcPr marL="5443" marR="5443" marT="5443" marB="0" anchor="ctr"/>
                </a:tc>
                <a:extLst>
                  <a:ext uri="{0D108BD9-81ED-4DB2-BD59-A6C34878D82A}">
                    <a16:rowId xmlns:a16="http://schemas.microsoft.com/office/drawing/2014/main" val="3524743917"/>
                  </a:ext>
                </a:extLst>
              </a:tr>
              <a:tr h="551545">
                <a:tc>
                  <a:txBody>
                    <a:bodyPr/>
                    <a:lstStyle/>
                    <a:p>
                      <a:pPr algn="ctr" fontAlgn="b"/>
                      <a:r>
                        <a:rPr lang="en-GB" sz="2400" u="none" strike="noStrike" dirty="0">
                          <a:effectLst/>
                        </a:rPr>
                        <a:t>7</a:t>
                      </a:r>
                      <a:endParaRPr lang="en-GB" sz="2400" b="0" i="0" u="none" strike="noStrike" dirty="0">
                        <a:solidFill>
                          <a:srgbClr val="000000"/>
                        </a:solidFill>
                        <a:effectLst/>
                        <a:latin typeface="Calibri" panose="020F0502020204030204" pitchFamily="34" charset="0"/>
                      </a:endParaRPr>
                    </a:p>
                  </a:txBody>
                  <a:tcPr marL="5443" marR="5443" marT="5443" marB="0" anchor="b"/>
                </a:tc>
                <a:tc>
                  <a:txBody>
                    <a:bodyPr/>
                    <a:lstStyle/>
                    <a:p>
                      <a:pPr algn="l" rtl="0" fontAlgn="ctr"/>
                      <a:r>
                        <a:rPr lang="en-GB" sz="2400" u="none" strike="noStrike" dirty="0">
                          <a:effectLst/>
                        </a:rPr>
                        <a:t>Plastering</a:t>
                      </a:r>
                      <a:endParaRPr lang="en-GB" sz="2400" b="0" i="0" u="none" strike="noStrike" dirty="0">
                        <a:solidFill>
                          <a:srgbClr val="000000"/>
                        </a:solidFill>
                        <a:effectLst/>
                        <a:latin typeface="Calibri" panose="020F0502020204030204" pitchFamily="34" charset="0"/>
                      </a:endParaRPr>
                    </a:p>
                  </a:txBody>
                  <a:tcPr marL="5443" marR="5443" marT="5443" marB="0" anchor="ctr"/>
                </a:tc>
                <a:tc>
                  <a:txBody>
                    <a:bodyPr/>
                    <a:lstStyle/>
                    <a:p>
                      <a:pPr algn="ctr" fontAlgn="t"/>
                      <a:r>
                        <a:rPr lang="en-GB" sz="2400" u="none" strike="noStrike" dirty="0">
                          <a:effectLst/>
                        </a:rPr>
                        <a:t>5,6</a:t>
                      </a:r>
                      <a:endParaRPr lang="en-GB" sz="2400" b="0" i="0" u="none" strike="noStrike" dirty="0">
                        <a:solidFill>
                          <a:srgbClr val="000000"/>
                        </a:solidFill>
                        <a:effectLst/>
                        <a:latin typeface="Arial" panose="020B0604020202020204" pitchFamily="34" charset="0"/>
                      </a:endParaRPr>
                    </a:p>
                  </a:txBody>
                  <a:tcPr marL="5443" marR="5443" marT="5443" marB="0"/>
                </a:tc>
                <a:tc>
                  <a:txBody>
                    <a:bodyPr/>
                    <a:lstStyle/>
                    <a:p>
                      <a:pPr algn="ctr" fontAlgn="ctr"/>
                      <a:r>
                        <a:rPr lang="en-GB" sz="2400" u="none" strike="noStrike" dirty="0">
                          <a:effectLst/>
                        </a:rPr>
                        <a:t>2</a:t>
                      </a:r>
                      <a:endParaRPr lang="en-GB" sz="2400" b="0" i="0" u="none" strike="noStrike" dirty="0">
                        <a:solidFill>
                          <a:srgbClr val="000000"/>
                        </a:solidFill>
                        <a:effectLst/>
                        <a:latin typeface="Arial" panose="020B0604020202020204" pitchFamily="34" charset="0"/>
                      </a:endParaRPr>
                    </a:p>
                  </a:txBody>
                  <a:tcPr marL="5443" marR="5443" marT="5443" marB="0" anchor="ctr"/>
                </a:tc>
                <a:extLst>
                  <a:ext uri="{0D108BD9-81ED-4DB2-BD59-A6C34878D82A}">
                    <a16:rowId xmlns:a16="http://schemas.microsoft.com/office/drawing/2014/main" val="570124337"/>
                  </a:ext>
                </a:extLst>
              </a:tr>
              <a:tr h="551545">
                <a:tc>
                  <a:txBody>
                    <a:bodyPr/>
                    <a:lstStyle/>
                    <a:p>
                      <a:pPr algn="ctr" fontAlgn="b"/>
                      <a:r>
                        <a:rPr lang="en-GB" sz="2400" u="none" strike="noStrike">
                          <a:effectLst/>
                        </a:rPr>
                        <a:t>8</a:t>
                      </a:r>
                      <a:endParaRPr lang="en-GB" sz="2400" b="0" i="0" u="none" strike="noStrike">
                        <a:solidFill>
                          <a:srgbClr val="000000"/>
                        </a:solidFill>
                        <a:effectLst/>
                        <a:latin typeface="Calibri" panose="020F0502020204030204" pitchFamily="34" charset="0"/>
                      </a:endParaRPr>
                    </a:p>
                  </a:txBody>
                  <a:tcPr marL="5443" marR="5443" marT="5443" marB="0" anchor="b"/>
                </a:tc>
                <a:tc>
                  <a:txBody>
                    <a:bodyPr/>
                    <a:lstStyle/>
                    <a:p>
                      <a:pPr algn="l" rtl="0" fontAlgn="ctr"/>
                      <a:r>
                        <a:rPr lang="en-GB" sz="2400" u="none" strike="noStrike" dirty="0">
                          <a:effectLst/>
                        </a:rPr>
                        <a:t>Painting</a:t>
                      </a:r>
                      <a:endParaRPr lang="en-GB" sz="2400" b="0" i="0" u="none" strike="noStrike" dirty="0">
                        <a:solidFill>
                          <a:srgbClr val="000000"/>
                        </a:solidFill>
                        <a:effectLst/>
                        <a:latin typeface="Calibri" panose="020F0502020204030204" pitchFamily="34" charset="0"/>
                      </a:endParaRPr>
                    </a:p>
                  </a:txBody>
                  <a:tcPr marL="5443" marR="5443" marT="5443" marB="0" anchor="ctr"/>
                </a:tc>
                <a:tc>
                  <a:txBody>
                    <a:bodyPr/>
                    <a:lstStyle/>
                    <a:p>
                      <a:pPr algn="ctr" fontAlgn="t"/>
                      <a:r>
                        <a:rPr lang="en-GB" sz="2400" u="none" strike="noStrike" dirty="0">
                          <a:effectLst/>
                        </a:rPr>
                        <a:t>7</a:t>
                      </a:r>
                      <a:endParaRPr lang="en-GB" sz="2400" b="0" i="0" u="none" strike="noStrike" dirty="0">
                        <a:solidFill>
                          <a:srgbClr val="000000"/>
                        </a:solidFill>
                        <a:effectLst/>
                        <a:latin typeface="Arial" panose="020B0604020202020204" pitchFamily="34" charset="0"/>
                      </a:endParaRPr>
                    </a:p>
                  </a:txBody>
                  <a:tcPr marL="5443" marR="5443" marT="5443" marB="0"/>
                </a:tc>
                <a:tc>
                  <a:txBody>
                    <a:bodyPr/>
                    <a:lstStyle/>
                    <a:p>
                      <a:pPr algn="ctr" fontAlgn="ctr"/>
                      <a:r>
                        <a:rPr lang="en-GB" sz="2400" u="none" strike="noStrike" dirty="0">
                          <a:effectLst/>
                        </a:rPr>
                        <a:t>1</a:t>
                      </a:r>
                      <a:endParaRPr lang="en-GB" sz="2400" b="0" i="0" u="none" strike="noStrike" dirty="0">
                        <a:solidFill>
                          <a:srgbClr val="000000"/>
                        </a:solidFill>
                        <a:effectLst/>
                        <a:latin typeface="Arial" panose="020B0604020202020204" pitchFamily="34" charset="0"/>
                      </a:endParaRPr>
                    </a:p>
                  </a:txBody>
                  <a:tcPr marL="5443" marR="5443" marT="5443" marB="0" anchor="ctr"/>
                </a:tc>
                <a:extLst>
                  <a:ext uri="{0D108BD9-81ED-4DB2-BD59-A6C34878D82A}">
                    <a16:rowId xmlns:a16="http://schemas.microsoft.com/office/drawing/2014/main" val="595786418"/>
                  </a:ext>
                </a:extLst>
              </a:tr>
              <a:tr h="551545">
                <a:tc>
                  <a:txBody>
                    <a:bodyPr/>
                    <a:lstStyle/>
                    <a:p>
                      <a:pPr algn="ctr" fontAlgn="b"/>
                      <a:r>
                        <a:rPr lang="en-GB" sz="2400" u="none" strike="noStrike">
                          <a:effectLst/>
                        </a:rPr>
                        <a:t>9</a:t>
                      </a:r>
                      <a:endParaRPr lang="en-GB" sz="2400" b="0" i="0" u="none" strike="noStrike">
                        <a:solidFill>
                          <a:srgbClr val="000000"/>
                        </a:solidFill>
                        <a:effectLst/>
                        <a:latin typeface="Calibri" panose="020F0502020204030204" pitchFamily="34" charset="0"/>
                      </a:endParaRPr>
                    </a:p>
                  </a:txBody>
                  <a:tcPr marL="5443" marR="5443" marT="5443" marB="0" anchor="b"/>
                </a:tc>
                <a:tc>
                  <a:txBody>
                    <a:bodyPr/>
                    <a:lstStyle/>
                    <a:p>
                      <a:pPr algn="l" rtl="0" fontAlgn="ctr"/>
                      <a:r>
                        <a:rPr lang="en-GB" sz="2400" u="none" strike="noStrike" dirty="0">
                          <a:effectLst/>
                        </a:rPr>
                        <a:t>Flooring</a:t>
                      </a:r>
                      <a:endParaRPr lang="en-GB" sz="2400" b="0" i="0" u="none" strike="noStrike" dirty="0">
                        <a:solidFill>
                          <a:srgbClr val="000000"/>
                        </a:solidFill>
                        <a:effectLst/>
                        <a:latin typeface="Calibri" panose="020F0502020204030204" pitchFamily="34" charset="0"/>
                      </a:endParaRPr>
                    </a:p>
                  </a:txBody>
                  <a:tcPr marL="5443" marR="5443" marT="5443" marB="0" anchor="ctr"/>
                </a:tc>
                <a:tc>
                  <a:txBody>
                    <a:bodyPr/>
                    <a:lstStyle/>
                    <a:p>
                      <a:pPr algn="ctr" fontAlgn="t"/>
                      <a:r>
                        <a:rPr lang="en-GB" sz="2400" u="none" strike="noStrike" dirty="0">
                          <a:effectLst/>
                        </a:rPr>
                        <a:t>8</a:t>
                      </a:r>
                      <a:endParaRPr lang="en-GB" sz="2400" b="0" i="0" u="none" strike="noStrike" dirty="0">
                        <a:solidFill>
                          <a:srgbClr val="000000"/>
                        </a:solidFill>
                        <a:effectLst/>
                        <a:latin typeface="Arial" panose="020B0604020202020204" pitchFamily="34" charset="0"/>
                      </a:endParaRPr>
                    </a:p>
                  </a:txBody>
                  <a:tcPr marL="5443" marR="5443" marT="5443" marB="0"/>
                </a:tc>
                <a:tc>
                  <a:txBody>
                    <a:bodyPr/>
                    <a:lstStyle/>
                    <a:p>
                      <a:pPr algn="ctr" fontAlgn="ctr"/>
                      <a:r>
                        <a:rPr lang="en-GB" sz="2400" u="none" strike="noStrike" dirty="0">
                          <a:effectLst/>
                        </a:rPr>
                        <a:t>1</a:t>
                      </a:r>
                      <a:endParaRPr lang="en-GB" sz="2400" b="0" i="0" u="none" strike="noStrike" dirty="0">
                        <a:solidFill>
                          <a:srgbClr val="000000"/>
                        </a:solidFill>
                        <a:effectLst/>
                        <a:latin typeface="Arial" panose="020B0604020202020204" pitchFamily="34" charset="0"/>
                      </a:endParaRPr>
                    </a:p>
                  </a:txBody>
                  <a:tcPr marL="5443" marR="5443" marT="5443" marB="0" anchor="ctr"/>
                </a:tc>
                <a:extLst>
                  <a:ext uri="{0D108BD9-81ED-4DB2-BD59-A6C34878D82A}">
                    <a16:rowId xmlns:a16="http://schemas.microsoft.com/office/drawing/2014/main" val="4193109858"/>
                  </a:ext>
                </a:extLst>
              </a:tr>
              <a:tr h="551545">
                <a:tc>
                  <a:txBody>
                    <a:bodyPr/>
                    <a:lstStyle/>
                    <a:p>
                      <a:pPr algn="ctr" fontAlgn="b"/>
                      <a:r>
                        <a:rPr lang="en-GB" sz="2400" b="0" i="0" u="none" strike="noStrike" dirty="0">
                          <a:solidFill>
                            <a:srgbClr val="000000"/>
                          </a:solidFill>
                          <a:effectLst/>
                          <a:latin typeface="Calibri" panose="020F0502020204030204" pitchFamily="34" charset="0"/>
                        </a:rPr>
                        <a:t>10</a:t>
                      </a:r>
                    </a:p>
                  </a:txBody>
                  <a:tcPr marL="5443" marR="5443" marT="5443" marB="0" anchor="b"/>
                </a:tc>
                <a:tc>
                  <a:txBody>
                    <a:bodyPr/>
                    <a:lstStyle/>
                    <a:p>
                      <a:pPr algn="l" rtl="0" fontAlgn="ctr"/>
                      <a:r>
                        <a:rPr lang="en-GB" sz="2400" b="0" i="0" u="none" strike="noStrike" dirty="0">
                          <a:solidFill>
                            <a:srgbClr val="000000"/>
                          </a:solidFill>
                          <a:effectLst/>
                          <a:latin typeface="Calibri" panose="020F0502020204030204" pitchFamily="34" charset="0"/>
                        </a:rPr>
                        <a:t>Finishing/Handover</a:t>
                      </a:r>
                    </a:p>
                  </a:txBody>
                  <a:tcPr marL="5443" marR="5443" marT="5443" marB="0" anchor="ctr"/>
                </a:tc>
                <a:tc>
                  <a:txBody>
                    <a:bodyPr/>
                    <a:lstStyle/>
                    <a:p>
                      <a:pPr algn="ctr" fontAlgn="t"/>
                      <a:r>
                        <a:rPr lang="en-GB" sz="2400" b="0" i="0" u="none" strike="noStrike" dirty="0">
                          <a:solidFill>
                            <a:srgbClr val="000000"/>
                          </a:solidFill>
                          <a:effectLst/>
                          <a:latin typeface="Arial" panose="020B0604020202020204" pitchFamily="34" charset="0"/>
                        </a:rPr>
                        <a:t>9</a:t>
                      </a:r>
                    </a:p>
                  </a:txBody>
                  <a:tcPr marL="5443" marR="5443" marT="5443" marB="0"/>
                </a:tc>
                <a:tc>
                  <a:txBody>
                    <a:bodyPr/>
                    <a:lstStyle/>
                    <a:p>
                      <a:pPr algn="ctr" fontAlgn="ctr"/>
                      <a:r>
                        <a:rPr lang="en-GB" sz="2400" b="0" i="0" u="none" strike="noStrike" dirty="0">
                          <a:solidFill>
                            <a:srgbClr val="000000"/>
                          </a:solidFill>
                          <a:effectLst/>
                          <a:latin typeface="Arial" panose="020B0604020202020204" pitchFamily="34" charset="0"/>
                        </a:rPr>
                        <a:t>1</a:t>
                      </a:r>
                    </a:p>
                  </a:txBody>
                  <a:tcPr marL="5443" marR="5443" marT="5443" marB="0" anchor="ctr"/>
                </a:tc>
                <a:extLst>
                  <a:ext uri="{0D108BD9-81ED-4DB2-BD59-A6C34878D82A}">
                    <a16:rowId xmlns:a16="http://schemas.microsoft.com/office/drawing/2014/main" val="1185637338"/>
                  </a:ext>
                </a:extLst>
              </a:tr>
            </a:tbl>
          </a:graphicData>
        </a:graphic>
      </p:graphicFrame>
    </p:spTree>
    <p:extLst>
      <p:ext uri="{BB962C8B-B14F-4D97-AF65-F5344CB8AC3E}">
        <p14:creationId xmlns:p14="http://schemas.microsoft.com/office/powerpoint/2010/main" val="2492981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949DF27-85F0-785E-17B7-67518FD6272F}"/>
              </a:ext>
            </a:extLst>
          </p:cNvPr>
          <p:cNvPicPr>
            <a:picLocks noChangeAspect="1"/>
          </p:cNvPicPr>
          <p:nvPr/>
        </p:nvPicPr>
        <p:blipFill>
          <a:blip r:embed="rId2"/>
          <a:stretch>
            <a:fillRect/>
          </a:stretch>
        </p:blipFill>
        <p:spPr>
          <a:xfrm>
            <a:off x="89013" y="799806"/>
            <a:ext cx="12192000" cy="2749855"/>
          </a:xfrm>
          <a:prstGeom prst="rect">
            <a:avLst/>
          </a:prstGeom>
        </p:spPr>
      </p:pic>
      <p:sp>
        <p:nvSpPr>
          <p:cNvPr id="12" name="TextBox 11">
            <a:extLst>
              <a:ext uri="{FF2B5EF4-FFF2-40B4-BE49-F238E27FC236}">
                <a16:creationId xmlns:a16="http://schemas.microsoft.com/office/drawing/2014/main" id="{F5107B4E-BCCB-E755-03CF-F8C0D0EAAF17}"/>
              </a:ext>
            </a:extLst>
          </p:cNvPr>
          <p:cNvSpPr txBox="1"/>
          <p:nvPr/>
        </p:nvSpPr>
        <p:spPr>
          <a:xfrm>
            <a:off x="898216" y="226577"/>
            <a:ext cx="2459979" cy="369332"/>
          </a:xfrm>
          <a:prstGeom prst="rect">
            <a:avLst/>
          </a:prstGeom>
          <a:noFill/>
        </p:spPr>
        <p:txBody>
          <a:bodyPr wrap="square" rtlCol="0">
            <a:spAutoFit/>
          </a:bodyPr>
          <a:lstStyle/>
          <a:p>
            <a:r>
              <a:rPr lang="en-GB" dirty="0"/>
              <a:t>A Basic Gannt Chart</a:t>
            </a:r>
          </a:p>
        </p:txBody>
      </p:sp>
      <p:sp>
        <p:nvSpPr>
          <p:cNvPr id="2" name="Diamond 1">
            <a:extLst>
              <a:ext uri="{FF2B5EF4-FFF2-40B4-BE49-F238E27FC236}">
                <a16:creationId xmlns:a16="http://schemas.microsoft.com/office/drawing/2014/main" id="{D2593927-19D1-F874-73CE-1325C1AD9C62}"/>
              </a:ext>
            </a:extLst>
          </p:cNvPr>
          <p:cNvSpPr/>
          <p:nvPr/>
        </p:nvSpPr>
        <p:spPr>
          <a:xfrm>
            <a:off x="1228299" y="4299045"/>
            <a:ext cx="436728" cy="504967"/>
          </a:xfrm>
          <a:prstGeom prst="diamon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2996F7B-29C0-CE44-0E03-E076B7192334}"/>
              </a:ext>
            </a:extLst>
          </p:cNvPr>
          <p:cNvSpPr txBox="1"/>
          <p:nvPr/>
        </p:nvSpPr>
        <p:spPr>
          <a:xfrm>
            <a:off x="2033515" y="4403902"/>
            <a:ext cx="2988859" cy="400110"/>
          </a:xfrm>
          <a:prstGeom prst="rect">
            <a:avLst/>
          </a:prstGeom>
          <a:noFill/>
        </p:spPr>
        <p:txBody>
          <a:bodyPr wrap="square" rtlCol="0">
            <a:spAutoFit/>
          </a:bodyPr>
          <a:lstStyle/>
          <a:p>
            <a:r>
              <a:rPr lang="en-GB" sz="2000" dirty="0"/>
              <a:t>Milestone </a:t>
            </a:r>
          </a:p>
        </p:txBody>
      </p:sp>
      <p:pic>
        <p:nvPicPr>
          <p:cNvPr id="7" name="Picture 6">
            <a:extLst>
              <a:ext uri="{FF2B5EF4-FFF2-40B4-BE49-F238E27FC236}">
                <a16:creationId xmlns:a16="http://schemas.microsoft.com/office/drawing/2014/main" id="{84C8C73B-638B-A1F4-30DF-BE4C706F5AEC}"/>
              </a:ext>
            </a:extLst>
          </p:cNvPr>
          <p:cNvPicPr>
            <a:picLocks noChangeAspect="1"/>
          </p:cNvPicPr>
          <p:nvPr/>
        </p:nvPicPr>
        <p:blipFill>
          <a:blip r:embed="rId3"/>
          <a:stretch>
            <a:fillRect/>
          </a:stretch>
        </p:blipFill>
        <p:spPr>
          <a:xfrm>
            <a:off x="1114648" y="5077941"/>
            <a:ext cx="664029" cy="195943"/>
          </a:xfrm>
          <a:prstGeom prst="rect">
            <a:avLst/>
          </a:prstGeom>
        </p:spPr>
      </p:pic>
      <p:sp>
        <p:nvSpPr>
          <p:cNvPr id="8" name="TextBox 7">
            <a:extLst>
              <a:ext uri="{FF2B5EF4-FFF2-40B4-BE49-F238E27FC236}">
                <a16:creationId xmlns:a16="http://schemas.microsoft.com/office/drawing/2014/main" id="{4FFBC42E-D9EA-5300-32E0-527C704F5552}"/>
              </a:ext>
            </a:extLst>
          </p:cNvPr>
          <p:cNvSpPr txBox="1"/>
          <p:nvPr/>
        </p:nvSpPr>
        <p:spPr>
          <a:xfrm>
            <a:off x="2060339" y="4991246"/>
            <a:ext cx="1297856" cy="369332"/>
          </a:xfrm>
          <a:prstGeom prst="rect">
            <a:avLst/>
          </a:prstGeom>
          <a:noFill/>
        </p:spPr>
        <p:txBody>
          <a:bodyPr wrap="none" rtlCol="0">
            <a:spAutoFit/>
          </a:bodyPr>
          <a:lstStyle/>
          <a:p>
            <a:r>
              <a:rPr lang="en-GB" dirty="0"/>
              <a:t>Project Task</a:t>
            </a:r>
          </a:p>
        </p:txBody>
      </p:sp>
    </p:spTree>
    <p:extLst>
      <p:ext uri="{BB962C8B-B14F-4D97-AF65-F5344CB8AC3E}">
        <p14:creationId xmlns:p14="http://schemas.microsoft.com/office/powerpoint/2010/main" val="819899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796CB23B-20CE-63B2-4FDF-89DCB88C39A0}"/>
              </a:ext>
            </a:extLst>
          </p:cNvPr>
          <p:cNvGraphicFramePr>
            <a:graphicFrameLocks noGrp="1"/>
          </p:cNvGraphicFramePr>
          <p:nvPr>
            <p:ph idx="1"/>
            <p:extLst>
              <p:ext uri="{D42A27DB-BD31-4B8C-83A1-F6EECF244321}">
                <p14:modId xmlns:p14="http://schemas.microsoft.com/office/powerpoint/2010/main" val="3919591218"/>
              </p:ext>
            </p:extLst>
          </p:nvPr>
        </p:nvGraphicFramePr>
        <p:xfrm>
          <a:off x="1670670" y="998443"/>
          <a:ext cx="8478547" cy="5571072"/>
        </p:xfrm>
        <a:graphic>
          <a:graphicData uri="http://schemas.openxmlformats.org/drawingml/2006/table">
            <a:tbl>
              <a:tblPr firstRow="1" bandRow="1">
                <a:tableStyleId>{8799B23B-EC83-4686-B30A-512413B5E67A}</a:tableStyleId>
              </a:tblPr>
              <a:tblGrid>
                <a:gridCol w="1802432">
                  <a:extLst>
                    <a:ext uri="{9D8B030D-6E8A-4147-A177-3AD203B41FA5}">
                      <a16:colId xmlns:a16="http://schemas.microsoft.com/office/drawing/2014/main" val="207578979"/>
                    </a:ext>
                  </a:extLst>
                </a:gridCol>
                <a:gridCol w="1789872">
                  <a:extLst>
                    <a:ext uri="{9D8B030D-6E8A-4147-A177-3AD203B41FA5}">
                      <a16:colId xmlns:a16="http://schemas.microsoft.com/office/drawing/2014/main" val="1334456390"/>
                    </a:ext>
                  </a:extLst>
                </a:gridCol>
                <a:gridCol w="2904239">
                  <a:extLst>
                    <a:ext uri="{9D8B030D-6E8A-4147-A177-3AD203B41FA5}">
                      <a16:colId xmlns:a16="http://schemas.microsoft.com/office/drawing/2014/main" val="4111419703"/>
                    </a:ext>
                  </a:extLst>
                </a:gridCol>
                <a:gridCol w="1982004">
                  <a:extLst>
                    <a:ext uri="{9D8B030D-6E8A-4147-A177-3AD203B41FA5}">
                      <a16:colId xmlns:a16="http://schemas.microsoft.com/office/drawing/2014/main" val="1451761123"/>
                    </a:ext>
                  </a:extLst>
                </a:gridCol>
              </a:tblGrid>
              <a:tr h="428544">
                <a:tc>
                  <a:txBody>
                    <a:bodyPr/>
                    <a:lstStyle/>
                    <a:p>
                      <a:pPr algn="ctr" fontAlgn="b"/>
                      <a:r>
                        <a:rPr lang="en-GB" sz="2200" u="none" strike="noStrike">
                          <a:effectLst/>
                        </a:rPr>
                        <a:t>Task</a:t>
                      </a:r>
                      <a:endParaRPr lang="en-GB" sz="2200" b="1"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Activity</a:t>
                      </a:r>
                      <a:endParaRPr lang="en-GB" sz="2200" b="1"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Predecessor</a:t>
                      </a:r>
                      <a:endParaRPr lang="en-GB" sz="2200" b="1"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Duration </a:t>
                      </a:r>
                      <a:endParaRPr lang="en-GB" sz="2200" b="1"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3037794404"/>
                  </a:ext>
                </a:extLst>
              </a:tr>
              <a:tr h="428544">
                <a:tc>
                  <a:txBody>
                    <a:bodyPr/>
                    <a:lstStyle/>
                    <a:p>
                      <a:pPr algn="ctr" fontAlgn="b"/>
                      <a:r>
                        <a:rPr lang="en-GB" sz="2200" u="none" strike="noStrike">
                          <a:effectLst/>
                        </a:rPr>
                        <a:t>1</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A</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1</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207413142"/>
                  </a:ext>
                </a:extLst>
              </a:tr>
              <a:tr h="428544">
                <a:tc>
                  <a:txBody>
                    <a:bodyPr/>
                    <a:lstStyle/>
                    <a:p>
                      <a:pPr algn="ctr" fontAlgn="b"/>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B</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1</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3694923756"/>
                  </a:ext>
                </a:extLst>
              </a:tr>
              <a:tr h="428544">
                <a:tc>
                  <a:txBody>
                    <a:bodyPr/>
                    <a:lstStyle/>
                    <a:p>
                      <a:pPr algn="ctr" fontAlgn="b"/>
                      <a:r>
                        <a:rPr lang="en-GB" sz="2200" u="none" strike="noStrike">
                          <a:effectLst/>
                        </a:rPr>
                        <a:t>3</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C</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2159042030"/>
                  </a:ext>
                </a:extLst>
              </a:tr>
              <a:tr h="428544">
                <a:tc>
                  <a:txBody>
                    <a:bodyPr/>
                    <a:lstStyle/>
                    <a:p>
                      <a:pPr algn="ctr" fontAlgn="b"/>
                      <a:r>
                        <a:rPr lang="en-GB" sz="2200" u="none" strike="noStrike">
                          <a:effectLst/>
                        </a:rPr>
                        <a:t>4</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D</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1</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3550860417"/>
                  </a:ext>
                </a:extLst>
              </a:tr>
              <a:tr h="428544">
                <a:tc>
                  <a:txBody>
                    <a:bodyPr/>
                    <a:lstStyle/>
                    <a:p>
                      <a:pPr algn="ctr" fontAlgn="b"/>
                      <a:r>
                        <a:rPr lang="en-GB" sz="2200" u="none" strike="noStrike">
                          <a:effectLst/>
                        </a:rPr>
                        <a:t>5</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E</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dirty="0">
                          <a:effectLst/>
                        </a:rPr>
                        <a:t>3</a:t>
                      </a:r>
                      <a:endParaRPr lang="en-GB" sz="2200" b="0" i="0" u="none" strike="noStrike" dirty="0">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3750373693"/>
                  </a:ext>
                </a:extLst>
              </a:tr>
              <a:tr h="428544">
                <a:tc>
                  <a:txBody>
                    <a:bodyPr/>
                    <a:lstStyle/>
                    <a:p>
                      <a:pPr algn="ctr" fontAlgn="b"/>
                      <a:r>
                        <a:rPr lang="en-GB" sz="2200" u="none" strike="noStrike">
                          <a:effectLst/>
                        </a:rPr>
                        <a:t>6</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F</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5</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3</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2534446923"/>
                  </a:ext>
                </a:extLst>
              </a:tr>
              <a:tr h="428544">
                <a:tc>
                  <a:txBody>
                    <a:bodyPr/>
                    <a:lstStyle/>
                    <a:p>
                      <a:pPr algn="ctr" fontAlgn="b"/>
                      <a:r>
                        <a:rPr lang="en-GB" sz="2200" u="none" strike="noStrike">
                          <a:effectLst/>
                        </a:rPr>
                        <a:t>7</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G</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6</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4100900857"/>
                  </a:ext>
                </a:extLst>
              </a:tr>
              <a:tr h="428544">
                <a:tc>
                  <a:txBody>
                    <a:bodyPr/>
                    <a:lstStyle/>
                    <a:p>
                      <a:pPr algn="ctr" fontAlgn="b"/>
                      <a:r>
                        <a:rPr lang="en-GB" sz="2200" u="none" strike="noStrike">
                          <a:effectLst/>
                        </a:rPr>
                        <a:t>8</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H</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6, 7</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3457348573"/>
                  </a:ext>
                </a:extLst>
              </a:tr>
              <a:tr h="428544">
                <a:tc>
                  <a:txBody>
                    <a:bodyPr/>
                    <a:lstStyle/>
                    <a:p>
                      <a:pPr algn="ctr" fontAlgn="b"/>
                      <a:r>
                        <a:rPr lang="en-GB" sz="2200" u="none" strike="noStrike">
                          <a:effectLst/>
                        </a:rPr>
                        <a:t>9</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I</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8</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1</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1005551200"/>
                  </a:ext>
                </a:extLst>
              </a:tr>
              <a:tr h="428544">
                <a:tc>
                  <a:txBody>
                    <a:bodyPr/>
                    <a:lstStyle/>
                    <a:p>
                      <a:pPr algn="ctr" fontAlgn="b"/>
                      <a:r>
                        <a:rPr lang="en-GB" sz="2200" u="none" strike="noStrike">
                          <a:effectLst/>
                        </a:rPr>
                        <a:t>10</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J</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9</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3</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2548895945"/>
                  </a:ext>
                </a:extLst>
              </a:tr>
              <a:tr h="428544">
                <a:tc>
                  <a:txBody>
                    <a:bodyPr/>
                    <a:lstStyle/>
                    <a:p>
                      <a:pPr algn="ctr" fontAlgn="b"/>
                      <a:r>
                        <a:rPr lang="en-GB" sz="2200" u="none" strike="noStrike">
                          <a:effectLst/>
                        </a:rPr>
                        <a:t>11</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K</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9, 10</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452123491"/>
                  </a:ext>
                </a:extLst>
              </a:tr>
              <a:tr h="428544">
                <a:tc>
                  <a:txBody>
                    <a:bodyPr/>
                    <a:lstStyle/>
                    <a:p>
                      <a:pPr algn="ctr" fontAlgn="b"/>
                      <a:r>
                        <a:rPr lang="en-GB" sz="2200" u="none" strike="noStrike">
                          <a:effectLst/>
                        </a:rPr>
                        <a:t>12</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l" fontAlgn="b"/>
                      <a:r>
                        <a:rPr lang="en-GB" sz="2200" u="none" strike="noStrike">
                          <a:effectLst/>
                        </a:rPr>
                        <a:t>Task L</a:t>
                      </a:r>
                      <a:endParaRPr lang="en-GB" sz="2200" b="0" i="0" u="none" strike="noStrike">
                        <a:solidFill>
                          <a:srgbClr val="000000"/>
                        </a:solidFill>
                        <a:effectLst/>
                        <a:latin typeface="Calibri" panose="020F0502020204030204" pitchFamily="34" charset="0"/>
                      </a:endParaRPr>
                    </a:p>
                  </a:txBody>
                  <a:tcPr marL="11126" marR="11126" marT="11126" marB="0" anchor="b"/>
                </a:tc>
                <a:tc>
                  <a:txBody>
                    <a:bodyPr/>
                    <a:lstStyle/>
                    <a:p>
                      <a:pPr algn="ctr" fontAlgn="ctr"/>
                      <a:r>
                        <a:rPr lang="en-GB" sz="2200" u="none" strike="noStrike">
                          <a:effectLst/>
                        </a:rPr>
                        <a:t>11</a:t>
                      </a:r>
                      <a:endParaRPr lang="en-GB" sz="2200" b="0" i="0" u="none" strike="noStrike">
                        <a:solidFill>
                          <a:srgbClr val="000000"/>
                        </a:solidFill>
                        <a:effectLst/>
                        <a:latin typeface="Calibri" panose="020F0502020204030204" pitchFamily="34" charset="0"/>
                      </a:endParaRPr>
                    </a:p>
                  </a:txBody>
                  <a:tcPr marL="11126" marR="11126" marT="11126" marB="0" anchor="ctr"/>
                </a:tc>
                <a:tc>
                  <a:txBody>
                    <a:bodyPr/>
                    <a:lstStyle/>
                    <a:p>
                      <a:pPr algn="ctr" fontAlgn="b"/>
                      <a:r>
                        <a:rPr lang="en-GB" sz="2200" u="none" strike="noStrike" dirty="0">
                          <a:effectLst/>
                        </a:rPr>
                        <a:t>1</a:t>
                      </a:r>
                      <a:endParaRPr lang="en-GB" sz="2200" b="0" i="0" u="none" strike="noStrike" dirty="0">
                        <a:solidFill>
                          <a:srgbClr val="000000"/>
                        </a:solidFill>
                        <a:effectLst/>
                        <a:latin typeface="Calibri" panose="020F0502020204030204" pitchFamily="34" charset="0"/>
                      </a:endParaRPr>
                    </a:p>
                  </a:txBody>
                  <a:tcPr marL="11126" marR="11126" marT="11126" marB="0" anchor="b"/>
                </a:tc>
                <a:extLst>
                  <a:ext uri="{0D108BD9-81ED-4DB2-BD59-A6C34878D82A}">
                    <a16:rowId xmlns:a16="http://schemas.microsoft.com/office/drawing/2014/main" val="1205051813"/>
                  </a:ext>
                </a:extLst>
              </a:tr>
            </a:tbl>
          </a:graphicData>
        </a:graphic>
      </p:graphicFrame>
      <p:sp>
        <p:nvSpPr>
          <p:cNvPr id="5" name="TextBox 4">
            <a:extLst>
              <a:ext uri="{FF2B5EF4-FFF2-40B4-BE49-F238E27FC236}">
                <a16:creationId xmlns:a16="http://schemas.microsoft.com/office/drawing/2014/main" id="{43BE77F0-BD44-9BC9-3368-F110E4F26A62}"/>
              </a:ext>
            </a:extLst>
          </p:cNvPr>
          <p:cNvSpPr txBox="1"/>
          <p:nvPr/>
        </p:nvSpPr>
        <p:spPr>
          <a:xfrm>
            <a:off x="2006221" y="191069"/>
            <a:ext cx="7894880" cy="830997"/>
          </a:xfrm>
          <a:prstGeom prst="rect">
            <a:avLst/>
          </a:prstGeom>
          <a:noFill/>
        </p:spPr>
        <p:txBody>
          <a:bodyPr wrap="square" rtlCol="0">
            <a:spAutoFit/>
          </a:bodyPr>
          <a:lstStyle/>
          <a:p>
            <a:r>
              <a:rPr lang="en-GB" sz="2400" b="1" dirty="0"/>
              <a:t>Exercise</a:t>
            </a:r>
            <a:r>
              <a:rPr lang="en-GB" sz="2400" dirty="0"/>
              <a:t>: Form a team of 2 and  Construct a Gannt chart for the following Project Task schedule  </a:t>
            </a:r>
          </a:p>
        </p:txBody>
      </p:sp>
    </p:spTree>
    <p:extLst>
      <p:ext uri="{BB962C8B-B14F-4D97-AF65-F5344CB8AC3E}">
        <p14:creationId xmlns:p14="http://schemas.microsoft.com/office/powerpoint/2010/main" val="25759219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9D134C-71AE-9220-6161-D44A38FE741E}"/>
              </a:ext>
            </a:extLst>
          </p:cNvPr>
          <p:cNvSpPr>
            <a:spLocks noGrp="1"/>
          </p:cNvSpPr>
          <p:nvPr>
            <p:ph idx="1"/>
          </p:nvPr>
        </p:nvSpPr>
        <p:spPr>
          <a:xfrm>
            <a:off x="674426" y="1132764"/>
            <a:ext cx="10639567" cy="4626591"/>
          </a:xfrm>
        </p:spPr>
        <p:txBody>
          <a:bodyPr>
            <a:normAutofit/>
          </a:bodyPr>
          <a:lstStyle/>
          <a:p>
            <a:pPr marL="0" indent="0">
              <a:buNone/>
            </a:pPr>
            <a:r>
              <a:rPr lang="en-GB" dirty="0"/>
              <a:t>Monitoring a project can sometimes become a tedious job, which is why we need a project monitoring tool. There are many useful project management and monitoring tools like Gantt Chart, Network diagram, timeline, PERT chart, WBS diagram, status table, mind map, etc.</a:t>
            </a:r>
          </a:p>
          <a:p>
            <a:pPr marL="0" indent="0">
              <a:buNone/>
            </a:pPr>
            <a:endParaRPr lang="en-GB" dirty="0"/>
          </a:p>
          <a:p>
            <a:pPr marL="0" indent="0">
              <a:buNone/>
            </a:pPr>
            <a:r>
              <a:rPr lang="en-GB" dirty="0"/>
              <a:t>In this section we will discuss about Gantt Chart  as a tool for monitoring and reviewing project implementation.</a:t>
            </a:r>
          </a:p>
          <a:p>
            <a:pPr marL="0" indent="0">
              <a:buNone/>
            </a:pPr>
            <a:endParaRPr lang="en-GB" dirty="0"/>
          </a:p>
        </p:txBody>
      </p:sp>
      <p:sp>
        <p:nvSpPr>
          <p:cNvPr id="5" name="Title 4">
            <a:extLst>
              <a:ext uri="{FF2B5EF4-FFF2-40B4-BE49-F238E27FC236}">
                <a16:creationId xmlns:a16="http://schemas.microsoft.com/office/drawing/2014/main" id="{ADDE5CEE-D467-697B-922B-E65F4FD0CE03}"/>
              </a:ext>
            </a:extLst>
          </p:cNvPr>
          <p:cNvSpPr>
            <a:spLocks noGrp="1"/>
          </p:cNvSpPr>
          <p:nvPr>
            <p:ph type="title"/>
          </p:nvPr>
        </p:nvSpPr>
        <p:spPr>
          <a:xfrm>
            <a:off x="564108" y="211634"/>
            <a:ext cx="10515600" cy="921130"/>
          </a:xfrm>
        </p:spPr>
        <p:txBody>
          <a:bodyPr/>
          <a:lstStyle/>
          <a:p>
            <a:r>
              <a:rPr lang="en-GB" b="1" dirty="0"/>
              <a:t>Tools for PROJECT MONITORING</a:t>
            </a:r>
          </a:p>
        </p:txBody>
      </p:sp>
    </p:spTree>
    <p:extLst>
      <p:ext uri="{BB962C8B-B14F-4D97-AF65-F5344CB8AC3E}">
        <p14:creationId xmlns:p14="http://schemas.microsoft.com/office/powerpoint/2010/main" val="158184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9D134C-71AE-9220-6161-D44A38FE741E}"/>
              </a:ext>
            </a:extLst>
          </p:cNvPr>
          <p:cNvSpPr>
            <a:spLocks noGrp="1"/>
          </p:cNvSpPr>
          <p:nvPr>
            <p:ph idx="1"/>
          </p:nvPr>
        </p:nvSpPr>
        <p:spPr>
          <a:xfrm>
            <a:off x="295701" y="805217"/>
            <a:ext cx="11414077" cy="4989939"/>
          </a:xfrm>
        </p:spPr>
        <p:txBody>
          <a:bodyPr>
            <a:normAutofit lnSpcReduction="10000"/>
          </a:bodyPr>
          <a:lstStyle/>
          <a:p>
            <a:pPr marL="0" indent="0">
              <a:buNone/>
            </a:pPr>
            <a:r>
              <a:rPr lang="en-GB" dirty="0"/>
              <a:t>Gannt Chart help you save time and also allow you to use your resources more efficiently. You can be assured of timely completion of your projects and improve productivity. </a:t>
            </a:r>
          </a:p>
          <a:p>
            <a:pPr marL="0" indent="0">
              <a:buNone/>
            </a:pPr>
            <a:endParaRPr lang="en-GB" dirty="0"/>
          </a:p>
          <a:p>
            <a:pPr marL="0" indent="0">
              <a:buNone/>
            </a:pPr>
            <a:r>
              <a:rPr lang="en-GB" dirty="0"/>
              <a:t>Gantt Chart is a dexterous way of breaking or diving a large project into smaller tasks and keeping them organized so that they can be collaborated and delivered properly.</a:t>
            </a:r>
          </a:p>
          <a:p>
            <a:pPr marL="0" indent="0">
              <a:buNone/>
            </a:pPr>
            <a:endParaRPr lang="en-GB" dirty="0"/>
          </a:p>
          <a:p>
            <a:pPr marL="0" indent="0">
              <a:buNone/>
            </a:pPr>
            <a:r>
              <a:rPr lang="en-GB" dirty="0"/>
              <a:t>Every task has a specific deadline, which is represented by a horizontal bar. The left side shows the start date, and the right indicates the completion date of the task. Some even call these divisions of tasks milestones, which are marked by small diamond shapes.</a:t>
            </a:r>
          </a:p>
          <a:p>
            <a:pPr marL="0" indent="0">
              <a:buNone/>
            </a:pPr>
            <a:endParaRPr lang="en-GB" dirty="0"/>
          </a:p>
        </p:txBody>
      </p:sp>
      <p:sp>
        <p:nvSpPr>
          <p:cNvPr id="5" name="Title 4">
            <a:extLst>
              <a:ext uri="{FF2B5EF4-FFF2-40B4-BE49-F238E27FC236}">
                <a16:creationId xmlns:a16="http://schemas.microsoft.com/office/drawing/2014/main" id="{ADDE5CEE-D467-697B-922B-E65F4FD0CE03}"/>
              </a:ext>
            </a:extLst>
          </p:cNvPr>
          <p:cNvSpPr>
            <a:spLocks noGrp="1"/>
          </p:cNvSpPr>
          <p:nvPr>
            <p:ph type="title"/>
          </p:nvPr>
        </p:nvSpPr>
        <p:spPr>
          <a:xfrm>
            <a:off x="295701" y="0"/>
            <a:ext cx="10515600" cy="921130"/>
          </a:xfrm>
        </p:spPr>
        <p:txBody>
          <a:bodyPr/>
          <a:lstStyle/>
          <a:p>
            <a:r>
              <a:rPr lang="en-GB" b="1" dirty="0"/>
              <a:t>Gannt chart as project monitoring tool</a:t>
            </a:r>
          </a:p>
        </p:txBody>
      </p:sp>
    </p:spTree>
    <p:extLst>
      <p:ext uri="{BB962C8B-B14F-4D97-AF65-F5344CB8AC3E}">
        <p14:creationId xmlns:p14="http://schemas.microsoft.com/office/powerpoint/2010/main" val="14595713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9D134C-71AE-9220-6161-D44A38FE741E}"/>
              </a:ext>
            </a:extLst>
          </p:cNvPr>
          <p:cNvSpPr>
            <a:spLocks noGrp="1"/>
          </p:cNvSpPr>
          <p:nvPr>
            <p:ph idx="1"/>
          </p:nvPr>
        </p:nvSpPr>
        <p:spPr>
          <a:xfrm>
            <a:off x="295701" y="748944"/>
            <a:ext cx="11600597" cy="5360111"/>
          </a:xfrm>
        </p:spPr>
        <p:txBody>
          <a:bodyPr>
            <a:normAutofit/>
          </a:bodyPr>
          <a:lstStyle/>
          <a:p>
            <a:pPr marL="0" indent="0">
              <a:buNone/>
            </a:pPr>
            <a:endParaRPr lang="en-GB" dirty="0"/>
          </a:p>
          <a:p>
            <a:pPr marL="0" indent="0">
              <a:buNone/>
            </a:pPr>
            <a:r>
              <a:rPr lang="en-GB" dirty="0"/>
              <a:t>It is very easy for one to determine the sub-tasks and their details. As a manager, you can easily monitor the progress using the Gantt charts. The visual overview obtained through Gantt charts can help you track the project progress easily</a:t>
            </a:r>
          </a:p>
          <a:p>
            <a:pPr marL="0" indent="0">
              <a:buNone/>
            </a:pPr>
            <a:endParaRPr lang="en-GB" dirty="0"/>
          </a:p>
          <a:p>
            <a:pPr marL="0" indent="0">
              <a:buNone/>
            </a:pPr>
            <a:r>
              <a:rPr lang="en-GB" b="0" i="0" dirty="0">
                <a:solidFill>
                  <a:srgbClr val="202124"/>
                </a:solidFill>
                <a:effectLst/>
                <a:latin typeface="arial" panose="020B0604020202020204" pitchFamily="34" charset="0"/>
              </a:rPr>
              <a:t>You can immediately see what should have been achieved by a certain date and, if the project is behind schedule, you can take action to bring it back on course.</a:t>
            </a:r>
            <a:endParaRPr lang="en-GB" dirty="0"/>
          </a:p>
        </p:txBody>
      </p:sp>
      <p:sp>
        <p:nvSpPr>
          <p:cNvPr id="5" name="Title 4">
            <a:extLst>
              <a:ext uri="{FF2B5EF4-FFF2-40B4-BE49-F238E27FC236}">
                <a16:creationId xmlns:a16="http://schemas.microsoft.com/office/drawing/2014/main" id="{ADDE5CEE-D467-697B-922B-E65F4FD0CE03}"/>
              </a:ext>
            </a:extLst>
          </p:cNvPr>
          <p:cNvSpPr>
            <a:spLocks noGrp="1"/>
          </p:cNvSpPr>
          <p:nvPr>
            <p:ph type="title"/>
          </p:nvPr>
        </p:nvSpPr>
        <p:spPr>
          <a:xfrm>
            <a:off x="295701" y="0"/>
            <a:ext cx="10515600" cy="921130"/>
          </a:xfrm>
        </p:spPr>
        <p:txBody>
          <a:bodyPr/>
          <a:lstStyle/>
          <a:p>
            <a:r>
              <a:rPr lang="en-GB" b="1" dirty="0"/>
              <a:t>Gannt chart as project monitoring tool…Cont.</a:t>
            </a:r>
          </a:p>
        </p:txBody>
      </p:sp>
    </p:spTree>
    <p:extLst>
      <p:ext uri="{BB962C8B-B14F-4D97-AF65-F5344CB8AC3E}">
        <p14:creationId xmlns:p14="http://schemas.microsoft.com/office/powerpoint/2010/main" val="24974729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9D134C-71AE-9220-6161-D44A38FE741E}"/>
              </a:ext>
            </a:extLst>
          </p:cNvPr>
          <p:cNvSpPr>
            <a:spLocks noGrp="1"/>
          </p:cNvSpPr>
          <p:nvPr>
            <p:ph idx="1"/>
          </p:nvPr>
        </p:nvSpPr>
        <p:spPr>
          <a:xfrm>
            <a:off x="295701" y="1105469"/>
            <a:ext cx="11600597" cy="5003586"/>
          </a:xfrm>
        </p:spPr>
        <p:txBody>
          <a:bodyPr>
            <a:normAutofit/>
          </a:bodyPr>
          <a:lstStyle/>
          <a:p>
            <a:pPr marL="0" indent="0">
              <a:buNone/>
            </a:pPr>
            <a:r>
              <a:rPr lang="en-GB" dirty="0"/>
              <a:t>The Main Challenges of Gantt Charts One of the primary challenges when using Gantt charts is their complexity in large projects.</a:t>
            </a:r>
          </a:p>
          <a:p>
            <a:endParaRPr lang="en-GB" dirty="0"/>
          </a:p>
          <a:p>
            <a:r>
              <a:rPr lang="en-GB" dirty="0"/>
              <a:t>Setup Can Be Time Consuming: </a:t>
            </a:r>
          </a:p>
          <a:p>
            <a:r>
              <a:rPr lang="en-GB" dirty="0"/>
              <a:t>They Can Become Complex and Confusing: </a:t>
            </a:r>
          </a:p>
          <a:p>
            <a:r>
              <a:rPr lang="en-GB" dirty="0"/>
              <a:t>They Don’t Designate Priorities: </a:t>
            </a:r>
          </a:p>
          <a:p>
            <a:r>
              <a:rPr lang="en-GB" dirty="0"/>
              <a:t>They Don’t Offer Much Detail Regarding Task Dependencies: </a:t>
            </a:r>
          </a:p>
          <a:p>
            <a:r>
              <a:rPr lang="en-GB" dirty="0"/>
              <a:t>Task Bars Do Not Show the Amount of Work That Each Task Requires: </a:t>
            </a:r>
          </a:p>
          <a:p>
            <a:endParaRPr lang="en-GB" dirty="0"/>
          </a:p>
          <a:p>
            <a:endParaRPr lang="en-GB" dirty="0"/>
          </a:p>
          <a:p>
            <a:endParaRPr lang="en-GB" dirty="0"/>
          </a:p>
        </p:txBody>
      </p:sp>
      <p:sp>
        <p:nvSpPr>
          <p:cNvPr id="5" name="Title 4">
            <a:extLst>
              <a:ext uri="{FF2B5EF4-FFF2-40B4-BE49-F238E27FC236}">
                <a16:creationId xmlns:a16="http://schemas.microsoft.com/office/drawing/2014/main" id="{ADDE5CEE-D467-697B-922B-E65F4FD0CE03}"/>
              </a:ext>
            </a:extLst>
          </p:cNvPr>
          <p:cNvSpPr>
            <a:spLocks noGrp="1"/>
          </p:cNvSpPr>
          <p:nvPr>
            <p:ph type="title"/>
          </p:nvPr>
        </p:nvSpPr>
        <p:spPr>
          <a:xfrm>
            <a:off x="295701" y="0"/>
            <a:ext cx="10515600" cy="921130"/>
          </a:xfrm>
        </p:spPr>
        <p:txBody>
          <a:bodyPr/>
          <a:lstStyle/>
          <a:p>
            <a:r>
              <a:rPr lang="en-GB" b="1" dirty="0"/>
              <a:t>The Disadvantages of Gantt Charts:</a:t>
            </a:r>
          </a:p>
        </p:txBody>
      </p:sp>
    </p:spTree>
    <p:extLst>
      <p:ext uri="{BB962C8B-B14F-4D97-AF65-F5344CB8AC3E}">
        <p14:creationId xmlns:p14="http://schemas.microsoft.com/office/powerpoint/2010/main" val="2815152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9D134C-71AE-9220-6161-D44A38FE741E}"/>
              </a:ext>
            </a:extLst>
          </p:cNvPr>
          <p:cNvSpPr>
            <a:spLocks noGrp="1"/>
          </p:cNvSpPr>
          <p:nvPr>
            <p:ph idx="1"/>
          </p:nvPr>
        </p:nvSpPr>
        <p:spPr>
          <a:xfrm>
            <a:off x="295701" y="1105469"/>
            <a:ext cx="11600597" cy="5003586"/>
          </a:xfrm>
        </p:spPr>
        <p:txBody>
          <a:bodyPr>
            <a:normAutofit/>
          </a:bodyPr>
          <a:lstStyle/>
          <a:p>
            <a:endParaRPr lang="en-GB" dirty="0"/>
          </a:p>
          <a:p>
            <a:endParaRPr lang="en-GB" dirty="0"/>
          </a:p>
          <a:p>
            <a:endParaRPr lang="en-GB" dirty="0"/>
          </a:p>
        </p:txBody>
      </p:sp>
      <p:sp>
        <p:nvSpPr>
          <p:cNvPr id="5" name="Title 4">
            <a:extLst>
              <a:ext uri="{FF2B5EF4-FFF2-40B4-BE49-F238E27FC236}">
                <a16:creationId xmlns:a16="http://schemas.microsoft.com/office/drawing/2014/main" id="{ADDE5CEE-D467-697B-922B-E65F4FD0CE03}"/>
              </a:ext>
            </a:extLst>
          </p:cNvPr>
          <p:cNvSpPr>
            <a:spLocks noGrp="1"/>
          </p:cNvSpPr>
          <p:nvPr>
            <p:ph type="title"/>
          </p:nvPr>
        </p:nvSpPr>
        <p:spPr>
          <a:xfrm>
            <a:off x="295701" y="0"/>
            <a:ext cx="10515600" cy="921130"/>
          </a:xfrm>
        </p:spPr>
        <p:txBody>
          <a:bodyPr/>
          <a:lstStyle/>
          <a:p>
            <a:r>
              <a:rPr lang="en-GB" b="1" dirty="0"/>
              <a:t>Answer for Class exercise :</a:t>
            </a:r>
          </a:p>
        </p:txBody>
      </p:sp>
      <p:pic>
        <p:nvPicPr>
          <p:cNvPr id="4" name="Picture 3">
            <a:extLst>
              <a:ext uri="{FF2B5EF4-FFF2-40B4-BE49-F238E27FC236}">
                <a16:creationId xmlns:a16="http://schemas.microsoft.com/office/drawing/2014/main" id="{27F2DC0E-6D4B-5A1E-DFE6-E427E5042463}"/>
              </a:ext>
            </a:extLst>
          </p:cNvPr>
          <p:cNvPicPr>
            <a:picLocks noChangeAspect="1"/>
          </p:cNvPicPr>
          <p:nvPr/>
        </p:nvPicPr>
        <p:blipFill>
          <a:blip r:embed="rId3"/>
          <a:stretch>
            <a:fillRect/>
          </a:stretch>
        </p:blipFill>
        <p:spPr>
          <a:xfrm>
            <a:off x="1065439" y="1255939"/>
            <a:ext cx="9655994" cy="3446690"/>
          </a:xfrm>
          <a:prstGeom prst="rect">
            <a:avLst/>
          </a:prstGeom>
        </p:spPr>
      </p:pic>
    </p:spTree>
    <p:extLst>
      <p:ext uri="{BB962C8B-B14F-4D97-AF65-F5344CB8AC3E}">
        <p14:creationId xmlns:p14="http://schemas.microsoft.com/office/powerpoint/2010/main" val="19462933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257</TotalTime>
  <Words>2298</Words>
  <Application>Microsoft Office PowerPoint</Application>
  <PresentationFormat>Widescreen</PresentationFormat>
  <Paragraphs>231</Paragraphs>
  <Slides>22</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Helvetica Neue</vt:lpstr>
      <vt:lpstr>Lato-Bold</vt:lpstr>
      <vt:lpstr>Lato-Regular</vt:lpstr>
      <vt:lpstr>Arial</vt:lpstr>
      <vt:lpstr>Arial</vt:lpstr>
      <vt:lpstr>Calibri</vt:lpstr>
      <vt:lpstr>Calibri Light</vt:lpstr>
      <vt:lpstr>Segoe UI</vt:lpstr>
      <vt:lpstr>Office Theme</vt:lpstr>
      <vt:lpstr>Project Planning</vt:lpstr>
      <vt:lpstr>PowerPoint Presentation</vt:lpstr>
      <vt:lpstr>Project Scheduling </vt:lpstr>
      <vt:lpstr>Step 1: Work Breakdown Structure</vt:lpstr>
      <vt:lpstr>PowerPoint Presentation</vt:lpstr>
      <vt:lpstr>PowerPoint Presentation</vt:lpstr>
      <vt:lpstr>Step 2: Identify task relationships</vt:lpstr>
      <vt:lpstr> Step 3: Project Duration </vt:lpstr>
      <vt:lpstr>What is a Gantt chart?</vt:lpstr>
      <vt:lpstr>What is Gantt Chart Used For </vt:lpstr>
      <vt:lpstr>Useful features of a Gantt chart</vt:lpstr>
      <vt:lpstr>PowerPoint Presentation</vt:lpstr>
      <vt:lpstr>PowerPoint Presentation</vt:lpstr>
      <vt:lpstr>How to construct a Gannt Chart?</vt:lpstr>
      <vt:lpstr>PowerPoint Presentation</vt:lpstr>
      <vt:lpstr>PowerPoint Presentation</vt:lpstr>
      <vt:lpstr>PowerPoint Presentation</vt:lpstr>
      <vt:lpstr>Tools for PROJECT MONITORING</vt:lpstr>
      <vt:lpstr>Gannt chart as project monitoring tool</vt:lpstr>
      <vt:lpstr>Gannt chart as project monitoring tool…Cont.</vt:lpstr>
      <vt:lpstr>The Disadvantages of Gantt Charts:</vt:lpstr>
      <vt:lpstr>Answer for Class exercise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Planning</dc:title>
  <dc:creator>Balendran Kandasamy</dc:creator>
  <cp:lastModifiedBy>Balendran Kandasamy</cp:lastModifiedBy>
  <cp:revision>58</cp:revision>
  <dcterms:created xsi:type="dcterms:W3CDTF">2022-11-11T15:36:00Z</dcterms:created>
  <dcterms:modified xsi:type="dcterms:W3CDTF">2022-11-25T13:08:43Z</dcterms:modified>
</cp:coreProperties>
</file>