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3"/>
  </p:sldMasterIdLst>
  <p:notesMasterIdLst>
    <p:notesMasterId r:id="rId38"/>
  </p:notesMasterIdLst>
  <p:handoutMasterIdLst>
    <p:handoutMasterId r:id="rId39"/>
  </p:handoutMasterIdLst>
  <p:sldIdLst>
    <p:sldId id="256" r:id="rId4"/>
    <p:sldId id="257" r:id="rId5"/>
    <p:sldId id="258" r:id="rId6"/>
    <p:sldId id="267" r:id="rId7"/>
    <p:sldId id="319" r:id="rId8"/>
    <p:sldId id="311" r:id="rId9"/>
    <p:sldId id="273" r:id="rId10"/>
    <p:sldId id="274" r:id="rId11"/>
    <p:sldId id="307" r:id="rId12"/>
    <p:sldId id="326" r:id="rId13"/>
    <p:sldId id="327" r:id="rId14"/>
    <p:sldId id="328" r:id="rId15"/>
    <p:sldId id="299" r:id="rId16"/>
    <p:sldId id="279" r:id="rId17"/>
    <p:sldId id="301" r:id="rId18"/>
    <p:sldId id="312" r:id="rId19"/>
    <p:sldId id="313" r:id="rId20"/>
    <p:sldId id="314" r:id="rId21"/>
    <p:sldId id="316" r:id="rId22"/>
    <p:sldId id="282" r:id="rId23"/>
    <p:sldId id="287" r:id="rId24"/>
    <p:sldId id="322" r:id="rId25"/>
    <p:sldId id="296" r:id="rId26"/>
    <p:sldId id="290" r:id="rId27"/>
    <p:sldId id="288" r:id="rId28"/>
    <p:sldId id="323" r:id="rId29"/>
    <p:sldId id="289" r:id="rId30"/>
    <p:sldId id="291" r:id="rId31"/>
    <p:sldId id="293" r:id="rId32"/>
    <p:sldId id="292" r:id="rId33"/>
    <p:sldId id="295" r:id="rId34"/>
    <p:sldId id="329" r:id="rId35"/>
    <p:sldId id="324" r:id="rId36"/>
    <p:sldId id="325" r:id="rId37"/>
  </p:sldIdLst>
  <p:sldSz cx="9144000" cy="6858000" type="screen4x3"/>
  <p:notesSz cx="6797675" cy="9926638"/>
  <p:custShowLst>
    <p:custShow name="Lecture Presentation" id="0">
      <p:sldLst>
        <p:sld r:id="rId4"/>
        <p:sld r:id="rId5"/>
        <p:sld r:id="rId6"/>
        <p:sld r:id="rId7"/>
        <p:sld r:id="rId8"/>
        <p:sld r:id="rId9"/>
        <p:sld r:id="rId10"/>
        <p:sld r:id="rId36"/>
        <p:sld r:id="rId37"/>
        <p:sld r:id="rId11"/>
        <p:sld r:id="rId12"/>
        <p:sld r:id="rId16"/>
        <p:sld r:id="rId17"/>
        <p:sld r:id="rId18"/>
        <p:sld r:id="rId19"/>
        <p:sld r:id="rId20"/>
        <p:sld r:id="rId21"/>
        <p:sld r:id="rId22"/>
        <p:sld r:id="rId23"/>
        <p:sld r:id="rId24"/>
        <p:sld r:id="rId25"/>
        <p:sld r:id="rId26"/>
        <p:sld r:id="rId27"/>
        <p:sld r:id="rId28"/>
        <p:sld r:id="rId29"/>
        <p:sld r:id="rId30"/>
        <p:sld r:id="rId31"/>
        <p:sld r:id="rId32"/>
        <p:sld r:id="rId33"/>
        <p:sld r:id="rId34"/>
      </p:sldLst>
    </p:custShow>
  </p:custShow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emi Ademoye" initials="KA" lastIdx="0" clrIdx="0">
    <p:extLst>
      <p:ext uri="{19B8F6BF-5375-455C-9EA6-DF929625EA0E}">
        <p15:presenceInfo xmlns:p15="http://schemas.microsoft.com/office/powerpoint/2012/main" userId="S-1-5-21-809251214-2178901256-4152538893-2668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1BC6E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3179" autoAdjust="0"/>
  </p:normalViewPr>
  <p:slideViewPr>
    <p:cSldViewPr>
      <p:cViewPr varScale="1">
        <p:scale>
          <a:sx n="76" d="100"/>
          <a:sy n="76" d="100"/>
        </p:scale>
        <p:origin x="1670" y="4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handoutMaster" Target="handoutMasters/handoutMaster1.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viewProps" Target="viewProps.xml"/><Relationship Id="rId7" Type="http://schemas.openxmlformats.org/officeDocument/2006/relationships/slide" Target="slides/slide4.xml"/><Relationship Id="rId2" Type="http://schemas.openxmlformats.org/officeDocument/2006/relationships/customXml" Target="../customXml/item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commentAuthors" Target="commentAuthor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theme" Target="theme/theme1.xml"/><Relationship Id="rId8" Type="http://schemas.openxmlformats.org/officeDocument/2006/relationships/slide" Target="slides/slide5.xml"/><Relationship Id="rId3" Type="http://schemas.openxmlformats.org/officeDocument/2006/relationships/slideMaster" Target="slideMasters/slideMaster1.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1A9EC5B-3783-4C02-BC69-5C5B8EC577D9}" type="doc">
      <dgm:prSet loTypeId="urn:microsoft.com/office/officeart/2005/8/layout/hList1" loCatId="list" qsTypeId="urn:microsoft.com/office/officeart/2005/8/quickstyle/simple1" qsCatId="simple" csTypeId="urn:microsoft.com/office/officeart/2005/8/colors/colorful1" csCatId="colorful" phldr="1"/>
      <dgm:spPr/>
      <dgm:t>
        <a:bodyPr/>
        <a:lstStyle/>
        <a:p>
          <a:endParaRPr lang="en-GB"/>
        </a:p>
      </dgm:t>
    </dgm:pt>
    <dgm:pt modelId="{73A2D5AA-A285-47E2-BF51-9E2B1B364774}">
      <dgm:prSet phldrT="[Text]"/>
      <dgm:spPr/>
      <dgm:t>
        <a:bodyPr/>
        <a:lstStyle/>
        <a:p>
          <a:r>
            <a:rPr lang="en-GB" dirty="0"/>
            <a:t>Content</a:t>
          </a:r>
        </a:p>
      </dgm:t>
    </dgm:pt>
    <dgm:pt modelId="{0A07872C-D7EB-49B1-80D0-AA1C6488659A}" type="parTrans" cxnId="{363DCF20-4045-4FA4-8185-1CC22E616DD6}">
      <dgm:prSet/>
      <dgm:spPr/>
      <dgm:t>
        <a:bodyPr/>
        <a:lstStyle/>
        <a:p>
          <a:endParaRPr lang="en-GB"/>
        </a:p>
      </dgm:t>
    </dgm:pt>
    <dgm:pt modelId="{708EE1F6-C256-4674-8FDE-ED6743AB8E64}" type="sibTrans" cxnId="{363DCF20-4045-4FA4-8185-1CC22E616DD6}">
      <dgm:prSet/>
      <dgm:spPr/>
      <dgm:t>
        <a:bodyPr/>
        <a:lstStyle/>
        <a:p>
          <a:endParaRPr lang="en-GB"/>
        </a:p>
      </dgm:t>
    </dgm:pt>
    <dgm:pt modelId="{731AD390-7C70-48A3-B964-383E4CF299D2}">
      <dgm:prSet phldrT="[Text]"/>
      <dgm:spPr/>
      <dgm:t>
        <a:bodyPr/>
        <a:lstStyle/>
        <a:p>
          <a:r>
            <a:rPr lang="en-GB" dirty="0"/>
            <a:t>Purpose</a:t>
          </a:r>
        </a:p>
      </dgm:t>
    </dgm:pt>
    <dgm:pt modelId="{ED4E5AC7-8DFF-47F1-A0DC-D900AEA9C189}" type="parTrans" cxnId="{D779E949-BB55-450E-B057-F4D1224BA4C1}">
      <dgm:prSet/>
      <dgm:spPr/>
      <dgm:t>
        <a:bodyPr/>
        <a:lstStyle/>
        <a:p>
          <a:endParaRPr lang="en-GB"/>
        </a:p>
      </dgm:t>
    </dgm:pt>
    <dgm:pt modelId="{8007ED00-755F-4CE8-A90F-EAB5DEB69542}" type="sibTrans" cxnId="{D779E949-BB55-450E-B057-F4D1224BA4C1}">
      <dgm:prSet/>
      <dgm:spPr/>
      <dgm:t>
        <a:bodyPr/>
        <a:lstStyle/>
        <a:p>
          <a:endParaRPr lang="en-GB"/>
        </a:p>
      </dgm:t>
    </dgm:pt>
    <dgm:pt modelId="{467FA3FF-5ABB-4921-90B1-1A89BCA462BB}">
      <dgm:prSet phldrT="[Text]"/>
      <dgm:spPr/>
      <dgm:t>
        <a:bodyPr/>
        <a:lstStyle/>
        <a:p>
          <a:r>
            <a:rPr lang="en-GB" dirty="0"/>
            <a:t>Voice &amp; Tone</a:t>
          </a:r>
        </a:p>
      </dgm:t>
    </dgm:pt>
    <dgm:pt modelId="{7178BD28-BF89-44C9-96E8-9F579147B3F5}" type="parTrans" cxnId="{64A39B91-D7E2-452A-90F2-F6895CFBE240}">
      <dgm:prSet/>
      <dgm:spPr/>
      <dgm:t>
        <a:bodyPr/>
        <a:lstStyle/>
        <a:p>
          <a:endParaRPr lang="en-GB"/>
        </a:p>
      </dgm:t>
    </dgm:pt>
    <dgm:pt modelId="{52E3D67E-668D-4CAF-9E8D-0C8ADFF78313}" type="sibTrans" cxnId="{64A39B91-D7E2-452A-90F2-F6895CFBE240}">
      <dgm:prSet/>
      <dgm:spPr/>
      <dgm:t>
        <a:bodyPr/>
        <a:lstStyle/>
        <a:p>
          <a:endParaRPr lang="en-GB"/>
        </a:p>
      </dgm:t>
    </dgm:pt>
    <dgm:pt modelId="{D36D7ADE-D471-4A5F-9EEF-483C665EB48D}">
      <dgm:prSet phldrT="[Text]"/>
      <dgm:spPr/>
      <dgm:t>
        <a:bodyPr/>
        <a:lstStyle/>
        <a:p>
          <a:r>
            <a:rPr lang="en-GB" dirty="0"/>
            <a:t>Reading Levels</a:t>
          </a:r>
        </a:p>
      </dgm:t>
    </dgm:pt>
    <dgm:pt modelId="{8198CE39-77DE-4889-84EE-62281B059ABF}" type="parTrans" cxnId="{52EAE529-B3E3-4981-A4D9-D569213107F5}">
      <dgm:prSet/>
      <dgm:spPr/>
      <dgm:t>
        <a:bodyPr/>
        <a:lstStyle/>
        <a:p>
          <a:endParaRPr lang="en-GB"/>
        </a:p>
      </dgm:t>
    </dgm:pt>
    <dgm:pt modelId="{729D0F81-0B6E-4AC9-986A-1CDDF45A068D}" type="sibTrans" cxnId="{52EAE529-B3E3-4981-A4D9-D569213107F5}">
      <dgm:prSet/>
      <dgm:spPr/>
      <dgm:t>
        <a:bodyPr/>
        <a:lstStyle/>
        <a:p>
          <a:endParaRPr lang="en-GB"/>
        </a:p>
      </dgm:t>
    </dgm:pt>
    <dgm:pt modelId="{88AD0011-2AB6-4461-9AFF-3E7C56EA7328}">
      <dgm:prSet phldrT="[Text]"/>
      <dgm:spPr/>
      <dgm:t>
        <a:bodyPr/>
        <a:lstStyle/>
        <a:p>
          <a:r>
            <a:rPr lang="en-GB" dirty="0"/>
            <a:t>Visual</a:t>
          </a:r>
        </a:p>
      </dgm:t>
    </dgm:pt>
    <dgm:pt modelId="{99FC82D1-1B7B-4CD4-9D2A-B642EF5577C0}" type="parTrans" cxnId="{AFDB9FA8-562B-4F39-95FB-221C9F040F02}">
      <dgm:prSet/>
      <dgm:spPr/>
      <dgm:t>
        <a:bodyPr/>
        <a:lstStyle/>
        <a:p>
          <a:endParaRPr lang="en-GB"/>
        </a:p>
      </dgm:t>
    </dgm:pt>
    <dgm:pt modelId="{943600A3-7659-4EB6-A3D6-4E9935E25951}" type="sibTrans" cxnId="{AFDB9FA8-562B-4F39-95FB-221C9F040F02}">
      <dgm:prSet/>
      <dgm:spPr/>
      <dgm:t>
        <a:bodyPr/>
        <a:lstStyle/>
        <a:p>
          <a:endParaRPr lang="en-GB"/>
        </a:p>
      </dgm:t>
    </dgm:pt>
    <dgm:pt modelId="{35897550-F71D-4E67-8997-EB496EEFA8E5}">
      <dgm:prSet phldrT="[Text]"/>
      <dgm:spPr/>
      <dgm:t>
        <a:bodyPr/>
        <a:lstStyle/>
        <a:p>
          <a:r>
            <a:rPr lang="en-GB" dirty="0"/>
            <a:t>Colour</a:t>
          </a:r>
        </a:p>
      </dgm:t>
    </dgm:pt>
    <dgm:pt modelId="{86CCF396-3F81-4ACF-8D9B-C406491A081F}" type="parTrans" cxnId="{53E09D78-CF42-4168-886B-0542D64C1674}">
      <dgm:prSet/>
      <dgm:spPr/>
      <dgm:t>
        <a:bodyPr/>
        <a:lstStyle/>
        <a:p>
          <a:endParaRPr lang="en-GB"/>
        </a:p>
      </dgm:t>
    </dgm:pt>
    <dgm:pt modelId="{E1B1CF06-DAB8-4268-A401-9162D04BFA35}" type="sibTrans" cxnId="{53E09D78-CF42-4168-886B-0542D64C1674}">
      <dgm:prSet/>
      <dgm:spPr/>
      <dgm:t>
        <a:bodyPr/>
        <a:lstStyle/>
        <a:p>
          <a:endParaRPr lang="en-GB"/>
        </a:p>
      </dgm:t>
    </dgm:pt>
    <dgm:pt modelId="{8686C9FE-8197-40F1-B9A2-603740A04D98}">
      <dgm:prSet phldrT="[Text]"/>
      <dgm:spPr/>
      <dgm:t>
        <a:bodyPr/>
        <a:lstStyle/>
        <a:p>
          <a:r>
            <a:rPr lang="en-GB" dirty="0"/>
            <a:t>Layout</a:t>
          </a:r>
        </a:p>
      </dgm:t>
    </dgm:pt>
    <dgm:pt modelId="{42345278-2EEE-4248-B27E-9E2B51EE6AA3}" type="parTrans" cxnId="{33BCF7A7-FC6E-4429-8FF7-D0FF3ED5236C}">
      <dgm:prSet/>
      <dgm:spPr/>
      <dgm:t>
        <a:bodyPr/>
        <a:lstStyle/>
        <a:p>
          <a:endParaRPr lang="en-GB"/>
        </a:p>
      </dgm:t>
    </dgm:pt>
    <dgm:pt modelId="{E8774B4F-9E32-4D71-A527-C1F95A4C3D43}" type="sibTrans" cxnId="{33BCF7A7-FC6E-4429-8FF7-D0FF3ED5236C}">
      <dgm:prSet/>
      <dgm:spPr/>
      <dgm:t>
        <a:bodyPr/>
        <a:lstStyle/>
        <a:p>
          <a:endParaRPr lang="en-GB"/>
        </a:p>
      </dgm:t>
    </dgm:pt>
    <dgm:pt modelId="{022A5BE9-3A20-4ED6-BA69-C489FEFFAB75}">
      <dgm:prSet phldrT="[Text]"/>
      <dgm:spPr/>
      <dgm:t>
        <a:bodyPr/>
        <a:lstStyle/>
        <a:p>
          <a:r>
            <a:rPr lang="en-GB" dirty="0"/>
            <a:t>Grammar/Spelling Choices</a:t>
          </a:r>
        </a:p>
      </dgm:t>
    </dgm:pt>
    <dgm:pt modelId="{6AE13717-02C5-4F82-896E-FEFBD6C84B04}" type="parTrans" cxnId="{8512FBFC-0E7C-4D65-8E76-34591AC00815}">
      <dgm:prSet/>
      <dgm:spPr/>
      <dgm:t>
        <a:bodyPr/>
        <a:lstStyle/>
        <a:p>
          <a:endParaRPr lang="en-GB"/>
        </a:p>
      </dgm:t>
    </dgm:pt>
    <dgm:pt modelId="{02127A41-6CF7-4508-B81A-AA548D7932C4}" type="sibTrans" cxnId="{8512FBFC-0E7C-4D65-8E76-34591AC00815}">
      <dgm:prSet/>
      <dgm:spPr/>
      <dgm:t>
        <a:bodyPr/>
        <a:lstStyle/>
        <a:p>
          <a:endParaRPr lang="en-GB"/>
        </a:p>
      </dgm:t>
    </dgm:pt>
    <dgm:pt modelId="{E0042228-850F-4543-AA30-9983AF2503CA}">
      <dgm:prSet phldrT="[Text]"/>
      <dgm:spPr/>
      <dgm:t>
        <a:bodyPr/>
        <a:lstStyle/>
        <a:p>
          <a:r>
            <a:rPr lang="en-GB" dirty="0"/>
            <a:t>Typography</a:t>
          </a:r>
        </a:p>
      </dgm:t>
    </dgm:pt>
    <dgm:pt modelId="{5EDA664B-A511-4D58-AF09-42C68D7389F1}" type="parTrans" cxnId="{3AFB81B6-DCF3-497D-8EAE-C25F8158D538}">
      <dgm:prSet/>
      <dgm:spPr/>
      <dgm:t>
        <a:bodyPr/>
        <a:lstStyle/>
        <a:p>
          <a:endParaRPr lang="en-GB"/>
        </a:p>
      </dgm:t>
    </dgm:pt>
    <dgm:pt modelId="{36B1D371-D10F-4596-9405-E93557CAC666}" type="sibTrans" cxnId="{3AFB81B6-DCF3-497D-8EAE-C25F8158D538}">
      <dgm:prSet/>
      <dgm:spPr/>
      <dgm:t>
        <a:bodyPr/>
        <a:lstStyle/>
        <a:p>
          <a:endParaRPr lang="en-GB"/>
        </a:p>
      </dgm:t>
    </dgm:pt>
    <dgm:pt modelId="{4B86EE3B-CF5E-45A8-AB31-471773113252}">
      <dgm:prSet phldrT="[Text]"/>
      <dgm:spPr/>
      <dgm:t>
        <a:bodyPr/>
        <a:lstStyle/>
        <a:p>
          <a:r>
            <a:rPr lang="en-GB" dirty="0"/>
            <a:t>Images</a:t>
          </a:r>
        </a:p>
      </dgm:t>
    </dgm:pt>
    <dgm:pt modelId="{FA1032E5-E8BE-4E3F-BC30-1D70400B45FB}" type="parTrans" cxnId="{043CFBC2-8A59-45B8-B0A8-E891741493DD}">
      <dgm:prSet/>
      <dgm:spPr/>
      <dgm:t>
        <a:bodyPr/>
        <a:lstStyle/>
        <a:p>
          <a:endParaRPr lang="en-GB"/>
        </a:p>
      </dgm:t>
    </dgm:pt>
    <dgm:pt modelId="{D1D70369-0407-4E0F-BAFF-486E4E2F8044}" type="sibTrans" cxnId="{043CFBC2-8A59-45B8-B0A8-E891741493DD}">
      <dgm:prSet/>
      <dgm:spPr/>
      <dgm:t>
        <a:bodyPr/>
        <a:lstStyle/>
        <a:p>
          <a:endParaRPr lang="en-GB"/>
        </a:p>
      </dgm:t>
    </dgm:pt>
    <dgm:pt modelId="{2DA1272C-0094-4C6E-B784-9CCA7B41A9F1}">
      <dgm:prSet phldrT="[Text]"/>
      <dgm:spPr/>
      <dgm:t>
        <a:bodyPr/>
        <a:lstStyle/>
        <a:p>
          <a:r>
            <a:rPr lang="en-GB" dirty="0"/>
            <a:t>Icons</a:t>
          </a:r>
        </a:p>
      </dgm:t>
    </dgm:pt>
    <dgm:pt modelId="{D6A63D50-0452-4494-8897-7CC15481B3A5}" type="parTrans" cxnId="{B421C556-D95A-46A2-8E96-470A16F88FC0}">
      <dgm:prSet/>
      <dgm:spPr/>
      <dgm:t>
        <a:bodyPr/>
        <a:lstStyle/>
        <a:p>
          <a:endParaRPr lang="en-GB"/>
        </a:p>
      </dgm:t>
    </dgm:pt>
    <dgm:pt modelId="{9C05ADF5-38B7-4FD2-AAB2-09249BBD779A}" type="sibTrans" cxnId="{B421C556-D95A-46A2-8E96-470A16F88FC0}">
      <dgm:prSet/>
      <dgm:spPr/>
      <dgm:t>
        <a:bodyPr/>
        <a:lstStyle/>
        <a:p>
          <a:endParaRPr lang="en-GB"/>
        </a:p>
      </dgm:t>
    </dgm:pt>
    <dgm:pt modelId="{A4F99B04-0C3E-44D4-A9D9-344F5DA47474}">
      <dgm:prSet phldrT="[Text]"/>
      <dgm:spPr/>
      <dgm:t>
        <a:bodyPr/>
        <a:lstStyle/>
        <a:p>
          <a:r>
            <a:rPr lang="en-GB" dirty="0"/>
            <a:t>F Pattern</a:t>
          </a:r>
        </a:p>
      </dgm:t>
    </dgm:pt>
    <dgm:pt modelId="{66131417-7BB8-45AE-83EC-E57194C82C9C}" type="parTrans" cxnId="{C6E026A5-163A-4223-986D-DAA4FC3776EC}">
      <dgm:prSet/>
      <dgm:spPr/>
      <dgm:t>
        <a:bodyPr/>
        <a:lstStyle/>
        <a:p>
          <a:endParaRPr lang="en-GB"/>
        </a:p>
      </dgm:t>
    </dgm:pt>
    <dgm:pt modelId="{A97F2D72-ABA7-436E-93D0-C1DCFC83755C}" type="sibTrans" cxnId="{C6E026A5-163A-4223-986D-DAA4FC3776EC}">
      <dgm:prSet/>
      <dgm:spPr/>
      <dgm:t>
        <a:bodyPr/>
        <a:lstStyle/>
        <a:p>
          <a:endParaRPr lang="en-GB"/>
        </a:p>
      </dgm:t>
    </dgm:pt>
    <dgm:pt modelId="{780ABCA2-E618-43ED-9EF2-BFB3E8A31772}">
      <dgm:prSet phldrT="[Text]"/>
      <dgm:spPr/>
      <dgm:t>
        <a:bodyPr/>
        <a:lstStyle/>
        <a:p>
          <a:r>
            <a:rPr lang="en-GB" dirty="0"/>
            <a:t>Grids</a:t>
          </a:r>
        </a:p>
      </dgm:t>
    </dgm:pt>
    <dgm:pt modelId="{7835C1B5-CDEE-49DD-9A19-C4D6E9955F32}" type="parTrans" cxnId="{7DB8B785-A508-40D8-94B9-BC626DFD4CCD}">
      <dgm:prSet/>
      <dgm:spPr/>
      <dgm:t>
        <a:bodyPr/>
        <a:lstStyle/>
        <a:p>
          <a:endParaRPr lang="en-GB"/>
        </a:p>
      </dgm:t>
    </dgm:pt>
    <dgm:pt modelId="{5CD2CF06-3BF6-47F1-A91F-C3F3A8DC16B0}" type="sibTrans" cxnId="{7DB8B785-A508-40D8-94B9-BC626DFD4CCD}">
      <dgm:prSet/>
      <dgm:spPr/>
      <dgm:t>
        <a:bodyPr/>
        <a:lstStyle/>
        <a:p>
          <a:endParaRPr lang="en-GB"/>
        </a:p>
      </dgm:t>
    </dgm:pt>
    <dgm:pt modelId="{7A5AE4CA-2644-4C00-8B6C-DE38231A1E6A}">
      <dgm:prSet phldrT="[Text]"/>
      <dgm:spPr/>
      <dgm:t>
        <a:bodyPr/>
        <a:lstStyle/>
        <a:p>
          <a:r>
            <a:rPr lang="en-GB" dirty="0"/>
            <a:t>Mobile Friendly</a:t>
          </a:r>
        </a:p>
      </dgm:t>
    </dgm:pt>
    <dgm:pt modelId="{A10F91CA-BA8E-4D9C-B0D7-88F32BF990F0}" type="parTrans" cxnId="{630E5582-CB59-461E-B0C4-468F6AF309B8}">
      <dgm:prSet/>
      <dgm:spPr/>
      <dgm:t>
        <a:bodyPr/>
        <a:lstStyle/>
        <a:p>
          <a:endParaRPr lang="en-GB"/>
        </a:p>
      </dgm:t>
    </dgm:pt>
    <dgm:pt modelId="{06D9D3AD-3BEB-4ECB-99D9-7031165954C1}" type="sibTrans" cxnId="{630E5582-CB59-461E-B0C4-468F6AF309B8}">
      <dgm:prSet/>
      <dgm:spPr/>
      <dgm:t>
        <a:bodyPr/>
        <a:lstStyle/>
        <a:p>
          <a:endParaRPr lang="en-GB"/>
        </a:p>
      </dgm:t>
    </dgm:pt>
    <dgm:pt modelId="{453A6BB9-81A8-42B7-94DE-CAF08BD223BE}">
      <dgm:prSet phldrT="[Text]"/>
      <dgm:spPr/>
      <dgm:t>
        <a:bodyPr/>
        <a:lstStyle/>
        <a:p>
          <a:r>
            <a:rPr lang="en-GB" dirty="0"/>
            <a:t>Target Audience</a:t>
          </a:r>
        </a:p>
      </dgm:t>
    </dgm:pt>
    <dgm:pt modelId="{3A530BDD-592B-4329-9DD6-04E6346BA08E}" type="parTrans" cxnId="{A139565A-ECFF-4874-870D-551CF1778C82}">
      <dgm:prSet/>
      <dgm:spPr/>
      <dgm:t>
        <a:bodyPr/>
        <a:lstStyle/>
        <a:p>
          <a:endParaRPr lang="en-GB"/>
        </a:p>
      </dgm:t>
    </dgm:pt>
    <dgm:pt modelId="{449EBDFE-EDB0-4952-9013-C236B9D251D8}" type="sibTrans" cxnId="{A139565A-ECFF-4874-870D-551CF1778C82}">
      <dgm:prSet/>
      <dgm:spPr/>
      <dgm:t>
        <a:bodyPr/>
        <a:lstStyle/>
        <a:p>
          <a:endParaRPr lang="en-GB"/>
        </a:p>
      </dgm:t>
    </dgm:pt>
    <dgm:pt modelId="{8C41F870-6A73-4DCF-949E-C37B3F95F2E0}">
      <dgm:prSet phldrT="[Text]"/>
      <dgm:spPr/>
      <dgm:t>
        <a:bodyPr/>
        <a:lstStyle/>
        <a:p>
          <a:r>
            <a:rPr lang="en-GB" dirty="0"/>
            <a:t>Design Trends</a:t>
          </a:r>
        </a:p>
      </dgm:t>
    </dgm:pt>
    <dgm:pt modelId="{F6491C19-5EAB-45C3-B3EE-05DE9828837F}" type="parTrans" cxnId="{73AEDEBF-FDC0-4C1F-BE0C-1474F7117DAA}">
      <dgm:prSet/>
      <dgm:spPr/>
      <dgm:t>
        <a:bodyPr/>
        <a:lstStyle/>
        <a:p>
          <a:endParaRPr lang="en-GB"/>
        </a:p>
      </dgm:t>
    </dgm:pt>
    <dgm:pt modelId="{98ABBD80-35B3-4054-92A7-F5B79D4CDEA6}" type="sibTrans" cxnId="{73AEDEBF-FDC0-4C1F-BE0C-1474F7117DAA}">
      <dgm:prSet/>
      <dgm:spPr/>
      <dgm:t>
        <a:bodyPr/>
        <a:lstStyle/>
        <a:p>
          <a:endParaRPr lang="en-GB"/>
        </a:p>
      </dgm:t>
    </dgm:pt>
    <dgm:pt modelId="{3E50377C-6312-4DB6-90DD-11EDAFB0DDAA}">
      <dgm:prSet phldrT="[Text]"/>
      <dgm:spPr/>
      <dgm:t>
        <a:bodyPr/>
        <a:lstStyle/>
        <a:p>
          <a:r>
            <a:rPr lang="en-GB" dirty="0"/>
            <a:t>Z Pattern</a:t>
          </a:r>
        </a:p>
      </dgm:t>
    </dgm:pt>
    <dgm:pt modelId="{29A61FAD-083C-45FE-92F3-78D48BE391A7}" type="parTrans" cxnId="{8C727E9F-BFB7-4EE0-B8E3-B0AB553EC735}">
      <dgm:prSet/>
      <dgm:spPr/>
      <dgm:t>
        <a:bodyPr/>
        <a:lstStyle/>
        <a:p>
          <a:endParaRPr lang="en-GB"/>
        </a:p>
      </dgm:t>
    </dgm:pt>
    <dgm:pt modelId="{9A4450B6-A25B-4688-847E-85327CA5CBEE}" type="sibTrans" cxnId="{8C727E9F-BFB7-4EE0-B8E3-B0AB553EC735}">
      <dgm:prSet/>
      <dgm:spPr/>
      <dgm:t>
        <a:bodyPr/>
        <a:lstStyle/>
        <a:p>
          <a:endParaRPr lang="en-GB"/>
        </a:p>
      </dgm:t>
    </dgm:pt>
    <dgm:pt modelId="{3B0DB428-835C-4F33-8584-5F99BBE1666E}">
      <dgm:prSet phldrT="[Text]"/>
      <dgm:spPr/>
      <dgm:t>
        <a:bodyPr/>
        <a:lstStyle/>
        <a:p>
          <a:r>
            <a:rPr lang="en-GB" dirty="0"/>
            <a:t>Navigation</a:t>
          </a:r>
        </a:p>
      </dgm:t>
    </dgm:pt>
    <dgm:pt modelId="{2E2D39F2-22B2-4D5A-B7E6-B0169BA40D29}" type="parTrans" cxnId="{298DD828-6AC0-4D1F-9D7E-29A07CC5974D}">
      <dgm:prSet/>
      <dgm:spPr/>
      <dgm:t>
        <a:bodyPr/>
        <a:lstStyle/>
        <a:p>
          <a:endParaRPr lang="en-GB"/>
        </a:p>
      </dgm:t>
    </dgm:pt>
    <dgm:pt modelId="{509171DE-5244-4D26-911D-1FDCB595707E}" type="sibTrans" cxnId="{298DD828-6AC0-4D1F-9D7E-29A07CC5974D}">
      <dgm:prSet/>
      <dgm:spPr/>
      <dgm:t>
        <a:bodyPr/>
        <a:lstStyle/>
        <a:p>
          <a:endParaRPr lang="en-GB"/>
        </a:p>
      </dgm:t>
    </dgm:pt>
    <dgm:pt modelId="{3347DB41-243E-4384-9974-62B94341D568}">
      <dgm:prSet phldrT="[Text]"/>
      <dgm:spPr/>
      <dgm:t>
        <a:bodyPr/>
        <a:lstStyle/>
        <a:p>
          <a:r>
            <a:rPr lang="en-GB" dirty="0"/>
            <a:t>Load Time</a:t>
          </a:r>
        </a:p>
      </dgm:t>
    </dgm:pt>
    <dgm:pt modelId="{4409D4CD-8570-4924-9A1E-AE933590DC55}" type="parTrans" cxnId="{0A6C68C4-2F16-4AD3-A4C2-49E9ABD5E8DD}">
      <dgm:prSet/>
      <dgm:spPr/>
      <dgm:t>
        <a:bodyPr/>
        <a:lstStyle/>
        <a:p>
          <a:endParaRPr lang="en-GB"/>
        </a:p>
      </dgm:t>
    </dgm:pt>
    <dgm:pt modelId="{D70F4DD3-DD6C-4B7E-A4B7-17B4C775F268}" type="sibTrans" cxnId="{0A6C68C4-2F16-4AD3-A4C2-49E9ABD5E8DD}">
      <dgm:prSet/>
      <dgm:spPr/>
      <dgm:t>
        <a:bodyPr/>
        <a:lstStyle/>
        <a:p>
          <a:endParaRPr lang="en-GB"/>
        </a:p>
      </dgm:t>
    </dgm:pt>
    <dgm:pt modelId="{0191E7C7-198D-45BD-80AF-E3958093FD8B}">
      <dgm:prSet phldrT="[Text]"/>
      <dgm:spPr/>
      <dgm:t>
        <a:bodyPr/>
        <a:lstStyle/>
        <a:p>
          <a:r>
            <a:rPr lang="en-GB" dirty="0"/>
            <a:t>Communication</a:t>
          </a:r>
        </a:p>
      </dgm:t>
    </dgm:pt>
    <dgm:pt modelId="{95F05E16-E258-4729-96A9-91D3DC2B2A2E}" type="parTrans" cxnId="{C374164B-73F8-4A75-BB15-7ACAD290BEB3}">
      <dgm:prSet/>
      <dgm:spPr/>
      <dgm:t>
        <a:bodyPr/>
        <a:lstStyle/>
        <a:p>
          <a:endParaRPr lang="en-GB"/>
        </a:p>
      </dgm:t>
    </dgm:pt>
    <dgm:pt modelId="{D8E51A3F-6F75-4A2A-B723-D582879D1EA7}" type="sibTrans" cxnId="{C374164B-73F8-4A75-BB15-7ACAD290BEB3}">
      <dgm:prSet/>
      <dgm:spPr/>
      <dgm:t>
        <a:bodyPr/>
        <a:lstStyle/>
        <a:p>
          <a:endParaRPr lang="en-GB"/>
        </a:p>
      </dgm:t>
    </dgm:pt>
    <dgm:pt modelId="{0FB5D314-317F-4018-87FA-72054BAAE637}">
      <dgm:prSet phldrT="[Text]"/>
      <dgm:spPr/>
      <dgm:t>
        <a:bodyPr/>
        <a:lstStyle/>
        <a:p>
          <a:r>
            <a:rPr lang="en-GB" dirty="0"/>
            <a:t>Visual Hierarchy</a:t>
          </a:r>
        </a:p>
      </dgm:t>
    </dgm:pt>
    <dgm:pt modelId="{E110E1AA-1C09-45F6-AD6E-DDD278774A28}" type="parTrans" cxnId="{64DCBF24-56CA-4953-B28E-F714870203AD}">
      <dgm:prSet/>
      <dgm:spPr/>
      <dgm:t>
        <a:bodyPr/>
        <a:lstStyle/>
        <a:p>
          <a:endParaRPr lang="en-GB"/>
        </a:p>
      </dgm:t>
    </dgm:pt>
    <dgm:pt modelId="{8F5E215E-2226-47C3-ACCB-19EC13793283}" type="sibTrans" cxnId="{64DCBF24-56CA-4953-B28E-F714870203AD}">
      <dgm:prSet/>
      <dgm:spPr/>
      <dgm:t>
        <a:bodyPr/>
        <a:lstStyle/>
        <a:p>
          <a:endParaRPr lang="en-GB"/>
        </a:p>
      </dgm:t>
    </dgm:pt>
    <dgm:pt modelId="{F2443D28-40A6-4639-89AB-D97E5157F4D2}">
      <dgm:prSet phldrT="[Text]"/>
      <dgm:spPr/>
      <dgm:t>
        <a:bodyPr/>
        <a:lstStyle/>
        <a:p>
          <a:r>
            <a:rPr lang="en-GB" dirty="0"/>
            <a:t>Accessibility</a:t>
          </a:r>
        </a:p>
      </dgm:t>
    </dgm:pt>
    <dgm:pt modelId="{A7B2B1BF-7EBE-40C9-864E-25E21B519379}" type="parTrans" cxnId="{29D1B38D-1B2A-4269-8BE1-56AFA215AB10}">
      <dgm:prSet/>
      <dgm:spPr/>
      <dgm:t>
        <a:bodyPr/>
        <a:lstStyle/>
        <a:p>
          <a:endParaRPr lang="en-GB"/>
        </a:p>
      </dgm:t>
    </dgm:pt>
    <dgm:pt modelId="{0B6BEC13-CC1B-4889-A912-DDC67C987EAD}" type="sibTrans" cxnId="{29D1B38D-1B2A-4269-8BE1-56AFA215AB10}">
      <dgm:prSet/>
      <dgm:spPr/>
      <dgm:t>
        <a:bodyPr/>
        <a:lstStyle/>
        <a:p>
          <a:endParaRPr lang="en-GB"/>
        </a:p>
      </dgm:t>
    </dgm:pt>
    <dgm:pt modelId="{C20B370C-F6DC-40A7-8DDE-712150E0D083}">
      <dgm:prSet phldrT="[Text]"/>
      <dgm:spPr/>
      <dgm:t>
        <a:bodyPr/>
        <a:lstStyle/>
        <a:p>
          <a:r>
            <a:rPr lang="en-GB" dirty="0"/>
            <a:t>Branding</a:t>
          </a:r>
        </a:p>
      </dgm:t>
    </dgm:pt>
    <dgm:pt modelId="{130022B5-7866-4EED-B53A-CDBEE068486E}" type="parTrans" cxnId="{C0C4EF83-815F-47F4-9407-BEE9EEEF3E86}">
      <dgm:prSet/>
      <dgm:spPr/>
      <dgm:t>
        <a:bodyPr/>
        <a:lstStyle/>
        <a:p>
          <a:endParaRPr lang="en-GB"/>
        </a:p>
      </dgm:t>
    </dgm:pt>
    <dgm:pt modelId="{996CF144-713D-4962-8ACF-33937AC53A15}" type="sibTrans" cxnId="{C0C4EF83-815F-47F4-9407-BEE9EEEF3E86}">
      <dgm:prSet/>
      <dgm:spPr/>
      <dgm:t>
        <a:bodyPr/>
        <a:lstStyle/>
        <a:p>
          <a:endParaRPr lang="en-GB"/>
        </a:p>
      </dgm:t>
    </dgm:pt>
    <dgm:pt modelId="{9CB5663C-5417-4C59-AEAF-1D251628FA64}" type="pres">
      <dgm:prSet presAssocID="{81A9EC5B-3783-4C02-BC69-5C5B8EC577D9}" presName="Name0" presStyleCnt="0">
        <dgm:presLayoutVars>
          <dgm:dir/>
          <dgm:animLvl val="lvl"/>
          <dgm:resizeHandles val="exact"/>
        </dgm:presLayoutVars>
      </dgm:prSet>
      <dgm:spPr/>
    </dgm:pt>
    <dgm:pt modelId="{677EAB10-84FE-41A9-88F8-BFE341453761}" type="pres">
      <dgm:prSet presAssocID="{73A2D5AA-A285-47E2-BF51-9E2B1B364774}" presName="composite" presStyleCnt="0"/>
      <dgm:spPr/>
    </dgm:pt>
    <dgm:pt modelId="{7A2692F5-E72F-49C9-B3C6-ED7C7CDA6990}" type="pres">
      <dgm:prSet presAssocID="{73A2D5AA-A285-47E2-BF51-9E2B1B364774}" presName="parTx" presStyleLbl="alignNode1" presStyleIdx="0" presStyleCnt="3">
        <dgm:presLayoutVars>
          <dgm:chMax val="0"/>
          <dgm:chPref val="0"/>
          <dgm:bulletEnabled val="1"/>
        </dgm:presLayoutVars>
      </dgm:prSet>
      <dgm:spPr/>
    </dgm:pt>
    <dgm:pt modelId="{EA0A20DB-8423-48A5-BEF0-E8E14CA0BB50}" type="pres">
      <dgm:prSet presAssocID="{73A2D5AA-A285-47E2-BF51-9E2B1B364774}" presName="desTx" presStyleLbl="alignAccFollowNode1" presStyleIdx="0" presStyleCnt="3">
        <dgm:presLayoutVars>
          <dgm:bulletEnabled val="1"/>
        </dgm:presLayoutVars>
      </dgm:prSet>
      <dgm:spPr/>
    </dgm:pt>
    <dgm:pt modelId="{5A1DD78E-4556-46A7-B0FF-9BB9ECE07B35}" type="pres">
      <dgm:prSet presAssocID="{708EE1F6-C256-4674-8FDE-ED6743AB8E64}" presName="space" presStyleCnt="0"/>
      <dgm:spPr/>
    </dgm:pt>
    <dgm:pt modelId="{F7C1AF88-A952-404D-8FA0-844AB6972BD1}" type="pres">
      <dgm:prSet presAssocID="{88AD0011-2AB6-4461-9AFF-3E7C56EA7328}" presName="composite" presStyleCnt="0"/>
      <dgm:spPr/>
    </dgm:pt>
    <dgm:pt modelId="{42ADDACB-D749-462F-8887-F1DBB190BFB5}" type="pres">
      <dgm:prSet presAssocID="{88AD0011-2AB6-4461-9AFF-3E7C56EA7328}" presName="parTx" presStyleLbl="alignNode1" presStyleIdx="1" presStyleCnt="3">
        <dgm:presLayoutVars>
          <dgm:chMax val="0"/>
          <dgm:chPref val="0"/>
          <dgm:bulletEnabled val="1"/>
        </dgm:presLayoutVars>
      </dgm:prSet>
      <dgm:spPr/>
    </dgm:pt>
    <dgm:pt modelId="{0B6111AB-7636-4167-AC47-F1C5EBA92926}" type="pres">
      <dgm:prSet presAssocID="{88AD0011-2AB6-4461-9AFF-3E7C56EA7328}" presName="desTx" presStyleLbl="alignAccFollowNode1" presStyleIdx="1" presStyleCnt="3">
        <dgm:presLayoutVars>
          <dgm:bulletEnabled val="1"/>
        </dgm:presLayoutVars>
      </dgm:prSet>
      <dgm:spPr/>
    </dgm:pt>
    <dgm:pt modelId="{A260AF54-50A2-43CE-B313-3C8AF234AA4C}" type="pres">
      <dgm:prSet presAssocID="{943600A3-7659-4EB6-A3D6-4E9935E25951}" presName="space" presStyleCnt="0"/>
      <dgm:spPr/>
    </dgm:pt>
    <dgm:pt modelId="{168B8DD7-E6D4-4781-AD2D-CCF86B7BE150}" type="pres">
      <dgm:prSet presAssocID="{8686C9FE-8197-40F1-B9A2-603740A04D98}" presName="composite" presStyleCnt="0"/>
      <dgm:spPr/>
    </dgm:pt>
    <dgm:pt modelId="{5AD99676-6898-4EF9-8664-BBA6566E5AB0}" type="pres">
      <dgm:prSet presAssocID="{8686C9FE-8197-40F1-B9A2-603740A04D98}" presName="parTx" presStyleLbl="alignNode1" presStyleIdx="2" presStyleCnt="3">
        <dgm:presLayoutVars>
          <dgm:chMax val="0"/>
          <dgm:chPref val="0"/>
          <dgm:bulletEnabled val="1"/>
        </dgm:presLayoutVars>
      </dgm:prSet>
      <dgm:spPr/>
    </dgm:pt>
    <dgm:pt modelId="{87E113E7-9C75-4B7B-A611-53F367BAF3DD}" type="pres">
      <dgm:prSet presAssocID="{8686C9FE-8197-40F1-B9A2-603740A04D98}" presName="desTx" presStyleLbl="alignAccFollowNode1" presStyleIdx="2" presStyleCnt="3">
        <dgm:presLayoutVars>
          <dgm:bulletEnabled val="1"/>
        </dgm:presLayoutVars>
      </dgm:prSet>
      <dgm:spPr/>
    </dgm:pt>
  </dgm:ptLst>
  <dgm:cxnLst>
    <dgm:cxn modelId="{02DAAB06-F92B-48C9-9029-05C98BDDD2A1}" type="presOf" srcId="{88AD0011-2AB6-4461-9AFF-3E7C56EA7328}" destId="{42ADDACB-D749-462F-8887-F1DBB190BFB5}" srcOrd="0" destOrd="0" presId="urn:microsoft.com/office/officeart/2005/8/layout/hList1"/>
    <dgm:cxn modelId="{52BEC00A-EFFC-4358-A965-AA9C1C9B8737}" type="presOf" srcId="{3347DB41-243E-4384-9974-62B94341D568}" destId="{EA0A20DB-8423-48A5-BEF0-E8E14CA0BB50}" srcOrd="0" destOrd="7" presId="urn:microsoft.com/office/officeart/2005/8/layout/hList1"/>
    <dgm:cxn modelId="{BC1DA31D-7F9F-49F2-9DEB-CA5EAF3208D1}" type="presOf" srcId="{8686C9FE-8197-40F1-B9A2-603740A04D98}" destId="{5AD99676-6898-4EF9-8664-BBA6566E5AB0}" srcOrd="0" destOrd="0" presId="urn:microsoft.com/office/officeart/2005/8/layout/hList1"/>
    <dgm:cxn modelId="{E561D01E-FC1B-43B4-BE9A-E5279DF2F406}" type="presOf" srcId="{731AD390-7C70-48A3-B964-383E4CF299D2}" destId="{EA0A20DB-8423-48A5-BEF0-E8E14CA0BB50}" srcOrd="0" destOrd="0" presId="urn:microsoft.com/office/officeart/2005/8/layout/hList1"/>
    <dgm:cxn modelId="{363DCF20-4045-4FA4-8185-1CC22E616DD6}" srcId="{81A9EC5B-3783-4C02-BC69-5C5B8EC577D9}" destId="{73A2D5AA-A285-47E2-BF51-9E2B1B364774}" srcOrd="0" destOrd="0" parTransId="{0A07872C-D7EB-49B1-80D0-AA1C6488659A}" sibTransId="{708EE1F6-C256-4674-8FDE-ED6743AB8E64}"/>
    <dgm:cxn modelId="{64DCBF24-56CA-4953-B28E-F714870203AD}" srcId="{88AD0011-2AB6-4461-9AFF-3E7C56EA7328}" destId="{0FB5D314-317F-4018-87FA-72054BAAE637}" srcOrd="4" destOrd="0" parTransId="{E110E1AA-1C09-45F6-AD6E-DDD278774A28}" sibTransId="{8F5E215E-2226-47C3-ACCB-19EC13793283}"/>
    <dgm:cxn modelId="{F686A626-F0EE-4CA4-BFE7-7AC862F07AEF}" type="presOf" srcId="{E0042228-850F-4543-AA30-9983AF2503CA}" destId="{0B6111AB-7636-4167-AC47-F1C5EBA92926}" srcOrd="0" destOrd="1" presId="urn:microsoft.com/office/officeart/2005/8/layout/hList1"/>
    <dgm:cxn modelId="{298DD828-6AC0-4D1F-9D7E-29A07CC5974D}" srcId="{73A2D5AA-A285-47E2-BF51-9E2B1B364774}" destId="{3B0DB428-835C-4F33-8584-5F99BBE1666E}" srcOrd="2" destOrd="0" parTransId="{2E2D39F2-22B2-4D5A-B7E6-B0169BA40D29}" sibTransId="{509171DE-5244-4D26-911D-1FDCB595707E}"/>
    <dgm:cxn modelId="{52EAE529-B3E3-4981-A4D9-D569213107F5}" srcId="{73A2D5AA-A285-47E2-BF51-9E2B1B364774}" destId="{D36D7ADE-D471-4A5F-9EEF-483C665EB48D}" srcOrd="5" destOrd="0" parTransId="{8198CE39-77DE-4889-84EE-62281B059ABF}" sibTransId="{729D0F81-0B6E-4AC9-986A-1CDDF45A068D}"/>
    <dgm:cxn modelId="{4B108064-1205-42E2-B751-7EEAC2D3E127}" type="presOf" srcId="{D36D7ADE-D471-4A5F-9EEF-483C665EB48D}" destId="{EA0A20DB-8423-48A5-BEF0-E8E14CA0BB50}" srcOrd="0" destOrd="5" presId="urn:microsoft.com/office/officeart/2005/8/layout/hList1"/>
    <dgm:cxn modelId="{6AE91945-F8AF-489D-9918-7E0B6E32CB23}" type="presOf" srcId="{C20B370C-F6DC-40A7-8DDE-712150E0D083}" destId="{0B6111AB-7636-4167-AC47-F1C5EBA92926}" srcOrd="0" destOrd="6" presId="urn:microsoft.com/office/officeart/2005/8/layout/hList1"/>
    <dgm:cxn modelId="{6AA50B66-9644-4612-B0AD-EDBA16D65D4B}" type="presOf" srcId="{7A5AE4CA-2644-4C00-8B6C-DE38231A1E6A}" destId="{87E113E7-9C75-4B7B-A611-53F367BAF3DD}" srcOrd="0" destOrd="1" presId="urn:microsoft.com/office/officeart/2005/8/layout/hList1"/>
    <dgm:cxn modelId="{D2628D67-39D3-465B-BC75-FD321D5F2291}" type="presOf" srcId="{0191E7C7-198D-45BD-80AF-E3958093FD8B}" destId="{EA0A20DB-8423-48A5-BEF0-E8E14CA0BB50}" srcOrd="0" destOrd="3" presId="urn:microsoft.com/office/officeart/2005/8/layout/hList1"/>
    <dgm:cxn modelId="{A86E0548-0DA4-4BF7-B1B7-CAAC875AB737}" type="presOf" srcId="{81A9EC5B-3783-4C02-BC69-5C5B8EC577D9}" destId="{9CB5663C-5417-4C59-AEAF-1D251628FA64}" srcOrd="0" destOrd="0" presId="urn:microsoft.com/office/officeart/2005/8/layout/hList1"/>
    <dgm:cxn modelId="{D779E949-BB55-450E-B057-F4D1224BA4C1}" srcId="{73A2D5AA-A285-47E2-BF51-9E2B1B364774}" destId="{731AD390-7C70-48A3-B964-383E4CF299D2}" srcOrd="0" destOrd="0" parTransId="{ED4E5AC7-8DFF-47F1-A0DC-D900AEA9C189}" sibTransId="{8007ED00-755F-4CE8-A90F-EAB5DEB69542}"/>
    <dgm:cxn modelId="{C374164B-73F8-4A75-BB15-7ACAD290BEB3}" srcId="{73A2D5AA-A285-47E2-BF51-9E2B1B364774}" destId="{0191E7C7-198D-45BD-80AF-E3958093FD8B}" srcOrd="3" destOrd="0" parTransId="{95F05E16-E258-4729-96A9-91D3DC2B2A2E}" sibTransId="{D8E51A3F-6F75-4A2A-B723-D582879D1EA7}"/>
    <dgm:cxn modelId="{54B5B16E-FA1E-4B93-8ABC-1EBA9C494BD0}" type="presOf" srcId="{3B0DB428-835C-4F33-8584-5F99BBE1666E}" destId="{EA0A20DB-8423-48A5-BEF0-E8E14CA0BB50}" srcOrd="0" destOrd="2" presId="urn:microsoft.com/office/officeart/2005/8/layout/hList1"/>
    <dgm:cxn modelId="{B421C556-D95A-46A2-8E96-470A16F88FC0}" srcId="{88AD0011-2AB6-4461-9AFF-3E7C56EA7328}" destId="{2DA1272C-0094-4C6E-B784-9CCA7B41A9F1}" srcOrd="3" destOrd="0" parTransId="{D6A63D50-0452-4494-8897-7CC15481B3A5}" sibTransId="{9C05ADF5-38B7-4FD2-AAB2-09249BBD779A}"/>
    <dgm:cxn modelId="{53E09D78-CF42-4168-886B-0542D64C1674}" srcId="{88AD0011-2AB6-4461-9AFF-3E7C56EA7328}" destId="{35897550-F71D-4E67-8997-EB496EEFA8E5}" srcOrd="0" destOrd="0" parTransId="{86CCF396-3F81-4ACF-8D9B-C406491A081F}" sibTransId="{E1B1CF06-DAB8-4268-A401-9162D04BFA35}"/>
    <dgm:cxn modelId="{6FF61B5A-8074-40F5-B872-AF6712373F10}" type="presOf" srcId="{73A2D5AA-A285-47E2-BF51-9E2B1B364774}" destId="{7A2692F5-E72F-49C9-B3C6-ED7C7CDA6990}" srcOrd="0" destOrd="0" presId="urn:microsoft.com/office/officeart/2005/8/layout/hList1"/>
    <dgm:cxn modelId="{A139565A-ECFF-4874-870D-551CF1778C82}" srcId="{73A2D5AA-A285-47E2-BF51-9E2B1B364774}" destId="{453A6BB9-81A8-42B7-94DE-CAF08BD223BE}" srcOrd="1" destOrd="0" parTransId="{3A530BDD-592B-4329-9DD6-04E6346BA08E}" sibTransId="{449EBDFE-EDB0-4952-9013-C236B9D251D8}"/>
    <dgm:cxn modelId="{630E5582-CB59-461E-B0C4-468F6AF309B8}" srcId="{8686C9FE-8197-40F1-B9A2-603740A04D98}" destId="{7A5AE4CA-2644-4C00-8B6C-DE38231A1E6A}" srcOrd="1" destOrd="0" parTransId="{A10F91CA-BA8E-4D9C-B0D7-88F32BF990F0}" sibTransId="{06D9D3AD-3BEB-4ECB-99D9-7031165954C1}"/>
    <dgm:cxn modelId="{C0C4EF83-815F-47F4-9407-BEE9EEEF3E86}" srcId="{88AD0011-2AB6-4461-9AFF-3E7C56EA7328}" destId="{C20B370C-F6DC-40A7-8DDE-712150E0D083}" srcOrd="6" destOrd="0" parTransId="{130022B5-7866-4EED-B53A-CDBEE068486E}" sibTransId="{996CF144-713D-4962-8ACF-33937AC53A15}"/>
    <dgm:cxn modelId="{7DB8B785-A508-40D8-94B9-BC626DFD4CCD}" srcId="{8686C9FE-8197-40F1-B9A2-603740A04D98}" destId="{780ABCA2-E618-43ED-9EF2-BFB3E8A31772}" srcOrd="0" destOrd="0" parTransId="{7835C1B5-CDEE-49DD-9A19-C4D6E9955F32}" sibTransId="{5CD2CF06-3BF6-47F1-A91F-C3F3A8DC16B0}"/>
    <dgm:cxn modelId="{7CCBA088-D507-4E1D-865D-7F2F7A9BB318}" type="presOf" srcId="{A4F99B04-0C3E-44D4-A9D9-344F5DA47474}" destId="{87E113E7-9C75-4B7B-A611-53F367BAF3DD}" srcOrd="0" destOrd="2" presId="urn:microsoft.com/office/officeart/2005/8/layout/hList1"/>
    <dgm:cxn modelId="{29D1B38D-1B2A-4269-8BE1-56AFA215AB10}" srcId="{73A2D5AA-A285-47E2-BF51-9E2B1B364774}" destId="{F2443D28-40A6-4639-89AB-D97E5157F4D2}" srcOrd="8" destOrd="0" parTransId="{A7B2B1BF-7EBE-40C9-864E-25E21B519379}" sibTransId="{0B6BEC13-CC1B-4889-A912-DDC67C987EAD}"/>
    <dgm:cxn modelId="{64A39B91-D7E2-452A-90F2-F6895CFBE240}" srcId="{73A2D5AA-A285-47E2-BF51-9E2B1B364774}" destId="{467FA3FF-5ABB-4921-90B1-1A89BCA462BB}" srcOrd="4" destOrd="0" parTransId="{7178BD28-BF89-44C9-96E8-9F579147B3F5}" sibTransId="{52E3D67E-668D-4CAF-9E8D-0C8ADFF78313}"/>
    <dgm:cxn modelId="{547FE79B-3333-4A86-9499-491E9C963295}" type="presOf" srcId="{F2443D28-40A6-4639-89AB-D97E5157F4D2}" destId="{EA0A20DB-8423-48A5-BEF0-E8E14CA0BB50}" srcOrd="0" destOrd="8" presId="urn:microsoft.com/office/officeart/2005/8/layout/hList1"/>
    <dgm:cxn modelId="{8C727E9F-BFB7-4EE0-B8E3-B0AB553EC735}" srcId="{8686C9FE-8197-40F1-B9A2-603740A04D98}" destId="{3E50377C-6312-4DB6-90DD-11EDAFB0DDAA}" srcOrd="3" destOrd="0" parTransId="{29A61FAD-083C-45FE-92F3-78D48BE391A7}" sibTransId="{9A4450B6-A25B-4688-847E-85327CA5CBEE}"/>
    <dgm:cxn modelId="{C6E026A5-163A-4223-986D-DAA4FC3776EC}" srcId="{8686C9FE-8197-40F1-B9A2-603740A04D98}" destId="{A4F99B04-0C3E-44D4-A9D9-344F5DA47474}" srcOrd="2" destOrd="0" parTransId="{66131417-7BB8-45AE-83EC-E57194C82C9C}" sibTransId="{A97F2D72-ABA7-436E-93D0-C1DCFC83755C}"/>
    <dgm:cxn modelId="{33BCF7A7-FC6E-4429-8FF7-D0FF3ED5236C}" srcId="{81A9EC5B-3783-4C02-BC69-5C5B8EC577D9}" destId="{8686C9FE-8197-40F1-B9A2-603740A04D98}" srcOrd="2" destOrd="0" parTransId="{42345278-2EEE-4248-B27E-9E2B51EE6AA3}" sibTransId="{E8774B4F-9E32-4D71-A527-C1F95A4C3D43}"/>
    <dgm:cxn modelId="{AFDB9FA8-562B-4F39-95FB-221C9F040F02}" srcId="{81A9EC5B-3783-4C02-BC69-5C5B8EC577D9}" destId="{88AD0011-2AB6-4461-9AFF-3E7C56EA7328}" srcOrd="1" destOrd="0" parTransId="{99FC82D1-1B7B-4CD4-9D2A-B642EF5577C0}" sibTransId="{943600A3-7659-4EB6-A3D6-4E9935E25951}"/>
    <dgm:cxn modelId="{3F0D0BAF-B963-4264-95D4-3C298F6AB358}" type="presOf" srcId="{35897550-F71D-4E67-8997-EB496EEFA8E5}" destId="{0B6111AB-7636-4167-AC47-F1C5EBA92926}" srcOrd="0" destOrd="0" presId="urn:microsoft.com/office/officeart/2005/8/layout/hList1"/>
    <dgm:cxn modelId="{3BD769B3-0626-4681-B8FB-B57C7C022F34}" type="presOf" srcId="{467FA3FF-5ABB-4921-90B1-1A89BCA462BB}" destId="{EA0A20DB-8423-48A5-BEF0-E8E14CA0BB50}" srcOrd="0" destOrd="4" presId="urn:microsoft.com/office/officeart/2005/8/layout/hList1"/>
    <dgm:cxn modelId="{3AFB81B6-DCF3-497D-8EAE-C25F8158D538}" srcId="{88AD0011-2AB6-4461-9AFF-3E7C56EA7328}" destId="{E0042228-850F-4543-AA30-9983AF2503CA}" srcOrd="1" destOrd="0" parTransId="{5EDA664B-A511-4D58-AF09-42C68D7389F1}" sibTransId="{36B1D371-D10F-4596-9405-E93557CAC666}"/>
    <dgm:cxn modelId="{73AEDEBF-FDC0-4C1F-BE0C-1474F7117DAA}" srcId="{88AD0011-2AB6-4461-9AFF-3E7C56EA7328}" destId="{8C41F870-6A73-4DCF-949E-C37B3F95F2E0}" srcOrd="5" destOrd="0" parTransId="{F6491C19-5EAB-45C3-B3EE-05DE9828837F}" sibTransId="{98ABBD80-35B3-4054-92A7-F5B79D4CDEA6}"/>
    <dgm:cxn modelId="{043CFBC2-8A59-45B8-B0A8-E891741493DD}" srcId="{88AD0011-2AB6-4461-9AFF-3E7C56EA7328}" destId="{4B86EE3B-CF5E-45A8-AB31-471773113252}" srcOrd="2" destOrd="0" parTransId="{FA1032E5-E8BE-4E3F-BC30-1D70400B45FB}" sibTransId="{D1D70369-0407-4E0F-BAFF-486E4E2F8044}"/>
    <dgm:cxn modelId="{0A6C68C4-2F16-4AD3-A4C2-49E9ABD5E8DD}" srcId="{73A2D5AA-A285-47E2-BF51-9E2B1B364774}" destId="{3347DB41-243E-4384-9974-62B94341D568}" srcOrd="7" destOrd="0" parTransId="{4409D4CD-8570-4924-9A1E-AE933590DC55}" sibTransId="{D70F4DD3-DD6C-4B7E-A4B7-17B4C775F268}"/>
    <dgm:cxn modelId="{1BA527C5-7C3D-4338-AC02-59557AE258AD}" type="presOf" srcId="{2DA1272C-0094-4C6E-B784-9CCA7B41A9F1}" destId="{0B6111AB-7636-4167-AC47-F1C5EBA92926}" srcOrd="0" destOrd="3" presId="urn:microsoft.com/office/officeart/2005/8/layout/hList1"/>
    <dgm:cxn modelId="{BCFBEDCC-5848-45CC-A100-4BCB4FF9DC89}" type="presOf" srcId="{780ABCA2-E618-43ED-9EF2-BFB3E8A31772}" destId="{87E113E7-9C75-4B7B-A611-53F367BAF3DD}" srcOrd="0" destOrd="0" presId="urn:microsoft.com/office/officeart/2005/8/layout/hList1"/>
    <dgm:cxn modelId="{646A67D1-B902-48E1-B5D8-50E35FBD031D}" type="presOf" srcId="{8C41F870-6A73-4DCF-949E-C37B3F95F2E0}" destId="{0B6111AB-7636-4167-AC47-F1C5EBA92926}" srcOrd="0" destOrd="5" presId="urn:microsoft.com/office/officeart/2005/8/layout/hList1"/>
    <dgm:cxn modelId="{00D313DB-B9F0-4847-9D97-A913371AEB58}" type="presOf" srcId="{453A6BB9-81A8-42B7-94DE-CAF08BD223BE}" destId="{EA0A20DB-8423-48A5-BEF0-E8E14CA0BB50}" srcOrd="0" destOrd="1" presId="urn:microsoft.com/office/officeart/2005/8/layout/hList1"/>
    <dgm:cxn modelId="{0741B8DE-2E0C-4DE5-B7D5-0F0BBFBCE1C0}" type="presOf" srcId="{0FB5D314-317F-4018-87FA-72054BAAE637}" destId="{0B6111AB-7636-4167-AC47-F1C5EBA92926}" srcOrd="0" destOrd="4" presId="urn:microsoft.com/office/officeart/2005/8/layout/hList1"/>
    <dgm:cxn modelId="{878523DF-5FBF-4ABE-BF11-5EC2A3233D5F}" type="presOf" srcId="{4B86EE3B-CF5E-45A8-AB31-471773113252}" destId="{0B6111AB-7636-4167-AC47-F1C5EBA92926}" srcOrd="0" destOrd="2" presId="urn:microsoft.com/office/officeart/2005/8/layout/hList1"/>
    <dgm:cxn modelId="{159E42DF-9299-4B4D-91C9-AD72D92D3EB2}" type="presOf" srcId="{3E50377C-6312-4DB6-90DD-11EDAFB0DDAA}" destId="{87E113E7-9C75-4B7B-A611-53F367BAF3DD}" srcOrd="0" destOrd="3" presId="urn:microsoft.com/office/officeart/2005/8/layout/hList1"/>
    <dgm:cxn modelId="{8512FBFC-0E7C-4D65-8E76-34591AC00815}" srcId="{73A2D5AA-A285-47E2-BF51-9E2B1B364774}" destId="{022A5BE9-3A20-4ED6-BA69-C489FEFFAB75}" srcOrd="6" destOrd="0" parTransId="{6AE13717-02C5-4F82-896E-FEFBD6C84B04}" sibTransId="{02127A41-6CF7-4508-B81A-AA548D7932C4}"/>
    <dgm:cxn modelId="{35EEC1FE-987B-49EA-A484-A763DB02E66E}" type="presOf" srcId="{022A5BE9-3A20-4ED6-BA69-C489FEFFAB75}" destId="{EA0A20DB-8423-48A5-BEF0-E8E14CA0BB50}" srcOrd="0" destOrd="6" presId="urn:microsoft.com/office/officeart/2005/8/layout/hList1"/>
    <dgm:cxn modelId="{0804438B-9371-4018-9F85-4F0D872FA9E8}" type="presParOf" srcId="{9CB5663C-5417-4C59-AEAF-1D251628FA64}" destId="{677EAB10-84FE-41A9-88F8-BFE341453761}" srcOrd="0" destOrd="0" presId="urn:microsoft.com/office/officeart/2005/8/layout/hList1"/>
    <dgm:cxn modelId="{347B492C-879A-4828-ACCC-E73013231AD2}" type="presParOf" srcId="{677EAB10-84FE-41A9-88F8-BFE341453761}" destId="{7A2692F5-E72F-49C9-B3C6-ED7C7CDA6990}" srcOrd="0" destOrd="0" presId="urn:microsoft.com/office/officeart/2005/8/layout/hList1"/>
    <dgm:cxn modelId="{62D0F2A7-0C68-4FD1-AD14-0D0D909A533D}" type="presParOf" srcId="{677EAB10-84FE-41A9-88F8-BFE341453761}" destId="{EA0A20DB-8423-48A5-BEF0-E8E14CA0BB50}" srcOrd="1" destOrd="0" presId="urn:microsoft.com/office/officeart/2005/8/layout/hList1"/>
    <dgm:cxn modelId="{6264F155-A3E0-408D-BA1B-72791A949973}" type="presParOf" srcId="{9CB5663C-5417-4C59-AEAF-1D251628FA64}" destId="{5A1DD78E-4556-46A7-B0FF-9BB9ECE07B35}" srcOrd="1" destOrd="0" presId="urn:microsoft.com/office/officeart/2005/8/layout/hList1"/>
    <dgm:cxn modelId="{027FBE97-839C-498B-A710-A62F6309A1B6}" type="presParOf" srcId="{9CB5663C-5417-4C59-AEAF-1D251628FA64}" destId="{F7C1AF88-A952-404D-8FA0-844AB6972BD1}" srcOrd="2" destOrd="0" presId="urn:microsoft.com/office/officeart/2005/8/layout/hList1"/>
    <dgm:cxn modelId="{033628EB-52BC-4DF0-BCD9-2FFF5880FBB6}" type="presParOf" srcId="{F7C1AF88-A952-404D-8FA0-844AB6972BD1}" destId="{42ADDACB-D749-462F-8887-F1DBB190BFB5}" srcOrd="0" destOrd="0" presId="urn:microsoft.com/office/officeart/2005/8/layout/hList1"/>
    <dgm:cxn modelId="{1C5B27C5-253F-4945-8FE0-13D3AAE18D8B}" type="presParOf" srcId="{F7C1AF88-A952-404D-8FA0-844AB6972BD1}" destId="{0B6111AB-7636-4167-AC47-F1C5EBA92926}" srcOrd="1" destOrd="0" presId="urn:microsoft.com/office/officeart/2005/8/layout/hList1"/>
    <dgm:cxn modelId="{5182ECC9-0E45-48E8-B762-203482731F2E}" type="presParOf" srcId="{9CB5663C-5417-4C59-AEAF-1D251628FA64}" destId="{A260AF54-50A2-43CE-B313-3C8AF234AA4C}" srcOrd="3" destOrd="0" presId="urn:microsoft.com/office/officeart/2005/8/layout/hList1"/>
    <dgm:cxn modelId="{AA49BE70-511E-4DFC-922F-A1FE775F6B15}" type="presParOf" srcId="{9CB5663C-5417-4C59-AEAF-1D251628FA64}" destId="{168B8DD7-E6D4-4781-AD2D-CCF86B7BE150}" srcOrd="4" destOrd="0" presId="urn:microsoft.com/office/officeart/2005/8/layout/hList1"/>
    <dgm:cxn modelId="{335DB7D6-F434-4EDB-B30E-2BEF4A94079D}" type="presParOf" srcId="{168B8DD7-E6D4-4781-AD2D-CCF86B7BE150}" destId="{5AD99676-6898-4EF9-8664-BBA6566E5AB0}" srcOrd="0" destOrd="0" presId="urn:microsoft.com/office/officeart/2005/8/layout/hList1"/>
    <dgm:cxn modelId="{1E236E98-103A-4AFD-A8C0-0F14BC99A77C}" type="presParOf" srcId="{168B8DD7-E6D4-4781-AD2D-CCF86B7BE150}" destId="{87E113E7-9C75-4B7B-A611-53F367BAF3DD}"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2692F5-E72F-49C9-B3C6-ED7C7CDA6990}">
      <dsp:nvSpPr>
        <dsp:cNvPr id="0" name=""/>
        <dsp:cNvSpPr/>
      </dsp:nvSpPr>
      <dsp:spPr>
        <a:xfrm>
          <a:off x="2547" y="383572"/>
          <a:ext cx="2484239" cy="547200"/>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GB" sz="1900" kern="1200" dirty="0"/>
            <a:t>Content</a:t>
          </a:r>
        </a:p>
      </dsp:txBody>
      <dsp:txXfrm>
        <a:off x="2547" y="383572"/>
        <a:ext cx="2484239" cy="547200"/>
      </dsp:txXfrm>
    </dsp:sp>
    <dsp:sp modelId="{EA0A20DB-8423-48A5-BEF0-E8E14CA0BB50}">
      <dsp:nvSpPr>
        <dsp:cNvPr id="0" name=""/>
        <dsp:cNvSpPr/>
      </dsp:nvSpPr>
      <dsp:spPr>
        <a:xfrm>
          <a:off x="2547" y="930772"/>
          <a:ext cx="2484239" cy="3181454"/>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GB" sz="1900" kern="1200" dirty="0"/>
            <a:t>Purpose</a:t>
          </a:r>
        </a:p>
        <a:p>
          <a:pPr marL="171450" lvl="1" indent="-171450" algn="l" defTabSz="844550">
            <a:lnSpc>
              <a:spcPct val="90000"/>
            </a:lnSpc>
            <a:spcBef>
              <a:spcPct val="0"/>
            </a:spcBef>
            <a:spcAft>
              <a:spcPct val="15000"/>
            </a:spcAft>
            <a:buChar char="•"/>
          </a:pPr>
          <a:r>
            <a:rPr lang="en-GB" sz="1900" kern="1200" dirty="0"/>
            <a:t>Target Audience</a:t>
          </a:r>
        </a:p>
        <a:p>
          <a:pPr marL="171450" lvl="1" indent="-171450" algn="l" defTabSz="844550">
            <a:lnSpc>
              <a:spcPct val="90000"/>
            </a:lnSpc>
            <a:spcBef>
              <a:spcPct val="0"/>
            </a:spcBef>
            <a:spcAft>
              <a:spcPct val="15000"/>
            </a:spcAft>
            <a:buChar char="•"/>
          </a:pPr>
          <a:r>
            <a:rPr lang="en-GB" sz="1900" kern="1200" dirty="0"/>
            <a:t>Navigation</a:t>
          </a:r>
        </a:p>
        <a:p>
          <a:pPr marL="171450" lvl="1" indent="-171450" algn="l" defTabSz="844550">
            <a:lnSpc>
              <a:spcPct val="90000"/>
            </a:lnSpc>
            <a:spcBef>
              <a:spcPct val="0"/>
            </a:spcBef>
            <a:spcAft>
              <a:spcPct val="15000"/>
            </a:spcAft>
            <a:buChar char="•"/>
          </a:pPr>
          <a:r>
            <a:rPr lang="en-GB" sz="1900" kern="1200" dirty="0"/>
            <a:t>Communication</a:t>
          </a:r>
        </a:p>
        <a:p>
          <a:pPr marL="171450" lvl="1" indent="-171450" algn="l" defTabSz="844550">
            <a:lnSpc>
              <a:spcPct val="90000"/>
            </a:lnSpc>
            <a:spcBef>
              <a:spcPct val="0"/>
            </a:spcBef>
            <a:spcAft>
              <a:spcPct val="15000"/>
            </a:spcAft>
            <a:buChar char="•"/>
          </a:pPr>
          <a:r>
            <a:rPr lang="en-GB" sz="1900" kern="1200" dirty="0"/>
            <a:t>Voice &amp; Tone</a:t>
          </a:r>
        </a:p>
        <a:p>
          <a:pPr marL="171450" lvl="1" indent="-171450" algn="l" defTabSz="844550">
            <a:lnSpc>
              <a:spcPct val="90000"/>
            </a:lnSpc>
            <a:spcBef>
              <a:spcPct val="0"/>
            </a:spcBef>
            <a:spcAft>
              <a:spcPct val="15000"/>
            </a:spcAft>
            <a:buChar char="•"/>
          </a:pPr>
          <a:r>
            <a:rPr lang="en-GB" sz="1900" kern="1200" dirty="0"/>
            <a:t>Reading Levels</a:t>
          </a:r>
        </a:p>
        <a:p>
          <a:pPr marL="171450" lvl="1" indent="-171450" algn="l" defTabSz="844550">
            <a:lnSpc>
              <a:spcPct val="90000"/>
            </a:lnSpc>
            <a:spcBef>
              <a:spcPct val="0"/>
            </a:spcBef>
            <a:spcAft>
              <a:spcPct val="15000"/>
            </a:spcAft>
            <a:buChar char="•"/>
          </a:pPr>
          <a:r>
            <a:rPr lang="en-GB" sz="1900" kern="1200" dirty="0"/>
            <a:t>Grammar/Spelling Choices</a:t>
          </a:r>
        </a:p>
        <a:p>
          <a:pPr marL="171450" lvl="1" indent="-171450" algn="l" defTabSz="844550">
            <a:lnSpc>
              <a:spcPct val="90000"/>
            </a:lnSpc>
            <a:spcBef>
              <a:spcPct val="0"/>
            </a:spcBef>
            <a:spcAft>
              <a:spcPct val="15000"/>
            </a:spcAft>
            <a:buChar char="•"/>
          </a:pPr>
          <a:r>
            <a:rPr lang="en-GB" sz="1900" kern="1200" dirty="0"/>
            <a:t>Load Time</a:t>
          </a:r>
        </a:p>
        <a:p>
          <a:pPr marL="171450" lvl="1" indent="-171450" algn="l" defTabSz="844550">
            <a:lnSpc>
              <a:spcPct val="90000"/>
            </a:lnSpc>
            <a:spcBef>
              <a:spcPct val="0"/>
            </a:spcBef>
            <a:spcAft>
              <a:spcPct val="15000"/>
            </a:spcAft>
            <a:buChar char="•"/>
          </a:pPr>
          <a:r>
            <a:rPr lang="en-GB" sz="1900" kern="1200" dirty="0"/>
            <a:t>Accessibility</a:t>
          </a:r>
        </a:p>
      </dsp:txBody>
      <dsp:txXfrm>
        <a:off x="2547" y="930772"/>
        <a:ext cx="2484239" cy="3181454"/>
      </dsp:txXfrm>
    </dsp:sp>
    <dsp:sp modelId="{42ADDACB-D749-462F-8887-F1DBB190BFB5}">
      <dsp:nvSpPr>
        <dsp:cNvPr id="0" name=""/>
        <dsp:cNvSpPr/>
      </dsp:nvSpPr>
      <dsp:spPr>
        <a:xfrm>
          <a:off x="2834580" y="383572"/>
          <a:ext cx="2484239" cy="547200"/>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GB" sz="1900" kern="1200" dirty="0"/>
            <a:t>Visual</a:t>
          </a:r>
        </a:p>
      </dsp:txBody>
      <dsp:txXfrm>
        <a:off x="2834580" y="383572"/>
        <a:ext cx="2484239" cy="547200"/>
      </dsp:txXfrm>
    </dsp:sp>
    <dsp:sp modelId="{0B6111AB-7636-4167-AC47-F1C5EBA92926}">
      <dsp:nvSpPr>
        <dsp:cNvPr id="0" name=""/>
        <dsp:cNvSpPr/>
      </dsp:nvSpPr>
      <dsp:spPr>
        <a:xfrm>
          <a:off x="2834580" y="930772"/>
          <a:ext cx="2484239" cy="3181454"/>
        </a:xfrm>
        <a:prstGeom prst="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GB" sz="1900" kern="1200" dirty="0"/>
            <a:t>Colour</a:t>
          </a:r>
        </a:p>
        <a:p>
          <a:pPr marL="171450" lvl="1" indent="-171450" algn="l" defTabSz="844550">
            <a:lnSpc>
              <a:spcPct val="90000"/>
            </a:lnSpc>
            <a:spcBef>
              <a:spcPct val="0"/>
            </a:spcBef>
            <a:spcAft>
              <a:spcPct val="15000"/>
            </a:spcAft>
            <a:buChar char="•"/>
          </a:pPr>
          <a:r>
            <a:rPr lang="en-GB" sz="1900" kern="1200" dirty="0"/>
            <a:t>Typography</a:t>
          </a:r>
        </a:p>
        <a:p>
          <a:pPr marL="171450" lvl="1" indent="-171450" algn="l" defTabSz="844550">
            <a:lnSpc>
              <a:spcPct val="90000"/>
            </a:lnSpc>
            <a:spcBef>
              <a:spcPct val="0"/>
            </a:spcBef>
            <a:spcAft>
              <a:spcPct val="15000"/>
            </a:spcAft>
            <a:buChar char="•"/>
          </a:pPr>
          <a:r>
            <a:rPr lang="en-GB" sz="1900" kern="1200" dirty="0"/>
            <a:t>Images</a:t>
          </a:r>
        </a:p>
        <a:p>
          <a:pPr marL="171450" lvl="1" indent="-171450" algn="l" defTabSz="844550">
            <a:lnSpc>
              <a:spcPct val="90000"/>
            </a:lnSpc>
            <a:spcBef>
              <a:spcPct val="0"/>
            </a:spcBef>
            <a:spcAft>
              <a:spcPct val="15000"/>
            </a:spcAft>
            <a:buChar char="•"/>
          </a:pPr>
          <a:r>
            <a:rPr lang="en-GB" sz="1900" kern="1200" dirty="0"/>
            <a:t>Icons</a:t>
          </a:r>
        </a:p>
        <a:p>
          <a:pPr marL="171450" lvl="1" indent="-171450" algn="l" defTabSz="844550">
            <a:lnSpc>
              <a:spcPct val="90000"/>
            </a:lnSpc>
            <a:spcBef>
              <a:spcPct val="0"/>
            </a:spcBef>
            <a:spcAft>
              <a:spcPct val="15000"/>
            </a:spcAft>
            <a:buChar char="•"/>
          </a:pPr>
          <a:r>
            <a:rPr lang="en-GB" sz="1900" kern="1200" dirty="0"/>
            <a:t>Visual Hierarchy</a:t>
          </a:r>
        </a:p>
        <a:p>
          <a:pPr marL="171450" lvl="1" indent="-171450" algn="l" defTabSz="844550">
            <a:lnSpc>
              <a:spcPct val="90000"/>
            </a:lnSpc>
            <a:spcBef>
              <a:spcPct val="0"/>
            </a:spcBef>
            <a:spcAft>
              <a:spcPct val="15000"/>
            </a:spcAft>
            <a:buChar char="•"/>
          </a:pPr>
          <a:r>
            <a:rPr lang="en-GB" sz="1900" kern="1200" dirty="0"/>
            <a:t>Design Trends</a:t>
          </a:r>
        </a:p>
        <a:p>
          <a:pPr marL="171450" lvl="1" indent="-171450" algn="l" defTabSz="844550">
            <a:lnSpc>
              <a:spcPct val="90000"/>
            </a:lnSpc>
            <a:spcBef>
              <a:spcPct val="0"/>
            </a:spcBef>
            <a:spcAft>
              <a:spcPct val="15000"/>
            </a:spcAft>
            <a:buChar char="•"/>
          </a:pPr>
          <a:r>
            <a:rPr lang="en-GB" sz="1900" kern="1200" dirty="0"/>
            <a:t>Branding</a:t>
          </a:r>
        </a:p>
      </dsp:txBody>
      <dsp:txXfrm>
        <a:off x="2834580" y="930772"/>
        <a:ext cx="2484239" cy="3181454"/>
      </dsp:txXfrm>
    </dsp:sp>
    <dsp:sp modelId="{5AD99676-6898-4EF9-8664-BBA6566E5AB0}">
      <dsp:nvSpPr>
        <dsp:cNvPr id="0" name=""/>
        <dsp:cNvSpPr/>
      </dsp:nvSpPr>
      <dsp:spPr>
        <a:xfrm>
          <a:off x="5666612" y="383572"/>
          <a:ext cx="2484239" cy="547200"/>
        </a:xfrm>
        <a:prstGeom prst="rect">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GB" sz="1900" kern="1200" dirty="0"/>
            <a:t>Layout</a:t>
          </a:r>
        </a:p>
      </dsp:txBody>
      <dsp:txXfrm>
        <a:off x="5666612" y="383572"/>
        <a:ext cx="2484239" cy="547200"/>
      </dsp:txXfrm>
    </dsp:sp>
    <dsp:sp modelId="{87E113E7-9C75-4B7B-A611-53F367BAF3DD}">
      <dsp:nvSpPr>
        <dsp:cNvPr id="0" name=""/>
        <dsp:cNvSpPr/>
      </dsp:nvSpPr>
      <dsp:spPr>
        <a:xfrm>
          <a:off x="5666612" y="930772"/>
          <a:ext cx="2484239" cy="3181454"/>
        </a:xfrm>
        <a:prstGeom prst="rect">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GB" sz="1900" kern="1200" dirty="0"/>
            <a:t>Grids</a:t>
          </a:r>
        </a:p>
        <a:p>
          <a:pPr marL="171450" lvl="1" indent="-171450" algn="l" defTabSz="844550">
            <a:lnSpc>
              <a:spcPct val="90000"/>
            </a:lnSpc>
            <a:spcBef>
              <a:spcPct val="0"/>
            </a:spcBef>
            <a:spcAft>
              <a:spcPct val="15000"/>
            </a:spcAft>
            <a:buChar char="•"/>
          </a:pPr>
          <a:r>
            <a:rPr lang="en-GB" sz="1900" kern="1200" dirty="0"/>
            <a:t>Mobile Friendly</a:t>
          </a:r>
        </a:p>
        <a:p>
          <a:pPr marL="171450" lvl="1" indent="-171450" algn="l" defTabSz="844550">
            <a:lnSpc>
              <a:spcPct val="90000"/>
            </a:lnSpc>
            <a:spcBef>
              <a:spcPct val="0"/>
            </a:spcBef>
            <a:spcAft>
              <a:spcPct val="15000"/>
            </a:spcAft>
            <a:buChar char="•"/>
          </a:pPr>
          <a:r>
            <a:rPr lang="en-GB" sz="1900" kern="1200" dirty="0"/>
            <a:t>F Pattern</a:t>
          </a:r>
        </a:p>
        <a:p>
          <a:pPr marL="171450" lvl="1" indent="-171450" algn="l" defTabSz="844550">
            <a:lnSpc>
              <a:spcPct val="90000"/>
            </a:lnSpc>
            <a:spcBef>
              <a:spcPct val="0"/>
            </a:spcBef>
            <a:spcAft>
              <a:spcPct val="15000"/>
            </a:spcAft>
            <a:buChar char="•"/>
          </a:pPr>
          <a:r>
            <a:rPr lang="en-GB" sz="1900" kern="1200" dirty="0"/>
            <a:t>Z Pattern</a:t>
          </a:r>
        </a:p>
      </dsp:txBody>
      <dsp:txXfrm>
        <a:off x="5666612" y="930772"/>
        <a:ext cx="2484239" cy="3181454"/>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859A93B2-AC31-4CC8-8888-43B06E0E59AB}" type="datetimeFigureOut">
              <a:rPr lang="en-GB" smtClean="0"/>
              <a:t>03/02/2021</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E06CB166-AF45-45F0-8AC9-283301A83121}" type="slidenum">
              <a:rPr lang="en-GB" smtClean="0"/>
              <a:t>‹#›</a:t>
            </a:fld>
            <a:endParaRPr lang="en-GB"/>
          </a:p>
        </p:txBody>
      </p:sp>
    </p:spTree>
    <p:extLst>
      <p:ext uri="{BB962C8B-B14F-4D97-AF65-F5344CB8AC3E}">
        <p14:creationId xmlns:p14="http://schemas.microsoft.com/office/powerpoint/2010/main" val="23513855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709BF45-866D-408B-BE41-63D4CBED4D11}" type="datetimeFigureOut">
              <a:rPr lang="en-US" smtClean="0"/>
              <a:pPr/>
              <a:t>2/3/2021</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C97F37A7-6CD5-480C-8A9C-8A14678CA55C}" type="slidenum">
              <a:rPr lang="en-GB" smtClean="0"/>
              <a:pPr/>
              <a:t>‹#›</a:t>
            </a:fld>
            <a:endParaRPr lang="en-GB"/>
          </a:p>
        </p:txBody>
      </p:sp>
    </p:spTree>
    <p:extLst>
      <p:ext uri="{BB962C8B-B14F-4D97-AF65-F5344CB8AC3E}">
        <p14:creationId xmlns:p14="http://schemas.microsoft.com/office/powerpoint/2010/main" val="21021626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w3schools.com/js/js_versions.asp" TargetMode="External"/><Relationship Id="rId2" Type="http://schemas.openxmlformats.org/officeDocument/2006/relationships/slide" Target="../slides/slide7.xml"/><Relationship Id="rId1" Type="http://schemas.openxmlformats.org/officeDocument/2006/relationships/notesMaster" Target="../notesMasters/notesMaster1.xml"/><Relationship Id="rId4" Type="http://schemas.openxmlformats.org/officeDocument/2006/relationships/hyperlink" Target="http://www.ecma-international.org/ecma-262/9.0/index.html"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google.com/search?q=web+development+roles" TargetMode="External"/><Relationship Id="rId2" Type="http://schemas.openxmlformats.org/officeDocument/2006/relationships/slide" Target="../slides/slide34.xml"/><Relationship Id="rId1" Type="http://schemas.openxmlformats.org/officeDocument/2006/relationships/notesMaster" Target="../notesMasters/notesMaster1.xml"/><Relationship Id="rId4" Type="http://schemas.openxmlformats.org/officeDocument/2006/relationships/hyperlink" Target="https://room34.com/philosophy/roles/"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a:t>
            </a:fld>
            <a:endParaRPr lang="en-GB"/>
          </a:p>
        </p:txBody>
      </p:sp>
    </p:spTree>
    <p:extLst>
      <p:ext uri="{BB962C8B-B14F-4D97-AF65-F5344CB8AC3E}">
        <p14:creationId xmlns:p14="http://schemas.microsoft.com/office/powerpoint/2010/main" val="30774404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Keywords</a:t>
            </a:r>
          </a:p>
          <a:p>
            <a:pPr marL="171450" indent="-171450">
              <a:buFont typeface="Arial" panose="020B0604020202020204" pitchFamily="34" charset="0"/>
              <a:buChar char="•"/>
            </a:pPr>
            <a:r>
              <a:rPr lang="en-GB" dirty="0"/>
              <a:t>Web Design Principles</a:t>
            </a:r>
          </a:p>
          <a:p>
            <a:pPr marL="171450" indent="-171450">
              <a:buFont typeface="Arial" panose="020B0604020202020204" pitchFamily="34" charset="0"/>
              <a:buChar char="•"/>
            </a:pPr>
            <a:r>
              <a:rPr lang="en-GB" dirty="0"/>
              <a:t>Web Design Trends</a:t>
            </a:r>
          </a:p>
          <a:p>
            <a:pPr marL="171450" indent="-171450">
              <a:buFont typeface="Arial" panose="020B0604020202020204" pitchFamily="34" charset="0"/>
              <a:buChar char="•"/>
            </a:pPr>
            <a:r>
              <a:rPr lang="en-GB" dirty="0"/>
              <a:t>Gestalt Design Principles</a:t>
            </a:r>
          </a:p>
        </p:txBody>
      </p:sp>
      <p:sp>
        <p:nvSpPr>
          <p:cNvPr id="4" name="Slide Number Placeholder 3"/>
          <p:cNvSpPr>
            <a:spLocks noGrp="1"/>
          </p:cNvSpPr>
          <p:nvPr>
            <p:ph type="sldNum" sz="quarter" idx="5"/>
          </p:nvPr>
        </p:nvSpPr>
        <p:spPr/>
        <p:txBody>
          <a:bodyPr/>
          <a:lstStyle/>
          <a:p>
            <a:fld id="{C97F37A7-6CD5-480C-8A9C-8A14678CA55C}" type="slidenum">
              <a:rPr lang="en-GB" smtClean="0"/>
              <a:pPr/>
              <a:t>6</a:t>
            </a:fld>
            <a:endParaRPr lang="en-GB"/>
          </a:p>
        </p:txBody>
      </p:sp>
    </p:spTree>
    <p:extLst>
      <p:ext uri="{BB962C8B-B14F-4D97-AF65-F5344CB8AC3E}">
        <p14:creationId xmlns:p14="http://schemas.microsoft.com/office/powerpoint/2010/main" val="17595560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JavaScrip</a:t>
            </a:r>
            <a:r>
              <a:rPr lang="en-GB" baseline="0" dirty="0"/>
              <a:t>t is an ECMA Standard (ECMA-262: http://www.ecma-international.org/)</a:t>
            </a:r>
          </a:p>
          <a:p>
            <a:pPr marL="628650" lvl="1" indent="-171450">
              <a:buFont typeface="Arial" panose="020B0604020202020204" pitchFamily="34" charset="0"/>
              <a:buChar char="•"/>
            </a:pPr>
            <a:r>
              <a:rPr lang="en-GB" dirty="0">
                <a:hlinkClick r:id="rId3"/>
              </a:rPr>
              <a:t>https://www.w3schools.com/js/js_versions.asp</a:t>
            </a:r>
            <a:endParaRPr lang="en-GB" baseline="0" dirty="0"/>
          </a:p>
          <a:p>
            <a:pPr marL="628650" lvl="1" indent="-171450">
              <a:buFont typeface="Arial" panose="020B0604020202020204" pitchFamily="34" charset="0"/>
              <a:buChar char="•"/>
            </a:pPr>
            <a:r>
              <a:rPr lang="en-GB" dirty="0">
                <a:hlinkClick r:id="rId4"/>
              </a:rPr>
              <a:t>http://www.ecma-international.org/ecma-262/9.0/index.html</a:t>
            </a:r>
            <a:endParaRPr lang="en-GB" dirty="0"/>
          </a:p>
          <a:p>
            <a:pPr marL="628650" lvl="1" indent="-171450">
              <a:buFont typeface="Arial" panose="020B0604020202020204" pitchFamily="34" charset="0"/>
              <a:buChar char="•"/>
            </a:pPr>
            <a:r>
              <a:rPr lang="en-GB" dirty="0"/>
              <a:t>https://www.w3.org/standards/webdesign/script</a:t>
            </a:r>
          </a:p>
          <a:p>
            <a:pPr marL="171450" lvl="0" indent="-171450">
              <a:buFont typeface="Arial" panose="020B0604020202020204" pitchFamily="34" charset="0"/>
              <a:buChar char="•"/>
            </a:pPr>
            <a:r>
              <a:rPr lang="en-GB" baseline="0" dirty="0"/>
              <a:t>HTML &amp; CSS: https://www.w3.org/standards/webdesign/htmlcss</a:t>
            </a:r>
          </a:p>
          <a:p>
            <a:pPr marL="171450" lvl="0" indent="-171450">
              <a:buFont typeface="Arial" panose="020B0604020202020204" pitchFamily="34" charset="0"/>
              <a:buChar char="•"/>
            </a:pPr>
            <a:r>
              <a:rPr lang="en-GB" baseline="0" dirty="0"/>
              <a:t>Accessibility: https://www.w3.org/standards/webdesign/accessibility</a:t>
            </a:r>
          </a:p>
          <a:p>
            <a:pPr marL="171450" indent="-171450">
              <a:buFont typeface="Arial" panose="020B0604020202020204" pitchFamily="34" charset="0"/>
              <a:buChar char="•"/>
            </a:pPr>
            <a:endParaRPr lang="en-GB" dirty="0"/>
          </a:p>
          <a:p>
            <a:endParaRPr lang="en-GB" dirty="0"/>
          </a:p>
          <a:p>
            <a:r>
              <a:rPr lang="en-GB" dirty="0"/>
              <a:t>Images</a:t>
            </a:r>
            <a:r>
              <a:rPr lang="en-GB" baseline="0" dirty="0"/>
              <a:t> Source: </a:t>
            </a:r>
          </a:p>
          <a:p>
            <a:pPr marL="171450" indent="-171450">
              <a:buFont typeface="Arial" panose="020B0604020202020204" pitchFamily="34" charset="0"/>
              <a:buChar char="•"/>
            </a:pPr>
            <a:r>
              <a:rPr lang="en-GB" baseline="0" dirty="0"/>
              <a:t>https://www.w3.org/2008/site/images/logo-w3c-mobile-lg [accessed: 29-Sep-2019]</a:t>
            </a:r>
          </a:p>
          <a:p>
            <a:pPr marL="171450" indent="-171450">
              <a:buFont typeface="Arial" panose="020B0604020202020204" pitchFamily="34" charset="0"/>
              <a:buChar char="•"/>
            </a:pPr>
            <a:r>
              <a:rPr lang="en-GB" baseline="0" dirty="0"/>
              <a:t>https://gic.delaware.gov/web-standards/ [accessed: 29-Sep-2019]</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7</a:t>
            </a:fld>
            <a:endParaRPr lang="en-GB"/>
          </a:p>
        </p:txBody>
      </p:sp>
    </p:spTree>
    <p:extLst>
      <p:ext uri="{BB962C8B-B14F-4D97-AF65-F5344CB8AC3E}">
        <p14:creationId xmlns:p14="http://schemas.microsoft.com/office/powerpoint/2010/main" val="24703617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Tags and the</a:t>
            </a:r>
            <a:r>
              <a:rPr lang="en-GB" baseline="0" dirty="0"/>
              <a:t> content between the tags are called HTML elements.</a:t>
            </a:r>
            <a:endParaRPr lang="en-GB" dirty="0"/>
          </a:p>
          <a:p>
            <a:r>
              <a:rPr lang="en-GB" dirty="0"/>
              <a:t>Tag</a:t>
            </a:r>
            <a:r>
              <a:rPr lang="en-GB" baseline="0" dirty="0"/>
              <a:t> with content:</a:t>
            </a:r>
          </a:p>
          <a:p>
            <a:r>
              <a:rPr lang="en-GB" baseline="0" dirty="0"/>
              <a:t>	&lt;</a:t>
            </a:r>
            <a:r>
              <a:rPr lang="en-GB" baseline="0" dirty="0" err="1"/>
              <a:t>taglabel</a:t>
            </a:r>
            <a:r>
              <a:rPr lang="en-GB" baseline="0" dirty="0"/>
              <a:t>&gt;content&lt;/</a:t>
            </a:r>
            <a:r>
              <a:rPr lang="en-GB" baseline="0" dirty="0" err="1"/>
              <a:t>taglabel</a:t>
            </a:r>
            <a:r>
              <a:rPr lang="en-GB" baseline="0" dirty="0"/>
              <a:t>&gt;, for example: </a:t>
            </a:r>
          </a:p>
          <a:p>
            <a:r>
              <a:rPr lang="en-GB" baseline="0" dirty="0"/>
              <a:t>	&lt;p&gt;This is a paragraph.&lt;/p&gt; a tag representing a paragraph of text.</a:t>
            </a:r>
          </a:p>
          <a:p>
            <a:endParaRPr lang="en-GB" baseline="0" dirty="0"/>
          </a:p>
          <a:p>
            <a:r>
              <a:rPr lang="en-GB" baseline="0" dirty="0"/>
              <a:t>Tag with no content:</a:t>
            </a:r>
          </a:p>
          <a:p>
            <a:r>
              <a:rPr lang="en-GB" dirty="0"/>
              <a:t>	&lt;</a:t>
            </a:r>
            <a:r>
              <a:rPr lang="en-GB" dirty="0" err="1"/>
              <a:t>emptyTagLabel</a:t>
            </a:r>
            <a:r>
              <a:rPr lang="en-GB" dirty="0"/>
              <a:t> /&gt;, for example:</a:t>
            </a:r>
          </a:p>
          <a:p>
            <a:r>
              <a:rPr lang="en-GB" dirty="0"/>
              <a:t>	&lt;</a:t>
            </a:r>
            <a:r>
              <a:rPr lang="en-GB" dirty="0" err="1"/>
              <a:t>br</a:t>
            </a:r>
            <a:r>
              <a:rPr lang="en-GB" baseline="0" dirty="0"/>
              <a:t> /&gt; - an empty tag represent a line break</a:t>
            </a:r>
          </a:p>
          <a:p>
            <a:r>
              <a:rPr lang="en-GB" baseline="0" dirty="0"/>
              <a:t>Note: you may also see some empty tags written without the closing /, i.e. &lt;</a:t>
            </a:r>
            <a:r>
              <a:rPr lang="en-GB" baseline="0" dirty="0" err="1"/>
              <a:t>tagLabel</a:t>
            </a:r>
            <a:r>
              <a:rPr lang="en-GB" baseline="0" dirty="0"/>
              <a:t>&gt; - this is acceptable in HTML 5 but it is advised that you avoid this format.</a:t>
            </a:r>
            <a:endParaRPr lang="en-GB" dirty="0"/>
          </a:p>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14</a:t>
            </a:fld>
            <a:endParaRPr lang="en-GB"/>
          </a:p>
        </p:txBody>
      </p:sp>
    </p:spTree>
    <p:extLst>
      <p:ext uri="{BB962C8B-B14F-4D97-AF65-F5344CB8AC3E}">
        <p14:creationId xmlns:p14="http://schemas.microsoft.com/office/powerpoint/2010/main" val="29187142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an empty tag, the tag</a:t>
            </a:r>
            <a:r>
              <a:rPr lang="en-GB" baseline="0" dirty="0"/>
              <a:t> represents the actual content itself – it will become clearer shortly </a:t>
            </a:r>
            <a:r>
              <a:rPr lang="en-GB" baseline="0" dirty="0">
                <a:sym typeface="Wingdings" panose="05000000000000000000" pitchFamily="2" charset="2"/>
              </a:rPr>
              <a:t></a:t>
            </a:r>
            <a:r>
              <a:rPr lang="en-GB" baseline="0" dirty="0"/>
              <a:t>.</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15</a:t>
            </a:fld>
            <a:endParaRPr lang="en-GB"/>
          </a:p>
        </p:txBody>
      </p:sp>
    </p:spTree>
    <p:extLst>
      <p:ext uri="{BB962C8B-B14F-4D97-AF65-F5344CB8AC3E}">
        <p14:creationId xmlns:p14="http://schemas.microsoft.com/office/powerpoint/2010/main" val="34789771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16</a:t>
            </a:fld>
            <a:endParaRPr lang="en-GB"/>
          </a:p>
        </p:txBody>
      </p:sp>
    </p:spTree>
    <p:extLst>
      <p:ext uri="{BB962C8B-B14F-4D97-AF65-F5344CB8AC3E}">
        <p14:creationId xmlns:p14="http://schemas.microsoft.com/office/powerpoint/2010/main" val="24224416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19</a:t>
            </a:fld>
            <a:endParaRPr lang="en-GB"/>
          </a:p>
        </p:txBody>
      </p:sp>
    </p:spTree>
    <p:extLst>
      <p:ext uri="{BB962C8B-B14F-4D97-AF65-F5344CB8AC3E}">
        <p14:creationId xmlns:p14="http://schemas.microsoft.com/office/powerpoint/2010/main" val="38547108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arrows</a:t>
            </a:r>
            <a:r>
              <a:rPr lang="en-GB" baseline="0" dirty="0"/>
              <a:t> indicate the tabs.</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20</a:t>
            </a:fld>
            <a:endParaRPr lang="en-GB"/>
          </a:p>
        </p:txBody>
      </p:sp>
    </p:spTree>
    <p:extLst>
      <p:ext uri="{BB962C8B-B14F-4D97-AF65-F5344CB8AC3E}">
        <p14:creationId xmlns:p14="http://schemas.microsoft.com/office/powerpoint/2010/main" val="42858711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You must make sure elements</a:t>
            </a:r>
            <a:r>
              <a:rPr lang="en-GB" baseline="0" dirty="0"/>
              <a:t> are properly nested (contained) within each other.</a:t>
            </a:r>
          </a:p>
          <a:p>
            <a:pPr marL="171450" indent="-171450">
              <a:buFont typeface="Arial" panose="020B0604020202020204" pitchFamily="34" charset="0"/>
              <a:buChar char="•"/>
            </a:pPr>
            <a:r>
              <a:rPr lang="en-GB" baseline="0" dirty="0"/>
              <a:t>In this example, the &lt;a&gt;…/a&gt; element is not properly nested within the &lt;p&gt;…&lt;/p&gt; element as its closing &lt;/a&gt; tag is outside its parent &lt;p&gt;…&lt;p&gt; element</a:t>
            </a:r>
          </a:p>
        </p:txBody>
      </p:sp>
      <p:sp>
        <p:nvSpPr>
          <p:cNvPr id="4" name="Slide Number Placeholder 3"/>
          <p:cNvSpPr>
            <a:spLocks noGrp="1"/>
          </p:cNvSpPr>
          <p:nvPr>
            <p:ph type="sldNum" sz="quarter" idx="5"/>
          </p:nvPr>
        </p:nvSpPr>
        <p:spPr/>
        <p:txBody>
          <a:bodyPr/>
          <a:lstStyle/>
          <a:p>
            <a:fld id="{C97F37A7-6CD5-480C-8A9C-8A14678CA55C}" type="slidenum">
              <a:rPr lang="en-GB" smtClean="0"/>
              <a:pPr/>
              <a:t>21</a:t>
            </a:fld>
            <a:endParaRPr lang="en-GB"/>
          </a:p>
        </p:txBody>
      </p:sp>
    </p:spTree>
    <p:extLst>
      <p:ext uri="{BB962C8B-B14F-4D97-AF65-F5344CB8AC3E}">
        <p14:creationId xmlns:p14="http://schemas.microsoft.com/office/powerpoint/2010/main" val="39527842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a:t>Examples</a:t>
            </a:r>
          </a:p>
          <a:p>
            <a:pPr marL="171450" indent="-171450">
              <a:buFont typeface="Arial" panose="020B0604020202020204" pitchFamily="34" charset="0"/>
              <a:buChar char="•"/>
            </a:pPr>
            <a:r>
              <a:rPr lang="en-GB" dirty="0"/>
              <a:t>Write element</a:t>
            </a:r>
            <a:r>
              <a:rPr lang="en-GB" baseline="0" dirty="0"/>
              <a:t> names in lower case</a:t>
            </a:r>
          </a:p>
          <a:p>
            <a:pPr marL="457200" lvl="1" indent="0">
              <a:buFont typeface="Arial" panose="020B0604020202020204" pitchFamily="34" charset="0"/>
              <a:buNone/>
            </a:pPr>
            <a:r>
              <a:rPr lang="en-GB" baseline="0" dirty="0"/>
              <a:t>Good:	&lt;p&gt;…&lt;/p&gt; </a:t>
            </a:r>
          </a:p>
          <a:p>
            <a:pPr marL="457200" lvl="1" indent="0">
              <a:buFont typeface="Arial" panose="020B0604020202020204" pitchFamily="34" charset="0"/>
              <a:buNone/>
            </a:pPr>
            <a:r>
              <a:rPr lang="en-GB" baseline="0" dirty="0"/>
              <a:t>Bad:	&lt;P&gt;…&lt;/P&gt;</a:t>
            </a:r>
          </a:p>
          <a:p>
            <a:pPr marL="457200" lvl="1" indent="0">
              <a:buFont typeface="Arial" panose="020B0604020202020204" pitchFamily="34" charset="0"/>
              <a:buNone/>
            </a:pPr>
            <a:endParaRPr lang="en-GB" baseline="0" dirty="0"/>
          </a:p>
          <a:p>
            <a:pPr marL="171450" indent="-171450">
              <a:buFont typeface="Arial" panose="020B0604020202020204" pitchFamily="34" charset="0"/>
              <a:buChar char="•"/>
            </a:pPr>
            <a:r>
              <a:rPr lang="en-GB" baseline="0" dirty="0"/>
              <a:t>Write attribute names in lower case too</a:t>
            </a:r>
          </a:p>
          <a:p>
            <a:pPr marL="457200" lvl="1" indent="0">
              <a:buFont typeface="Arial" panose="020B0604020202020204" pitchFamily="34" charset="0"/>
              <a:buNone/>
            </a:pPr>
            <a:r>
              <a:rPr lang="en-GB" baseline="0" dirty="0"/>
              <a:t>Good:	&lt;div class="menu"&gt;</a:t>
            </a:r>
          </a:p>
          <a:p>
            <a:pPr marL="457200" lvl="1" indent="0">
              <a:buFont typeface="Arial" panose="020B0604020202020204" pitchFamily="34" charset="0"/>
              <a:buNone/>
            </a:pPr>
            <a:r>
              <a:rPr lang="en-GB" baseline="0" dirty="0"/>
              <a:t>Bad: 	&lt;div class="MENU"&gt;</a:t>
            </a:r>
          </a:p>
          <a:p>
            <a:pPr marL="457200" lvl="1" indent="0">
              <a:buFont typeface="Arial" panose="020B0604020202020204" pitchFamily="34" charset="0"/>
              <a:buNone/>
            </a:pPr>
            <a:endParaRPr lang="en-GB" baseline="0" dirty="0"/>
          </a:p>
          <a:p>
            <a:pPr marL="171450" indent="-171450">
              <a:buFont typeface="Arial" panose="020B0604020202020204" pitchFamily="34" charset="0"/>
              <a:buChar char="•"/>
            </a:pPr>
            <a:r>
              <a:rPr lang="en-GB" dirty="0"/>
              <a:t>Make sure attribute values appear in quotes using either </a:t>
            </a:r>
            <a:r>
              <a:rPr lang="en-GB" b="1" i="1" dirty="0"/>
              <a:t>matching</a:t>
            </a:r>
            <a:r>
              <a:rPr lang="en-GB" dirty="0"/>
              <a:t> single (') or double (") quotes.</a:t>
            </a:r>
          </a:p>
          <a:p>
            <a:pPr marL="457200" lvl="1" indent="0">
              <a:buFont typeface="Arial" panose="020B0604020202020204" pitchFamily="34" charset="0"/>
              <a:buNone/>
            </a:pPr>
            <a:r>
              <a:rPr lang="en-GB" dirty="0"/>
              <a:t>Good:	&lt;table</a:t>
            </a:r>
            <a:r>
              <a:rPr lang="en-GB" baseline="0" dirty="0"/>
              <a:t> class="table striped"</a:t>
            </a:r>
          </a:p>
          <a:p>
            <a:pPr marL="457200" marR="0" lvl="1"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dirty="0"/>
              <a:t>Bad:	&lt;table</a:t>
            </a:r>
            <a:r>
              <a:rPr lang="en-GB" baseline="0" dirty="0"/>
              <a:t> class=table striped</a:t>
            </a:r>
          </a:p>
          <a:p>
            <a:pPr marL="457200" lvl="1" indent="0">
              <a:buFont typeface="Arial" panose="020B0604020202020204" pitchFamily="34" charset="0"/>
              <a:buNone/>
            </a:pPr>
            <a:endParaRPr lang="en-GB" dirty="0"/>
          </a:p>
          <a:p>
            <a:pPr marL="171450" indent="-171450">
              <a:buFont typeface="Arial" panose="020B0604020202020204" pitchFamily="34" charset="0"/>
              <a:buChar char="•"/>
            </a:pPr>
            <a:r>
              <a:rPr lang="en-GB" dirty="0"/>
              <a:t>Remember to close all HTML elements, including empty elements (using the self-closing tag) too.</a:t>
            </a:r>
          </a:p>
          <a:p>
            <a:pPr marL="457200" lvl="1" indent="0">
              <a:buFont typeface="Arial" panose="020B0604020202020204" pitchFamily="34" charset="0"/>
              <a:buNone/>
            </a:pPr>
            <a:r>
              <a:rPr lang="en-GB" dirty="0"/>
              <a:t>Good:	&lt;p&gt;This paragraph contains a line break &lt;</a:t>
            </a:r>
            <a:r>
              <a:rPr lang="en-GB" dirty="0" err="1"/>
              <a:t>br</a:t>
            </a:r>
            <a:r>
              <a:rPr lang="en-GB" dirty="0"/>
              <a:t> /&gt;&lt;/p&gt;</a:t>
            </a:r>
          </a:p>
          <a:p>
            <a:pPr marL="457200" lvl="1" indent="0">
              <a:buFont typeface="Arial" panose="020B0604020202020204" pitchFamily="34" charset="0"/>
              <a:buNone/>
            </a:pPr>
            <a:r>
              <a:rPr lang="en-GB" dirty="0"/>
              <a:t>Bad:	&lt;p&gt;This</a:t>
            </a:r>
            <a:r>
              <a:rPr lang="en-GB" baseline="0" dirty="0"/>
              <a:t> paragraph contains a line break &lt;</a:t>
            </a:r>
            <a:r>
              <a:rPr lang="en-GB" baseline="0" dirty="0" err="1"/>
              <a:t>br</a:t>
            </a:r>
            <a:r>
              <a:rPr lang="en-GB" baseline="0" dirty="0"/>
              <a:t>&gt;</a:t>
            </a:r>
            <a:endParaRPr lang="en-GB" dirty="0"/>
          </a:p>
          <a:p>
            <a:pPr marL="457200" lvl="1" indent="0">
              <a:buFont typeface="Arial" panose="020B0604020202020204" pitchFamily="34" charset="0"/>
              <a:buNone/>
            </a:pPr>
            <a:endParaRPr lang="en-GB" dirty="0"/>
          </a:p>
          <a:p>
            <a:pPr marL="171450" indent="-171450">
              <a:buFont typeface="Arial" panose="020B0604020202020204" pitchFamily="34" charset="0"/>
              <a:buChar char="•"/>
            </a:pPr>
            <a:r>
              <a:rPr lang="en-GB" dirty="0"/>
              <a:t>When specifying attribute name-value pairs, do not use spaces to separate the equals sign.</a:t>
            </a:r>
          </a:p>
          <a:p>
            <a:pPr marL="457200" lvl="1" indent="0">
              <a:buFont typeface="Arial" panose="020B0604020202020204" pitchFamily="34" charset="0"/>
              <a:buNone/>
            </a:pPr>
            <a:r>
              <a:rPr lang="en-GB" dirty="0"/>
              <a:t>Good:	&lt;</a:t>
            </a:r>
            <a:r>
              <a:rPr lang="en-GB" dirty="0" err="1"/>
              <a:t>img</a:t>
            </a:r>
            <a:r>
              <a:rPr lang="en-GB" baseline="0" dirty="0"/>
              <a:t> </a:t>
            </a:r>
            <a:r>
              <a:rPr lang="en-GB" baseline="0" dirty="0" err="1"/>
              <a:t>src</a:t>
            </a:r>
            <a:r>
              <a:rPr lang="en-GB" baseline="0" dirty="0"/>
              <a:t>="logo.jpg" /&gt;</a:t>
            </a:r>
          </a:p>
          <a:p>
            <a:pPr marL="457200" lvl="1" indent="0">
              <a:buFont typeface="Arial" panose="020B0604020202020204" pitchFamily="34" charset="0"/>
              <a:buNone/>
            </a:pPr>
            <a:r>
              <a:rPr lang="en-GB" baseline="0" dirty="0"/>
              <a:t>Bad:	&lt;</a:t>
            </a:r>
            <a:r>
              <a:rPr lang="en-GB" baseline="0" dirty="0" err="1"/>
              <a:t>img</a:t>
            </a:r>
            <a:r>
              <a:rPr lang="en-GB" baseline="0" dirty="0"/>
              <a:t> </a:t>
            </a:r>
            <a:r>
              <a:rPr lang="en-GB" baseline="0" dirty="0" err="1"/>
              <a:t>src</a:t>
            </a:r>
            <a:r>
              <a:rPr lang="en-GB" baseline="0" dirty="0"/>
              <a:t> = "logo.jpg“ /&gt;</a:t>
            </a:r>
            <a:endParaRPr lang="en-GB" dirty="0"/>
          </a:p>
          <a:p>
            <a:pPr marL="171450" indent="-171450">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22</a:t>
            </a:fld>
            <a:endParaRPr lang="en-GB"/>
          </a:p>
        </p:txBody>
      </p:sp>
    </p:spTree>
    <p:extLst>
      <p:ext uri="{BB962C8B-B14F-4D97-AF65-F5344CB8AC3E}">
        <p14:creationId xmlns:p14="http://schemas.microsoft.com/office/powerpoint/2010/main" val="16248810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HTML Comment Tags</a:t>
            </a:r>
          </a:p>
          <a:p>
            <a:pPr marL="171450" indent="-171450">
              <a:buFont typeface="Arial" panose="020B0604020202020204" pitchFamily="34" charset="0"/>
              <a:buChar char="•"/>
            </a:pPr>
            <a:r>
              <a:rPr lang="en-GB" dirty="0"/>
              <a:t>&lt;!-- and</a:t>
            </a:r>
            <a:r>
              <a:rPr lang="en-GB" baseline="0" dirty="0"/>
              <a:t> --&gt;are used to insert comments into a HTML document.</a:t>
            </a:r>
          </a:p>
          <a:p>
            <a:pPr marL="171450" indent="-171450">
              <a:buFont typeface="Arial" panose="020B0604020202020204" pitchFamily="34" charset="0"/>
              <a:buChar char="•"/>
            </a:pPr>
            <a:r>
              <a:rPr lang="en-GB" baseline="0" dirty="0"/>
              <a:t>The comments are not displayed in the browser when you view the page, but they can help you to document your HTML content.</a:t>
            </a:r>
          </a:p>
          <a:p>
            <a:pPr marL="171450" indent="-171450">
              <a:buFont typeface="Arial" panose="020B0604020202020204" pitchFamily="34" charset="0"/>
              <a:buChar char="•"/>
            </a:pPr>
            <a:r>
              <a:rPr lang="en-GB" baseline="0" dirty="0"/>
              <a:t>For example, comments can be used to explain the content or to add notifications to your HTML.</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24</a:t>
            </a:fld>
            <a:endParaRPr lang="en-GB"/>
          </a:p>
        </p:txBody>
      </p:sp>
    </p:spTree>
    <p:extLst>
      <p:ext uri="{BB962C8B-B14F-4D97-AF65-F5344CB8AC3E}">
        <p14:creationId xmlns:p14="http://schemas.microsoft.com/office/powerpoint/2010/main" val="26586006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See more HTML formatting</a:t>
            </a:r>
            <a:r>
              <a:rPr lang="en-GB" baseline="0" dirty="0"/>
              <a:t> elements here: http://www.w3schools.com/html/html_formatting.asp</a:t>
            </a:r>
            <a:endParaRPr lang="en-GB" dirty="0"/>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30</a:t>
            </a:fld>
            <a:endParaRPr lang="en-GB"/>
          </a:p>
        </p:txBody>
      </p:sp>
    </p:spTree>
    <p:extLst>
      <p:ext uri="{BB962C8B-B14F-4D97-AF65-F5344CB8AC3E}">
        <p14:creationId xmlns:p14="http://schemas.microsoft.com/office/powerpoint/2010/main" val="13474449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See more:</a:t>
            </a:r>
          </a:p>
          <a:p>
            <a:pPr marL="171450" indent="-171450">
              <a:buFont typeface="Arial" panose="020B0604020202020204" pitchFamily="34" charset="0"/>
              <a:buChar char="•"/>
            </a:pPr>
            <a:r>
              <a:rPr lang="en-GB" dirty="0">
                <a:hlinkClick r:id="rId3"/>
              </a:rPr>
              <a:t>https://www.google.com/search?q=web+development+roles</a:t>
            </a:r>
            <a:endParaRPr lang="en-GB" dirty="0">
              <a:hlinkClick r:id="rId4"/>
            </a:endParaRPr>
          </a:p>
          <a:p>
            <a:pPr marL="171450" indent="-171450">
              <a:buFont typeface="Arial" panose="020B0604020202020204" pitchFamily="34" charset="0"/>
              <a:buChar char="•"/>
            </a:pPr>
            <a:r>
              <a:rPr lang="en-GB" dirty="0">
                <a:hlinkClick r:id="rId4"/>
              </a:rPr>
              <a:t>https://room34.com/philosophy/roles/</a:t>
            </a:r>
            <a:endParaRPr lang="en-GB" dirty="0"/>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34</a:t>
            </a:fld>
            <a:endParaRPr lang="en-GB"/>
          </a:p>
        </p:txBody>
      </p:sp>
    </p:spTree>
    <p:extLst>
      <p:ext uri="{BB962C8B-B14F-4D97-AF65-F5344CB8AC3E}">
        <p14:creationId xmlns:p14="http://schemas.microsoft.com/office/powerpoint/2010/main" val="48385236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EFD89C59-280D-43ED-8FC0-545418D6ECAE}" type="datetimeFigureOut">
              <a:rPr lang="en-US" smtClean="0"/>
              <a:pPr/>
              <a:t>2/3/2021</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A6EA856F-7FCD-4AED-824B-82A47E56E707}" type="slidenum">
              <a:rPr lang="en-GB" smtClean="0"/>
              <a:pPr/>
              <a:t>‹#›</a:t>
            </a:fld>
            <a:endParaRPr lang="en-GB"/>
          </a:p>
        </p:txBody>
      </p:sp>
      <p:pic>
        <p:nvPicPr>
          <p:cNvPr id="4" name="Picture 3"/>
          <p:cNvPicPr>
            <a:picLocks noChangeAspect="1"/>
          </p:cNvPicPr>
          <p:nvPr userDrawn="1"/>
        </p:nvPicPr>
        <p:blipFill>
          <a:blip r:embed="rId2"/>
          <a:stretch>
            <a:fillRect/>
          </a:stretch>
        </p:blipFill>
        <p:spPr>
          <a:xfrm>
            <a:off x="108000" y="108000"/>
            <a:ext cx="2857500" cy="1000125"/>
          </a:xfrm>
          <a:prstGeom prst="rect">
            <a:avLst/>
          </a:prstGeom>
        </p:spPr>
      </p:pic>
      <p:pic>
        <p:nvPicPr>
          <p:cNvPr id="16" name="Picture 15"/>
          <p:cNvPicPr>
            <a:picLocks noChangeAspect="1"/>
          </p:cNvPicPr>
          <p:nvPr userDrawn="1"/>
        </p:nvPicPr>
        <p:blipFill>
          <a:blip r:embed="rId3"/>
          <a:stretch>
            <a:fillRect/>
          </a:stretch>
        </p:blipFill>
        <p:spPr>
          <a:xfrm>
            <a:off x="7596000" y="108000"/>
            <a:ext cx="1543050" cy="1143000"/>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dirty="0"/>
              <a:t>Click to edit Master title style</a:t>
            </a:r>
          </a:p>
        </p:txBody>
      </p:sp>
      <p:sp>
        <p:nvSpPr>
          <p:cNvPr id="4" name="Date Placeholder 3"/>
          <p:cNvSpPr>
            <a:spLocks noGrp="1"/>
          </p:cNvSpPr>
          <p:nvPr>
            <p:ph type="dt" sz="half" idx="10"/>
          </p:nvPr>
        </p:nvSpPr>
        <p:spPr/>
        <p:txBody>
          <a:bodyPr/>
          <a:lstStyle/>
          <a:p>
            <a:fld id="{EFD89C59-280D-43ED-8FC0-545418D6ECAE}" type="datetimeFigureOut">
              <a:rPr lang="en-US" smtClean="0"/>
              <a:pPr/>
              <a:t>2/3/2021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fld id="{EFD89C59-280D-43ED-8FC0-545418D6ECAE}" type="datetimeFigureOut">
              <a:rPr lang="en-US" smtClean="0"/>
              <a:pPr/>
              <a:t>2/3/2021</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EFD89C59-280D-43ED-8FC0-545418D6ECAE}" type="datetimeFigureOut">
              <a:rPr lang="en-US" smtClean="0"/>
              <a:pPr/>
              <a:t>2/3/2021</a:t>
            </a:fld>
            <a:endParaRPr lang="en-GB"/>
          </a:p>
        </p:txBody>
      </p:sp>
      <p:sp>
        <p:nvSpPr>
          <p:cNvPr id="10" name="Slide Number Placeholder 9"/>
          <p:cNvSpPr>
            <a:spLocks noGrp="1"/>
          </p:cNvSpPr>
          <p:nvPr>
            <p:ph type="sldNum" sz="quarter" idx="16"/>
          </p:nvPr>
        </p:nvSpPr>
        <p:spPr/>
        <p:txBody>
          <a:bodyPr rtlCol="0"/>
          <a:lstStyle/>
          <a:p>
            <a:fld id="{A6EA856F-7FCD-4AED-824B-82A47E56E707}"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fld id="{EFD89C59-280D-43ED-8FC0-545418D6ECAE}" type="datetimeFigureOut">
              <a:rPr lang="en-US" smtClean="0"/>
              <a:pPr/>
              <a:t>2/3/2021</a:t>
            </a:fld>
            <a:endParaRPr lang="en-GB"/>
          </a:p>
        </p:txBody>
      </p:sp>
      <p:sp>
        <p:nvSpPr>
          <p:cNvPr id="12" name="Slide Number Placeholder 11"/>
          <p:cNvSpPr>
            <a:spLocks noGrp="1"/>
          </p:cNvSpPr>
          <p:nvPr>
            <p:ph type="sldNum" sz="quarter" idx="16"/>
          </p:nvPr>
        </p:nvSpPr>
        <p:spPr/>
        <p:txBody>
          <a:bodyPr rtlCol="0"/>
          <a:lstStyle/>
          <a:p>
            <a:fld id="{A6EA856F-7FCD-4AED-824B-82A47E56E707}"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EFD89C59-280D-43ED-8FC0-545418D6ECAE}" type="datetimeFigureOut">
              <a:rPr lang="en-US" smtClean="0"/>
              <a:pPr/>
              <a:t>2/3/2021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D89C59-280D-43ED-8FC0-545418D6ECAE}" type="datetimeFigureOut">
              <a:rPr lang="en-US" smtClean="0"/>
              <a:pPr/>
              <a:t>2/3/2021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A6EA856F-7FCD-4AED-824B-82A47E56E70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a:t>Click to edit Master title style</a:t>
            </a:r>
          </a:p>
        </p:txBody>
      </p:sp>
      <p:sp>
        <p:nvSpPr>
          <p:cNvPr id="5" name="Date Placeholder 4"/>
          <p:cNvSpPr>
            <a:spLocks noGrp="1"/>
          </p:cNvSpPr>
          <p:nvPr>
            <p:ph type="dt" sz="half" idx="10"/>
          </p:nvPr>
        </p:nvSpPr>
        <p:spPr/>
        <p:txBody>
          <a:bodyPr/>
          <a:lstStyle/>
          <a:p>
            <a:fld id="{EFD89C59-280D-43ED-8FC0-545418D6ECAE}" type="datetimeFigureOut">
              <a:rPr lang="en-US" smtClean="0"/>
              <a:pPr/>
              <a:t>2/3/2021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a:t>Click to edit Master title style</a:t>
            </a:r>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EFD89C59-280D-43ED-8FC0-545418D6ECAE}" type="datetimeFigureOut">
              <a:rPr lang="en-US" smtClean="0"/>
              <a:pPr/>
              <a:t>2/3/2021</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FD89C59-280D-43ED-8FC0-545418D6ECAE}" type="datetimeFigureOut">
              <a:rPr lang="en-US" smtClean="0"/>
              <a:pPr/>
              <a:t>2/3/2021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EA856F-7FCD-4AED-824B-82A47E56E70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EFD89C59-280D-43ED-8FC0-545418D6ECAE}" type="datetimeFigureOut">
              <a:rPr lang="en-US" smtClean="0"/>
              <a:pPr/>
              <a:t>2/3/2021</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A6EA856F-7FCD-4AED-824B-82A47E56E70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dirty="0"/>
              <a:t>Click to edit Master title style</a:t>
            </a:r>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EFD89C59-280D-43ED-8FC0-545418D6ECAE}" type="datetimeFigureOut">
              <a:rPr lang="en-US" smtClean="0"/>
              <a:pPr/>
              <a:t>2/3/2021</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dirty="0"/>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A6EA856F-7FCD-4AED-824B-82A47E56E70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8" Type="http://schemas.openxmlformats.org/officeDocument/2006/relationships/image" Target="../media/image7.jpg"/><Relationship Id="rId3" Type="http://schemas.openxmlformats.org/officeDocument/2006/relationships/hyperlink" Target="http://www.w3.org/standards/" TargetMode="External"/><Relationship Id="rId7"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www.w3.org/Mobile/" TargetMode="External"/><Relationship Id="rId5" Type="http://schemas.openxmlformats.org/officeDocument/2006/relationships/hyperlink" Target="https://www.w3.org/WAI/standards-guidelines/wcag/" TargetMode="External"/><Relationship Id="rId4" Type="http://schemas.openxmlformats.org/officeDocument/2006/relationships/hyperlink" Target="https://www.w3.org/WAI/"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www.w3schools.com/html/html5_syntax.asp"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jobsite.co.uk/"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87624" y="1700808"/>
            <a:ext cx="6477000" cy="1828800"/>
          </a:xfrm>
        </p:spPr>
        <p:txBody>
          <a:bodyPr>
            <a:normAutofit/>
          </a:bodyPr>
          <a:lstStyle/>
          <a:p>
            <a:pPr algn="ctr"/>
            <a:r>
              <a:rPr lang="en-GB" dirty="0"/>
              <a:t>Introduction</a:t>
            </a:r>
            <a:br>
              <a:rPr lang="en-GB" dirty="0"/>
            </a:br>
            <a:r>
              <a:rPr lang="en-GB" dirty="0"/>
              <a:t>To HTML</a:t>
            </a:r>
          </a:p>
        </p:txBody>
      </p:sp>
      <p:sp>
        <p:nvSpPr>
          <p:cNvPr id="3" name="Subtitle 2"/>
          <p:cNvSpPr>
            <a:spLocks noGrp="1"/>
          </p:cNvSpPr>
          <p:nvPr>
            <p:ph type="subTitle" idx="1"/>
          </p:nvPr>
        </p:nvSpPr>
        <p:spPr/>
        <p:txBody>
          <a:bodyPr>
            <a:normAutofit fontScale="77500" lnSpcReduction="20000"/>
          </a:bodyPr>
          <a:lstStyle/>
          <a:p>
            <a:endParaRPr lang="en-GB" dirty="0"/>
          </a:p>
          <a:p>
            <a:r>
              <a:rPr lang="en-GB" dirty="0"/>
              <a:t>Kemi Ademoye / Gareth Jones</a:t>
            </a:r>
          </a:p>
        </p:txBody>
      </p:sp>
      <p:sp>
        <p:nvSpPr>
          <p:cNvPr id="5" name="Date Placeholder 4"/>
          <p:cNvSpPr>
            <a:spLocks noGrp="1"/>
          </p:cNvSpPr>
          <p:nvPr>
            <p:ph type="dt" sz="half" idx="10"/>
          </p:nvPr>
        </p:nvSpPr>
        <p:spPr/>
        <p:txBody>
          <a:bodyPr/>
          <a:lstStyle/>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Today’s Lecture</a:t>
            </a:r>
          </a:p>
        </p:txBody>
      </p:sp>
      <p:sp>
        <p:nvSpPr>
          <p:cNvPr id="3" name="Content Placeholder 2"/>
          <p:cNvSpPr>
            <a:spLocks noGrp="1"/>
          </p:cNvSpPr>
          <p:nvPr>
            <p:ph sz="quarter" idx="1"/>
          </p:nvPr>
        </p:nvSpPr>
        <p:spPr/>
        <p:txBody>
          <a:bodyPr/>
          <a:lstStyle/>
          <a:p>
            <a:r>
              <a:rPr lang="en-GB" dirty="0"/>
              <a:t>Overview</a:t>
            </a:r>
          </a:p>
          <a:p>
            <a:r>
              <a:rPr lang="en-GB" dirty="0"/>
              <a:t>Introduction to HTML</a:t>
            </a:r>
          </a:p>
        </p:txBody>
      </p:sp>
    </p:spTree>
    <p:extLst>
      <p:ext uri="{BB962C8B-B14F-4D97-AF65-F5344CB8AC3E}">
        <p14:creationId xmlns:p14="http://schemas.microsoft.com/office/powerpoint/2010/main" val="25739502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Module Aim</a:t>
            </a:r>
          </a:p>
        </p:txBody>
      </p:sp>
      <p:sp>
        <p:nvSpPr>
          <p:cNvPr id="3" name="Content Placeholder 2"/>
          <p:cNvSpPr>
            <a:spLocks noGrp="1"/>
          </p:cNvSpPr>
          <p:nvPr>
            <p:ph sz="quarter" idx="1"/>
          </p:nvPr>
        </p:nvSpPr>
        <p:spPr/>
        <p:txBody>
          <a:bodyPr/>
          <a:lstStyle/>
          <a:p>
            <a:pPr marL="0" indent="0">
              <a:buNone/>
            </a:pPr>
            <a:r>
              <a:rPr lang="en-GB" dirty="0"/>
              <a:t>The aim of </a:t>
            </a:r>
            <a:r>
              <a:rPr lang="en-GB" b="1" dirty="0"/>
              <a:t>this half of the module</a:t>
            </a:r>
            <a:r>
              <a:rPr lang="en-GB" dirty="0"/>
              <a:t> is to provide you with an understanding of the underlying concepts and principles necessary for the implementation of </a:t>
            </a:r>
            <a:r>
              <a:rPr lang="en-GB" b="1" dirty="0"/>
              <a:t>web technologies</a:t>
            </a:r>
            <a:r>
              <a:rPr lang="en-GB" dirty="0"/>
              <a:t>.</a:t>
            </a:r>
          </a:p>
          <a:p>
            <a:pPr marL="0" indent="0">
              <a:buNone/>
            </a:pPr>
            <a:r>
              <a:rPr lang="en-GB" dirty="0"/>
              <a:t>Put simply, in this half of the module you will be learning about </a:t>
            </a:r>
            <a:r>
              <a:rPr lang="en-GB" b="1" dirty="0"/>
              <a:t>Web Development using</a:t>
            </a:r>
            <a:r>
              <a:rPr lang="en-GB" dirty="0"/>
              <a:t>:</a:t>
            </a:r>
          </a:p>
          <a:p>
            <a:pPr marL="0" indent="0">
              <a:buNone/>
            </a:pPr>
            <a:endParaRPr lang="en-GB" dirty="0"/>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09137" y="4502114"/>
            <a:ext cx="3619047" cy="2095238"/>
          </a:xfrm>
          <a:prstGeom prst="rect">
            <a:avLst/>
          </a:prstGeom>
        </p:spPr>
      </p:pic>
    </p:spTree>
    <p:extLst>
      <p:ext uri="{BB962C8B-B14F-4D97-AF65-F5344CB8AC3E}">
        <p14:creationId xmlns:p14="http://schemas.microsoft.com/office/powerpoint/2010/main" val="6680076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p:txBody>
          <a:bodyPr/>
          <a:lstStyle/>
          <a:p>
            <a:r>
              <a:rPr lang="en-GB" dirty="0"/>
              <a:t>Introduction to HTML</a:t>
            </a:r>
          </a:p>
        </p:txBody>
      </p:sp>
      <p:sp>
        <p:nvSpPr>
          <p:cNvPr id="4" name="Title 3"/>
          <p:cNvSpPr>
            <a:spLocks noGrp="1"/>
          </p:cNvSpPr>
          <p:nvPr>
            <p:ph type="title"/>
          </p:nvPr>
        </p:nvSpPr>
        <p:spPr/>
        <p:txBody>
          <a:bodyPr/>
          <a:lstStyle/>
          <a:p>
            <a:r>
              <a:rPr lang="en-GB" dirty="0"/>
              <a:t>Introduction</a:t>
            </a:r>
          </a:p>
        </p:txBody>
      </p:sp>
    </p:spTree>
    <p:extLst>
      <p:ext uri="{BB962C8B-B14F-4D97-AF65-F5344CB8AC3E}">
        <p14:creationId xmlns:p14="http://schemas.microsoft.com/office/powerpoint/2010/main" val="39801927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a:t>
            </a:r>
          </a:p>
        </p:txBody>
      </p:sp>
      <p:sp>
        <p:nvSpPr>
          <p:cNvPr id="3" name="Content Placeholder 2"/>
          <p:cNvSpPr>
            <a:spLocks noGrp="1"/>
          </p:cNvSpPr>
          <p:nvPr>
            <p:ph sz="quarter" idx="1"/>
          </p:nvPr>
        </p:nvSpPr>
        <p:spPr/>
        <p:txBody>
          <a:bodyPr/>
          <a:lstStyle/>
          <a:p>
            <a:r>
              <a:rPr lang="en-GB" dirty="0"/>
              <a:t>What do you think makes a good website?</a:t>
            </a:r>
          </a:p>
        </p:txBody>
      </p:sp>
    </p:spTree>
    <p:extLst>
      <p:ext uri="{BB962C8B-B14F-4D97-AF65-F5344CB8AC3E}">
        <p14:creationId xmlns:p14="http://schemas.microsoft.com/office/powerpoint/2010/main" val="167260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63AB5-E690-465C-8B84-02C2401BC330}"/>
              </a:ext>
            </a:extLst>
          </p:cNvPr>
          <p:cNvSpPr>
            <a:spLocks noGrp="1"/>
          </p:cNvSpPr>
          <p:nvPr>
            <p:ph type="title"/>
          </p:nvPr>
        </p:nvSpPr>
        <p:spPr/>
        <p:txBody>
          <a:bodyPr/>
          <a:lstStyle/>
          <a:p>
            <a:r>
              <a:rPr lang="en-GB" dirty="0"/>
              <a:t>Web Design Principles</a:t>
            </a:r>
          </a:p>
        </p:txBody>
      </p:sp>
      <p:graphicFrame>
        <p:nvGraphicFramePr>
          <p:cNvPr id="4" name="Content Placeholder 3">
            <a:extLst>
              <a:ext uri="{FF2B5EF4-FFF2-40B4-BE49-F238E27FC236}">
                <a16:creationId xmlns:a16="http://schemas.microsoft.com/office/drawing/2014/main" id="{3A5D9917-B770-40DD-B0E8-88485682CB82}"/>
              </a:ext>
            </a:extLst>
          </p:cNvPr>
          <p:cNvGraphicFramePr>
            <a:graphicFrameLocks noGrp="1"/>
          </p:cNvGraphicFramePr>
          <p:nvPr>
            <p:ph sz="quarter" idx="1"/>
            <p:extLst>
              <p:ext uri="{D42A27DB-BD31-4B8C-83A1-F6EECF244321}">
                <p14:modId xmlns:p14="http://schemas.microsoft.com/office/powerpoint/2010/main" val="2980955050"/>
              </p:ext>
            </p:extLst>
          </p:nvPr>
        </p:nvGraphicFramePr>
        <p:xfrm>
          <a:off x="612775" y="1600200"/>
          <a:ext cx="8153400" cy="4495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894080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Web Standards</a:t>
            </a:r>
          </a:p>
        </p:txBody>
      </p:sp>
      <p:sp>
        <p:nvSpPr>
          <p:cNvPr id="3" name="Content Placeholder 2"/>
          <p:cNvSpPr>
            <a:spLocks noGrp="1"/>
          </p:cNvSpPr>
          <p:nvPr>
            <p:ph sz="quarter" idx="1"/>
          </p:nvPr>
        </p:nvSpPr>
        <p:spPr>
          <a:xfrm>
            <a:off x="323528" y="1645110"/>
            <a:ext cx="8568952" cy="4495800"/>
          </a:xfrm>
        </p:spPr>
        <p:txBody>
          <a:bodyPr>
            <a:normAutofit fontScale="92500" lnSpcReduction="10000"/>
          </a:bodyPr>
          <a:lstStyle/>
          <a:p>
            <a:r>
              <a:rPr lang="en-GB" dirty="0"/>
              <a:t>Two fundamental standards (defined by the </a:t>
            </a:r>
            <a:r>
              <a:rPr lang="en-GB" dirty="0">
                <a:hlinkClick r:id="rId3"/>
              </a:rPr>
              <a:t>W3C</a:t>
            </a:r>
            <a:r>
              <a:rPr lang="en-GB" dirty="0"/>
              <a:t>) for authoring web pages:</a:t>
            </a:r>
          </a:p>
          <a:p>
            <a:pPr lvl="1"/>
            <a:r>
              <a:rPr lang="en-GB" b="1" dirty="0"/>
              <a:t>HTML</a:t>
            </a:r>
          </a:p>
          <a:p>
            <a:pPr lvl="1"/>
            <a:r>
              <a:rPr lang="en-GB" b="1" dirty="0"/>
              <a:t>CSS</a:t>
            </a:r>
          </a:p>
          <a:p>
            <a:r>
              <a:rPr lang="en-GB" dirty="0"/>
              <a:t>For more interactivity and additional functionality, you might want </a:t>
            </a:r>
            <a:r>
              <a:rPr lang="en-GB" b="1" dirty="0"/>
              <a:t>JavaScript </a:t>
            </a:r>
            <a:r>
              <a:rPr lang="en-GB" dirty="0"/>
              <a:t>(not covered in this module)</a:t>
            </a:r>
          </a:p>
          <a:p>
            <a:r>
              <a:rPr lang="en-GB" dirty="0"/>
              <a:t>Websites should also be:</a:t>
            </a:r>
          </a:p>
          <a:p>
            <a:pPr lvl="1"/>
            <a:r>
              <a:rPr lang="en-GB" dirty="0"/>
              <a:t> </a:t>
            </a:r>
            <a:r>
              <a:rPr lang="en-GB" b="1" dirty="0"/>
              <a:t>Accessible</a:t>
            </a:r>
            <a:r>
              <a:rPr lang="en-GB" dirty="0"/>
              <a:t>, use:</a:t>
            </a:r>
          </a:p>
          <a:p>
            <a:pPr lvl="2"/>
            <a:r>
              <a:rPr lang="en-GB" dirty="0"/>
              <a:t>W3C’s Web Accessibility Initiative (</a:t>
            </a:r>
            <a:r>
              <a:rPr lang="en-GB" dirty="0">
                <a:hlinkClick r:id="rId4"/>
              </a:rPr>
              <a:t>WAI</a:t>
            </a:r>
            <a:r>
              <a:rPr lang="en-GB" dirty="0"/>
              <a:t>)</a:t>
            </a:r>
          </a:p>
          <a:p>
            <a:pPr lvl="2"/>
            <a:r>
              <a:rPr lang="en-GB" dirty="0"/>
              <a:t>Web Content Accessibility Guidelines (</a:t>
            </a:r>
            <a:r>
              <a:rPr lang="en-GB" dirty="0">
                <a:hlinkClick r:id="rId5"/>
              </a:rPr>
              <a:t>WCAG</a:t>
            </a:r>
            <a:r>
              <a:rPr lang="en-GB" dirty="0"/>
              <a:t>).</a:t>
            </a:r>
          </a:p>
          <a:p>
            <a:pPr lvl="1"/>
            <a:r>
              <a:rPr lang="en-GB" b="1" dirty="0"/>
              <a:t>Mobile-friendly</a:t>
            </a:r>
            <a:r>
              <a:rPr lang="en-GB" dirty="0"/>
              <a:t> use the </a:t>
            </a:r>
            <a:r>
              <a:rPr lang="en-GB" dirty="0">
                <a:hlinkClick r:id="rId6"/>
              </a:rPr>
              <a:t>Mobile Web Initiative</a:t>
            </a:r>
            <a:r>
              <a:rPr lang="en-GB" dirty="0"/>
              <a:t>.</a:t>
            </a:r>
          </a:p>
        </p:txBody>
      </p:sp>
      <p:pic>
        <p:nvPicPr>
          <p:cNvPr id="5" name="Picture 4">
            <a:extLst>
              <a:ext uri="{FF2B5EF4-FFF2-40B4-BE49-F238E27FC236}">
                <a16:creationId xmlns:a16="http://schemas.microsoft.com/office/drawing/2014/main" id="{1719947F-DAD1-4C4F-89C3-B82F2216E463}"/>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713427" y="6140910"/>
            <a:ext cx="1043940" cy="701040"/>
          </a:xfrm>
          <a:prstGeom prst="rect">
            <a:avLst/>
          </a:prstGeom>
        </p:spPr>
      </p:pic>
      <p:pic>
        <p:nvPicPr>
          <p:cNvPr id="7" name="Picture 6">
            <a:extLst>
              <a:ext uri="{FF2B5EF4-FFF2-40B4-BE49-F238E27FC236}">
                <a16:creationId xmlns:a16="http://schemas.microsoft.com/office/drawing/2014/main" id="{8D498378-0035-4AF1-8654-31A4ED757689}"/>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045399" y="6097476"/>
            <a:ext cx="1343025" cy="787908"/>
          </a:xfrm>
          <a:prstGeom prst="rect">
            <a:avLst/>
          </a:prstGeom>
        </p:spPr>
      </p:pic>
    </p:spTree>
    <p:extLst>
      <p:ext uri="{BB962C8B-B14F-4D97-AF65-F5344CB8AC3E}">
        <p14:creationId xmlns:p14="http://schemas.microsoft.com/office/powerpoint/2010/main" val="2189298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HyperText</a:t>
            </a:r>
            <a:r>
              <a:rPr lang="en-GB" dirty="0"/>
              <a:t> </a:t>
            </a:r>
            <a:r>
              <a:rPr lang="en-GB" dirty="0" err="1"/>
              <a:t>Markup</a:t>
            </a:r>
            <a:r>
              <a:rPr lang="en-GB" dirty="0"/>
              <a:t> Language (HTML)</a:t>
            </a:r>
          </a:p>
        </p:txBody>
      </p:sp>
      <p:sp>
        <p:nvSpPr>
          <p:cNvPr id="3" name="Content Placeholder 2"/>
          <p:cNvSpPr>
            <a:spLocks noGrp="1"/>
          </p:cNvSpPr>
          <p:nvPr>
            <p:ph sz="quarter" idx="1"/>
          </p:nvPr>
        </p:nvSpPr>
        <p:spPr/>
        <p:txBody>
          <a:bodyPr>
            <a:normAutofit fontScale="92500"/>
          </a:bodyPr>
          <a:lstStyle/>
          <a:p>
            <a:r>
              <a:rPr lang="en-GB" dirty="0"/>
              <a:t>HTML stands for </a:t>
            </a:r>
            <a:r>
              <a:rPr lang="en-GB" b="1" dirty="0" err="1"/>
              <a:t>H</a:t>
            </a:r>
            <a:r>
              <a:rPr lang="en-GB" dirty="0" err="1"/>
              <a:t>yper</a:t>
            </a:r>
            <a:r>
              <a:rPr lang="en-GB" b="1" dirty="0" err="1"/>
              <a:t>T</a:t>
            </a:r>
            <a:r>
              <a:rPr lang="en-GB" dirty="0" err="1"/>
              <a:t>ext</a:t>
            </a:r>
            <a:r>
              <a:rPr lang="en-GB" dirty="0"/>
              <a:t> </a:t>
            </a:r>
            <a:r>
              <a:rPr lang="en-GB" b="1" dirty="0" err="1"/>
              <a:t>M</a:t>
            </a:r>
            <a:r>
              <a:rPr lang="en-GB" dirty="0" err="1"/>
              <a:t>arkup</a:t>
            </a:r>
            <a:r>
              <a:rPr lang="en-GB" dirty="0"/>
              <a:t> </a:t>
            </a:r>
            <a:r>
              <a:rPr lang="en-GB" b="1" dirty="0"/>
              <a:t>L</a:t>
            </a:r>
            <a:r>
              <a:rPr lang="en-GB" dirty="0"/>
              <a:t>anguage.</a:t>
            </a:r>
          </a:p>
          <a:p>
            <a:r>
              <a:rPr lang="en-GB" dirty="0"/>
              <a:t>It is not a programming language, it is a </a:t>
            </a:r>
            <a:r>
              <a:rPr lang="en-GB" b="1" i="1" dirty="0"/>
              <a:t>text encoded </a:t>
            </a:r>
            <a:r>
              <a:rPr lang="en-GB" b="1" i="1" u="sng" dirty="0" err="1"/>
              <a:t>markup</a:t>
            </a:r>
            <a:r>
              <a:rPr lang="en-GB" b="1" i="1" dirty="0"/>
              <a:t> language</a:t>
            </a:r>
            <a:r>
              <a:rPr lang="en-GB" dirty="0"/>
              <a:t>.</a:t>
            </a:r>
          </a:p>
          <a:p>
            <a:r>
              <a:rPr lang="en-GB" dirty="0"/>
              <a:t>Text encoding is a method of representing complex information in a simple and short way.</a:t>
            </a:r>
          </a:p>
          <a:p>
            <a:pPr lvl="1"/>
            <a:r>
              <a:rPr lang="en-GB" dirty="0"/>
              <a:t>It is written in </a:t>
            </a:r>
            <a:r>
              <a:rPr lang="en-GB" b="1" dirty="0"/>
              <a:t>plain text</a:t>
            </a:r>
            <a:r>
              <a:rPr lang="en-GB" dirty="0"/>
              <a:t>.</a:t>
            </a:r>
          </a:p>
          <a:p>
            <a:pPr lvl="1"/>
            <a:r>
              <a:rPr lang="en-GB" dirty="0"/>
              <a:t>Special </a:t>
            </a:r>
            <a:r>
              <a:rPr lang="en-GB" b="1" dirty="0"/>
              <a:t>tags</a:t>
            </a:r>
            <a:r>
              <a:rPr lang="en-GB" dirty="0"/>
              <a:t> are used to add meaning to the text by encoding, i.e. marking out and describing its structure and content e.g. paragraphs, headings, images, etc..</a:t>
            </a:r>
          </a:p>
          <a:p>
            <a:pPr lvl="1"/>
            <a:r>
              <a:rPr lang="en-GB" dirty="0"/>
              <a:t>And, </a:t>
            </a:r>
            <a:r>
              <a:rPr lang="en-GB" b="1" i="1" dirty="0"/>
              <a:t>both humans and computers can understand it</a:t>
            </a:r>
            <a:r>
              <a:rPr lang="en-GB" dirty="0"/>
              <a:t>!</a:t>
            </a:r>
          </a:p>
        </p:txBody>
      </p:sp>
    </p:spTree>
    <p:extLst>
      <p:ext uri="{BB962C8B-B14F-4D97-AF65-F5344CB8AC3E}">
        <p14:creationId xmlns:p14="http://schemas.microsoft.com/office/powerpoint/2010/main" val="189999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Markup</a:t>
            </a:r>
            <a:r>
              <a:rPr lang="en-GB" dirty="0"/>
              <a:t> in Word</a:t>
            </a:r>
          </a:p>
        </p:txBody>
      </p:sp>
      <p:sp>
        <p:nvSpPr>
          <p:cNvPr id="3" name="Content Placeholder 2"/>
          <p:cNvSpPr>
            <a:spLocks noGrp="1"/>
          </p:cNvSpPr>
          <p:nvPr>
            <p:ph sz="quarter" idx="1"/>
          </p:nvPr>
        </p:nvSpPr>
        <p:spPr/>
        <p:txBody>
          <a:bodyPr>
            <a:normAutofit lnSpcReduction="10000"/>
          </a:bodyPr>
          <a:lstStyle/>
          <a:p>
            <a:r>
              <a:rPr lang="en-GB" dirty="0"/>
              <a:t>If you use Word, or similar, and you format your documents, you are already using </a:t>
            </a:r>
            <a:r>
              <a:rPr lang="en-GB" dirty="0" err="1"/>
              <a:t>markup</a:t>
            </a:r>
            <a:r>
              <a:rPr lang="en-GB" dirty="0"/>
              <a:t> when:</a:t>
            </a:r>
          </a:p>
          <a:p>
            <a:pPr lvl="1"/>
            <a:r>
              <a:rPr lang="en-GB" dirty="0"/>
              <a:t>highlighting some text as headings.</a:t>
            </a:r>
          </a:p>
          <a:p>
            <a:pPr lvl="1"/>
            <a:r>
              <a:rPr lang="en-GB" dirty="0"/>
              <a:t>creating paragraphs in lengthy blocks of text .</a:t>
            </a:r>
          </a:p>
          <a:p>
            <a:pPr lvl="1"/>
            <a:r>
              <a:rPr lang="en-GB" dirty="0"/>
              <a:t>highlighting some text in bold/italics, etc.</a:t>
            </a:r>
          </a:p>
          <a:p>
            <a:pPr lvl="1"/>
            <a:r>
              <a:rPr lang="en-GB" dirty="0"/>
              <a:t>adding page numbers and text to footers / headers.</a:t>
            </a:r>
          </a:p>
          <a:p>
            <a:pPr lvl="1"/>
            <a:r>
              <a:rPr lang="en-GB" dirty="0"/>
              <a:t>Etc.</a:t>
            </a:r>
          </a:p>
          <a:p>
            <a:r>
              <a:rPr lang="en-GB" dirty="0"/>
              <a:t>You are using the </a:t>
            </a:r>
            <a:r>
              <a:rPr lang="en-GB" b="1" dirty="0"/>
              <a:t>visual tools/menu options</a:t>
            </a:r>
            <a:r>
              <a:rPr lang="en-GB" dirty="0"/>
              <a:t> to </a:t>
            </a:r>
            <a:r>
              <a:rPr lang="en-GB" b="1" dirty="0"/>
              <a:t>format and style (</a:t>
            </a:r>
            <a:r>
              <a:rPr lang="en-GB" b="1" dirty="0" err="1"/>
              <a:t>markup</a:t>
            </a:r>
            <a:r>
              <a:rPr lang="en-GB" b="1" dirty="0"/>
              <a:t>) selected text</a:t>
            </a:r>
            <a:r>
              <a:rPr lang="en-GB" dirty="0"/>
              <a:t> in your document.</a:t>
            </a:r>
          </a:p>
        </p:txBody>
      </p:sp>
    </p:spTree>
    <p:extLst>
      <p:ext uri="{BB962C8B-B14F-4D97-AF65-F5344CB8AC3E}">
        <p14:creationId xmlns:p14="http://schemas.microsoft.com/office/powerpoint/2010/main" val="3577232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Note – XML – trying to standardise</a:t>
            </a:r>
          </a:p>
        </p:txBody>
      </p:sp>
      <p:sp>
        <p:nvSpPr>
          <p:cNvPr id="3" name="Content Placeholder 2"/>
          <p:cNvSpPr>
            <a:spLocks noGrp="1"/>
          </p:cNvSpPr>
          <p:nvPr>
            <p:ph sz="quarter" idx="1"/>
          </p:nvPr>
        </p:nvSpPr>
        <p:spPr/>
        <p:txBody>
          <a:bodyPr>
            <a:normAutofit/>
          </a:bodyPr>
          <a:lstStyle/>
          <a:p>
            <a:r>
              <a:rPr lang="en-GB" dirty="0"/>
              <a:t>XML stands for </a:t>
            </a:r>
            <a:r>
              <a:rPr lang="en-GB" dirty="0" err="1"/>
              <a:t>eXtensible</a:t>
            </a:r>
            <a:r>
              <a:rPr lang="en-GB" dirty="0"/>
              <a:t> </a:t>
            </a:r>
            <a:r>
              <a:rPr lang="en-GB" dirty="0" err="1"/>
              <a:t>Markup</a:t>
            </a:r>
            <a:r>
              <a:rPr lang="en-GB" dirty="0"/>
              <a:t> Language</a:t>
            </a:r>
          </a:p>
          <a:p>
            <a:r>
              <a:rPr lang="en-GB" dirty="0"/>
              <a:t>XML is a </a:t>
            </a:r>
            <a:r>
              <a:rPr lang="en-GB" dirty="0" err="1"/>
              <a:t>markup</a:t>
            </a:r>
            <a:r>
              <a:rPr lang="en-GB" dirty="0"/>
              <a:t> language much like HTML</a:t>
            </a:r>
          </a:p>
          <a:p>
            <a:r>
              <a:rPr lang="en-GB" dirty="0"/>
              <a:t>XML was designed to store and transport data</a:t>
            </a:r>
          </a:p>
          <a:p>
            <a:r>
              <a:rPr lang="en-GB" dirty="0"/>
              <a:t>XML was designed to be self-descriptive</a:t>
            </a:r>
          </a:p>
          <a:p>
            <a:r>
              <a:rPr lang="en-GB" dirty="0"/>
              <a:t>XML is a W3C Recommendation</a:t>
            </a:r>
          </a:p>
        </p:txBody>
      </p:sp>
    </p:spTree>
    <p:extLst>
      <p:ext uri="{BB962C8B-B14F-4D97-AF65-F5344CB8AC3E}">
        <p14:creationId xmlns:p14="http://schemas.microsoft.com/office/powerpoint/2010/main" val="509439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Markup</a:t>
            </a:r>
            <a:r>
              <a:rPr lang="en-GB" dirty="0"/>
              <a:t> in Word</a:t>
            </a:r>
          </a:p>
        </p:txBody>
      </p:sp>
      <p:sp>
        <p:nvSpPr>
          <p:cNvPr id="3" name="Content Placeholder 2"/>
          <p:cNvSpPr>
            <a:spLocks noGrp="1"/>
          </p:cNvSpPr>
          <p:nvPr>
            <p:ph sz="quarter" idx="1"/>
          </p:nvPr>
        </p:nvSpPr>
        <p:spPr/>
        <p:txBody>
          <a:bodyPr>
            <a:normAutofit/>
          </a:bodyPr>
          <a:lstStyle/>
          <a:p>
            <a:r>
              <a:rPr lang="en-GB" dirty="0"/>
              <a:t>Original word files were .DOC (document)</a:t>
            </a:r>
          </a:p>
          <a:p>
            <a:r>
              <a:rPr lang="en-GB" dirty="0"/>
              <a:t>Newer files are often .DOCX</a:t>
            </a:r>
          </a:p>
          <a:p>
            <a:r>
              <a:rPr lang="en-GB" dirty="0"/>
              <a:t>The X stands for the Open Office XML standard</a:t>
            </a:r>
          </a:p>
        </p:txBody>
      </p:sp>
    </p:spTree>
    <p:extLst>
      <p:ext uri="{BB962C8B-B14F-4D97-AF65-F5344CB8AC3E}">
        <p14:creationId xmlns:p14="http://schemas.microsoft.com/office/powerpoint/2010/main" val="2172730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XHTML</a:t>
            </a:r>
          </a:p>
        </p:txBody>
      </p:sp>
      <p:sp>
        <p:nvSpPr>
          <p:cNvPr id="3" name="Content Placeholder 2"/>
          <p:cNvSpPr>
            <a:spLocks noGrp="1"/>
          </p:cNvSpPr>
          <p:nvPr>
            <p:ph sz="quarter" idx="1"/>
          </p:nvPr>
        </p:nvSpPr>
        <p:spPr>
          <a:xfrm>
            <a:off x="107504" y="1600200"/>
            <a:ext cx="8928992" cy="5257800"/>
          </a:xfrm>
        </p:spPr>
        <p:txBody>
          <a:bodyPr>
            <a:normAutofit fontScale="85000" lnSpcReduction="10000"/>
          </a:bodyPr>
          <a:lstStyle/>
          <a:p>
            <a:r>
              <a:rPr lang="en-GB" dirty="0"/>
              <a:t>XHTML stands for </a:t>
            </a:r>
            <a:r>
              <a:rPr lang="en-GB" dirty="0" err="1"/>
              <a:t>E</a:t>
            </a:r>
            <a:r>
              <a:rPr lang="en-GB" b="1" dirty="0" err="1"/>
              <a:t>X</a:t>
            </a:r>
            <a:r>
              <a:rPr lang="en-GB" dirty="0" err="1"/>
              <a:t>tensible</a:t>
            </a:r>
            <a:r>
              <a:rPr lang="en-GB" dirty="0"/>
              <a:t> </a:t>
            </a:r>
            <a:r>
              <a:rPr lang="en-GB" b="1" dirty="0" err="1"/>
              <a:t>H</a:t>
            </a:r>
            <a:r>
              <a:rPr lang="en-GB" dirty="0" err="1"/>
              <a:t>yper</a:t>
            </a:r>
            <a:r>
              <a:rPr lang="en-GB" b="1" dirty="0" err="1"/>
              <a:t>T</a:t>
            </a:r>
            <a:r>
              <a:rPr lang="en-GB" dirty="0" err="1"/>
              <a:t>ext</a:t>
            </a:r>
            <a:r>
              <a:rPr lang="en-GB" dirty="0"/>
              <a:t> </a:t>
            </a:r>
            <a:r>
              <a:rPr lang="en-GB" b="1" dirty="0" err="1"/>
              <a:t>M</a:t>
            </a:r>
            <a:r>
              <a:rPr lang="en-GB" dirty="0" err="1"/>
              <a:t>arkup</a:t>
            </a:r>
            <a:r>
              <a:rPr lang="en-GB" dirty="0"/>
              <a:t> </a:t>
            </a:r>
            <a:r>
              <a:rPr lang="en-GB" b="1" dirty="0"/>
              <a:t>L</a:t>
            </a:r>
            <a:r>
              <a:rPr lang="en-GB" dirty="0"/>
              <a:t>anguage</a:t>
            </a:r>
          </a:p>
          <a:p>
            <a:r>
              <a:rPr lang="en-GB" dirty="0"/>
              <a:t>XHTML is a stricter, more XML-based version of HTML</a:t>
            </a:r>
          </a:p>
          <a:p>
            <a:r>
              <a:rPr lang="en-GB" dirty="0"/>
              <a:t>XHTML is HTML defined as an XML application</a:t>
            </a:r>
          </a:p>
          <a:p>
            <a:r>
              <a:rPr lang="en-GB" dirty="0"/>
              <a:t>XHTML is supported by all major browsers</a:t>
            </a:r>
          </a:p>
          <a:p>
            <a:endParaRPr lang="en-GB" dirty="0"/>
          </a:p>
          <a:p>
            <a:r>
              <a:rPr lang="en-GB" dirty="0"/>
              <a:t>In XML - all documents must be marked up correctly</a:t>
            </a:r>
            <a:br>
              <a:rPr lang="en-GB" dirty="0"/>
            </a:br>
            <a:r>
              <a:rPr lang="en-GB" dirty="0"/>
              <a:t>(be "well-formed“, no errors).</a:t>
            </a:r>
          </a:p>
          <a:p>
            <a:r>
              <a:rPr lang="en-GB" dirty="0"/>
              <a:t>XHTML was developed to make HTML more extensible and flexible to work with other data formats (such as XML). In addition, browsers ignore errors in HTML pages, and try to display the website even if it has some errors in the </a:t>
            </a:r>
            <a:r>
              <a:rPr lang="en-GB" dirty="0" err="1"/>
              <a:t>markup</a:t>
            </a:r>
            <a:r>
              <a:rPr lang="en-GB" dirty="0"/>
              <a:t>. So XHTML comes with a much stricter error handling. We are just looking at HTML at the moment</a:t>
            </a:r>
          </a:p>
        </p:txBody>
      </p:sp>
    </p:spTree>
    <p:extLst>
      <p:ext uri="{BB962C8B-B14F-4D97-AF65-F5344CB8AC3E}">
        <p14:creationId xmlns:p14="http://schemas.microsoft.com/office/powerpoint/2010/main" val="3008015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HTML Tags</a:t>
            </a:r>
          </a:p>
        </p:txBody>
      </p:sp>
      <p:sp>
        <p:nvSpPr>
          <p:cNvPr id="3" name="Content Placeholder 2"/>
          <p:cNvSpPr>
            <a:spLocks noGrp="1"/>
          </p:cNvSpPr>
          <p:nvPr>
            <p:ph sz="quarter" idx="1"/>
          </p:nvPr>
        </p:nvSpPr>
        <p:spPr>
          <a:xfrm>
            <a:off x="612648" y="1600200"/>
            <a:ext cx="8153400" cy="5069160"/>
          </a:xfrm>
        </p:spPr>
        <p:txBody>
          <a:bodyPr>
            <a:normAutofit/>
          </a:bodyPr>
          <a:lstStyle/>
          <a:p>
            <a:r>
              <a:rPr lang="en-GB" dirty="0"/>
              <a:t>HTML uses text tags known as </a:t>
            </a:r>
            <a:r>
              <a:rPr lang="en-GB" b="1" dirty="0" err="1"/>
              <a:t>markup</a:t>
            </a:r>
            <a:r>
              <a:rPr lang="en-GB" b="1" dirty="0"/>
              <a:t> tags</a:t>
            </a:r>
            <a:r>
              <a:rPr lang="en-GB" dirty="0"/>
              <a:t> to describe the structure and content of a web page.</a:t>
            </a:r>
          </a:p>
          <a:p>
            <a:r>
              <a:rPr lang="en-GB" dirty="0"/>
              <a:t>The </a:t>
            </a:r>
            <a:r>
              <a:rPr lang="en-GB" dirty="0" err="1"/>
              <a:t>markup</a:t>
            </a:r>
            <a:r>
              <a:rPr lang="en-GB" dirty="0"/>
              <a:t> tags are written as </a:t>
            </a:r>
            <a:r>
              <a:rPr lang="en-GB" b="1" i="1" dirty="0"/>
              <a:t>text tag labels enclosed in angle brackets</a:t>
            </a:r>
            <a:r>
              <a:rPr lang="en-GB" dirty="0"/>
              <a:t>:		</a:t>
            </a:r>
            <a:r>
              <a:rPr lang="en-GB" sz="2400" dirty="0">
                <a:solidFill>
                  <a:srgbClr val="0000FF"/>
                </a:solidFill>
                <a:highlight>
                  <a:srgbClr val="FFFFFF"/>
                </a:highlight>
                <a:latin typeface="Consolas" panose="020B0609020204030204" pitchFamily="49" charset="0"/>
              </a:rPr>
              <a:t>&lt;</a:t>
            </a:r>
            <a:r>
              <a:rPr lang="en-GB" sz="2400" dirty="0">
                <a:solidFill>
                  <a:srgbClr val="800000"/>
                </a:solidFill>
                <a:highlight>
                  <a:srgbClr val="FFFFFF"/>
                </a:highlight>
                <a:latin typeface="Consolas" panose="020B0609020204030204" pitchFamily="49" charset="0"/>
              </a:rPr>
              <a:t>p</a:t>
            </a:r>
            <a:r>
              <a:rPr lang="en-GB" sz="2400" dirty="0">
                <a:solidFill>
                  <a:srgbClr val="0000FF"/>
                </a:solidFill>
                <a:highlight>
                  <a:srgbClr val="FFFFFF"/>
                </a:highlight>
                <a:latin typeface="Consolas" panose="020B0609020204030204" pitchFamily="49" charset="0"/>
              </a:rPr>
              <a:t>&gt;&lt;/</a:t>
            </a:r>
            <a:r>
              <a:rPr lang="en-GB" sz="2400" dirty="0">
                <a:solidFill>
                  <a:srgbClr val="800000"/>
                </a:solidFill>
                <a:highlight>
                  <a:srgbClr val="FFFFFF"/>
                </a:highlight>
                <a:latin typeface="Consolas" panose="020B0609020204030204" pitchFamily="49" charset="0"/>
              </a:rPr>
              <a:t>p</a:t>
            </a:r>
            <a:r>
              <a:rPr lang="en-GB" sz="2400" dirty="0">
                <a:solidFill>
                  <a:srgbClr val="0000FF"/>
                </a:solidFill>
                <a:highlight>
                  <a:srgbClr val="FFFFFF"/>
                </a:highlight>
                <a:latin typeface="Consolas" panose="020B0609020204030204" pitchFamily="49" charset="0"/>
              </a:rPr>
              <a:t>&gt;</a:t>
            </a:r>
            <a:endParaRPr lang="en-GB" dirty="0"/>
          </a:p>
          <a:p>
            <a:pPr lvl="1"/>
            <a:r>
              <a:rPr lang="en-GB" dirty="0"/>
              <a:t>The tags mark the start and end of the content and the actual content is written between the tags.</a:t>
            </a:r>
          </a:p>
          <a:p>
            <a:pPr marL="365760" lvl="1" indent="0" algn="ctr">
              <a:buNone/>
            </a:pPr>
            <a:r>
              <a:rPr lang="en-GB" sz="2200" dirty="0">
                <a:solidFill>
                  <a:srgbClr val="0000FF"/>
                </a:solidFill>
                <a:highlight>
                  <a:srgbClr val="FFFFFF"/>
                </a:highlight>
                <a:latin typeface="Consolas" panose="020B0609020204030204" pitchFamily="49" charset="0"/>
              </a:rPr>
              <a:t>&lt;</a:t>
            </a:r>
            <a:r>
              <a:rPr lang="en-GB" sz="2200" dirty="0" err="1">
                <a:solidFill>
                  <a:srgbClr val="800000"/>
                </a:solidFill>
                <a:highlight>
                  <a:srgbClr val="FFFFFF"/>
                </a:highlight>
                <a:latin typeface="Consolas" panose="020B0609020204030204" pitchFamily="49" charset="0"/>
              </a:rPr>
              <a:t>tagLabel</a:t>
            </a:r>
            <a:r>
              <a:rPr lang="en-GB" sz="2200" dirty="0">
                <a:solidFill>
                  <a:srgbClr val="0000FF"/>
                </a:solidFill>
                <a:highlight>
                  <a:srgbClr val="FFFFFF"/>
                </a:highlight>
                <a:latin typeface="Consolas" panose="020B0609020204030204" pitchFamily="49" charset="0"/>
              </a:rPr>
              <a:t>&gt;</a:t>
            </a:r>
            <a:r>
              <a:rPr lang="en-GB" sz="2200" dirty="0">
                <a:highlight>
                  <a:srgbClr val="FFFFFF"/>
                </a:highlight>
                <a:latin typeface="Consolas" panose="020B0609020204030204" pitchFamily="49" charset="0"/>
              </a:rPr>
              <a:t>Content…</a:t>
            </a:r>
            <a:r>
              <a:rPr lang="en-GB" sz="2200" dirty="0">
                <a:solidFill>
                  <a:srgbClr val="0000FF"/>
                </a:solidFill>
                <a:highlight>
                  <a:srgbClr val="FFFFFF"/>
                </a:highlight>
                <a:latin typeface="Consolas" panose="020B0609020204030204" pitchFamily="49" charset="0"/>
              </a:rPr>
              <a:t>&lt;/</a:t>
            </a:r>
            <a:r>
              <a:rPr lang="en-GB" sz="2200" dirty="0" err="1">
                <a:solidFill>
                  <a:srgbClr val="800000"/>
                </a:solidFill>
                <a:highlight>
                  <a:srgbClr val="FFFFFF"/>
                </a:highlight>
                <a:latin typeface="Consolas" panose="020B0609020204030204" pitchFamily="49" charset="0"/>
              </a:rPr>
              <a:t>tagLabel</a:t>
            </a:r>
            <a:r>
              <a:rPr lang="en-GB" sz="2200" dirty="0">
                <a:solidFill>
                  <a:srgbClr val="0000FF"/>
                </a:solidFill>
                <a:highlight>
                  <a:srgbClr val="FFFFFF"/>
                </a:highlight>
                <a:latin typeface="Consolas" panose="020B0609020204030204" pitchFamily="49" charset="0"/>
              </a:rPr>
              <a:t>&gt;</a:t>
            </a:r>
            <a:endParaRPr lang="en-GB" dirty="0"/>
          </a:p>
          <a:p>
            <a:pPr lvl="1"/>
            <a:r>
              <a:rPr lang="en-GB" dirty="0"/>
              <a:t>The </a:t>
            </a:r>
            <a:r>
              <a:rPr lang="en-GB" b="1" dirty="0"/>
              <a:t>tag labels</a:t>
            </a:r>
            <a:r>
              <a:rPr lang="en-GB" dirty="0"/>
              <a:t> are a </a:t>
            </a:r>
            <a:r>
              <a:rPr lang="en-GB" b="1" i="1" dirty="0" err="1"/>
              <a:t>markup</a:t>
            </a:r>
            <a:r>
              <a:rPr lang="en-GB" b="1" i="1" dirty="0"/>
              <a:t> code for the type of content they represent</a:t>
            </a:r>
            <a:r>
              <a:rPr lang="en-GB" dirty="0"/>
              <a:t>, so for example “p” stands for paragraph.</a:t>
            </a:r>
          </a:p>
        </p:txBody>
      </p:sp>
    </p:spTree>
    <p:extLst>
      <p:ext uri="{BB962C8B-B14F-4D97-AF65-F5344CB8AC3E}">
        <p14:creationId xmlns:p14="http://schemas.microsoft.com/office/powerpoint/2010/main" val="2881491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900" dirty="0"/>
              <a:t>HTML Elements</a:t>
            </a:r>
            <a:br>
              <a:rPr lang="en-GB" dirty="0"/>
            </a:br>
            <a:r>
              <a:rPr lang="en-GB" sz="3100" dirty="0"/>
              <a:t>Basic Building Blocks of a HTML Document</a:t>
            </a:r>
            <a:endParaRPr lang="en-GB" dirty="0"/>
          </a:p>
        </p:txBody>
      </p:sp>
      <p:sp>
        <p:nvSpPr>
          <p:cNvPr id="3" name="Content Placeholder 2"/>
          <p:cNvSpPr>
            <a:spLocks noGrp="1"/>
          </p:cNvSpPr>
          <p:nvPr>
            <p:ph sz="quarter" idx="1"/>
          </p:nvPr>
        </p:nvSpPr>
        <p:spPr>
          <a:xfrm>
            <a:off x="612648" y="1600200"/>
            <a:ext cx="8153400" cy="4495800"/>
          </a:xfrm>
        </p:spPr>
        <p:txBody>
          <a:bodyPr>
            <a:normAutofit/>
          </a:bodyPr>
          <a:lstStyle/>
          <a:p>
            <a:r>
              <a:rPr lang="en-GB" dirty="0"/>
              <a:t>HTML Elements describe what content has been included on the web page using </a:t>
            </a:r>
            <a:r>
              <a:rPr lang="en-GB" dirty="0" err="1"/>
              <a:t>markup</a:t>
            </a:r>
            <a:r>
              <a:rPr lang="en-GB" dirty="0"/>
              <a:t> tags.</a:t>
            </a:r>
          </a:p>
          <a:p>
            <a:r>
              <a:rPr lang="en-GB" dirty="0"/>
              <a:t>Two types:</a:t>
            </a:r>
          </a:p>
          <a:p>
            <a:pPr lvl="1"/>
            <a:r>
              <a:rPr lang="en-GB" dirty="0"/>
              <a:t>HTML element </a:t>
            </a:r>
            <a:r>
              <a:rPr lang="en-GB" b="1" dirty="0"/>
              <a:t>with content</a:t>
            </a:r>
            <a:r>
              <a:rPr lang="en-GB" dirty="0"/>
              <a:t>: </a:t>
            </a:r>
            <a:r>
              <a:rPr lang="en-GB" i="1" dirty="0"/>
              <a:t>use start tag + content + end tag</a:t>
            </a:r>
            <a:endParaRPr lang="en-GB" dirty="0"/>
          </a:p>
          <a:p>
            <a:pPr lvl="1"/>
            <a:endParaRPr lang="en-GB" dirty="0"/>
          </a:p>
          <a:p>
            <a:pPr lvl="1"/>
            <a:endParaRPr lang="en-GB" dirty="0"/>
          </a:p>
          <a:p>
            <a:pPr lvl="1"/>
            <a:r>
              <a:rPr lang="en-GB" dirty="0"/>
              <a:t>HTML element </a:t>
            </a:r>
            <a:r>
              <a:rPr lang="en-GB" b="1" dirty="0"/>
              <a:t>with no content</a:t>
            </a:r>
            <a:r>
              <a:rPr lang="en-GB" dirty="0"/>
              <a:t>: </a:t>
            </a:r>
            <a:r>
              <a:rPr lang="en-GB" i="1" dirty="0"/>
              <a:t>use empty tag</a:t>
            </a:r>
          </a:p>
          <a:p>
            <a:endParaRPr lang="en-GB" dirty="0"/>
          </a:p>
          <a:p>
            <a:pPr marL="0" indent="0">
              <a:buNone/>
            </a:pPr>
            <a:endParaRPr lang="en-GB" dirty="0"/>
          </a:p>
        </p:txBody>
      </p:sp>
      <p:grpSp>
        <p:nvGrpSpPr>
          <p:cNvPr id="4" name="Group 3">
            <a:extLst>
              <a:ext uri="{FF2B5EF4-FFF2-40B4-BE49-F238E27FC236}">
                <a16:creationId xmlns:a16="http://schemas.microsoft.com/office/drawing/2014/main" id="{9DCFD938-15F9-4D00-8381-2C02BDFD3DE2}"/>
              </a:ext>
            </a:extLst>
          </p:cNvPr>
          <p:cNvGrpSpPr/>
          <p:nvPr/>
        </p:nvGrpSpPr>
        <p:grpSpPr>
          <a:xfrm>
            <a:off x="3893919" y="3814563"/>
            <a:ext cx="4134465" cy="766566"/>
            <a:chOff x="612648" y="5326732"/>
            <a:chExt cx="4134465" cy="766566"/>
          </a:xfrm>
        </p:grpSpPr>
        <p:sp>
          <p:nvSpPr>
            <p:cNvPr id="5" name="TextBox 4">
              <a:extLst>
                <a:ext uri="{FF2B5EF4-FFF2-40B4-BE49-F238E27FC236}">
                  <a16:creationId xmlns:a16="http://schemas.microsoft.com/office/drawing/2014/main" id="{4682BC70-5057-4E81-A614-B9D8C6BF6200}"/>
                </a:ext>
              </a:extLst>
            </p:cNvPr>
            <p:cNvSpPr txBox="1"/>
            <p:nvPr/>
          </p:nvSpPr>
          <p:spPr>
            <a:xfrm>
              <a:off x="612648" y="5445224"/>
              <a:ext cx="4134465" cy="400110"/>
            </a:xfrm>
            <a:prstGeom prst="rect">
              <a:avLst/>
            </a:prstGeom>
            <a:noFill/>
          </p:spPr>
          <p:txBody>
            <a:bodyPr wrap="none" rtlCol="0">
              <a:spAutoFit/>
            </a:bodyPr>
            <a:lstStyle/>
            <a:p>
              <a:r>
                <a:rPr lang="en-GB" sz="2000" dirty="0">
                  <a:solidFill>
                    <a:srgbClr val="0000FF"/>
                  </a:solidFill>
                  <a:highlight>
                    <a:srgbClr val="FFFFFF"/>
                  </a:highlight>
                  <a:latin typeface="Consolas" panose="020B0609020204030204" pitchFamily="49" charset="0"/>
                </a:rPr>
                <a:t>&lt;</a:t>
              </a:r>
              <a:r>
                <a:rPr lang="en-GB" sz="2000" dirty="0" err="1">
                  <a:solidFill>
                    <a:srgbClr val="800000"/>
                  </a:solidFill>
                  <a:highlight>
                    <a:srgbClr val="FFFFFF"/>
                  </a:highlight>
                  <a:latin typeface="Consolas" panose="020B0609020204030204" pitchFamily="49" charset="0"/>
                </a:rPr>
                <a:t>tagLabel</a:t>
              </a:r>
              <a:r>
                <a:rPr lang="en-GB" sz="2000" dirty="0">
                  <a:solidFill>
                    <a:srgbClr val="0000FF"/>
                  </a:solidFill>
                  <a:highlight>
                    <a:srgbClr val="FFFFFF"/>
                  </a:highlight>
                  <a:latin typeface="Consolas" panose="020B0609020204030204" pitchFamily="49" charset="0"/>
                </a:rPr>
                <a:t>&gt;</a:t>
              </a:r>
              <a:r>
                <a:rPr lang="en-GB" sz="2000" dirty="0">
                  <a:highlight>
                    <a:srgbClr val="FFFFFF"/>
                  </a:highlight>
                  <a:latin typeface="Consolas" panose="020B0609020204030204" pitchFamily="49" charset="0"/>
                </a:rPr>
                <a:t>content</a:t>
              </a:r>
              <a:r>
                <a:rPr lang="en-GB" sz="2000" dirty="0">
                  <a:solidFill>
                    <a:srgbClr val="0000FF"/>
                  </a:solidFill>
                  <a:highlight>
                    <a:srgbClr val="FFFFFF"/>
                  </a:highlight>
                  <a:latin typeface="Consolas" panose="020B0609020204030204" pitchFamily="49" charset="0"/>
                </a:rPr>
                <a:t>&lt;/</a:t>
              </a:r>
              <a:r>
                <a:rPr lang="en-GB" sz="2000" dirty="0" err="1">
                  <a:solidFill>
                    <a:srgbClr val="800000"/>
                  </a:solidFill>
                  <a:highlight>
                    <a:srgbClr val="FFFFFF"/>
                  </a:highlight>
                  <a:latin typeface="Consolas" panose="020B0609020204030204" pitchFamily="49" charset="0"/>
                </a:rPr>
                <a:t>tagLabel</a:t>
              </a:r>
              <a:r>
                <a:rPr lang="en-GB" sz="2000" dirty="0">
                  <a:solidFill>
                    <a:srgbClr val="0000FF"/>
                  </a:solidFill>
                  <a:highlight>
                    <a:srgbClr val="FFFFFF"/>
                  </a:highlight>
                  <a:latin typeface="Consolas" panose="020B0609020204030204" pitchFamily="49" charset="0"/>
                </a:rPr>
                <a:t>&gt;</a:t>
              </a:r>
              <a:endParaRPr lang="en-GB" sz="2000" dirty="0"/>
            </a:p>
          </p:txBody>
        </p:sp>
        <p:sp>
          <p:nvSpPr>
            <p:cNvPr id="6" name="Left Brace 5">
              <a:extLst>
                <a:ext uri="{FF2B5EF4-FFF2-40B4-BE49-F238E27FC236}">
                  <a16:creationId xmlns:a16="http://schemas.microsoft.com/office/drawing/2014/main" id="{BE340912-0CF7-43BB-8308-A210E9EB9EC2}"/>
                </a:ext>
              </a:extLst>
            </p:cNvPr>
            <p:cNvSpPr/>
            <p:nvPr/>
          </p:nvSpPr>
          <p:spPr>
            <a:xfrm rot="5400000">
              <a:off x="1249152" y="4761148"/>
              <a:ext cx="236984" cy="1368152"/>
            </a:xfrm>
            <a:prstGeom prst="leftBrace">
              <a:avLst/>
            </a:prstGeom>
            <a:ln w="19050">
              <a:solidFill>
                <a:schemeClr val="accent3"/>
              </a:solidFill>
            </a:ln>
          </p:spPr>
          <p:style>
            <a:lnRef idx="1">
              <a:schemeClr val="accent1"/>
            </a:lnRef>
            <a:fillRef idx="0">
              <a:schemeClr val="accent1"/>
            </a:fillRef>
            <a:effectRef idx="0">
              <a:schemeClr val="accent1"/>
            </a:effectRef>
            <a:fontRef idx="minor">
              <a:schemeClr val="tx1"/>
            </a:fontRef>
          </p:style>
          <p:txBody>
            <a:bodyPr vert="vert270" rIns="684000" rtlCol="0" anchor="ctr"/>
            <a:lstStyle/>
            <a:p>
              <a:pPr algn="ctr"/>
              <a:r>
                <a:rPr lang="en-GB" dirty="0"/>
                <a:t>Start Tag</a:t>
              </a:r>
            </a:p>
          </p:txBody>
        </p:sp>
        <p:sp>
          <p:nvSpPr>
            <p:cNvPr id="7" name="Left Brace 6">
              <a:extLst>
                <a:ext uri="{FF2B5EF4-FFF2-40B4-BE49-F238E27FC236}">
                  <a16:creationId xmlns:a16="http://schemas.microsoft.com/office/drawing/2014/main" id="{16EFA5D5-E03E-4F3C-B393-0E3436F82906}"/>
                </a:ext>
              </a:extLst>
            </p:cNvPr>
            <p:cNvSpPr/>
            <p:nvPr/>
          </p:nvSpPr>
          <p:spPr>
            <a:xfrm rot="5400000">
              <a:off x="3760682" y="4679302"/>
              <a:ext cx="236984" cy="1531844"/>
            </a:xfrm>
            <a:prstGeom prst="leftBrace">
              <a:avLst/>
            </a:prstGeom>
            <a:ln w="19050">
              <a:solidFill>
                <a:schemeClr val="accent3"/>
              </a:solidFill>
            </a:ln>
          </p:spPr>
          <p:style>
            <a:lnRef idx="1">
              <a:schemeClr val="accent1"/>
            </a:lnRef>
            <a:fillRef idx="0">
              <a:schemeClr val="accent1"/>
            </a:fillRef>
            <a:effectRef idx="0">
              <a:schemeClr val="accent1"/>
            </a:effectRef>
            <a:fontRef idx="minor">
              <a:schemeClr val="tx1"/>
            </a:fontRef>
          </p:style>
          <p:txBody>
            <a:bodyPr vert="vert270" rIns="684000" rtlCol="0" anchor="ctr"/>
            <a:lstStyle/>
            <a:p>
              <a:pPr algn="ctr"/>
              <a:r>
                <a:rPr lang="en-GB" dirty="0" err="1"/>
                <a:t>EndTag</a:t>
              </a:r>
              <a:endParaRPr lang="en-GB" dirty="0"/>
            </a:p>
          </p:txBody>
        </p:sp>
        <p:sp>
          <p:nvSpPr>
            <p:cNvPr id="8" name="Left Brace 7">
              <a:extLst>
                <a:ext uri="{FF2B5EF4-FFF2-40B4-BE49-F238E27FC236}">
                  <a16:creationId xmlns:a16="http://schemas.microsoft.com/office/drawing/2014/main" id="{B11BD710-E788-4609-B3E9-F7845D70CA9E}"/>
                </a:ext>
              </a:extLst>
            </p:cNvPr>
            <p:cNvSpPr/>
            <p:nvPr/>
          </p:nvSpPr>
          <p:spPr>
            <a:xfrm rot="16200000">
              <a:off x="2520318" y="3968518"/>
              <a:ext cx="288032" cy="3961528"/>
            </a:xfrm>
            <a:prstGeom prst="leftBrace">
              <a:avLst/>
            </a:prstGeom>
            <a:ln w="19050">
              <a:solidFill>
                <a:schemeClr val="accent3"/>
              </a:solidFill>
            </a:ln>
          </p:spPr>
          <p:style>
            <a:lnRef idx="1">
              <a:schemeClr val="accent1"/>
            </a:lnRef>
            <a:fillRef idx="0">
              <a:schemeClr val="accent1"/>
            </a:fillRef>
            <a:effectRef idx="0">
              <a:schemeClr val="accent1"/>
            </a:effectRef>
            <a:fontRef idx="minor">
              <a:schemeClr val="tx1"/>
            </a:fontRef>
          </p:style>
          <p:txBody>
            <a:bodyPr vert="vert" rIns="756000" rtlCol="0" anchor="ctr"/>
            <a:lstStyle/>
            <a:p>
              <a:pPr algn="ctr"/>
              <a:r>
                <a:rPr lang="en-GB" dirty="0"/>
                <a:t>HTML Element</a:t>
              </a:r>
            </a:p>
          </p:txBody>
        </p:sp>
      </p:grpSp>
      <p:grpSp>
        <p:nvGrpSpPr>
          <p:cNvPr id="9" name="Group 8">
            <a:extLst>
              <a:ext uri="{FF2B5EF4-FFF2-40B4-BE49-F238E27FC236}">
                <a16:creationId xmlns:a16="http://schemas.microsoft.com/office/drawing/2014/main" id="{133D1F3A-0270-459C-8183-3D250134B895}"/>
              </a:ext>
            </a:extLst>
          </p:cNvPr>
          <p:cNvGrpSpPr/>
          <p:nvPr/>
        </p:nvGrpSpPr>
        <p:grpSpPr>
          <a:xfrm>
            <a:off x="3923928" y="5517232"/>
            <a:ext cx="1736373" cy="792089"/>
            <a:chOff x="6156176" y="5326732"/>
            <a:chExt cx="1736373" cy="792089"/>
          </a:xfrm>
        </p:grpSpPr>
        <p:sp>
          <p:nvSpPr>
            <p:cNvPr id="10" name="Rectangle 9">
              <a:extLst>
                <a:ext uri="{FF2B5EF4-FFF2-40B4-BE49-F238E27FC236}">
                  <a16:creationId xmlns:a16="http://schemas.microsoft.com/office/drawing/2014/main" id="{149AC39E-F6B1-441C-B8C1-BED1CBDC71AC}"/>
                </a:ext>
              </a:extLst>
            </p:cNvPr>
            <p:cNvSpPr/>
            <p:nvPr/>
          </p:nvSpPr>
          <p:spPr>
            <a:xfrm>
              <a:off x="6156176" y="5445224"/>
              <a:ext cx="1736373" cy="400110"/>
            </a:xfrm>
            <a:prstGeom prst="rect">
              <a:avLst/>
            </a:prstGeom>
          </p:spPr>
          <p:txBody>
            <a:bodyPr wrap="none">
              <a:spAutoFit/>
            </a:bodyPr>
            <a:lstStyle/>
            <a:p>
              <a:r>
                <a:rPr lang="en-GB" sz="2000" dirty="0">
                  <a:solidFill>
                    <a:srgbClr val="0000FF"/>
                  </a:solidFill>
                  <a:highlight>
                    <a:srgbClr val="FFFFFF"/>
                  </a:highlight>
                  <a:latin typeface="Consolas" panose="020B0609020204030204" pitchFamily="49" charset="0"/>
                </a:rPr>
                <a:t>&lt;</a:t>
              </a:r>
              <a:r>
                <a:rPr lang="en-GB" sz="2000" dirty="0" err="1">
                  <a:solidFill>
                    <a:srgbClr val="800000"/>
                  </a:solidFill>
                  <a:highlight>
                    <a:srgbClr val="FFFFFF"/>
                  </a:highlight>
                  <a:latin typeface="Consolas" panose="020B0609020204030204" pitchFamily="49" charset="0"/>
                </a:rPr>
                <a:t>tagLabel</a:t>
              </a:r>
              <a:r>
                <a:rPr lang="en-GB" sz="2000" dirty="0">
                  <a:solidFill>
                    <a:srgbClr val="0000FF"/>
                  </a:solidFill>
                  <a:highlight>
                    <a:srgbClr val="FFFFFF"/>
                  </a:highlight>
                  <a:latin typeface="Consolas" panose="020B0609020204030204" pitchFamily="49" charset="0"/>
                </a:rPr>
                <a:t>/&gt;</a:t>
              </a:r>
              <a:endParaRPr lang="en-GB" sz="2000" dirty="0"/>
            </a:p>
          </p:txBody>
        </p:sp>
        <p:sp>
          <p:nvSpPr>
            <p:cNvPr id="11" name="Left Brace 10">
              <a:extLst>
                <a:ext uri="{FF2B5EF4-FFF2-40B4-BE49-F238E27FC236}">
                  <a16:creationId xmlns:a16="http://schemas.microsoft.com/office/drawing/2014/main" id="{9FF41664-ACCF-484A-9789-7227735E4DD5}"/>
                </a:ext>
              </a:extLst>
            </p:cNvPr>
            <p:cNvSpPr/>
            <p:nvPr/>
          </p:nvSpPr>
          <p:spPr>
            <a:xfrm rot="5400000">
              <a:off x="6890219" y="4713583"/>
              <a:ext cx="236984" cy="1463281"/>
            </a:xfrm>
            <a:prstGeom prst="leftBrace">
              <a:avLst/>
            </a:prstGeom>
            <a:ln w="19050">
              <a:solidFill>
                <a:schemeClr val="accent3"/>
              </a:solidFill>
            </a:ln>
          </p:spPr>
          <p:style>
            <a:lnRef idx="1">
              <a:schemeClr val="accent1"/>
            </a:lnRef>
            <a:fillRef idx="0">
              <a:schemeClr val="accent1"/>
            </a:fillRef>
            <a:effectRef idx="0">
              <a:schemeClr val="accent1"/>
            </a:effectRef>
            <a:fontRef idx="minor">
              <a:schemeClr val="tx1"/>
            </a:fontRef>
          </p:style>
          <p:txBody>
            <a:bodyPr vert="vert270" rIns="684000" rtlCol="0" anchor="ctr"/>
            <a:lstStyle/>
            <a:p>
              <a:pPr algn="ctr"/>
              <a:r>
                <a:rPr lang="en-GB" dirty="0"/>
                <a:t>Empty Tag</a:t>
              </a:r>
            </a:p>
          </p:txBody>
        </p:sp>
        <p:sp>
          <p:nvSpPr>
            <p:cNvPr id="12" name="Left Brace 11">
              <a:extLst>
                <a:ext uri="{FF2B5EF4-FFF2-40B4-BE49-F238E27FC236}">
                  <a16:creationId xmlns:a16="http://schemas.microsoft.com/office/drawing/2014/main" id="{C3BCB9B9-2877-4973-9CB8-D1F5D09C5838}"/>
                </a:ext>
              </a:extLst>
            </p:cNvPr>
            <p:cNvSpPr/>
            <p:nvPr/>
          </p:nvSpPr>
          <p:spPr>
            <a:xfrm rot="16200000">
              <a:off x="6864695" y="5243164"/>
              <a:ext cx="288032" cy="1463282"/>
            </a:xfrm>
            <a:prstGeom prst="leftBrace">
              <a:avLst/>
            </a:prstGeom>
            <a:ln w="19050">
              <a:solidFill>
                <a:schemeClr val="accent3"/>
              </a:solidFill>
            </a:ln>
          </p:spPr>
          <p:style>
            <a:lnRef idx="1">
              <a:schemeClr val="accent1"/>
            </a:lnRef>
            <a:fillRef idx="0">
              <a:schemeClr val="accent1"/>
            </a:fillRef>
            <a:effectRef idx="0">
              <a:schemeClr val="accent1"/>
            </a:effectRef>
            <a:fontRef idx="minor">
              <a:schemeClr val="tx1"/>
            </a:fontRef>
          </p:style>
          <p:txBody>
            <a:bodyPr vert="vert" rIns="1044000" rtlCol="0" anchor="ctr"/>
            <a:lstStyle/>
            <a:p>
              <a:pPr algn="ctr"/>
              <a:r>
                <a:rPr lang="en-GB" dirty="0"/>
                <a:t>HTML Element</a:t>
              </a:r>
            </a:p>
          </p:txBody>
        </p:sp>
      </p:grpSp>
    </p:spTree>
    <p:extLst>
      <p:ext uri="{BB962C8B-B14F-4D97-AF65-F5344CB8AC3E}">
        <p14:creationId xmlns:p14="http://schemas.microsoft.com/office/powerpoint/2010/main" val="867712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HTML Elements</a:t>
            </a:r>
            <a:br>
              <a:rPr lang="en-GB" dirty="0"/>
            </a:br>
            <a:r>
              <a:rPr lang="en-GB" sz="3100" dirty="0"/>
              <a:t>Three Types of  HTML </a:t>
            </a:r>
            <a:r>
              <a:rPr lang="en-GB" sz="3100" dirty="0" err="1"/>
              <a:t>Markup</a:t>
            </a:r>
            <a:r>
              <a:rPr lang="en-GB" sz="3100" dirty="0"/>
              <a:t> Tags</a:t>
            </a:r>
          </a:p>
        </p:txBody>
      </p:sp>
      <p:sp>
        <p:nvSpPr>
          <p:cNvPr id="3" name="Content Placeholder 2"/>
          <p:cNvSpPr>
            <a:spLocks noGrp="1"/>
          </p:cNvSpPr>
          <p:nvPr>
            <p:ph sz="quarter" idx="1"/>
          </p:nvPr>
        </p:nvSpPr>
        <p:spPr>
          <a:xfrm>
            <a:off x="612648" y="1600200"/>
            <a:ext cx="8153400" cy="5257800"/>
          </a:xfrm>
        </p:spPr>
        <p:txBody>
          <a:bodyPr>
            <a:normAutofit fontScale="92500" lnSpcReduction="10000"/>
          </a:bodyPr>
          <a:lstStyle/>
          <a:p>
            <a:r>
              <a:rPr lang="en-GB" b="1" dirty="0"/>
              <a:t>Start (or Opening) Tag</a:t>
            </a:r>
          </a:p>
          <a:p>
            <a:endParaRPr lang="en-GB" dirty="0"/>
          </a:p>
          <a:p>
            <a:pPr marL="365760" lvl="1" indent="0" algn="r">
              <a:buNone/>
            </a:pPr>
            <a:r>
              <a:rPr lang="en-GB" sz="2800" dirty="0"/>
              <a:t>E.g.:        </a:t>
            </a:r>
            <a:r>
              <a:rPr lang="en-GB" sz="2800" dirty="0">
                <a:solidFill>
                  <a:srgbClr val="0000FF"/>
                </a:solidFill>
                <a:highlight>
                  <a:srgbClr val="FFFFFF"/>
                </a:highlight>
                <a:latin typeface="Consolas" panose="020B0609020204030204" pitchFamily="49" charset="0"/>
              </a:rPr>
              <a:t>&lt;</a:t>
            </a:r>
            <a:r>
              <a:rPr lang="en-GB" sz="2800" dirty="0">
                <a:solidFill>
                  <a:srgbClr val="800000"/>
                </a:solidFill>
                <a:highlight>
                  <a:srgbClr val="FFFFFF"/>
                </a:highlight>
                <a:latin typeface="Consolas" panose="020B0609020204030204" pitchFamily="49" charset="0"/>
              </a:rPr>
              <a:t>p</a:t>
            </a:r>
            <a:r>
              <a:rPr lang="en-GB" sz="2800" dirty="0">
                <a:solidFill>
                  <a:srgbClr val="0000FF"/>
                </a:solidFill>
                <a:highlight>
                  <a:srgbClr val="FFFFFF"/>
                </a:highlight>
                <a:latin typeface="Consolas" panose="020B0609020204030204" pitchFamily="49" charset="0"/>
              </a:rPr>
              <a:t>&gt;</a:t>
            </a:r>
            <a:endParaRPr lang="en-GB" dirty="0"/>
          </a:p>
          <a:p>
            <a:r>
              <a:rPr lang="en-GB" b="1" dirty="0"/>
              <a:t>End (or Closing) Tag</a:t>
            </a:r>
          </a:p>
          <a:p>
            <a:endParaRPr lang="en-GB" dirty="0"/>
          </a:p>
          <a:p>
            <a:pPr marL="365760" lvl="1" indent="0" algn="r">
              <a:buNone/>
            </a:pPr>
            <a:r>
              <a:rPr lang="en-GB" sz="2800" dirty="0"/>
              <a:t>E.g.:      </a:t>
            </a:r>
            <a:r>
              <a:rPr lang="en-GB" sz="2800" dirty="0">
                <a:solidFill>
                  <a:srgbClr val="0000FF"/>
                </a:solidFill>
                <a:highlight>
                  <a:srgbClr val="FFFFFF"/>
                </a:highlight>
                <a:latin typeface="Consolas" panose="020B0609020204030204" pitchFamily="49" charset="0"/>
              </a:rPr>
              <a:t>&lt;/</a:t>
            </a:r>
            <a:r>
              <a:rPr lang="en-GB" sz="2800" dirty="0">
                <a:solidFill>
                  <a:srgbClr val="800000"/>
                </a:solidFill>
                <a:highlight>
                  <a:srgbClr val="FFFFFF"/>
                </a:highlight>
                <a:latin typeface="Consolas" panose="020B0609020204030204" pitchFamily="49" charset="0"/>
              </a:rPr>
              <a:t>p</a:t>
            </a:r>
            <a:r>
              <a:rPr lang="en-GB" sz="2800" dirty="0">
                <a:solidFill>
                  <a:srgbClr val="0000FF"/>
                </a:solidFill>
                <a:highlight>
                  <a:srgbClr val="FFFFFF"/>
                </a:highlight>
                <a:latin typeface="Consolas" panose="020B0609020204030204" pitchFamily="49" charset="0"/>
              </a:rPr>
              <a:t>&gt;</a:t>
            </a:r>
            <a:endParaRPr lang="en-GB" dirty="0"/>
          </a:p>
          <a:p>
            <a:r>
              <a:rPr lang="en-GB" b="1" dirty="0"/>
              <a:t>Empty (or Self-closing) Tag</a:t>
            </a:r>
          </a:p>
          <a:p>
            <a:pPr lvl="1"/>
            <a:endParaRPr lang="en-GB" dirty="0"/>
          </a:p>
          <a:p>
            <a:pPr marL="365760" lvl="1" indent="0" algn="r">
              <a:buNone/>
            </a:pPr>
            <a:r>
              <a:rPr lang="en-GB" sz="2800" dirty="0"/>
              <a:t>E.g.:  </a:t>
            </a:r>
            <a:r>
              <a:rPr lang="en-GB" sz="2800" dirty="0">
                <a:solidFill>
                  <a:srgbClr val="0000FF"/>
                </a:solidFill>
                <a:highlight>
                  <a:srgbClr val="FFFFFF"/>
                </a:highlight>
                <a:latin typeface="Consolas" panose="020B0609020204030204" pitchFamily="49" charset="0"/>
              </a:rPr>
              <a:t>&lt;</a:t>
            </a:r>
            <a:r>
              <a:rPr lang="en-GB" sz="2800" dirty="0" err="1">
                <a:solidFill>
                  <a:srgbClr val="800000"/>
                </a:solidFill>
                <a:highlight>
                  <a:srgbClr val="FFFFFF"/>
                </a:highlight>
                <a:latin typeface="Consolas" panose="020B0609020204030204" pitchFamily="49" charset="0"/>
              </a:rPr>
              <a:t>br</a:t>
            </a:r>
            <a:r>
              <a:rPr lang="en-GB" sz="2800" dirty="0">
                <a:solidFill>
                  <a:srgbClr val="000000"/>
                </a:solidFill>
                <a:highlight>
                  <a:srgbClr val="FFFFFF"/>
                </a:highlight>
                <a:latin typeface="Consolas" panose="020B0609020204030204" pitchFamily="49" charset="0"/>
              </a:rPr>
              <a:t> </a:t>
            </a:r>
            <a:r>
              <a:rPr lang="en-GB" sz="2800" dirty="0">
                <a:solidFill>
                  <a:srgbClr val="0000FF"/>
                </a:solidFill>
                <a:highlight>
                  <a:srgbClr val="FFFFFF"/>
                </a:highlight>
                <a:latin typeface="Consolas" panose="020B0609020204030204" pitchFamily="49" charset="0"/>
              </a:rPr>
              <a:t>/&gt;</a:t>
            </a:r>
            <a:endParaRPr lang="en-GB" dirty="0"/>
          </a:p>
          <a:p>
            <a:pPr lvl="1"/>
            <a:r>
              <a:rPr lang="en-GB" dirty="0"/>
              <a:t>The self-closing tag is used when a tag has no content.</a:t>
            </a:r>
          </a:p>
          <a:p>
            <a:pPr lvl="1"/>
            <a:r>
              <a:rPr lang="en-GB" dirty="0"/>
              <a:t>It represents an abbreviated format of the start and end tags merged together as a single tag.</a:t>
            </a:r>
          </a:p>
        </p:txBody>
      </p:sp>
      <p:sp>
        <p:nvSpPr>
          <p:cNvPr id="4" name="TextBox 3"/>
          <p:cNvSpPr txBox="1"/>
          <p:nvPr/>
        </p:nvSpPr>
        <p:spPr>
          <a:xfrm>
            <a:off x="981610" y="2060848"/>
            <a:ext cx="494046" cy="369332"/>
          </a:xfrm>
          <a:prstGeom prst="rect">
            <a:avLst/>
          </a:prstGeom>
          <a:noFill/>
        </p:spPr>
        <p:txBody>
          <a:bodyPr wrap="none" rtlCol="0">
            <a:spAutoFit/>
          </a:bodyPr>
          <a:lstStyle/>
          <a:p>
            <a:r>
              <a:rPr lang="en-GB" dirty="0"/>
              <a:t>“</a:t>
            </a:r>
            <a:r>
              <a:rPr lang="en-GB" b="1" dirty="0">
                <a:solidFill>
                  <a:schemeClr val="accent2">
                    <a:lumMod val="75000"/>
                  </a:schemeClr>
                </a:solidFill>
              </a:rPr>
              <a:t>&lt;</a:t>
            </a:r>
            <a:r>
              <a:rPr lang="en-GB" dirty="0"/>
              <a:t>“</a:t>
            </a:r>
          </a:p>
        </p:txBody>
      </p:sp>
      <p:sp>
        <p:nvSpPr>
          <p:cNvPr id="5" name="TextBox 4"/>
          <p:cNvSpPr txBox="1"/>
          <p:nvPr/>
        </p:nvSpPr>
        <p:spPr>
          <a:xfrm>
            <a:off x="1607423" y="2060848"/>
            <a:ext cx="4573816" cy="369332"/>
          </a:xfrm>
          <a:prstGeom prst="rect">
            <a:avLst/>
          </a:prstGeom>
          <a:noFill/>
        </p:spPr>
        <p:txBody>
          <a:bodyPr wrap="none" rtlCol="0">
            <a:spAutoFit/>
          </a:bodyPr>
          <a:lstStyle/>
          <a:p>
            <a:r>
              <a:rPr lang="en-GB" dirty="0"/>
              <a:t>+ followed by the </a:t>
            </a:r>
            <a:r>
              <a:rPr lang="en-GB" dirty="0" err="1"/>
              <a:t>markup</a:t>
            </a:r>
            <a:r>
              <a:rPr lang="en-GB" dirty="0"/>
              <a:t> </a:t>
            </a:r>
            <a:r>
              <a:rPr lang="en-GB" b="1" dirty="0">
                <a:solidFill>
                  <a:schemeClr val="accent2">
                    <a:lumMod val="75000"/>
                  </a:schemeClr>
                </a:solidFill>
              </a:rPr>
              <a:t>tag label</a:t>
            </a:r>
            <a:r>
              <a:rPr lang="en-GB" dirty="0"/>
              <a:t> and then</a:t>
            </a:r>
          </a:p>
        </p:txBody>
      </p:sp>
      <p:sp>
        <p:nvSpPr>
          <p:cNvPr id="6" name="Rectangle 5"/>
          <p:cNvSpPr/>
          <p:nvPr/>
        </p:nvSpPr>
        <p:spPr>
          <a:xfrm>
            <a:off x="6313006" y="2060848"/>
            <a:ext cx="673582" cy="369332"/>
          </a:xfrm>
          <a:prstGeom prst="rect">
            <a:avLst/>
          </a:prstGeom>
        </p:spPr>
        <p:txBody>
          <a:bodyPr wrap="none">
            <a:spAutoFit/>
          </a:bodyPr>
          <a:lstStyle/>
          <a:p>
            <a:r>
              <a:rPr lang="en-GB" dirty="0"/>
              <a:t>+ “</a:t>
            </a:r>
            <a:r>
              <a:rPr lang="en-GB" b="1" dirty="0">
                <a:solidFill>
                  <a:schemeClr val="accent2">
                    <a:lumMod val="75000"/>
                  </a:schemeClr>
                </a:solidFill>
              </a:rPr>
              <a:t>&gt;</a:t>
            </a:r>
            <a:r>
              <a:rPr lang="en-GB" dirty="0"/>
              <a:t>”</a:t>
            </a:r>
          </a:p>
        </p:txBody>
      </p:sp>
      <p:sp>
        <p:nvSpPr>
          <p:cNvPr id="7" name="TextBox 6"/>
          <p:cNvSpPr txBox="1"/>
          <p:nvPr/>
        </p:nvSpPr>
        <p:spPr>
          <a:xfrm>
            <a:off x="981610" y="3429000"/>
            <a:ext cx="611065" cy="369332"/>
          </a:xfrm>
          <a:prstGeom prst="rect">
            <a:avLst/>
          </a:prstGeom>
          <a:noFill/>
        </p:spPr>
        <p:txBody>
          <a:bodyPr wrap="none" rtlCol="0">
            <a:spAutoFit/>
          </a:bodyPr>
          <a:lstStyle/>
          <a:p>
            <a:r>
              <a:rPr lang="en-GB" dirty="0"/>
              <a:t>“</a:t>
            </a:r>
            <a:r>
              <a:rPr lang="en-GB" b="1" dirty="0">
                <a:solidFill>
                  <a:schemeClr val="accent2">
                    <a:lumMod val="75000"/>
                  </a:schemeClr>
                </a:solidFill>
              </a:rPr>
              <a:t>&lt;/</a:t>
            </a:r>
            <a:r>
              <a:rPr lang="en-GB" dirty="0"/>
              <a:t>“</a:t>
            </a:r>
          </a:p>
        </p:txBody>
      </p:sp>
      <p:sp>
        <p:nvSpPr>
          <p:cNvPr id="8" name="TextBox 7"/>
          <p:cNvSpPr txBox="1"/>
          <p:nvPr/>
        </p:nvSpPr>
        <p:spPr>
          <a:xfrm>
            <a:off x="1607423" y="3429000"/>
            <a:ext cx="4573816" cy="369332"/>
          </a:xfrm>
          <a:prstGeom prst="rect">
            <a:avLst/>
          </a:prstGeom>
          <a:noFill/>
        </p:spPr>
        <p:txBody>
          <a:bodyPr wrap="none" rtlCol="0">
            <a:spAutoFit/>
          </a:bodyPr>
          <a:lstStyle/>
          <a:p>
            <a:r>
              <a:rPr lang="en-GB" dirty="0"/>
              <a:t>+ followed by the </a:t>
            </a:r>
            <a:r>
              <a:rPr lang="en-GB" dirty="0" err="1"/>
              <a:t>markup</a:t>
            </a:r>
            <a:r>
              <a:rPr lang="en-GB" dirty="0"/>
              <a:t> </a:t>
            </a:r>
            <a:r>
              <a:rPr lang="en-GB" b="1" dirty="0">
                <a:solidFill>
                  <a:schemeClr val="accent2">
                    <a:lumMod val="75000"/>
                  </a:schemeClr>
                </a:solidFill>
              </a:rPr>
              <a:t>tag label</a:t>
            </a:r>
            <a:r>
              <a:rPr lang="en-GB" dirty="0"/>
              <a:t> and then</a:t>
            </a:r>
          </a:p>
        </p:txBody>
      </p:sp>
      <p:sp>
        <p:nvSpPr>
          <p:cNvPr id="9" name="Rectangle 8"/>
          <p:cNvSpPr/>
          <p:nvPr/>
        </p:nvSpPr>
        <p:spPr>
          <a:xfrm>
            <a:off x="6313006" y="3429000"/>
            <a:ext cx="673582" cy="369332"/>
          </a:xfrm>
          <a:prstGeom prst="rect">
            <a:avLst/>
          </a:prstGeom>
        </p:spPr>
        <p:txBody>
          <a:bodyPr wrap="none">
            <a:spAutoFit/>
          </a:bodyPr>
          <a:lstStyle/>
          <a:p>
            <a:r>
              <a:rPr lang="en-GB" dirty="0"/>
              <a:t>+ “</a:t>
            </a:r>
            <a:r>
              <a:rPr lang="en-GB" b="1" dirty="0">
                <a:solidFill>
                  <a:schemeClr val="accent2">
                    <a:lumMod val="75000"/>
                  </a:schemeClr>
                </a:solidFill>
              </a:rPr>
              <a:t>&gt;</a:t>
            </a:r>
            <a:r>
              <a:rPr lang="en-GB" dirty="0"/>
              <a:t>”</a:t>
            </a:r>
          </a:p>
        </p:txBody>
      </p:sp>
      <p:sp>
        <p:nvSpPr>
          <p:cNvPr id="11" name="TextBox 10"/>
          <p:cNvSpPr txBox="1"/>
          <p:nvPr/>
        </p:nvSpPr>
        <p:spPr>
          <a:xfrm>
            <a:off x="981610" y="4787860"/>
            <a:ext cx="494046" cy="369332"/>
          </a:xfrm>
          <a:prstGeom prst="rect">
            <a:avLst/>
          </a:prstGeom>
          <a:noFill/>
        </p:spPr>
        <p:txBody>
          <a:bodyPr wrap="none" rtlCol="0">
            <a:spAutoFit/>
          </a:bodyPr>
          <a:lstStyle/>
          <a:p>
            <a:r>
              <a:rPr lang="en-GB" dirty="0"/>
              <a:t>“</a:t>
            </a:r>
            <a:r>
              <a:rPr lang="en-GB" b="1" dirty="0">
                <a:solidFill>
                  <a:schemeClr val="accent2">
                    <a:lumMod val="75000"/>
                  </a:schemeClr>
                </a:solidFill>
              </a:rPr>
              <a:t>&lt;</a:t>
            </a:r>
            <a:r>
              <a:rPr lang="en-GB" dirty="0"/>
              <a:t>“</a:t>
            </a:r>
          </a:p>
        </p:txBody>
      </p:sp>
      <p:sp>
        <p:nvSpPr>
          <p:cNvPr id="12" name="TextBox 11"/>
          <p:cNvSpPr txBox="1"/>
          <p:nvPr/>
        </p:nvSpPr>
        <p:spPr>
          <a:xfrm>
            <a:off x="1607423" y="4787860"/>
            <a:ext cx="4573816" cy="369332"/>
          </a:xfrm>
          <a:prstGeom prst="rect">
            <a:avLst/>
          </a:prstGeom>
          <a:noFill/>
        </p:spPr>
        <p:txBody>
          <a:bodyPr wrap="none" rtlCol="0">
            <a:spAutoFit/>
          </a:bodyPr>
          <a:lstStyle/>
          <a:p>
            <a:r>
              <a:rPr lang="en-GB" dirty="0"/>
              <a:t>+ followed by the </a:t>
            </a:r>
            <a:r>
              <a:rPr lang="en-GB" dirty="0" err="1"/>
              <a:t>markup</a:t>
            </a:r>
            <a:r>
              <a:rPr lang="en-GB" dirty="0"/>
              <a:t> </a:t>
            </a:r>
            <a:r>
              <a:rPr lang="en-GB" b="1" dirty="0">
                <a:solidFill>
                  <a:schemeClr val="accent2">
                    <a:lumMod val="75000"/>
                  </a:schemeClr>
                </a:solidFill>
              </a:rPr>
              <a:t>tag label</a:t>
            </a:r>
            <a:r>
              <a:rPr lang="en-GB" dirty="0"/>
              <a:t> and then</a:t>
            </a:r>
          </a:p>
        </p:txBody>
      </p:sp>
      <p:sp>
        <p:nvSpPr>
          <p:cNvPr id="13" name="Rectangle 12"/>
          <p:cNvSpPr/>
          <p:nvPr/>
        </p:nvSpPr>
        <p:spPr>
          <a:xfrm>
            <a:off x="6313006" y="4787860"/>
            <a:ext cx="790601" cy="369332"/>
          </a:xfrm>
          <a:prstGeom prst="rect">
            <a:avLst/>
          </a:prstGeom>
        </p:spPr>
        <p:txBody>
          <a:bodyPr wrap="none">
            <a:spAutoFit/>
          </a:bodyPr>
          <a:lstStyle/>
          <a:p>
            <a:r>
              <a:rPr lang="en-GB" dirty="0"/>
              <a:t>+ “</a:t>
            </a:r>
            <a:r>
              <a:rPr lang="en-GB" b="1" dirty="0">
                <a:solidFill>
                  <a:schemeClr val="accent2">
                    <a:lumMod val="75000"/>
                  </a:schemeClr>
                </a:solidFill>
              </a:rPr>
              <a:t>/&gt;</a:t>
            </a:r>
            <a:r>
              <a:rPr lang="en-GB" dirty="0"/>
              <a:t>”</a:t>
            </a:r>
          </a:p>
        </p:txBody>
      </p:sp>
    </p:spTree>
    <p:extLst>
      <p:ext uri="{BB962C8B-B14F-4D97-AF65-F5344CB8AC3E}">
        <p14:creationId xmlns:p14="http://schemas.microsoft.com/office/powerpoint/2010/main" val="2107934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9"/>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1"/>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2"/>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3"/>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3">
                                            <p:txEl>
                                              <p:pRg st="8" end="8"/>
                                            </p:txEl>
                                          </p:spTgt>
                                        </p:tgtEl>
                                        <p:attrNameLst>
                                          <p:attrName>style.visibility</p:attrName>
                                        </p:attrNameLst>
                                      </p:cBhvr>
                                      <p:to>
                                        <p:strVal val="visible"/>
                                      </p:to>
                                    </p:set>
                                  </p:childTnLst>
                                </p:cTn>
                              </p:par>
                              <p:par>
                                <p:cTn id="63" presetID="1" presetClass="entr" presetSubtype="0" fill="hold" grpId="0" nodeType="withEffect">
                                  <p:stCondLst>
                                    <p:cond delay="0"/>
                                  </p:stCondLst>
                                  <p:childTnLst>
                                    <p:set>
                                      <p:cBhvr>
                                        <p:cTn id="64" dur="1" fill="hold">
                                          <p:stCondLst>
                                            <p:cond delay="0"/>
                                          </p:stCondLst>
                                        </p:cTn>
                                        <p:tgtEl>
                                          <p:spTgt spid="3">
                                            <p:txEl>
                                              <p:pRg st="9" end="9"/>
                                            </p:txEl>
                                          </p:spTgt>
                                        </p:tgtEl>
                                        <p:attrNameLst>
                                          <p:attrName>style.visibility</p:attrName>
                                        </p:attrNameLst>
                                      </p:cBhvr>
                                      <p:to>
                                        <p:strVal val="visible"/>
                                      </p:to>
                                    </p:set>
                                  </p:childTnLst>
                                </p:cTn>
                              </p:par>
                              <p:par>
                                <p:cTn id="65" presetID="1" presetClass="entr" presetSubtype="0" fill="hold" grpId="0" nodeType="withEffect">
                                  <p:stCondLst>
                                    <p:cond delay="0"/>
                                  </p:stCondLst>
                                  <p:childTnLst>
                                    <p:set>
                                      <p:cBhvr>
                                        <p:cTn id="6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p:bldP spid="5" grpId="0"/>
      <p:bldP spid="6" grpId="0"/>
      <p:bldP spid="7" grpId="0"/>
      <p:bldP spid="8" grpId="0"/>
      <p:bldP spid="9" grpId="0"/>
      <p:bldP spid="11" grpId="0"/>
      <p:bldP spid="12" grpId="0"/>
      <p:bldP spid="13"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F477EC9-3530-4CB6-AB59-2DFA911A5314}"/>
              </a:ext>
            </a:extLst>
          </p:cNvPr>
          <p:cNvSpPr>
            <a:spLocks noGrp="1"/>
          </p:cNvSpPr>
          <p:nvPr>
            <p:ph type="title"/>
          </p:nvPr>
        </p:nvSpPr>
        <p:spPr/>
        <p:txBody>
          <a:bodyPr/>
          <a:lstStyle/>
          <a:p>
            <a:r>
              <a:rPr lang="en-GB" dirty="0"/>
              <a:t>HTML Attributes</a:t>
            </a:r>
          </a:p>
        </p:txBody>
      </p:sp>
      <p:sp>
        <p:nvSpPr>
          <p:cNvPr id="4" name="Content Placeholder 3">
            <a:extLst>
              <a:ext uri="{FF2B5EF4-FFF2-40B4-BE49-F238E27FC236}">
                <a16:creationId xmlns:a16="http://schemas.microsoft.com/office/drawing/2014/main" id="{C8E2EFDF-8FF2-42AF-ADBB-C4D9F9E623BD}"/>
              </a:ext>
            </a:extLst>
          </p:cNvPr>
          <p:cNvSpPr>
            <a:spLocks noGrp="1"/>
          </p:cNvSpPr>
          <p:nvPr>
            <p:ph sz="quarter" idx="1"/>
          </p:nvPr>
        </p:nvSpPr>
        <p:spPr/>
        <p:txBody>
          <a:bodyPr>
            <a:normAutofit fontScale="92500"/>
          </a:bodyPr>
          <a:lstStyle/>
          <a:p>
            <a:r>
              <a:rPr lang="en-GB" dirty="0"/>
              <a:t>Provide </a:t>
            </a:r>
            <a:r>
              <a:rPr lang="en-GB" b="1" i="1" dirty="0"/>
              <a:t>additional information about an element</a:t>
            </a:r>
            <a:r>
              <a:rPr lang="en-GB" dirty="0"/>
              <a:t>.</a:t>
            </a:r>
          </a:p>
          <a:p>
            <a:r>
              <a:rPr lang="en-GB" dirty="0"/>
              <a:t>They are </a:t>
            </a:r>
            <a:r>
              <a:rPr lang="en-GB" b="1" dirty="0"/>
              <a:t>included in the start or self-closing</a:t>
            </a:r>
            <a:r>
              <a:rPr lang="en-GB" dirty="0"/>
              <a:t> (empty) </a:t>
            </a:r>
            <a:r>
              <a:rPr lang="en-GB" b="1" dirty="0"/>
              <a:t>tag</a:t>
            </a:r>
            <a:r>
              <a:rPr lang="en-GB" dirty="0"/>
              <a:t> as name-value pairs made up of:</a:t>
            </a:r>
          </a:p>
          <a:p>
            <a:pPr marL="320040" lvl="1" indent="0" algn="ctr">
              <a:buNone/>
            </a:pPr>
            <a:r>
              <a:rPr lang="en-GB" sz="2900" dirty="0" err="1">
                <a:solidFill>
                  <a:srgbClr val="FF0000"/>
                </a:solidFill>
                <a:latin typeface="Consolas" panose="020B0609020204030204" pitchFamily="49" charset="0"/>
              </a:rPr>
              <a:t>attributeName</a:t>
            </a:r>
            <a:r>
              <a:rPr lang="en-GB" sz="2900" dirty="0">
                <a:solidFill>
                  <a:srgbClr val="FF0000"/>
                </a:solidFill>
                <a:latin typeface="Consolas" panose="020B0609020204030204" pitchFamily="49" charset="0"/>
              </a:rPr>
              <a:t> </a:t>
            </a:r>
            <a:r>
              <a:rPr lang="en-GB" sz="2900" dirty="0">
                <a:solidFill>
                  <a:srgbClr val="0000FF"/>
                </a:solidFill>
                <a:latin typeface="Consolas" panose="020B0609020204030204" pitchFamily="49" charset="0"/>
              </a:rPr>
              <a:t>= "attribute value"</a:t>
            </a:r>
            <a:endParaRPr lang="en-GB" dirty="0"/>
          </a:p>
          <a:p>
            <a:r>
              <a:rPr lang="en-GB" b="1" u="sng" dirty="0"/>
              <a:t>Important Notes:</a:t>
            </a:r>
          </a:p>
          <a:p>
            <a:pPr lvl="1"/>
            <a:r>
              <a:rPr lang="en-GB" dirty="0"/>
              <a:t>The attribute name must </a:t>
            </a:r>
            <a:r>
              <a:rPr lang="en-GB" u="sng" dirty="0"/>
              <a:t>not</a:t>
            </a:r>
            <a:r>
              <a:rPr lang="en-GB" dirty="0"/>
              <a:t> contain spaces!</a:t>
            </a:r>
          </a:p>
          <a:p>
            <a:pPr lvl="1"/>
            <a:r>
              <a:rPr lang="en-GB" dirty="0"/>
              <a:t>But the value can have spaces.</a:t>
            </a:r>
          </a:p>
          <a:p>
            <a:pPr lvl="1"/>
            <a:r>
              <a:rPr lang="en-GB" dirty="0"/>
              <a:t>The attribute value should be surrounded by a </a:t>
            </a:r>
            <a:r>
              <a:rPr lang="en-GB" u="sng" dirty="0"/>
              <a:t>matching pair</a:t>
            </a:r>
            <a:r>
              <a:rPr lang="en-GB" dirty="0"/>
              <a:t> of single quotes (') or double quotes (")</a:t>
            </a:r>
          </a:p>
        </p:txBody>
      </p:sp>
    </p:spTree>
    <p:extLst>
      <p:ext uri="{BB962C8B-B14F-4D97-AF65-F5344CB8AC3E}">
        <p14:creationId xmlns:p14="http://schemas.microsoft.com/office/powerpoint/2010/main" val="4247741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45ACF-C347-49D0-A304-5709B757EB02}"/>
              </a:ext>
            </a:extLst>
          </p:cNvPr>
          <p:cNvSpPr>
            <a:spLocks noGrp="1"/>
          </p:cNvSpPr>
          <p:nvPr>
            <p:ph type="title"/>
          </p:nvPr>
        </p:nvSpPr>
        <p:spPr/>
        <p:txBody>
          <a:bodyPr/>
          <a:lstStyle/>
          <a:p>
            <a:r>
              <a:rPr lang="en-GB" dirty="0"/>
              <a:t>Attribute Example 1</a:t>
            </a:r>
          </a:p>
        </p:txBody>
      </p:sp>
      <p:sp>
        <p:nvSpPr>
          <p:cNvPr id="3" name="Content Placeholder 2">
            <a:extLst>
              <a:ext uri="{FF2B5EF4-FFF2-40B4-BE49-F238E27FC236}">
                <a16:creationId xmlns:a16="http://schemas.microsoft.com/office/drawing/2014/main" id="{E82FE41A-D64B-404F-BF19-8DD6FD219D45}"/>
              </a:ext>
            </a:extLst>
          </p:cNvPr>
          <p:cNvSpPr>
            <a:spLocks noGrp="1"/>
          </p:cNvSpPr>
          <p:nvPr>
            <p:ph sz="quarter" idx="1"/>
          </p:nvPr>
        </p:nvSpPr>
        <p:spPr/>
        <p:txBody>
          <a:bodyPr/>
          <a:lstStyle/>
          <a:p>
            <a:r>
              <a:rPr lang="en-GB" dirty="0"/>
              <a:t>In the </a:t>
            </a:r>
            <a:r>
              <a:rPr lang="en-GB" b="1" dirty="0"/>
              <a:t>start tag of a non-empty element</a:t>
            </a:r>
          </a:p>
          <a:p>
            <a:endParaRPr lang="en-GB" b="1" dirty="0"/>
          </a:p>
          <a:p>
            <a:pPr marL="640080" lvl="2" indent="0">
              <a:buNone/>
            </a:pPr>
            <a:r>
              <a:rPr lang="en-GB" sz="2400" dirty="0">
                <a:solidFill>
                  <a:srgbClr val="0000FF"/>
                </a:solidFill>
                <a:highlight>
                  <a:srgbClr val="FFFFFF"/>
                </a:highlight>
                <a:latin typeface="Consolas" panose="020B0609020204030204" pitchFamily="49" charset="0"/>
              </a:rPr>
              <a:t>&lt;</a:t>
            </a:r>
            <a:r>
              <a:rPr lang="en-GB" sz="2400" dirty="0">
                <a:solidFill>
                  <a:srgbClr val="800000"/>
                </a:solidFill>
                <a:highlight>
                  <a:srgbClr val="FFFFFF"/>
                </a:highlight>
                <a:latin typeface="Consolas" panose="020B0609020204030204" pitchFamily="49" charset="0"/>
              </a:rPr>
              <a:t>a</a:t>
            </a:r>
            <a:r>
              <a:rPr lang="en-GB" sz="2400" dirty="0">
                <a:solidFill>
                  <a:srgbClr val="000000"/>
                </a:solidFill>
                <a:highlight>
                  <a:srgbClr val="FFFFFF"/>
                </a:highlight>
                <a:latin typeface="Consolas" panose="020B0609020204030204" pitchFamily="49" charset="0"/>
              </a:rPr>
              <a:t> </a:t>
            </a:r>
            <a:r>
              <a:rPr lang="en-GB" sz="2400" dirty="0" err="1">
                <a:solidFill>
                  <a:srgbClr val="FF0000"/>
                </a:solidFill>
                <a:highlight>
                  <a:srgbClr val="FFFFFF"/>
                </a:highlight>
                <a:latin typeface="Consolas" panose="020B0609020204030204" pitchFamily="49" charset="0"/>
              </a:rPr>
              <a:t>href</a:t>
            </a:r>
            <a:r>
              <a:rPr lang="en-GB" sz="2400" dirty="0">
                <a:solidFill>
                  <a:srgbClr val="0000FF"/>
                </a:solidFill>
                <a:highlight>
                  <a:srgbClr val="FFFFFF"/>
                </a:highlight>
                <a:latin typeface="Consolas" panose="020B0609020204030204" pitchFamily="49" charset="0"/>
              </a:rPr>
              <a:t>="http://facebook.com"&gt;</a:t>
            </a:r>
            <a:r>
              <a:rPr lang="en-GB" sz="2400" dirty="0">
                <a:solidFill>
                  <a:srgbClr val="000000"/>
                </a:solidFill>
                <a:highlight>
                  <a:srgbClr val="FFFFFF"/>
                </a:highlight>
                <a:latin typeface="Consolas" panose="020B0609020204030204" pitchFamily="49" charset="0"/>
              </a:rPr>
              <a:t>Facebook</a:t>
            </a:r>
            <a:r>
              <a:rPr lang="en-GB" sz="2400" dirty="0">
                <a:solidFill>
                  <a:srgbClr val="0000FF"/>
                </a:solidFill>
                <a:highlight>
                  <a:srgbClr val="FFFFFF"/>
                </a:highlight>
                <a:latin typeface="Consolas" panose="020B0609020204030204" pitchFamily="49" charset="0"/>
              </a:rPr>
              <a:t>&lt;/</a:t>
            </a:r>
            <a:r>
              <a:rPr lang="en-GB" sz="2400" dirty="0">
                <a:solidFill>
                  <a:srgbClr val="800000"/>
                </a:solidFill>
                <a:highlight>
                  <a:srgbClr val="FFFFFF"/>
                </a:highlight>
                <a:latin typeface="Consolas" panose="020B0609020204030204" pitchFamily="49" charset="0"/>
              </a:rPr>
              <a:t>a</a:t>
            </a:r>
            <a:r>
              <a:rPr lang="en-GB" sz="2400" dirty="0">
                <a:solidFill>
                  <a:srgbClr val="0000FF"/>
                </a:solidFill>
                <a:highlight>
                  <a:srgbClr val="FFFFFF"/>
                </a:highlight>
                <a:latin typeface="Consolas" panose="020B0609020204030204" pitchFamily="49" charset="0"/>
              </a:rPr>
              <a:t>&gt;</a:t>
            </a:r>
            <a:endParaRPr lang="en-GB" sz="2400" dirty="0"/>
          </a:p>
          <a:p>
            <a:endParaRPr lang="en-GB" dirty="0"/>
          </a:p>
          <a:p>
            <a:r>
              <a:rPr lang="en-GB" dirty="0"/>
              <a:t>The </a:t>
            </a:r>
            <a:r>
              <a:rPr lang="en-GB" sz="2700" dirty="0">
                <a:solidFill>
                  <a:srgbClr val="0000FF"/>
                </a:solidFill>
                <a:highlight>
                  <a:srgbClr val="FFFFFF"/>
                </a:highlight>
                <a:latin typeface="Consolas" panose="020B0609020204030204" pitchFamily="49" charset="0"/>
              </a:rPr>
              <a:t>&lt;</a:t>
            </a:r>
            <a:r>
              <a:rPr lang="en-GB" sz="2700" dirty="0">
                <a:solidFill>
                  <a:srgbClr val="800000"/>
                </a:solidFill>
                <a:highlight>
                  <a:srgbClr val="FFFFFF"/>
                </a:highlight>
                <a:latin typeface="Consolas" panose="020B0609020204030204" pitchFamily="49" charset="0"/>
              </a:rPr>
              <a:t>a</a:t>
            </a:r>
            <a:r>
              <a:rPr lang="en-GB" sz="2700" dirty="0">
                <a:solidFill>
                  <a:srgbClr val="0000FF"/>
                </a:solidFill>
                <a:highlight>
                  <a:srgbClr val="FFFFFF"/>
                </a:highlight>
                <a:latin typeface="Consolas" panose="020B0609020204030204" pitchFamily="49" charset="0"/>
              </a:rPr>
              <a:t>&gt;…&lt;/</a:t>
            </a:r>
            <a:r>
              <a:rPr lang="en-GB" sz="2700" dirty="0">
                <a:solidFill>
                  <a:srgbClr val="800000"/>
                </a:solidFill>
                <a:highlight>
                  <a:srgbClr val="FFFFFF"/>
                </a:highlight>
                <a:latin typeface="Consolas" panose="020B0609020204030204" pitchFamily="49" charset="0"/>
              </a:rPr>
              <a:t>a</a:t>
            </a:r>
            <a:r>
              <a:rPr lang="en-GB" sz="2700" dirty="0">
                <a:solidFill>
                  <a:srgbClr val="0000FF"/>
                </a:solidFill>
                <a:highlight>
                  <a:srgbClr val="FFFFFF"/>
                </a:highlight>
                <a:latin typeface="Consolas" panose="020B0609020204030204" pitchFamily="49" charset="0"/>
              </a:rPr>
              <a:t>&gt;</a:t>
            </a:r>
            <a:r>
              <a:rPr lang="en-GB" dirty="0"/>
              <a:t> tag represents a HTML link.</a:t>
            </a:r>
          </a:p>
          <a:p>
            <a:r>
              <a:rPr lang="en-GB" dirty="0"/>
              <a:t>The </a:t>
            </a:r>
            <a:r>
              <a:rPr lang="en-GB" b="1" dirty="0" err="1"/>
              <a:t>href</a:t>
            </a:r>
            <a:r>
              <a:rPr lang="en-GB" b="1" dirty="0"/>
              <a:t> attribute</a:t>
            </a:r>
            <a:r>
              <a:rPr lang="en-GB" dirty="0"/>
              <a:t> provides the link’s address.</a:t>
            </a:r>
          </a:p>
          <a:p>
            <a:endParaRPr lang="en-GB" dirty="0"/>
          </a:p>
        </p:txBody>
      </p:sp>
      <p:sp>
        <p:nvSpPr>
          <p:cNvPr id="4" name="Rectangle 3">
            <a:extLst>
              <a:ext uri="{FF2B5EF4-FFF2-40B4-BE49-F238E27FC236}">
                <a16:creationId xmlns:a16="http://schemas.microsoft.com/office/drawing/2014/main" id="{B0DCE656-6E95-49BF-8589-161639673F7C}"/>
              </a:ext>
            </a:extLst>
          </p:cNvPr>
          <p:cNvSpPr/>
          <p:nvPr/>
        </p:nvSpPr>
        <p:spPr>
          <a:xfrm>
            <a:off x="1835696" y="2636912"/>
            <a:ext cx="4392488" cy="432048"/>
          </a:xfrm>
          <a:prstGeom prst="rect">
            <a:avLst/>
          </a:prstGeom>
          <a:noFill/>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1739587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0F26C-60E0-4DC0-B083-169F2E50D2E3}"/>
              </a:ext>
            </a:extLst>
          </p:cNvPr>
          <p:cNvSpPr>
            <a:spLocks noGrp="1"/>
          </p:cNvSpPr>
          <p:nvPr>
            <p:ph type="title"/>
          </p:nvPr>
        </p:nvSpPr>
        <p:spPr/>
        <p:txBody>
          <a:bodyPr/>
          <a:lstStyle/>
          <a:p>
            <a:r>
              <a:rPr lang="en-GB" dirty="0"/>
              <a:t>Attribute Example 2</a:t>
            </a:r>
          </a:p>
        </p:txBody>
      </p:sp>
      <p:sp>
        <p:nvSpPr>
          <p:cNvPr id="3" name="Content Placeholder 2">
            <a:extLst>
              <a:ext uri="{FF2B5EF4-FFF2-40B4-BE49-F238E27FC236}">
                <a16:creationId xmlns:a16="http://schemas.microsoft.com/office/drawing/2014/main" id="{9F22DE40-39E5-4AF2-A79E-847B984A5789}"/>
              </a:ext>
            </a:extLst>
          </p:cNvPr>
          <p:cNvSpPr>
            <a:spLocks noGrp="1"/>
          </p:cNvSpPr>
          <p:nvPr>
            <p:ph sz="quarter" idx="1"/>
          </p:nvPr>
        </p:nvSpPr>
        <p:spPr/>
        <p:txBody>
          <a:bodyPr>
            <a:normAutofit fontScale="92500" lnSpcReduction="10000"/>
          </a:bodyPr>
          <a:lstStyle/>
          <a:p>
            <a:r>
              <a:rPr lang="en-GB" dirty="0"/>
              <a:t>In the </a:t>
            </a:r>
            <a:r>
              <a:rPr lang="en-GB" b="1" dirty="0"/>
              <a:t>self-closing tag of an empty element</a:t>
            </a:r>
            <a:r>
              <a:rPr lang="en-GB" dirty="0"/>
              <a:t>:</a:t>
            </a:r>
          </a:p>
          <a:p>
            <a:pPr lvl="1"/>
            <a:endParaRPr lang="en-GB" dirty="0"/>
          </a:p>
          <a:p>
            <a:pPr marL="365760" lvl="1" indent="0">
              <a:buNone/>
            </a:pPr>
            <a:r>
              <a:rPr lang="en-GB" sz="2400" dirty="0">
                <a:solidFill>
                  <a:srgbClr val="0000FF"/>
                </a:solidFill>
                <a:highlight>
                  <a:srgbClr val="FFFFFF"/>
                </a:highlight>
                <a:latin typeface="Consolas" panose="020B0609020204030204" pitchFamily="49" charset="0"/>
              </a:rPr>
              <a:t>&lt;</a:t>
            </a:r>
            <a:r>
              <a:rPr lang="en-GB" sz="2400" dirty="0" err="1">
                <a:solidFill>
                  <a:srgbClr val="800000"/>
                </a:solidFill>
                <a:highlight>
                  <a:srgbClr val="FFFFFF"/>
                </a:highlight>
                <a:latin typeface="Consolas" panose="020B0609020204030204" pitchFamily="49" charset="0"/>
              </a:rPr>
              <a:t>img</a:t>
            </a:r>
            <a:r>
              <a:rPr lang="en-GB" sz="2400" dirty="0">
                <a:solidFill>
                  <a:srgbClr val="000000"/>
                </a:solidFill>
                <a:highlight>
                  <a:srgbClr val="FFFFFF"/>
                </a:highlight>
                <a:latin typeface="Consolas" panose="020B0609020204030204" pitchFamily="49" charset="0"/>
              </a:rPr>
              <a:t> </a:t>
            </a:r>
            <a:r>
              <a:rPr lang="en-GB" sz="2400" dirty="0" err="1">
                <a:solidFill>
                  <a:srgbClr val="FF0000"/>
                </a:solidFill>
                <a:highlight>
                  <a:srgbClr val="FFFFFF"/>
                </a:highlight>
                <a:latin typeface="Consolas" panose="020B0609020204030204" pitchFamily="49" charset="0"/>
              </a:rPr>
              <a:t>src</a:t>
            </a:r>
            <a:r>
              <a:rPr lang="en-GB" sz="2400" dirty="0">
                <a:solidFill>
                  <a:srgbClr val="0000FF"/>
                </a:solidFill>
                <a:highlight>
                  <a:srgbClr val="FFFFFF"/>
                </a:highlight>
                <a:latin typeface="Consolas" panose="020B0609020204030204" pitchFamily="49" charset="0"/>
              </a:rPr>
              <a:t>="mypicture.jpg"</a:t>
            </a:r>
            <a:r>
              <a:rPr lang="en-GB" sz="2400" dirty="0">
                <a:solidFill>
                  <a:srgbClr val="000000"/>
                </a:solidFill>
                <a:highlight>
                  <a:srgbClr val="FFFFFF"/>
                </a:highlight>
                <a:latin typeface="Consolas" panose="020B0609020204030204" pitchFamily="49" charset="0"/>
              </a:rPr>
              <a:t> </a:t>
            </a:r>
            <a:r>
              <a:rPr lang="en-GB" sz="2400" dirty="0">
                <a:solidFill>
                  <a:srgbClr val="FF0000"/>
                </a:solidFill>
                <a:highlight>
                  <a:srgbClr val="FFFFFF"/>
                </a:highlight>
                <a:latin typeface="Consolas" panose="020B0609020204030204" pitchFamily="49" charset="0"/>
              </a:rPr>
              <a:t>alt</a:t>
            </a:r>
            <a:r>
              <a:rPr lang="en-GB" sz="2400" dirty="0">
                <a:solidFill>
                  <a:srgbClr val="0000FF"/>
                </a:solidFill>
                <a:highlight>
                  <a:srgbClr val="FFFFFF"/>
                </a:highlight>
                <a:latin typeface="Consolas" panose="020B0609020204030204" pitchFamily="49" charset="0"/>
              </a:rPr>
              <a:t>="My Picture"</a:t>
            </a:r>
            <a:r>
              <a:rPr lang="en-GB" sz="2400" dirty="0">
                <a:solidFill>
                  <a:srgbClr val="000000"/>
                </a:solidFill>
                <a:highlight>
                  <a:srgbClr val="FFFFFF"/>
                </a:highlight>
                <a:latin typeface="Consolas" panose="020B0609020204030204" pitchFamily="49" charset="0"/>
              </a:rPr>
              <a:t> </a:t>
            </a:r>
            <a:r>
              <a:rPr lang="en-GB" sz="2400" dirty="0">
                <a:solidFill>
                  <a:srgbClr val="0000FF"/>
                </a:solidFill>
                <a:highlight>
                  <a:srgbClr val="FFFFFF"/>
                </a:highlight>
                <a:latin typeface="Consolas" panose="020B0609020204030204" pitchFamily="49" charset="0"/>
              </a:rPr>
              <a:t>/&gt;</a:t>
            </a:r>
            <a:endParaRPr lang="en-GB" sz="2400" dirty="0"/>
          </a:p>
          <a:p>
            <a:endParaRPr lang="en-GB" dirty="0"/>
          </a:p>
          <a:p>
            <a:r>
              <a:rPr lang="en-GB" dirty="0"/>
              <a:t>An element </a:t>
            </a:r>
            <a:r>
              <a:rPr lang="en-GB" b="1" dirty="0"/>
              <a:t>can have </a:t>
            </a:r>
            <a:r>
              <a:rPr lang="en-GB" b="1" i="1" dirty="0"/>
              <a:t>multiple attributes</a:t>
            </a:r>
            <a:r>
              <a:rPr lang="en-GB" dirty="0"/>
              <a:t>.</a:t>
            </a:r>
          </a:p>
          <a:p>
            <a:r>
              <a:rPr lang="en-GB" dirty="0"/>
              <a:t>The </a:t>
            </a:r>
            <a:r>
              <a:rPr lang="en-GB" b="1" dirty="0" err="1"/>
              <a:t>src</a:t>
            </a:r>
            <a:r>
              <a:rPr lang="en-GB" b="1" dirty="0"/>
              <a:t> attribute</a:t>
            </a:r>
            <a:r>
              <a:rPr lang="en-GB" dirty="0"/>
              <a:t> provides the source location for the image element.</a:t>
            </a:r>
          </a:p>
          <a:p>
            <a:r>
              <a:rPr lang="en-GB" dirty="0"/>
              <a:t>The </a:t>
            </a:r>
            <a:r>
              <a:rPr lang="en-GB" b="1" dirty="0"/>
              <a:t>alt attribute</a:t>
            </a:r>
            <a:r>
              <a:rPr lang="en-GB" dirty="0"/>
              <a:t> provides an alternate description :</a:t>
            </a:r>
          </a:p>
          <a:p>
            <a:pPr lvl="1"/>
            <a:r>
              <a:rPr lang="en-GB" dirty="0"/>
              <a:t>For accessibility – special screen readers</a:t>
            </a:r>
          </a:p>
          <a:p>
            <a:pPr lvl="1"/>
            <a:r>
              <a:rPr lang="en-GB" dirty="0"/>
              <a:t>Or if the image is missing or cannot be displayed.</a:t>
            </a:r>
          </a:p>
          <a:p>
            <a:endParaRPr lang="en-GB" dirty="0"/>
          </a:p>
        </p:txBody>
      </p:sp>
      <p:sp>
        <p:nvSpPr>
          <p:cNvPr id="4" name="Rectangle 3">
            <a:extLst>
              <a:ext uri="{FF2B5EF4-FFF2-40B4-BE49-F238E27FC236}">
                <a16:creationId xmlns:a16="http://schemas.microsoft.com/office/drawing/2014/main" id="{4D65B86E-B643-4A88-8E68-9D868A9CCC80}"/>
              </a:ext>
            </a:extLst>
          </p:cNvPr>
          <p:cNvSpPr/>
          <p:nvPr/>
        </p:nvSpPr>
        <p:spPr>
          <a:xfrm>
            <a:off x="1835696" y="2492896"/>
            <a:ext cx="3276000" cy="360040"/>
          </a:xfrm>
          <a:prstGeom prst="rect">
            <a:avLst/>
          </a:prstGeom>
          <a:noFill/>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
        <p:nvSpPr>
          <p:cNvPr id="5" name="Rectangle 4">
            <a:extLst>
              <a:ext uri="{FF2B5EF4-FFF2-40B4-BE49-F238E27FC236}">
                <a16:creationId xmlns:a16="http://schemas.microsoft.com/office/drawing/2014/main" id="{6D367A6C-8B7D-487B-8315-D645FECF4F0F}"/>
              </a:ext>
            </a:extLst>
          </p:cNvPr>
          <p:cNvSpPr/>
          <p:nvPr/>
        </p:nvSpPr>
        <p:spPr>
          <a:xfrm>
            <a:off x="5220072" y="2492896"/>
            <a:ext cx="2808312" cy="360040"/>
          </a:xfrm>
          <a:prstGeom prst="rect">
            <a:avLst/>
          </a:prstGeom>
          <a:noFill/>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4021004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P spid="5"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7EECB-71A6-46A4-9813-BAB426C44D04}"/>
              </a:ext>
            </a:extLst>
          </p:cNvPr>
          <p:cNvSpPr>
            <a:spLocks noGrp="1"/>
          </p:cNvSpPr>
          <p:nvPr>
            <p:ph type="title"/>
          </p:nvPr>
        </p:nvSpPr>
        <p:spPr/>
        <p:txBody>
          <a:bodyPr/>
          <a:lstStyle/>
          <a:p>
            <a:r>
              <a:rPr lang="en-GB" dirty="0"/>
              <a:t>Nested HTML Elements</a:t>
            </a:r>
          </a:p>
        </p:txBody>
      </p:sp>
      <p:sp>
        <p:nvSpPr>
          <p:cNvPr id="3" name="Content Placeholder 2">
            <a:extLst>
              <a:ext uri="{FF2B5EF4-FFF2-40B4-BE49-F238E27FC236}">
                <a16:creationId xmlns:a16="http://schemas.microsoft.com/office/drawing/2014/main" id="{C53247EE-BDD2-43E1-85CA-ACCEDEBE4945}"/>
              </a:ext>
            </a:extLst>
          </p:cNvPr>
          <p:cNvSpPr>
            <a:spLocks noGrp="1"/>
          </p:cNvSpPr>
          <p:nvPr>
            <p:ph sz="quarter" idx="1"/>
          </p:nvPr>
        </p:nvSpPr>
        <p:spPr/>
        <p:txBody>
          <a:bodyPr/>
          <a:lstStyle/>
          <a:p>
            <a:r>
              <a:rPr lang="en-GB" dirty="0"/>
              <a:t>HTML elements can contain other elements forming nested elements.</a:t>
            </a:r>
          </a:p>
          <a:p>
            <a:pPr marL="365760" lvl="1" indent="0">
              <a:buNone/>
            </a:pPr>
            <a:r>
              <a:rPr lang="en-GB" sz="1800" dirty="0">
                <a:solidFill>
                  <a:srgbClr val="0000FF"/>
                </a:solidFill>
                <a:highlight>
                  <a:srgbClr val="FFFFFF"/>
                </a:highlight>
                <a:latin typeface="Consolas" panose="020B0609020204030204" pitchFamily="49" charset="0"/>
              </a:rPr>
              <a:t>&lt;</a:t>
            </a:r>
            <a:r>
              <a:rPr lang="en-GB" sz="1800" dirty="0">
                <a:solidFill>
                  <a:srgbClr val="800000"/>
                </a:solidFill>
                <a:highlight>
                  <a:srgbClr val="FFFFFF"/>
                </a:highlight>
                <a:latin typeface="Consolas" panose="020B0609020204030204" pitchFamily="49" charset="0"/>
              </a:rPr>
              <a:t>p</a:t>
            </a:r>
            <a:r>
              <a:rPr lang="en-GB" sz="1800" dirty="0">
                <a:solidFill>
                  <a:srgbClr val="0000FF"/>
                </a:solidFill>
                <a:highlight>
                  <a:srgbClr val="FFFFFF"/>
                </a:highlight>
                <a:latin typeface="Consolas" panose="020B0609020204030204" pitchFamily="49" charset="0"/>
              </a:rPr>
              <a:t>&gt;</a:t>
            </a:r>
            <a:r>
              <a:rPr lang="en-GB" sz="1800" dirty="0">
                <a:solidFill>
                  <a:srgbClr val="000000"/>
                </a:solidFill>
                <a:highlight>
                  <a:srgbClr val="FFFFFF"/>
                </a:highlight>
                <a:latin typeface="Consolas" panose="020B0609020204030204" pitchFamily="49" charset="0"/>
              </a:rPr>
              <a:t>This paragraph contains a link that contains an image </a:t>
            </a:r>
            <a:br>
              <a:rPr lang="en-GB" sz="1800" dirty="0">
                <a:solidFill>
                  <a:srgbClr val="000000"/>
                </a:solidFill>
                <a:highlight>
                  <a:srgbClr val="FFFFFF"/>
                </a:highlight>
                <a:latin typeface="Consolas" panose="020B0609020204030204" pitchFamily="49" charset="0"/>
              </a:rPr>
            </a:br>
            <a:r>
              <a:rPr lang="en-GB" sz="1800" dirty="0">
                <a:solidFill>
                  <a:srgbClr val="0000FF"/>
                </a:solidFill>
                <a:highlight>
                  <a:srgbClr val="FFFFFF"/>
                </a:highlight>
                <a:latin typeface="Consolas" panose="020B0609020204030204" pitchFamily="49" charset="0"/>
              </a:rPr>
              <a:t>&lt;</a:t>
            </a:r>
            <a:r>
              <a:rPr lang="en-GB" sz="1800" dirty="0">
                <a:solidFill>
                  <a:srgbClr val="800000"/>
                </a:solidFill>
                <a:highlight>
                  <a:srgbClr val="FFFFFF"/>
                </a:highlight>
                <a:latin typeface="Consolas" panose="020B0609020204030204" pitchFamily="49" charset="0"/>
              </a:rPr>
              <a:t>a</a:t>
            </a:r>
            <a:r>
              <a:rPr lang="en-GB" sz="1800" dirty="0">
                <a:solidFill>
                  <a:srgbClr val="000000"/>
                </a:solidFill>
                <a:highlight>
                  <a:srgbClr val="FFFFFF"/>
                </a:highlight>
                <a:latin typeface="Consolas" panose="020B0609020204030204" pitchFamily="49" charset="0"/>
              </a:rPr>
              <a:t> </a:t>
            </a:r>
            <a:r>
              <a:rPr lang="en-GB" sz="1800" dirty="0" err="1">
                <a:solidFill>
                  <a:srgbClr val="FF0000"/>
                </a:solidFill>
                <a:highlight>
                  <a:srgbClr val="FFFFFF"/>
                </a:highlight>
                <a:latin typeface="Consolas" panose="020B0609020204030204" pitchFamily="49" charset="0"/>
              </a:rPr>
              <a:t>href</a:t>
            </a:r>
            <a:r>
              <a:rPr lang="en-GB" sz="1800" dirty="0">
                <a:solidFill>
                  <a:srgbClr val="0000FF"/>
                </a:solidFill>
                <a:highlight>
                  <a:srgbClr val="FFFFFF"/>
                </a:highlight>
                <a:latin typeface="Consolas" panose="020B0609020204030204" pitchFamily="49" charset="0"/>
              </a:rPr>
              <a:t>="index.html"&gt;&lt;</a:t>
            </a:r>
            <a:r>
              <a:rPr lang="en-GB" sz="1800" dirty="0" err="1">
                <a:solidFill>
                  <a:srgbClr val="800000"/>
                </a:solidFill>
                <a:highlight>
                  <a:srgbClr val="FFFFFF"/>
                </a:highlight>
                <a:latin typeface="Consolas" panose="020B0609020204030204" pitchFamily="49" charset="0"/>
              </a:rPr>
              <a:t>img</a:t>
            </a:r>
            <a:r>
              <a:rPr lang="en-GB" sz="1800" dirty="0">
                <a:solidFill>
                  <a:srgbClr val="000000"/>
                </a:solidFill>
                <a:highlight>
                  <a:srgbClr val="FFFFFF"/>
                </a:highlight>
                <a:latin typeface="Consolas" panose="020B0609020204030204" pitchFamily="49" charset="0"/>
              </a:rPr>
              <a:t> </a:t>
            </a:r>
            <a:r>
              <a:rPr lang="en-GB" sz="1800" dirty="0" err="1">
                <a:solidFill>
                  <a:srgbClr val="FF0000"/>
                </a:solidFill>
                <a:highlight>
                  <a:srgbClr val="FFFFFF"/>
                </a:highlight>
                <a:latin typeface="Consolas" panose="020B0609020204030204" pitchFamily="49" charset="0"/>
              </a:rPr>
              <a:t>src</a:t>
            </a:r>
            <a:r>
              <a:rPr lang="en-GB" sz="1800" dirty="0">
                <a:solidFill>
                  <a:srgbClr val="0000FF"/>
                </a:solidFill>
                <a:highlight>
                  <a:srgbClr val="FFFFFF"/>
                </a:highlight>
                <a:latin typeface="Consolas" panose="020B0609020204030204" pitchFamily="49" charset="0"/>
              </a:rPr>
              <a:t>="logo.png"</a:t>
            </a:r>
            <a:r>
              <a:rPr lang="en-GB" sz="1800" dirty="0">
                <a:solidFill>
                  <a:srgbClr val="000000"/>
                </a:solidFill>
                <a:highlight>
                  <a:srgbClr val="FFFFFF"/>
                </a:highlight>
                <a:latin typeface="Consolas" panose="020B0609020204030204" pitchFamily="49" charset="0"/>
              </a:rPr>
              <a:t> </a:t>
            </a:r>
            <a:r>
              <a:rPr lang="en-GB" sz="1800" dirty="0">
                <a:solidFill>
                  <a:srgbClr val="FF0000"/>
                </a:solidFill>
                <a:highlight>
                  <a:srgbClr val="FFFFFF"/>
                </a:highlight>
                <a:latin typeface="Consolas" panose="020B0609020204030204" pitchFamily="49" charset="0"/>
              </a:rPr>
              <a:t>alt</a:t>
            </a:r>
            <a:r>
              <a:rPr lang="en-GB" sz="1800" dirty="0">
                <a:solidFill>
                  <a:srgbClr val="0000FF"/>
                </a:solidFill>
                <a:highlight>
                  <a:srgbClr val="FFFFFF"/>
                </a:highlight>
                <a:latin typeface="Consolas" panose="020B0609020204030204" pitchFamily="49" charset="0"/>
              </a:rPr>
              <a:t>=""</a:t>
            </a:r>
            <a:r>
              <a:rPr lang="en-GB" sz="1800" dirty="0">
                <a:solidFill>
                  <a:srgbClr val="000000"/>
                </a:solidFill>
                <a:highlight>
                  <a:srgbClr val="FFFFFF"/>
                </a:highlight>
                <a:latin typeface="Consolas" panose="020B0609020204030204" pitchFamily="49" charset="0"/>
              </a:rPr>
              <a:t> </a:t>
            </a:r>
            <a:r>
              <a:rPr lang="en-GB" sz="1800" dirty="0">
                <a:solidFill>
                  <a:srgbClr val="0000FF"/>
                </a:solidFill>
                <a:highlight>
                  <a:srgbClr val="FFFFFF"/>
                </a:highlight>
                <a:latin typeface="Consolas" panose="020B0609020204030204" pitchFamily="49" charset="0"/>
              </a:rPr>
              <a:t>/&gt;&lt;/</a:t>
            </a:r>
            <a:r>
              <a:rPr lang="en-GB" sz="1800" dirty="0">
                <a:solidFill>
                  <a:srgbClr val="800000"/>
                </a:solidFill>
                <a:highlight>
                  <a:srgbClr val="FFFFFF"/>
                </a:highlight>
                <a:latin typeface="Consolas" panose="020B0609020204030204" pitchFamily="49" charset="0"/>
              </a:rPr>
              <a:t>a</a:t>
            </a:r>
            <a:r>
              <a:rPr lang="en-GB" sz="1800" dirty="0">
                <a:solidFill>
                  <a:srgbClr val="0000FF"/>
                </a:solidFill>
                <a:highlight>
                  <a:srgbClr val="FFFFFF"/>
                </a:highlight>
                <a:latin typeface="Consolas" panose="020B0609020204030204" pitchFamily="49" charset="0"/>
              </a:rPr>
              <a:t>&gt;</a:t>
            </a:r>
            <a:r>
              <a:rPr lang="en-GB" sz="1800" dirty="0">
                <a:solidFill>
                  <a:srgbClr val="000000"/>
                </a:solidFill>
                <a:highlight>
                  <a:srgbClr val="FFFFFF"/>
                </a:highlight>
                <a:latin typeface="Consolas" panose="020B0609020204030204" pitchFamily="49" charset="0"/>
              </a:rPr>
              <a:t>.</a:t>
            </a:r>
            <a:r>
              <a:rPr lang="en-GB" sz="1800" dirty="0">
                <a:solidFill>
                  <a:srgbClr val="0000FF"/>
                </a:solidFill>
                <a:highlight>
                  <a:srgbClr val="FFFFFF"/>
                </a:highlight>
                <a:latin typeface="Consolas" panose="020B0609020204030204" pitchFamily="49" charset="0"/>
              </a:rPr>
              <a:t>&lt;/</a:t>
            </a:r>
            <a:r>
              <a:rPr lang="en-GB" sz="1800" dirty="0">
                <a:solidFill>
                  <a:srgbClr val="800000"/>
                </a:solidFill>
                <a:highlight>
                  <a:srgbClr val="FFFFFF"/>
                </a:highlight>
                <a:latin typeface="Consolas" panose="020B0609020204030204" pitchFamily="49" charset="0"/>
              </a:rPr>
              <a:t>p</a:t>
            </a:r>
            <a:r>
              <a:rPr lang="en-GB" sz="1800" dirty="0">
                <a:solidFill>
                  <a:srgbClr val="0000FF"/>
                </a:solidFill>
                <a:highlight>
                  <a:srgbClr val="FFFFFF"/>
                </a:highlight>
                <a:latin typeface="Consolas" panose="020B0609020204030204" pitchFamily="49" charset="0"/>
              </a:rPr>
              <a:t>&gt;</a:t>
            </a:r>
            <a:endParaRPr lang="en-GB" sz="2400" dirty="0"/>
          </a:p>
          <a:p>
            <a:r>
              <a:rPr lang="en-GB" dirty="0"/>
              <a:t>Nested elements consist of </a:t>
            </a:r>
            <a:r>
              <a:rPr lang="en-GB" b="1" i="1" dirty="0"/>
              <a:t>child elements contained within parent elements</a:t>
            </a:r>
            <a:r>
              <a:rPr lang="en-GB" dirty="0"/>
              <a:t>.</a:t>
            </a:r>
          </a:p>
          <a:p>
            <a:pPr lvl="1"/>
            <a:r>
              <a:rPr lang="en-GB" dirty="0"/>
              <a:t>The child elements can also have their own child elements and so on…</a:t>
            </a:r>
          </a:p>
          <a:p>
            <a:pPr lvl="1"/>
            <a:r>
              <a:rPr lang="en-GB" dirty="0"/>
              <a:t>The elements must be properly nested (contained) within each other.</a:t>
            </a:r>
          </a:p>
          <a:p>
            <a:endParaRPr lang="en-GB" dirty="0"/>
          </a:p>
        </p:txBody>
      </p:sp>
      <p:sp>
        <p:nvSpPr>
          <p:cNvPr id="4" name="Rectangle 3">
            <a:extLst>
              <a:ext uri="{FF2B5EF4-FFF2-40B4-BE49-F238E27FC236}">
                <a16:creationId xmlns:a16="http://schemas.microsoft.com/office/drawing/2014/main" id="{B160B932-96FA-4A66-B981-D9D3A84AFB35}"/>
              </a:ext>
            </a:extLst>
          </p:cNvPr>
          <p:cNvSpPr/>
          <p:nvPr/>
        </p:nvSpPr>
        <p:spPr>
          <a:xfrm>
            <a:off x="3707904" y="2880000"/>
            <a:ext cx="3672408" cy="288032"/>
          </a:xfrm>
          <a:prstGeom prst="rect">
            <a:avLst/>
          </a:prstGeom>
          <a:noFill/>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5" name="Rectangle 4">
            <a:extLst>
              <a:ext uri="{FF2B5EF4-FFF2-40B4-BE49-F238E27FC236}">
                <a16:creationId xmlns:a16="http://schemas.microsoft.com/office/drawing/2014/main" id="{5C5FFBBE-E4E3-46C3-B220-F97C31C1F893}"/>
              </a:ext>
            </a:extLst>
          </p:cNvPr>
          <p:cNvSpPr/>
          <p:nvPr/>
        </p:nvSpPr>
        <p:spPr>
          <a:xfrm>
            <a:off x="1043608" y="2852936"/>
            <a:ext cx="6768752" cy="360040"/>
          </a:xfrm>
          <a:prstGeom prst="rect">
            <a:avLst/>
          </a:prstGeom>
          <a:noFill/>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1247262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subTnLst>
                                    <p:set>
                                      <p:cBhvr override="childStyle">
                                        <p:cTn dur="1" fill="hold" display="0" masterRel="nextClick" afterEffect="1"/>
                                        <p:tgtEl>
                                          <p:spTgt spid="4"/>
                                        </p:tgtEl>
                                        <p:attrNameLst>
                                          <p:attrName>style.visibility</p:attrName>
                                        </p:attrNameLst>
                                      </p:cBhvr>
                                      <p:to>
                                        <p:strVal val="hidden"/>
                                      </p:to>
                                    </p:set>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subTnLst>
                                    <p:set>
                                      <p:cBhvr override="childStyle">
                                        <p:cTn dur="1" fill="hold" display="0" masterRel="nextClick" afterEffect="1"/>
                                        <p:tgtEl>
                                          <p:spTgt spid="5"/>
                                        </p:tgtEl>
                                        <p:attrNameLst>
                                          <p:attrName>style.visibility</p:attrName>
                                        </p:attrNameLst>
                                      </p:cBhvr>
                                      <p:to>
                                        <p:strVal val="hidden"/>
                                      </p:to>
                                    </p:set>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P spid="5"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rgbClr val="464646"/>
                </a:solidFill>
              </a:rPr>
              <a:t>Nested Elements</a:t>
            </a:r>
            <a:br>
              <a:rPr lang="en-GB" sz="4000" dirty="0">
                <a:solidFill>
                  <a:srgbClr val="464646"/>
                </a:solidFill>
              </a:rPr>
            </a:br>
            <a:r>
              <a:rPr lang="en-GB" sz="2800" dirty="0">
                <a:solidFill>
                  <a:srgbClr val="464646"/>
                </a:solidFill>
              </a:rPr>
              <a:t>Better Way to Write to Ensure Proper Nesting</a:t>
            </a:r>
            <a:endParaRPr lang="en-GB" dirty="0"/>
          </a:p>
        </p:txBody>
      </p:sp>
      <p:sp>
        <p:nvSpPr>
          <p:cNvPr id="3" name="Content Placeholder 2"/>
          <p:cNvSpPr>
            <a:spLocks noGrp="1"/>
          </p:cNvSpPr>
          <p:nvPr>
            <p:ph sz="quarter" idx="1"/>
          </p:nvPr>
        </p:nvSpPr>
        <p:spPr>
          <a:xfrm>
            <a:off x="612648" y="1600200"/>
            <a:ext cx="8153400" cy="4709120"/>
          </a:xfrm>
        </p:spPr>
        <p:txBody>
          <a:bodyPr>
            <a:normAutofit/>
          </a:bodyPr>
          <a:lstStyle/>
          <a:p>
            <a:r>
              <a:rPr lang="en-GB" dirty="0"/>
              <a:t>This is an example of well-nested HTML content.</a:t>
            </a:r>
          </a:p>
          <a:p>
            <a:r>
              <a:rPr lang="en-GB" dirty="0"/>
              <a:t>Use indentation (tabs) to indicate that an element is a nested within a parent element.</a:t>
            </a:r>
          </a:p>
          <a:p>
            <a:r>
              <a:rPr lang="en-GB" dirty="0"/>
              <a:t>That way, it is easier to see where an element starts and ends.</a:t>
            </a:r>
          </a:p>
          <a:p>
            <a:pPr marL="365760" lvl="1" indent="0">
              <a:buNone/>
            </a:pPr>
            <a:r>
              <a:rPr lang="en-GB" sz="1800" dirty="0">
                <a:solidFill>
                  <a:srgbClr val="0000FF"/>
                </a:solidFill>
                <a:highlight>
                  <a:srgbClr val="FFFFFF"/>
                </a:highlight>
                <a:latin typeface="Consolas" panose="020B0609020204030204" pitchFamily="49" charset="0"/>
              </a:rPr>
              <a:t>&lt;</a:t>
            </a:r>
            <a:r>
              <a:rPr lang="en-GB" sz="1800" dirty="0">
                <a:solidFill>
                  <a:srgbClr val="800000"/>
                </a:solidFill>
                <a:highlight>
                  <a:srgbClr val="FFFFFF"/>
                </a:highlight>
                <a:latin typeface="Consolas" panose="020B0609020204030204" pitchFamily="49" charset="0"/>
              </a:rPr>
              <a:t>p</a:t>
            </a:r>
            <a:r>
              <a:rPr lang="en-GB" sz="1800" dirty="0">
                <a:solidFill>
                  <a:srgbClr val="0000FF"/>
                </a:solidFill>
                <a:highlight>
                  <a:srgbClr val="FFFFFF"/>
                </a:highlight>
                <a:latin typeface="Consolas" panose="020B0609020204030204" pitchFamily="49" charset="0"/>
              </a:rPr>
              <a:t>&gt;</a:t>
            </a:r>
          </a:p>
          <a:p>
            <a:pPr marL="365760" lvl="1" indent="0">
              <a:buNone/>
            </a:pPr>
            <a:r>
              <a:rPr lang="en-GB" sz="1800" dirty="0">
                <a:solidFill>
                  <a:srgbClr val="0000FF"/>
                </a:solidFill>
                <a:highlight>
                  <a:srgbClr val="FFFFFF"/>
                </a:highlight>
                <a:latin typeface="Consolas" panose="020B0609020204030204" pitchFamily="49" charset="0"/>
              </a:rPr>
              <a:t>	</a:t>
            </a:r>
            <a:r>
              <a:rPr lang="en-GB" sz="1800" dirty="0">
                <a:solidFill>
                  <a:srgbClr val="000000"/>
                </a:solidFill>
                <a:highlight>
                  <a:srgbClr val="FFFFFF"/>
                </a:highlight>
                <a:latin typeface="Consolas" panose="020B0609020204030204" pitchFamily="49" charset="0"/>
              </a:rPr>
              <a:t>This paragraph contains a link that contains an image </a:t>
            </a:r>
          </a:p>
          <a:p>
            <a:pPr marL="365760" lvl="1" indent="0">
              <a:buNone/>
            </a:pPr>
            <a:r>
              <a:rPr lang="en-GB" sz="1800" dirty="0">
                <a:solidFill>
                  <a:srgbClr val="000000"/>
                </a:solidFill>
                <a:highlight>
                  <a:srgbClr val="FFFFFF"/>
                </a:highlight>
                <a:latin typeface="Consolas" panose="020B0609020204030204" pitchFamily="49" charset="0"/>
              </a:rPr>
              <a:t>	</a:t>
            </a:r>
            <a:r>
              <a:rPr lang="en-GB" sz="1800" dirty="0">
                <a:solidFill>
                  <a:srgbClr val="0000FF"/>
                </a:solidFill>
                <a:highlight>
                  <a:srgbClr val="FFFFFF"/>
                </a:highlight>
                <a:latin typeface="Consolas" panose="020B0609020204030204" pitchFamily="49" charset="0"/>
              </a:rPr>
              <a:t>&lt;</a:t>
            </a:r>
            <a:r>
              <a:rPr lang="en-GB" sz="1800" dirty="0">
                <a:solidFill>
                  <a:srgbClr val="800000"/>
                </a:solidFill>
                <a:highlight>
                  <a:srgbClr val="FFFFFF"/>
                </a:highlight>
                <a:latin typeface="Consolas" panose="020B0609020204030204" pitchFamily="49" charset="0"/>
              </a:rPr>
              <a:t>a</a:t>
            </a:r>
            <a:r>
              <a:rPr lang="en-GB" sz="1800" dirty="0">
                <a:solidFill>
                  <a:srgbClr val="000000"/>
                </a:solidFill>
                <a:highlight>
                  <a:srgbClr val="FFFFFF"/>
                </a:highlight>
                <a:latin typeface="Consolas" panose="020B0609020204030204" pitchFamily="49" charset="0"/>
              </a:rPr>
              <a:t> </a:t>
            </a:r>
            <a:r>
              <a:rPr lang="en-GB" sz="1800" dirty="0" err="1">
                <a:solidFill>
                  <a:srgbClr val="FF0000"/>
                </a:solidFill>
                <a:highlight>
                  <a:srgbClr val="FFFFFF"/>
                </a:highlight>
                <a:latin typeface="Consolas" panose="020B0609020204030204" pitchFamily="49" charset="0"/>
              </a:rPr>
              <a:t>href</a:t>
            </a:r>
            <a:r>
              <a:rPr lang="en-GB" sz="1800" dirty="0">
                <a:solidFill>
                  <a:srgbClr val="0000FF"/>
                </a:solidFill>
                <a:highlight>
                  <a:srgbClr val="FFFFFF"/>
                </a:highlight>
                <a:latin typeface="Consolas" panose="020B0609020204030204" pitchFamily="49" charset="0"/>
              </a:rPr>
              <a:t>="index.html"&gt;</a:t>
            </a:r>
          </a:p>
          <a:p>
            <a:pPr marL="365760" lvl="1" indent="0">
              <a:buNone/>
            </a:pPr>
            <a:r>
              <a:rPr lang="en-GB" sz="1800" dirty="0">
                <a:solidFill>
                  <a:srgbClr val="0000FF"/>
                </a:solidFill>
                <a:highlight>
                  <a:srgbClr val="FFFFFF"/>
                </a:highlight>
                <a:latin typeface="Consolas" panose="020B0609020204030204" pitchFamily="49" charset="0"/>
              </a:rPr>
              <a:t>		&lt;</a:t>
            </a:r>
            <a:r>
              <a:rPr lang="en-GB" sz="1800" dirty="0" err="1">
                <a:solidFill>
                  <a:srgbClr val="800000"/>
                </a:solidFill>
                <a:highlight>
                  <a:srgbClr val="FFFFFF"/>
                </a:highlight>
                <a:latin typeface="Consolas" panose="020B0609020204030204" pitchFamily="49" charset="0"/>
              </a:rPr>
              <a:t>img</a:t>
            </a:r>
            <a:r>
              <a:rPr lang="en-GB" sz="1800" dirty="0">
                <a:solidFill>
                  <a:srgbClr val="000000"/>
                </a:solidFill>
                <a:highlight>
                  <a:srgbClr val="FFFFFF"/>
                </a:highlight>
                <a:latin typeface="Consolas" panose="020B0609020204030204" pitchFamily="49" charset="0"/>
              </a:rPr>
              <a:t> </a:t>
            </a:r>
            <a:r>
              <a:rPr lang="en-GB" sz="1800" dirty="0" err="1">
                <a:solidFill>
                  <a:srgbClr val="FF0000"/>
                </a:solidFill>
                <a:highlight>
                  <a:srgbClr val="FFFFFF"/>
                </a:highlight>
                <a:latin typeface="Consolas" panose="020B0609020204030204" pitchFamily="49" charset="0"/>
              </a:rPr>
              <a:t>src</a:t>
            </a:r>
            <a:r>
              <a:rPr lang="en-GB" sz="1800" dirty="0">
                <a:solidFill>
                  <a:srgbClr val="0000FF"/>
                </a:solidFill>
                <a:highlight>
                  <a:srgbClr val="FFFFFF"/>
                </a:highlight>
                <a:latin typeface="Consolas" panose="020B0609020204030204" pitchFamily="49" charset="0"/>
              </a:rPr>
              <a:t>="logo.png"</a:t>
            </a:r>
            <a:r>
              <a:rPr lang="en-GB" sz="1800" dirty="0">
                <a:solidFill>
                  <a:srgbClr val="000000"/>
                </a:solidFill>
                <a:highlight>
                  <a:srgbClr val="FFFFFF"/>
                </a:highlight>
                <a:latin typeface="Consolas" panose="020B0609020204030204" pitchFamily="49" charset="0"/>
              </a:rPr>
              <a:t> </a:t>
            </a:r>
            <a:r>
              <a:rPr lang="en-GB" sz="1800" dirty="0">
                <a:solidFill>
                  <a:srgbClr val="FF0000"/>
                </a:solidFill>
                <a:highlight>
                  <a:srgbClr val="FFFFFF"/>
                </a:highlight>
                <a:latin typeface="Consolas" panose="020B0609020204030204" pitchFamily="49" charset="0"/>
              </a:rPr>
              <a:t>alt</a:t>
            </a:r>
            <a:r>
              <a:rPr lang="en-GB" sz="1800" dirty="0">
                <a:solidFill>
                  <a:srgbClr val="0000FF"/>
                </a:solidFill>
                <a:highlight>
                  <a:srgbClr val="FFFFFF"/>
                </a:highlight>
                <a:latin typeface="Consolas" panose="020B0609020204030204" pitchFamily="49" charset="0"/>
              </a:rPr>
              <a:t>=""</a:t>
            </a:r>
            <a:r>
              <a:rPr lang="en-GB" sz="1800" dirty="0">
                <a:solidFill>
                  <a:srgbClr val="000000"/>
                </a:solidFill>
                <a:highlight>
                  <a:srgbClr val="FFFFFF"/>
                </a:highlight>
                <a:latin typeface="Consolas" panose="020B0609020204030204" pitchFamily="49" charset="0"/>
              </a:rPr>
              <a:t> </a:t>
            </a:r>
            <a:r>
              <a:rPr lang="en-GB" sz="1800" dirty="0">
                <a:solidFill>
                  <a:srgbClr val="0000FF"/>
                </a:solidFill>
                <a:highlight>
                  <a:srgbClr val="FFFFFF"/>
                </a:highlight>
                <a:latin typeface="Consolas" panose="020B0609020204030204" pitchFamily="49" charset="0"/>
              </a:rPr>
              <a:t>/&gt;</a:t>
            </a:r>
          </a:p>
          <a:p>
            <a:pPr marL="365760" lvl="1" indent="0">
              <a:buNone/>
            </a:pPr>
            <a:r>
              <a:rPr lang="en-GB" sz="1800" dirty="0">
                <a:solidFill>
                  <a:srgbClr val="0000FF"/>
                </a:solidFill>
                <a:highlight>
                  <a:srgbClr val="FFFFFF"/>
                </a:highlight>
                <a:latin typeface="Consolas" panose="020B0609020204030204" pitchFamily="49" charset="0"/>
              </a:rPr>
              <a:t>	&lt;/</a:t>
            </a:r>
            <a:r>
              <a:rPr lang="en-GB" sz="1800" dirty="0">
                <a:solidFill>
                  <a:srgbClr val="800000"/>
                </a:solidFill>
                <a:highlight>
                  <a:srgbClr val="FFFFFF"/>
                </a:highlight>
                <a:latin typeface="Consolas" panose="020B0609020204030204" pitchFamily="49" charset="0"/>
              </a:rPr>
              <a:t>a</a:t>
            </a:r>
            <a:r>
              <a:rPr lang="en-GB" sz="1800" dirty="0">
                <a:solidFill>
                  <a:srgbClr val="0000FF"/>
                </a:solidFill>
                <a:highlight>
                  <a:srgbClr val="FFFFFF"/>
                </a:highlight>
                <a:latin typeface="Consolas" panose="020B0609020204030204" pitchFamily="49" charset="0"/>
              </a:rPr>
              <a:t>&gt;</a:t>
            </a:r>
            <a:r>
              <a:rPr lang="en-GB" sz="1800" dirty="0">
                <a:solidFill>
                  <a:srgbClr val="000000"/>
                </a:solidFill>
                <a:highlight>
                  <a:srgbClr val="FFFFFF"/>
                </a:highlight>
                <a:latin typeface="Consolas" panose="020B0609020204030204" pitchFamily="49" charset="0"/>
              </a:rPr>
              <a:t>.</a:t>
            </a:r>
          </a:p>
          <a:p>
            <a:pPr marL="365760" lvl="1" indent="0">
              <a:buNone/>
            </a:pPr>
            <a:r>
              <a:rPr lang="en-GB" sz="1800" dirty="0">
                <a:solidFill>
                  <a:srgbClr val="0000FF"/>
                </a:solidFill>
                <a:highlight>
                  <a:srgbClr val="FFFFFF"/>
                </a:highlight>
                <a:latin typeface="Consolas" panose="020B0609020204030204" pitchFamily="49" charset="0"/>
              </a:rPr>
              <a:t>&lt;/</a:t>
            </a:r>
            <a:r>
              <a:rPr lang="en-GB" sz="1800" dirty="0">
                <a:solidFill>
                  <a:srgbClr val="800000"/>
                </a:solidFill>
                <a:highlight>
                  <a:srgbClr val="FFFFFF"/>
                </a:highlight>
                <a:latin typeface="Consolas" panose="020B0609020204030204" pitchFamily="49" charset="0"/>
              </a:rPr>
              <a:t>p</a:t>
            </a:r>
            <a:r>
              <a:rPr lang="en-GB" sz="1800" dirty="0">
                <a:solidFill>
                  <a:srgbClr val="0000FF"/>
                </a:solidFill>
                <a:highlight>
                  <a:srgbClr val="FFFFFF"/>
                </a:highlight>
                <a:latin typeface="Consolas" panose="020B0609020204030204" pitchFamily="49" charset="0"/>
              </a:rPr>
              <a:t>&gt;</a:t>
            </a:r>
            <a:endParaRPr lang="en-GB" dirty="0"/>
          </a:p>
          <a:p>
            <a:endParaRPr lang="en-GB" dirty="0"/>
          </a:p>
        </p:txBody>
      </p:sp>
      <p:cxnSp>
        <p:nvCxnSpPr>
          <p:cNvPr id="5" name="Straight Arrow Connector 4"/>
          <p:cNvCxnSpPr/>
          <p:nvPr/>
        </p:nvCxnSpPr>
        <p:spPr>
          <a:xfrm>
            <a:off x="1115616" y="4581128"/>
            <a:ext cx="504056" cy="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a:off x="1691680" y="5301208"/>
            <a:ext cx="792088" cy="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
        <p:nvSpPr>
          <p:cNvPr id="4" name="Left Bracket 3"/>
          <p:cNvSpPr/>
          <p:nvPr/>
        </p:nvSpPr>
        <p:spPr>
          <a:xfrm>
            <a:off x="467544" y="4221088"/>
            <a:ext cx="504056" cy="1800200"/>
          </a:xfrm>
          <a:prstGeom prst="leftBracket">
            <a:avLst/>
          </a:prstGeom>
          <a:ln w="1905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 name="Left Bracket 5"/>
          <p:cNvSpPr/>
          <p:nvPr/>
        </p:nvSpPr>
        <p:spPr>
          <a:xfrm>
            <a:off x="1116704" y="4905164"/>
            <a:ext cx="430960" cy="792088"/>
          </a:xfrm>
          <a:prstGeom prst="leftBracket">
            <a:avLst/>
          </a:prstGeom>
          <a:ln w="19050"/>
        </p:spPr>
        <p:style>
          <a:lnRef idx="1">
            <a:schemeClr val="accent3"/>
          </a:lnRef>
          <a:fillRef idx="0">
            <a:schemeClr val="accent3"/>
          </a:fillRef>
          <a:effectRef idx="0">
            <a:schemeClr val="accent3"/>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2281033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4"/>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5"/>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6"/>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P spid="6"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Badly Nested HTML</a:t>
            </a:r>
          </a:p>
        </p:txBody>
      </p:sp>
      <p:sp>
        <p:nvSpPr>
          <p:cNvPr id="3" name="Content Placeholder 2"/>
          <p:cNvSpPr>
            <a:spLocks noGrp="1"/>
          </p:cNvSpPr>
          <p:nvPr>
            <p:ph sz="quarter" idx="1"/>
          </p:nvPr>
        </p:nvSpPr>
        <p:spPr>
          <a:xfrm>
            <a:off x="669853" y="1419864"/>
            <a:ext cx="8153400" cy="4495800"/>
          </a:xfrm>
        </p:spPr>
        <p:txBody>
          <a:bodyPr/>
          <a:lstStyle/>
          <a:p>
            <a:endParaRPr lang="en-GB" dirty="0"/>
          </a:p>
          <a:p>
            <a:pPr marL="0" indent="0">
              <a:buNone/>
            </a:pPr>
            <a:br>
              <a:rPr lang="en-GB" dirty="0"/>
            </a:br>
            <a:r>
              <a:rPr lang="en-GB" dirty="0"/>
              <a:t>Both versions have the same error, but the bottom version makes it easier to spot</a:t>
            </a:r>
          </a:p>
        </p:txBody>
      </p:sp>
      <p:sp>
        <p:nvSpPr>
          <p:cNvPr id="4" name="TextBox 3"/>
          <p:cNvSpPr txBox="1"/>
          <p:nvPr/>
        </p:nvSpPr>
        <p:spPr>
          <a:xfrm>
            <a:off x="595941" y="1513439"/>
            <a:ext cx="8170107" cy="707886"/>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0" lvl="1"/>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p</a:t>
            </a:r>
            <a:r>
              <a:rPr lang="en-GB" sz="2000" dirty="0">
                <a:solidFill>
                  <a:srgbClr val="0000FF"/>
                </a:solidFill>
                <a:highlight>
                  <a:srgbClr val="FFFFFF"/>
                </a:highlight>
                <a:latin typeface="Consolas" panose="020B0609020204030204" pitchFamily="49" charset="0"/>
              </a:rPr>
              <a:t>&gt;</a:t>
            </a:r>
            <a:r>
              <a:rPr lang="en-GB" sz="2000" dirty="0">
                <a:solidFill>
                  <a:srgbClr val="000000"/>
                </a:solidFill>
                <a:highlight>
                  <a:srgbClr val="FFFFFF"/>
                </a:highlight>
                <a:latin typeface="Consolas" panose="020B0609020204030204" pitchFamily="49" charset="0"/>
              </a:rPr>
              <a:t>This paragraph contains a link that is badly nested.</a:t>
            </a:r>
            <a:br>
              <a:rPr lang="en-GB" sz="2000" dirty="0">
                <a:solidFill>
                  <a:srgbClr val="000000"/>
                </a:solidFill>
                <a:highlight>
                  <a:srgbClr val="FFFFFF"/>
                </a:highlight>
                <a:latin typeface="Consolas" panose="020B0609020204030204" pitchFamily="49" charset="0"/>
              </a:rPr>
            </a:br>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a</a:t>
            </a:r>
            <a:r>
              <a:rPr lang="en-GB" sz="2000" dirty="0">
                <a:solidFill>
                  <a:srgbClr val="000000"/>
                </a:solidFill>
                <a:highlight>
                  <a:srgbClr val="FFFFFF"/>
                </a:highlight>
                <a:latin typeface="Consolas" panose="020B0609020204030204" pitchFamily="49" charset="0"/>
              </a:rPr>
              <a:t> </a:t>
            </a:r>
            <a:r>
              <a:rPr lang="en-GB" sz="2000" dirty="0" err="1">
                <a:solidFill>
                  <a:srgbClr val="FF0000"/>
                </a:solidFill>
                <a:highlight>
                  <a:srgbClr val="FFFFFF"/>
                </a:highlight>
                <a:latin typeface="Consolas" panose="020B0609020204030204" pitchFamily="49" charset="0"/>
              </a:rPr>
              <a:t>href</a:t>
            </a:r>
            <a:r>
              <a:rPr lang="en-GB" sz="2000" dirty="0">
                <a:solidFill>
                  <a:srgbClr val="0000FF"/>
                </a:solidFill>
                <a:highlight>
                  <a:srgbClr val="FFFFFF"/>
                </a:highlight>
                <a:latin typeface="Consolas" panose="020B0609020204030204" pitchFamily="49" charset="0"/>
              </a:rPr>
              <a:t>="http://www.facebook.com"&gt;</a:t>
            </a:r>
            <a:r>
              <a:rPr lang="en-GB" sz="2000" dirty="0">
                <a:solidFill>
                  <a:srgbClr val="000000"/>
                </a:solidFill>
                <a:highlight>
                  <a:srgbClr val="FFFFFF"/>
                </a:highlight>
                <a:latin typeface="Consolas" panose="020B0609020204030204" pitchFamily="49" charset="0"/>
              </a:rPr>
              <a:t>Facebook.</a:t>
            </a:r>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p</a:t>
            </a:r>
            <a:r>
              <a:rPr lang="en-GB" sz="2000" dirty="0">
                <a:solidFill>
                  <a:srgbClr val="0000FF"/>
                </a:solidFill>
                <a:highlight>
                  <a:srgbClr val="FFFFFF"/>
                </a:highlight>
                <a:latin typeface="Consolas" panose="020B0609020204030204" pitchFamily="49" charset="0"/>
              </a:rPr>
              <a:t>&gt;&lt;/</a:t>
            </a:r>
            <a:r>
              <a:rPr lang="en-GB" sz="2000" dirty="0">
                <a:solidFill>
                  <a:srgbClr val="800000"/>
                </a:solidFill>
                <a:highlight>
                  <a:srgbClr val="FFFFFF"/>
                </a:highlight>
                <a:latin typeface="Consolas" panose="020B0609020204030204" pitchFamily="49" charset="0"/>
              </a:rPr>
              <a:t>a</a:t>
            </a:r>
            <a:r>
              <a:rPr lang="en-GB" sz="2000" dirty="0">
                <a:solidFill>
                  <a:srgbClr val="0000FF"/>
                </a:solidFill>
                <a:highlight>
                  <a:srgbClr val="FFFFFF"/>
                </a:highlight>
                <a:latin typeface="Consolas" panose="020B0609020204030204" pitchFamily="49" charset="0"/>
              </a:rPr>
              <a:t>&gt;</a:t>
            </a:r>
            <a:endParaRPr lang="en-GB" dirty="0"/>
          </a:p>
        </p:txBody>
      </p:sp>
      <p:sp>
        <p:nvSpPr>
          <p:cNvPr id="5" name="TextBox 4"/>
          <p:cNvSpPr txBox="1"/>
          <p:nvPr/>
        </p:nvSpPr>
        <p:spPr>
          <a:xfrm>
            <a:off x="639755" y="3786426"/>
            <a:ext cx="8170107" cy="132343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0" lvl="1"/>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p</a:t>
            </a:r>
            <a:r>
              <a:rPr lang="en-GB" sz="2000" dirty="0">
                <a:solidFill>
                  <a:srgbClr val="0000FF"/>
                </a:solidFill>
                <a:highlight>
                  <a:srgbClr val="FFFFFF"/>
                </a:highlight>
                <a:latin typeface="Consolas" panose="020B0609020204030204" pitchFamily="49" charset="0"/>
              </a:rPr>
              <a:t>&gt;</a:t>
            </a:r>
          </a:p>
          <a:p>
            <a:pPr marL="0" lvl="1"/>
            <a:r>
              <a:rPr lang="en-GB" sz="2000" dirty="0">
                <a:solidFill>
                  <a:srgbClr val="0000FF"/>
                </a:solidFill>
                <a:highlight>
                  <a:srgbClr val="FFFFFF"/>
                </a:highlight>
                <a:latin typeface="Consolas" panose="020B0609020204030204" pitchFamily="49" charset="0"/>
              </a:rPr>
              <a:t>  </a:t>
            </a:r>
            <a:r>
              <a:rPr lang="en-GB" sz="2000" dirty="0">
                <a:solidFill>
                  <a:srgbClr val="000000"/>
                </a:solidFill>
                <a:highlight>
                  <a:srgbClr val="FFFFFF"/>
                </a:highlight>
                <a:latin typeface="Consolas" panose="020B0609020204030204" pitchFamily="49" charset="0"/>
              </a:rPr>
              <a:t>This paragraph contains a link that is badly nested.</a:t>
            </a:r>
          </a:p>
          <a:p>
            <a:pPr marL="0" lvl="1"/>
            <a:r>
              <a:rPr lang="en-GB" sz="2000" dirty="0">
                <a:solidFill>
                  <a:srgbClr val="000000"/>
                </a:solidFill>
                <a:highlight>
                  <a:srgbClr val="FFFFFF"/>
                </a:highlight>
                <a:latin typeface="Consolas" panose="020B0609020204030204" pitchFamily="49" charset="0"/>
              </a:rPr>
              <a:t>  </a:t>
            </a:r>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a</a:t>
            </a:r>
            <a:r>
              <a:rPr lang="en-GB" sz="2000" dirty="0">
                <a:solidFill>
                  <a:srgbClr val="000000"/>
                </a:solidFill>
                <a:highlight>
                  <a:srgbClr val="FFFFFF"/>
                </a:highlight>
                <a:latin typeface="Consolas" panose="020B0609020204030204" pitchFamily="49" charset="0"/>
              </a:rPr>
              <a:t> </a:t>
            </a:r>
            <a:r>
              <a:rPr lang="en-GB" sz="2000" dirty="0" err="1">
                <a:solidFill>
                  <a:srgbClr val="FF0000"/>
                </a:solidFill>
                <a:highlight>
                  <a:srgbClr val="FFFFFF"/>
                </a:highlight>
                <a:latin typeface="Consolas" panose="020B0609020204030204" pitchFamily="49" charset="0"/>
              </a:rPr>
              <a:t>href</a:t>
            </a:r>
            <a:r>
              <a:rPr lang="en-GB" sz="2000" dirty="0">
                <a:solidFill>
                  <a:srgbClr val="0000FF"/>
                </a:solidFill>
                <a:highlight>
                  <a:srgbClr val="FFFFFF"/>
                </a:highlight>
                <a:latin typeface="Consolas" panose="020B0609020204030204" pitchFamily="49" charset="0"/>
              </a:rPr>
              <a:t>="http://www.facebook.com"&gt;</a:t>
            </a:r>
            <a:r>
              <a:rPr lang="en-GB" sz="2000" dirty="0">
                <a:solidFill>
                  <a:srgbClr val="000000"/>
                </a:solidFill>
                <a:highlight>
                  <a:srgbClr val="FFFFFF"/>
                </a:highlight>
                <a:latin typeface="Consolas" panose="020B0609020204030204" pitchFamily="49" charset="0"/>
              </a:rPr>
              <a:t>Facebook.</a:t>
            </a:r>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p</a:t>
            </a:r>
            <a:r>
              <a:rPr lang="en-GB" sz="2000" dirty="0">
                <a:solidFill>
                  <a:srgbClr val="0000FF"/>
                </a:solidFill>
                <a:highlight>
                  <a:srgbClr val="FFFFFF"/>
                </a:highlight>
                <a:latin typeface="Consolas" panose="020B0609020204030204" pitchFamily="49" charset="0"/>
              </a:rPr>
              <a:t>&gt;</a:t>
            </a:r>
          </a:p>
          <a:p>
            <a:pPr marL="0" lvl="1"/>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a</a:t>
            </a:r>
            <a:r>
              <a:rPr lang="en-GB" sz="2000" dirty="0">
                <a:solidFill>
                  <a:srgbClr val="0000FF"/>
                </a:solidFill>
                <a:highlight>
                  <a:srgbClr val="FFFFFF"/>
                </a:highlight>
                <a:latin typeface="Consolas" panose="020B0609020204030204" pitchFamily="49" charset="0"/>
              </a:rPr>
              <a:t>&gt;</a:t>
            </a:r>
            <a:endParaRPr lang="en-GB" sz="2000" dirty="0"/>
          </a:p>
        </p:txBody>
      </p:sp>
      <p:sp>
        <p:nvSpPr>
          <p:cNvPr id="6" name="Left Bracket 5"/>
          <p:cNvSpPr/>
          <p:nvPr/>
        </p:nvSpPr>
        <p:spPr>
          <a:xfrm>
            <a:off x="282486" y="3980093"/>
            <a:ext cx="313455" cy="936104"/>
          </a:xfrm>
          <a:prstGeom prst="leftBracket">
            <a:avLst/>
          </a:prstGeom>
          <a:ln w="1905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txBody>
          <a:bodyPr wrap="none" rtlCol="0" anchor="ctr"/>
          <a:lstStyle/>
          <a:p>
            <a:pPr algn="ctr"/>
            <a:endParaRPr lang="en-GB" dirty="0"/>
          </a:p>
        </p:txBody>
      </p:sp>
      <p:sp>
        <p:nvSpPr>
          <p:cNvPr id="7" name="Left Bracket 6"/>
          <p:cNvSpPr/>
          <p:nvPr/>
        </p:nvSpPr>
        <p:spPr>
          <a:xfrm rot="16200000">
            <a:off x="4191671" y="1711977"/>
            <a:ext cx="76584" cy="6156685"/>
          </a:xfrm>
          <a:prstGeom prst="leftBracket">
            <a:avLst/>
          </a:prstGeom>
          <a:ln w="1905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nvGrpSpPr>
          <p:cNvPr id="8" name="Group 7"/>
          <p:cNvGrpSpPr/>
          <p:nvPr/>
        </p:nvGrpSpPr>
        <p:grpSpPr>
          <a:xfrm>
            <a:off x="1079063" y="4790320"/>
            <a:ext cx="7905854" cy="1604874"/>
            <a:chOff x="1151619" y="3561610"/>
            <a:chExt cx="7905854" cy="1604874"/>
          </a:xfrm>
        </p:grpSpPr>
        <p:sp>
          <p:nvSpPr>
            <p:cNvPr id="9" name="TextBox 8"/>
            <p:cNvSpPr txBox="1"/>
            <p:nvPr/>
          </p:nvSpPr>
          <p:spPr>
            <a:xfrm>
              <a:off x="1331640" y="4797152"/>
              <a:ext cx="7725833" cy="369332"/>
            </a:xfrm>
            <a:prstGeom prst="rect">
              <a:avLst/>
            </a:prstGeom>
            <a:noFill/>
          </p:spPr>
          <p:txBody>
            <a:bodyPr wrap="none" rtlCol="0">
              <a:spAutoFit/>
            </a:bodyPr>
            <a:lstStyle/>
            <a:p>
              <a:r>
                <a:rPr lang="en-GB" i="1" dirty="0"/>
                <a:t>You can see that the closing tags do not match the corresponding opening tags!</a:t>
              </a:r>
            </a:p>
          </p:txBody>
        </p:sp>
        <p:cxnSp>
          <p:nvCxnSpPr>
            <p:cNvPr id="10" name="Straight Arrow Connector 9"/>
            <p:cNvCxnSpPr/>
            <p:nvPr/>
          </p:nvCxnSpPr>
          <p:spPr>
            <a:xfrm flipH="1" flipV="1">
              <a:off x="1151619" y="3774591"/>
              <a:ext cx="360041" cy="96746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a:cxnSpLocks/>
            </p:cNvCxnSpPr>
            <p:nvPr/>
          </p:nvCxnSpPr>
          <p:spPr>
            <a:xfrm flipV="1">
              <a:off x="1386196" y="3561610"/>
              <a:ext cx="5832648" cy="112534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980692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P spid="5" grpId="0" animBg="1"/>
      <p:bldP spid="6" grpId="0" animBg="1"/>
      <p:bldP spid="7"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HTML Good Practice</a:t>
            </a:r>
          </a:p>
        </p:txBody>
      </p:sp>
      <p:sp>
        <p:nvSpPr>
          <p:cNvPr id="3" name="Content Placeholder 2"/>
          <p:cNvSpPr>
            <a:spLocks noGrp="1"/>
          </p:cNvSpPr>
          <p:nvPr>
            <p:ph sz="quarter" idx="1"/>
          </p:nvPr>
        </p:nvSpPr>
        <p:spPr/>
        <p:txBody>
          <a:bodyPr>
            <a:normAutofit fontScale="92500" lnSpcReduction="10000"/>
          </a:bodyPr>
          <a:lstStyle/>
          <a:p>
            <a:pPr marL="0" indent="0">
              <a:buNone/>
            </a:pPr>
            <a:r>
              <a:rPr lang="en-GB" dirty="0"/>
              <a:t>These are some best practices for writing HTML:</a:t>
            </a:r>
          </a:p>
          <a:p>
            <a:r>
              <a:rPr lang="en-GB" dirty="0"/>
              <a:t>Write element names in lower case.</a:t>
            </a:r>
          </a:p>
          <a:p>
            <a:r>
              <a:rPr lang="en-GB" dirty="0"/>
              <a:t>Write attribute names in lower case too.</a:t>
            </a:r>
          </a:p>
          <a:p>
            <a:r>
              <a:rPr lang="en-GB" dirty="0"/>
              <a:t>Make sure attribute values appear in quotes using either </a:t>
            </a:r>
            <a:r>
              <a:rPr lang="en-GB" b="1" i="1" dirty="0"/>
              <a:t>matching</a:t>
            </a:r>
            <a:r>
              <a:rPr lang="en-GB" dirty="0"/>
              <a:t> single (') or double (") quotes.</a:t>
            </a:r>
          </a:p>
          <a:p>
            <a:r>
              <a:rPr lang="en-GB" dirty="0"/>
              <a:t>Remember to close all HTML elements, including empty elements too (using the self-closing tag).</a:t>
            </a:r>
          </a:p>
          <a:p>
            <a:r>
              <a:rPr lang="en-GB" dirty="0"/>
              <a:t>When specifying attribute name-value pairs, do not use spaces to separate the equals sign.</a:t>
            </a:r>
          </a:p>
          <a:p>
            <a:r>
              <a:rPr lang="en-GB" dirty="0"/>
              <a:t>For more best practices, see </a:t>
            </a:r>
            <a:r>
              <a:rPr lang="en-GB" dirty="0">
                <a:hlinkClick r:id="rId3"/>
              </a:rPr>
              <a:t>here</a:t>
            </a:r>
            <a:r>
              <a:rPr lang="en-GB" dirty="0"/>
              <a:t>.</a:t>
            </a:r>
          </a:p>
          <a:p>
            <a:pPr lvl="1"/>
            <a:endParaRPr lang="en-GB" dirty="0"/>
          </a:p>
        </p:txBody>
      </p:sp>
    </p:spTree>
    <p:extLst>
      <p:ext uri="{BB962C8B-B14F-4D97-AF65-F5344CB8AC3E}">
        <p14:creationId xmlns:p14="http://schemas.microsoft.com/office/powerpoint/2010/main" val="7211804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648" y="44624"/>
            <a:ext cx="8423848" cy="1174576"/>
          </a:xfrm>
        </p:spPr>
        <p:txBody>
          <a:bodyPr>
            <a:normAutofit fontScale="90000"/>
          </a:bodyPr>
          <a:lstStyle/>
          <a:p>
            <a:r>
              <a:rPr lang="en-GB" dirty="0"/>
              <a:t>Basic Structure of a HTML Document</a:t>
            </a:r>
          </a:p>
        </p:txBody>
      </p:sp>
      <p:pic>
        <p:nvPicPr>
          <p:cNvPr id="4" name="Picture 3">
            <a:extLst>
              <a:ext uri="{FF2B5EF4-FFF2-40B4-BE49-F238E27FC236}">
                <a16:creationId xmlns:a16="http://schemas.microsoft.com/office/drawing/2014/main" id="{CC0A8DC0-2CEA-48E7-A19B-F0BC4311A0C3}"/>
              </a:ext>
            </a:extLst>
          </p:cNvPr>
          <p:cNvPicPr/>
          <p:nvPr/>
        </p:nvPicPr>
        <p:blipFill>
          <a:blip r:embed="rId2"/>
          <a:stretch>
            <a:fillRect/>
          </a:stretch>
        </p:blipFill>
        <p:spPr>
          <a:xfrm>
            <a:off x="0" y="1484784"/>
            <a:ext cx="9144000" cy="5368485"/>
          </a:xfrm>
          <a:prstGeom prst="rect">
            <a:avLst/>
          </a:prstGeom>
        </p:spPr>
      </p:pic>
    </p:spTree>
    <p:extLst>
      <p:ext uri="{BB962C8B-B14F-4D97-AF65-F5344CB8AC3E}">
        <p14:creationId xmlns:p14="http://schemas.microsoft.com/office/powerpoint/2010/main" val="16906397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Basic Structure of a HTML Document</a:t>
            </a:r>
          </a:p>
        </p:txBody>
      </p:sp>
      <p:sp>
        <p:nvSpPr>
          <p:cNvPr id="3" name="Content Placeholder 2"/>
          <p:cNvSpPr>
            <a:spLocks noGrp="1"/>
          </p:cNvSpPr>
          <p:nvPr>
            <p:ph sz="quarter" idx="1"/>
          </p:nvPr>
        </p:nvSpPr>
        <p:spPr/>
        <p:txBody>
          <a:bodyPr/>
          <a:lstStyle/>
          <a:p>
            <a:endParaRPr lang="en-GB" dirty="0"/>
          </a:p>
        </p:txBody>
      </p:sp>
      <p:sp>
        <p:nvSpPr>
          <p:cNvPr id="4" name="Rectangle 3"/>
          <p:cNvSpPr/>
          <p:nvPr/>
        </p:nvSpPr>
        <p:spPr>
          <a:xfrm>
            <a:off x="612648" y="1600200"/>
            <a:ext cx="8153400" cy="892696"/>
          </a:xfrm>
          <a:prstGeom prst="rect">
            <a:avLst/>
          </a:prstGeom>
        </p:spPr>
        <p:style>
          <a:lnRef idx="2">
            <a:schemeClr val="accent1"/>
          </a:lnRef>
          <a:fillRef idx="1">
            <a:schemeClr val="lt1"/>
          </a:fillRef>
          <a:effectRef idx="0">
            <a:schemeClr val="accent1"/>
          </a:effectRef>
          <a:fontRef idx="minor">
            <a:schemeClr val="dk1"/>
          </a:fontRef>
        </p:style>
        <p:txBody>
          <a:bodyPr rtlCol="0" anchor="t"/>
          <a:lstStyle/>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!DOCTYPE</a:t>
            </a:r>
            <a:r>
              <a:rPr lang="en-GB" dirty="0">
                <a:solidFill>
                  <a:srgbClr val="000000"/>
                </a:solidFill>
                <a:highlight>
                  <a:srgbClr val="FFFFFF"/>
                </a:highlight>
                <a:latin typeface="Consolas" panose="020B0609020204030204" pitchFamily="49" charset="0"/>
              </a:rPr>
              <a:t> </a:t>
            </a:r>
            <a:r>
              <a:rPr lang="en-GB" dirty="0">
                <a:solidFill>
                  <a:srgbClr val="FF0000"/>
                </a:solidFill>
                <a:highlight>
                  <a:srgbClr val="FFFFFF"/>
                </a:highlight>
                <a:latin typeface="Consolas" panose="020B0609020204030204" pitchFamily="49" charset="0"/>
              </a:rPr>
              <a:t>html</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6400"/>
                </a:solidFill>
                <a:highlight>
                  <a:srgbClr val="FFFFFF"/>
                </a:highlight>
                <a:latin typeface="Consolas" panose="020B0609020204030204" pitchFamily="49" charset="0"/>
              </a:rPr>
              <a:t>&lt;!-- The document type declaration --&gt;</a:t>
            </a:r>
          </a:p>
          <a:p>
            <a:r>
              <a:rPr lang="en-GB" dirty="0">
                <a:solidFill>
                  <a:srgbClr val="006400"/>
                </a:solidFill>
                <a:highlight>
                  <a:srgbClr val="FFFFFF"/>
                </a:highlight>
                <a:latin typeface="Consolas" panose="020B0609020204030204" pitchFamily="49" charset="0"/>
              </a:rPr>
              <a:t>&lt;!-- Indicates that this is a HTML document --&gt;</a:t>
            </a:r>
            <a:endParaRPr lang="en-GB" dirty="0"/>
          </a:p>
        </p:txBody>
      </p:sp>
      <p:sp>
        <p:nvSpPr>
          <p:cNvPr id="5" name="Rectangle 4"/>
          <p:cNvSpPr/>
          <p:nvPr/>
        </p:nvSpPr>
        <p:spPr>
          <a:xfrm>
            <a:off x="612648" y="2608312"/>
            <a:ext cx="8153400" cy="4133056"/>
          </a:xfrm>
          <a:prstGeom prst="rect">
            <a:avLst/>
          </a:prstGeom>
        </p:spPr>
        <p:style>
          <a:lnRef idx="2">
            <a:schemeClr val="accent1"/>
          </a:lnRef>
          <a:fillRef idx="1">
            <a:schemeClr val="lt1"/>
          </a:fillRef>
          <a:effectRef idx="0">
            <a:schemeClr val="accent1"/>
          </a:effectRef>
          <a:fontRef idx="minor">
            <a:schemeClr val="dk1"/>
          </a:fontRef>
        </p:style>
        <p:txBody>
          <a:bodyPr rtlCol="0" anchor="t"/>
          <a:lstStyle/>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html</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head</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a:t>
            </a:r>
            <a:r>
              <a:rPr lang="en-GB" dirty="0">
                <a:solidFill>
                  <a:srgbClr val="006400"/>
                </a:solidFill>
                <a:highlight>
                  <a:srgbClr val="FFFFFF"/>
                </a:highlight>
                <a:latin typeface="Consolas" panose="020B0609020204030204" pitchFamily="49" charset="0"/>
              </a:rPr>
              <a:t>&lt;!-- The head contains information about the document --&gt;</a:t>
            </a:r>
          </a:p>
          <a:p>
            <a:r>
              <a:rPr lang="en-GB" dirty="0">
                <a:solidFill>
                  <a:srgbClr val="000000"/>
                </a:solidFill>
                <a:highlight>
                  <a:srgbClr val="FFFFFF"/>
                </a:highlight>
                <a:latin typeface="Consolas" panose="020B0609020204030204" pitchFamily="49" charset="0"/>
              </a:rPr>
              <a:t>    </a:t>
            </a:r>
            <a:r>
              <a:rPr lang="en-GB" dirty="0">
                <a:solidFill>
                  <a:srgbClr val="006400"/>
                </a:solidFill>
                <a:highlight>
                  <a:srgbClr val="FFFFFF"/>
                </a:highlight>
                <a:latin typeface="Consolas" panose="020B0609020204030204" pitchFamily="49" charset="0"/>
              </a:rPr>
              <a:t>&lt;!-- The user does not see this information on the page --&gt;</a:t>
            </a:r>
            <a:endParaRPr lang="en-GB" dirty="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title</a:t>
            </a:r>
            <a:r>
              <a:rPr lang="en-GB" dirty="0">
                <a:solidFill>
                  <a:srgbClr val="0000FF"/>
                </a:solidFill>
                <a:highlight>
                  <a:srgbClr val="FFFFFF"/>
                </a:highlight>
                <a:latin typeface="Consolas" panose="020B0609020204030204" pitchFamily="49" charset="0"/>
              </a:rPr>
              <a:t>&gt;</a:t>
            </a:r>
            <a:r>
              <a:rPr lang="en-GB" dirty="0">
                <a:solidFill>
                  <a:srgbClr val="000000"/>
                </a:solidFill>
                <a:highlight>
                  <a:srgbClr val="FFFFFF"/>
                </a:highlight>
                <a:latin typeface="Consolas" panose="020B0609020204030204" pitchFamily="49" charset="0"/>
              </a:rPr>
              <a:t>Title of Document goes here</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title</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meta</a:t>
            </a:r>
            <a:r>
              <a:rPr lang="en-GB" dirty="0">
                <a:solidFill>
                  <a:srgbClr val="000000"/>
                </a:solidFill>
                <a:highlight>
                  <a:srgbClr val="FFFFFF"/>
                </a:highlight>
                <a:latin typeface="Consolas" panose="020B0609020204030204" pitchFamily="49" charset="0"/>
              </a:rPr>
              <a:t> </a:t>
            </a:r>
            <a:r>
              <a:rPr lang="en-GB" dirty="0">
                <a:solidFill>
                  <a:srgbClr val="FF0000"/>
                </a:solidFill>
                <a:highlight>
                  <a:srgbClr val="FFFFFF"/>
                </a:highlight>
                <a:latin typeface="Consolas" panose="020B0609020204030204" pitchFamily="49" charset="0"/>
              </a:rPr>
              <a:t>charset</a:t>
            </a:r>
            <a:r>
              <a:rPr lang="en-GB" dirty="0">
                <a:solidFill>
                  <a:srgbClr val="0000FF"/>
                </a:solidFill>
                <a:highlight>
                  <a:srgbClr val="FFFFFF"/>
                </a:highlight>
                <a:latin typeface="Consolas" panose="020B0609020204030204" pitchFamily="49" charset="0"/>
              </a:rPr>
              <a:t>="utf-8"</a:t>
            </a:r>
            <a:r>
              <a:rPr lang="en-GB" dirty="0">
                <a:solidFill>
                  <a:srgbClr val="000000"/>
                </a:solidFill>
                <a:highlight>
                  <a:srgbClr val="FFFFFF"/>
                </a:highlight>
                <a:latin typeface="Consolas" panose="020B0609020204030204" pitchFamily="49" charset="0"/>
              </a:rPr>
              <a:t> </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head</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body</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a:t>
            </a:r>
            <a:r>
              <a:rPr lang="en-GB" dirty="0">
                <a:solidFill>
                  <a:srgbClr val="006400"/>
                </a:solidFill>
                <a:highlight>
                  <a:srgbClr val="FFFFFF"/>
                </a:highlight>
                <a:latin typeface="Consolas" panose="020B0609020204030204" pitchFamily="49" charset="0"/>
              </a:rPr>
              <a:t>&lt;!-- The body is the visible part of the document --&gt;</a:t>
            </a:r>
          </a:p>
          <a:p>
            <a:r>
              <a:rPr lang="en-GB" dirty="0">
                <a:solidFill>
                  <a:srgbClr val="006400"/>
                </a:solidFill>
                <a:highlight>
                  <a:srgbClr val="FFFFFF"/>
                </a:highlight>
                <a:latin typeface="Consolas" panose="020B0609020204030204" pitchFamily="49" charset="0"/>
              </a:rPr>
              <a:t>    &lt;!-- </a:t>
            </a:r>
            <a:r>
              <a:rPr lang="en-GB" dirty="0">
                <a:solidFill>
                  <a:srgbClr val="006400"/>
                </a:solidFill>
                <a:latin typeface="Consolas" panose="020B0609020204030204" pitchFamily="49" charset="0"/>
              </a:rPr>
              <a:t>All other elements in the document go here </a:t>
            </a:r>
            <a:r>
              <a:rPr lang="en-GB" dirty="0">
                <a:solidFill>
                  <a:srgbClr val="006400"/>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Page content goes here …</a:t>
            </a: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body</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html</a:t>
            </a:r>
            <a:r>
              <a:rPr lang="en-GB" dirty="0">
                <a:solidFill>
                  <a:srgbClr val="0000FF"/>
                </a:solidFill>
                <a:highlight>
                  <a:srgbClr val="FFFFFF"/>
                </a:highlight>
                <a:latin typeface="Consolas" panose="020B0609020204030204" pitchFamily="49" charset="0"/>
              </a:rPr>
              <a:t>&gt;</a:t>
            </a:r>
            <a:endParaRPr lang="en-GB" dirty="0"/>
          </a:p>
        </p:txBody>
      </p:sp>
    </p:spTree>
    <p:extLst>
      <p:ext uri="{BB962C8B-B14F-4D97-AF65-F5344CB8AC3E}">
        <p14:creationId xmlns:p14="http://schemas.microsoft.com/office/powerpoint/2010/main" val="11705971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Structure of a HTML Document</a:t>
            </a:r>
          </a:p>
        </p:txBody>
      </p:sp>
      <p:sp>
        <p:nvSpPr>
          <p:cNvPr id="3" name="Content Placeholder 2"/>
          <p:cNvSpPr>
            <a:spLocks noGrp="1"/>
          </p:cNvSpPr>
          <p:nvPr>
            <p:ph sz="quarter" idx="1"/>
          </p:nvPr>
        </p:nvSpPr>
        <p:spPr>
          <a:xfrm>
            <a:off x="612648" y="1600200"/>
            <a:ext cx="8153400" cy="4997152"/>
          </a:xfrm>
        </p:spPr>
        <p:txBody>
          <a:bodyPr>
            <a:normAutofit lnSpcReduction="10000"/>
          </a:bodyPr>
          <a:lstStyle/>
          <a:p>
            <a:pPr marL="0" indent="0">
              <a:buNone/>
            </a:pPr>
            <a:r>
              <a:rPr lang="en-GB" dirty="0"/>
              <a:t>A HTML document is made up of:</a:t>
            </a:r>
          </a:p>
          <a:p>
            <a:r>
              <a:rPr lang="en-GB" b="1" dirty="0"/>
              <a:t>Document type declaration</a:t>
            </a:r>
            <a:r>
              <a:rPr lang="en-GB" dirty="0"/>
              <a:t>: identifies the document as a HTML document:</a:t>
            </a:r>
          </a:p>
          <a:p>
            <a:pPr marL="365760" lvl="1" indent="0">
              <a:buNone/>
            </a:pPr>
            <a:r>
              <a:rPr lang="en-GB" sz="2400" dirty="0">
                <a:solidFill>
                  <a:srgbClr val="0000FF"/>
                </a:solidFill>
                <a:highlight>
                  <a:srgbClr val="FFFFFF"/>
                </a:highlight>
                <a:latin typeface="Consolas" panose="020B0609020204030204" pitchFamily="49" charset="0"/>
              </a:rPr>
              <a:t>&lt;</a:t>
            </a:r>
            <a:r>
              <a:rPr lang="en-GB" sz="2400" dirty="0">
                <a:solidFill>
                  <a:srgbClr val="800000"/>
                </a:solidFill>
                <a:highlight>
                  <a:srgbClr val="FFFFFF"/>
                </a:highlight>
                <a:latin typeface="Consolas" panose="020B0609020204030204" pitchFamily="49" charset="0"/>
              </a:rPr>
              <a:t>!DOCTYPE</a:t>
            </a:r>
            <a:r>
              <a:rPr lang="en-GB" sz="2400" dirty="0">
                <a:solidFill>
                  <a:srgbClr val="000000"/>
                </a:solidFill>
                <a:highlight>
                  <a:srgbClr val="FFFFFF"/>
                </a:highlight>
                <a:latin typeface="Consolas" panose="020B0609020204030204" pitchFamily="49" charset="0"/>
              </a:rPr>
              <a:t> </a:t>
            </a:r>
            <a:r>
              <a:rPr lang="en-GB" sz="2400" dirty="0">
                <a:solidFill>
                  <a:srgbClr val="FF0000"/>
                </a:solidFill>
                <a:highlight>
                  <a:srgbClr val="FFFFFF"/>
                </a:highlight>
                <a:latin typeface="Consolas" panose="020B0609020204030204" pitchFamily="49" charset="0"/>
              </a:rPr>
              <a:t>html</a:t>
            </a:r>
            <a:r>
              <a:rPr lang="en-GB" sz="2400" dirty="0">
                <a:solidFill>
                  <a:srgbClr val="0000FF"/>
                </a:solidFill>
                <a:highlight>
                  <a:srgbClr val="FFFFFF"/>
                </a:highlight>
                <a:latin typeface="Consolas" panose="020B0609020204030204" pitchFamily="49" charset="0"/>
              </a:rPr>
              <a:t>&gt;</a:t>
            </a:r>
            <a:endParaRPr lang="en-GB" dirty="0"/>
          </a:p>
          <a:p>
            <a:r>
              <a:rPr lang="en-GB" dirty="0"/>
              <a:t>The </a:t>
            </a:r>
            <a:r>
              <a:rPr lang="en-GB" b="1" dirty="0"/>
              <a:t>root </a:t>
            </a:r>
            <a:r>
              <a:rPr lang="en-GB" dirty="0"/>
              <a:t>(outermost parent) </a:t>
            </a:r>
            <a:r>
              <a:rPr lang="en-GB" b="1" dirty="0"/>
              <a:t>HTML element</a:t>
            </a:r>
          </a:p>
          <a:p>
            <a:pPr lvl="1"/>
            <a:r>
              <a:rPr lang="en-GB" dirty="0"/>
              <a:t>Marks the start of the HTML content:</a:t>
            </a:r>
          </a:p>
          <a:p>
            <a:pPr marL="411480" lvl="1" indent="0">
              <a:buNone/>
            </a:pPr>
            <a:r>
              <a:rPr lang="en-GB" sz="2700" dirty="0">
                <a:solidFill>
                  <a:srgbClr val="0000FF"/>
                </a:solidFill>
                <a:highlight>
                  <a:srgbClr val="FFFFFF"/>
                </a:highlight>
                <a:latin typeface="Consolas" panose="020B0609020204030204" pitchFamily="49" charset="0"/>
              </a:rPr>
              <a:t>&lt;</a:t>
            </a:r>
            <a:r>
              <a:rPr lang="en-GB" sz="2700" dirty="0">
                <a:solidFill>
                  <a:srgbClr val="800000"/>
                </a:solidFill>
                <a:highlight>
                  <a:srgbClr val="FFFFFF"/>
                </a:highlight>
                <a:latin typeface="Consolas" panose="020B0609020204030204" pitchFamily="49" charset="0"/>
              </a:rPr>
              <a:t>html</a:t>
            </a:r>
            <a:r>
              <a:rPr lang="en-GB" sz="2700" dirty="0">
                <a:solidFill>
                  <a:srgbClr val="0000FF"/>
                </a:solidFill>
                <a:highlight>
                  <a:srgbClr val="FFFFFF"/>
                </a:highlight>
                <a:latin typeface="Consolas" panose="020B0609020204030204" pitchFamily="49" charset="0"/>
              </a:rPr>
              <a:t>&gt;</a:t>
            </a:r>
            <a:r>
              <a:rPr lang="en-GB" dirty="0"/>
              <a:t>…</a:t>
            </a:r>
            <a:r>
              <a:rPr lang="en-GB" sz="2700" dirty="0">
                <a:solidFill>
                  <a:srgbClr val="0000FF"/>
                </a:solidFill>
                <a:highlight>
                  <a:srgbClr val="FFFFFF"/>
                </a:highlight>
                <a:latin typeface="Consolas" panose="020B0609020204030204" pitchFamily="49" charset="0"/>
              </a:rPr>
              <a:t>&lt;/</a:t>
            </a:r>
            <a:r>
              <a:rPr lang="en-GB" sz="2700" dirty="0">
                <a:solidFill>
                  <a:srgbClr val="800000"/>
                </a:solidFill>
                <a:highlight>
                  <a:srgbClr val="FFFFFF"/>
                </a:highlight>
                <a:latin typeface="Consolas" panose="020B0609020204030204" pitchFamily="49" charset="0"/>
              </a:rPr>
              <a:t>html</a:t>
            </a:r>
            <a:r>
              <a:rPr lang="en-GB" sz="2700" dirty="0">
                <a:solidFill>
                  <a:srgbClr val="0000FF"/>
                </a:solidFill>
                <a:highlight>
                  <a:srgbClr val="FFFFFF"/>
                </a:highlight>
                <a:latin typeface="Consolas" panose="020B0609020204030204" pitchFamily="49" charset="0"/>
              </a:rPr>
              <a:t>&gt;</a:t>
            </a:r>
            <a:endParaRPr lang="en-GB" dirty="0"/>
          </a:p>
          <a:p>
            <a:r>
              <a:rPr lang="en-GB" dirty="0"/>
              <a:t>The &lt;html&gt; element contains </a:t>
            </a:r>
            <a:r>
              <a:rPr lang="en-GB" u="sng" dirty="0"/>
              <a:t>all</a:t>
            </a:r>
            <a:r>
              <a:rPr lang="en-GB" dirty="0"/>
              <a:t> other elements in the document defined within either:</a:t>
            </a:r>
          </a:p>
          <a:p>
            <a:pPr lvl="1"/>
            <a:r>
              <a:rPr lang="en-GB" dirty="0"/>
              <a:t>The </a:t>
            </a:r>
            <a:r>
              <a:rPr lang="en-GB" b="1" dirty="0"/>
              <a:t>&lt;head&gt; element</a:t>
            </a:r>
            <a:r>
              <a:rPr lang="en-GB" dirty="0"/>
              <a:t>: </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head</a:t>
            </a:r>
            <a:r>
              <a:rPr lang="en-GB" dirty="0">
                <a:solidFill>
                  <a:srgbClr val="0000FF"/>
                </a:solidFill>
                <a:highlight>
                  <a:srgbClr val="FFFFFF"/>
                </a:highlight>
                <a:latin typeface="Consolas" panose="020B0609020204030204" pitchFamily="49" charset="0"/>
              </a:rPr>
              <a:t>&gt;</a:t>
            </a:r>
            <a:r>
              <a:rPr lang="en-GB" dirty="0"/>
              <a:t>…</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head</a:t>
            </a:r>
            <a:r>
              <a:rPr lang="en-GB" dirty="0">
                <a:solidFill>
                  <a:srgbClr val="0000FF"/>
                </a:solidFill>
                <a:highlight>
                  <a:srgbClr val="FFFFFF"/>
                </a:highlight>
                <a:latin typeface="Consolas" panose="020B0609020204030204" pitchFamily="49" charset="0"/>
              </a:rPr>
              <a:t>&gt;</a:t>
            </a:r>
            <a:endParaRPr lang="en-GB" dirty="0"/>
          </a:p>
          <a:p>
            <a:pPr lvl="1"/>
            <a:r>
              <a:rPr lang="en-GB" dirty="0"/>
              <a:t>The </a:t>
            </a:r>
            <a:r>
              <a:rPr lang="en-GB" b="1" dirty="0"/>
              <a:t>&lt;body&gt; element</a:t>
            </a:r>
            <a:r>
              <a:rPr lang="en-GB" dirty="0"/>
              <a:t>: </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body</a:t>
            </a:r>
            <a:r>
              <a:rPr lang="en-GB" dirty="0">
                <a:solidFill>
                  <a:srgbClr val="0000FF"/>
                </a:solidFill>
                <a:highlight>
                  <a:srgbClr val="FFFFFF"/>
                </a:highlight>
                <a:latin typeface="Consolas" panose="020B0609020204030204" pitchFamily="49" charset="0"/>
              </a:rPr>
              <a:t>&gt;</a:t>
            </a:r>
            <a:r>
              <a:rPr lang="en-GB" dirty="0"/>
              <a:t>…</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body</a:t>
            </a:r>
            <a:r>
              <a:rPr lang="en-GB" dirty="0">
                <a:solidFill>
                  <a:srgbClr val="0000FF"/>
                </a:solidFill>
                <a:highlight>
                  <a:srgbClr val="FFFFFF"/>
                </a:highlight>
                <a:latin typeface="Consolas" panose="020B0609020204030204" pitchFamily="49" charset="0"/>
              </a:rPr>
              <a:t>&gt;</a:t>
            </a:r>
            <a:endParaRPr lang="en-GB" dirty="0"/>
          </a:p>
          <a:p>
            <a:pPr marL="0" indent="0">
              <a:buNone/>
            </a:pPr>
            <a:endParaRPr lang="en-GB" dirty="0"/>
          </a:p>
        </p:txBody>
      </p:sp>
    </p:spTree>
    <p:extLst>
      <p:ext uri="{BB962C8B-B14F-4D97-AF65-F5344CB8AC3E}">
        <p14:creationId xmlns:p14="http://schemas.microsoft.com/office/powerpoint/2010/main" val="2621472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7BF32-4711-4CA0-883B-06AD82CD1E8E}"/>
              </a:ext>
            </a:extLst>
          </p:cNvPr>
          <p:cNvSpPr>
            <a:spLocks noGrp="1"/>
          </p:cNvSpPr>
          <p:nvPr>
            <p:ph type="title"/>
          </p:nvPr>
        </p:nvSpPr>
        <p:spPr>
          <a:xfrm>
            <a:off x="612648" y="228600"/>
            <a:ext cx="8153400" cy="990600"/>
          </a:xfrm>
        </p:spPr>
        <p:txBody>
          <a:bodyPr>
            <a:normAutofit/>
          </a:bodyPr>
          <a:lstStyle/>
          <a:p>
            <a:r>
              <a:rPr lang="en-GB" dirty="0"/>
              <a:t>A selection of HTML Elements:</a:t>
            </a:r>
          </a:p>
        </p:txBody>
      </p:sp>
      <p:sp>
        <p:nvSpPr>
          <p:cNvPr id="3" name="Content Placeholder 2">
            <a:extLst>
              <a:ext uri="{FF2B5EF4-FFF2-40B4-BE49-F238E27FC236}">
                <a16:creationId xmlns:a16="http://schemas.microsoft.com/office/drawing/2014/main" id="{7739ED40-99D6-4FD4-998C-C4BF2B52B14B}"/>
              </a:ext>
            </a:extLst>
          </p:cNvPr>
          <p:cNvSpPr>
            <a:spLocks noGrp="1"/>
          </p:cNvSpPr>
          <p:nvPr>
            <p:ph sz="quarter" idx="1"/>
          </p:nvPr>
        </p:nvSpPr>
        <p:spPr/>
        <p:txBody>
          <a:bodyPr>
            <a:normAutofit/>
          </a:bodyPr>
          <a:lstStyle/>
          <a:p>
            <a:r>
              <a:rPr lang="en-GB" sz="3200" dirty="0"/>
              <a:t>What type of content do you think these HTML tags represent?</a:t>
            </a:r>
          </a:p>
          <a:p>
            <a:pPr lvl="1"/>
            <a:r>
              <a:rPr lang="en-GB" sz="2900" dirty="0">
                <a:solidFill>
                  <a:srgbClr val="0000FF"/>
                </a:solidFill>
                <a:highlight>
                  <a:srgbClr val="FFFFFF"/>
                </a:highlight>
                <a:latin typeface="Consolas" panose="020B0609020204030204" pitchFamily="49" charset="0"/>
              </a:rPr>
              <a:t>&lt;</a:t>
            </a:r>
            <a:r>
              <a:rPr lang="en-GB" sz="2900" dirty="0">
                <a:solidFill>
                  <a:srgbClr val="800000"/>
                </a:solidFill>
                <a:highlight>
                  <a:srgbClr val="FFFFFF"/>
                </a:highlight>
                <a:latin typeface="Consolas" panose="020B0609020204030204" pitchFamily="49" charset="0"/>
              </a:rPr>
              <a:t>h1</a:t>
            </a:r>
            <a:r>
              <a:rPr lang="en-GB" sz="2900" dirty="0">
                <a:solidFill>
                  <a:srgbClr val="0000FF"/>
                </a:solidFill>
                <a:highlight>
                  <a:srgbClr val="FFFFFF"/>
                </a:highlight>
                <a:latin typeface="Consolas" panose="020B0609020204030204" pitchFamily="49" charset="0"/>
              </a:rPr>
              <a:t>&gt;</a:t>
            </a:r>
            <a:r>
              <a:rPr lang="en-GB" dirty="0"/>
              <a:t>, </a:t>
            </a:r>
            <a:r>
              <a:rPr lang="en-GB" sz="2900" dirty="0">
                <a:solidFill>
                  <a:srgbClr val="0000FF"/>
                </a:solidFill>
                <a:highlight>
                  <a:srgbClr val="FFFFFF"/>
                </a:highlight>
                <a:latin typeface="Consolas" panose="020B0609020204030204" pitchFamily="49" charset="0"/>
              </a:rPr>
              <a:t>&lt;</a:t>
            </a:r>
            <a:r>
              <a:rPr lang="en-GB" sz="2900" dirty="0">
                <a:solidFill>
                  <a:srgbClr val="800000"/>
                </a:solidFill>
                <a:highlight>
                  <a:srgbClr val="FFFFFF"/>
                </a:highlight>
                <a:latin typeface="Consolas" panose="020B0609020204030204" pitchFamily="49" charset="0"/>
              </a:rPr>
              <a:t>h2</a:t>
            </a:r>
            <a:r>
              <a:rPr lang="en-GB" sz="2900" dirty="0">
                <a:solidFill>
                  <a:srgbClr val="0000FF"/>
                </a:solidFill>
                <a:highlight>
                  <a:srgbClr val="FFFFFF"/>
                </a:highlight>
                <a:latin typeface="Consolas" panose="020B0609020204030204" pitchFamily="49" charset="0"/>
              </a:rPr>
              <a:t>&gt;</a:t>
            </a:r>
            <a:r>
              <a:rPr lang="en-GB" dirty="0"/>
              <a:t>… </a:t>
            </a:r>
            <a:r>
              <a:rPr lang="en-GB" sz="2900" dirty="0">
                <a:solidFill>
                  <a:srgbClr val="0000FF"/>
                </a:solidFill>
                <a:highlight>
                  <a:srgbClr val="FFFFFF"/>
                </a:highlight>
                <a:latin typeface="Consolas" panose="020B0609020204030204" pitchFamily="49" charset="0"/>
              </a:rPr>
              <a:t>&lt;</a:t>
            </a:r>
            <a:r>
              <a:rPr lang="en-GB" sz="2900" dirty="0">
                <a:solidFill>
                  <a:srgbClr val="800000"/>
                </a:solidFill>
                <a:highlight>
                  <a:srgbClr val="FFFFFF"/>
                </a:highlight>
                <a:latin typeface="Consolas" panose="020B0609020204030204" pitchFamily="49" charset="0"/>
              </a:rPr>
              <a:t>h6</a:t>
            </a:r>
            <a:r>
              <a:rPr lang="en-GB" sz="2900" dirty="0">
                <a:solidFill>
                  <a:srgbClr val="0000FF"/>
                </a:solidFill>
                <a:highlight>
                  <a:srgbClr val="FFFFFF"/>
                </a:highlight>
                <a:latin typeface="Consolas" panose="020B0609020204030204" pitchFamily="49" charset="0"/>
              </a:rPr>
              <a:t>&gt;</a:t>
            </a:r>
            <a:endParaRPr lang="en-GB" dirty="0"/>
          </a:p>
          <a:p>
            <a:pPr lvl="1"/>
            <a:r>
              <a:rPr lang="en-GB" sz="2900" dirty="0">
                <a:solidFill>
                  <a:srgbClr val="0000FF"/>
                </a:solidFill>
                <a:highlight>
                  <a:srgbClr val="FFFFFF"/>
                </a:highlight>
                <a:latin typeface="Consolas" panose="020B0609020204030204" pitchFamily="49" charset="0"/>
              </a:rPr>
              <a:t>&lt;</a:t>
            </a:r>
            <a:r>
              <a:rPr lang="en-GB" sz="2900" dirty="0">
                <a:solidFill>
                  <a:srgbClr val="800000"/>
                </a:solidFill>
                <a:highlight>
                  <a:srgbClr val="FFFFFF"/>
                </a:highlight>
                <a:latin typeface="Consolas" panose="020B0609020204030204" pitchFamily="49" charset="0"/>
              </a:rPr>
              <a:t>p</a:t>
            </a:r>
            <a:r>
              <a:rPr lang="en-GB" sz="2900" dirty="0">
                <a:solidFill>
                  <a:srgbClr val="0000FF"/>
                </a:solidFill>
                <a:highlight>
                  <a:srgbClr val="FFFFFF"/>
                </a:highlight>
                <a:latin typeface="Consolas" panose="020B0609020204030204" pitchFamily="49" charset="0"/>
              </a:rPr>
              <a:t>&gt;</a:t>
            </a:r>
            <a:endParaRPr lang="en-GB" sz="2900" dirty="0"/>
          </a:p>
          <a:p>
            <a:pPr lvl="1"/>
            <a:r>
              <a:rPr lang="en-GB" sz="2900" dirty="0">
                <a:solidFill>
                  <a:srgbClr val="0000FF"/>
                </a:solidFill>
                <a:highlight>
                  <a:srgbClr val="FFFFFF"/>
                </a:highlight>
                <a:latin typeface="Consolas" panose="020B0609020204030204" pitchFamily="49" charset="0"/>
              </a:rPr>
              <a:t>&lt;</a:t>
            </a:r>
            <a:r>
              <a:rPr lang="en-GB" sz="2900" dirty="0">
                <a:solidFill>
                  <a:srgbClr val="800000"/>
                </a:solidFill>
                <a:highlight>
                  <a:srgbClr val="FFFFFF"/>
                </a:highlight>
                <a:latin typeface="Consolas" panose="020B0609020204030204" pitchFamily="49" charset="0"/>
              </a:rPr>
              <a:t>a</a:t>
            </a:r>
            <a:r>
              <a:rPr lang="en-GB" sz="2900" dirty="0">
                <a:solidFill>
                  <a:srgbClr val="0000FF"/>
                </a:solidFill>
                <a:highlight>
                  <a:srgbClr val="FFFFFF"/>
                </a:highlight>
                <a:latin typeface="Consolas" panose="020B0609020204030204" pitchFamily="49" charset="0"/>
              </a:rPr>
              <a:t>&gt;</a:t>
            </a:r>
          </a:p>
          <a:p>
            <a:pPr lvl="1"/>
            <a:r>
              <a:rPr lang="en-GB" sz="2900" dirty="0">
                <a:solidFill>
                  <a:srgbClr val="0000FF"/>
                </a:solidFill>
                <a:highlight>
                  <a:srgbClr val="FFFFFF"/>
                </a:highlight>
                <a:latin typeface="Consolas" panose="020B0609020204030204" pitchFamily="49" charset="0"/>
              </a:rPr>
              <a:t>&lt;</a:t>
            </a:r>
            <a:r>
              <a:rPr lang="en-GB" sz="2900" dirty="0">
                <a:solidFill>
                  <a:srgbClr val="800000"/>
                </a:solidFill>
                <a:highlight>
                  <a:srgbClr val="FFFFFF"/>
                </a:highlight>
                <a:latin typeface="Consolas" panose="020B0609020204030204" pitchFamily="49" charset="0"/>
              </a:rPr>
              <a:t>hr</a:t>
            </a:r>
            <a:r>
              <a:rPr lang="en-GB" sz="2900" dirty="0">
                <a:solidFill>
                  <a:srgbClr val="0000FF"/>
                </a:solidFill>
                <a:highlight>
                  <a:srgbClr val="FFFFFF"/>
                </a:highlight>
                <a:latin typeface="Consolas" panose="020B0609020204030204" pitchFamily="49" charset="0"/>
              </a:rPr>
              <a:t>&gt;</a:t>
            </a:r>
            <a:endParaRPr lang="en-GB" sz="2900" dirty="0"/>
          </a:p>
          <a:p>
            <a:pPr lvl="1"/>
            <a:r>
              <a:rPr lang="en-GB" sz="2900" dirty="0">
                <a:solidFill>
                  <a:srgbClr val="0000FF"/>
                </a:solidFill>
                <a:highlight>
                  <a:srgbClr val="FFFFFF"/>
                </a:highlight>
                <a:latin typeface="Consolas" panose="020B0609020204030204" pitchFamily="49" charset="0"/>
              </a:rPr>
              <a:t>&lt;</a:t>
            </a:r>
            <a:r>
              <a:rPr lang="en-GB" sz="2900" dirty="0" err="1">
                <a:solidFill>
                  <a:srgbClr val="800000"/>
                </a:solidFill>
                <a:highlight>
                  <a:srgbClr val="FFFFFF"/>
                </a:highlight>
                <a:latin typeface="Consolas" panose="020B0609020204030204" pitchFamily="49" charset="0"/>
              </a:rPr>
              <a:t>img</a:t>
            </a:r>
            <a:r>
              <a:rPr lang="en-GB" sz="2900" dirty="0">
                <a:solidFill>
                  <a:srgbClr val="0000FF"/>
                </a:solidFill>
                <a:highlight>
                  <a:srgbClr val="FFFFFF"/>
                </a:highlight>
                <a:latin typeface="Consolas" panose="020B0609020204030204" pitchFamily="49" charset="0"/>
              </a:rPr>
              <a:t> /&gt;</a:t>
            </a:r>
            <a:endParaRPr lang="en-GB" dirty="0"/>
          </a:p>
          <a:p>
            <a:pPr lvl="1"/>
            <a:r>
              <a:rPr lang="en-GB" sz="2900" dirty="0">
                <a:solidFill>
                  <a:srgbClr val="0000FF"/>
                </a:solidFill>
                <a:highlight>
                  <a:srgbClr val="FFFFFF"/>
                </a:highlight>
                <a:latin typeface="Consolas" panose="020B0609020204030204" pitchFamily="49" charset="0"/>
              </a:rPr>
              <a:t>&lt;</a:t>
            </a:r>
            <a:r>
              <a:rPr lang="en-GB" sz="2900" dirty="0">
                <a:solidFill>
                  <a:srgbClr val="800000"/>
                </a:solidFill>
                <a:highlight>
                  <a:srgbClr val="FFFFFF"/>
                </a:highlight>
                <a:latin typeface="Consolas" panose="020B0609020204030204" pitchFamily="49" charset="0"/>
              </a:rPr>
              <a:t>ul</a:t>
            </a:r>
            <a:r>
              <a:rPr lang="en-GB" sz="2900" dirty="0">
                <a:solidFill>
                  <a:srgbClr val="0000FF"/>
                </a:solidFill>
                <a:highlight>
                  <a:srgbClr val="FFFFFF"/>
                </a:highlight>
                <a:latin typeface="Consolas" panose="020B0609020204030204" pitchFamily="49" charset="0"/>
              </a:rPr>
              <a:t>&gt;</a:t>
            </a:r>
            <a:r>
              <a:rPr lang="en-GB" sz="2900" dirty="0"/>
              <a:t>, </a:t>
            </a:r>
            <a:r>
              <a:rPr lang="en-GB" sz="2900" dirty="0">
                <a:solidFill>
                  <a:srgbClr val="0000FF"/>
                </a:solidFill>
                <a:highlight>
                  <a:srgbClr val="FFFFFF"/>
                </a:highlight>
                <a:latin typeface="Consolas" panose="020B0609020204030204" pitchFamily="49" charset="0"/>
              </a:rPr>
              <a:t>&lt;</a:t>
            </a:r>
            <a:r>
              <a:rPr lang="en-GB" sz="2900" dirty="0" err="1">
                <a:solidFill>
                  <a:srgbClr val="800000"/>
                </a:solidFill>
                <a:highlight>
                  <a:srgbClr val="FFFFFF"/>
                </a:highlight>
                <a:latin typeface="Consolas" panose="020B0609020204030204" pitchFamily="49" charset="0"/>
              </a:rPr>
              <a:t>ol</a:t>
            </a:r>
            <a:r>
              <a:rPr lang="en-GB" sz="2900" dirty="0">
                <a:solidFill>
                  <a:srgbClr val="0000FF"/>
                </a:solidFill>
                <a:highlight>
                  <a:srgbClr val="FFFFFF"/>
                </a:highlight>
                <a:latin typeface="Consolas" panose="020B0609020204030204" pitchFamily="49" charset="0"/>
              </a:rPr>
              <a:t>&gt;</a:t>
            </a:r>
            <a:r>
              <a:rPr lang="en-GB" sz="2900" dirty="0">
                <a:highlight>
                  <a:srgbClr val="FFFFFF"/>
                </a:highlight>
              </a:rPr>
              <a:t>, </a:t>
            </a:r>
            <a:r>
              <a:rPr lang="en-GB" sz="2900" dirty="0">
                <a:solidFill>
                  <a:srgbClr val="0000FF"/>
                </a:solidFill>
                <a:highlight>
                  <a:srgbClr val="FFFFFF"/>
                </a:highlight>
                <a:latin typeface="Consolas" panose="020B0609020204030204" pitchFamily="49" charset="0"/>
              </a:rPr>
              <a:t>&lt;</a:t>
            </a:r>
            <a:r>
              <a:rPr lang="en-GB" sz="2900" dirty="0">
                <a:solidFill>
                  <a:srgbClr val="800000"/>
                </a:solidFill>
                <a:highlight>
                  <a:srgbClr val="FFFFFF"/>
                </a:highlight>
                <a:latin typeface="Consolas" panose="020B0609020204030204" pitchFamily="49" charset="0"/>
              </a:rPr>
              <a:t>li</a:t>
            </a:r>
            <a:r>
              <a:rPr lang="en-GB" sz="2900" dirty="0">
                <a:solidFill>
                  <a:srgbClr val="0000FF"/>
                </a:solidFill>
                <a:highlight>
                  <a:srgbClr val="FFFFFF"/>
                </a:highlight>
                <a:latin typeface="Consolas" panose="020B0609020204030204" pitchFamily="49" charset="0"/>
              </a:rPr>
              <a:t>&gt;</a:t>
            </a:r>
            <a:endParaRPr lang="en-GB" sz="2900" dirty="0"/>
          </a:p>
          <a:p>
            <a:endParaRPr lang="en-GB" sz="3200" dirty="0"/>
          </a:p>
          <a:p>
            <a:endParaRPr lang="en-GB" dirty="0"/>
          </a:p>
        </p:txBody>
      </p:sp>
    </p:spTree>
    <p:extLst>
      <p:ext uri="{BB962C8B-B14F-4D97-AF65-F5344CB8AC3E}">
        <p14:creationId xmlns:p14="http://schemas.microsoft.com/office/powerpoint/2010/main" val="17327067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 selection of HTML Elements:</a:t>
            </a:r>
          </a:p>
        </p:txBody>
      </p:sp>
      <p:sp>
        <p:nvSpPr>
          <p:cNvPr id="3" name="Content Placeholder 2"/>
          <p:cNvSpPr>
            <a:spLocks noGrp="1"/>
          </p:cNvSpPr>
          <p:nvPr>
            <p:ph sz="quarter" idx="1"/>
          </p:nvPr>
        </p:nvSpPr>
        <p:spPr/>
        <p:txBody>
          <a:bodyPr>
            <a:normAutofit/>
          </a:bodyPr>
          <a:lstStyle/>
          <a:p>
            <a:r>
              <a:rPr lang="en-GB" b="1" dirty="0"/>
              <a:t>Headings</a:t>
            </a:r>
            <a:r>
              <a:rPr lang="en-GB" dirty="0"/>
              <a:t>: are defined using the </a:t>
            </a:r>
            <a:r>
              <a:rPr lang="en-GB" sz="2800" dirty="0">
                <a:solidFill>
                  <a:srgbClr val="0000FF"/>
                </a:solidFill>
                <a:highlight>
                  <a:srgbClr val="FFFFFF"/>
                </a:highlight>
                <a:latin typeface="Consolas" panose="020B0609020204030204" pitchFamily="49" charset="0"/>
              </a:rPr>
              <a:t>&lt;</a:t>
            </a:r>
            <a:r>
              <a:rPr lang="en-GB" sz="2800" dirty="0">
                <a:solidFill>
                  <a:srgbClr val="800000"/>
                </a:solidFill>
                <a:highlight>
                  <a:srgbClr val="FFFFFF"/>
                </a:highlight>
                <a:latin typeface="Consolas" panose="020B0609020204030204" pitchFamily="49" charset="0"/>
              </a:rPr>
              <a:t>h1</a:t>
            </a:r>
            <a:r>
              <a:rPr lang="en-GB" sz="2800" dirty="0">
                <a:solidFill>
                  <a:srgbClr val="0000FF"/>
                </a:solidFill>
                <a:highlight>
                  <a:srgbClr val="FFFFFF"/>
                </a:highlight>
                <a:latin typeface="Consolas" panose="020B0609020204030204" pitchFamily="49" charset="0"/>
              </a:rPr>
              <a:t>&gt;</a:t>
            </a:r>
            <a:r>
              <a:rPr lang="en-GB" dirty="0"/>
              <a:t>, </a:t>
            </a:r>
            <a:r>
              <a:rPr lang="en-GB" sz="2800" dirty="0">
                <a:solidFill>
                  <a:srgbClr val="0000FF"/>
                </a:solidFill>
                <a:highlight>
                  <a:srgbClr val="FFFFFF"/>
                </a:highlight>
                <a:latin typeface="Consolas" panose="020B0609020204030204" pitchFamily="49" charset="0"/>
              </a:rPr>
              <a:t>&lt;</a:t>
            </a:r>
            <a:r>
              <a:rPr lang="en-GB" sz="2800" dirty="0">
                <a:solidFill>
                  <a:srgbClr val="800000"/>
                </a:solidFill>
                <a:highlight>
                  <a:srgbClr val="FFFFFF"/>
                </a:highlight>
                <a:latin typeface="Consolas" panose="020B0609020204030204" pitchFamily="49" charset="0"/>
              </a:rPr>
              <a:t>h2</a:t>
            </a:r>
            <a:r>
              <a:rPr lang="en-GB" sz="2800" dirty="0">
                <a:solidFill>
                  <a:srgbClr val="0000FF"/>
                </a:solidFill>
                <a:highlight>
                  <a:srgbClr val="FFFFFF"/>
                </a:highlight>
                <a:latin typeface="Consolas" panose="020B0609020204030204" pitchFamily="49" charset="0"/>
              </a:rPr>
              <a:t>&gt;</a:t>
            </a:r>
            <a:r>
              <a:rPr lang="en-GB" dirty="0"/>
              <a:t>… </a:t>
            </a:r>
            <a:r>
              <a:rPr lang="en-GB" sz="2800" dirty="0">
                <a:solidFill>
                  <a:srgbClr val="0000FF"/>
                </a:solidFill>
                <a:highlight>
                  <a:srgbClr val="FFFFFF"/>
                </a:highlight>
                <a:latin typeface="Consolas" panose="020B0609020204030204" pitchFamily="49" charset="0"/>
              </a:rPr>
              <a:t>&lt;</a:t>
            </a:r>
            <a:r>
              <a:rPr lang="en-GB" sz="2800" dirty="0">
                <a:solidFill>
                  <a:srgbClr val="800000"/>
                </a:solidFill>
                <a:highlight>
                  <a:srgbClr val="FFFFFF"/>
                </a:highlight>
                <a:latin typeface="Consolas" panose="020B0609020204030204" pitchFamily="49" charset="0"/>
              </a:rPr>
              <a:t>h6</a:t>
            </a:r>
            <a:r>
              <a:rPr lang="en-GB" sz="2800" dirty="0">
                <a:solidFill>
                  <a:srgbClr val="0000FF"/>
                </a:solidFill>
                <a:highlight>
                  <a:srgbClr val="FFFFFF"/>
                </a:highlight>
                <a:latin typeface="Consolas" panose="020B0609020204030204" pitchFamily="49" charset="0"/>
              </a:rPr>
              <a:t>&gt;</a:t>
            </a:r>
            <a:r>
              <a:rPr lang="en-GB" dirty="0"/>
              <a:t> tags.</a:t>
            </a:r>
          </a:p>
          <a:p>
            <a:r>
              <a:rPr lang="en-GB" b="1" dirty="0"/>
              <a:t>Paragraphs</a:t>
            </a:r>
            <a:r>
              <a:rPr lang="en-GB" dirty="0"/>
              <a:t>: are defined using the </a:t>
            </a:r>
            <a:r>
              <a:rPr lang="en-GB" sz="3000" dirty="0">
                <a:solidFill>
                  <a:srgbClr val="0000FF"/>
                </a:solidFill>
                <a:highlight>
                  <a:srgbClr val="FFFFFF"/>
                </a:highlight>
                <a:latin typeface="Consolas" panose="020B0609020204030204" pitchFamily="49" charset="0"/>
              </a:rPr>
              <a:t>&lt;</a:t>
            </a:r>
            <a:r>
              <a:rPr lang="en-GB" sz="3000" dirty="0">
                <a:solidFill>
                  <a:srgbClr val="800000"/>
                </a:solidFill>
                <a:highlight>
                  <a:srgbClr val="FFFFFF"/>
                </a:highlight>
                <a:latin typeface="Consolas" panose="020B0609020204030204" pitchFamily="49" charset="0"/>
              </a:rPr>
              <a:t>p</a:t>
            </a:r>
            <a:r>
              <a:rPr lang="en-GB" sz="3000" dirty="0">
                <a:solidFill>
                  <a:srgbClr val="0000FF"/>
                </a:solidFill>
                <a:highlight>
                  <a:srgbClr val="FFFFFF"/>
                </a:highlight>
                <a:latin typeface="Consolas" panose="020B0609020204030204" pitchFamily="49" charset="0"/>
              </a:rPr>
              <a:t>&gt;</a:t>
            </a:r>
            <a:r>
              <a:rPr lang="en-GB" dirty="0"/>
              <a:t> element.</a:t>
            </a:r>
          </a:p>
          <a:p>
            <a:r>
              <a:rPr lang="en-GB" b="1" dirty="0"/>
              <a:t>Hyperlinks</a:t>
            </a:r>
            <a:r>
              <a:rPr lang="en-GB" dirty="0"/>
              <a:t>: are used to specify links to other content and are defined using an </a:t>
            </a:r>
            <a:r>
              <a:rPr lang="en-GB" sz="3000" dirty="0">
                <a:solidFill>
                  <a:srgbClr val="0000FF"/>
                </a:solidFill>
                <a:highlight>
                  <a:srgbClr val="FFFFFF"/>
                </a:highlight>
                <a:latin typeface="Consolas" panose="020B0609020204030204" pitchFamily="49" charset="0"/>
              </a:rPr>
              <a:t>&lt;</a:t>
            </a:r>
            <a:r>
              <a:rPr lang="en-GB" sz="3000" dirty="0">
                <a:solidFill>
                  <a:srgbClr val="800000"/>
                </a:solidFill>
                <a:highlight>
                  <a:srgbClr val="FFFFFF"/>
                </a:highlight>
                <a:latin typeface="Consolas" panose="020B0609020204030204" pitchFamily="49" charset="0"/>
              </a:rPr>
              <a:t>a</a:t>
            </a:r>
            <a:r>
              <a:rPr lang="en-GB" sz="3000" dirty="0">
                <a:solidFill>
                  <a:srgbClr val="0000FF"/>
                </a:solidFill>
                <a:highlight>
                  <a:srgbClr val="FFFFFF"/>
                </a:highlight>
                <a:latin typeface="Consolas" panose="020B0609020204030204" pitchFamily="49" charset="0"/>
              </a:rPr>
              <a:t>&gt;</a:t>
            </a:r>
            <a:r>
              <a:rPr lang="en-GB" dirty="0"/>
              <a:t> element.</a:t>
            </a:r>
          </a:p>
          <a:p>
            <a:r>
              <a:rPr lang="en-GB" b="1" dirty="0"/>
              <a:t>Images</a:t>
            </a:r>
            <a:r>
              <a:rPr lang="en-GB" dirty="0"/>
              <a:t>: are defined using the </a:t>
            </a:r>
            <a:r>
              <a:rPr lang="en-GB" sz="2800" dirty="0">
                <a:solidFill>
                  <a:srgbClr val="0000FF"/>
                </a:solidFill>
                <a:highlight>
                  <a:srgbClr val="FFFFFF"/>
                </a:highlight>
                <a:latin typeface="Consolas" panose="020B0609020204030204" pitchFamily="49" charset="0"/>
              </a:rPr>
              <a:t>&lt;</a:t>
            </a:r>
            <a:r>
              <a:rPr lang="en-GB" sz="2800" dirty="0" err="1">
                <a:solidFill>
                  <a:srgbClr val="800000"/>
                </a:solidFill>
                <a:highlight>
                  <a:srgbClr val="FFFFFF"/>
                </a:highlight>
                <a:latin typeface="Consolas" panose="020B0609020204030204" pitchFamily="49" charset="0"/>
              </a:rPr>
              <a:t>img</a:t>
            </a:r>
            <a:r>
              <a:rPr lang="en-GB" sz="2800" dirty="0">
                <a:solidFill>
                  <a:srgbClr val="0000FF"/>
                </a:solidFill>
                <a:highlight>
                  <a:srgbClr val="FFFFFF"/>
                </a:highlight>
                <a:latin typeface="Consolas" panose="020B0609020204030204" pitchFamily="49" charset="0"/>
              </a:rPr>
              <a:t> /&gt;</a:t>
            </a:r>
            <a:r>
              <a:rPr lang="en-GB" dirty="0"/>
              <a:t> element. It is an empty element with only attributes and no content.</a:t>
            </a:r>
          </a:p>
        </p:txBody>
      </p:sp>
    </p:spTree>
    <p:extLst>
      <p:ext uri="{BB962C8B-B14F-4D97-AF65-F5344CB8AC3E}">
        <p14:creationId xmlns:p14="http://schemas.microsoft.com/office/powerpoint/2010/main" val="4190694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Lists</a:t>
            </a:r>
          </a:p>
        </p:txBody>
      </p:sp>
      <p:sp>
        <p:nvSpPr>
          <p:cNvPr id="3" name="Content Placeholder 2"/>
          <p:cNvSpPr>
            <a:spLocks noGrp="1"/>
          </p:cNvSpPr>
          <p:nvPr>
            <p:ph sz="quarter" idx="1"/>
          </p:nvPr>
        </p:nvSpPr>
        <p:spPr/>
        <p:txBody>
          <a:bodyPr>
            <a:normAutofit lnSpcReduction="10000"/>
          </a:bodyPr>
          <a:lstStyle/>
          <a:p>
            <a:r>
              <a:rPr lang="en-GB" b="1" dirty="0"/>
              <a:t>Lists</a:t>
            </a:r>
            <a:r>
              <a:rPr lang="en-GB" dirty="0"/>
              <a:t>: a list in HTML defines a container element that contains list items.</a:t>
            </a:r>
          </a:p>
          <a:p>
            <a:r>
              <a:rPr lang="en-GB" dirty="0"/>
              <a:t>There are two type of lists in HTML:</a:t>
            </a:r>
          </a:p>
          <a:p>
            <a:pPr lvl="1"/>
            <a:r>
              <a:rPr lang="en-GB" i="1" dirty="0"/>
              <a:t>An </a:t>
            </a:r>
            <a:r>
              <a:rPr lang="en-GB" b="1" i="1" dirty="0"/>
              <a:t>o</a:t>
            </a:r>
            <a:r>
              <a:rPr lang="en-GB" i="1" dirty="0"/>
              <a:t>rdered </a:t>
            </a:r>
            <a:r>
              <a:rPr lang="en-GB" b="1" i="1" dirty="0"/>
              <a:t>l</a:t>
            </a:r>
            <a:r>
              <a:rPr lang="en-GB" i="1" dirty="0"/>
              <a:t>ist</a:t>
            </a:r>
            <a:r>
              <a:rPr lang="en-GB" dirty="0"/>
              <a:t> – which is a numbered list and it is defined using the </a:t>
            </a:r>
            <a:r>
              <a:rPr lang="en-GB" dirty="0">
                <a:solidFill>
                  <a:srgbClr val="0000FF"/>
                </a:solidFill>
                <a:highlight>
                  <a:srgbClr val="FFFFFF"/>
                </a:highlight>
                <a:latin typeface="Consolas" panose="020B0609020204030204" pitchFamily="49" charset="0"/>
              </a:rPr>
              <a:t>&lt;</a:t>
            </a:r>
            <a:r>
              <a:rPr lang="en-GB" dirty="0" err="1">
                <a:solidFill>
                  <a:srgbClr val="800000"/>
                </a:solidFill>
                <a:highlight>
                  <a:srgbClr val="FFFFFF"/>
                </a:highlight>
                <a:latin typeface="Consolas" panose="020B0609020204030204" pitchFamily="49" charset="0"/>
              </a:rPr>
              <a:t>ol</a:t>
            </a:r>
            <a:r>
              <a:rPr lang="en-GB" dirty="0">
                <a:solidFill>
                  <a:srgbClr val="0000FF"/>
                </a:solidFill>
                <a:highlight>
                  <a:srgbClr val="FFFFFF"/>
                </a:highlight>
                <a:latin typeface="Consolas" panose="020B0609020204030204" pitchFamily="49" charset="0"/>
              </a:rPr>
              <a:t>&gt;</a:t>
            </a:r>
            <a:r>
              <a:rPr lang="en-GB" dirty="0"/>
              <a:t> element.</a:t>
            </a:r>
          </a:p>
          <a:p>
            <a:pPr lvl="1"/>
            <a:r>
              <a:rPr lang="en-GB" i="1" dirty="0"/>
              <a:t>An </a:t>
            </a:r>
            <a:r>
              <a:rPr lang="en-GB" b="1" i="1" dirty="0"/>
              <a:t>u</a:t>
            </a:r>
            <a:r>
              <a:rPr lang="en-GB" i="1" dirty="0"/>
              <a:t>nordered </a:t>
            </a:r>
            <a:r>
              <a:rPr lang="en-GB" b="1" i="1" dirty="0"/>
              <a:t>l</a:t>
            </a:r>
            <a:r>
              <a:rPr lang="en-GB" i="1" dirty="0"/>
              <a:t>ist</a:t>
            </a:r>
            <a:r>
              <a:rPr lang="en-GB" dirty="0"/>
              <a:t> – which is a bulleted list defined using the </a:t>
            </a:r>
            <a:r>
              <a:rPr lang="en-GB" dirty="0">
                <a:solidFill>
                  <a:srgbClr val="0000FF"/>
                </a:solidFill>
                <a:highlight>
                  <a:srgbClr val="FFFFFF"/>
                </a:highlight>
                <a:latin typeface="Consolas" panose="020B0609020204030204" pitchFamily="49" charset="0"/>
              </a:rPr>
              <a:t>&lt;</a:t>
            </a:r>
            <a:r>
              <a:rPr lang="en-GB" dirty="0" err="1">
                <a:solidFill>
                  <a:srgbClr val="800000"/>
                </a:solidFill>
                <a:highlight>
                  <a:srgbClr val="FFFFFF"/>
                </a:highlight>
                <a:latin typeface="Consolas" panose="020B0609020204030204" pitchFamily="49" charset="0"/>
              </a:rPr>
              <a:t>ul</a:t>
            </a:r>
            <a:r>
              <a:rPr lang="en-GB" dirty="0">
                <a:solidFill>
                  <a:srgbClr val="0000FF"/>
                </a:solidFill>
                <a:highlight>
                  <a:srgbClr val="FFFFFF"/>
                </a:highlight>
                <a:latin typeface="Consolas" panose="020B0609020204030204" pitchFamily="49" charset="0"/>
              </a:rPr>
              <a:t>&gt;</a:t>
            </a:r>
            <a:r>
              <a:rPr lang="en-GB" dirty="0"/>
              <a:t> element.</a:t>
            </a:r>
          </a:p>
          <a:p>
            <a:r>
              <a:rPr lang="en-GB" b="1" dirty="0"/>
              <a:t>L</a:t>
            </a:r>
            <a:r>
              <a:rPr lang="en-GB" dirty="0"/>
              <a:t>ist </a:t>
            </a:r>
            <a:r>
              <a:rPr lang="en-GB" b="1" dirty="0"/>
              <a:t>I</a:t>
            </a:r>
            <a:r>
              <a:rPr lang="en-GB" dirty="0"/>
              <a:t>tems: are specified as child </a:t>
            </a:r>
            <a:r>
              <a:rPr lang="en-GB" sz="2700" dirty="0">
                <a:solidFill>
                  <a:srgbClr val="0000FF"/>
                </a:solidFill>
                <a:highlight>
                  <a:srgbClr val="FFFFFF"/>
                </a:highlight>
                <a:latin typeface="Consolas" panose="020B0609020204030204" pitchFamily="49" charset="0"/>
              </a:rPr>
              <a:t>&lt;</a:t>
            </a:r>
            <a:r>
              <a:rPr lang="en-GB" sz="2700" dirty="0">
                <a:solidFill>
                  <a:srgbClr val="800000"/>
                </a:solidFill>
                <a:highlight>
                  <a:srgbClr val="FFFFFF"/>
                </a:highlight>
                <a:latin typeface="Consolas" panose="020B0609020204030204" pitchFamily="49" charset="0"/>
              </a:rPr>
              <a:t>li</a:t>
            </a:r>
            <a:r>
              <a:rPr lang="en-GB" sz="2700" dirty="0">
                <a:solidFill>
                  <a:srgbClr val="0000FF"/>
                </a:solidFill>
                <a:highlight>
                  <a:srgbClr val="FFFFFF"/>
                </a:highlight>
                <a:latin typeface="Consolas" panose="020B0609020204030204" pitchFamily="49" charset="0"/>
              </a:rPr>
              <a:t>&gt;</a:t>
            </a:r>
            <a:r>
              <a:rPr lang="en-GB" dirty="0"/>
              <a:t> elements nested within the parent list container (</a:t>
            </a:r>
            <a:r>
              <a:rPr lang="en-GB" sz="2700" dirty="0">
                <a:solidFill>
                  <a:srgbClr val="0000FF"/>
                </a:solidFill>
                <a:highlight>
                  <a:srgbClr val="FFFFFF"/>
                </a:highlight>
                <a:latin typeface="Consolas" panose="020B0609020204030204" pitchFamily="49" charset="0"/>
              </a:rPr>
              <a:t>&lt;</a:t>
            </a:r>
            <a:r>
              <a:rPr lang="en-GB" sz="2700" dirty="0" err="1">
                <a:solidFill>
                  <a:srgbClr val="800000"/>
                </a:solidFill>
                <a:highlight>
                  <a:srgbClr val="FFFFFF"/>
                </a:highlight>
                <a:latin typeface="Consolas" panose="020B0609020204030204" pitchFamily="49" charset="0"/>
              </a:rPr>
              <a:t>ul</a:t>
            </a:r>
            <a:r>
              <a:rPr lang="en-GB" sz="2700" dirty="0">
                <a:solidFill>
                  <a:srgbClr val="0000FF"/>
                </a:solidFill>
                <a:highlight>
                  <a:srgbClr val="FFFFFF"/>
                </a:highlight>
                <a:latin typeface="Consolas" panose="020B0609020204030204" pitchFamily="49" charset="0"/>
              </a:rPr>
              <a:t>&gt;</a:t>
            </a:r>
            <a:r>
              <a:rPr lang="en-GB" dirty="0"/>
              <a:t> or </a:t>
            </a:r>
            <a:r>
              <a:rPr lang="en-GB" sz="2700" dirty="0">
                <a:solidFill>
                  <a:srgbClr val="0000FF"/>
                </a:solidFill>
                <a:highlight>
                  <a:srgbClr val="FFFFFF"/>
                </a:highlight>
                <a:latin typeface="Consolas" panose="020B0609020204030204" pitchFamily="49" charset="0"/>
              </a:rPr>
              <a:t>&lt;</a:t>
            </a:r>
            <a:r>
              <a:rPr lang="en-GB" sz="2700" dirty="0" err="1">
                <a:solidFill>
                  <a:srgbClr val="800000"/>
                </a:solidFill>
                <a:highlight>
                  <a:srgbClr val="FFFFFF"/>
                </a:highlight>
                <a:latin typeface="Consolas" panose="020B0609020204030204" pitchFamily="49" charset="0"/>
              </a:rPr>
              <a:t>ol</a:t>
            </a:r>
            <a:r>
              <a:rPr lang="en-GB" sz="2700" dirty="0">
                <a:solidFill>
                  <a:srgbClr val="0000FF"/>
                </a:solidFill>
                <a:highlight>
                  <a:srgbClr val="FFFFFF"/>
                </a:highlight>
                <a:latin typeface="Consolas" panose="020B0609020204030204" pitchFamily="49" charset="0"/>
              </a:rPr>
              <a:t>&gt;</a:t>
            </a:r>
            <a:r>
              <a:rPr lang="en-GB" dirty="0"/>
              <a:t>) depending on the type of list.</a:t>
            </a:r>
          </a:p>
          <a:p>
            <a:endParaRPr lang="en-GB" dirty="0"/>
          </a:p>
        </p:txBody>
      </p:sp>
    </p:spTree>
    <p:extLst>
      <p:ext uri="{BB962C8B-B14F-4D97-AF65-F5344CB8AC3E}">
        <p14:creationId xmlns:p14="http://schemas.microsoft.com/office/powerpoint/2010/main" val="416583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Inline and Block-Level Elements</a:t>
            </a:r>
          </a:p>
        </p:txBody>
      </p:sp>
      <p:sp>
        <p:nvSpPr>
          <p:cNvPr id="3" name="Content Placeholder 2"/>
          <p:cNvSpPr>
            <a:spLocks noGrp="1"/>
          </p:cNvSpPr>
          <p:nvPr>
            <p:ph sz="quarter" idx="1"/>
          </p:nvPr>
        </p:nvSpPr>
        <p:spPr>
          <a:xfrm>
            <a:off x="612648" y="1600200"/>
            <a:ext cx="8153400" cy="4853136"/>
          </a:xfrm>
        </p:spPr>
        <p:txBody>
          <a:bodyPr>
            <a:normAutofit/>
          </a:bodyPr>
          <a:lstStyle/>
          <a:p>
            <a:r>
              <a:rPr lang="en-GB" dirty="0"/>
              <a:t>HTML elements are usually displayed in one of two ways:</a:t>
            </a:r>
          </a:p>
          <a:p>
            <a:pPr lvl="1"/>
            <a:r>
              <a:rPr lang="en-GB" b="1" dirty="0"/>
              <a:t>Inline</a:t>
            </a:r>
            <a:r>
              <a:rPr lang="en-GB" dirty="0"/>
              <a:t>: displayed on the same line where the previous element stopped </a:t>
            </a:r>
            <a:r>
              <a:rPr lang="en-GB" i="1" dirty="0"/>
              <a:t>unless too large to fit</a:t>
            </a:r>
            <a:r>
              <a:rPr lang="en-GB" dirty="0"/>
              <a:t>.</a:t>
            </a:r>
          </a:p>
          <a:p>
            <a:pPr marL="640080" lvl="2" indent="0">
              <a:buNone/>
            </a:pPr>
            <a:r>
              <a:rPr lang="en-GB" dirty="0"/>
              <a:t>Examples: &lt;a&gt;, &lt;</a:t>
            </a:r>
            <a:r>
              <a:rPr lang="en-GB" dirty="0" err="1"/>
              <a:t>img</a:t>
            </a:r>
            <a:r>
              <a:rPr lang="en-GB" dirty="0"/>
              <a:t>&gt;, etc.</a:t>
            </a:r>
          </a:p>
          <a:p>
            <a:pPr lvl="1"/>
            <a:r>
              <a:rPr lang="en-GB" b="1" dirty="0"/>
              <a:t>Block-Level</a:t>
            </a:r>
            <a:r>
              <a:rPr lang="en-GB" dirty="0"/>
              <a:t>: displayed on a new line. A new line will be inserted before and after it.</a:t>
            </a:r>
          </a:p>
          <a:p>
            <a:pPr marL="640080" lvl="2" indent="0">
              <a:buNone/>
            </a:pPr>
            <a:r>
              <a:rPr lang="en-GB" dirty="0"/>
              <a:t>Examples: &lt;div&gt;, &lt;p&gt;, &lt;</a:t>
            </a:r>
            <a:r>
              <a:rPr lang="en-GB" dirty="0" err="1"/>
              <a:t>ul</a:t>
            </a:r>
            <a:r>
              <a:rPr lang="en-GB" dirty="0"/>
              <a:t>&gt;, &lt;</a:t>
            </a:r>
            <a:r>
              <a:rPr lang="en-GB" dirty="0" err="1"/>
              <a:t>ol</a:t>
            </a:r>
            <a:r>
              <a:rPr lang="en-GB" dirty="0"/>
              <a:t>&gt;, &lt;li&gt;, etc.</a:t>
            </a:r>
          </a:p>
          <a:p>
            <a:r>
              <a:rPr lang="en-GB" u="sng" dirty="0"/>
              <a:t>Note</a:t>
            </a:r>
            <a:r>
              <a:rPr lang="en-GB" dirty="0"/>
              <a:t>: </a:t>
            </a:r>
            <a:r>
              <a:rPr lang="en-GB" i="1" dirty="0"/>
              <a:t>there are, however, ways to change if an element should be displayed as a block or inline</a:t>
            </a:r>
            <a:r>
              <a:rPr lang="en-GB" dirty="0"/>
              <a:t>.</a:t>
            </a:r>
          </a:p>
          <a:p>
            <a:pPr marL="0" indent="0">
              <a:buNone/>
            </a:pPr>
            <a:endParaRPr lang="en-GB" dirty="0"/>
          </a:p>
        </p:txBody>
      </p:sp>
    </p:spTree>
    <p:extLst>
      <p:ext uri="{BB962C8B-B14F-4D97-AF65-F5344CB8AC3E}">
        <p14:creationId xmlns:p14="http://schemas.microsoft.com/office/powerpoint/2010/main" val="3496600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Today’s HTML Elements: Formatting</a:t>
            </a:r>
          </a:p>
        </p:txBody>
      </p:sp>
      <p:sp>
        <p:nvSpPr>
          <p:cNvPr id="3" name="Content Placeholder 2"/>
          <p:cNvSpPr>
            <a:spLocks noGrp="1"/>
          </p:cNvSpPr>
          <p:nvPr>
            <p:ph sz="quarter" idx="1"/>
          </p:nvPr>
        </p:nvSpPr>
        <p:spPr>
          <a:xfrm>
            <a:off x="612648" y="1600200"/>
            <a:ext cx="8153400" cy="4853136"/>
          </a:xfrm>
        </p:spPr>
        <p:txBody>
          <a:bodyPr>
            <a:normAutofit fontScale="92500" lnSpcReduction="10000"/>
          </a:bodyPr>
          <a:lstStyle/>
          <a:p>
            <a:r>
              <a:rPr lang="en-GB" dirty="0"/>
              <a:t>HTML also has a number of formatting elements. Some of the common ones are:</a:t>
            </a:r>
          </a:p>
          <a:p>
            <a:pPr lvl="1"/>
            <a:r>
              <a:rPr lang="en-GB" b="1" dirty="0"/>
              <a:t>Bold text</a:t>
            </a:r>
            <a:r>
              <a:rPr lang="en-GB" dirty="0"/>
              <a:t>: </a:t>
            </a:r>
            <a:r>
              <a:rPr lang="en-GB" sz="2400" dirty="0">
                <a:solidFill>
                  <a:srgbClr val="0000FF"/>
                </a:solidFill>
                <a:highlight>
                  <a:srgbClr val="FFFFFF"/>
                </a:highlight>
                <a:latin typeface="Consolas" panose="020B0609020204030204" pitchFamily="49" charset="0"/>
              </a:rPr>
              <a:t>&lt;</a:t>
            </a:r>
            <a:r>
              <a:rPr lang="en-GB" sz="2400" dirty="0">
                <a:solidFill>
                  <a:srgbClr val="800000"/>
                </a:solidFill>
                <a:highlight>
                  <a:srgbClr val="FFFFFF"/>
                </a:highlight>
                <a:latin typeface="Consolas" panose="020B0609020204030204" pitchFamily="49" charset="0"/>
              </a:rPr>
              <a:t>b</a:t>
            </a:r>
            <a:r>
              <a:rPr lang="en-GB" sz="2400" dirty="0">
                <a:solidFill>
                  <a:srgbClr val="0000FF"/>
                </a:solidFill>
                <a:highlight>
                  <a:srgbClr val="FFFFFF"/>
                </a:highlight>
                <a:latin typeface="Consolas" panose="020B0609020204030204" pitchFamily="49" charset="0"/>
              </a:rPr>
              <a:t>&gt;</a:t>
            </a:r>
            <a:r>
              <a:rPr lang="en-GB" dirty="0"/>
              <a:t> is used to make </a:t>
            </a:r>
            <a:r>
              <a:rPr lang="en-GB" b="1" dirty="0"/>
              <a:t>text bold</a:t>
            </a:r>
            <a:r>
              <a:rPr lang="en-GB" dirty="0"/>
              <a:t>, but with no extra importance.</a:t>
            </a:r>
          </a:p>
          <a:p>
            <a:pPr lvl="1"/>
            <a:r>
              <a:rPr lang="en-GB" b="1" dirty="0"/>
              <a:t>Strong text</a:t>
            </a:r>
            <a:r>
              <a:rPr lang="en-GB" dirty="0"/>
              <a:t>: </a:t>
            </a:r>
            <a:r>
              <a:rPr lang="en-GB" sz="2400" dirty="0">
                <a:solidFill>
                  <a:srgbClr val="0000FF"/>
                </a:solidFill>
                <a:highlight>
                  <a:srgbClr val="FFFFFF"/>
                </a:highlight>
                <a:latin typeface="Consolas" panose="020B0609020204030204" pitchFamily="49" charset="0"/>
              </a:rPr>
              <a:t>&lt;</a:t>
            </a:r>
            <a:r>
              <a:rPr lang="en-GB" sz="2400" dirty="0">
                <a:solidFill>
                  <a:srgbClr val="800000"/>
                </a:solidFill>
                <a:highlight>
                  <a:srgbClr val="FFFFFF"/>
                </a:highlight>
                <a:latin typeface="Consolas" panose="020B0609020204030204" pitchFamily="49" charset="0"/>
              </a:rPr>
              <a:t>strong</a:t>
            </a:r>
            <a:r>
              <a:rPr lang="en-GB" sz="2400" dirty="0">
                <a:solidFill>
                  <a:srgbClr val="0000FF"/>
                </a:solidFill>
                <a:highlight>
                  <a:srgbClr val="FFFFFF"/>
                </a:highlight>
                <a:latin typeface="Consolas" panose="020B0609020204030204" pitchFamily="49" charset="0"/>
              </a:rPr>
              <a:t>&gt;</a:t>
            </a:r>
            <a:r>
              <a:rPr lang="en-GB" dirty="0"/>
              <a:t> is used to make </a:t>
            </a:r>
            <a:r>
              <a:rPr lang="en-GB" b="1" dirty="0"/>
              <a:t>text bold</a:t>
            </a:r>
            <a:r>
              <a:rPr lang="en-GB" dirty="0"/>
              <a:t> with added </a:t>
            </a:r>
            <a:r>
              <a:rPr lang="en-GB" u="sng" dirty="0"/>
              <a:t>strong importance of its meaning</a:t>
            </a:r>
            <a:r>
              <a:rPr lang="en-GB" dirty="0"/>
              <a:t>.</a:t>
            </a:r>
          </a:p>
          <a:p>
            <a:pPr lvl="1"/>
            <a:r>
              <a:rPr lang="en-GB" b="1" dirty="0"/>
              <a:t>Italic text</a:t>
            </a:r>
            <a:r>
              <a:rPr lang="en-GB" dirty="0"/>
              <a:t>: </a:t>
            </a:r>
            <a:r>
              <a:rPr lang="en-GB" sz="2400" dirty="0">
                <a:solidFill>
                  <a:srgbClr val="0000FF"/>
                </a:solidFill>
                <a:highlight>
                  <a:srgbClr val="FFFFFF"/>
                </a:highlight>
                <a:latin typeface="Consolas" panose="020B0609020204030204" pitchFamily="49" charset="0"/>
              </a:rPr>
              <a:t>&lt;</a:t>
            </a:r>
            <a:r>
              <a:rPr lang="en-GB" sz="2400" dirty="0" err="1">
                <a:solidFill>
                  <a:srgbClr val="800000"/>
                </a:solidFill>
                <a:highlight>
                  <a:srgbClr val="FFFFFF"/>
                </a:highlight>
                <a:latin typeface="Consolas" panose="020B0609020204030204" pitchFamily="49" charset="0"/>
              </a:rPr>
              <a:t>i</a:t>
            </a:r>
            <a:r>
              <a:rPr lang="en-GB" sz="2400" dirty="0">
                <a:solidFill>
                  <a:srgbClr val="0000FF"/>
                </a:solidFill>
                <a:highlight>
                  <a:srgbClr val="FFFFFF"/>
                </a:highlight>
                <a:latin typeface="Consolas" panose="020B0609020204030204" pitchFamily="49" charset="0"/>
              </a:rPr>
              <a:t>&gt;</a:t>
            </a:r>
            <a:r>
              <a:rPr lang="en-GB" dirty="0"/>
              <a:t> is used for </a:t>
            </a:r>
            <a:r>
              <a:rPr lang="en-GB" i="1" dirty="0"/>
              <a:t>italic text</a:t>
            </a:r>
            <a:r>
              <a:rPr lang="en-GB" dirty="0"/>
              <a:t>, but with no extra importance.</a:t>
            </a:r>
          </a:p>
          <a:p>
            <a:pPr lvl="1"/>
            <a:r>
              <a:rPr lang="en-GB" b="1" dirty="0"/>
              <a:t>Emphasised Text</a:t>
            </a:r>
            <a:r>
              <a:rPr lang="en-GB" dirty="0"/>
              <a:t>: </a:t>
            </a:r>
            <a:r>
              <a:rPr lang="en-GB" sz="2400" dirty="0">
                <a:solidFill>
                  <a:srgbClr val="0000FF"/>
                </a:solidFill>
                <a:highlight>
                  <a:srgbClr val="FFFFFF"/>
                </a:highlight>
                <a:latin typeface="Consolas" panose="020B0609020204030204" pitchFamily="49" charset="0"/>
              </a:rPr>
              <a:t>&lt;</a:t>
            </a:r>
            <a:r>
              <a:rPr lang="en-GB" sz="2400" dirty="0" err="1">
                <a:solidFill>
                  <a:srgbClr val="800000"/>
                </a:solidFill>
                <a:highlight>
                  <a:srgbClr val="FFFFFF"/>
                </a:highlight>
                <a:latin typeface="Consolas" panose="020B0609020204030204" pitchFamily="49" charset="0"/>
              </a:rPr>
              <a:t>em</a:t>
            </a:r>
            <a:r>
              <a:rPr lang="en-GB" sz="2400" dirty="0">
                <a:solidFill>
                  <a:srgbClr val="0000FF"/>
                </a:solidFill>
                <a:highlight>
                  <a:srgbClr val="FFFFFF"/>
                </a:highlight>
                <a:latin typeface="Consolas" panose="020B0609020204030204" pitchFamily="49" charset="0"/>
              </a:rPr>
              <a:t>&gt;</a:t>
            </a:r>
            <a:r>
              <a:rPr lang="en-GB" dirty="0"/>
              <a:t> is used for </a:t>
            </a:r>
            <a:r>
              <a:rPr lang="en-GB" i="1" dirty="0"/>
              <a:t>italic text</a:t>
            </a:r>
            <a:r>
              <a:rPr lang="en-GB" dirty="0"/>
              <a:t> with important meaning.</a:t>
            </a:r>
          </a:p>
          <a:p>
            <a:r>
              <a:rPr lang="en-GB" u="sng" dirty="0"/>
              <a:t>Note</a:t>
            </a:r>
            <a:r>
              <a:rPr lang="en-GB" dirty="0"/>
              <a:t>: </a:t>
            </a:r>
            <a:r>
              <a:rPr lang="en-GB" i="1" dirty="0"/>
              <a:t>there is a better way to specify formatting for your HTML</a:t>
            </a:r>
            <a:r>
              <a:rPr lang="en-GB" dirty="0"/>
              <a:t> – upcoming lecture!</a:t>
            </a:r>
          </a:p>
        </p:txBody>
      </p:sp>
    </p:spTree>
    <p:extLst>
      <p:ext uri="{BB962C8B-B14F-4D97-AF65-F5344CB8AC3E}">
        <p14:creationId xmlns:p14="http://schemas.microsoft.com/office/powerpoint/2010/main" val="2743195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Lab Exercise</a:t>
            </a:r>
          </a:p>
        </p:txBody>
      </p:sp>
      <p:sp>
        <p:nvSpPr>
          <p:cNvPr id="3" name="Content Placeholder 2"/>
          <p:cNvSpPr>
            <a:spLocks noGrp="1"/>
          </p:cNvSpPr>
          <p:nvPr>
            <p:ph sz="quarter" idx="1"/>
          </p:nvPr>
        </p:nvSpPr>
        <p:spPr/>
        <p:txBody>
          <a:bodyPr/>
          <a:lstStyle/>
          <a:p>
            <a:r>
              <a:rPr lang="en-GB" dirty="0"/>
              <a:t>Download instructions from Moodle</a:t>
            </a:r>
          </a:p>
        </p:txBody>
      </p:sp>
    </p:spTree>
    <p:extLst>
      <p:ext uri="{BB962C8B-B14F-4D97-AF65-F5344CB8AC3E}">
        <p14:creationId xmlns:p14="http://schemas.microsoft.com/office/powerpoint/2010/main" val="32863708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D8D73-7C1B-4064-B760-A01B8DA23C51}"/>
              </a:ext>
            </a:extLst>
          </p:cNvPr>
          <p:cNvSpPr>
            <a:spLocks noGrp="1"/>
          </p:cNvSpPr>
          <p:nvPr>
            <p:ph type="title"/>
          </p:nvPr>
        </p:nvSpPr>
        <p:spPr/>
        <p:txBody>
          <a:bodyPr/>
          <a:lstStyle/>
          <a:p>
            <a:pPr algn="ctr"/>
            <a:r>
              <a:rPr lang="en-GB" dirty="0"/>
              <a:t>End</a:t>
            </a:r>
          </a:p>
        </p:txBody>
      </p:sp>
      <p:sp>
        <p:nvSpPr>
          <p:cNvPr id="3" name="Content Placeholder 2">
            <a:extLst>
              <a:ext uri="{FF2B5EF4-FFF2-40B4-BE49-F238E27FC236}">
                <a16:creationId xmlns:a16="http://schemas.microsoft.com/office/drawing/2014/main" id="{E4607559-958D-4872-A314-F4C425C6A527}"/>
              </a:ext>
            </a:extLst>
          </p:cNvPr>
          <p:cNvSpPr>
            <a:spLocks noGrp="1"/>
          </p:cNvSpPr>
          <p:nvPr>
            <p:ph sz="quarter" idx="1"/>
          </p:nvPr>
        </p:nvSpPr>
        <p:spPr/>
        <p:txBody>
          <a:bodyPr/>
          <a:lstStyle/>
          <a:p>
            <a:endParaRPr lang="en-GB" dirty="0"/>
          </a:p>
        </p:txBody>
      </p:sp>
    </p:spTree>
    <p:extLst>
      <p:ext uri="{BB962C8B-B14F-4D97-AF65-F5344CB8AC3E}">
        <p14:creationId xmlns:p14="http://schemas.microsoft.com/office/powerpoint/2010/main" val="321814717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a:t>
            </a:r>
          </a:p>
        </p:txBody>
      </p:sp>
      <p:sp>
        <p:nvSpPr>
          <p:cNvPr id="3" name="Content Placeholder 2"/>
          <p:cNvSpPr>
            <a:spLocks noGrp="1"/>
          </p:cNvSpPr>
          <p:nvPr>
            <p:ph sz="quarter" idx="1"/>
          </p:nvPr>
        </p:nvSpPr>
        <p:spPr/>
        <p:txBody>
          <a:bodyPr/>
          <a:lstStyle/>
          <a:p>
            <a:r>
              <a:rPr lang="en-GB" dirty="0"/>
              <a:t>What job roles do you think are available in web development?</a:t>
            </a:r>
          </a:p>
        </p:txBody>
      </p:sp>
    </p:spTree>
    <p:extLst>
      <p:ext uri="{BB962C8B-B14F-4D97-AF65-F5344CB8AC3E}">
        <p14:creationId xmlns:p14="http://schemas.microsoft.com/office/powerpoint/2010/main" val="180953594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Web Development Roles</a:t>
            </a:r>
          </a:p>
        </p:txBody>
      </p:sp>
      <p:sp>
        <p:nvSpPr>
          <p:cNvPr id="3" name="Content Placeholder 2"/>
          <p:cNvSpPr>
            <a:spLocks noGrp="1"/>
          </p:cNvSpPr>
          <p:nvPr>
            <p:ph sz="quarter" idx="1"/>
          </p:nvPr>
        </p:nvSpPr>
        <p:spPr/>
        <p:txBody>
          <a:bodyPr>
            <a:normAutofit fontScale="92500" lnSpcReduction="10000"/>
          </a:bodyPr>
          <a:lstStyle/>
          <a:p>
            <a:r>
              <a:rPr lang="en-GB" dirty="0"/>
              <a:t>Information Architect (IA)</a:t>
            </a:r>
          </a:p>
          <a:p>
            <a:r>
              <a:rPr lang="en-GB" dirty="0"/>
              <a:t>User Experience (UX) Designer</a:t>
            </a:r>
          </a:p>
          <a:p>
            <a:r>
              <a:rPr lang="en-GB" dirty="0"/>
              <a:t>User Interface (UI) Designer </a:t>
            </a:r>
          </a:p>
          <a:p>
            <a:pPr lvl="1"/>
            <a:r>
              <a:rPr lang="en-GB" dirty="0"/>
              <a:t>aka Front-end Developer</a:t>
            </a:r>
          </a:p>
          <a:p>
            <a:r>
              <a:rPr lang="en-GB" dirty="0"/>
              <a:t>Web Developer</a:t>
            </a:r>
          </a:p>
          <a:p>
            <a:pPr lvl="1"/>
            <a:r>
              <a:rPr lang="en-GB" dirty="0"/>
              <a:t>aka Back-end Developer / Full-stack Developer</a:t>
            </a:r>
          </a:p>
          <a:p>
            <a:pPr lvl="1"/>
            <a:r>
              <a:rPr lang="en-GB" dirty="0"/>
              <a:t>May also be responsible for UI development</a:t>
            </a:r>
            <a:endParaRPr lang="en-GB" dirty="0">
              <a:sym typeface="Wingdings" panose="05000000000000000000" pitchFamily="2" charset="2"/>
            </a:endParaRPr>
          </a:p>
          <a:p>
            <a:r>
              <a:rPr lang="en-GB" dirty="0">
                <a:sym typeface="Wingdings" panose="05000000000000000000" pitchFamily="2" charset="2"/>
              </a:rPr>
              <a:t>Web Content Specialists</a:t>
            </a:r>
          </a:p>
          <a:p>
            <a:r>
              <a:rPr lang="en-GB" dirty="0">
                <a:sym typeface="Wingdings" panose="05000000000000000000" pitchFamily="2" charset="2"/>
              </a:rPr>
              <a:t>SEO Specialists</a:t>
            </a:r>
          </a:p>
          <a:p>
            <a:r>
              <a:rPr lang="en-GB" dirty="0">
                <a:sym typeface="Wingdings" panose="05000000000000000000" pitchFamily="2" charset="2"/>
              </a:rPr>
              <a:t>Web Designer or Graphics Designer</a:t>
            </a:r>
            <a:endParaRPr lang="en-GB" dirty="0"/>
          </a:p>
        </p:txBody>
      </p:sp>
      <p:sp>
        <p:nvSpPr>
          <p:cNvPr id="4" name="TextBox 3"/>
          <p:cNvSpPr txBox="1"/>
          <p:nvPr/>
        </p:nvSpPr>
        <p:spPr>
          <a:xfrm>
            <a:off x="2192004" y="6477000"/>
            <a:ext cx="6574044" cy="307777"/>
          </a:xfrm>
          <a:prstGeom prst="rect">
            <a:avLst/>
          </a:prstGeom>
          <a:noFill/>
        </p:spPr>
        <p:txBody>
          <a:bodyPr wrap="none" rtlCol="0">
            <a:spAutoFit/>
          </a:bodyPr>
          <a:lstStyle/>
          <a:p>
            <a:r>
              <a:rPr lang="en-GB" sz="1400" dirty="0"/>
              <a:t>Try searching a job site, e.g. </a:t>
            </a:r>
            <a:r>
              <a:rPr lang="en-GB" sz="1400" dirty="0">
                <a:hlinkClick r:id="rId3"/>
              </a:rPr>
              <a:t>jobsite.co.uk</a:t>
            </a:r>
            <a:r>
              <a:rPr lang="en-GB" sz="1400" dirty="0"/>
              <a:t>, to find out responsibilities for these roles. </a:t>
            </a:r>
          </a:p>
        </p:txBody>
      </p:sp>
    </p:spTree>
    <p:extLst>
      <p:ext uri="{BB962C8B-B14F-4D97-AF65-F5344CB8AC3E}">
        <p14:creationId xmlns:p14="http://schemas.microsoft.com/office/powerpoint/2010/main" val="412451494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2">
      <a:majorFont>
        <a:latin typeface="Calibri"/>
        <a:ea typeface=""/>
        <a:cs typeface=""/>
        <a:font script="Jpan" typeface="HGｺﾞｼｯｸM"/>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ambria"/>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ontrol xmlns="http://schemas.microsoft.com/VisualStudio/2011/storyboarding/control">
  <Id Name="System.Storyboarding.Common.TextInput" Revision="1" Stencil="System.Storyboarding.Common" StencilVersion="0.1"/>
</Control>
</file>

<file path=customXml/item2.xml><?xml version="1.0" encoding="utf-8"?>
<Control xmlns="http://schemas.microsoft.com/VisualStudio/2011/storyboarding/control">
  <Id Name="System.Storyboarding.Backgrounds.WebBrowser" Revision="1" Stencil="System.Storyboarding.Backgrounds" StencilVersion="0.1"/>
</Control>
</file>

<file path=customXml/itemProps1.xml><?xml version="1.0" encoding="utf-8"?>
<ds:datastoreItem xmlns:ds="http://schemas.openxmlformats.org/officeDocument/2006/customXml" ds:itemID="{69CA5B40-25F3-41C0-8BBC-13DDE9C63212}">
  <ds:schemaRefs>
    <ds:schemaRef ds:uri="http://schemas.microsoft.com/VisualStudio/2011/storyboarding/control"/>
  </ds:schemaRefs>
</ds:datastoreItem>
</file>

<file path=customXml/itemProps2.xml><?xml version="1.0" encoding="utf-8"?>
<ds:datastoreItem xmlns:ds="http://schemas.openxmlformats.org/officeDocument/2006/customXml" ds:itemID="{EB7B554C-29BD-42EC-82E7-C9EE7367E9A1}">
  <ds:schemaRefs>
    <ds:schemaRef ds:uri="http://schemas.microsoft.com/VisualStudio/2011/storyboarding/control"/>
  </ds:schemaRefs>
</ds:datastoreItem>
</file>

<file path=docProps/app.xml><?xml version="1.0" encoding="utf-8"?>
<Properties xmlns="http://schemas.openxmlformats.org/officeDocument/2006/extended-properties" xmlns:vt="http://schemas.openxmlformats.org/officeDocument/2006/docPropsVTypes">
  <Template>Median</Template>
  <TotalTime>0</TotalTime>
  <Words>2738</Words>
  <Application>Microsoft Office PowerPoint</Application>
  <PresentationFormat>On-screen Show (4:3)</PresentationFormat>
  <Paragraphs>327</Paragraphs>
  <Slides>34</Slides>
  <Notes>13</Notes>
  <HiddenSlides>0</HiddenSlides>
  <MMClips>0</MMClips>
  <ScaleCrop>false</ScaleCrop>
  <HeadingPairs>
    <vt:vector size="8" baseType="variant">
      <vt:variant>
        <vt:lpstr>Fonts Used</vt:lpstr>
      </vt:variant>
      <vt:variant>
        <vt:i4>6</vt:i4>
      </vt:variant>
      <vt:variant>
        <vt:lpstr>Theme</vt:lpstr>
      </vt:variant>
      <vt:variant>
        <vt:i4>1</vt:i4>
      </vt:variant>
      <vt:variant>
        <vt:lpstr>Slide Titles</vt:lpstr>
      </vt:variant>
      <vt:variant>
        <vt:i4>34</vt:i4>
      </vt:variant>
      <vt:variant>
        <vt:lpstr>Custom Shows</vt:lpstr>
      </vt:variant>
      <vt:variant>
        <vt:i4>1</vt:i4>
      </vt:variant>
    </vt:vector>
  </HeadingPairs>
  <TitlesOfParts>
    <vt:vector size="42" baseType="lpstr">
      <vt:lpstr>Arial</vt:lpstr>
      <vt:lpstr>Calibri</vt:lpstr>
      <vt:lpstr>Cambria</vt:lpstr>
      <vt:lpstr>Consolas</vt:lpstr>
      <vt:lpstr>Wingdings</vt:lpstr>
      <vt:lpstr>Wingdings 2</vt:lpstr>
      <vt:lpstr>Median</vt:lpstr>
      <vt:lpstr>Introduction To HTML</vt:lpstr>
      <vt:lpstr>Today’s Lecture</vt:lpstr>
      <vt:lpstr>Module Aim</vt:lpstr>
      <vt:lpstr>Introduction</vt:lpstr>
      <vt:lpstr>Question</vt:lpstr>
      <vt:lpstr>Web Design Principles</vt:lpstr>
      <vt:lpstr>Web Standards</vt:lpstr>
      <vt:lpstr>HyperText Markup Language (HTML)</vt:lpstr>
      <vt:lpstr>Markup in Word</vt:lpstr>
      <vt:lpstr>Note – XML – trying to standardise</vt:lpstr>
      <vt:lpstr>Markup in Word</vt:lpstr>
      <vt:lpstr>XHTML</vt:lpstr>
      <vt:lpstr>HTML Tags</vt:lpstr>
      <vt:lpstr>HTML Elements Basic Building Blocks of a HTML Document</vt:lpstr>
      <vt:lpstr>HTML Elements Three Types of  HTML Markup Tags</vt:lpstr>
      <vt:lpstr>HTML Attributes</vt:lpstr>
      <vt:lpstr>Attribute Example 1</vt:lpstr>
      <vt:lpstr>Attribute Example 2</vt:lpstr>
      <vt:lpstr>Nested HTML Elements</vt:lpstr>
      <vt:lpstr>Nested Elements Better Way to Write to Ensure Proper Nesting</vt:lpstr>
      <vt:lpstr>Badly Nested HTML</vt:lpstr>
      <vt:lpstr>HTML Good Practice</vt:lpstr>
      <vt:lpstr>Basic Structure of a HTML Document</vt:lpstr>
      <vt:lpstr>Basic Structure of a HTML Document</vt:lpstr>
      <vt:lpstr>The Structure of a HTML Document</vt:lpstr>
      <vt:lpstr>A selection of HTML Elements:</vt:lpstr>
      <vt:lpstr>A selection of HTML Elements:</vt:lpstr>
      <vt:lpstr>Lists</vt:lpstr>
      <vt:lpstr>Inline and Block-Level Elements</vt:lpstr>
      <vt:lpstr>Today’s HTML Elements: Formatting</vt:lpstr>
      <vt:lpstr>Lab Exercise</vt:lpstr>
      <vt:lpstr>End</vt:lpstr>
      <vt:lpstr>Question</vt:lpstr>
      <vt:lpstr>Web Development Roles</vt:lpstr>
      <vt:lpstr>Lecture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Kemi Ademoye</dc:creator>
  <cp:lastModifiedBy>Suneth Fernando</cp:lastModifiedBy>
  <cp:revision>1423</cp:revision>
  <cp:lastPrinted>2014-09-29T16:21:25Z</cp:lastPrinted>
  <dcterms:created xsi:type="dcterms:W3CDTF">2013-09-18T07:00:31Z</dcterms:created>
  <dcterms:modified xsi:type="dcterms:W3CDTF">2021-02-03T19:00:47Z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fs.IsStoryboard">
    <vt:bool>true</vt:bool>
  </property>
</Properties>
</file>