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42" d="100"/>
          <a:sy n="42" d="100"/>
        </p:scale>
        <p:origin x="72" y="5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notesMaster" Target="notesMasters/notesMaster1.xml" /><Relationship Id="rId20"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C002D2-5DAD-41BC-AA5A-B1BB51FD95B1}" type="datetimeFigureOut">
              <a:rPr lang="en-US" smtClean="0"/>
              <a:t>11/20/2023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C1242A-01FB-4659-B323-CBDFA6661B95}" type="slidenum">
              <a:rPr lang="en-US" smtClean="0"/>
              <a:t>‹#›</a:t>
            </a:fld>
            <a:endParaRPr lang="en-US"/>
          </a:p>
        </p:txBody>
      </p:sp>
    </p:spTree>
    <p:extLst>
      <p:ext uri="{BB962C8B-B14F-4D97-AF65-F5344CB8AC3E}">
        <p14:creationId xmlns:p14="http://schemas.microsoft.com/office/powerpoint/2010/main" val="18721895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Our customer base comprises people with significant financial means who are in search of opulent lifestyles. Our establishment is favored by business people, regardless of gender, seeking opulent respite whether on work or recreational journeys. Individuals who possess a fondness for luxurious lodgings and personalized services will discover a suitable fit with our establishment. Our establishment provides exceptional accommodations, spa amenities, and recreational activities, complemented by sophisticated bars and dining establishments. The staff members at our institution are highly trained and committed to provide proactive and individualized care. They prioritize attention to detail and strive to surpass expectations. Our establishment offers a range of tailored holiday packages, activities, and partnerships, enabling visitors to make the most of our unique and high-quality services.</a:t>
            </a:r>
            <a:endParaRPr lang="en-US" dirty="0"/>
          </a:p>
        </p:txBody>
      </p:sp>
      <p:sp>
        <p:nvSpPr>
          <p:cNvPr id="4" name="Slide Number Placeholder 3"/>
          <p:cNvSpPr>
            <a:spLocks noGrp="1"/>
          </p:cNvSpPr>
          <p:nvPr>
            <p:ph type="sldNum" sz="quarter" idx="5"/>
          </p:nvPr>
        </p:nvSpPr>
        <p:spPr/>
        <p:txBody>
          <a:bodyPr/>
          <a:lstStyle/>
          <a:p>
            <a:fld id="{57C1242A-01FB-4659-B323-CBDFA6661B95}" type="slidenum">
              <a:rPr lang="en-US" smtClean="0"/>
              <a:t>3</a:t>
            </a:fld>
            <a:endParaRPr lang="en-US"/>
          </a:p>
        </p:txBody>
      </p:sp>
    </p:spTree>
    <p:extLst>
      <p:ext uri="{BB962C8B-B14F-4D97-AF65-F5344CB8AC3E}">
        <p14:creationId xmlns:p14="http://schemas.microsoft.com/office/powerpoint/2010/main" val="960233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nature of guest services refers to the characteristics and qualities that define the role and responsibilities of individuals who provide assistance and support to guests.</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We offer a wide range of services to help you with anything you need, including concierge services, room service, and round-the-clock support.</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According to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Gregersen</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and Black (2002), these services are designed to meet a variety of needs and provide a smooth and enjoyable experience for guests.</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scope of guest services refers to the range or extent of services provided to guests. It encompasses all the different services and assistance offered to guests during their stay or visit, such as check-in and check-out procedures</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We provide help with making reservations and creating customized itineraries to make your travel experience even more exciting.</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We offer various benefits such as the chance to upgrade your room, enjoy spa services, and have personalized event planning.</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user is talking about three different actions: collecting feedback, implementing loyalty programs, and conducting personalized follow-ups.</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role of facilities refers to the functions and responsibilities associated with managing and maintaining physical spaces, such as buildings, offices, and infrastructure. This includes tasks such as ensuring the</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We offer a variety of luxurious accommodations, including suites and premium rooms, all designed with the latest and most sophisticated features to provide an extravagant and enjoyable stay.</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We provide fitness centers, pools, and wellness spas to help people relax and feel refreshed.</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Our establishment offers a variety of options for dining and entertainment. We have upscale restaurants, comfortable lounges, and private event spaces to accommodate different tastes and preferences.</a:t>
            </a:r>
            <a:endParaRPr lang="en-US" dirty="0"/>
          </a:p>
        </p:txBody>
      </p:sp>
      <p:sp>
        <p:nvSpPr>
          <p:cNvPr id="4" name="Slide Number Placeholder 3"/>
          <p:cNvSpPr>
            <a:spLocks noGrp="1"/>
          </p:cNvSpPr>
          <p:nvPr>
            <p:ph type="sldNum" sz="quarter" idx="5"/>
          </p:nvPr>
        </p:nvSpPr>
        <p:spPr/>
        <p:txBody>
          <a:bodyPr/>
          <a:lstStyle/>
          <a:p>
            <a:fld id="{57C1242A-01FB-4659-B323-CBDFA6661B95}" type="slidenum">
              <a:rPr lang="en-US" smtClean="0"/>
              <a:t>4</a:t>
            </a:fld>
            <a:endParaRPr lang="en-US"/>
          </a:p>
        </p:txBody>
      </p:sp>
    </p:spTree>
    <p:extLst>
      <p:ext uri="{BB962C8B-B14F-4D97-AF65-F5344CB8AC3E}">
        <p14:creationId xmlns:p14="http://schemas.microsoft.com/office/powerpoint/2010/main" val="893318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Guest Services at JW Marriott provides a range of services to enhance your stay. Our team is dedicated to offering personalized assistance, including helping you with any specific needs or requests you may have. We are also knowledgeable about the local area and can provide recommendations for restaurants, attractions, and activities. Additionally, we can assist you with making travel arrangements, ensuring that your journey is smooth and efficient.</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We provide personalized in-room dining experiences that are carefully designed to meet the unique preferences of each guest.</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JW Marriott offers a range of amenities and services for guests to enjoy during their stay.</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Our accommodations offer large rooms, high-quality bedding, and modern design to create a luxurious experience for our guests.</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According to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Andreani</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et al. (2012), the facilities at these locations include modern fitness centers, relaxing spas, and private pool areas.</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place offers a variety of options for dining, including high-quality restaurants, elegant lounges, and one-of-a-kind culinary experiences, catering to different tastes and preferences.</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Bespoke Experiences provides tailored stays, special event packages, and personalized services to create a one-of-a-kind and unforgettable visit.</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Working together with local organizations to offer genuine experiences that enhance the overall quality of your stay.</a:t>
            </a:r>
          </a:p>
          <a:p>
            <a:endParaRPr lang="en-US" dirty="0"/>
          </a:p>
        </p:txBody>
      </p:sp>
      <p:sp>
        <p:nvSpPr>
          <p:cNvPr id="4" name="Slide Number Placeholder 3"/>
          <p:cNvSpPr>
            <a:spLocks noGrp="1"/>
          </p:cNvSpPr>
          <p:nvPr>
            <p:ph type="sldNum" sz="quarter" idx="5"/>
          </p:nvPr>
        </p:nvSpPr>
        <p:spPr/>
        <p:txBody>
          <a:bodyPr/>
          <a:lstStyle/>
          <a:p>
            <a:fld id="{57C1242A-01FB-4659-B323-CBDFA6661B95}" type="slidenum">
              <a:rPr lang="en-US" smtClean="0"/>
              <a:t>5</a:t>
            </a:fld>
            <a:endParaRPr lang="en-US"/>
          </a:p>
        </p:txBody>
      </p:sp>
    </p:spTree>
    <p:extLst>
      <p:ext uri="{BB962C8B-B14F-4D97-AF65-F5344CB8AC3E}">
        <p14:creationId xmlns:p14="http://schemas.microsoft.com/office/powerpoint/2010/main" val="1518912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Hospitality is a practice that encompasses various activities aimed at providing a warm and friendly welcome to individuals who are visiting a specific place or attending an event. It involves the ability to skillfully offer genuine and kind reception to these individuals. </a:t>
            </a:r>
          </a:p>
          <a:p>
            <a:endParaRPr lang="en-US" dirty="0"/>
          </a:p>
        </p:txBody>
      </p:sp>
      <p:sp>
        <p:nvSpPr>
          <p:cNvPr id="4" name="Slide Number Placeholder 3"/>
          <p:cNvSpPr>
            <a:spLocks noGrp="1"/>
          </p:cNvSpPr>
          <p:nvPr>
            <p:ph type="sldNum" sz="quarter" idx="5"/>
          </p:nvPr>
        </p:nvSpPr>
        <p:spPr/>
        <p:txBody>
          <a:bodyPr/>
          <a:lstStyle/>
          <a:p>
            <a:fld id="{57C1242A-01FB-4659-B323-CBDFA6661B95}" type="slidenum">
              <a:rPr lang="en-US" smtClean="0"/>
              <a:t>6</a:t>
            </a:fld>
            <a:endParaRPr lang="en-US"/>
          </a:p>
        </p:txBody>
      </p:sp>
    </p:spTree>
    <p:extLst>
      <p:ext uri="{BB962C8B-B14F-4D97-AF65-F5344CB8AC3E}">
        <p14:creationId xmlns:p14="http://schemas.microsoft.com/office/powerpoint/2010/main" val="34063303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The establishment of a friendly atmosphere is fundamental in ensuring a favorable and enduring client experience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Wernick</a:t>
            </a:r>
            <a:r>
              <a:rPr lang="en-US" sz="1800" dirty="0">
                <a:effectLst/>
                <a:latin typeface="Calibri" panose="020F0502020204030204" pitchFamily="34" charset="0"/>
                <a:ea typeface="Calibri" panose="020F0502020204030204" pitchFamily="34" charset="0"/>
                <a:cs typeface="Times New Roman" panose="02020603050405020304" pitchFamily="18" charset="0"/>
              </a:rPr>
              <a:t> &amp; Von Glinow, 2012). The establishment of a strong feeling of connection has been shown to cultivate visitor loyalty and produce favorable word-of-mouth. The creation of a welcoming environment plays a pivotal function in augmenting the overall satisfaction and well-being of guests. </a:t>
            </a:r>
            <a:endParaRPr lang="en-US" dirty="0"/>
          </a:p>
        </p:txBody>
      </p:sp>
      <p:sp>
        <p:nvSpPr>
          <p:cNvPr id="4" name="Slide Number Placeholder 3"/>
          <p:cNvSpPr>
            <a:spLocks noGrp="1"/>
          </p:cNvSpPr>
          <p:nvPr>
            <p:ph type="sldNum" sz="quarter" idx="5"/>
          </p:nvPr>
        </p:nvSpPr>
        <p:spPr/>
        <p:txBody>
          <a:bodyPr/>
          <a:lstStyle/>
          <a:p>
            <a:fld id="{57C1242A-01FB-4659-B323-CBDFA6661B95}" type="slidenum">
              <a:rPr lang="en-US" smtClean="0"/>
              <a:t>7</a:t>
            </a:fld>
            <a:endParaRPr lang="en-US"/>
          </a:p>
        </p:txBody>
      </p:sp>
    </p:spTree>
    <p:extLst>
      <p:ext uri="{BB962C8B-B14F-4D97-AF65-F5344CB8AC3E}">
        <p14:creationId xmlns:p14="http://schemas.microsoft.com/office/powerpoint/2010/main" val="717607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JW Marriott hotel chain uses different strategies to give each guest a unique and personalized experience by offering services that are tailored to their preferences. The goal is to carefully and precisely manage every aspect of a guest's experience to ensure it is done correctly.</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Anticipating and meeting visitor needs before they arise, going above and beyond what is expected.</a:t>
            </a:r>
            <a:endParaRPr lang="en-US" dirty="0"/>
          </a:p>
        </p:txBody>
      </p:sp>
      <p:sp>
        <p:nvSpPr>
          <p:cNvPr id="4" name="Slide Number Placeholder 3"/>
          <p:cNvSpPr>
            <a:spLocks noGrp="1"/>
          </p:cNvSpPr>
          <p:nvPr>
            <p:ph type="sldNum" sz="quarter" idx="5"/>
          </p:nvPr>
        </p:nvSpPr>
        <p:spPr/>
        <p:txBody>
          <a:bodyPr/>
          <a:lstStyle/>
          <a:p>
            <a:fld id="{57C1242A-01FB-4659-B323-CBDFA6661B95}" type="slidenum">
              <a:rPr lang="en-US" smtClean="0"/>
              <a:t>8</a:t>
            </a:fld>
            <a:endParaRPr lang="en-US"/>
          </a:p>
        </p:txBody>
      </p:sp>
    </p:spTree>
    <p:extLst>
      <p:ext uri="{BB962C8B-B14F-4D97-AF65-F5344CB8AC3E}">
        <p14:creationId xmlns:p14="http://schemas.microsoft.com/office/powerpoint/2010/main" val="250707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use of local art and design aspects enhances the overall atmosphere of the hotel. The institution exhibits culinary creations that draw inspiration from regional origins, hence cultivating collaborative relationships with chefs within the local community. The establishment of connections with local companies and artisans has been emphasized in the study conducted by Chen and Tabari (2017). The prioritization of active engagement in community-based cultural activities and festivals is emphasized. The primary goal is to provide training to employees with the aim of fostering and sharing local cultural knowledge in order to enhance the visitor experience, making it more immersive and genuine (Huan et al., 2021). The dedication to fostering local involvement produces a distinctive and culturally immersive atmosphere for both visitors and the surrounding community.</a:t>
            </a:r>
          </a:p>
          <a:p>
            <a:endParaRPr lang="en-US" dirty="0"/>
          </a:p>
        </p:txBody>
      </p:sp>
      <p:sp>
        <p:nvSpPr>
          <p:cNvPr id="4" name="Slide Number Placeholder 3"/>
          <p:cNvSpPr>
            <a:spLocks noGrp="1"/>
          </p:cNvSpPr>
          <p:nvPr>
            <p:ph type="sldNum" sz="quarter" idx="5"/>
          </p:nvPr>
        </p:nvSpPr>
        <p:spPr/>
        <p:txBody>
          <a:bodyPr/>
          <a:lstStyle/>
          <a:p>
            <a:fld id="{57C1242A-01FB-4659-B323-CBDFA6661B95}" type="slidenum">
              <a:rPr lang="en-US" smtClean="0"/>
              <a:t>9</a:t>
            </a:fld>
            <a:endParaRPr lang="en-US"/>
          </a:p>
        </p:txBody>
      </p:sp>
    </p:spTree>
    <p:extLst>
      <p:ext uri="{BB962C8B-B14F-4D97-AF65-F5344CB8AC3E}">
        <p14:creationId xmlns:p14="http://schemas.microsoft.com/office/powerpoint/2010/main" val="2772344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Improving one's online profile by using state-of-the-art digital instruments, such interactive materials and virtual tours. Using social media campaigns tailored to certain audiences. Showcasing unique sneak peeks, discounts, and bargains. Using influential people to raise awareness and interest in a product or service. Working together with well-known personalities who share the premium brand's ethos (Barreto &amp;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Mayya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2022). Creating unique loyalty programs for each individual customer. Making unique events and discounts for loyal clients. Making material that users can engage with via mediums like VR, AR, or gamification. Assuring a lively and engaged online presence by increasing total visitor interaction with the business.</a:t>
            </a:r>
          </a:p>
          <a:p>
            <a:endParaRPr lang="en-US" b="1" dirty="0"/>
          </a:p>
        </p:txBody>
      </p:sp>
      <p:sp>
        <p:nvSpPr>
          <p:cNvPr id="4" name="Slide Number Placeholder 3"/>
          <p:cNvSpPr>
            <a:spLocks noGrp="1"/>
          </p:cNvSpPr>
          <p:nvPr>
            <p:ph type="sldNum" sz="quarter" idx="5"/>
          </p:nvPr>
        </p:nvSpPr>
        <p:spPr/>
        <p:txBody>
          <a:bodyPr/>
          <a:lstStyle/>
          <a:p>
            <a:fld id="{57C1242A-01FB-4659-B323-CBDFA6661B95}" type="slidenum">
              <a:rPr lang="en-US" smtClean="0"/>
              <a:t>10</a:t>
            </a:fld>
            <a:endParaRPr lang="en-US"/>
          </a:p>
        </p:txBody>
      </p:sp>
    </p:spTree>
    <p:extLst>
      <p:ext uri="{BB962C8B-B14F-4D97-AF65-F5344CB8AC3E}">
        <p14:creationId xmlns:p14="http://schemas.microsoft.com/office/powerpoint/2010/main" val="2205974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adjusting to a volatile market and ever-evolving travel needs. Keeping visitors secure as we adapt to a changing world.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Wibawa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&amp; Mathilda, 2023) The ability to adapt to changing guest needs and act quickly in response to input is essential to achieving and maintaining excellence. Standing out in a competitive market by stressing what makes JW Marriott special. Taking preventative measures with effective crisis management in the face of calamity. Adapting to new technologies in order to provide better service to guests. Spending wisely to improve productivity and quality control. Collectively, these initiatives strengthen JW Marriott's fortitude, individuality, and dedication to delivering an exceptional hospitality experience.</a:t>
            </a:r>
          </a:p>
          <a:p>
            <a:endParaRPr lang="en-US" dirty="0"/>
          </a:p>
        </p:txBody>
      </p:sp>
      <p:sp>
        <p:nvSpPr>
          <p:cNvPr id="4" name="Slide Number Placeholder 3"/>
          <p:cNvSpPr>
            <a:spLocks noGrp="1"/>
          </p:cNvSpPr>
          <p:nvPr>
            <p:ph type="sldNum" sz="quarter" idx="5"/>
          </p:nvPr>
        </p:nvSpPr>
        <p:spPr/>
        <p:txBody>
          <a:bodyPr/>
          <a:lstStyle/>
          <a:p>
            <a:fld id="{57C1242A-01FB-4659-B323-CBDFA6661B95}" type="slidenum">
              <a:rPr lang="en-US" smtClean="0"/>
              <a:t>11</a:t>
            </a:fld>
            <a:endParaRPr lang="en-US"/>
          </a:p>
        </p:txBody>
      </p:sp>
    </p:spTree>
    <p:extLst>
      <p:ext uri="{BB962C8B-B14F-4D97-AF65-F5344CB8AC3E}">
        <p14:creationId xmlns:p14="http://schemas.microsoft.com/office/powerpoint/2010/main" val="2237414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02239-14C0-D5E3-6AE7-4E3CC70BF7B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9A3977-A67D-27F8-4423-E73205B50D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3515401-FB0A-3D50-8363-A8AC71EA4165}"/>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5" name="Footer Placeholder 4">
            <a:extLst>
              <a:ext uri="{FF2B5EF4-FFF2-40B4-BE49-F238E27FC236}">
                <a16:creationId xmlns:a16="http://schemas.microsoft.com/office/drawing/2014/main" id="{A9038ADD-10B7-792A-9AF5-DB5F130FDE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DDD05D-DDE3-F44E-00B1-8FE00BC88461}"/>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3557790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EDBCB-1F76-4B13-D05E-9F77D53067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8E30B1-58F0-F50E-5303-F0273D821CB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301561-EA41-2D2B-3C29-1BF49E21F16D}"/>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5" name="Footer Placeholder 4">
            <a:extLst>
              <a:ext uri="{FF2B5EF4-FFF2-40B4-BE49-F238E27FC236}">
                <a16:creationId xmlns:a16="http://schemas.microsoft.com/office/drawing/2014/main" id="{B5E50E28-46E4-4910-7E72-DA174D2D86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D489E0-BC37-3589-00EB-CF4E734D2A95}"/>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1244738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423D3-8F9B-9645-1CA0-B89BBFE566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8FA1E15-0992-ABA8-C152-DB32C83081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CD08FD-D196-B77C-ADEE-AB111526B62D}"/>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5" name="Footer Placeholder 4">
            <a:extLst>
              <a:ext uri="{FF2B5EF4-FFF2-40B4-BE49-F238E27FC236}">
                <a16:creationId xmlns:a16="http://schemas.microsoft.com/office/drawing/2014/main" id="{084E5E2A-4174-033F-FB10-112FBDE547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FDC20C-C0EE-9AEF-0978-9C8456C015CB}"/>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2110493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35D9D-CF56-949D-6068-9C2D1013130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924D3E5-84C0-BF1E-78A0-99DC28905CB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5E8B916-8998-B63C-285A-5ECDB4ACB7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787D7E-EB21-7749-34B0-24F3B2A63C61}"/>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6" name="Footer Placeholder 5">
            <a:extLst>
              <a:ext uri="{FF2B5EF4-FFF2-40B4-BE49-F238E27FC236}">
                <a16:creationId xmlns:a16="http://schemas.microsoft.com/office/drawing/2014/main" id="{7F8B9BC7-9DC3-21E5-B27A-ECB1A6398D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03C327-7286-3686-A83F-8442E9DD5E42}"/>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1393685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ADA6B-B745-DF94-E2F5-29C6C732622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D90005B-BBE4-2778-3955-84652B1F64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7A6F9C3-E396-D53C-FCCE-383DE964B0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BED16F7-0E8E-6B84-6B30-6EEA6F0FED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784918-3085-4D53-0EF2-F4C918534D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A64D909-F667-EFD6-DD10-79DBAA611AD6}"/>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8" name="Footer Placeholder 7">
            <a:extLst>
              <a:ext uri="{FF2B5EF4-FFF2-40B4-BE49-F238E27FC236}">
                <a16:creationId xmlns:a16="http://schemas.microsoft.com/office/drawing/2014/main" id="{74BA6A78-C6C5-0C3E-3220-21C7929AE6F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DDDD94-16DE-F710-867C-6ACA2B605CC2}"/>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3162015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2E8E1-7E54-66B1-9A10-6639D671A0C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9365913-0714-994A-39E0-C6EAF8DEC24E}"/>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4" name="Footer Placeholder 3">
            <a:extLst>
              <a:ext uri="{FF2B5EF4-FFF2-40B4-BE49-F238E27FC236}">
                <a16:creationId xmlns:a16="http://schemas.microsoft.com/office/drawing/2014/main" id="{998673F7-E323-7686-4DF7-7CE47C210E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A7C82DE-56CF-0522-3E3C-8CE5206900D4}"/>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3548911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D0518F-131D-776E-77FD-3F70CBBF9E4B}"/>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3" name="Footer Placeholder 2">
            <a:extLst>
              <a:ext uri="{FF2B5EF4-FFF2-40B4-BE49-F238E27FC236}">
                <a16:creationId xmlns:a16="http://schemas.microsoft.com/office/drawing/2014/main" id="{4C60FE1C-52A5-1AF0-B1C7-160C58E084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70D806A-ECE3-1F9F-EAB0-53E8499C8CB3}"/>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1165938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F01C6-275C-A0EC-905D-D2F012F401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7942E72-6189-79EE-347D-FA13141195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674B034-C1DB-A3A9-6712-4A2623AE9F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22C7DA-F585-6E38-13BA-751DE292499B}"/>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6" name="Footer Placeholder 5">
            <a:extLst>
              <a:ext uri="{FF2B5EF4-FFF2-40B4-BE49-F238E27FC236}">
                <a16:creationId xmlns:a16="http://schemas.microsoft.com/office/drawing/2014/main" id="{C646A1FC-659A-86D0-4F3E-AD8F6980A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0D4581-2272-EAFA-F5CE-CAC609AAA42B}"/>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1195404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2498D-E1DD-1504-03E4-C5E8817317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07872E-DDFA-E1AC-12C0-30CD12FE45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FE2D2E6-A47A-864C-2ACB-9E4E108EC9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AE2599-28C1-B60A-9B16-529B750A4C2F}"/>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6" name="Footer Placeholder 5">
            <a:extLst>
              <a:ext uri="{FF2B5EF4-FFF2-40B4-BE49-F238E27FC236}">
                <a16:creationId xmlns:a16="http://schemas.microsoft.com/office/drawing/2014/main" id="{368610DC-159E-701A-3166-6544897ECD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B60731-FF4C-65E9-5DA4-EAD8C11F922A}"/>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2351625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D20C3-EC21-694D-E215-111902C6326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00B3C2D-C0AD-2609-0FC4-CCF9700A9F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0F9A47-9E74-1E5E-7145-F8F2A45EC962}"/>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5" name="Footer Placeholder 4">
            <a:extLst>
              <a:ext uri="{FF2B5EF4-FFF2-40B4-BE49-F238E27FC236}">
                <a16:creationId xmlns:a16="http://schemas.microsoft.com/office/drawing/2014/main" id="{B7D5D83A-1BF3-8D06-575F-59B11C3D4E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86FE9A-EBDE-694D-3D45-83F1C3955433}"/>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3488988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3CC00F-1047-C95B-140A-778B9E508A9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E3CC339-B204-8E34-1DCF-F515EA0717E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8C8BADB-0143-27C6-FFBF-FFBD71B0CDA6}"/>
              </a:ext>
            </a:extLst>
          </p:cNvPr>
          <p:cNvSpPr>
            <a:spLocks noGrp="1"/>
          </p:cNvSpPr>
          <p:nvPr>
            <p:ph type="dt" sz="half" idx="10"/>
          </p:nvPr>
        </p:nvSpPr>
        <p:spPr/>
        <p:txBody>
          <a:bodyPr/>
          <a:lstStyle/>
          <a:p>
            <a:fld id="{D63C285C-5FAF-4AF1-9917-E20BBE8776E9}" type="datetimeFigureOut">
              <a:rPr lang="en-US" smtClean="0"/>
              <a:t>11/20/2023</a:t>
            </a:fld>
            <a:endParaRPr lang="en-US"/>
          </a:p>
        </p:txBody>
      </p:sp>
      <p:sp>
        <p:nvSpPr>
          <p:cNvPr id="5" name="Footer Placeholder 4">
            <a:extLst>
              <a:ext uri="{FF2B5EF4-FFF2-40B4-BE49-F238E27FC236}">
                <a16:creationId xmlns:a16="http://schemas.microsoft.com/office/drawing/2014/main" id="{3E61E915-6180-657B-324D-C3A6FD149A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092BC-9159-5084-725D-67B37F70D8A4}"/>
              </a:ext>
            </a:extLst>
          </p:cNvPr>
          <p:cNvSpPr>
            <a:spLocks noGrp="1"/>
          </p:cNvSpPr>
          <p:nvPr>
            <p:ph type="sldNum" sz="quarter" idx="12"/>
          </p:nvPr>
        </p:nvSpPr>
        <p:spPr/>
        <p:txBody>
          <a:bodyPr/>
          <a:lstStyle/>
          <a:p>
            <a:fld id="{EBB612B6-0033-4AD1-B810-954A988017AF}" type="slidenum">
              <a:rPr lang="en-US" smtClean="0"/>
              <a:t>‹#›</a:t>
            </a:fld>
            <a:endParaRPr lang="en-US"/>
          </a:p>
        </p:txBody>
      </p:sp>
    </p:spTree>
    <p:extLst>
      <p:ext uri="{BB962C8B-B14F-4D97-AF65-F5344CB8AC3E}">
        <p14:creationId xmlns:p14="http://schemas.microsoft.com/office/powerpoint/2010/main" val="3627129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E8ED19-8461-97B4-B5DD-994036D057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F8600B-30D2-5234-FA5E-D7E2AFF10B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0ADC36-7452-80BC-F32F-577A022BFC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3C285C-5FAF-4AF1-9917-E20BBE8776E9}" type="datetimeFigureOut">
              <a:rPr lang="en-US" smtClean="0"/>
              <a:t>11/20/2023</a:t>
            </a:fld>
            <a:endParaRPr lang="en-US"/>
          </a:p>
        </p:txBody>
      </p:sp>
      <p:sp>
        <p:nvSpPr>
          <p:cNvPr id="5" name="Footer Placeholder 4">
            <a:extLst>
              <a:ext uri="{FF2B5EF4-FFF2-40B4-BE49-F238E27FC236}">
                <a16:creationId xmlns:a16="http://schemas.microsoft.com/office/drawing/2014/main" id="{47F1F9B8-DC33-700B-05C8-3A65CC3A06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2BBDDD2-3CB3-AD46-DD8B-8F06A2EBB6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B612B6-0033-4AD1-B810-954A988017AF}" type="slidenum">
              <a:rPr lang="en-US" smtClean="0"/>
              <a:t>‹#›</a:t>
            </a:fld>
            <a:endParaRPr lang="en-US"/>
          </a:p>
        </p:txBody>
      </p:sp>
    </p:spTree>
    <p:extLst>
      <p:ext uri="{BB962C8B-B14F-4D97-AF65-F5344CB8AC3E}">
        <p14:creationId xmlns:p14="http://schemas.microsoft.com/office/powerpoint/2010/main" val="23358665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B0920-CE55-493A-DF55-A36F6807E922}"/>
              </a:ext>
            </a:extLst>
          </p:cNvPr>
          <p:cNvSpPr>
            <a:spLocks noGrp="1"/>
          </p:cNvSpPr>
          <p:nvPr>
            <p:ph type="ctrTitle"/>
          </p:nvPr>
        </p:nvSpPr>
        <p:spPr>
          <a:xfrm>
            <a:off x="6096000" y="737420"/>
            <a:ext cx="5908431" cy="2387600"/>
          </a:xfrm>
        </p:spPr>
        <p:txBody>
          <a:bodyPr>
            <a:normAutofit/>
          </a:bodyPr>
          <a:lstStyle/>
          <a:p>
            <a:r>
              <a:rPr lang="en-US" sz="1600" b="1" dirty="0">
                <a:latin typeface="Times New Roman" panose="02020603050405020304" pitchFamily="18" charset="0"/>
                <a:cs typeface="Times New Roman" panose="02020603050405020304" pitchFamily="18" charset="0"/>
              </a:rPr>
              <a:t>BMIH4003 Hospitality and Guest Services </a:t>
            </a:r>
            <a:br>
              <a:rPr lang="en-US" sz="1600" b="1" dirty="0">
                <a:latin typeface="Times New Roman" panose="02020603050405020304" pitchFamily="18" charset="0"/>
                <a:cs typeface="Times New Roman" panose="02020603050405020304" pitchFamily="18" charset="0"/>
              </a:rPr>
            </a:br>
            <a:br>
              <a:rPr lang="en-US" sz="1600" b="1" dirty="0">
                <a:latin typeface="Times New Roman" panose="02020603050405020304" pitchFamily="18" charset="0"/>
                <a:cs typeface="Times New Roman" panose="02020603050405020304" pitchFamily="18" charset="0"/>
              </a:rPr>
            </a:b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The role and importance of quality service, hospitality, and guest services within the hotel Industry</a:t>
            </a:r>
          </a:p>
        </p:txBody>
      </p:sp>
      <p:sp>
        <p:nvSpPr>
          <p:cNvPr id="3" name="Subtitle 2">
            <a:extLst>
              <a:ext uri="{FF2B5EF4-FFF2-40B4-BE49-F238E27FC236}">
                <a16:creationId xmlns:a16="http://schemas.microsoft.com/office/drawing/2014/main" id="{26DC8B66-0594-167E-DDB2-BEFAE5BB67E7}"/>
              </a:ext>
            </a:extLst>
          </p:cNvPr>
          <p:cNvSpPr>
            <a:spLocks noGrp="1"/>
          </p:cNvSpPr>
          <p:nvPr>
            <p:ph type="subTitle" idx="1"/>
          </p:nvPr>
        </p:nvSpPr>
        <p:spPr>
          <a:xfrm>
            <a:off x="6400799" y="3422039"/>
            <a:ext cx="5791201" cy="2387599"/>
          </a:xfrm>
        </p:spPr>
        <p:txBody>
          <a:bodyPr>
            <a:normAutofit/>
          </a:bodyPr>
          <a:lstStyle/>
          <a:p>
            <a:r>
              <a:rPr lang="en-US" sz="2000" dirty="0"/>
              <a:t>Name </a:t>
            </a:r>
            <a:r>
              <a:rPr lang="ro-RO" sz="2000" dirty="0"/>
              <a:t>OANA NICOLETA STANCILA </a:t>
            </a:r>
            <a:endParaRPr lang="en-US" sz="2000" dirty="0"/>
          </a:p>
          <a:p>
            <a:r>
              <a:rPr lang="en-US" sz="2000" dirty="0"/>
              <a:t>Course title </a:t>
            </a:r>
            <a:r>
              <a:rPr lang="ro-RO" sz="2000" dirty="0"/>
              <a:t>HOSPITALITY AND GUEST SERVICES </a:t>
            </a:r>
            <a:endParaRPr lang="en-US" sz="2000" dirty="0"/>
          </a:p>
          <a:p>
            <a:r>
              <a:rPr lang="en-US" sz="2000" dirty="0"/>
              <a:t>Course instructor </a:t>
            </a:r>
          </a:p>
          <a:p>
            <a:r>
              <a:rPr lang="en-US" sz="2000" dirty="0"/>
              <a:t>Date </a:t>
            </a:r>
            <a:r>
              <a:rPr lang="ro-RO" sz="2000" dirty="0"/>
              <a:t>20.11.2023</a:t>
            </a:r>
            <a:endParaRPr lang="en-US" sz="2000" dirty="0"/>
          </a:p>
          <a:p>
            <a:r>
              <a:rPr lang="en-US" sz="2000" dirty="0"/>
              <a:t>University </a:t>
            </a:r>
            <a:r>
              <a:rPr lang="ro-RO" sz="2000" dirty="0"/>
              <a:t>BA INTERNATIONAL HOTEL MANAGEMENT </a:t>
            </a:r>
            <a:endParaRPr lang="en-US" sz="2000" dirty="0"/>
          </a:p>
        </p:txBody>
      </p:sp>
      <p:pic>
        <p:nvPicPr>
          <p:cNvPr id="4" name="Picture 2" descr="Marriott brings JW brand to Anaheim, Calif. | Hotel Management">
            <a:extLst>
              <a:ext uri="{FF2B5EF4-FFF2-40B4-BE49-F238E27FC236}">
                <a16:creationId xmlns:a16="http://schemas.microsoft.com/office/drawing/2014/main" id="{79B380BE-C1B2-083A-D7B7-4D25ED75B9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569" y="1413164"/>
            <a:ext cx="5791201" cy="4396474"/>
          </a:xfrm>
          <a:prstGeom prst="rect">
            <a:avLst/>
          </a:prstGeom>
          <a:noFill/>
          <a:extLst>
            <a:ext uri="{909E8E84-426E-40DD-AFC4-6F175D3DCCD1}">
              <a14:hiddenFill xmlns:a14="http://schemas.microsoft.com/office/drawing/2010/main">
                <a:solidFill>
                  <a:srgbClr val="FFFFFF"/>
                </a:solidFill>
              </a14:hiddenFill>
            </a:ext>
          </a:extLst>
        </p:spPr>
      </p:pic>
      <p:sp>
        <p:nvSpPr>
          <p:cNvPr id="5" name="CasetăText 4">
            <a:extLst>
              <a:ext uri="{FF2B5EF4-FFF2-40B4-BE49-F238E27FC236}">
                <a16:creationId xmlns:a16="http://schemas.microsoft.com/office/drawing/2014/main" id="{D54A5AAA-3F3F-2E8B-70FD-AE882DA05FA5}"/>
              </a:ext>
            </a:extLst>
          </p:cNvPr>
          <p:cNvSpPr txBox="1"/>
          <p:nvPr/>
        </p:nvSpPr>
        <p:spPr>
          <a:xfrm>
            <a:off x="5181600" y="2516094"/>
            <a:ext cx="1828800" cy="1828800"/>
          </a:xfrm>
          <a:prstGeom prst="rect">
            <a:avLst/>
          </a:prstGeom>
          <a:noFill/>
        </p:spPr>
        <p:txBody>
          <a:bodyPr wrap="square" rtlCol="0">
            <a:spAutoFit/>
          </a:bodyPr>
          <a:lstStyle/>
          <a:p>
            <a:pPr algn="l"/>
            <a:endParaRPr lang="ro-RO" dirty="0"/>
          </a:p>
        </p:txBody>
      </p:sp>
    </p:spTree>
    <p:extLst>
      <p:ext uri="{BB962C8B-B14F-4D97-AF65-F5344CB8AC3E}">
        <p14:creationId xmlns:p14="http://schemas.microsoft.com/office/powerpoint/2010/main" val="2381081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4F89D-37B9-8EF0-D9C4-7D04B5E649D2}"/>
              </a:ext>
            </a:extLst>
          </p:cNvPr>
          <p:cNvSpPr>
            <a:spLocks noGrp="1"/>
          </p:cNvSpPr>
          <p:nvPr>
            <p:ph type="title"/>
          </p:nvPr>
        </p:nvSpPr>
        <p:spPr>
          <a:xfrm>
            <a:off x="193963" y="0"/>
            <a:ext cx="10515600" cy="1325563"/>
          </a:xfrm>
        </p:spPr>
        <p:txBody>
          <a:bodyPr/>
          <a:lstStyle/>
          <a:p>
            <a:r>
              <a:rPr lang="en-US" b="1" dirty="0"/>
              <a:t>Introduction </a:t>
            </a:r>
          </a:p>
        </p:txBody>
      </p:sp>
      <p:sp>
        <p:nvSpPr>
          <p:cNvPr id="3" name="Content Placeholder 2">
            <a:extLst>
              <a:ext uri="{FF2B5EF4-FFF2-40B4-BE49-F238E27FC236}">
                <a16:creationId xmlns:a16="http://schemas.microsoft.com/office/drawing/2014/main" id="{6F3195EF-7AEA-D065-15EE-5ADF000A0556}"/>
              </a:ext>
            </a:extLst>
          </p:cNvPr>
          <p:cNvSpPr>
            <a:spLocks noGrp="1"/>
          </p:cNvSpPr>
          <p:nvPr>
            <p:ph idx="1"/>
          </p:nvPr>
        </p:nvSpPr>
        <p:spPr>
          <a:xfrm>
            <a:off x="0" y="1325562"/>
            <a:ext cx="6259367" cy="4293573"/>
          </a:xfrm>
        </p:spPr>
        <p:txBody>
          <a:bodyPr>
            <a:normAutofit/>
          </a:bodyPr>
          <a:lstStyle/>
          <a:p>
            <a:r>
              <a:rPr lang="en-US" sz="1200" dirty="0">
                <a:latin typeface="Times New Roman" panose="02020603050405020304" pitchFamily="18" charset="0"/>
                <a:cs typeface="Times New Roman" panose="02020603050405020304" pitchFamily="18" charset="0"/>
              </a:rPr>
              <a:t>The Marriott Corporation was founded in 1927 by J. Willard and Alice Marriott.</a:t>
            </a:r>
          </a:p>
          <a:p>
            <a:r>
              <a:rPr lang="en-US" sz="1200" dirty="0">
                <a:latin typeface="Times New Roman" panose="02020603050405020304" pitchFamily="18" charset="0"/>
                <a:cs typeface="Times New Roman" panose="02020603050405020304" pitchFamily="18" charset="0"/>
              </a:rPr>
              <a:t>The establishment's inception may be traced back to its origins as a root beer stand in Washington, D.C.</a:t>
            </a:r>
          </a:p>
          <a:p>
            <a:r>
              <a:rPr lang="en-US" sz="1200" dirty="0">
                <a:latin typeface="Times New Roman" panose="02020603050405020304" pitchFamily="18" charset="0"/>
                <a:cs typeface="Times New Roman" panose="02020603050405020304" pitchFamily="18" charset="0"/>
              </a:rPr>
              <a:t>Has transformed into a renowned symbol of hospitality on a worldwide scale.</a:t>
            </a:r>
          </a:p>
          <a:p>
            <a:r>
              <a:rPr lang="en-US" sz="1200" dirty="0">
                <a:latin typeface="Times New Roman" panose="02020603050405020304" pitchFamily="18" charset="0"/>
                <a:cs typeface="Times New Roman" panose="02020603050405020304" pitchFamily="18" charset="0"/>
              </a:rPr>
              <a:t>Founded on a dedication to going above and beyond for customers.</a:t>
            </a:r>
          </a:p>
          <a:p>
            <a:r>
              <a:rPr lang="en-US" sz="1200" dirty="0">
                <a:latin typeface="Times New Roman" panose="02020603050405020304" pitchFamily="18" charset="0"/>
                <a:cs typeface="Times New Roman" panose="02020603050405020304" pitchFamily="18" charset="0"/>
              </a:rPr>
              <a:t>Values honesty, loyalty, and solidarity above anything else.</a:t>
            </a:r>
          </a:p>
          <a:p>
            <a:r>
              <a:rPr lang="en-US" sz="1200" dirty="0">
                <a:latin typeface="Times New Roman" panose="02020603050405020304" pitchFamily="18" charset="0"/>
                <a:cs typeface="Times New Roman" panose="02020603050405020304" pitchFamily="18" charset="0"/>
              </a:rPr>
              <a:t>remains true to the spirit and tradition of the Marriott name.</a:t>
            </a:r>
          </a:p>
          <a:p>
            <a:r>
              <a:rPr lang="en-US" sz="1200" dirty="0">
                <a:latin typeface="Times New Roman" panose="02020603050405020304" pitchFamily="18" charset="0"/>
                <a:cs typeface="Times New Roman" panose="02020603050405020304" pitchFamily="18" charset="0"/>
              </a:rPr>
              <a:t>With a global footprint of more than 90 sites.</a:t>
            </a:r>
          </a:p>
          <a:p>
            <a:r>
              <a:rPr lang="en-US" sz="1200" dirty="0">
                <a:latin typeface="Times New Roman" panose="02020603050405020304" pitchFamily="18" charset="0"/>
                <a:cs typeface="Times New Roman" panose="02020603050405020304" pitchFamily="18" charset="0"/>
              </a:rPr>
              <a:t>From renowned metropolitan cores to exotic resort resorts.</a:t>
            </a:r>
          </a:p>
          <a:p>
            <a:r>
              <a:rPr lang="en-US" sz="1200" dirty="0">
                <a:latin typeface="Times New Roman" panose="02020603050405020304" pitchFamily="18" charset="0"/>
                <a:cs typeface="Times New Roman" panose="02020603050405020304" pitchFamily="18" charset="0"/>
              </a:rPr>
              <a:t>A demonstration of the brand's lasting popularity across the world.</a:t>
            </a:r>
          </a:p>
          <a:p>
            <a:r>
              <a:rPr lang="en-US" sz="1200" dirty="0">
                <a:latin typeface="Times New Roman" panose="02020603050405020304" pitchFamily="18" charset="0"/>
                <a:cs typeface="Times New Roman" panose="02020603050405020304" pitchFamily="18" charset="0"/>
              </a:rPr>
              <a:t> presentation takes a look back at JW Marriott's incredible history, highlighting how the company has evolved into a symbol of premium hospitality excellence because to its dedication to classic style, discriminating clients, and widespread availability.</a:t>
            </a:r>
          </a:p>
        </p:txBody>
      </p:sp>
      <p:pic>
        <p:nvPicPr>
          <p:cNvPr id="4" name="Picture 4" descr="Marriott 2017 Global Highlights">
            <a:extLst>
              <a:ext uri="{FF2B5EF4-FFF2-40B4-BE49-F238E27FC236}">
                <a16:creationId xmlns:a16="http://schemas.microsoft.com/office/drawing/2014/main" id="{98EAFF0C-C949-B534-EBF8-9EC6CE717C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9576" y="1243013"/>
            <a:ext cx="6094984" cy="3647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1332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DE9A7-7DC9-6B29-7F57-3D8F74761941}"/>
              </a:ext>
            </a:extLst>
          </p:cNvPr>
          <p:cNvSpPr>
            <a:spLocks noGrp="1"/>
          </p:cNvSpPr>
          <p:nvPr>
            <p:ph type="title"/>
          </p:nvPr>
        </p:nvSpPr>
        <p:spPr/>
        <p:txBody>
          <a:bodyPr/>
          <a:lstStyle/>
          <a:p>
            <a:pPr algn="ctr"/>
            <a:r>
              <a:rPr lang="en-US" dirty="0"/>
              <a:t>Main Consumers and Their Attraction</a:t>
            </a:r>
          </a:p>
        </p:txBody>
      </p:sp>
      <p:sp>
        <p:nvSpPr>
          <p:cNvPr id="3" name="Content Placeholder 2">
            <a:extLst>
              <a:ext uri="{FF2B5EF4-FFF2-40B4-BE49-F238E27FC236}">
                <a16:creationId xmlns:a16="http://schemas.microsoft.com/office/drawing/2014/main" id="{3E11BC42-C119-0318-AE29-30F52D5CD378}"/>
              </a:ext>
            </a:extLst>
          </p:cNvPr>
          <p:cNvSpPr>
            <a:spLocks noGrp="1"/>
          </p:cNvSpPr>
          <p:nvPr>
            <p:ph idx="1"/>
          </p:nvPr>
        </p:nvSpPr>
        <p:spPr>
          <a:xfrm>
            <a:off x="5134707" y="1690688"/>
            <a:ext cx="6617677" cy="4351338"/>
          </a:xfrm>
        </p:spPr>
        <p:txBody>
          <a:bodyPr>
            <a:normAutofit fontScale="70000" lnSpcReduction="20000"/>
          </a:bodyPr>
          <a:lstStyle/>
          <a:p>
            <a:r>
              <a:rPr lang="en-US" dirty="0"/>
              <a:t>Those who have a lot of money and want to live lavishly.</a:t>
            </a:r>
          </a:p>
          <a:p>
            <a:r>
              <a:rPr lang="en-US" dirty="0"/>
              <a:t>Businessmen and women who want to relax in style when traveling for business or pleasure.</a:t>
            </a:r>
          </a:p>
          <a:p>
            <a:r>
              <a:rPr lang="en-US" dirty="0"/>
              <a:t>Individuals who value luxurious accommodations and special services.</a:t>
            </a:r>
          </a:p>
          <a:p>
            <a:r>
              <a:rPr lang="en-US" dirty="0"/>
              <a:t>Superb lodgings, spas, and leisure offerings.</a:t>
            </a:r>
          </a:p>
          <a:p>
            <a:r>
              <a:rPr lang="en-US" dirty="0"/>
              <a:t>Elegant bars and restaurants are available.</a:t>
            </a:r>
          </a:p>
          <a:p>
            <a:r>
              <a:rPr lang="en-US" dirty="0"/>
              <a:t>Staff members who are trained to provide proactive, one-on-one care.</a:t>
            </a:r>
          </a:p>
          <a:p>
            <a:r>
              <a:rPr lang="en-US" dirty="0"/>
              <a:t>Excellent focus on detail and a will to go above and beyond.</a:t>
            </a:r>
          </a:p>
          <a:p>
            <a:r>
              <a:rPr lang="en-US" dirty="0"/>
              <a:t>Specially designed vacation packages, activities, and collaborative ventures.</a:t>
            </a:r>
          </a:p>
          <a:p>
            <a:r>
              <a:rPr lang="en-US" dirty="0"/>
              <a:t>The ability to take use of our exclusive premium services.</a:t>
            </a:r>
          </a:p>
        </p:txBody>
      </p:sp>
      <p:pic>
        <p:nvPicPr>
          <p:cNvPr id="4" name="Picture 2" descr="The Ritz-Carlton, Aruba - The Ritz-Carlton, Aruba invites visitors to ...">
            <a:extLst>
              <a:ext uri="{FF2B5EF4-FFF2-40B4-BE49-F238E27FC236}">
                <a16:creationId xmlns:a16="http://schemas.microsoft.com/office/drawing/2014/main" id="{60429836-8182-A465-3173-C4EF4B25A0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120" y="1690689"/>
            <a:ext cx="4967587" cy="4003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857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3F3DD-872E-1F19-F7B8-43E81763EBB0}"/>
              </a:ext>
            </a:extLst>
          </p:cNvPr>
          <p:cNvSpPr>
            <a:spLocks noGrp="1"/>
          </p:cNvSpPr>
          <p:nvPr>
            <p:ph type="title"/>
          </p:nvPr>
        </p:nvSpPr>
        <p:spPr>
          <a:xfrm>
            <a:off x="838200" y="58994"/>
            <a:ext cx="10515600" cy="1325563"/>
          </a:xfrm>
        </p:spPr>
        <p:txBody>
          <a:bodyPr/>
          <a:lstStyle/>
          <a:p>
            <a:pPr algn="ctr"/>
            <a:r>
              <a:rPr lang="en-US" dirty="0"/>
              <a:t>Nature, Scope, and Role of Guest Services and Facilities in General</a:t>
            </a:r>
          </a:p>
        </p:txBody>
      </p:sp>
      <p:sp>
        <p:nvSpPr>
          <p:cNvPr id="3" name="Content Placeholder 2">
            <a:extLst>
              <a:ext uri="{FF2B5EF4-FFF2-40B4-BE49-F238E27FC236}">
                <a16:creationId xmlns:a16="http://schemas.microsoft.com/office/drawing/2014/main" id="{B1A9B793-79BC-DD68-7B1C-4FB62B8A9117}"/>
              </a:ext>
            </a:extLst>
          </p:cNvPr>
          <p:cNvSpPr>
            <a:spLocks noGrp="1"/>
          </p:cNvSpPr>
          <p:nvPr>
            <p:ph idx="1"/>
          </p:nvPr>
        </p:nvSpPr>
        <p:spPr>
          <a:xfrm>
            <a:off x="110836" y="1513341"/>
            <a:ext cx="7051964" cy="4958863"/>
          </a:xfrm>
        </p:spPr>
        <p:txBody>
          <a:bodyPr>
            <a:normAutofit fontScale="55000" lnSpcReduction="20000"/>
          </a:bodyPr>
          <a:lstStyle/>
          <a:p>
            <a:pPr marL="0" indent="0">
              <a:buNone/>
            </a:pPr>
            <a:r>
              <a:rPr lang="en-US" b="1" dirty="0"/>
              <a:t>Nature of Guest Services</a:t>
            </a:r>
          </a:p>
          <a:p>
            <a:r>
              <a:rPr lang="en-US" dirty="0"/>
              <a:t>Providing comprehensive assistance through concierge services, room service, and 24/7 support.</a:t>
            </a:r>
          </a:p>
          <a:p>
            <a:r>
              <a:rPr lang="en-US" dirty="0"/>
              <a:t>These services cater to diverse needs, ensuring a seamless and memorable guest experience (</a:t>
            </a:r>
            <a:r>
              <a:rPr lang="en-US" b="0" i="0" dirty="0" err="1">
                <a:solidFill>
                  <a:srgbClr val="222222"/>
                </a:solidFill>
                <a:effectLst/>
                <a:latin typeface="Arial" panose="020B0604020202020204" pitchFamily="34" charset="0"/>
              </a:rPr>
              <a:t>Gregersen</a:t>
            </a:r>
            <a:r>
              <a:rPr lang="en-US" dirty="0">
                <a:solidFill>
                  <a:srgbClr val="222222"/>
                </a:solidFill>
                <a:latin typeface="Arial" panose="020B0604020202020204" pitchFamily="34" charset="0"/>
              </a:rPr>
              <a:t> </a:t>
            </a:r>
            <a:r>
              <a:rPr lang="en-US" b="0" i="0" dirty="0">
                <a:solidFill>
                  <a:srgbClr val="222222"/>
                </a:solidFill>
                <a:effectLst/>
                <a:latin typeface="Arial" panose="020B0604020202020204" pitchFamily="34" charset="0"/>
              </a:rPr>
              <a:t>and Black, 2002)</a:t>
            </a:r>
            <a:r>
              <a:rPr lang="en-US" dirty="0"/>
              <a:t>.</a:t>
            </a:r>
          </a:p>
          <a:p>
            <a:pPr marL="0" indent="0">
              <a:buNone/>
            </a:pPr>
            <a:r>
              <a:rPr lang="en-US" b="1" dirty="0"/>
              <a:t>Scope of Guest Services</a:t>
            </a:r>
          </a:p>
          <a:p>
            <a:r>
              <a:rPr lang="en-US" dirty="0"/>
              <a:t>Offering reservation assistance and personalized itinerary planning to enhance anticipation.</a:t>
            </a:r>
          </a:p>
          <a:p>
            <a:r>
              <a:rPr lang="en-US" dirty="0"/>
              <a:t>Providing opportunities for room upgrades, spa services, and personalized event planning.</a:t>
            </a:r>
          </a:p>
          <a:p>
            <a:r>
              <a:rPr lang="en-US" dirty="0"/>
              <a:t>Engaging in feedback collection, implementing loyalty programs, and conducting personalized follow-ups.</a:t>
            </a:r>
          </a:p>
          <a:p>
            <a:pPr marL="0" indent="0">
              <a:buNone/>
            </a:pPr>
            <a:r>
              <a:rPr lang="en-US" b="1" dirty="0"/>
              <a:t>Role of Facilities</a:t>
            </a:r>
          </a:p>
          <a:p>
            <a:r>
              <a:rPr lang="en-US" dirty="0"/>
              <a:t>Presenting suites, premium rooms, and state-of-the-art design for a lavish stay experience.</a:t>
            </a:r>
          </a:p>
          <a:p>
            <a:r>
              <a:rPr lang="en-US" dirty="0"/>
              <a:t>Offering fitness centers, pools, and wellness spas to promote relaxation and rejuvenation.</a:t>
            </a:r>
          </a:p>
          <a:p>
            <a:r>
              <a:rPr lang="en-US" dirty="0"/>
              <a:t>Featuring fine dining restaurants, lounges, and exclusive event spaces to cater to diverse culinary and entertainment preferences.</a:t>
            </a:r>
            <a:endParaRPr lang="en-US" sz="2400" dirty="0"/>
          </a:p>
        </p:txBody>
      </p:sp>
      <p:pic>
        <p:nvPicPr>
          <p:cNvPr id="4" name="Picture 2" descr="Staycation at JW Marriott - Experience to remember">
            <a:extLst>
              <a:ext uri="{FF2B5EF4-FFF2-40B4-BE49-F238E27FC236}">
                <a16:creationId xmlns:a16="http://schemas.microsoft.com/office/drawing/2014/main" id="{B29DC549-D1E2-2C25-FFDE-960B9285C3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9564" y="1704109"/>
            <a:ext cx="4987636" cy="4059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548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DB773-9B7D-D8B6-941D-D93038D3224E}"/>
              </a:ext>
            </a:extLst>
          </p:cNvPr>
          <p:cNvSpPr>
            <a:spLocks noGrp="1"/>
          </p:cNvSpPr>
          <p:nvPr>
            <p:ph type="title"/>
          </p:nvPr>
        </p:nvSpPr>
        <p:spPr/>
        <p:txBody>
          <a:bodyPr/>
          <a:lstStyle/>
          <a:p>
            <a:pPr algn="ctr"/>
            <a:r>
              <a:rPr lang="en-US" dirty="0"/>
              <a:t>JW Marriott's Exceptional Guest Services</a:t>
            </a:r>
          </a:p>
        </p:txBody>
      </p:sp>
      <p:sp>
        <p:nvSpPr>
          <p:cNvPr id="3" name="Content Placeholder 2">
            <a:extLst>
              <a:ext uri="{FF2B5EF4-FFF2-40B4-BE49-F238E27FC236}">
                <a16:creationId xmlns:a16="http://schemas.microsoft.com/office/drawing/2014/main" id="{8B28592A-1031-E838-D373-5A42E3EC6248}"/>
              </a:ext>
            </a:extLst>
          </p:cNvPr>
          <p:cNvSpPr>
            <a:spLocks noGrp="1"/>
          </p:cNvSpPr>
          <p:nvPr>
            <p:ph idx="1"/>
          </p:nvPr>
        </p:nvSpPr>
        <p:spPr>
          <a:xfrm>
            <a:off x="4849091" y="1825625"/>
            <a:ext cx="6504708" cy="4351338"/>
          </a:xfrm>
        </p:spPr>
        <p:txBody>
          <a:bodyPr>
            <a:normAutofit fontScale="55000" lnSpcReduction="20000"/>
          </a:bodyPr>
          <a:lstStyle/>
          <a:p>
            <a:pPr marL="0" indent="0">
              <a:buNone/>
            </a:pPr>
            <a:r>
              <a:rPr lang="en-US" dirty="0"/>
              <a:t>Guest Services at JW Marriott:</a:t>
            </a:r>
          </a:p>
          <a:p>
            <a:r>
              <a:rPr lang="en-US" dirty="0"/>
              <a:t>Delivering personalized assistance, local recommendations, and efficient travel arrangements.</a:t>
            </a:r>
          </a:p>
          <a:p>
            <a:r>
              <a:rPr lang="en-US" dirty="0"/>
              <a:t>Offering exquisite in-room dining experiences tailored to individual guest preferences.</a:t>
            </a:r>
          </a:p>
          <a:p>
            <a:pPr marL="0" indent="0">
              <a:buNone/>
            </a:pPr>
            <a:r>
              <a:rPr lang="en-US" dirty="0"/>
              <a:t>Facilities at JW Marriott:</a:t>
            </a:r>
          </a:p>
          <a:p>
            <a:r>
              <a:rPr lang="en-US" dirty="0"/>
              <a:t>Providing spacious rooms, premium bedding, and cutting-edge design for an opulent stay.</a:t>
            </a:r>
          </a:p>
          <a:p>
            <a:r>
              <a:rPr lang="en-US" dirty="0"/>
              <a:t>Boasting state-of-the-art fitness centers, rejuvenating spas, and exclusive pool areas (</a:t>
            </a:r>
            <a:r>
              <a:rPr lang="en-US" b="0" i="0" dirty="0" err="1">
                <a:solidFill>
                  <a:srgbClr val="222222"/>
                </a:solidFill>
                <a:effectLst/>
                <a:latin typeface="Arial" panose="020B0604020202020204" pitchFamily="34" charset="0"/>
              </a:rPr>
              <a:t>Andreani</a:t>
            </a:r>
            <a:r>
              <a:rPr lang="en-US" dirty="0">
                <a:solidFill>
                  <a:srgbClr val="222222"/>
                </a:solidFill>
                <a:latin typeface="Arial" panose="020B0604020202020204" pitchFamily="34" charset="0"/>
              </a:rPr>
              <a:t> et al., </a:t>
            </a:r>
            <a:r>
              <a:rPr lang="en-US" b="0" i="0" dirty="0">
                <a:solidFill>
                  <a:srgbClr val="222222"/>
                </a:solidFill>
                <a:effectLst/>
                <a:latin typeface="Arial" panose="020B0604020202020204" pitchFamily="34" charset="0"/>
              </a:rPr>
              <a:t>2012)</a:t>
            </a:r>
            <a:r>
              <a:rPr lang="en-US" dirty="0"/>
              <a:t>.</a:t>
            </a:r>
          </a:p>
          <a:p>
            <a:r>
              <a:rPr lang="en-US" dirty="0"/>
              <a:t>Featuring fine dining restaurants, sophisticated lounges, and unique culinary experiences for a diverse range of preferences.</a:t>
            </a:r>
          </a:p>
          <a:p>
            <a:pPr marL="0" indent="0">
              <a:buNone/>
            </a:pPr>
            <a:r>
              <a:rPr lang="en-US" dirty="0"/>
              <a:t>Bespoke Experiences:</a:t>
            </a:r>
          </a:p>
          <a:p>
            <a:r>
              <a:rPr lang="en-US" dirty="0"/>
              <a:t>Offering customized stays, exclusive event packages, and personalized services for a unique and memorable visit.</a:t>
            </a:r>
          </a:p>
          <a:p>
            <a:r>
              <a:rPr lang="en-US" dirty="0"/>
              <a:t>Collaborating with local entities to provide authentic experiences, enriching the overall stay.</a:t>
            </a:r>
          </a:p>
        </p:txBody>
      </p:sp>
      <p:pic>
        <p:nvPicPr>
          <p:cNvPr id="5122" name="Picture 2" descr="JW Marriott Hotel Los Angeles L.A. LIVE | Discover Los Angeles">
            <a:extLst>
              <a:ext uri="{FF2B5EF4-FFF2-40B4-BE49-F238E27FC236}">
                <a16:creationId xmlns:a16="http://schemas.microsoft.com/office/drawing/2014/main" id="{973C5893-7F2B-9936-D27D-701C56F5E7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837" y="1825625"/>
            <a:ext cx="4738254" cy="3924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1289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9D3C5-D533-E6E7-0C2B-0969F883028C}"/>
              </a:ext>
            </a:extLst>
          </p:cNvPr>
          <p:cNvSpPr>
            <a:spLocks noGrp="1"/>
          </p:cNvSpPr>
          <p:nvPr>
            <p:ph type="title"/>
          </p:nvPr>
        </p:nvSpPr>
        <p:spPr/>
        <p:txBody>
          <a:bodyPr/>
          <a:lstStyle/>
          <a:p>
            <a:r>
              <a:rPr lang="en-US" dirty="0"/>
              <a:t>Importance of Hospitality</a:t>
            </a:r>
          </a:p>
        </p:txBody>
      </p:sp>
      <p:sp>
        <p:nvSpPr>
          <p:cNvPr id="3" name="Content Placeholder 2">
            <a:extLst>
              <a:ext uri="{FF2B5EF4-FFF2-40B4-BE49-F238E27FC236}">
                <a16:creationId xmlns:a16="http://schemas.microsoft.com/office/drawing/2014/main" id="{C598C3A8-6B59-7CD2-D3F7-8C49179A4DB0}"/>
              </a:ext>
            </a:extLst>
          </p:cNvPr>
          <p:cNvSpPr>
            <a:spLocks noGrp="1"/>
          </p:cNvSpPr>
          <p:nvPr>
            <p:ph idx="1"/>
          </p:nvPr>
        </p:nvSpPr>
        <p:spPr>
          <a:xfrm>
            <a:off x="1" y="2003425"/>
            <a:ext cx="6858000" cy="4351338"/>
          </a:xfrm>
        </p:spPr>
        <p:txBody>
          <a:bodyPr>
            <a:normAutofit/>
          </a:bodyPr>
          <a:lstStyle/>
          <a:p>
            <a:r>
              <a:rPr lang="en-US" dirty="0"/>
              <a:t>Hospitality is a diverse practice that involves the skillful provision of a sincere and kind reception to those visiting a particular establishment or event (</a:t>
            </a:r>
            <a:r>
              <a:rPr lang="en-US" b="0" i="0" dirty="0">
                <a:solidFill>
                  <a:srgbClr val="222222"/>
                </a:solidFill>
                <a:effectLst/>
                <a:latin typeface="Arial" panose="020B0604020202020204" pitchFamily="34" charset="0"/>
              </a:rPr>
              <a:t>Zhang et al., 2015)</a:t>
            </a:r>
            <a:r>
              <a:rPr lang="en-US" dirty="0"/>
              <a:t>.</a:t>
            </a:r>
          </a:p>
          <a:p>
            <a:r>
              <a:rPr lang="en-US" dirty="0"/>
              <a:t>The task at hand entails the ability to anticipate and fulfill the requirements of visitors with sincere attention and thoughtfulness (</a:t>
            </a:r>
            <a:r>
              <a:rPr lang="en-US" b="0" i="0" dirty="0" err="1">
                <a:solidFill>
                  <a:srgbClr val="222222"/>
                </a:solidFill>
                <a:effectLst/>
                <a:latin typeface="Arial" panose="020B0604020202020204" pitchFamily="34" charset="0"/>
              </a:rPr>
              <a:t>Andreani</a:t>
            </a:r>
            <a:r>
              <a:rPr lang="en-US" dirty="0">
                <a:solidFill>
                  <a:srgbClr val="222222"/>
                </a:solidFill>
                <a:latin typeface="Arial" panose="020B0604020202020204" pitchFamily="34" charset="0"/>
              </a:rPr>
              <a:t> et al., </a:t>
            </a:r>
            <a:r>
              <a:rPr lang="en-US" b="0" i="0" dirty="0">
                <a:solidFill>
                  <a:srgbClr val="222222"/>
                </a:solidFill>
                <a:effectLst/>
                <a:latin typeface="Arial" panose="020B0604020202020204" pitchFamily="34" charset="0"/>
              </a:rPr>
              <a:t>2012)</a:t>
            </a:r>
            <a:r>
              <a:rPr lang="en-US" dirty="0"/>
              <a:t>.</a:t>
            </a:r>
          </a:p>
        </p:txBody>
      </p:sp>
      <p:pic>
        <p:nvPicPr>
          <p:cNvPr id="4" name="Picture 2" descr="JW Marriott Marquis Hotel Dubai Tower 1 - The Skyscraper Center">
            <a:extLst>
              <a:ext uri="{FF2B5EF4-FFF2-40B4-BE49-F238E27FC236}">
                <a16:creationId xmlns:a16="http://schemas.microsoft.com/office/drawing/2014/main" id="{70EBA8D0-3356-4FB1-D851-AD21088D95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497" y="1690688"/>
            <a:ext cx="5237122" cy="3482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4808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E46C4-5FD5-5AFA-4F69-9002F3F0A6E2}"/>
              </a:ext>
            </a:extLst>
          </p:cNvPr>
          <p:cNvSpPr>
            <a:spLocks noGrp="1"/>
          </p:cNvSpPr>
          <p:nvPr>
            <p:ph type="title"/>
          </p:nvPr>
        </p:nvSpPr>
        <p:spPr/>
        <p:txBody>
          <a:bodyPr/>
          <a:lstStyle/>
          <a:p>
            <a:r>
              <a:rPr lang="en-US" dirty="0"/>
              <a:t>Importance of Hospitality</a:t>
            </a:r>
            <a:endParaRPr lang="en-US" b="1" dirty="0"/>
          </a:p>
        </p:txBody>
      </p:sp>
      <p:sp>
        <p:nvSpPr>
          <p:cNvPr id="3" name="Content Placeholder 2">
            <a:extLst>
              <a:ext uri="{FF2B5EF4-FFF2-40B4-BE49-F238E27FC236}">
                <a16:creationId xmlns:a16="http://schemas.microsoft.com/office/drawing/2014/main" id="{C648B1BD-485E-EDB4-C3DF-00BA2DCA88A4}"/>
              </a:ext>
            </a:extLst>
          </p:cNvPr>
          <p:cNvSpPr>
            <a:spLocks noGrp="1"/>
          </p:cNvSpPr>
          <p:nvPr>
            <p:ph idx="1"/>
          </p:nvPr>
        </p:nvSpPr>
        <p:spPr>
          <a:xfrm>
            <a:off x="6096000" y="1690688"/>
            <a:ext cx="6096000" cy="4734413"/>
          </a:xfrm>
        </p:spPr>
        <p:txBody>
          <a:bodyPr>
            <a:normAutofit/>
          </a:bodyPr>
          <a:lstStyle/>
          <a:p>
            <a:pPr marL="742950" lvl="1" indent="-285750" algn="l">
              <a:buFont typeface="Arial" panose="020B0604020202020204" pitchFamily="34" charset="0"/>
              <a:buChar char="•"/>
            </a:pPr>
            <a:r>
              <a:rPr lang="en-US" b="0" i="0" dirty="0">
                <a:solidFill>
                  <a:srgbClr val="0F0F0F"/>
                </a:solidFill>
                <a:effectLst/>
                <a:latin typeface="Söhne"/>
              </a:rPr>
              <a:t>The establishment of a hospitable environment establishes the foundation for a favorable and enduring customer encounter (</a:t>
            </a:r>
            <a:r>
              <a:rPr lang="en-US" b="0" i="0" dirty="0" err="1">
                <a:solidFill>
                  <a:srgbClr val="222222"/>
                </a:solidFill>
                <a:effectLst/>
                <a:latin typeface="Arial" panose="020B0604020202020204" pitchFamily="34" charset="0"/>
              </a:rPr>
              <a:t>Wernick</a:t>
            </a:r>
            <a:r>
              <a:rPr lang="en-US" b="0" i="0" dirty="0">
                <a:solidFill>
                  <a:srgbClr val="222222"/>
                </a:solidFill>
                <a:effectLst/>
                <a:latin typeface="Arial" panose="020B0604020202020204" pitchFamily="34" charset="0"/>
              </a:rPr>
              <a:t>. and Von Glinow, , 2012)</a:t>
            </a:r>
            <a:r>
              <a:rPr lang="en-US" b="0" i="0" dirty="0">
                <a:solidFill>
                  <a:srgbClr val="0F0F0F"/>
                </a:solidFill>
                <a:effectLst/>
                <a:latin typeface="Söhne"/>
              </a:rPr>
              <a:t>.</a:t>
            </a:r>
          </a:p>
          <a:p>
            <a:pPr marL="742950" lvl="1" indent="-285750" algn="l">
              <a:buFont typeface="Arial" panose="020B0604020202020204" pitchFamily="34" charset="0"/>
              <a:buChar char="•"/>
            </a:pPr>
            <a:r>
              <a:rPr lang="en-US" b="0" i="0" dirty="0">
                <a:solidFill>
                  <a:srgbClr val="0F0F0F"/>
                </a:solidFill>
                <a:effectLst/>
                <a:latin typeface="Söhne"/>
              </a:rPr>
              <a:t>The cultivation of a feeling of connection has been shown to promote visitor loyalty and generate favorable word-of-mouth.</a:t>
            </a:r>
          </a:p>
          <a:p>
            <a:pPr marL="742950" lvl="1" indent="-285750" algn="l">
              <a:buFont typeface="Arial" panose="020B0604020202020204" pitchFamily="34" charset="0"/>
              <a:buChar char="•"/>
            </a:pPr>
            <a:r>
              <a:rPr lang="en-US" b="0" i="0" dirty="0">
                <a:solidFill>
                  <a:srgbClr val="0F0F0F"/>
                </a:solidFill>
                <a:effectLst/>
                <a:latin typeface="Söhne"/>
              </a:rPr>
              <a:t>The provision of a hospitable atmosphere plays a crucial role in enhancing the overall comfort and happiness of guests.</a:t>
            </a:r>
          </a:p>
        </p:txBody>
      </p:sp>
      <p:pic>
        <p:nvPicPr>
          <p:cNvPr id="4" name="Picture 2" descr="After record election year, some LGBTQ lawmakers face a new challenge ...">
            <a:extLst>
              <a:ext uri="{FF2B5EF4-FFF2-40B4-BE49-F238E27FC236}">
                <a16:creationId xmlns:a16="http://schemas.microsoft.com/office/drawing/2014/main" id="{BD61C078-94D9-2DEA-9C04-521D74FA14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382" y="1690688"/>
            <a:ext cx="6096000" cy="4211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0080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BA4E0-2884-B42E-BCFC-D98894674DCC}"/>
              </a:ext>
            </a:extLst>
          </p:cNvPr>
          <p:cNvSpPr>
            <a:spLocks noGrp="1"/>
          </p:cNvSpPr>
          <p:nvPr>
            <p:ph type="title"/>
          </p:nvPr>
        </p:nvSpPr>
        <p:spPr>
          <a:xfrm>
            <a:off x="838200" y="227013"/>
            <a:ext cx="10515600" cy="1325563"/>
          </a:xfrm>
        </p:spPr>
        <p:txBody>
          <a:bodyPr>
            <a:normAutofit/>
          </a:bodyPr>
          <a:lstStyle/>
          <a:p>
            <a:r>
              <a:rPr lang="en-US" sz="4000" b="1" dirty="0"/>
              <a:t>JW Marriott's Commitment to Exceeding Expectations</a:t>
            </a:r>
          </a:p>
        </p:txBody>
      </p:sp>
      <p:sp>
        <p:nvSpPr>
          <p:cNvPr id="3" name="Content Placeholder 2">
            <a:extLst>
              <a:ext uri="{FF2B5EF4-FFF2-40B4-BE49-F238E27FC236}">
                <a16:creationId xmlns:a16="http://schemas.microsoft.com/office/drawing/2014/main" id="{D191E609-7762-DE63-716B-15CF5D19A894}"/>
              </a:ext>
            </a:extLst>
          </p:cNvPr>
          <p:cNvSpPr>
            <a:spLocks noGrp="1"/>
          </p:cNvSpPr>
          <p:nvPr>
            <p:ph idx="1"/>
          </p:nvPr>
        </p:nvSpPr>
        <p:spPr>
          <a:xfrm>
            <a:off x="1" y="1552576"/>
            <a:ext cx="6497782" cy="4351338"/>
          </a:xfrm>
        </p:spPr>
        <p:txBody>
          <a:bodyPr>
            <a:normAutofit lnSpcReduction="10000"/>
          </a:bodyPr>
          <a:lstStyle/>
          <a:p>
            <a:r>
              <a:rPr lang="en-US" dirty="0"/>
              <a:t>The JW Marriott hotel chain implements a range of strategies aimed at providing a distinctive and customized guest experience by tailoring services to individual tastes (</a:t>
            </a:r>
            <a:r>
              <a:rPr lang="en-US" b="0" i="0" dirty="0" err="1">
                <a:solidFill>
                  <a:srgbClr val="222222"/>
                </a:solidFill>
                <a:effectLst/>
                <a:latin typeface="Arial" panose="020B0604020202020204" pitchFamily="34" charset="0"/>
              </a:rPr>
              <a:t>Yudianto</a:t>
            </a:r>
            <a:r>
              <a:rPr lang="en-US" b="0" i="0" dirty="0">
                <a:solidFill>
                  <a:srgbClr val="222222"/>
                </a:solidFill>
                <a:effectLst/>
                <a:latin typeface="Arial" panose="020B0604020202020204" pitchFamily="34" charset="0"/>
              </a:rPr>
              <a:t>, 2023)</a:t>
            </a:r>
            <a:r>
              <a:rPr lang="en-US" dirty="0"/>
              <a:t>.</a:t>
            </a:r>
          </a:p>
          <a:p>
            <a:r>
              <a:rPr lang="en-US" dirty="0"/>
              <a:t>The objective is to meticulously execute every facet of a guest's experience with utmost accuracy.</a:t>
            </a:r>
          </a:p>
          <a:p>
            <a:r>
              <a:rPr lang="en-US" dirty="0"/>
              <a:t>Exceeding expectations by proactive anticipation of visitor requirements prior to their emergence.</a:t>
            </a:r>
          </a:p>
        </p:txBody>
      </p:sp>
      <p:pic>
        <p:nvPicPr>
          <p:cNvPr id="4" name="Picture 2" descr="Luxury Hotels &amp; Resorts | JW Marriott">
            <a:extLst>
              <a:ext uri="{FF2B5EF4-FFF2-40B4-BE49-F238E27FC236}">
                <a16:creationId xmlns:a16="http://schemas.microsoft.com/office/drawing/2014/main" id="{F56B88BD-A095-5584-EBF4-06D6E1E5F2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8618" y="1413163"/>
            <a:ext cx="5444837" cy="4003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847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9CD36-05D7-ED92-BC16-930B591B0188}"/>
              </a:ext>
            </a:extLst>
          </p:cNvPr>
          <p:cNvSpPr>
            <a:spLocks noGrp="1"/>
          </p:cNvSpPr>
          <p:nvPr>
            <p:ph type="title"/>
          </p:nvPr>
        </p:nvSpPr>
        <p:spPr>
          <a:xfrm>
            <a:off x="3619500" y="-193401"/>
            <a:ext cx="4953000" cy="1325563"/>
          </a:xfrm>
        </p:spPr>
        <p:txBody>
          <a:bodyPr/>
          <a:lstStyle/>
          <a:p>
            <a:pPr algn="ctr"/>
            <a:r>
              <a:rPr lang="en-US" i="0" dirty="0">
                <a:solidFill>
                  <a:srgbClr val="0F0F0F"/>
                </a:solidFill>
                <a:effectLst/>
                <a:latin typeface="Söhne"/>
              </a:rPr>
              <a:t>Cultural and Local Engagement</a:t>
            </a:r>
            <a:endParaRPr lang="en-US" dirty="0"/>
          </a:p>
        </p:txBody>
      </p:sp>
      <p:sp>
        <p:nvSpPr>
          <p:cNvPr id="3" name="Content Placeholder 2">
            <a:extLst>
              <a:ext uri="{FF2B5EF4-FFF2-40B4-BE49-F238E27FC236}">
                <a16:creationId xmlns:a16="http://schemas.microsoft.com/office/drawing/2014/main" id="{2ABDA058-1D15-CDE4-B172-3D60F8807B0F}"/>
              </a:ext>
            </a:extLst>
          </p:cNvPr>
          <p:cNvSpPr>
            <a:spLocks noGrp="1"/>
          </p:cNvSpPr>
          <p:nvPr>
            <p:ph idx="1"/>
          </p:nvPr>
        </p:nvSpPr>
        <p:spPr>
          <a:xfrm>
            <a:off x="5158154" y="1765878"/>
            <a:ext cx="7033846" cy="3904275"/>
          </a:xfrm>
        </p:spPr>
        <p:txBody>
          <a:bodyPr>
            <a:normAutofit fontScale="92500" lnSpcReduction="10000"/>
          </a:bodyPr>
          <a:lstStyle/>
          <a:p>
            <a:r>
              <a:rPr lang="en-US" sz="2400" dirty="0"/>
              <a:t>The incorporation of indigenous art and design elements into the hotel's atmosphere.</a:t>
            </a:r>
          </a:p>
          <a:p>
            <a:r>
              <a:rPr lang="en-US" sz="2400" dirty="0"/>
              <a:t>The establishment highlights dishes that draw inspiration from local sources and fosters partnerships with chefs from the surrounding community.</a:t>
            </a:r>
          </a:p>
          <a:p>
            <a:r>
              <a:rPr lang="en-US" sz="2400" dirty="0"/>
              <a:t>Establishing relationships with local companies and craftspeople (</a:t>
            </a:r>
            <a:r>
              <a:rPr lang="en-US" sz="2400" b="0" i="0" dirty="0">
                <a:solidFill>
                  <a:srgbClr val="222222"/>
                </a:solidFill>
                <a:effectLst/>
                <a:latin typeface="Arial" panose="020B0604020202020204" pitchFamily="34" charset="0"/>
              </a:rPr>
              <a:t>Chen and Tabari, 2017)</a:t>
            </a:r>
            <a:r>
              <a:rPr lang="en-US" sz="2400" dirty="0"/>
              <a:t>.</a:t>
            </a:r>
          </a:p>
          <a:p>
            <a:r>
              <a:rPr lang="en-US" sz="2400" dirty="0"/>
              <a:t>Engaging in the organization or involvement in community-based cultural events and festivals.</a:t>
            </a:r>
          </a:p>
          <a:p>
            <a:r>
              <a:rPr lang="en-US" sz="2400" dirty="0"/>
              <a:t>The objective is to provide training to staff members with the aim of cultivating and disseminating local cultural knowledge (</a:t>
            </a:r>
            <a:r>
              <a:rPr lang="en-US" sz="2400" b="0" i="0" dirty="0">
                <a:solidFill>
                  <a:srgbClr val="222222"/>
                </a:solidFill>
                <a:effectLst/>
                <a:latin typeface="Arial" panose="020B0604020202020204" pitchFamily="34" charset="0"/>
              </a:rPr>
              <a:t>Huan et al., 2021)</a:t>
            </a:r>
            <a:r>
              <a:rPr lang="en-US" sz="2400" dirty="0"/>
              <a:t>.</a:t>
            </a:r>
          </a:p>
        </p:txBody>
      </p:sp>
      <p:pic>
        <p:nvPicPr>
          <p:cNvPr id="9218" name="Picture 2" descr="Untitled | Creative event, Fun events, Employee engagement">
            <a:extLst>
              <a:ext uri="{FF2B5EF4-FFF2-40B4-BE49-F238E27FC236}">
                <a16:creationId xmlns:a16="http://schemas.microsoft.com/office/drawing/2014/main" id="{D9A8A370-53E0-32C2-5840-7FD6ABB7E2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107" y="1805963"/>
            <a:ext cx="4952999" cy="3904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8448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63563-5514-68C2-DF5A-9808BF063B36}"/>
              </a:ext>
            </a:extLst>
          </p:cNvPr>
          <p:cNvSpPr>
            <a:spLocks noGrp="1"/>
          </p:cNvSpPr>
          <p:nvPr>
            <p:ph type="title"/>
          </p:nvPr>
        </p:nvSpPr>
        <p:spPr/>
        <p:txBody>
          <a:bodyPr/>
          <a:lstStyle/>
          <a:p>
            <a:pPr algn="ctr"/>
            <a:r>
              <a:rPr lang="en-US" dirty="0"/>
              <a:t>Innovative Marketing Strategies</a:t>
            </a:r>
          </a:p>
        </p:txBody>
      </p:sp>
      <p:sp>
        <p:nvSpPr>
          <p:cNvPr id="3" name="Content Placeholder 2">
            <a:extLst>
              <a:ext uri="{FF2B5EF4-FFF2-40B4-BE49-F238E27FC236}">
                <a16:creationId xmlns:a16="http://schemas.microsoft.com/office/drawing/2014/main" id="{E989039E-11FB-83C0-2852-9912F17FF77D}"/>
              </a:ext>
            </a:extLst>
          </p:cNvPr>
          <p:cNvSpPr>
            <a:spLocks noGrp="1"/>
          </p:cNvSpPr>
          <p:nvPr>
            <p:ph idx="1"/>
          </p:nvPr>
        </p:nvSpPr>
        <p:spPr>
          <a:xfrm>
            <a:off x="6159115" y="1825625"/>
            <a:ext cx="5416358" cy="3542605"/>
          </a:xfrm>
        </p:spPr>
        <p:txBody>
          <a:bodyPr>
            <a:normAutofit fontScale="47500" lnSpcReduction="20000"/>
          </a:bodyPr>
          <a:lstStyle/>
          <a:p>
            <a:r>
              <a:rPr lang="en-US" dirty="0"/>
              <a:t>Increasing online presence and participation by use of state-of-the-art digital tools.</a:t>
            </a:r>
          </a:p>
          <a:p>
            <a:r>
              <a:rPr lang="en-US" dirty="0"/>
              <a:t>Including such features as interactive material and virtual tours.</a:t>
            </a:r>
          </a:p>
          <a:p>
            <a:r>
              <a:rPr lang="en-US" dirty="0"/>
              <a:t>Creating niche social media strategies to reach certain demographics.</a:t>
            </a:r>
          </a:p>
          <a:p>
            <a:r>
              <a:rPr lang="en-US" dirty="0"/>
              <a:t>Featuring sneak peeks, discounts, and exclusive deals not available anywhere else.</a:t>
            </a:r>
          </a:p>
          <a:p>
            <a:r>
              <a:rPr lang="en-US" dirty="0"/>
              <a:t>Using influential people to increase the brand's visibility and popularity.</a:t>
            </a:r>
          </a:p>
          <a:p>
            <a:r>
              <a:rPr lang="en-US" dirty="0"/>
              <a:t>Cooperating with public figures who share a similar vision of luxury and leisure( </a:t>
            </a:r>
            <a:r>
              <a:rPr lang="en-US" b="0" i="0" dirty="0">
                <a:solidFill>
                  <a:srgbClr val="222222"/>
                </a:solidFill>
                <a:effectLst/>
                <a:latin typeface="Arial" panose="020B0604020202020204" pitchFamily="34" charset="0"/>
              </a:rPr>
              <a:t>Barreto and </a:t>
            </a:r>
            <a:r>
              <a:rPr lang="en-US" b="0" i="0" dirty="0" err="1">
                <a:solidFill>
                  <a:srgbClr val="222222"/>
                </a:solidFill>
                <a:effectLst/>
                <a:latin typeface="Arial" panose="020B0604020202020204" pitchFamily="34" charset="0"/>
              </a:rPr>
              <a:t>Mayya</a:t>
            </a:r>
            <a:r>
              <a:rPr lang="en-US" b="0" i="0" dirty="0">
                <a:solidFill>
                  <a:srgbClr val="222222"/>
                </a:solidFill>
                <a:effectLst/>
                <a:latin typeface="Arial" panose="020B0604020202020204" pitchFamily="34" charset="0"/>
              </a:rPr>
              <a:t>, 2022)</a:t>
            </a:r>
            <a:r>
              <a:rPr lang="en-US" dirty="0"/>
              <a:t>.</a:t>
            </a:r>
          </a:p>
          <a:p>
            <a:r>
              <a:rPr lang="en-US" dirty="0"/>
              <a:t>Using individualized loyalty programs to provide distinct perks.</a:t>
            </a:r>
          </a:p>
          <a:p>
            <a:r>
              <a:rPr lang="en-US" dirty="0"/>
              <a:t>Creating memorable occasions and exclusive offers for repeat customers. </a:t>
            </a:r>
          </a:p>
          <a:p>
            <a:r>
              <a:rPr lang="en-US" dirty="0"/>
              <a:t>Creating entertaining and interactive material using virtual reality, augmented reality, or gamification.</a:t>
            </a:r>
          </a:p>
          <a:p>
            <a:r>
              <a:rPr lang="en-US" dirty="0"/>
              <a:t>Improving how visitors engage with the brand as a whole.</a:t>
            </a:r>
          </a:p>
        </p:txBody>
      </p:sp>
      <p:pic>
        <p:nvPicPr>
          <p:cNvPr id="10242" name="Picture 2" descr="Why Marriott's Marketing Strategy Is Above the Rest">
            <a:extLst>
              <a:ext uri="{FF2B5EF4-FFF2-40B4-BE49-F238E27FC236}">
                <a16:creationId xmlns:a16="http://schemas.microsoft.com/office/drawing/2014/main" id="{D9E2B09A-8FEC-2379-D9C2-7F180A4F2A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527" y="1825625"/>
            <a:ext cx="5479473" cy="3953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555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83928-BF2A-EE9C-12DA-95DF4FE388ED}"/>
              </a:ext>
            </a:extLst>
          </p:cNvPr>
          <p:cNvSpPr>
            <a:spLocks noGrp="1"/>
          </p:cNvSpPr>
          <p:nvPr>
            <p:ph type="title"/>
          </p:nvPr>
        </p:nvSpPr>
        <p:spPr/>
        <p:txBody>
          <a:bodyPr/>
          <a:lstStyle/>
          <a:p>
            <a:r>
              <a:rPr lang="en-US" dirty="0"/>
              <a:t>Navigating Challenges at JW Marriott</a:t>
            </a:r>
          </a:p>
        </p:txBody>
      </p:sp>
      <p:sp>
        <p:nvSpPr>
          <p:cNvPr id="3" name="Content Placeholder 2">
            <a:extLst>
              <a:ext uri="{FF2B5EF4-FFF2-40B4-BE49-F238E27FC236}">
                <a16:creationId xmlns:a16="http://schemas.microsoft.com/office/drawing/2014/main" id="{37E8BE86-0999-820F-627E-81FA6FB80603}"/>
              </a:ext>
            </a:extLst>
          </p:cNvPr>
          <p:cNvSpPr>
            <a:spLocks noGrp="1"/>
          </p:cNvSpPr>
          <p:nvPr>
            <p:ph idx="1"/>
          </p:nvPr>
        </p:nvSpPr>
        <p:spPr>
          <a:xfrm>
            <a:off x="1059873" y="1825624"/>
            <a:ext cx="5077691" cy="4351338"/>
          </a:xfrm>
        </p:spPr>
        <p:txBody>
          <a:bodyPr>
            <a:normAutofit fontScale="62500" lnSpcReduction="20000"/>
          </a:bodyPr>
          <a:lstStyle/>
          <a:p>
            <a:r>
              <a:rPr lang="en-US" dirty="0"/>
              <a:t>Navigating industry uncertainties and travel changes.</a:t>
            </a:r>
          </a:p>
          <a:p>
            <a:r>
              <a:rPr lang="en-US" dirty="0"/>
              <a:t>Ensuring guest safety in dynamic global conditions.</a:t>
            </a:r>
          </a:p>
          <a:p>
            <a:r>
              <a:rPr lang="en-US" dirty="0"/>
              <a:t>Evolving to meet changing guest expectations.</a:t>
            </a:r>
          </a:p>
          <a:p>
            <a:r>
              <a:rPr lang="en-US" dirty="0"/>
              <a:t>Swiftly addressing feedback for continuous improvement (</a:t>
            </a:r>
            <a:r>
              <a:rPr lang="en-US" b="0" i="0" dirty="0" err="1">
                <a:solidFill>
                  <a:srgbClr val="222222"/>
                </a:solidFill>
                <a:effectLst/>
                <a:latin typeface="Arial" panose="020B0604020202020204" pitchFamily="34" charset="0"/>
              </a:rPr>
              <a:t>Wibawa</a:t>
            </a:r>
            <a:r>
              <a:rPr lang="en-US" dirty="0">
                <a:solidFill>
                  <a:srgbClr val="222222"/>
                </a:solidFill>
                <a:latin typeface="Arial" panose="020B0604020202020204" pitchFamily="34" charset="0"/>
              </a:rPr>
              <a:t> </a:t>
            </a:r>
            <a:r>
              <a:rPr lang="en-US" b="0" i="0" dirty="0">
                <a:solidFill>
                  <a:srgbClr val="222222"/>
                </a:solidFill>
                <a:effectLst/>
                <a:latin typeface="Arial" panose="020B0604020202020204" pitchFamily="34" charset="0"/>
              </a:rPr>
              <a:t>and Mathilda, 2023)</a:t>
            </a:r>
            <a:r>
              <a:rPr lang="en-US" dirty="0"/>
              <a:t>.</a:t>
            </a:r>
          </a:p>
          <a:p>
            <a:r>
              <a:rPr lang="en-US" dirty="0"/>
              <a:t>Standing out in a competitive market.</a:t>
            </a:r>
          </a:p>
          <a:p>
            <a:r>
              <a:rPr lang="en-US" dirty="0"/>
              <a:t>Focusing on what makes JW Marriott unique.</a:t>
            </a:r>
          </a:p>
          <a:p>
            <a:r>
              <a:rPr lang="en-US" dirty="0"/>
              <a:t>Proactively addressing unforeseen events.</a:t>
            </a:r>
          </a:p>
          <a:p>
            <a:r>
              <a:rPr lang="en-US" dirty="0"/>
              <a:t>Embracing tech changes for enhanced experiences.</a:t>
            </a:r>
          </a:p>
          <a:p>
            <a:r>
              <a:rPr lang="en-US" dirty="0"/>
              <a:t>Strategic investments for operational efficiency.</a:t>
            </a:r>
          </a:p>
        </p:txBody>
      </p:sp>
      <p:pic>
        <p:nvPicPr>
          <p:cNvPr id="11266" name="Picture 2" descr="challenge-solution | Uplatz Blog">
            <a:extLst>
              <a:ext uri="{FF2B5EF4-FFF2-40B4-BE49-F238E27FC236}">
                <a16:creationId xmlns:a16="http://schemas.microsoft.com/office/drawing/2014/main" id="{87E815B8-EA59-8EC3-C131-3C830A81F2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0073" y="1825624"/>
            <a:ext cx="5224894" cy="3910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5078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30FE7-6532-E13A-9152-8B6C925FF913}"/>
              </a:ext>
            </a:extLst>
          </p:cNvPr>
          <p:cNvSpPr>
            <a:spLocks noGrp="1"/>
          </p:cNvSpPr>
          <p:nvPr>
            <p:ph type="title"/>
          </p:nvPr>
        </p:nvSpPr>
        <p:spPr/>
        <p:txBody>
          <a:bodyPr/>
          <a:lstStyle/>
          <a:p>
            <a:pPr algn="ctr"/>
            <a:r>
              <a:rPr lang="en-US" dirty="0"/>
              <a:t>Conclusion </a:t>
            </a:r>
          </a:p>
        </p:txBody>
      </p:sp>
      <p:sp>
        <p:nvSpPr>
          <p:cNvPr id="3" name="Content Placeholder 2">
            <a:extLst>
              <a:ext uri="{FF2B5EF4-FFF2-40B4-BE49-F238E27FC236}">
                <a16:creationId xmlns:a16="http://schemas.microsoft.com/office/drawing/2014/main" id="{315EB2D4-A96F-CFA3-1FF4-A853302BBB58}"/>
              </a:ext>
            </a:extLst>
          </p:cNvPr>
          <p:cNvSpPr>
            <a:spLocks noGrp="1"/>
          </p:cNvSpPr>
          <p:nvPr>
            <p:ph idx="1"/>
          </p:nvPr>
        </p:nvSpPr>
        <p:spPr>
          <a:xfrm>
            <a:off x="838200" y="1825625"/>
            <a:ext cx="5701145" cy="4351338"/>
          </a:xfrm>
        </p:spPr>
        <p:txBody>
          <a:bodyPr>
            <a:normAutofit fontScale="92500" lnSpcReduction="20000"/>
          </a:bodyPr>
          <a:lstStyle/>
          <a:p>
            <a:r>
              <a:rPr lang="en-US" dirty="0"/>
              <a:t>In conclusion, we have explored the unique characteristics that delineate JW Marriott's unwavering dedication to exceptional hospitality.</a:t>
            </a:r>
          </a:p>
          <a:p>
            <a:r>
              <a:rPr lang="en-US" dirty="0"/>
              <a:t>By catering to guests with refined tastes and delivering exceptional services, we have identified the fundamental components that distinguish JW Marriott from its competitors .</a:t>
            </a:r>
          </a:p>
          <a:p>
            <a:r>
              <a:rPr lang="en-US" dirty="0"/>
              <a:t>JW Marriott maintains a resolute commitment to curating individualized and opulent experiences for each and every visitor.</a:t>
            </a:r>
          </a:p>
        </p:txBody>
      </p:sp>
      <p:pic>
        <p:nvPicPr>
          <p:cNvPr id="12290" name="Picture 2" descr="JW Marriott Resort and Convention Center | TAB Technologies">
            <a:extLst>
              <a:ext uri="{FF2B5EF4-FFF2-40B4-BE49-F238E27FC236}">
                <a16:creationId xmlns:a16="http://schemas.microsoft.com/office/drawing/2014/main" id="{BDCF4B25-D3B3-82FF-4782-9E334BFF1A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7892" y="1825625"/>
            <a:ext cx="5126182" cy="4065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3961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155FC-ED40-CF1C-7AE9-CE04461CB7B4}"/>
              </a:ext>
            </a:extLst>
          </p:cNvPr>
          <p:cNvSpPr>
            <a:spLocks noGrp="1"/>
          </p:cNvSpPr>
          <p:nvPr>
            <p:ph type="title"/>
          </p:nvPr>
        </p:nvSpPr>
        <p:spPr/>
        <p:txBody>
          <a:bodyPr/>
          <a:lstStyle/>
          <a:p>
            <a:pPr algn="ctr"/>
            <a:r>
              <a:rPr lang="en-US" dirty="0"/>
              <a:t>References </a:t>
            </a:r>
          </a:p>
        </p:txBody>
      </p:sp>
      <p:sp>
        <p:nvSpPr>
          <p:cNvPr id="3" name="Content Placeholder 2">
            <a:extLst>
              <a:ext uri="{FF2B5EF4-FFF2-40B4-BE49-F238E27FC236}">
                <a16:creationId xmlns:a16="http://schemas.microsoft.com/office/drawing/2014/main" id="{35DADD0D-FF81-BA2D-CD48-F989A5479C91}"/>
              </a:ext>
            </a:extLst>
          </p:cNvPr>
          <p:cNvSpPr>
            <a:spLocks noGrp="1"/>
          </p:cNvSpPr>
          <p:nvPr>
            <p:ph idx="1"/>
          </p:nvPr>
        </p:nvSpPr>
        <p:spPr/>
        <p:txBody>
          <a:bodyPr>
            <a:normAutofit fontScale="62500" lnSpcReduction="20000"/>
          </a:bodyPr>
          <a:lstStyle/>
          <a:p>
            <a:pPr>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Andreani</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F.,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Sumargo</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Y. and Lie, C., 2012. The influence of customer relationship management (CRM) on customer loyalty in JW Marriott hotel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surabaya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Jurnal</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manajemen</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dan </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kewirausahaan</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14</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pp.156-163.</a:t>
            </a:r>
          </a:p>
          <a:p>
            <a:pPr>
              <a:lnSpc>
                <a:spcPct val="107000"/>
              </a:lnSpc>
              <a:spcBef>
                <a:spcPts val="0"/>
              </a:spcBef>
              <a:spcAft>
                <a:spcPts val="800"/>
              </a:spcAft>
              <a:tabLst>
                <a:tab pos="457200" algn="l"/>
              </a:tabLst>
            </a:pP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Andreani</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F.,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Sumargo</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Y. and Lie, C., 2012. The influence of customer relationship management (CRM) on customer loyalty in JW Marriott hotel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surabaya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Jurnal</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manajemen</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dan </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kewirausahaan</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14</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pp.156-163.</a:t>
            </a:r>
          </a:p>
          <a:p>
            <a:pPr>
              <a:lnSpc>
                <a:spcPct val="107000"/>
              </a:lnSpc>
              <a:spcBef>
                <a:spcPts val="0"/>
              </a:spcBef>
              <a:spcAft>
                <a:spcPts val="800"/>
              </a:spcAft>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Barreto, N. and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Mayya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S., 2022. SWOC Analysis of Marriott International-A Case Study.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International Journal of Case Studies in Business, IT and Education (IJCSBE)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6</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pp.877-889.</a:t>
            </a:r>
          </a:p>
          <a:p>
            <a:pPr>
              <a:lnSpc>
                <a:spcPct val="107000"/>
              </a:lnSpc>
              <a:spcBef>
                <a:spcPts val="0"/>
              </a:spcBef>
              <a:spcAft>
                <a:spcPts val="800"/>
              </a:spcAft>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Chen, W. and Tabari, S., 2017. A study of negative customer online reviews and managerial responses on social media—case study of the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marriott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hotel group in Beijing.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Journal of Marketing and Consumer Research</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41</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pp.53-64.</a:t>
            </a:r>
          </a:p>
          <a:p>
            <a:pPr>
              <a:lnSpc>
                <a:spcPct val="107000"/>
              </a:lnSpc>
              <a:spcBef>
                <a:spcPts val="0"/>
              </a:spcBef>
              <a:spcAft>
                <a:spcPts val="800"/>
              </a:spcAft>
              <a:tabLst>
                <a:tab pos="457200" algn="l"/>
              </a:tabLst>
            </a:pP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Gregersen</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H.B. and Black, J.S., 2002. JW Marriott, jr., on growing the legacy.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Academy of Management Perspectives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16</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pp.33-39.</a:t>
            </a:r>
          </a:p>
          <a:p>
            <a:pPr>
              <a:lnSpc>
                <a:spcPct val="107000"/>
              </a:lnSpc>
              <a:spcBef>
                <a:spcPts val="0"/>
              </a:spcBef>
              <a:spcAft>
                <a:spcPts val="800"/>
              </a:spcAft>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Huan, C., Park, S. and Kang, J., 2021. Panic buying: Modeling what drives it and how it deteriorates emotional well‐being.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Family and Consumer Sciences Research Journal</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50</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pp.150-164.</a:t>
            </a:r>
          </a:p>
          <a:p>
            <a:pPr>
              <a:lnSpc>
                <a:spcPct val="107000"/>
              </a:lnSpc>
              <a:spcBef>
                <a:spcPts val="0"/>
              </a:spcBef>
              <a:spcAft>
                <a:spcPts val="800"/>
              </a:spcAft>
              <a:tabLst>
                <a:tab pos="457200" algn="l"/>
              </a:tabLst>
            </a:pP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Wernick</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D.A. and Von Glinow, M.A., 2012. Reflections on the evolving terrorist threat to luxury hotels: A case study on Marriott International.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Thunderbird International Business Review</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54</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(5), pp.729-746.</a:t>
            </a:r>
          </a:p>
          <a:p>
            <a:pPr>
              <a:lnSpc>
                <a:spcPct val="107000"/>
              </a:lnSpc>
              <a:spcBef>
                <a:spcPts val="0"/>
              </a:spcBef>
              <a:spcAft>
                <a:spcPts val="800"/>
              </a:spcAft>
              <a:tabLst>
                <a:tab pos="457200" algn="l"/>
              </a:tabLst>
            </a:pP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Wibawa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I.K. and Mathilda, K., 2023, June.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Squences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Of Service Implementation In Improving The Service Quality At Lobby Lounge Bar And Restaurant JW Marriot Hotel Surabaya. In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Journey: Journal of </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Tourismpreneurship</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Culinary, Hospitality, Convention and Event Management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(Vol. 6, No. 1, pp. 107-126).</a:t>
            </a:r>
          </a:p>
          <a:p>
            <a:pPr>
              <a:lnSpc>
                <a:spcPct val="107000"/>
              </a:lnSpc>
              <a:spcBef>
                <a:spcPts val="0"/>
              </a:spcBef>
              <a:spcAft>
                <a:spcPts val="800"/>
              </a:spcAft>
              <a:tabLst>
                <a:tab pos="457200" algn="l"/>
              </a:tabLst>
            </a:pP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Yudianto</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V., 2023.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Industrial Training Report" Pastry Kitchen IN JW Marriott Hotel Surabaya"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(Doctoral dissertation, OTTIMMO INTERNATIONAL).</a:t>
            </a:r>
          </a:p>
          <a:p>
            <a:pPr>
              <a:lnSpc>
                <a:spcPct val="107000"/>
              </a:lnSpc>
              <a:spcBef>
                <a:spcPts val="0"/>
              </a:spcBef>
              <a:spcAft>
                <a:spcPts val="800"/>
              </a:spcAft>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Zhang, Y., Shu, S., Ji, Z. and Wang, Y., 2015, March. A study of the commercial application of big data of the international hotel group in China: based on the case study of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marriott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international. In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2015 IEEE First International Conference on Big Data Computing Service and Applications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(pp. 412-417). IEEE.</a:t>
            </a:r>
          </a:p>
        </p:txBody>
      </p:sp>
    </p:spTree>
    <p:extLst>
      <p:ext uri="{BB962C8B-B14F-4D97-AF65-F5344CB8AC3E}">
        <p14:creationId xmlns:p14="http://schemas.microsoft.com/office/powerpoint/2010/main" val="4228462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8A3E95-E7B7-3D03-DBA4-0308CEE5C810}"/>
              </a:ext>
            </a:extLst>
          </p:cNvPr>
          <p:cNvSpPr>
            <a:spLocks noGrp="1"/>
          </p:cNvSpPr>
          <p:nvPr>
            <p:ph idx="1"/>
          </p:nvPr>
        </p:nvSpPr>
        <p:spPr>
          <a:xfrm>
            <a:off x="796635" y="1253331"/>
            <a:ext cx="11173691" cy="4351338"/>
          </a:xfrm>
        </p:spPr>
        <p:txBody>
          <a:bodyPr>
            <a:normAutofit/>
          </a:bodyPr>
          <a:lstStyle/>
          <a:p>
            <a:pPr marL="0" indent="0">
              <a:buNone/>
            </a:pPr>
            <a:r>
              <a:rPr lang="en-US" sz="6000" dirty="0"/>
              <a:t>Our sincere thanks for your time and engagement throughout this exploration of JW Marriott's hospitality journey.</a:t>
            </a:r>
          </a:p>
        </p:txBody>
      </p:sp>
    </p:spTree>
    <p:extLst>
      <p:ext uri="{BB962C8B-B14F-4D97-AF65-F5344CB8AC3E}">
        <p14:creationId xmlns:p14="http://schemas.microsoft.com/office/powerpoint/2010/main" val="16964686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TotalTime>
  <Words>2811</Words>
  <Application>Microsoft Office PowerPoint</Application>
  <PresentationFormat>Ecran lat</PresentationFormat>
  <Paragraphs>140</Paragraphs>
  <Slides>14</Slides>
  <Notes>9</Notes>
  <HiddenSlides>0</HiddenSlides>
  <MMClips>0</MMClips>
  <ScaleCrop>false</ScaleCrop>
  <HeadingPairs>
    <vt:vector size="4" baseType="variant">
      <vt:variant>
        <vt:lpstr>Temă</vt:lpstr>
      </vt:variant>
      <vt:variant>
        <vt:i4>1</vt:i4>
      </vt:variant>
      <vt:variant>
        <vt:lpstr>Titluri diapozitive</vt:lpstr>
      </vt:variant>
      <vt:variant>
        <vt:i4>14</vt:i4>
      </vt:variant>
    </vt:vector>
  </HeadingPairs>
  <TitlesOfParts>
    <vt:vector size="15" baseType="lpstr">
      <vt:lpstr>Office Theme</vt:lpstr>
      <vt:lpstr>BMIH4003 Hospitality and Guest Services    The role and importance of quality service, hospitality, and guest services within the hotel Industry</vt:lpstr>
      <vt:lpstr>Introduction </vt:lpstr>
      <vt:lpstr>Main Consumers and Their Attraction</vt:lpstr>
      <vt:lpstr>Nature, Scope, and Role of Guest Services and Facilities in General</vt:lpstr>
      <vt:lpstr>JW Marriott's Exceptional Guest Services</vt:lpstr>
      <vt:lpstr>Importance of Hospitality</vt:lpstr>
      <vt:lpstr>Importance of Hospitality</vt:lpstr>
      <vt:lpstr>JW Marriott's Commitment to Exceeding Expectations</vt:lpstr>
      <vt:lpstr>Cultural and Local Engagement</vt:lpstr>
      <vt:lpstr>Innovative Marketing Strategies</vt:lpstr>
      <vt:lpstr>Navigating Challenges at JW Marriott</vt:lpstr>
      <vt:lpstr>Conclusion </vt:lpstr>
      <vt:lpstr>References </vt:lpstr>
      <vt:lpstr>Prezentare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Enron Case Study</dc:title>
  <dc:creator>Doreen Ngugi</dc:creator>
  <cp:lastModifiedBy>Oana Nicoleta Stancila</cp:lastModifiedBy>
  <cp:revision>48</cp:revision>
  <dcterms:created xsi:type="dcterms:W3CDTF">2023-10-19T05:25:54Z</dcterms:created>
  <dcterms:modified xsi:type="dcterms:W3CDTF">2023-11-20T12:56:51Z</dcterms:modified>
</cp:coreProperties>
</file>