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1" r:id="rId9"/>
    <p:sldId id="262" r:id="rId10"/>
    <p:sldId id="263" r:id="rId11"/>
    <p:sldId id="264" r:id="rId12"/>
    <p:sldId id="265" r:id="rId13"/>
    <p:sldId id="266" r:id="rId14"/>
    <p:sldId id="267"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6639A-3BB6-4879-BFAA-5587C41F599E}" v="8" dt="2026-02-13T10:15:19.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32" autoAdjust="0"/>
    <p:restoredTop sz="94660"/>
  </p:normalViewPr>
  <p:slideViewPr>
    <p:cSldViewPr snapToGrid="0">
      <p:cViewPr varScale="1">
        <p:scale>
          <a:sx n="78" d="100"/>
          <a:sy n="78" d="100"/>
        </p:scale>
        <p:origin x="94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020FB-75A9-4B6D-F377-6E03C2674E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96813E1-7B57-29B8-3121-A1609B0C00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436FFC1-BFDC-D3D5-F904-AFAE5A212B59}"/>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5" name="Footer Placeholder 4">
            <a:extLst>
              <a:ext uri="{FF2B5EF4-FFF2-40B4-BE49-F238E27FC236}">
                <a16:creationId xmlns:a16="http://schemas.microsoft.com/office/drawing/2014/main" id="{C1D13A2D-DAC3-FD73-ABC3-EA3597233E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42B987-D17A-CCAD-74BF-B146075D19F0}"/>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3075454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A692A-2EE8-5B8A-1E4A-289E9C48D79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138DD5-6154-2490-9655-4455A04B73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5B256D-73ED-4EB3-4B2A-900898CF8988}"/>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5" name="Footer Placeholder 4">
            <a:extLst>
              <a:ext uri="{FF2B5EF4-FFF2-40B4-BE49-F238E27FC236}">
                <a16:creationId xmlns:a16="http://schemas.microsoft.com/office/drawing/2014/main" id="{E4CFA24C-3CBD-D202-CD7E-B19BA17A39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0DA80-B11D-38F8-898E-FFB20717BD10}"/>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4128107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186BB-BC98-9EBC-F003-A76B56A735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57B03AE-68AB-02AB-B29B-0EFACEA96D1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23CE4B-483B-B5CF-D5FE-6D6CB9628FF9}"/>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5" name="Footer Placeholder 4">
            <a:extLst>
              <a:ext uri="{FF2B5EF4-FFF2-40B4-BE49-F238E27FC236}">
                <a16:creationId xmlns:a16="http://schemas.microsoft.com/office/drawing/2014/main" id="{653DFFBF-D205-810B-D7F1-4D0214A1C1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FF75A4-4452-09F1-B200-77DB7D9026C9}"/>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3265040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23EAC-E8C0-63B9-3D52-9C3F181BAF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33A106-908F-5E2A-5782-4B7F6B1D75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7861354-C4C5-5AA1-188B-61B93FA2CC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1FCCE24-87FE-9453-3810-0ABDEA83C1B5}"/>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6" name="Footer Placeholder 5">
            <a:extLst>
              <a:ext uri="{FF2B5EF4-FFF2-40B4-BE49-F238E27FC236}">
                <a16:creationId xmlns:a16="http://schemas.microsoft.com/office/drawing/2014/main" id="{46D7C95D-9E8C-6B79-C8F7-C9689B1E29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C25E82-CE7B-9C1C-D384-8B5D29D6A4F3}"/>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1652458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41702-9E49-76F7-A911-DC188C4B2DE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7EC376D-3986-C762-7483-A81879F1F7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957DED-D417-3DF7-88C4-910934D7C3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13FD46A-2BF3-F5D0-BC6E-9F4A9CD960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7E1C4B-F1C8-D305-4342-3D55F564FE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75CD33C-0759-85B7-FF08-CFFBE4F549A7}"/>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8" name="Footer Placeholder 7">
            <a:extLst>
              <a:ext uri="{FF2B5EF4-FFF2-40B4-BE49-F238E27FC236}">
                <a16:creationId xmlns:a16="http://schemas.microsoft.com/office/drawing/2014/main" id="{319DEF3F-12F3-5364-4C75-E5DB0FF9E2D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B4AC2EE-EAB2-7686-10DD-4185D74B19B3}"/>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4044892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56E31-8E0E-A663-DA99-35FBFA9F762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B0688E2-2B4D-CA87-844A-4459671241C1}"/>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4" name="Footer Placeholder 3">
            <a:extLst>
              <a:ext uri="{FF2B5EF4-FFF2-40B4-BE49-F238E27FC236}">
                <a16:creationId xmlns:a16="http://schemas.microsoft.com/office/drawing/2014/main" id="{17BBCE61-989C-92D8-EFE8-AFD7F9A8D3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DC1BE93-48EB-D922-8D06-1C88110B534A}"/>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4170696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CAA73C-3F72-9B78-585A-EF9C7F9775D2}"/>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3" name="Footer Placeholder 2">
            <a:extLst>
              <a:ext uri="{FF2B5EF4-FFF2-40B4-BE49-F238E27FC236}">
                <a16:creationId xmlns:a16="http://schemas.microsoft.com/office/drawing/2014/main" id="{B220238A-6788-F885-50C0-26E8AA0917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C9EE31-2BDC-73FF-744B-376B64479E2E}"/>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1851072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BA5D4-0C46-DF26-DB11-552A511671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116E6-B15F-1048-E4AC-D4EA06E8C9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B03006-1E28-DCC7-2E5C-C32520251E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535840-1558-5350-4065-571074077F9C}"/>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6" name="Footer Placeholder 5">
            <a:extLst>
              <a:ext uri="{FF2B5EF4-FFF2-40B4-BE49-F238E27FC236}">
                <a16:creationId xmlns:a16="http://schemas.microsoft.com/office/drawing/2014/main" id="{3A9534D0-F6A1-6ED1-608F-8988F324D1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EDF1AB-E4E3-4475-8151-2708829C4FD1}"/>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1524271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FD0AD-D71C-9FFD-D1E0-028B9E2AF5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F3015C-B597-27D1-0278-543EBAEA4E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F880B18-1B8C-9701-25D5-2FBFEA2D0A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527383-8E49-EFFC-8B77-BA65D47A4242}"/>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6" name="Footer Placeholder 5">
            <a:extLst>
              <a:ext uri="{FF2B5EF4-FFF2-40B4-BE49-F238E27FC236}">
                <a16:creationId xmlns:a16="http://schemas.microsoft.com/office/drawing/2014/main" id="{39898067-CCB9-3F1A-A393-8E0DDDF762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886635-5874-D4C1-DB27-2425792C0980}"/>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779970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6299F-0392-32F9-3F1B-B05C3271F0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40B80C1-5139-30D8-A545-6A9D2ED8E7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0CFA38-44B0-96A3-3614-629028BC02EB}"/>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5" name="Footer Placeholder 4">
            <a:extLst>
              <a:ext uri="{FF2B5EF4-FFF2-40B4-BE49-F238E27FC236}">
                <a16:creationId xmlns:a16="http://schemas.microsoft.com/office/drawing/2014/main" id="{35C88740-D91C-7AB6-4C42-0AF8598313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4EBCA-7104-0A70-9823-ED053A38DBDC}"/>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3316269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B565BE-FB50-317D-09B9-6DB8CCE4905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3FC267-9EA6-9401-ADF7-C110439EB3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996052-084B-497A-6D6A-5A6F4DFD908F}"/>
              </a:ext>
            </a:extLst>
          </p:cNvPr>
          <p:cNvSpPr>
            <a:spLocks noGrp="1"/>
          </p:cNvSpPr>
          <p:nvPr>
            <p:ph type="dt" sz="half" idx="10"/>
          </p:nvPr>
        </p:nvSpPr>
        <p:spPr/>
        <p:txBody>
          <a:bodyPr/>
          <a:lstStyle/>
          <a:p>
            <a:fld id="{724AFD62-F059-4872-9A88-9632C96137AF}" type="datetimeFigureOut">
              <a:rPr lang="en-US" smtClean="0"/>
              <a:t>2/14/2026</a:t>
            </a:fld>
            <a:endParaRPr lang="en-US"/>
          </a:p>
        </p:txBody>
      </p:sp>
      <p:sp>
        <p:nvSpPr>
          <p:cNvPr id="5" name="Footer Placeholder 4">
            <a:extLst>
              <a:ext uri="{FF2B5EF4-FFF2-40B4-BE49-F238E27FC236}">
                <a16:creationId xmlns:a16="http://schemas.microsoft.com/office/drawing/2014/main" id="{D979DB60-7647-2DCA-916F-B3860ABF11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47318-8D2A-A041-557D-59A8BD186B63}"/>
              </a:ext>
            </a:extLst>
          </p:cNvPr>
          <p:cNvSpPr>
            <a:spLocks noGrp="1"/>
          </p:cNvSpPr>
          <p:nvPr>
            <p:ph type="sldNum" sz="quarter" idx="12"/>
          </p:nvPr>
        </p:nvSpPr>
        <p:spPr/>
        <p:txBody>
          <a:bodyPr/>
          <a:lstStyle/>
          <a:p>
            <a:fld id="{902FBD17-B61C-4F69-9862-E1E2E466B3CB}" type="slidenum">
              <a:rPr lang="en-US" smtClean="0"/>
              <a:t>‹#›</a:t>
            </a:fld>
            <a:endParaRPr lang="en-US"/>
          </a:p>
        </p:txBody>
      </p:sp>
    </p:spTree>
    <p:extLst>
      <p:ext uri="{BB962C8B-B14F-4D97-AF65-F5344CB8AC3E}">
        <p14:creationId xmlns:p14="http://schemas.microsoft.com/office/powerpoint/2010/main" val="1979301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55374C-E358-A25B-6070-841B593BD7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6C2A0C-C68A-B8E3-8344-3226ADAEFA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BD77B-004B-9E37-CD08-970DFDA40A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4AFD62-F059-4872-9A88-9632C96137AF}" type="datetimeFigureOut">
              <a:rPr lang="en-US" smtClean="0"/>
              <a:t>2/14/2026</a:t>
            </a:fld>
            <a:endParaRPr lang="en-US"/>
          </a:p>
        </p:txBody>
      </p:sp>
      <p:sp>
        <p:nvSpPr>
          <p:cNvPr id="5" name="Footer Placeholder 4">
            <a:extLst>
              <a:ext uri="{FF2B5EF4-FFF2-40B4-BE49-F238E27FC236}">
                <a16:creationId xmlns:a16="http://schemas.microsoft.com/office/drawing/2014/main" id="{842D4B2D-E0A6-81EE-D27D-B0C15228C0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C028647-4DCA-E3AD-6AA3-AA78AC8C9C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02FBD17-B61C-4F69-9862-E1E2E466B3CB}" type="slidenum">
              <a:rPr lang="en-US" smtClean="0"/>
              <a:t>‹#›</a:t>
            </a:fld>
            <a:endParaRPr lang="en-US"/>
          </a:p>
        </p:txBody>
      </p:sp>
    </p:spTree>
    <p:extLst>
      <p:ext uri="{BB962C8B-B14F-4D97-AF65-F5344CB8AC3E}">
        <p14:creationId xmlns:p14="http://schemas.microsoft.com/office/powerpoint/2010/main" val="1137827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verywellmind.com/erik-eriksons-stages-of-psychosocial-development-2795740" TargetMode="External"/><Relationship Id="rId7" Type="http://schemas.openxmlformats.org/officeDocument/2006/relationships/hyperlink" Target="https://helpfulprofessor.com/nature-vs-nurture-examples/" TargetMode="External"/><Relationship Id="rId2" Type="http://schemas.openxmlformats.org/officeDocument/2006/relationships/hyperlink" Target="https://link.springer.com/rwe/10.1007/978-3-319-24612-3_1418" TargetMode="External"/><Relationship Id="rId1" Type="http://schemas.openxmlformats.org/officeDocument/2006/relationships/slideLayout" Target="../slideLayouts/slideLayout2.xml"/><Relationship Id="rId6" Type="http://schemas.openxmlformats.org/officeDocument/2006/relationships/hyperlink" Target="https://www.youngminds.org.uk/young-person/" TargetMode="External"/><Relationship Id="rId5" Type="http://schemas.openxmlformats.org/officeDocument/2006/relationships/hyperlink" Target="https://www.nhs.uk/mental-health/children-and-young-adults/help-for-teenagers-young-adults-and-students/" TargetMode="External"/><Relationship Id="rId4" Type="http://schemas.openxmlformats.org/officeDocument/2006/relationships/hyperlink" Target="https://www.simplypsychology.org/erik-eriks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2D206-7ADC-464A-E847-DFFF2CE98834}"/>
              </a:ext>
            </a:extLst>
          </p:cNvPr>
          <p:cNvSpPr>
            <a:spLocks noGrp="1"/>
          </p:cNvSpPr>
          <p:nvPr>
            <p:ph type="ctrTitle"/>
          </p:nvPr>
        </p:nvSpPr>
        <p:spPr>
          <a:xfrm>
            <a:off x="1524000" y="304800"/>
            <a:ext cx="9144000" cy="4788309"/>
          </a:xfrm>
        </p:spPr>
        <p:txBody>
          <a:bodyPr>
            <a:normAutofit/>
          </a:bodyPr>
          <a:lstStyle/>
          <a:p>
            <a:br>
              <a:rPr lang="en-US" sz="4000" dirty="0"/>
            </a:br>
            <a:br>
              <a:rPr lang="en-US" sz="4000" dirty="0"/>
            </a:br>
            <a:br>
              <a:rPr lang="en-US" sz="4000" dirty="0"/>
            </a:br>
            <a:r>
              <a:rPr lang="en-US" sz="4000" dirty="0"/>
              <a:t>Name: Latisha Whervin</a:t>
            </a:r>
            <a:br>
              <a:rPr lang="en-US" sz="4000" dirty="0"/>
            </a:br>
            <a:r>
              <a:rPr lang="en-US" sz="4000" dirty="0"/>
              <a:t>Student ID: 2440122</a:t>
            </a:r>
            <a:br>
              <a:rPr lang="en-US" sz="4000" dirty="0"/>
            </a:br>
            <a:r>
              <a:rPr lang="en-US" sz="4000" dirty="0"/>
              <a:t>Module Code: LCHS4010</a:t>
            </a:r>
            <a:br>
              <a:rPr lang="en-US" sz="4000" dirty="0"/>
            </a:br>
            <a:r>
              <a:rPr lang="en-US" sz="4000" dirty="0"/>
              <a:t>Module: Psychology in Health and Social Care</a:t>
            </a:r>
          </a:p>
        </p:txBody>
      </p:sp>
    </p:spTree>
    <p:extLst>
      <p:ext uri="{BB962C8B-B14F-4D97-AF65-F5344CB8AC3E}">
        <p14:creationId xmlns:p14="http://schemas.microsoft.com/office/powerpoint/2010/main" val="4138206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F8095-93D9-AFE4-B3C2-509B6DFBDDF5}"/>
              </a:ext>
            </a:extLst>
          </p:cNvPr>
          <p:cNvSpPr>
            <a:spLocks noGrp="1"/>
          </p:cNvSpPr>
          <p:nvPr>
            <p:ph type="title"/>
          </p:nvPr>
        </p:nvSpPr>
        <p:spPr/>
        <p:txBody>
          <a:bodyPr/>
          <a:lstStyle/>
          <a:p>
            <a:r>
              <a:rPr lang="en-US" sz="2400" dirty="0"/>
              <a:t>Introduction  </a:t>
            </a:r>
            <a:r>
              <a:rPr lang="en-US" dirty="0"/>
              <a:t>  </a:t>
            </a:r>
          </a:p>
        </p:txBody>
      </p:sp>
      <p:sp>
        <p:nvSpPr>
          <p:cNvPr id="3" name="Content Placeholder 2">
            <a:extLst>
              <a:ext uri="{FF2B5EF4-FFF2-40B4-BE49-F238E27FC236}">
                <a16:creationId xmlns:a16="http://schemas.microsoft.com/office/drawing/2014/main" id="{D6AB61EB-F41F-FE28-1F94-AEE663A3BC78}"/>
              </a:ext>
            </a:extLst>
          </p:cNvPr>
          <p:cNvSpPr>
            <a:spLocks noGrp="1"/>
          </p:cNvSpPr>
          <p:nvPr>
            <p:ph idx="1"/>
          </p:nvPr>
        </p:nvSpPr>
        <p:spPr/>
        <p:txBody>
          <a:bodyPr/>
          <a:lstStyle/>
          <a:p>
            <a:pPr marL="0" indent="0">
              <a:buNone/>
            </a:pPr>
            <a:r>
              <a:rPr lang="en-US" sz="1800" dirty="0"/>
              <a:t>During this presentation it will be focusing on a young carer and help setting up a community plan for her.</a:t>
            </a:r>
          </a:p>
          <a:p>
            <a:r>
              <a:rPr lang="en-US" sz="1800" dirty="0"/>
              <a:t>Jenny is a 16-year-old young carer following from the death of her dad</a:t>
            </a:r>
          </a:p>
          <a:p>
            <a:r>
              <a:rPr lang="en-US" sz="1800" dirty="0"/>
              <a:t>Jenny is caring for her mother </a:t>
            </a:r>
          </a:p>
          <a:p>
            <a:r>
              <a:rPr lang="en-US" sz="1800" dirty="0"/>
              <a:t>Jennys dad used to be the carer for Jennys mother</a:t>
            </a:r>
          </a:p>
          <a:p>
            <a:r>
              <a:rPr lang="en-US" sz="1800" dirty="0"/>
              <a:t>She has been proving care for her mother for 5 years now</a:t>
            </a:r>
          </a:p>
          <a:p>
            <a:pPr marL="0" indent="0">
              <a:buNone/>
            </a:pPr>
            <a:endParaRPr lang="en-US" dirty="0"/>
          </a:p>
        </p:txBody>
      </p:sp>
    </p:spTree>
    <p:extLst>
      <p:ext uri="{BB962C8B-B14F-4D97-AF65-F5344CB8AC3E}">
        <p14:creationId xmlns:p14="http://schemas.microsoft.com/office/powerpoint/2010/main" val="3188624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0BBAE-C963-52DA-2CFB-E8972578B6CD}"/>
              </a:ext>
            </a:extLst>
          </p:cNvPr>
          <p:cNvSpPr>
            <a:spLocks noGrp="1"/>
          </p:cNvSpPr>
          <p:nvPr>
            <p:ph type="title"/>
          </p:nvPr>
        </p:nvSpPr>
        <p:spPr>
          <a:xfrm>
            <a:off x="830826" y="296300"/>
            <a:ext cx="10515600" cy="1325563"/>
          </a:xfrm>
        </p:spPr>
        <p:txBody>
          <a:bodyPr>
            <a:normAutofit/>
          </a:bodyPr>
          <a:lstStyle/>
          <a:p>
            <a:r>
              <a:rPr lang="en-US" sz="2400" dirty="0"/>
              <a:t>Erikson’s 1950, 1963 theory of psychosocial development </a:t>
            </a:r>
          </a:p>
        </p:txBody>
      </p:sp>
      <p:sp>
        <p:nvSpPr>
          <p:cNvPr id="3" name="Content Placeholder 2">
            <a:extLst>
              <a:ext uri="{FF2B5EF4-FFF2-40B4-BE49-F238E27FC236}">
                <a16:creationId xmlns:a16="http://schemas.microsoft.com/office/drawing/2014/main" id="{C899635A-69AA-D5E3-B64D-0B8F420FDBC0}"/>
              </a:ext>
            </a:extLst>
          </p:cNvPr>
          <p:cNvSpPr>
            <a:spLocks noGrp="1"/>
          </p:cNvSpPr>
          <p:nvPr>
            <p:ph idx="1"/>
          </p:nvPr>
        </p:nvSpPr>
        <p:spPr/>
        <p:txBody>
          <a:bodyPr>
            <a:normAutofit/>
          </a:bodyPr>
          <a:lstStyle/>
          <a:p>
            <a:pPr marL="0" indent="0">
              <a:buNone/>
            </a:pPr>
            <a:r>
              <a:rPr lang="en-US" sz="1800" dirty="0"/>
              <a:t>In this presentation it will be using Erikson’s 1950, 1963 theory of psychosocial development to explore the caring responsibilities that Jenny is currently facing while providing care for her mother.</a:t>
            </a:r>
          </a:p>
        </p:txBody>
      </p:sp>
    </p:spTree>
    <p:extLst>
      <p:ext uri="{BB962C8B-B14F-4D97-AF65-F5344CB8AC3E}">
        <p14:creationId xmlns:p14="http://schemas.microsoft.com/office/powerpoint/2010/main" val="2392996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2331-6413-7FE6-728C-A00DE5D98A89}"/>
              </a:ext>
            </a:extLst>
          </p:cNvPr>
          <p:cNvSpPr>
            <a:spLocks noGrp="1"/>
          </p:cNvSpPr>
          <p:nvPr>
            <p:ph type="title"/>
          </p:nvPr>
        </p:nvSpPr>
        <p:spPr/>
        <p:txBody>
          <a:bodyPr>
            <a:normAutofit/>
          </a:bodyPr>
          <a:lstStyle/>
          <a:p>
            <a:r>
              <a:rPr lang="en-US" sz="2400" dirty="0"/>
              <a:t>What is Erikson’s 1950, 1963 theory of psychosocial development? </a:t>
            </a:r>
          </a:p>
        </p:txBody>
      </p:sp>
      <p:sp>
        <p:nvSpPr>
          <p:cNvPr id="3" name="Content Placeholder 2">
            <a:extLst>
              <a:ext uri="{FF2B5EF4-FFF2-40B4-BE49-F238E27FC236}">
                <a16:creationId xmlns:a16="http://schemas.microsoft.com/office/drawing/2014/main" id="{C3DD2FEF-C862-9095-7BBA-8248A7CD149C}"/>
              </a:ext>
            </a:extLst>
          </p:cNvPr>
          <p:cNvSpPr>
            <a:spLocks noGrp="1"/>
          </p:cNvSpPr>
          <p:nvPr>
            <p:ph idx="1"/>
          </p:nvPr>
        </p:nvSpPr>
        <p:spPr/>
        <p:txBody>
          <a:bodyPr>
            <a:normAutofit/>
          </a:bodyPr>
          <a:lstStyle/>
          <a:p>
            <a:r>
              <a:rPr lang="en-US" sz="1800" dirty="0"/>
              <a:t>The Lifespan Perspective </a:t>
            </a:r>
          </a:p>
          <a:p>
            <a:r>
              <a:rPr lang="en-US" sz="1800" dirty="0"/>
              <a:t>Erikson’s stages of psychosocial development which includes (8 stages – infancy, early childhood, preschool, school age, adolescence, young adults, adulthood, and old age). </a:t>
            </a:r>
          </a:p>
          <a:p>
            <a:r>
              <a:rPr lang="en-US" sz="1800" dirty="0"/>
              <a:t>Every stage includes conflict </a:t>
            </a:r>
          </a:p>
          <a:p>
            <a:r>
              <a:rPr lang="en-US" sz="1800" dirty="0"/>
              <a:t>It’s important that each conflict gets resolved if not it can then affect people in there later stages of life. </a:t>
            </a:r>
          </a:p>
          <a:p>
            <a:endParaRPr lang="en-US" sz="1800" dirty="0"/>
          </a:p>
          <a:p>
            <a:pPr marL="0" indent="0">
              <a:buNone/>
            </a:pPr>
            <a:r>
              <a:rPr lang="en-US" sz="1800" dirty="0"/>
              <a:t>(Erikson 1950, 1963)</a:t>
            </a:r>
          </a:p>
        </p:txBody>
      </p:sp>
    </p:spTree>
    <p:extLst>
      <p:ext uri="{BB962C8B-B14F-4D97-AF65-F5344CB8AC3E}">
        <p14:creationId xmlns:p14="http://schemas.microsoft.com/office/powerpoint/2010/main" val="1343923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82502-631B-02CD-DD34-A97A200AD545}"/>
              </a:ext>
            </a:extLst>
          </p:cNvPr>
          <p:cNvSpPr>
            <a:spLocks noGrp="1"/>
          </p:cNvSpPr>
          <p:nvPr>
            <p:ph type="title"/>
          </p:nvPr>
        </p:nvSpPr>
        <p:spPr/>
        <p:txBody>
          <a:bodyPr>
            <a:normAutofit/>
          </a:bodyPr>
          <a:lstStyle/>
          <a:p>
            <a:r>
              <a:rPr lang="en-US" sz="2400" dirty="0"/>
              <a:t>The key concepts </a:t>
            </a:r>
          </a:p>
        </p:txBody>
      </p:sp>
      <p:sp>
        <p:nvSpPr>
          <p:cNvPr id="3" name="Content Placeholder 2">
            <a:extLst>
              <a:ext uri="{FF2B5EF4-FFF2-40B4-BE49-F238E27FC236}">
                <a16:creationId xmlns:a16="http://schemas.microsoft.com/office/drawing/2014/main" id="{7B8171A7-2233-4449-BFD0-8BA9F11FD8BC}"/>
              </a:ext>
            </a:extLst>
          </p:cNvPr>
          <p:cNvSpPr>
            <a:spLocks noGrp="1"/>
          </p:cNvSpPr>
          <p:nvPr>
            <p:ph idx="1"/>
          </p:nvPr>
        </p:nvSpPr>
        <p:spPr>
          <a:xfrm>
            <a:off x="838200" y="1825625"/>
            <a:ext cx="10515600" cy="4781652"/>
          </a:xfrm>
        </p:spPr>
        <p:txBody>
          <a:bodyPr>
            <a:normAutofit/>
          </a:bodyPr>
          <a:lstStyle/>
          <a:p>
            <a:r>
              <a:rPr lang="en-US" sz="1800" dirty="0"/>
              <a:t>Eriksons theory outlines 8 main stages.</a:t>
            </a:r>
          </a:p>
          <a:p>
            <a:r>
              <a:rPr lang="en-US" sz="1800" dirty="0"/>
              <a:t>It includes the development of everyone from the age of infancy to the old age. </a:t>
            </a:r>
          </a:p>
          <a:p>
            <a:r>
              <a:rPr lang="en-US" sz="1800" dirty="0"/>
              <a:t>It highlights that every stage can come with its conflict and how important it is to make sure conflicts are resolved so that later in life there are no negative impacts on us or delays.</a:t>
            </a:r>
          </a:p>
          <a:p>
            <a:r>
              <a:rPr lang="en-US" sz="1800" dirty="0"/>
              <a:t>One of the biggest things that a play a part on our development is our social relationships</a:t>
            </a:r>
          </a:p>
          <a:p>
            <a:r>
              <a:rPr lang="en-US" sz="1800" dirty="0"/>
              <a:t>Another one is the environment that we are in</a:t>
            </a:r>
          </a:p>
          <a:p>
            <a:r>
              <a:rPr lang="en-US" sz="1800" dirty="0"/>
              <a:t>Also, every stage we pass through from infancy up to old are age we strengthen from our pass experiences.</a:t>
            </a:r>
          </a:p>
          <a:p>
            <a:pPr marL="0" indent="0">
              <a:buNone/>
            </a:pPr>
            <a:r>
              <a:rPr lang="en-US" sz="1800" dirty="0"/>
              <a:t>( According to Springer Nature, April 2020)</a:t>
            </a:r>
          </a:p>
        </p:txBody>
      </p:sp>
    </p:spTree>
    <p:extLst>
      <p:ext uri="{BB962C8B-B14F-4D97-AF65-F5344CB8AC3E}">
        <p14:creationId xmlns:p14="http://schemas.microsoft.com/office/powerpoint/2010/main" val="1090588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5EE68-C816-7A15-4287-4AB4C0F94178}"/>
              </a:ext>
            </a:extLst>
          </p:cNvPr>
          <p:cNvSpPr>
            <a:spLocks noGrp="1"/>
          </p:cNvSpPr>
          <p:nvPr>
            <p:ph type="title"/>
          </p:nvPr>
        </p:nvSpPr>
        <p:spPr/>
        <p:txBody>
          <a:bodyPr>
            <a:normAutofit/>
          </a:bodyPr>
          <a:lstStyle/>
          <a:p>
            <a:r>
              <a:rPr lang="en-US" sz="2400" dirty="0"/>
              <a:t>Why is this relevant to Jennys story</a:t>
            </a:r>
          </a:p>
        </p:txBody>
      </p:sp>
      <p:sp>
        <p:nvSpPr>
          <p:cNvPr id="3" name="Content Placeholder 2">
            <a:extLst>
              <a:ext uri="{FF2B5EF4-FFF2-40B4-BE49-F238E27FC236}">
                <a16:creationId xmlns:a16="http://schemas.microsoft.com/office/drawing/2014/main" id="{CCFF1EE9-8E74-0AE7-1751-9E824F8A8F6C}"/>
              </a:ext>
            </a:extLst>
          </p:cNvPr>
          <p:cNvSpPr>
            <a:spLocks noGrp="1"/>
          </p:cNvSpPr>
          <p:nvPr>
            <p:ph idx="1"/>
          </p:nvPr>
        </p:nvSpPr>
        <p:spPr/>
        <p:txBody>
          <a:bodyPr>
            <a:normAutofit/>
          </a:bodyPr>
          <a:lstStyle/>
          <a:p>
            <a:r>
              <a:rPr lang="en-US" sz="1600" dirty="0"/>
              <a:t>Jenny is currently 16 years old and is in the Adolescence range while having to become a young carer for her mother.</a:t>
            </a:r>
          </a:p>
          <a:p>
            <a:r>
              <a:rPr lang="en-US" sz="1800" dirty="0"/>
              <a:t>The </a:t>
            </a:r>
            <a:r>
              <a:rPr lang="en-US" sz="1800" dirty="0" err="1"/>
              <a:t>adeolesnces</a:t>
            </a:r>
            <a:r>
              <a:rPr lang="en-US" sz="1800" dirty="0"/>
              <a:t> age is from 12 years old – 20 years old </a:t>
            </a:r>
          </a:p>
          <a:p>
            <a:r>
              <a:rPr lang="en-US" sz="1800" dirty="0"/>
              <a:t>The Adolescence stage is also known as the Identity vs Role confusion crisis </a:t>
            </a:r>
          </a:p>
          <a:p>
            <a:r>
              <a:rPr lang="en-US" sz="1800" dirty="0"/>
              <a:t>At this age range people normally like to make there mind up about who they are and build onto there own identity within themselves </a:t>
            </a:r>
          </a:p>
          <a:p>
            <a:r>
              <a:rPr lang="en-US" sz="1800" dirty="0"/>
              <a:t>They also like to gain their independence </a:t>
            </a:r>
          </a:p>
          <a:p>
            <a:r>
              <a:rPr lang="en-US" sz="1800" dirty="0"/>
              <a:t>Unfortunately, this is not the case for Jenny as she has the </a:t>
            </a:r>
            <a:r>
              <a:rPr lang="en-US" sz="1800" dirty="0" err="1"/>
              <a:t>responbility</a:t>
            </a:r>
            <a:r>
              <a:rPr lang="en-US" sz="1800" dirty="0"/>
              <a:t> for caring for her mother </a:t>
            </a:r>
          </a:p>
          <a:p>
            <a:r>
              <a:rPr lang="en-US" sz="1800" dirty="0"/>
              <a:t>Jenny has not yet been able to explore/enjoy her adolescence years </a:t>
            </a:r>
          </a:p>
          <a:p>
            <a:r>
              <a:rPr lang="en-US" sz="1800" dirty="0"/>
              <a:t>Jenny has had to step up into an adult's job role following her dad's death </a:t>
            </a:r>
          </a:p>
          <a:p>
            <a:r>
              <a:rPr lang="en-US" sz="1800" dirty="0"/>
              <a:t>Jenny has had at step up into a adult's role before a lot of other young people her age.</a:t>
            </a:r>
          </a:p>
          <a:p>
            <a:r>
              <a:rPr lang="en-US" sz="1800" dirty="0"/>
              <a:t>This may also have a bad effect on jenny's mental and emotional wellbeing </a:t>
            </a:r>
          </a:p>
          <a:p>
            <a:pPr marL="0" indent="0">
              <a:buNone/>
            </a:pPr>
            <a:r>
              <a:rPr lang="en-US" sz="1800" dirty="0"/>
              <a:t>(According to Kendra Cherry, November 2025)</a:t>
            </a:r>
          </a:p>
          <a:p>
            <a:endParaRPr lang="en-US" sz="18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a:p>
            <a:endParaRPr lang="en-US" sz="1600" dirty="0"/>
          </a:p>
        </p:txBody>
      </p:sp>
    </p:spTree>
    <p:extLst>
      <p:ext uri="{BB962C8B-B14F-4D97-AF65-F5344CB8AC3E}">
        <p14:creationId xmlns:p14="http://schemas.microsoft.com/office/powerpoint/2010/main" val="2739626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4A808-907C-D5B7-7C4C-AB5805959091}"/>
              </a:ext>
            </a:extLst>
          </p:cNvPr>
          <p:cNvSpPr>
            <a:spLocks noGrp="1"/>
          </p:cNvSpPr>
          <p:nvPr>
            <p:ph type="title"/>
          </p:nvPr>
        </p:nvSpPr>
        <p:spPr/>
        <p:txBody>
          <a:bodyPr>
            <a:normAutofit/>
          </a:bodyPr>
          <a:lstStyle/>
          <a:p>
            <a:r>
              <a:rPr lang="en-US" sz="2400" dirty="0"/>
              <a:t>Jenny's  Experiences </a:t>
            </a:r>
          </a:p>
        </p:txBody>
      </p:sp>
      <p:sp>
        <p:nvSpPr>
          <p:cNvPr id="3" name="Content Placeholder 2">
            <a:extLst>
              <a:ext uri="{FF2B5EF4-FFF2-40B4-BE49-F238E27FC236}">
                <a16:creationId xmlns:a16="http://schemas.microsoft.com/office/drawing/2014/main" id="{CA06B12B-3DDF-1CC1-1FA9-86DD4DCFF7B7}"/>
              </a:ext>
            </a:extLst>
          </p:cNvPr>
          <p:cNvSpPr>
            <a:spLocks noGrp="1"/>
          </p:cNvSpPr>
          <p:nvPr>
            <p:ph idx="1"/>
          </p:nvPr>
        </p:nvSpPr>
        <p:spPr>
          <a:xfrm>
            <a:off x="838200" y="1825625"/>
            <a:ext cx="10515600" cy="4044233"/>
          </a:xfrm>
        </p:spPr>
        <p:txBody>
          <a:bodyPr>
            <a:normAutofit fontScale="25000" lnSpcReduction="20000"/>
          </a:bodyPr>
          <a:lstStyle/>
          <a:p>
            <a:r>
              <a:rPr lang="en-US" sz="7200" dirty="0"/>
              <a:t>As Jenny is caring for her mom, she will experience a role confusion </a:t>
            </a:r>
          </a:p>
          <a:p>
            <a:r>
              <a:rPr lang="en-US" sz="7200" dirty="0"/>
              <a:t>Jenny is currently facing Identity vs Role Confusion</a:t>
            </a:r>
          </a:p>
          <a:p>
            <a:r>
              <a:rPr lang="en-US" sz="7200" dirty="0"/>
              <a:t>Jenny is only 16 years old and taking on adult roles which is not age appropriate and allowing her explore her adolescence years </a:t>
            </a:r>
          </a:p>
          <a:p>
            <a:r>
              <a:rPr lang="en-US" sz="7200" dirty="0"/>
              <a:t>She may also experience stress which could have a impact on her mental wellbeing </a:t>
            </a:r>
          </a:p>
          <a:p>
            <a:r>
              <a:rPr lang="en-US" sz="7200" dirty="0"/>
              <a:t>Jenny should be developing new skills such as values and independence and her identity rather than taking on such responsibilities </a:t>
            </a:r>
          </a:p>
          <a:p>
            <a:r>
              <a:rPr lang="en-US" sz="7200" dirty="0"/>
              <a:t>Jennys may encounter development issues </a:t>
            </a:r>
          </a:p>
          <a:p>
            <a:r>
              <a:rPr lang="en-US" sz="7200" dirty="0"/>
              <a:t>Jenny may be unable to socialize and make new friends which may leave her feeling lonely and result into a unhealthy mental wellbeing </a:t>
            </a:r>
          </a:p>
          <a:p>
            <a:r>
              <a:rPr lang="en-US" sz="7200" dirty="0"/>
              <a:t>Jenny may be unable to go to school/college and get education for herself that would help her later down the line</a:t>
            </a:r>
          </a:p>
          <a:p>
            <a:r>
              <a:rPr lang="en-US" sz="7200" dirty="0"/>
              <a:t>Clearly Jenny is having to put her mothers' needs before her own</a:t>
            </a:r>
          </a:p>
          <a:p>
            <a:r>
              <a:rPr lang="en-US" sz="7200" dirty="0"/>
              <a:t>If these experiences that Jenny are currently facing not resolved or looked into, she may have development issues now and later on in life unfortunately.</a:t>
            </a:r>
          </a:p>
          <a:p>
            <a:pPr marL="0" indent="0">
              <a:buNone/>
            </a:pPr>
            <a:endParaRPr lang="en-US" sz="7200" dirty="0"/>
          </a:p>
          <a:p>
            <a:pPr marL="0" indent="0">
              <a:buNone/>
            </a:pPr>
            <a:r>
              <a:rPr lang="en-US" sz="7200" dirty="0"/>
              <a:t>(According to simply psychology, October 2025)</a:t>
            </a:r>
          </a:p>
          <a:p>
            <a:endParaRPr lang="en-US" sz="1600" dirty="0"/>
          </a:p>
        </p:txBody>
      </p:sp>
    </p:spTree>
    <p:extLst>
      <p:ext uri="{BB962C8B-B14F-4D97-AF65-F5344CB8AC3E}">
        <p14:creationId xmlns:p14="http://schemas.microsoft.com/office/powerpoint/2010/main" val="1913598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64880-1770-5D03-D299-12DEDA4E5A7B}"/>
              </a:ext>
            </a:extLst>
          </p:cNvPr>
          <p:cNvSpPr>
            <a:spLocks noGrp="1"/>
          </p:cNvSpPr>
          <p:nvPr>
            <p:ph type="title"/>
          </p:nvPr>
        </p:nvSpPr>
        <p:spPr/>
        <p:txBody>
          <a:bodyPr>
            <a:normAutofit/>
          </a:bodyPr>
          <a:lstStyle/>
          <a:p>
            <a:r>
              <a:rPr lang="en-US" sz="2400" dirty="0"/>
              <a:t>Practical strategies and interventions that may help support jenny</a:t>
            </a:r>
          </a:p>
        </p:txBody>
      </p:sp>
      <p:sp>
        <p:nvSpPr>
          <p:cNvPr id="3" name="Content Placeholder 2">
            <a:extLst>
              <a:ext uri="{FF2B5EF4-FFF2-40B4-BE49-F238E27FC236}">
                <a16:creationId xmlns:a16="http://schemas.microsoft.com/office/drawing/2014/main" id="{6C132A3B-22B0-E861-1AC1-250F72A3A502}"/>
              </a:ext>
            </a:extLst>
          </p:cNvPr>
          <p:cNvSpPr>
            <a:spLocks noGrp="1"/>
          </p:cNvSpPr>
          <p:nvPr>
            <p:ph idx="1"/>
          </p:nvPr>
        </p:nvSpPr>
        <p:spPr>
          <a:xfrm>
            <a:off x="838200" y="1825625"/>
            <a:ext cx="10515600" cy="5204440"/>
          </a:xfrm>
        </p:spPr>
        <p:txBody>
          <a:bodyPr/>
          <a:lstStyle/>
          <a:p>
            <a:r>
              <a:rPr lang="en-US" sz="1800" dirty="0"/>
              <a:t>Jenny should try and get some </a:t>
            </a:r>
            <a:r>
              <a:rPr lang="en-US" sz="1800" dirty="0" err="1"/>
              <a:t>councilling</a:t>
            </a:r>
            <a:r>
              <a:rPr lang="en-US" sz="1800" dirty="0"/>
              <a:t> as it would allow her to express how she is feeling such as grief from the loss of her dad or stress from the responsibilities she has taken on with her mom</a:t>
            </a:r>
          </a:p>
          <a:p>
            <a:r>
              <a:rPr lang="en-US" sz="1800" dirty="0"/>
              <a:t>Access to Bereavement services </a:t>
            </a:r>
          </a:p>
          <a:p>
            <a:r>
              <a:rPr lang="en-US" sz="1800" dirty="0"/>
              <a:t>Apply for schools/ colleges for Jenny to attend if she's not already </a:t>
            </a:r>
          </a:p>
          <a:p>
            <a:r>
              <a:rPr lang="en-US" sz="1800" dirty="0"/>
              <a:t>If jenny is in school, they should be aware of what Jenny is going through so that to much pressure is not being applied or being expected from her</a:t>
            </a:r>
          </a:p>
          <a:p>
            <a:r>
              <a:rPr lang="en-US" sz="1800" dirty="0"/>
              <a:t>Flexible hours for Jenny to be at school / college </a:t>
            </a:r>
          </a:p>
          <a:p>
            <a:r>
              <a:rPr lang="en-US" sz="1800" dirty="0"/>
              <a:t>Encourage jenny to do age-appropriate activities </a:t>
            </a:r>
          </a:p>
          <a:p>
            <a:r>
              <a:rPr lang="en-US" sz="1800" dirty="0"/>
              <a:t>Referred to young people support services </a:t>
            </a:r>
          </a:p>
          <a:p>
            <a:r>
              <a:rPr lang="en-US" sz="1800" dirty="0"/>
              <a:t>Try and get help to provide with jenny’s mothers care so she is not </a:t>
            </a:r>
            <a:r>
              <a:rPr lang="en-US" sz="1800" dirty="0" err="1"/>
              <a:t>soley</a:t>
            </a:r>
            <a:r>
              <a:rPr lang="en-US" sz="1800" dirty="0"/>
              <a:t> looking after her mother alone full time</a:t>
            </a:r>
          </a:p>
          <a:p>
            <a:r>
              <a:rPr lang="en-US" sz="1800" dirty="0"/>
              <a:t>Remind Jenny that she is not alone</a:t>
            </a:r>
          </a:p>
          <a:p>
            <a:pPr marL="0" indent="0">
              <a:buNone/>
            </a:pPr>
            <a:r>
              <a:rPr lang="en-US" sz="1800" dirty="0"/>
              <a:t>(According to NHS 2025) (Young Minds 2024)</a:t>
            </a:r>
          </a:p>
          <a:p>
            <a:pPr marL="0" indent="0">
              <a:buNone/>
            </a:pPr>
            <a:endParaRPr lang="en-US" sz="2000" dirty="0"/>
          </a:p>
          <a:p>
            <a:pPr marL="0" indent="0">
              <a:buNone/>
            </a:pPr>
            <a:endParaRPr lang="en-US" dirty="0"/>
          </a:p>
        </p:txBody>
      </p:sp>
    </p:spTree>
    <p:extLst>
      <p:ext uri="{BB962C8B-B14F-4D97-AF65-F5344CB8AC3E}">
        <p14:creationId xmlns:p14="http://schemas.microsoft.com/office/powerpoint/2010/main" val="2597643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A785A-1DFF-87F6-C1DD-4BE44CB05F92}"/>
              </a:ext>
            </a:extLst>
          </p:cNvPr>
          <p:cNvSpPr>
            <a:spLocks noGrp="1"/>
          </p:cNvSpPr>
          <p:nvPr>
            <p:ph type="title"/>
          </p:nvPr>
        </p:nvSpPr>
        <p:spPr/>
        <p:txBody>
          <a:bodyPr>
            <a:normAutofit/>
          </a:bodyPr>
          <a:lstStyle/>
          <a:p>
            <a:r>
              <a:rPr lang="en-US" sz="2400" dirty="0"/>
              <a:t>what is Nature vs Nuture?</a:t>
            </a:r>
          </a:p>
        </p:txBody>
      </p:sp>
      <p:sp>
        <p:nvSpPr>
          <p:cNvPr id="3" name="Content Placeholder 2">
            <a:extLst>
              <a:ext uri="{FF2B5EF4-FFF2-40B4-BE49-F238E27FC236}">
                <a16:creationId xmlns:a16="http://schemas.microsoft.com/office/drawing/2014/main" id="{5D2C800D-7379-724D-C733-CB01459D2ED3}"/>
              </a:ext>
            </a:extLst>
          </p:cNvPr>
          <p:cNvSpPr>
            <a:spLocks noGrp="1"/>
          </p:cNvSpPr>
          <p:nvPr>
            <p:ph idx="1"/>
          </p:nvPr>
        </p:nvSpPr>
        <p:spPr>
          <a:xfrm>
            <a:off x="513735" y="1690687"/>
            <a:ext cx="10515600" cy="4802187"/>
          </a:xfrm>
        </p:spPr>
        <p:txBody>
          <a:bodyPr>
            <a:normAutofit/>
          </a:bodyPr>
          <a:lstStyle/>
          <a:p>
            <a:pPr marL="0" indent="0">
              <a:buNone/>
            </a:pPr>
            <a:r>
              <a:rPr lang="en-US" sz="2000" dirty="0"/>
              <a:t>Nature: </a:t>
            </a:r>
          </a:p>
          <a:p>
            <a:r>
              <a:rPr lang="en-US" sz="1800" dirty="0"/>
              <a:t>Nature is things we inherit from our parents such as our hair color and eye color </a:t>
            </a:r>
          </a:p>
          <a:p>
            <a:r>
              <a:rPr lang="en-US" sz="1800" dirty="0"/>
              <a:t>Nature can also be certain traits we inherit from our parents for example if our parents are very </a:t>
            </a:r>
            <a:r>
              <a:rPr lang="en-US" sz="1800" dirty="0" err="1"/>
              <a:t>socialable</a:t>
            </a:r>
            <a:r>
              <a:rPr lang="en-US" sz="1800" dirty="0"/>
              <a:t>, moody, or have a short temperament chances are we may develop those characteristic. </a:t>
            </a:r>
          </a:p>
          <a:p>
            <a:pPr marL="0" indent="0">
              <a:buNone/>
            </a:pPr>
            <a:r>
              <a:rPr lang="en-US" sz="1800" dirty="0"/>
              <a:t>Nurture: </a:t>
            </a:r>
          </a:p>
          <a:p>
            <a:r>
              <a:rPr lang="en-US" sz="1800" dirty="0"/>
              <a:t>Nurture is more to do with thing we face in the outside environment such as schools, work and styles of parenting.</a:t>
            </a:r>
          </a:p>
          <a:p>
            <a:r>
              <a:rPr lang="en-US" sz="1800" dirty="0"/>
              <a:t>An example of Nurture can be in schools if we have the right support from teachers and positive  friendship groups, we are more like to see a better outcome in school. This can also improve young persons motivation to achieve the best they can.</a:t>
            </a:r>
          </a:p>
          <a:p>
            <a:pPr marL="0" indent="0">
              <a:buNone/>
            </a:pPr>
            <a:r>
              <a:rPr lang="en-US" sz="1800" dirty="0"/>
              <a:t>(According to Helpful </a:t>
            </a:r>
            <a:r>
              <a:rPr lang="en-US" sz="1800" dirty="0" err="1"/>
              <a:t>Profeeser</a:t>
            </a:r>
            <a:r>
              <a:rPr lang="en-US" sz="1800" dirty="0"/>
              <a:t>)</a:t>
            </a:r>
          </a:p>
          <a:p>
            <a:endParaRPr lang="en-US" sz="1800" dirty="0"/>
          </a:p>
          <a:p>
            <a:pPr marL="0" indent="0">
              <a:buNone/>
            </a:pPr>
            <a:endParaRPr lang="en-US" sz="1800" dirty="0"/>
          </a:p>
          <a:p>
            <a:pPr marL="0" indent="0">
              <a:buNone/>
            </a:pPr>
            <a:endParaRPr lang="en-US" sz="2000" dirty="0"/>
          </a:p>
          <a:p>
            <a:endParaRPr lang="en-US" sz="2000" dirty="0"/>
          </a:p>
        </p:txBody>
      </p:sp>
    </p:spTree>
    <p:extLst>
      <p:ext uri="{BB962C8B-B14F-4D97-AF65-F5344CB8AC3E}">
        <p14:creationId xmlns:p14="http://schemas.microsoft.com/office/powerpoint/2010/main" val="320008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D13C-2581-2DDE-8495-957A9F43F6B0}"/>
              </a:ext>
            </a:extLst>
          </p:cNvPr>
          <p:cNvSpPr>
            <a:spLocks noGrp="1"/>
          </p:cNvSpPr>
          <p:nvPr>
            <p:ph type="title"/>
          </p:nvPr>
        </p:nvSpPr>
        <p:spPr/>
        <p:txBody>
          <a:bodyPr>
            <a:normAutofit/>
          </a:bodyPr>
          <a:lstStyle/>
          <a:p>
            <a:r>
              <a:rPr lang="en-US" sz="2400" dirty="0"/>
              <a:t>Biological and environmental influences on Jenny (Nature and Nurture) </a:t>
            </a:r>
          </a:p>
        </p:txBody>
      </p:sp>
      <p:sp>
        <p:nvSpPr>
          <p:cNvPr id="3" name="Content Placeholder 2">
            <a:extLst>
              <a:ext uri="{FF2B5EF4-FFF2-40B4-BE49-F238E27FC236}">
                <a16:creationId xmlns:a16="http://schemas.microsoft.com/office/drawing/2014/main" id="{630D92F0-07E3-9125-3E7A-D4018426E03E}"/>
              </a:ext>
            </a:extLst>
          </p:cNvPr>
          <p:cNvSpPr>
            <a:spLocks noGrp="1"/>
          </p:cNvSpPr>
          <p:nvPr>
            <p:ph idx="1"/>
          </p:nvPr>
        </p:nvSpPr>
        <p:spPr/>
        <p:txBody>
          <a:bodyPr/>
          <a:lstStyle/>
          <a:p>
            <a:r>
              <a:rPr lang="en-US" sz="1800" dirty="0"/>
              <a:t>Nature can have a impact on Jenny as we have read that her mother suffers with low moods </a:t>
            </a:r>
          </a:p>
          <a:p>
            <a:r>
              <a:rPr lang="en-US" sz="1800" dirty="0"/>
              <a:t>Nurture also has a big impact on Jenny as she is always in that environment due to the role of caring for her mother </a:t>
            </a:r>
          </a:p>
          <a:p>
            <a:pPr marL="0" indent="0">
              <a:buNone/>
            </a:pPr>
            <a:r>
              <a:rPr lang="en-US" sz="1800" dirty="0"/>
              <a:t>So, as we can see both nature and nature are two factors that are having a negative impact on Jennys life/wellbeing.</a:t>
            </a:r>
          </a:p>
          <a:p>
            <a:pPr marL="0" indent="0">
              <a:buNone/>
            </a:pPr>
            <a:endParaRPr lang="en-US" dirty="0"/>
          </a:p>
        </p:txBody>
      </p:sp>
    </p:spTree>
    <p:extLst>
      <p:ext uri="{BB962C8B-B14F-4D97-AF65-F5344CB8AC3E}">
        <p14:creationId xmlns:p14="http://schemas.microsoft.com/office/powerpoint/2010/main" val="1441444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26639-34DC-AE2A-B7EC-F86602468B78}"/>
              </a:ext>
            </a:extLst>
          </p:cNvPr>
          <p:cNvSpPr>
            <a:spLocks noGrp="1"/>
          </p:cNvSpPr>
          <p:nvPr>
            <p:ph type="title"/>
          </p:nvPr>
        </p:nvSpPr>
        <p:spPr/>
        <p:txBody>
          <a:bodyPr>
            <a:normAutofit/>
          </a:bodyPr>
          <a:lstStyle/>
          <a:p>
            <a:r>
              <a:rPr lang="en-US" sz="2400" dirty="0"/>
              <a:t>Conclusion</a:t>
            </a:r>
          </a:p>
        </p:txBody>
      </p:sp>
      <p:sp>
        <p:nvSpPr>
          <p:cNvPr id="3" name="Content Placeholder 2">
            <a:extLst>
              <a:ext uri="{FF2B5EF4-FFF2-40B4-BE49-F238E27FC236}">
                <a16:creationId xmlns:a16="http://schemas.microsoft.com/office/drawing/2014/main" id="{99D5310F-5124-4CCF-F400-D9A6384963A7}"/>
              </a:ext>
            </a:extLst>
          </p:cNvPr>
          <p:cNvSpPr>
            <a:spLocks noGrp="1"/>
          </p:cNvSpPr>
          <p:nvPr>
            <p:ph idx="1"/>
          </p:nvPr>
        </p:nvSpPr>
        <p:spPr>
          <a:xfrm>
            <a:off x="838200" y="1825624"/>
            <a:ext cx="10515600" cy="4879975"/>
          </a:xfrm>
        </p:spPr>
        <p:txBody>
          <a:bodyPr/>
          <a:lstStyle/>
          <a:p>
            <a:pPr marL="0" indent="0">
              <a:buNone/>
            </a:pPr>
            <a:r>
              <a:rPr lang="en-US" sz="1800" dirty="0"/>
              <a:t>To conclude we have used Erikson’s theory to help us understand the challenges Jenny is facing due to her carers role she has taken on at the age of 16.</a:t>
            </a:r>
          </a:p>
          <a:p>
            <a:pPr marL="0" indent="0">
              <a:buNone/>
            </a:pPr>
            <a:r>
              <a:rPr lang="en-US" sz="1800" dirty="0"/>
              <a:t>Eriksons theory also showed us the importance of how unresolved conflicts can have a negative impact on Jennys wellbeing.</a:t>
            </a:r>
          </a:p>
          <a:p>
            <a:pPr marL="0" indent="0">
              <a:buNone/>
            </a:pPr>
            <a:r>
              <a:rPr lang="en-US" sz="1800" dirty="0"/>
              <a:t>It has been seen that with the right professional help in place Jenny can receive a good and helpful outcome. </a:t>
            </a:r>
          </a:p>
          <a:p>
            <a:pPr marL="0" indent="0">
              <a:buNone/>
            </a:pPr>
            <a:endParaRPr lang="en-US" sz="1800" dirty="0"/>
          </a:p>
          <a:p>
            <a:pPr marL="0" indent="0">
              <a:buNone/>
            </a:pPr>
            <a:r>
              <a:rPr lang="en-US" sz="1800" dirty="0"/>
              <a:t>Thank you for listening.</a:t>
            </a:r>
          </a:p>
          <a:p>
            <a:pPr marL="0" indent="0">
              <a:buNone/>
            </a:pPr>
            <a:r>
              <a:rPr lang="en-US" sz="1800" dirty="0"/>
              <a:t>Do you have any questions?</a:t>
            </a:r>
          </a:p>
          <a:p>
            <a:pPr marL="0" indent="0">
              <a:buNone/>
            </a:pPr>
            <a:endParaRPr lang="en-US" dirty="0"/>
          </a:p>
        </p:txBody>
      </p:sp>
    </p:spTree>
    <p:extLst>
      <p:ext uri="{BB962C8B-B14F-4D97-AF65-F5344CB8AC3E}">
        <p14:creationId xmlns:p14="http://schemas.microsoft.com/office/powerpoint/2010/main" val="3216609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74FFF-12DD-1670-CFFC-4CC1FB970A6A}"/>
              </a:ext>
            </a:extLst>
          </p:cNvPr>
          <p:cNvSpPr>
            <a:spLocks noGrp="1"/>
          </p:cNvSpPr>
          <p:nvPr>
            <p:ph type="title"/>
          </p:nvPr>
        </p:nvSpPr>
        <p:spPr/>
        <p:txBody>
          <a:bodyPr>
            <a:normAutofit/>
          </a:bodyPr>
          <a:lstStyle/>
          <a:p>
            <a:r>
              <a:rPr lang="en-US" sz="2400" dirty="0"/>
              <a:t>References:</a:t>
            </a:r>
          </a:p>
        </p:txBody>
      </p:sp>
      <p:sp>
        <p:nvSpPr>
          <p:cNvPr id="3" name="Content Placeholder 2">
            <a:extLst>
              <a:ext uri="{FF2B5EF4-FFF2-40B4-BE49-F238E27FC236}">
                <a16:creationId xmlns:a16="http://schemas.microsoft.com/office/drawing/2014/main" id="{4E03DE0F-C1DD-26F6-94EF-71D73B24FE21}"/>
              </a:ext>
            </a:extLst>
          </p:cNvPr>
          <p:cNvSpPr>
            <a:spLocks noGrp="1"/>
          </p:cNvSpPr>
          <p:nvPr>
            <p:ph idx="1"/>
          </p:nvPr>
        </p:nvSpPr>
        <p:spPr/>
        <p:txBody>
          <a:bodyPr>
            <a:normAutofit/>
          </a:bodyPr>
          <a:lstStyle/>
          <a:p>
            <a:pPr marL="0" indent="0">
              <a:buNone/>
            </a:pPr>
            <a:r>
              <a:rPr lang="en-US" sz="1800" dirty="0"/>
              <a:t>Erikson,(1963) Childhood and Society. 2</a:t>
            </a:r>
            <a:r>
              <a:rPr lang="en-US" sz="1800" baseline="30000" dirty="0"/>
              <a:t>nd</a:t>
            </a:r>
            <a:r>
              <a:rPr lang="en-US" sz="1800" dirty="0"/>
              <a:t> ed W.W. Norton Available at: UWTSD Library ( Accessed 10</a:t>
            </a:r>
            <a:r>
              <a:rPr lang="en-US" sz="1800" baseline="30000" dirty="0"/>
              <a:t>th</a:t>
            </a:r>
            <a:r>
              <a:rPr lang="en-US" sz="1800" dirty="0"/>
              <a:t> February 2026)</a:t>
            </a:r>
          </a:p>
          <a:p>
            <a:pPr marL="0" indent="0">
              <a:buNone/>
            </a:pPr>
            <a:r>
              <a:rPr lang="en-US" sz="1800" dirty="0"/>
              <a:t>Springer Nature (April 2020) Available at: </a:t>
            </a:r>
            <a:r>
              <a:rPr lang="en-US" sz="1800" dirty="0">
                <a:hlinkClick r:id="rId2"/>
              </a:rPr>
              <a:t>Psychosocial Stages of Development (Erikson) | Springer Nature Link</a:t>
            </a:r>
            <a:r>
              <a:rPr lang="en-US" sz="1800" dirty="0"/>
              <a:t>  (Accessed 10</a:t>
            </a:r>
            <a:r>
              <a:rPr lang="en-US" sz="1800" baseline="30000" dirty="0"/>
              <a:t>th</a:t>
            </a:r>
            <a:r>
              <a:rPr lang="en-US" sz="1800" dirty="0"/>
              <a:t> February 2026)</a:t>
            </a:r>
          </a:p>
          <a:p>
            <a:pPr marL="0" indent="0">
              <a:buNone/>
            </a:pPr>
            <a:r>
              <a:rPr lang="en-US" sz="1800" dirty="0"/>
              <a:t>Kendra Cherry, Very well mind (November 2025) Available at: </a:t>
            </a:r>
            <a:r>
              <a:rPr lang="en-US" sz="1800" dirty="0">
                <a:hlinkClick r:id="rId3"/>
              </a:rPr>
              <a:t>Erikson's Stages of Development</a:t>
            </a:r>
            <a:r>
              <a:rPr lang="en-US" sz="1800" dirty="0"/>
              <a:t> (Accessed 10</a:t>
            </a:r>
            <a:r>
              <a:rPr lang="en-US" sz="1800" baseline="30000" dirty="0"/>
              <a:t>th</a:t>
            </a:r>
            <a:r>
              <a:rPr lang="en-US" sz="1800" dirty="0"/>
              <a:t> February 2026)</a:t>
            </a:r>
          </a:p>
          <a:p>
            <a:pPr marL="0" indent="0">
              <a:buNone/>
            </a:pPr>
            <a:r>
              <a:rPr lang="en-US" sz="1800" dirty="0"/>
              <a:t>Simply </a:t>
            </a:r>
            <a:r>
              <a:rPr lang="en-US" sz="1800" dirty="0" err="1"/>
              <a:t>Pyschology</a:t>
            </a:r>
            <a:r>
              <a:rPr lang="en-US" sz="1800" dirty="0"/>
              <a:t> (October 2025) Available at: </a:t>
            </a:r>
            <a:r>
              <a:rPr lang="en-US" sz="1800" dirty="0">
                <a:hlinkClick r:id="rId4"/>
              </a:rPr>
              <a:t>Erikson's Stages of Development</a:t>
            </a:r>
            <a:r>
              <a:rPr lang="en-US" sz="1800" dirty="0"/>
              <a:t> (Accessed on 11</a:t>
            </a:r>
            <a:r>
              <a:rPr lang="en-US" sz="1800" baseline="30000" dirty="0"/>
              <a:t>th</a:t>
            </a:r>
            <a:r>
              <a:rPr lang="en-US" sz="1800" dirty="0"/>
              <a:t> February 2026)</a:t>
            </a:r>
          </a:p>
          <a:p>
            <a:pPr marL="0" indent="0">
              <a:buNone/>
            </a:pPr>
            <a:r>
              <a:rPr lang="en-US" sz="1800" dirty="0"/>
              <a:t>NHS (2025) Available at: </a:t>
            </a:r>
            <a:r>
              <a:rPr lang="en-US" sz="1800" dirty="0">
                <a:hlinkClick r:id="rId5"/>
              </a:rPr>
              <a:t>Help for teenagers, young adults and students – NHS</a:t>
            </a:r>
            <a:r>
              <a:rPr lang="en-US" sz="1800" dirty="0"/>
              <a:t> (Accessed on 11</a:t>
            </a:r>
            <a:r>
              <a:rPr lang="en-US" sz="1800" baseline="30000" dirty="0"/>
              <a:t>th</a:t>
            </a:r>
            <a:r>
              <a:rPr lang="en-US" sz="1800" dirty="0"/>
              <a:t> February 2026)</a:t>
            </a:r>
          </a:p>
          <a:p>
            <a:pPr marL="0" indent="0">
              <a:buNone/>
            </a:pPr>
            <a:r>
              <a:rPr lang="en-US" sz="1800" dirty="0"/>
              <a:t>Young Minds (2024) Available at: </a:t>
            </a:r>
            <a:r>
              <a:rPr lang="en-US" sz="1800" dirty="0">
                <a:hlinkClick r:id="rId6"/>
              </a:rPr>
              <a:t>Mental Health Support For Young People | </a:t>
            </a:r>
            <a:r>
              <a:rPr lang="en-US" sz="1800" dirty="0" err="1">
                <a:hlinkClick r:id="rId6"/>
              </a:rPr>
              <a:t>YoungMinds</a:t>
            </a:r>
            <a:r>
              <a:rPr lang="en-US" sz="1800" dirty="0"/>
              <a:t> (Accessed on 12</a:t>
            </a:r>
            <a:r>
              <a:rPr lang="en-US" sz="1800" baseline="30000" dirty="0"/>
              <a:t>th</a:t>
            </a:r>
            <a:r>
              <a:rPr lang="en-US" sz="1800" dirty="0"/>
              <a:t> February 2026)</a:t>
            </a:r>
          </a:p>
          <a:p>
            <a:pPr marL="0" indent="0">
              <a:buNone/>
            </a:pPr>
            <a:r>
              <a:rPr lang="en-US" sz="1800" dirty="0"/>
              <a:t>Helpful Professor (2023) Available at: </a:t>
            </a:r>
            <a:r>
              <a:rPr lang="fr-FR" sz="1800" dirty="0">
                <a:hlinkClick r:id="rId7"/>
              </a:rPr>
              <a:t>21 Nature vs </a:t>
            </a:r>
            <a:r>
              <a:rPr lang="fr-FR" sz="1800" dirty="0" err="1">
                <a:hlinkClick r:id="rId7"/>
              </a:rPr>
              <a:t>Nurture</a:t>
            </a:r>
            <a:r>
              <a:rPr lang="fr-FR" sz="1800" dirty="0">
                <a:hlinkClick r:id="rId7"/>
              </a:rPr>
              <a:t> </a:t>
            </a:r>
            <a:r>
              <a:rPr lang="fr-FR" sz="1800" dirty="0" err="1">
                <a:hlinkClick r:id="rId7"/>
              </a:rPr>
              <a:t>Examples</a:t>
            </a:r>
            <a:r>
              <a:rPr lang="fr-FR" sz="1800" dirty="0">
                <a:hlinkClick r:id="rId7"/>
              </a:rPr>
              <a:t> (2026)</a:t>
            </a:r>
            <a:r>
              <a:rPr lang="fr-FR" sz="1800" dirty="0"/>
              <a:t> (</a:t>
            </a:r>
            <a:r>
              <a:rPr lang="fr-FR" sz="1800" dirty="0" err="1"/>
              <a:t>Accessed</a:t>
            </a:r>
            <a:r>
              <a:rPr lang="fr-FR" sz="1800" dirty="0"/>
              <a:t> on 12th </a:t>
            </a:r>
            <a:r>
              <a:rPr lang="fr-FR" sz="1800" dirty="0" err="1"/>
              <a:t>February</a:t>
            </a:r>
            <a:r>
              <a:rPr lang="fr-FR" sz="1800" dirty="0"/>
              <a:t> 2026) </a:t>
            </a:r>
            <a:endParaRPr lang="en-US" sz="1800" dirty="0"/>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756947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5a3d419-01ea-4841-b8ef-480492e3d4d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3E9939A45E3D64DBCDF6D4E44947630" ma:contentTypeVersion="5" ma:contentTypeDescription="Create a new document." ma:contentTypeScope="" ma:versionID="68f77fee67294987d51ec1efb3372892">
  <xsd:schema xmlns:xsd="http://www.w3.org/2001/XMLSchema" xmlns:xs="http://www.w3.org/2001/XMLSchema" xmlns:p="http://schemas.microsoft.com/office/2006/metadata/properties" xmlns:ns3="a5a3d419-01ea-4841-b8ef-480492e3d4da" targetNamespace="http://schemas.microsoft.com/office/2006/metadata/properties" ma:root="true" ma:fieldsID="097c3cdc3411759bafab1c76fe0198cc" ns3:_="">
    <xsd:import namespace="a5a3d419-01ea-4841-b8ef-480492e3d4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a3d419-01ea-4841-b8ef-480492e3d4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862BBA0-7A87-4205-9824-322EA5C085C4}">
  <ds:schemaRefs>
    <ds:schemaRef ds:uri="http://schemas.microsoft.com/office/2006/documentManagement/types"/>
    <ds:schemaRef ds:uri="a5a3d419-01ea-4841-b8ef-480492e3d4da"/>
    <ds:schemaRef ds:uri="http://www.w3.org/XML/1998/namespace"/>
    <ds:schemaRef ds:uri="http://purl.org/dc/dcmitype/"/>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B4431F4B-A27B-48FA-A6FB-602CEDF48C36}">
  <ds:schemaRefs>
    <ds:schemaRef ds:uri="http://schemas.microsoft.com/sharepoint/v3/contenttype/forms"/>
  </ds:schemaRefs>
</ds:datastoreItem>
</file>

<file path=customXml/itemProps3.xml><?xml version="1.0" encoding="utf-8"?>
<ds:datastoreItem xmlns:ds="http://schemas.openxmlformats.org/officeDocument/2006/customXml" ds:itemID="{C580812A-DA14-4152-9914-72DCF999E3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a3d419-01ea-4841-b8ef-480492e3d4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731</TotalTime>
  <Words>1303</Words>
  <Application>Microsoft Office PowerPoint</Application>
  <PresentationFormat>Widescreen</PresentationFormat>
  <Paragraphs>121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   Name: Latisha Whervin Student ID: 2440122 Module Code: LCHS4010 Module: Psychology in Health and Social Care</vt:lpstr>
      <vt:lpstr>Introduction    </vt:lpstr>
      <vt:lpstr>Erikson’s 1950, 1963 theory of psychosocial development </vt:lpstr>
      <vt:lpstr>What is Erikson’s 1950, 1963 theory of psychosocial development? </vt:lpstr>
      <vt:lpstr>The key concepts </vt:lpstr>
      <vt:lpstr>Why is this relevant to Jennys story</vt:lpstr>
      <vt:lpstr>Jenny's  Experiences </vt:lpstr>
      <vt:lpstr>Practical strategies and interventions that may help support jenny</vt:lpstr>
      <vt:lpstr>what is Nature vs Nuture?</vt:lpstr>
      <vt:lpstr>Biological and environmental influences on Jenny (Nature and Nurture)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Latisha Whervin (2440122)</dc:creator>
  <cp:lastModifiedBy>Latisha Whervin (2440122)</cp:lastModifiedBy>
  <cp:revision>2</cp:revision>
  <dcterms:created xsi:type="dcterms:W3CDTF">2026-02-11T22:46:54Z</dcterms:created>
  <dcterms:modified xsi:type="dcterms:W3CDTF">2026-02-14T13:29:59Z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0x010100E3E9939A45E3D64DBCDF6D4E44947630</vt:lpwstr>
  </property>
</Properties>
</file>