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07067" y="2389458"/>
            <a:ext cx="7766936" cy="1096899"/>
          </a:xfrm>
        </p:spPr>
        <p:txBody>
          <a:bodyPr>
            <a:normAutofit fontScale="25000" lnSpcReduction="20000"/>
          </a:bodyPr>
          <a:lstStyle/>
          <a:p>
            <a:pPr algn="ctr"/>
            <a:r>
              <a:rPr lang="en-GB" sz="16000" dirty="0">
                <a:solidFill>
                  <a:schemeClr val="tx1"/>
                </a:solidFill>
                <a:latin typeface="Arial" panose="020B0604020202020204" pitchFamily="34" charset="0"/>
                <a:cs typeface="Arial" panose="020B0604020202020204" pitchFamily="34" charset="0"/>
              </a:rPr>
              <a:t>Flying </a:t>
            </a:r>
            <a:r>
              <a:rPr lang="en-GB" sz="16000" dirty="0" smtClean="0">
                <a:solidFill>
                  <a:schemeClr val="tx1"/>
                </a:solidFill>
                <a:latin typeface="Arial" panose="020B0604020202020204" pitchFamily="34" charset="0"/>
                <a:cs typeface="Arial" panose="020B0604020202020204" pitchFamily="34" charset="0"/>
              </a:rPr>
              <a:t>Start</a:t>
            </a:r>
          </a:p>
          <a:p>
            <a:pPr algn="ctr"/>
            <a:r>
              <a:rPr lang="en-GB" sz="16000" dirty="0" smtClean="0">
                <a:solidFill>
                  <a:schemeClr val="tx1"/>
                </a:solidFill>
                <a:latin typeface="Arial" panose="020B0604020202020204" pitchFamily="34" charset="0"/>
                <a:cs typeface="Arial" panose="020B0604020202020204" pitchFamily="34" charset="0"/>
              </a:rPr>
              <a:t>Social inclusion and equality</a:t>
            </a:r>
          </a:p>
          <a:p>
            <a:pPr algn="just"/>
            <a:endParaRPr lang="en-GB" sz="4000" dirty="0">
              <a:solidFill>
                <a:schemeClr val="tx1"/>
              </a:solidFill>
              <a:latin typeface="Arial" panose="020B0604020202020204" pitchFamily="34" charset="0"/>
              <a:cs typeface="Arial" panose="020B0604020202020204" pitchFamily="34" charset="0"/>
            </a:endParaRPr>
          </a:p>
          <a:p>
            <a:pPr algn="just"/>
            <a:endParaRPr lang="en-GB" sz="4000" dirty="0" smtClean="0">
              <a:solidFill>
                <a:schemeClr val="tx1"/>
              </a:solidFill>
              <a:latin typeface="Arial" panose="020B0604020202020204" pitchFamily="34" charset="0"/>
              <a:cs typeface="Arial" panose="020B0604020202020204" pitchFamily="34" charset="0"/>
            </a:endParaRPr>
          </a:p>
          <a:p>
            <a:pPr algn="just"/>
            <a:endParaRPr lang="en-GB" sz="4000" dirty="0">
              <a:solidFill>
                <a:schemeClr val="tx1"/>
              </a:solidFill>
              <a:latin typeface="Arial" panose="020B0604020202020204" pitchFamily="34" charset="0"/>
              <a:cs typeface="Arial" panose="020B0604020202020204" pitchFamily="34" charset="0"/>
            </a:endParaRPr>
          </a:p>
          <a:p>
            <a:pPr algn="just"/>
            <a:endParaRPr lang="en-GB" sz="4000" dirty="0" smtClean="0">
              <a:solidFill>
                <a:schemeClr val="tx1"/>
              </a:solidFill>
              <a:latin typeface="Arial" panose="020B0604020202020204" pitchFamily="34" charset="0"/>
              <a:cs typeface="Arial" panose="020B0604020202020204" pitchFamily="34" charset="0"/>
            </a:endParaRPr>
          </a:p>
          <a:p>
            <a:pPr algn="just"/>
            <a:endParaRPr lang="en-GB" sz="4000" dirty="0">
              <a:solidFill>
                <a:schemeClr val="tx1"/>
              </a:solidFill>
              <a:latin typeface="Arial" panose="020B0604020202020204" pitchFamily="34" charset="0"/>
              <a:cs typeface="Arial" panose="020B0604020202020204" pitchFamily="34" charset="0"/>
            </a:endParaRPr>
          </a:p>
          <a:p>
            <a:pPr algn="just"/>
            <a:endParaRPr lang="en-GB" sz="4000" dirty="0" smtClean="0">
              <a:solidFill>
                <a:schemeClr val="tx1"/>
              </a:solidFill>
              <a:latin typeface="Arial" panose="020B0604020202020204" pitchFamily="34" charset="0"/>
              <a:cs typeface="Arial" panose="020B0604020202020204" pitchFamily="34" charset="0"/>
            </a:endParaRPr>
          </a:p>
          <a:p>
            <a:pPr algn="just"/>
            <a:endParaRPr lang="en-GB" sz="4000" dirty="0">
              <a:solidFill>
                <a:schemeClr val="tx1"/>
              </a:solidFill>
              <a:latin typeface="Arial" panose="020B0604020202020204" pitchFamily="34" charset="0"/>
              <a:cs typeface="Arial" panose="020B0604020202020204" pitchFamily="34" charset="0"/>
            </a:endParaRPr>
          </a:p>
          <a:p>
            <a:pPr algn="just"/>
            <a:endParaRPr lang="en-GB" sz="4000" dirty="0" smtClean="0">
              <a:solidFill>
                <a:schemeClr val="tx1"/>
              </a:solidFill>
              <a:latin typeface="Arial" panose="020B0604020202020204" pitchFamily="34" charset="0"/>
              <a:cs typeface="Arial" panose="020B0604020202020204" pitchFamily="34" charset="0"/>
            </a:endParaRPr>
          </a:p>
          <a:p>
            <a:pPr algn="just"/>
            <a:r>
              <a:rPr lang="en-GB" sz="12800" dirty="0" smtClean="0">
                <a:solidFill>
                  <a:schemeClr val="tx1"/>
                </a:solidFill>
                <a:latin typeface="Arial" panose="020B0604020202020204" pitchFamily="34" charset="0"/>
                <a:cs typeface="Arial" panose="020B0604020202020204" pitchFamily="34" charset="0"/>
              </a:rPr>
              <a:t>Ellie Jones</a:t>
            </a:r>
            <a:endParaRPr lang="en-GB" sz="128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21308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41668"/>
            <a:ext cx="8596668" cy="1788732"/>
          </a:xfrm>
        </p:spPr>
        <p:txBody>
          <a:bodyPr/>
          <a:lstStyle/>
          <a:p>
            <a:r>
              <a:rPr lang="en-GB" dirty="0" smtClean="0"/>
              <a:t>What is poverty?</a:t>
            </a:r>
            <a:endParaRPr lang="en-GB" dirty="0"/>
          </a:p>
        </p:txBody>
      </p:sp>
      <p:sp>
        <p:nvSpPr>
          <p:cNvPr id="3" name="Content Placeholder 2"/>
          <p:cNvSpPr>
            <a:spLocks noGrp="1"/>
          </p:cNvSpPr>
          <p:nvPr>
            <p:ph idx="1"/>
          </p:nvPr>
        </p:nvSpPr>
        <p:spPr>
          <a:xfrm>
            <a:off x="257577" y="798490"/>
            <a:ext cx="9401578" cy="5808372"/>
          </a:xfrm>
        </p:spPr>
        <p:txBody>
          <a:bodyPr>
            <a:normAutofit/>
          </a:bodyPr>
          <a:lstStyle/>
          <a:p>
            <a:pPr marL="0" indent="0">
              <a:buNone/>
            </a:pPr>
            <a:endParaRPr lang="en-GB" sz="3200" dirty="0" smtClean="0"/>
          </a:p>
          <a:p>
            <a:pPr marL="0" indent="0">
              <a:buNone/>
            </a:pPr>
            <a:endParaRPr lang="en-GB" sz="3200" dirty="0"/>
          </a:p>
          <a:p>
            <a:pPr marL="0" indent="0">
              <a:buNone/>
            </a:pPr>
            <a:r>
              <a:rPr lang="en-GB" sz="3200" dirty="0" smtClean="0"/>
              <a:t>The </a:t>
            </a:r>
            <a:r>
              <a:rPr lang="en-GB" sz="3200" dirty="0"/>
              <a:t>World Bank Association </a:t>
            </a:r>
            <a:r>
              <a:rPr lang="en-GB" sz="3200" dirty="0" smtClean="0"/>
              <a:t>says:</a:t>
            </a:r>
            <a:endParaRPr lang="en-GB" sz="3200" dirty="0"/>
          </a:p>
          <a:p>
            <a:pPr marL="0" indent="0">
              <a:buNone/>
            </a:pPr>
            <a:r>
              <a:rPr lang="en-GB" sz="3200" i="1" dirty="0" smtClean="0"/>
              <a:t>“</a:t>
            </a:r>
            <a:r>
              <a:rPr lang="en-GB" sz="3200" i="1" dirty="0"/>
              <a:t>Poverty is hunger. Poverty is lack of shelter. Poverty is being sick and not being able to see a doctor. Poverty is not having access to school and not knowing how to read. Poverty is not having a job, is fear for the future, living one day at a time</a:t>
            </a:r>
            <a:r>
              <a:rPr lang="en-GB" sz="3200" i="1" dirty="0" smtClean="0"/>
              <a:t>.“</a:t>
            </a:r>
          </a:p>
          <a:p>
            <a:pPr marL="0" indent="0">
              <a:buNone/>
            </a:pPr>
            <a:r>
              <a:rPr lang="en-GB" sz="3200" dirty="0"/>
              <a:t>(Group, </a:t>
            </a:r>
            <a:r>
              <a:rPr lang="en-GB" sz="3200" dirty="0" err="1"/>
              <a:t>n.d.</a:t>
            </a:r>
            <a:r>
              <a:rPr lang="en-GB" sz="3200" dirty="0"/>
              <a:t>)</a:t>
            </a:r>
          </a:p>
          <a:p>
            <a:pPr marL="0" indent="0">
              <a:buNone/>
            </a:pPr>
            <a:endParaRPr lang="en-GB" sz="3200" dirty="0"/>
          </a:p>
        </p:txBody>
      </p:sp>
    </p:spTree>
    <p:extLst>
      <p:ext uri="{BB962C8B-B14F-4D97-AF65-F5344CB8AC3E}">
        <p14:creationId xmlns:p14="http://schemas.microsoft.com/office/powerpoint/2010/main" val="1246984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5003" y="540913"/>
            <a:ext cx="8848999" cy="5500449"/>
          </a:xfrm>
        </p:spPr>
        <p:txBody>
          <a:bodyPr>
            <a:normAutofit/>
          </a:bodyPr>
          <a:lstStyle/>
          <a:p>
            <a:pPr marL="0" indent="0">
              <a:buNone/>
            </a:pPr>
            <a:r>
              <a:rPr lang="en-GB" sz="2000" dirty="0"/>
              <a:t>In the UK during 2015/16 there were 4 million children in the UK living in poverty.  36% of the children came from larger families with 3 children or more. </a:t>
            </a:r>
          </a:p>
          <a:p>
            <a:pPr marL="0" indent="0">
              <a:buNone/>
            </a:pPr>
            <a:r>
              <a:rPr lang="en-GB" sz="2000" dirty="0"/>
              <a:t>Child poverty is estimated to cost the society £29 billion a year! Housing and childcare are the main factors that cause child poverty. </a:t>
            </a:r>
          </a:p>
          <a:p>
            <a:pPr marL="0" indent="0">
              <a:buNone/>
            </a:pPr>
            <a:r>
              <a:rPr lang="en-GB" sz="2000" dirty="0"/>
              <a:t>There are three different definitions of poverty: </a:t>
            </a:r>
            <a:r>
              <a:rPr lang="en-GB" sz="2000" b="1" dirty="0"/>
              <a:t>absolute poverty, relative poverty and social exclusion</a:t>
            </a:r>
            <a:r>
              <a:rPr lang="en-GB" sz="2000" dirty="0"/>
              <a:t>. Absolute poverty is defined as the absence of sources which hold the mind and soul together. Relative poverty is the lack of materials to fully participate in everyday life, it compares income or resources to the average. Social exclusion is a term defined by the government as “a shorthand label for what can happen when individuals or areas suffer from a combination of linked problems such as unemployment, poor skills, low incomes, poor housing, high crime environments, bad health and family breakdown".</a:t>
            </a:r>
          </a:p>
          <a:p>
            <a:pPr marL="0" indent="0">
              <a:buNone/>
            </a:pPr>
            <a:r>
              <a:rPr lang="en-GB" dirty="0"/>
              <a:t>(Committee, </a:t>
            </a:r>
            <a:r>
              <a:rPr lang="en-GB" dirty="0" err="1"/>
              <a:t>n.d.</a:t>
            </a:r>
            <a:r>
              <a:rPr lang="en-GB" dirty="0"/>
              <a:t>)</a:t>
            </a:r>
          </a:p>
          <a:p>
            <a:pPr marL="0" indent="0">
              <a:buNone/>
            </a:pPr>
            <a:endParaRPr lang="en-GB" dirty="0"/>
          </a:p>
        </p:txBody>
      </p:sp>
    </p:spTree>
    <p:extLst>
      <p:ext uri="{BB962C8B-B14F-4D97-AF65-F5344CB8AC3E}">
        <p14:creationId xmlns:p14="http://schemas.microsoft.com/office/powerpoint/2010/main" val="3398851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 OF ATTAINMENT </a:t>
            </a:r>
            <a:br>
              <a:rPr lang="en-GB" dirty="0"/>
            </a:br>
            <a:endParaRPr lang="en-GB" dirty="0"/>
          </a:p>
        </p:txBody>
      </p:sp>
      <p:sp>
        <p:nvSpPr>
          <p:cNvPr id="3" name="TextBox 2"/>
          <p:cNvSpPr txBox="1"/>
          <p:nvPr/>
        </p:nvSpPr>
        <p:spPr>
          <a:xfrm>
            <a:off x="579549" y="1270000"/>
            <a:ext cx="9169758" cy="4247317"/>
          </a:xfrm>
          <a:prstGeom prst="rect">
            <a:avLst/>
          </a:prstGeom>
          <a:noFill/>
        </p:spPr>
        <p:txBody>
          <a:bodyPr wrap="square" rtlCol="0">
            <a:spAutoFit/>
          </a:bodyPr>
          <a:lstStyle/>
          <a:p>
            <a:r>
              <a:rPr lang="en-GB" dirty="0"/>
              <a:t> </a:t>
            </a:r>
          </a:p>
          <a:p>
            <a:r>
              <a:rPr lang="en-GB" dirty="0"/>
              <a:t>"The action or fact of achieving a goal towards which one has worked."</a:t>
            </a:r>
          </a:p>
          <a:p>
            <a:r>
              <a:rPr lang="en-GB" dirty="0"/>
              <a:t> </a:t>
            </a:r>
            <a:endParaRPr lang="en-GB" dirty="0" smtClean="0"/>
          </a:p>
          <a:p>
            <a:r>
              <a:rPr lang="en-GB" dirty="0"/>
              <a:t>S</a:t>
            </a:r>
            <a:r>
              <a:rPr lang="en-GB" dirty="0" smtClean="0"/>
              <a:t>chools are often blamed for a poorer child not attaining as highly as a more wealthy child, however often this problem stems from home. Within the UK its estimated over 2 million children are living with family related problems at home, these problems often affect a child’s attendance and attainment in school or nursery. Flying Start contributes to help solve these problems by the services they provide. To stop poverty effecting children’s education, the cycle needs to be broken of children living in poverty being overlooked. This is where Flying Start helps. </a:t>
            </a:r>
          </a:p>
          <a:p>
            <a:endParaRPr lang="en-GB" dirty="0"/>
          </a:p>
          <a:p>
            <a:endParaRPr lang="en-GB" dirty="0" smtClean="0"/>
          </a:p>
          <a:p>
            <a:endParaRPr lang="en-GB" dirty="0"/>
          </a:p>
          <a:p>
            <a:r>
              <a:rPr lang="en-GB" dirty="0"/>
              <a:t>(</a:t>
            </a:r>
            <a:r>
              <a:rPr lang="en-GB" dirty="0" err="1"/>
              <a:t>Stannard</a:t>
            </a:r>
            <a:r>
              <a:rPr lang="en-GB" dirty="0"/>
              <a:t>, </a:t>
            </a:r>
            <a:r>
              <a:rPr lang="en-GB" dirty="0" err="1"/>
              <a:t>n.d.</a:t>
            </a:r>
            <a:r>
              <a:rPr lang="en-GB" dirty="0"/>
              <a:t>)</a:t>
            </a:r>
          </a:p>
          <a:p>
            <a:endParaRPr lang="en-GB" dirty="0"/>
          </a:p>
        </p:txBody>
      </p:sp>
    </p:spTree>
    <p:extLst>
      <p:ext uri="{BB962C8B-B14F-4D97-AF65-F5344CB8AC3E}">
        <p14:creationId xmlns:p14="http://schemas.microsoft.com/office/powerpoint/2010/main" val="3439200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2" y="223234"/>
            <a:ext cx="8596668" cy="1320800"/>
          </a:xfrm>
        </p:spPr>
        <p:txBody>
          <a:bodyPr/>
          <a:lstStyle/>
          <a:p>
            <a:r>
              <a:rPr lang="en-GB" dirty="0" smtClean="0"/>
              <a:t>ABOUT FLYING START…</a:t>
            </a:r>
            <a:endParaRPr lang="en-GB" dirty="0"/>
          </a:p>
        </p:txBody>
      </p:sp>
      <p:sp>
        <p:nvSpPr>
          <p:cNvPr id="3" name="TextBox 2"/>
          <p:cNvSpPr txBox="1"/>
          <p:nvPr/>
        </p:nvSpPr>
        <p:spPr>
          <a:xfrm>
            <a:off x="103031" y="883634"/>
            <a:ext cx="10135673" cy="6217087"/>
          </a:xfrm>
          <a:prstGeom prst="rect">
            <a:avLst/>
          </a:prstGeom>
          <a:noFill/>
        </p:spPr>
        <p:txBody>
          <a:bodyPr wrap="square" rtlCol="0">
            <a:spAutoFit/>
          </a:bodyPr>
          <a:lstStyle/>
          <a:p>
            <a:r>
              <a:rPr lang="en-GB" sz="2000" dirty="0"/>
              <a:t>Flying start is a program which is funded by the government, it was launched in 2006 and it supports 0-3 year old children within targeted areas. These children receive help and support and so do their families. </a:t>
            </a:r>
          </a:p>
          <a:p>
            <a:r>
              <a:rPr lang="en-GB" sz="2000" dirty="0" smtClean="0"/>
              <a:t>For </a:t>
            </a:r>
            <a:r>
              <a:rPr lang="en-GB" sz="2000" dirty="0"/>
              <a:t>2.5 hours a day, 5 days a week flying start offers childcare to the parents of the 2-3year olds. </a:t>
            </a:r>
            <a:r>
              <a:rPr lang="en-GB" sz="2000" dirty="0" smtClean="0"/>
              <a:t> As </a:t>
            </a:r>
            <a:r>
              <a:rPr lang="en-GB" sz="2000" dirty="0"/>
              <a:t>well as this, the family receives an enhanced health visit from a Flying Start Health Visitor. This means the family can also be assessed as a high or low risk family and can </a:t>
            </a:r>
            <a:r>
              <a:rPr lang="en-GB" sz="2000" dirty="0" smtClean="0"/>
              <a:t>get support </a:t>
            </a:r>
            <a:r>
              <a:rPr lang="en-GB" sz="2000" dirty="0"/>
              <a:t>at home. </a:t>
            </a:r>
            <a:r>
              <a:rPr lang="en-GB" sz="2000" dirty="0" smtClean="0"/>
              <a:t> Another </a:t>
            </a:r>
            <a:r>
              <a:rPr lang="en-GB" sz="2000" dirty="0"/>
              <a:t>key part of Fly Start is to provide parenting programs for the parents. These classes are offered annually and consist of:</a:t>
            </a:r>
          </a:p>
          <a:p>
            <a:r>
              <a:rPr lang="en-GB" sz="2000" dirty="0"/>
              <a:t> </a:t>
            </a:r>
          </a:p>
          <a:p>
            <a:pPr marL="285750" indent="-285750">
              <a:buFont typeface="Wingdings" panose="05000000000000000000" pitchFamily="2" charset="2"/>
              <a:buChar char="v"/>
            </a:pPr>
            <a:r>
              <a:rPr lang="en-GB" sz="2000" dirty="0"/>
              <a:t>parental and support in the early years </a:t>
            </a:r>
          </a:p>
          <a:p>
            <a:pPr marL="285750" indent="-285750">
              <a:buFont typeface="Wingdings" panose="05000000000000000000" pitchFamily="2" charset="2"/>
              <a:buChar char="v"/>
            </a:pPr>
            <a:r>
              <a:rPr lang="en-GB" sz="2000" dirty="0"/>
              <a:t>early intervention approaches to supporting vulnerable parents</a:t>
            </a:r>
          </a:p>
          <a:p>
            <a:pPr marL="285750" indent="-285750">
              <a:buFont typeface="Wingdings" panose="05000000000000000000" pitchFamily="2" charset="2"/>
              <a:buChar char="v"/>
            </a:pPr>
            <a:r>
              <a:rPr lang="en-GB" sz="2000" dirty="0"/>
              <a:t>programmes to support parents in positive parenting</a:t>
            </a:r>
          </a:p>
          <a:p>
            <a:r>
              <a:rPr lang="en-GB" sz="2000" dirty="0"/>
              <a:t> </a:t>
            </a:r>
          </a:p>
          <a:p>
            <a:r>
              <a:rPr lang="en-GB" sz="2000" dirty="0"/>
              <a:t>Also, language and communication facilities are available for the children. In some of the areas there are also speech and language therapists employed to help the children. </a:t>
            </a:r>
          </a:p>
          <a:p>
            <a:r>
              <a:rPr lang="en-GB" sz="2000" dirty="0"/>
              <a:t> </a:t>
            </a:r>
          </a:p>
          <a:p>
            <a:r>
              <a:rPr lang="en-GB" sz="2000" dirty="0"/>
              <a:t>Finally, Outreach allows flying start to deliver these services to a small amount of people who live outside the selected areas</a:t>
            </a:r>
            <a:r>
              <a:rPr lang="en-GB" dirty="0"/>
              <a:t>. </a:t>
            </a:r>
          </a:p>
          <a:p>
            <a:endParaRPr lang="en-GB" dirty="0"/>
          </a:p>
        </p:txBody>
      </p:sp>
    </p:spTree>
    <p:extLst>
      <p:ext uri="{BB962C8B-B14F-4D97-AF65-F5344CB8AC3E}">
        <p14:creationId xmlns:p14="http://schemas.microsoft.com/office/powerpoint/2010/main" val="1007239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362" y="184597"/>
            <a:ext cx="8596668" cy="1320800"/>
          </a:xfrm>
        </p:spPr>
        <p:txBody>
          <a:bodyPr/>
          <a:lstStyle/>
          <a:p>
            <a:r>
              <a:rPr lang="en-GB" dirty="0" smtClean="0"/>
              <a:t>HOW FLYING START AIMS TO HELP</a:t>
            </a:r>
            <a:endParaRPr lang="en-GB" dirty="0"/>
          </a:p>
        </p:txBody>
      </p:sp>
      <p:sp>
        <p:nvSpPr>
          <p:cNvPr id="5" name="TextBox 4"/>
          <p:cNvSpPr txBox="1"/>
          <p:nvPr/>
        </p:nvSpPr>
        <p:spPr>
          <a:xfrm>
            <a:off x="154546" y="844997"/>
            <a:ext cx="9543246" cy="5940088"/>
          </a:xfrm>
          <a:prstGeom prst="rect">
            <a:avLst/>
          </a:prstGeom>
          <a:noFill/>
        </p:spPr>
        <p:txBody>
          <a:bodyPr wrap="square" rtlCol="0">
            <a:spAutoFit/>
          </a:bodyPr>
          <a:lstStyle/>
          <a:p>
            <a:r>
              <a:rPr lang="en-GB" sz="2000" dirty="0" smtClean="0"/>
              <a:t>Children </a:t>
            </a:r>
            <a:r>
              <a:rPr lang="en-GB" sz="2000" dirty="0"/>
              <a:t>start nursery at 3 years old, often children can be up to 2 years behind on their development. It's difficult to improve this over the child's time spent in primary school and nursery as it's an issue which needs addressing at a younger age. All of the services flying start offer are available at age 2 meaning they are more likely to be at the correct development stage by the times they start nursery.  Flying start is based on income benefit household data to ensure that the children who need the help receive it. </a:t>
            </a:r>
            <a:endParaRPr lang="en-GB" sz="2000" dirty="0" smtClean="0"/>
          </a:p>
          <a:p>
            <a:endParaRPr lang="en-GB" sz="2000" dirty="0"/>
          </a:p>
          <a:p>
            <a:r>
              <a:rPr lang="en-GB" sz="2000" dirty="0" smtClean="0"/>
              <a:t>Flying </a:t>
            </a:r>
            <a:r>
              <a:rPr lang="en-GB" sz="2000" dirty="0"/>
              <a:t>start was a part of the child poverty policy focus, this was aimed to improve the chances for disadvantaged children.  However, over time the aim of this policy has become focused more on reducing inequalities for families with family help as well as help for the child. Some of the informal courses flying start offers for parents are:</a:t>
            </a:r>
          </a:p>
          <a:p>
            <a:pPr marL="342900" indent="-342900">
              <a:buFont typeface="Wingdings" panose="05000000000000000000" pitchFamily="2" charset="2"/>
              <a:buChar char="v"/>
            </a:pPr>
            <a:r>
              <a:rPr lang="en-GB" sz="2000" dirty="0"/>
              <a:t>cooking courses</a:t>
            </a:r>
          </a:p>
          <a:p>
            <a:pPr marL="342900" indent="-342900">
              <a:buFont typeface="Wingdings" panose="05000000000000000000" pitchFamily="2" charset="2"/>
              <a:buChar char="v"/>
            </a:pPr>
            <a:r>
              <a:rPr lang="en-GB" sz="2000" dirty="0"/>
              <a:t>baby massage courses - to help the parent bond with the child</a:t>
            </a:r>
          </a:p>
          <a:p>
            <a:pPr marL="342900" indent="-342900">
              <a:buFont typeface="Wingdings" panose="05000000000000000000" pitchFamily="2" charset="2"/>
              <a:buChar char="v"/>
            </a:pPr>
            <a:r>
              <a:rPr lang="en-GB" sz="2000" dirty="0"/>
              <a:t>health courses - stop smoking, breastfeeding </a:t>
            </a:r>
          </a:p>
          <a:p>
            <a:pPr marL="342900" indent="-342900">
              <a:buFont typeface="Wingdings" panose="05000000000000000000" pitchFamily="2" charset="2"/>
              <a:buChar char="v"/>
            </a:pPr>
            <a:r>
              <a:rPr lang="en-GB" sz="2000" dirty="0"/>
              <a:t>child safety - first aid</a:t>
            </a:r>
          </a:p>
          <a:p>
            <a:pPr marL="342900" indent="-342900">
              <a:buFont typeface="Wingdings" panose="05000000000000000000" pitchFamily="2" charset="2"/>
              <a:buChar char="v"/>
            </a:pPr>
            <a:r>
              <a:rPr lang="en-GB" sz="2000" dirty="0"/>
              <a:t>parent support - personal finance advice, life coaching, speech and language support </a:t>
            </a:r>
          </a:p>
        </p:txBody>
      </p:sp>
    </p:spTree>
    <p:extLst>
      <p:ext uri="{BB962C8B-B14F-4D97-AF65-F5344CB8AC3E}">
        <p14:creationId xmlns:p14="http://schemas.microsoft.com/office/powerpoint/2010/main" val="2431081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1819" y="1133341"/>
            <a:ext cx="9762186" cy="4924425"/>
          </a:xfrm>
          <a:prstGeom prst="rect">
            <a:avLst/>
          </a:prstGeom>
          <a:noFill/>
        </p:spPr>
        <p:txBody>
          <a:bodyPr wrap="square" rtlCol="0">
            <a:spAutoFit/>
          </a:bodyPr>
          <a:lstStyle/>
          <a:p>
            <a:r>
              <a:rPr lang="en-GB" sz="2000" dirty="0"/>
              <a:t>By providing childcare for children, this enables the parent to work during this time and could take pressure of a possible family member taking care of </a:t>
            </a:r>
            <a:r>
              <a:rPr lang="en-GB" sz="2000" dirty="0" smtClean="0"/>
              <a:t>the </a:t>
            </a:r>
            <a:r>
              <a:rPr lang="en-GB" sz="2000" dirty="0"/>
              <a:t>child for the rest of the day. The poverty level could be reduced </a:t>
            </a:r>
            <a:r>
              <a:rPr lang="en-GB" sz="2000" dirty="0" smtClean="0"/>
              <a:t>by the </a:t>
            </a:r>
            <a:r>
              <a:rPr lang="en-GB" sz="2000" dirty="0"/>
              <a:t>parent finding it easier to work and increase their income. As well as this, the financial support course could possibly reduce poverty as it could help the parent be more sensible and handle their money better resulting in necessities being bought first. The cooking courses also teaches parents how to make basic meals using little ingredients, this will ensure the child is getting the right nutrition. All of these things have the potential to reduce poverty levels within a household. </a:t>
            </a:r>
          </a:p>
          <a:p>
            <a:r>
              <a:rPr lang="en-GB" sz="2000" dirty="0"/>
              <a:t> </a:t>
            </a:r>
          </a:p>
          <a:p>
            <a:r>
              <a:rPr lang="en-GB" sz="2000" dirty="0"/>
              <a:t>Poverty within a household isn't just caused by unemployment, in Wales workless poverty is just as high as in-work poverty.  13% of households in Wales are in-work and in poverty</a:t>
            </a:r>
            <a:r>
              <a:rPr lang="en-GB" dirty="0"/>
              <a:t>. </a:t>
            </a:r>
            <a:endParaRPr lang="en-GB" dirty="0" smtClean="0"/>
          </a:p>
          <a:p>
            <a:endParaRPr lang="en-GB" dirty="0"/>
          </a:p>
          <a:p>
            <a:r>
              <a:rPr lang="en-GB" dirty="0"/>
              <a:t>(Government, </a:t>
            </a:r>
            <a:r>
              <a:rPr lang="en-GB" dirty="0" err="1"/>
              <a:t>n.d.</a:t>
            </a:r>
            <a:r>
              <a:rPr lang="en-GB" dirty="0"/>
              <a:t>)</a:t>
            </a:r>
          </a:p>
          <a:p>
            <a:endParaRPr lang="en-GB" dirty="0"/>
          </a:p>
        </p:txBody>
      </p:sp>
    </p:spTree>
    <p:extLst>
      <p:ext uri="{BB962C8B-B14F-4D97-AF65-F5344CB8AC3E}">
        <p14:creationId xmlns:p14="http://schemas.microsoft.com/office/powerpoint/2010/main" val="293521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 THE INITIATIVE A SUCCESS?</a:t>
            </a:r>
            <a:br>
              <a:rPr lang="en-GB" dirty="0" smtClean="0"/>
            </a:br>
            <a:endParaRPr lang="en-GB" dirty="0"/>
          </a:p>
        </p:txBody>
      </p:sp>
      <p:sp>
        <p:nvSpPr>
          <p:cNvPr id="3" name="TextBox 2"/>
          <p:cNvSpPr txBox="1"/>
          <p:nvPr/>
        </p:nvSpPr>
        <p:spPr>
          <a:xfrm>
            <a:off x="193183" y="1339403"/>
            <a:ext cx="9968248" cy="4678204"/>
          </a:xfrm>
          <a:prstGeom prst="rect">
            <a:avLst/>
          </a:prstGeom>
          <a:noFill/>
        </p:spPr>
        <p:txBody>
          <a:bodyPr wrap="square" rtlCol="0">
            <a:spAutoFit/>
          </a:bodyPr>
          <a:lstStyle/>
          <a:p>
            <a:pPr marL="342900" indent="-342900">
              <a:buFont typeface="Wingdings" panose="05000000000000000000" pitchFamily="2" charset="2"/>
              <a:buChar char="v"/>
            </a:pPr>
            <a:r>
              <a:rPr lang="en-GB" sz="2000" dirty="0" smtClean="0"/>
              <a:t>In 2016/2017 in Wales 37,628 children and their families received help and support from Flying Start. </a:t>
            </a:r>
          </a:p>
          <a:p>
            <a:pPr marL="342900" indent="-342900">
              <a:buFont typeface="Wingdings" panose="05000000000000000000" pitchFamily="2" charset="2"/>
              <a:buChar char="v"/>
            </a:pPr>
            <a:endParaRPr lang="en-GB" sz="2000" dirty="0" smtClean="0"/>
          </a:p>
          <a:p>
            <a:pPr marL="342900" indent="-342900">
              <a:buFont typeface="Wingdings" panose="05000000000000000000" pitchFamily="2" charset="2"/>
              <a:buChar char="v"/>
            </a:pPr>
            <a:r>
              <a:rPr lang="en-GB" sz="2000" dirty="0" smtClean="0"/>
              <a:t>Children receiving the Flying Start services were seen an average of 7 times a year by a health visitor or member of the wider health department,</a:t>
            </a:r>
          </a:p>
          <a:p>
            <a:r>
              <a:rPr lang="en-GB" sz="2000" dirty="0" smtClean="0"/>
              <a:t> </a:t>
            </a:r>
          </a:p>
          <a:p>
            <a:pPr marL="342900" indent="-342900">
              <a:buFont typeface="Wingdings" panose="05000000000000000000" pitchFamily="2" charset="2"/>
              <a:buChar char="v"/>
            </a:pPr>
            <a:r>
              <a:rPr lang="en-GB" sz="2000" dirty="0" smtClean="0"/>
              <a:t>Out of all the offers to receive support from Flying Start 88% of people accepted the offer and received the support.</a:t>
            </a:r>
          </a:p>
          <a:p>
            <a:endParaRPr lang="en-GB" sz="2000" dirty="0" smtClean="0"/>
          </a:p>
          <a:p>
            <a:pPr marL="342900" indent="-342900">
              <a:buFont typeface="Wingdings" panose="05000000000000000000" pitchFamily="2" charset="2"/>
              <a:buChar char="v"/>
            </a:pPr>
            <a:r>
              <a:rPr lang="en-GB" sz="2000" dirty="0" smtClean="0"/>
              <a:t>At 2 years old, 83% of children receiving support from Flying Start either reached, were above or within one year of their developmental band. </a:t>
            </a:r>
          </a:p>
          <a:p>
            <a:endParaRPr lang="en-GB" sz="2000" dirty="0"/>
          </a:p>
          <a:p>
            <a:r>
              <a:rPr lang="en-GB" sz="2000" dirty="0"/>
              <a:t>(Government, </a:t>
            </a:r>
            <a:r>
              <a:rPr lang="en-GB" sz="2000" dirty="0" err="1"/>
              <a:t>n.d.</a:t>
            </a:r>
            <a:r>
              <a:rPr lang="en-GB" sz="2000" dirty="0"/>
              <a:t>)</a:t>
            </a:r>
          </a:p>
          <a:p>
            <a:endParaRPr lang="en-GB" sz="2000" dirty="0"/>
          </a:p>
          <a:p>
            <a:endParaRPr lang="en-GB" sz="2000" dirty="0"/>
          </a:p>
        </p:txBody>
      </p:sp>
    </p:spTree>
    <p:extLst>
      <p:ext uri="{BB962C8B-B14F-4D97-AF65-F5344CB8AC3E}">
        <p14:creationId xmlns:p14="http://schemas.microsoft.com/office/powerpoint/2010/main" val="1557355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IMPROVMENTS</a:t>
            </a:r>
            <a:br>
              <a:rPr lang="en-GB" dirty="0" smtClean="0"/>
            </a:br>
            <a:endParaRPr lang="en-GB" dirty="0"/>
          </a:p>
        </p:txBody>
      </p:sp>
      <p:sp>
        <p:nvSpPr>
          <p:cNvPr id="4" name="TextBox 3"/>
          <p:cNvSpPr txBox="1"/>
          <p:nvPr/>
        </p:nvSpPr>
        <p:spPr>
          <a:xfrm>
            <a:off x="218941" y="1223492"/>
            <a:ext cx="10058400" cy="5324535"/>
          </a:xfrm>
          <a:prstGeom prst="rect">
            <a:avLst/>
          </a:prstGeom>
          <a:noFill/>
        </p:spPr>
        <p:txBody>
          <a:bodyPr wrap="square" rtlCol="0">
            <a:spAutoFit/>
          </a:bodyPr>
          <a:lstStyle/>
          <a:p>
            <a:r>
              <a:rPr lang="en-GB" sz="2000" dirty="0" smtClean="0"/>
              <a:t>Some of the potential improvements for Flying Start are the boundaries used to receive support. Although the data picks up on the majority of poverty within an area and can flag out the children who need support, community boundaries aren’t used. This means that there could be some children who are also in poverty if not in even worse poverty who are missing out on Flying Start support. </a:t>
            </a:r>
          </a:p>
          <a:p>
            <a:r>
              <a:rPr lang="en-GB" sz="2000" dirty="0" smtClean="0"/>
              <a:t>I think there should be some alterations and improvements made on how Flying Start decides which children need support. I feel there should be more flexibility on which children are to receive the support or a different method should be used looking at cases individually. This would mean more children living in poverty have the resources and support to get a good education.</a:t>
            </a:r>
          </a:p>
          <a:p>
            <a:endParaRPr lang="en-GB" sz="2000" dirty="0"/>
          </a:p>
          <a:p>
            <a:r>
              <a:rPr lang="en-GB" sz="2000" dirty="0" smtClean="0"/>
              <a:t>Overall, I think the Flying Start resources provided is a really good way to help children. I feel the results of this service show that it is helping children and just as importantly the families of the children. I think that some minor changes to the area selection process could also make a big improvement. </a:t>
            </a:r>
          </a:p>
          <a:p>
            <a:endParaRPr lang="en-GB" sz="2000" dirty="0"/>
          </a:p>
          <a:p>
            <a:r>
              <a:rPr lang="en-GB" sz="2000" dirty="0"/>
              <a:t> (Hedges, </a:t>
            </a:r>
            <a:r>
              <a:rPr lang="en-GB" sz="2000" dirty="0" err="1"/>
              <a:t>n.d.</a:t>
            </a:r>
            <a:r>
              <a:rPr lang="en-GB" sz="2000" dirty="0"/>
              <a:t>)</a:t>
            </a:r>
            <a:endParaRPr lang="en-GB" sz="2000" dirty="0"/>
          </a:p>
        </p:txBody>
      </p:sp>
    </p:spTree>
    <p:extLst>
      <p:ext uri="{BB962C8B-B14F-4D97-AF65-F5344CB8AC3E}">
        <p14:creationId xmlns:p14="http://schemas.microsoft.com/office/powerpoint/2010/main" val="32840189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72</TotalTime>
  <Words>672</Words>
  <Application>Microsoft Office PowerPoint</Application>
  <PresentationFormat>Widescreen</PresentationFormat>
  <Paragraphs>72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Trebuchet MS</vt:lpstr>
      <vt:lpstr>Wingdings</vt:lpstr>
      <vt:lpstr>Wingdings 3</vt:lpstr>
      <vt:lpstr>Facet</vt:lpstr>
      <vt:lpstr>PowerPoint Presentation</vt:lpstr>
      <vt:lpstr>What is poverty?</vt:lpstr>
      <vt:lpstr>PowerPoint Presentation</vt:lpstr>
      <vt:lpstr>MEANING OF ATTAINMENT  </vt:lpstr>
      <vt:lpstr>ABOUT FLYING START…</vt:lpstr>
      <vt:lpstr>HOW FLYING START AIMS TO HELP</vt:lpstr>
      <vt:lpstr>PowerPoint Presentation</vt:lpstr>
      <vt:lpstr>WAS THE INITIATIVE A SUCCESS? </vt:lpstr>
      <vt:lpstr>POTENTIAL IMPROVMENTS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MYLAPTOP</dc:creator>
  <cp:lastModifiedBy>MYLAPTOP</cp:lastModifiedBy>
  <cp:revision>8</cp:revision>
  <dcterms:created xsi:type="dcterms:W3CDTF">2018-02-16T02:49:54Z</dcterms:created>
  <dcterms:modified xsi:type="dcterms:W3CDTF">2018-02-16T04:02:07Z</dcterms:modified>
</cp:coreProperties>
</file>