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4"/>
  </p:notesMasterIdLst>
  <p:sldIdLst>
    <p:sldId id="299" r:id="rId2"/>
    <p:sldId id="300" r:id="rId3"/>
    <p:sldId id="465" r:id="rId4"/>
    <p:sldId id="438" r:id="rId5"/>
    <p:sldId id="466" r:id="rId6"/>
    <p:sldId id="467" r:id="rId7"/>
    <p:sldId id="468" r:id="rId8"/>
    <p:sldId id="500" r:id="rId9"/>
    <p:sldId id="501" r:id="rId10"/>
    <p:sldId id="502" r:id="rId11"/>
    <p:sldId id="469" r:id="rId12"/>
    <p:sldId id="470" r:id="rId13"/>
    <p:sldId id="471" r:id="rId14"/>
    <p:sldId id="472" r:id="rId15"/>
    <p:sldId id="473" r:id="rId16"/>
    <p:sldId id="476" r:id="rId17"/>
    <p:sldId id="474" r:id="rId18"/>
    <p:sldId id="479" r:id="rId19"/>
    <p:sldId id="483" r:id="rId20"/>
    <p:sldId id="475" r:id="rId21"/>
    <p:sldId id="480" r:id="rId22"/>
    <p:sldId id="486" r:id="rId23"/>
    <p:sldId id="477" r:id="rId24"/>
    <p:sldId id="487" r:id="rId25"/>
    <p:sldId id="484" r:id="rId26"/>
    <p:sldId id="478" r:id="rId27"/>
    <p:sldId id="481" r:id="rId28"/>
    <p:sldId id="485" r:id="rId29"/>
    <p:sldId id="482" r:id="rId30"/>
    <p:sldId id="488" r:id="rId31"/>
    <p:sldId id="489" r:id="rId32"/>
    <p:sldId id="493" r:id="rId33"/>
    <p:sldId id="494" r:id="rId34"/>
    <p:sldId id="495" r:id="rId35"/>
    <p:sldId id="496" r:id="rId36"/>
    <p:sldId id="497" r:id="rId37"/>
    <p:sldId id="498" r:id="rId38"/>
    <p:sldId id="499" r:id="rId39"/>
    <p:sldId id="430" r:id="rId40"/>
    <p:sldId id="340" r:id="rId41"/>
    <p:sldId id="426" r:id="rId42"/>
    <p:sldId id="33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300"/>
            <p14:sldId id="465"/>
            <p14:sldId id="438"/>
            <p14:sldId id="466"/>
            <p14:sldId id="467"/>
            <p14:sldId id="468"/>
            <p14:sldId id="500"/>
            <p14:sldId id="501"/>
            <p14:sldId id="502"/>
            <p14:sldId id="469"/>
            <p14:sldId id="470"/>
            <p14:sldId id="471"/>
            <p14:sldId id="472"/>
            <p14:sldId id="473"/>
            <p14:sldId id="476"/>
            <p14:sldId id="474"/>
            <p14:sldId id="479"/>
            <p14:sldId id="483"/>
            <p14:sldId id="475"/>
            <p14:sldId id="480"/>
            <p14:sldId id="486"/>
            <p14:sldId id="477"/>
            <p14:sldId id="487"/>
            <p14:sldId id="484"/>
            <p14:sldId id="478"/>
            <p14:sldId id="481"/>
            <p14:sldId id="485"/>
            <p14:sldId id="482"/>
            <p14:sldId id="488"/>
            <p14:sldId id="489"/>
            <p14:sldId id="493"/>
            <p14:sldId id="494"/>
            <p14:sldId id="495"/>
            <p14:sldId id="496"/>
            <p14:sldId id="497"/>
            <p14:sldId id="498"/>
            <p14:sldId id="499"/>
            <p14:sldId id="430"/>
            <p14:sldId id="340"/>
            <p14:sldId id="42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A590C-84DB-2B37-751E-1F37E3F42FA7}" v="196" dt="2024-10-02T12:49:17.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58" d="100"/>
          <a:sy n="58" d="100"/>
        </p:scale>
        <p:origin x="964" y="28"/>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2-Oct-24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286439" y="1600199"/>
            <a:ext cx="11699913" cy="4888735"/>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r>
              <a:rPr lang="en-GB" altLang="en-US" sz="4000" b="1" dirty="0">
                <a:effectLst>
                  <a:outerShdw blurRad="38100" dist="38100" dir="2700000" algn="tl">
                    <a:srgbClr val="000000">
                      <a:alpha val="43137"/>
                    </a:srgbClr>
                  </a:outerShdw>
                </a:effectLst>
                <a:latin typeface="Myriad Pro"/>
              </a:rPr>
              <a:t>Week 4 :</a:t>
            </a:r>
            <a:br>
              <a:rPr lang="en-GB" sz="3600" dirty="0">
                <a:ea typeface="Calibri" panose="020F0502020204030204" pitchFamily="34" charset="0"/>
                <a:cs typeface="Times New Roman" panose="02020603050405020304" pitchFamily="18" charset="0"/>
              </a:rPr>
            </a:br>
            <a:r>
              <a:rPr lang="en-GB" sz="4000" b="1" dirty="0">
                <a:latin typeface="Myriad Pro"/>
                <a:cs typeface="Arial"/>
              </a:rPr>
              <a:t>Market / Portfolio Analysis</a:t>
            </a:r>
            <a:br>
              <a:rPr lang="en-GB" sz="4000" b="1" dirty="0">
                <a:latin typeface="Myriad Pro"/>
                <a:cs typeface="Arial" panose="020B0604020202020204" pitchFamily="34" charset="0"/>
              </a:rPr>
            </a:br>
            <a:r>
              <a:rPr lang="en-US" sz="4000" b="1" dirty="0">
                <a:latin typeface="Myriad Pro"/>
              </a:rPr>
              <a:t>The Ansoff Matrix </a:t>
            </a:r>
            <a:br>
              <a:rPr lang="en-US" sz="4000" b="1" dirty="0">
                <a:latin typeface="Myriad Pro"/>
              </a:rPr>
            </a:br>
            <a:r>
              <a:rPr lang="en-US" sz="4000" b="1" dirty="0">
                <a:latin typeface="Myriad Pro"/>
                <a:cs typeface="Arial"/>
              </a:rPr>
              <a:t>BCG Growth Share Matrix</a:t>
            </a:r>
            <a:br>
              <a:rPr lang="en-US" sz="4000" b="1" dirty="0">
                <a:latin typeface="Myriad Pro"/>
                <a:cs typeface="Arial" panose="020B0604020202020204" pitchFamily="34" charset="0"/>
              </a:rPr>
            </a:br>
            <a:r>
              <a:rPr lang="en-US" sz="4000" b="1" dirty="0">
                <a:latin typeface="Myriad Pro"/>
                <a:cs typeface="Arial"/>
              </a:rPr>
              <a:t>Stakeholder Analysis</a:t>
            </a:r>
            <a:br>
              <a:rPr lang="en-US" sz="4000" b="1" dirty="0">
                <a:latin typeface="Myriad Pro"/>
                <a:cs typeface="Arial" panose="020B0604020202020204" pitchFamily="34" charset="0"/>
              </a:rPr>
            </a:br>
            <a:br>
              <a:rPr lang="en-GB" altLang="en-US" sz="3100" b="1" dirty="0">
                <a:effectLst>
                  <a:outerShdw blurRad="38100" dist="38100" dir="2700000" algn="tl">
                    <a:srgbClr val="000000">
                      <a:alpha val="43137"/>
                    </a:srgbClr>
                  </a:outerShdw>
                </a:effectLst>
                <a:latin typeface="Myriad Pro"/>
              </a:rPr>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Last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724370"/>
          </a:xfrm>
          <a:prstGeom prst="rect">
            <a:avLst/>
          </a:prstGeom>
          <a:noFill/>
        </p:spPr>
        <p:txBody>
          <a:bodyPr wrap="square">
            <a:spAutoFit/>
          </a:bodyPr>
          <a:lstStyle/>
          <a:p>
            <a:r>
              <a:rPr lang="en-GB" sz="4200" b="1" dirty="0">
                <a:latin typeface="Myriad Pro"/>
              </a:rPr>
              <a:t>We examined:</a:t>
            </a:r>
          </a:p>
          <a:p>
            <a:r>
              <a:rPr lang="en-GB" altLang="en-US" sz="4200" b="1" dirty="0">
                <a:latin typeface="Myriad Pro"/>
              </a:rPr>
              <a:t>Environmental Scanning: </a:t>
            </a:r>
          </a:p>
          <a:p>
            <a:pPr marL="457200" indent="-457200">
              <a:buFont typeface="Wingdings" panose="05000000000000000000" pitchFamily="2" charset="2"/>
              <a:buChar char="q"/>
            </a:pPr>
            <a:r>
              <a:rPr lang="en-GB" altLang="en-US" sz="3100" b="1" dirty="0">
                <a:latin typeface="Myriad Pro"/>
              </a:rPr>
              <a:t>Analysis of the external environment (PESTEL). </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Analysis of the internal environment (SWOT). </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Porter’s Five Forces.</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Porter’s Value Chain Analysis.</a:t>
            </a: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402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862870"/>
          </a:xfrm>
          <a:prstGeom prst="rect">
            <a:avLst/>
          </a:prstGeom>
          <a:noFill/>
        </p:spPr>
        <p:txBody>
          <a:bodyPr wrap="square">
            <a:spAutoFit/>
          </a:bodyPr>
          <a:lstStyle/>
          <a:p>
            <a:r>
              <a:rPr lang="en-GB" sz="4400" b="1" dirty="0">
                <a:latin typeface="Myriad Pro"/>
              </a:rPr>
              <a:t>We aim to examine…..</a:t>
            </a:r>
          </a:p>
          <a:p>
            <a:r>
              <a:rPr lang="en-GB" sz="4200" b="1" dirty="0">
                <a:latin typeface="Myriad Pro"/>
                <a:cs typeface="Arial" panose="020B0604020202020204" pitchFamily="34" charset="0"/>
              </a:rPr>
              <a:t>Market / Portfolio Analysis:</a:t>
            </a:r>
          </a:p>
          <a:p>
            <a:endParaRPr lang="en-GB" sz="4200" b="1" dirty="0">
              <a:latin typeface="Myriad Pro"/>
              <a:cs typeface="Arial" panose="020B0604020202020204" pitchFamily="34" charset="0"/>
            </a:endParaRPr>
          </a:p>
          <a:p>
            <a:pPr marL="571500" indent="-571500">
              <a:buFont typeface="Wingdings" panose="05000000000000000000" pitchFamily="2" charset="2"/>
              <a:buChar char="q"/>
            </a:pPr>
            <a:r>
              <a:rPr lang="en-US" sz="3600" b="1" dirty="0">
                <a:latin typeface="Myriad Pro"/>
              </a:rPr>
              <a:t>The Ansoff Matrix.</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BCG Growth Share Matrix.</a:t>
            </a:r>
          </a:p>
          <a:p>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US" sz="3600" b="1" dirty="0">
                <a:latin typeface="Myriad Pro"/>
                <a:cs typeface="Arial" panose="020B0604020202020204" pitchFamily="34" charset="0"/>
              </a:rPr>
              <a:t>Stakeholder Analysis.</a:t>
            </a: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4964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822585"/>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endParaRPr lang="en-US" sz="4800" b="1" dirty="0">
              <a:solidFill>
                <a:srgbClr val="FF0000"/>
              </a:solidFill>
              <a:latin typeface="Myriad Pro"/>
            </a:endParaRPr>
          </a:p>
          <a:p>
            <a:pPr algn="ctr"/>
            <a:r>
              <a:rPr lang="en-US" sz="4800" b="1" dirty="0">
                <a:solidFill>
                  <a:srgbClr val="FF0000"/>
                </a:solidFill>
                <a:latin typeface="Myriad Pro"/>
              </a:rPr>
              <a:t>The Ansoff Matrix </a:t>
            </a: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2583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31983"/>
          </a:xfrm>
          <a:prstGeom prst="rect">
            <a:avLst/>
          </a:prstGeom>
          <a:noFill/>
        </p:spPr>
        <p:txBody>
          <a:bodyPr wrap="square">
            <a:spAutoFit/>
          </a:bodyPr>
          <a:lstStyle/>
          <a:p>
            <a:pPr>
              <a:spcAft>
                <a:spcPts val="0"/>
              </a:spcAft>
            </a:pPr>
            <a:r>
              <a:rPr lang="en-US" sz="3400" dirty="0">
                <a:latin typeface="Myriad Pro"/>
              </a:rPr>
              <a:t>The </a:t>
            </a:r>
            <a:r>
              <a:rPr lang="en-US" sz="3400" b="1" dirty="0">
                <a:solidFill>
                  <a:srgbClr val="C00000"/>
                </a:solidFill>
                <a:latin typeface="Myriad Pro"/>
              </a:rPr>
              <a:t>Ansoff Matrix </a:t>
            </a:r>
            <a:r>
              <a:rPr lang="en-US" sz="3400" dirty="0">
                <a:latin typeface="Myriad Pro"/>
              </a:rPr>
              <a:t>helps to define strategy in relation to market growth: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It was developed by Igor Ansoff in 1950s.</a:t>
            </a:r>
          </a:p>
          <a:p>
            <a:pPr marL="534988" lvl="2">
              <a:lnSpc>
                <a:spcPct val="100000"/>
              </a:lnSpc>
              <a:spcBef>
                <a:spcPct val="0"/>
              </a:spcBef>
              <a:spcAft>
                <a:spcPts val="0"/>
              </a:spcAft>
              <a:buClr>
                <a:schemeClr val="tx1"/>
              </a:buClr>
              <a:defRPr/>
            </a:pPr>
            <a:endParaRPr lang="en-US" altLang="en-US" sz="30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Sometimes it is called “Product-Market Matrix” or “Strategic</a:t>
            </a:r>
          </a:p>
          <a:p>
            <a:pPr marL="534988" lvl="2">
              <a:lnSpc>
                <a:spcPct val="100000"/>
              </a:lnSpc>
              <a:spcBef>
                <a:spcPct val="0"/>
              </a:spcBef>
              <a:spcAft>
                <a:spcPts val="0"/>
              </a:spcAft>
              <a:buClr>
                <a:schemeClr val="tx1"/>
              </a:buClr>
              <a:defRPr/>
            </a:pPr>
            <a:r>
              <a:rPr lang="en-US" altLang="en-US" sz="3000" dirty="0">
                <a:solidFill>
                  <a:schemeClr val="tx1">
                    <a:lumMod val="95000"/>
                    <a:lumOff val="5000"/>
                  </a:schemeClr>
                </a:solidFill>
                <a:latin typeface="Myriad Pro"/>
              </a:rPr>
              <a:t>  Opportunity Matrix”.</a:t>
            </a:r>
          </a:p>
          <a:p>
            <a:pPr marL="534988" lvl="2">
              <a:lnSpc>
                <a:spcPct val="100000"/>
              </a:lnSpc>
              <a:spcBef>
                <a:spcPct val="0"/>
              </a:spcBef>
              <a:spcAft>
                <a:spcPts val="0"/>
              </a:spcAft>
              <a:buClr>
                <a:schemeClr val="tx1"/>
              </a:buClr>
              <a:defRPr/>
            </a:pPr>
            <a:endParaRPr lang="en-US" altLang="en-US" sz="30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There is a focus on growing the market for the</a:t>
            </a:r>
          </a:p>
          <a:p>
            <a:pPr marL="534988" lvl="2">
              <a:lnSpc>
                <a:spcPct val="100000"/>
              </a:lnSpc>
              <a:spcBef>
                <a:spcPct val="0"/>
              </a:spcBef>
              <a:spcAft>
                <a:spcPts val="0"/>
              </a:spcAft>
              <a:buClr>
                <a:schemeClr val="tx1"/>
              </a:buClr>
              <a:defRPr/>
            </a:pPr>
            <a:r>
              <a:rPr lang="en-US" altLang="en-US" sz="3000" dirty="0">
                <a:solidFill>
                  <a:schemeClr val="tx1">
                    <a:lumMod val="95000"/>
                    <a:lumOff val="5000"/>
                  </a:schemeClr>
                </a:solidFill>
                <a:latin typeface="Myriad Pro"/>
              </a:rPr>
              <a:t>  organization’s products or services using four basic approaches.</a:t>
            </a:r>
            <a:endParaRPr lang="en-GB" altLang="en-US" sz="30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6393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57200"/>
          </a:xfrm>
          <a:prstGeom prst="rect">
            <a:avLst/>
          </a:prstGeom>
          <a:noFill/>
        </p:spPr>
        <p:txBody>
          <a:bodyPr wrap="square">
            <a:spAutoFit/>
          </a:bodyPr>
          <a:lstStyle/>
          <a:p>
            <a:pPr marL="228600" lvl="1">
              <a:lnSpc>
                <a:spcPct val="80000"/>
              </a:lnSpc>
              <a:spcBef>
                <a:spcPts val="1000"/>
              </a:spcBef>
              <a:buClr>
                <a:schemeClr val="tx1">
                  <a:lumMod val="95000"/>
                  <a:lumOff val="5000"/>
                </a:schemeClr>
              </a:buClr>
            </a:pPr>
            <a:r>
              <a:rPr lang="en-US" sz="3400" dirty="0">
                <a:latin typeface="Myriad Pro"/>
              </a:rPr>
              <a:t>The </a:t>
            </a:r>
            <a:r>
              <a:rPr lang="en-US" sz="3400" b="1" dirty="0">
                <a:solidFill>
                  <a:srgbClr val="C00000"/>
                </a:solidFill>
                <a:latin typeface="Myriad Pro"/>
              </a:rPr>
              <a:t>Ansoff Matrix </a:t>
            </a:r>
            <a:r>
              <a:rPr lang="en-GB" sz="3400" dirty="0">
                <a:latin typeface="Myriad Pro"/>
                <a:cs typeface="Arial" panose="020B0604020202020204" pitchFamily="34" charset="0"/>
              </a:rPr>
              <a:t>looks at strategy for products and services.</a:t>
            </a: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a:p>
            <a:pPr marL="228600" lvl="1">
              <a:lnSpc>
                <a:spcPct val="80000"/>
              </a:lnSpc>
              <a:spcBef>
                <a:spcPts val="1000"/>
              </a:spcBef>
              <a:buClr>
                <a:schemeClr val="tx1">
                  <a:lumMod val="95000"/>
                  <a:lumOff val="5000"/>
                </a:schemeClr>
              </a:buClr>
            </a:pPr>
            <a:endParaRPr lang="en-GB" sz="3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9976102C-CF16-0B25-3C7E-ADB556891EFB}"/>
              </a:ext>
            </a:extLst>
          </p:cNvPr>
          <p:cNvPicPr>
            <a:picLocks noChangeAspect="1"/>
          </p:cNvPicPr>
          <p:nvPr/>
        </p:nvPicPr>
        <p:blipFill>
          <a:blip r:embed="rId3"/>
          <a:stretch>
            <a:fillRect/>
          </a:stretch>
        </p:blipFill>
        <p:spPr>
          <a:xfrm>
            <a:off x="2236424" y="1839817"/>
            <a:ext cx="7722824" cy="3899457"/>
          </a:xfrm>
          <a:prstGeom prst="rect">
            <a:avLst/>
          </a:prstGeom>
        </p:spPr>
      </p:pic>
    </p:spTree>
    <p:extLst>
      <p:ext uri="{BB962C8B-B14F-4D97-AF65-F5344CB8AC3E}">
        <p14:creationId xmlns:p14="http://schemas.microsoft.com/office/powerpoint/2010/main" val="274964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21842" y="982074"/>
            <a:ext cx="11893888" cy="3965894"/>
          </a:xfrm>
          <a:prstGeom prst="rect">
            <a:avLst/>
          </a:prstGeom>
          <a:noFill/>
        </p:spPr>
        <p:txBody>
          <a:bodyPr wrap="square" lIns="91440" tIns="45720" rIns="91440" bIns="45720" anchor="t">
            <a:spAutoFit/>
          </a:bodyPr>
          <a:lstStyle/>
          <a:p>
            <a:pPr marL="228600" lvl="1">
              <a:lnSpc>
                <a:spcPct val="80000"/>
              </a:lnSpc>
              <a:spcBef>
                <a:spcPts val="1000"/>
              </a:spcBef>
              <a:buClr>
                <a:schemeClr val="tx1">
                  <a:lumMod val="95000"/>
                  <a:lumOff val="5000"/>
                </a:schemeClr>
              </a:buClr>
            </a:pPr>
            <a:r>
              <a:rPr lang="en-GB" sz="2800" b="1" dirty="0">
                <a:latin typeface="Myriad Pro"/>
                <a:cs typeface="Arial" panose="020B0604020202020204" pitchFamily="34" charset="0"/>
              </a:rPr>
              <a:t>Market Penetration</a:t>
            </a:r>
            <a:endParaRPr lang="en-US"/>
          </a:p>
          <a:p>
            <a:pPr marL="228600" lvl="1">
              <a:lnSpc>
                <a:spcPct val="150000"/>
              </a:lnSpc>
              <a:spcBef>
                <a:spcPts val="1000"/>
              </a:spcBef>
              <a:buClr>
                <a:schemeClr val="tx1">
                  <a:lumMod val="95000"/>
                  <a:lumOff val="5000"/>
                </a:schemeClr>
              </a:buClr>
            </a:pPr>
            <a:r>
              <a:rPr lang="en-GB" dirty="0">
                <a:latin typeface="Myriad Pro"/>
                <a:cs typeface="Arial"/>
              </a:rPr>
              <a:t>Target existing market with existing products e.g. use promotion or price drops for greater market share.</a:t>
            </a:r>
          </a:p>
          <a:p>
            <a:pPr marL="228600" lvl="1">
              <a:lnSpc>
                <a:spcPct val="150000"/>
              </a:lnSpc>
              <a:spcBef>
                <a:spcPts val="1000"/>
              </a:spcBef>
            </a:pPr>
            <a:r>
              <a:rPr lang="en-GB" dirty="0">
                <a:latin typeface="Myriad Pro"/>
                <a:cs typeface="Arial"/>
              </a:rPr>
              <a:t>Market penetration strategies target current markets with existing products. To be successful, more needs to be squeezed out of existing customers. The methods depend on whether the firm is operating in a B2C market or B2B market. In B2C markets, methods to consider include loyalty cards, volume discounts, shopping convenience, improved and tailored customer shopping experience, and so on. In the B2B market, the key to a successful market penetration strategy is customer relationship management. The challenge is to turn incidental customers into more frequent customers, and regular customers into strategic customers who view the firm as their supplier of choice and enter into a long-term relationship with the firm.</a:t>
            </a:r>
            <a:endParaRPr lang="en-GB">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07443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21842" y="982074"/>
            <a:ext cx="11893888" cy="4748929"/>
          </a:xfrm>
          <a:prstGeom prst="rect">
            <a:avLst/>
          </a:prstGeom>
          <a:noFill/>
        </p:spPr>
        <p:txBody>
          <a:bodyPr wrap="square" lIns="91440" tIns="45720" rIns="91440" bIns="45720" anchor="t">
            <a:spAutoFit/>
          </a:bodyPr>
          <a:lstStyle/>
          <a:p>
            <a:pPr marL="228600" lvl="1">
              <a:lnSpc>
                <a:spcPct val="80000"/>
              </a:lnSpc>
              <a:spcBef>
                <a:spcPts val="1000"/>
              </a:spcBef>
              <a:buClr>
                <a:schemeClr val="tx1">
                  <a:lumMod val="95000"/>
                  <a:lumOff val="5000"/>
                </a:schemeClr>
              </a:buClr>
            </a:pPr>
            <a:r>
              <a:rPr lang="en-GB" sz="2800" b="1" dirty="0">
                <a:latin typeface="Myriad Pro"/>
                <a:cs typeface="Arial" panose="020B0604020202020204" pitchFamily="34" charset="0"/>
              </a:rPr>
              <a:t>Market Development</a:t>
            </a:r>
            <a:endParaRPr lang="en-US"/>
          </a:p>
          <a:p>
            <a:pPr marL="228600" lvl="1">
              <a:lnSpc>
                <a:spcPct val="80000"/>
              </a:lnSpc>
              <a:spcBef>
                <a:spcPts val="1000"/>
              </a:spcBef>
              <a:buClr>
                <a:schemeClr val="tx1">
                  <a:lumMod val="95000"/>
                  <a:lumOff val="5000"/>
                </a:schemeClr>
              </a:buClr>
            </a:pPr>
            <a:r>
              <a:rPr lang="en-GB" sz="2000" i="1" dirty="0">
                <a:latin typeface="Myriad Pro"/>
                <a:cs typeface="Arial"/>
              </a:rPr>
              <a:t>Target new markets for existing products e.g. other countries.</a:t>
            </a:r>
          </a:p>
          <a:p>
            <a:pPr marL="228600" lvl="1">
              <a:lnSpc>
                <a:spcPct val="150000"/>
              </a:lnSpc>
              <a:spcBef>
                <a:spcPts val="1000"/>
              </a:spcBef>
            </a:pPr>
            <a:r>
              <a:rPr lang="en-GB" sz="2400" dirty="0">
                <a:latin typeface="Myriad Pro"/>
                <a:ea typeface="+mn-lt"/>
                <a:cs typeface="+mn-lt"/>
              </a:rPr>
              <a:t>A market development strategy is a business growth strategy that focuses on introducing existing products to new markets. Companies often use market development strategies to identify and develop new opportunities to sell their products in previously unexplored markets. For example, a company that produces cell phones and sells them to customers in the United Kingdom may decide to start advertising and selling the same cell phones in other parts of Europe to reach new customers.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9619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21842" y="982074"/>
            <a:ext cx="11893888" cy="4419671"/>
          </a:xfrm>
          <a:prstGeom prst="rect">
            <a:avLst/>
          </a:prstGeom>
          <a:noFill/>
        </p:spPr>
        <p:txBody>
          <a:bodyPr wrap="square" lIns="91440" tIns="45720" rIns="91440" bIns="45720" anchor="t">
            <a:spAutoFit/>
          </a:bodyPr>
          <a:lstStyle/>
          <a:p>
            <a:pPr marL="228600" lvl="1">
              <a:lnSpc>
                <a:spcPct val="80000"/>
              </a:lnSpc>
              <a:spcBef>
                <a:spcPts val="1000"/>
              </a:spcBef>
              <a:buClr>
                <a:schemeClr val="tx1">
                  <a:lumMod val="95000"/>
                  <a:lumOff val="5000"/>
                </a:schemeClr>
              </a:buClr>
            </a:pPr>
            <a:r>
              <a:rPr lang="en-GB" sz="2800" b="1" dirty="0">
                <a:latin typeface="Myriad Pro"/>
                <a:cs typeface="Arial" panose="020B0604020202020204" pitchFamily="34" charset="0"/>
              </a:rPr>
              <a:t>Product Development</a:t>
            </a:r>
            <a:endParaRPr lang="en-US"/>
          </a:p>
          <a:p>
            <a:pPr marL="228600" lvl="1">
              <a:lnSpc>
                <a:spcPct val="80000"/>
              </a:lnSpc>
              <a:spcBef>
                <a:spcPts val="1000"/>
              </a:spcBef>
              <a:buClr>
                <a:schemeClr val="tx1">
                  <a:lumMod val="95000"/>
                  <a:lumOff val="5000"/>
                </a:schemeClr>
              </a:buClr>
            </a:pPr>
            <a:r>
              <a:rPr lang="en-GB" sz="2400" i="1" dirty="0">
                <a:latin typeface="Myriad Pro"/>
                <a:cs typeface="Arial"/>
              </a:rPr>
              <a:t>Target existing market for new or improved products e.g. new car models.</a:t>
            </a:r>
          </a:p>
          <a:p>
            <a:pPr marL="228600" lvl="1">
              <a:lnSpc>
                <a:spcPct val="150000"/>
              </a:lnSpc>
              <a:spcBef>
                <a:spcPts val="1000"/>
              </a:spcBef>
            </a:pPr>
            <a:r>
              <a:rPr lang="en-GB" dirty="0">
                <a:latin typeface="Myriad Pro"/>
                <a:cs typeface="Arial"/>
              </a:rPr>
              <a:t>Many companies have pursued product development strategies and have developed some excellent, state-of-the art products. But they have failed to be successful. Why? Companies that succeed in product development strategies are also highly focused in their approach. They only develop products that build on their core competencies and organisational capability. Companies that pursue product development strategies are innovators, and today innovation is increasingly pursued in conjunction with customers and suppliers. Successful companies look beyond their internal R&amp;D teams for ideas and innovation. Innovative business models look beyond their own organisation and leverage the capabilities of different players in the ecosystem.</a:t>
            </a:r>
            <a:endParaRPr lang="en-GB">
              <a:latin typeface="Myriad Pro"/>
              <a:cs typeface="Calibri"/>
            </a:endParaRPr>
          </a:p>
          <a:p>
            <a:pPr marL="228600" lvl="1">
              <a:lnSpc>
                <a:spcPct val="80000"/>
              </a:lnSpc>
              <a:spcBef>
                <a:spcPts val="1000"/>
              </a:spcBef>
              <a:buClr>
                <a:schemeClr val="tx1">
                  <a:lumMod val="95000"/>
                  <a:lumOff val="5000"/>
                </a:schemeClr>
              </a:buClr>
            </a:pPr>
            <a:endParaRPr lang="en-GB" sz="2800" dirty="0">
              <a:latin typeface="Myriad Pro"/>
              <a:cs typeface="Arial"/>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92483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21842" y="982074"/>
            <a:ext cx="11893888" cy="5176225"/>
          </a:xfrm>
          <a:prstGeom prst="rect">
            <a:avLst/>
          </a:prstGeom>
          <a:noFill/>
        </p:spPr>
        <p:txBody>
          <a:bodyPr wrap="square" lIns="91440" tIns="45720" rIns="91440" bIns="45720" anchor="t">
            <a:spAutoFit/>
          </a:bodyPr>
          <a:lstStyle/>
          <a:p>
            <a:pPr marL="228600" lvl="1">
              <a:lnSpc>
                <a:spcPct val="80000"/>
              </a:lnSpc>
              <a:spcBef>
                <a:spcPts val="1000"/>
              </a:spcBef>
              <a:buClr>
                <a:schemeClr val="tx1">
                  <a:lumMod val="95000"/>
                  <a:lumOff val="5000"/>
                </a:schemeClr>
              </a:buClr>
            </a:pPr>
            <a:r>
              <a:rPr lang="en-GB" sz="2800" b="1" dirty="0">
                <a:latin typeface="Myriad Pro"/>
                <a:cs typeface="Arial" panose="020B0604020202020204" pitchFamily="34" charset="0"/>
              </a:rPr>
              <a:t>Diversification</a:t>
            </a:r>
            <a:endParaRPr lang="en-US"/>
          </a:p>
          <a:p>
            <a:pPr marL="228600" lvl="1">
              <a:lnSpc>
                <a:spcPct val="80000"/>
              </a:lnSpc>
              <a:spcBef>
                <a:spcPts val="1000"/>
              </a:spcBef>
              <a:buClr>
                <a:schemeClr val="tx1">
                  <a:lumMod val="95000"/>
                  <a:lumOff val="5000"/>
                </a:schemeClr>
              </a:buClr>
            </a:pPr>
            <a:r>
              <a:rPr lang="en-GB" sz="1600" i="1" dirty="0">
                <a:latin typeface="Myriad Pro"/>
                <a:cs typeface="Arial"/>
              </a:rPr>
              <a:t>Target new markets for new products.</a:t>
            </a:r>
            <a:endParaRPr lang="en-GB" sz="1600" i="1" dirty="0">
              <a:solidFill>
                <a:srgbClr val="000000"/>
              </a:solidFill>
              <a:latin typeface="Myriad Pro"/>
              <a:cs typeface="Arial"/>
            </a:endParaRPr>
          </a:p>
          <a:p>
            <a:pPr marL="228600" lvl="1">
              <a:lnSpc>
                <a:spcPct val="80000"/>
              </a:lnSpc>
              <a:spcBef>
                <a:spcPts val="1000"/>
              </a:spcBef>
            </a:pPr>
            <a:r>
              <a:rPr lang="en-GB" sz="1600" dirty="0">
                <a:latin typeface="Myriad Pro"/>
                <a:cs typeface="Arial"/>
              </a:rPr>
              <a:t>Diversification is a strategy pursued to enter new markets with new products. There are various types of diversification, including diversification that involves better integration with the supply chain, and diversification into virgin territories. Diversification can be a related diversification or an unrelated one. A related diversification can involve:</a:t>
            </a:r>
            <a:endParaRPr lang="en-GB" sz="1600">
              <a:latin typeface="Myriad Pro"/>
              <a:cs typeface="Arial"/>
            </a:endParaRPr>
          </a:p>
          <a:p>
            <a:pPr marL="285750" indent="-285750">
              <a:lnSpc>
                <a:spcPct val="150000"/>
              </a:lnSpc>
              <a:buFont typeface="Arial"/>
              <a:buChar char="•"/>
            </a:pPr>
            <a:r>
              <a:rPr lang="en-GB" sz="1600" dirty="0">
                <a:highlight>
                  <a:srgbClr val="FFFF00"/>
                </a:highlight>
                <a:latin typeface="Myriad Pro"/>
                <a:cs typeface="Arial"/>
              </a:rPr>
              <a:t>Backward integration</a:t>
            </a:r>
            <a:r>
              <a:rPr lang="en-GB" sz="1600" dirty="0">
                <a:latin typeface="Myriad Pro"/>
                <a:cs typeface="Arial"/>
              </a:rPr>
              <a:t>: the firm moves into areas that are behind it in its value chain, i.e., inputs to its activities.</a:t>
            </a:r>
          </a:p>
          <a:p>
            <a:pPr marL="285750" indent="-285750">
              <a:lnSpc>
                <a:spcPct val="150000"/>
              </a:lnSpc>
              <a:buFont typeface="Arial"/>
              <a:buChar char="•"/>
            </a:pPr>
            <a:r>
              <a:rPr lang="en-GB" sz="1600" dirty="0">
                <a:highlight>
                  <a:srgbClr val="FFFF00"/>
                </a:highlight>
                <a:latin typeface="Myriad Pro"/>
                <a:cs typeface="Arial"/>
              </a:rPr>
              <a:t>Forward integration</a:t>
            </a:r>
            <a:r>
              <a:rPr lang="en-GB" sz="1600" dirty="0">
                <a:latin typeface="Myriad Pro"/>
                <a:cs typeface="Arial"/>
              </a:rPr>
              <a:t>: the firm moves into areas that are ahead of it in the value chain, i.e., outputs from its activities. Examples include moving into distribution or customer service.</a:t>
            </a:r>
          </a:p>
          <a:p>
            <a:pPr marL="285750" indent="-285750">
              <a:lnSpc>
                <a:spcPct val="150000"/>
              </a:lnSpc>
              <a:buFont typeface="Arial"/>
              <a:buChar char="•"/>
            </a:pPr>
            <a:r>
              <a:rPr lang="en-GB" sz="1600" dirty="0">
                <a:highlight>
                  <a:srgbClr val="FFFF00"/>
                </a:highlight>
                <a:latin typeface="Myriad Pro"/>
                <a:cs typeface="Arial"/>
              </a:rPr>
              <a:t>Horizontal integration:</a:t>
            </a:r>
            <a:r>
              <a:rPr lang="en-GB" sz="1600" dirty="0">
                <a:latin typeface="Myriad Pro"/>
                <a:cs typeface="Arial"/>
              </a:rPr>
              <a:t> the firm moves into areas that are complementary to its current activities. For example, a manufacturer of electronic components for digital cameras may move into the manufacture of components for medical imaging.</a:t>
            </a:r>
          </a:p>
          <a:p>
            <a:pPr>
              <a:lnSpc>
                <a:spcPct val="150000"/>
              </a:lnSpc>
            </a:pPr>
            <a:r>
              <a:rPr lang="en-GB" sz="1600" dirty="0">
                <a:latin typeface="Myriad Pro"/>
                <a:cs typeface="Arial"/>
              </a:rPr>
              <a:t>In an unrelated diversification, the firm moves into a new industry with products that may appear to have little relationship to its current portfolio. However, there is usually some synergy, or the firm possesses core competencies that are generic and flexible enough to be applied more widely. Firms that are strong in their markets often set out to transfer successful strategies from one industry to another through diversification.</a:t>
            </a:r>
          </a:p>
          <a:p>
            <a:pPr marL="228600" lvl="1">
              <a:lnSpc>
                <a:spcPct val="150000"/>
              </a:lnSpc>
              <a:spcBef>
                <a:spcPts val="1000"/>
              </a:spcBef>
            </a:pPr>
            <a:endParaRPr lang="en-GB" sz="1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1717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04231"/>
            <a:ext cx="11898217" cy="5194601"/>
          </a:xfrm>
          <a:prstGeom prst="rect">
            <a:avLst/>
          </a:prstGeom>
          <a:noFill/>
        </p:spPr>
        <p:txBody>
          <a:bodyPr wrap="square">
            <a:spAutoFit/>
          </a:bodyPr>
          <a:lstStyle/>
          <a:p>
            <a:pPr algn="just">
              <a:spcAft>
                <a:spcPts val="0"/>
              </a:spcAft>
            </a:pPr>
            <a:r>
              <a:rPr lang="en-GB" sz="3200" b="1" dirty="0">
                <a:latin typeface="Myriad Pro"/>
              </a:rPr>
              <a:t>Criticisms of Ansoff’s model include:</a:t>
            </a:r>
          </a:p>
          <a:p>
            <a:pPr marL="534988" lvl="2" algn="just">
              <a:lnSpc>
                <a:spcPct val="100000"/>
              </a:lnSpc>
              <a:spcBef>
                <a:spcPct val="0"/>
              </a:spcBef>
              <a:spcAft>
                <a:spcPts val="0"/>
              </a:spcAft>
              <a:buClr>
                <a:schemeClr val="tx1"/>
              </a:buClr>
              <a:buFont typeface="Wingdings" panose="05000000000000000000" pitchFamily="2" charset="2"/>
              <a:buChar char="§"/>
              <a:defRPr/>
            </a:pPr>
            <a:r>
              <a:rPr lang="en-GB" altLang="en-US" sz="3200" dirty="0">
                <a:solidFill>
                  <a:schemeClr val="tx1">
                    <a:lumMod val="95000"/>
                    <a:lumOff val="5000"/>
                  </a:schemeClr>
                </a:solidFill>
                <a:latin typeface="Myriad Pro"/>
              </a:rPr>
              <a:t>The model does not take into account the actions of competitors.</a:t>
            </a:r>
          </a:p>
          <a:p>
            <a:pPr marL="534988" lvl="2" algn="just">
              <a:lnSpc>
                <a:spcPct val="100000"/>
              </a:lnSpc>
              <a:spcBef>
                <a:spcPct val="0"/>
              </a:spcBef>
              <a:spcAft>
                <a:spcPts val="0"/>
              </a:spcAft>
              <a:buClr>
                <a:schemeClr val="tx1"/>
              </a:buClr>
              <a:buFont typeface="Wingdings" panose="05000000000000000000" pitchFamily="2" charset="2"/>
              <a:buChar char="§"/>
              <a:defRPr/>
            </a:pPr>
            <a:endParaRPr lang="en-GB" altLang="en-US" sz="3200" dirty="0">
              <a:solidFill>
                <a:schemeClr val="tx1">
                  <a:lumMod val="95000"/>
                  <a:lumOff val="5000"/>
                </a:schemeClr>
              </a:solidFill>
              <a:latin typeface="Myriad Pro"/>
            </a:endParaRPr>
          </a:p>
          <a:p>
            <a:pPr marL="534988" lvl="2" algn="just">
              <a:lnSpc>
                <a:spcPct val="100000"/>
              </a:lnSpc>
              <a:spcBef>
                <a:spcPct val="0"/>
              </a:spcBef>
              <a:spcAft>
                <a:spcPts val="0"/>
              </a:spcAft>
              <a:buClr>
                <a:schemeClr val="tx1"/>
              </a:buClr>
              <a:buFont typeface="Wingdings" panose="05000000000000000000" pitchFamily="2" charset="2"/>
              <a:buChar char="§"/>
              <a:defRPr/>
            </a:pPr>
            <a:r>
              <a:rPr lang="en-GB" altLang="en-US" sz="3200" dirty="0">
                <a:solidFill>
                  <a:schemeClr val="tx1">
                    <a:lumMod val="95000"/>
                    <a:lumOff val="5000"/>
                  </a:schemeClr>
                </a:solidFill>
                <a:latin typeface="Myriad Pro"/>
              </a:rPr>
              <a:t>Creating new products effectively invalidates the </a:t>
            </a:r>
            <a:r>
              <a:rPr lang="en-GB" altLang="en-US" sz="3200" b="1" dirty="0">
                <a:solidFill>
                  <a:schemeClr val="tx1">
                    <a:lumMod val="95000"/>
                    <a:lumOff val="5000"/>
                  </a:schemeClr>
                </a:solidFill>
                <a:latin typeface="Myriad Pro"/>
              </a:rPr>
              <a:t>Diversification</a:t>
            </a:r>
            <a:r>
              <a:rPr lang="en-GB" altLang="en-US" sz="3200" dirty="0">
                <a:solidFill>
                  <a:schemeClr val="tx1">
                    <a:lumMod val="95000"/>
                    <a:lumOff val="5000"/>
                  </a:schemeClr>
                </a:solidFill>
                <a:latin typeface="Myriad Pro"/>
              </a:rPr>
              <a:t> quadrant.</a:t>
            </a:r>
          </a:p>
          <a:p>
            <a:pPr marL="534988" lvl="2" algn="just">
              <a:lnSpc>
                <a:spcPct val="100000"/>
              </a:lnSpc>
              <a:spcBef>
                <a:spcPct val="0"/>
              </a:spcBef>
              <a:spcAft>
                <a:spcPts val="0"/>
              </a:spcAft>
              <a:buClr>
                <a:schemeClr val="tx1"/>
              </a:buClr>
              <a:defRPr/>
            </a:pPr>
            <a:endParaRPr lang="en-GB" altLang="en-US" sz="3200" dirty="0">
              <a:solidFill>
                <a:schemeClr val="tx1">
                  <a:lumMod val="95000"/>
                  <a:lumOff val="5000"/>
                </a:schemeClr>
              </a:solidFill>
              <a:latin typeface="Myriad Pro"/>
            </a:endParaRPr>
          </a:p>
          <a:p>
            <a:pPr marL="534988" lvl="2" algn="just">
              <a:lnSpc>
                <a:spcPct val="100000"/>
              </a:lnSpc>
              <a:spcBef>
                <a:spcPct val="0"/>
              </a:spcBef>
              <a:spcAft>
                <a:spcPts val="0"/>
              </a:spcAft>
              <a:buClr>
                <a:schemeClr val="tx1"/>
              </a:buClr>
              <a:buFont typeface="Wingdings" panose="05000000000000000000" pitchFamily="2" charset="2"/>
              <a:buChar char="§"/>
              <a:defRPr/>
            </a:pPr>
            <a:r>
              <a:rPr lang="en-GB" altLang="en-US" sz="3200" dirty="0">
                <a:solidFill>
                  <a:schemeClr val="tx1">
                    <a:lumMod val="95000"/>
                    <a:lumOff val="5000"/>
                  </a:schemeClr>
                </a:solidFill>
                <a:latin typeface="Myriad Pro"/>
              </a:rPr>
              <a:t>Ansoff himself discussed the potential for “paralysis by analysis” i.e. procrastination and continual analysis/planning rather than action.</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0357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solidFill>
                  <a:srgbClr val="C00000"/>
                </a:solidFill>
                <a:latin typeface="Myriad Pro"/>
              </a:rPr>
              <a:t>Ansoff Matrix </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04231"/>
            <a:ext cx="11898217" cy="5016758"/>
          </a:xfrm>
          <a:prstGeom prst="rect">
            <a:avLst/>
          </a:prstGeom>
          <a:noFill/>
        </p:spPr>
        <p:txBody>
          <a:bodyPr wrap="square">
            <a:spAutoFit/>
          </a:bodyPr>
          <a:lstStyle/>
          <a:p>
            <a:pPr marL="228600" lvl="1">
              <a:spcBef>
                <a:spcPts val="0"/>
              </a:spcBef>
              <a:spcAft>
                <a:spcPts val="0"/>
              </a:spcAft>
              <a:buClr>
                <a:schemeClr val="tx1">
                  <a:lumMod val="95000"/>
                  <a:lumOff val="5000"/>
                </a:schemeClr>
              </a:buClr>
              <a:buFont typeface="Arial" panose="020B0604020202020204" pitchFamily="34" charset="0"/>
              <a:buChar char="►"/>
            </a:pPr>
            <a:r>
              <a:rPr lang="en-US" sz="3200" dirty="0">
                <a:latin typeface="Myriad Pro"/>
                <a:cs typeface="Arial" panose="020B0604020202020204" pitchFamily="34" charset="0"/>
              </a:rPr>
              <a:t>An extended Ansoff Matrix provides additional depth:</a:t>
            </a: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US" sz="3200" dirty="0">
              <a:latin typeface="Myriad Pro"/>
              <a:cs typeface="Arial" panose="020B0604020202020204" pitchFamily="34" charset="0"/>
            </a:endParaRPr>
          </a:p>
          <a:p>
            <a:pPr marL="228600" lvl="1">
              <a:spcBef>
                <a:spcPts val="0"/>
              </a:spcBef>
              <a:spcAft>
                <a:spcPts val="0"/>
              </a:spcAft>
              <a:buClr>
                <a:schemeClr val="tx1">
                  <a:lumMod val="95000"/>
                  <a:lumOff val="5000"/>
                </a:schemeClr>
              </a:buClr>
              <a:buFont typeface="Arial" panose="020B0604020202020204" pitchFamily="34" charset="0"/>
              <a:buChar char="►"/>
            </a:pP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5E74C5FE-0FA0-BF7A-A31B-98EA2F4B02B9}"/>
              </a:ext>
            </a:extLst>
          </p:cNvPr>
          <p:cNvPicPr>
            <a:picLocks noChangeAspect="1"/>
          </p:cNvPicPr>
          <p:nvPr/>
        </p:nvPicPr>
        <p:blipFill>
          <a:blip r:embed="rId3"/>
          <a:stretch>
            <a:fillRect/>
          </a:stretch>
        </p:blipFill>
        <p:spPr>
          <a:xfrm>
            <a:off x="1090670" y="1311008"/>
            <a:ext cx="9452472" cy="4509981"/>
          </a:xfrm>
          <a:prstGeom prst="rect">
            <a:avLst/>
          </a:prstGeom>
        </p:spPr>
      </p:pic>
    </p:spTree>
    <p:extLst>
      <p:ext uri="{BB962C8B-B14F-4D97-AF65-F5344CB8AC3E}">
        <p14:creationId xmlns:p14="http://schemas.microsoft.com/office/powerpoint/2010/main" val="2371507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Boston Consulting Group (BCG)</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08981"/>
          </a:xfrm>
          <a:prstGeom prst="rect">
            <a:avLst/>
          </a:prstGeom>
          <a:noFill/>
        </p:spPr>
        <p:txBody>
          <a:bodyPr wrap="square">
            <a:spAutoFit/>
          </a:bodyPr>
          <a:lstStyle/>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It was founded in 1963.</a:t>
            </a:r>
          </a:p>
          <a:p>
            <a:pPr marL="534988" lvl="2">
              <a:lnSpc>
                <a:spcPct val="100000"/>
              </a:lnSpc>
              <a:spcBef>
                <a:spcPct val="0"/>
              </a:spcBef>
              <a:spcAft>
                <a:spcPts val="0"/>
              </a:spcAft>
              <a:buClr>
                <a:schemeClr val="tx1"/>
              </a:buClr>
              <a:defRPr/>
            </a:pPr>
            <a:endParaRPr lang="en-US" altLang="en-US" sz="30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A well-known consultancy active in numerous industries or</a:t>
            </a:r>
          </a:p>
          <a:p>
            <a:pPr marL="534988" lvl="2">
              <a:lnSpc>
                <a:spcPct val="100000"/>
              </a:lnSpc>
              <a:spcBef>
                <a:spcPct val="0"/>
              </a:spcBef>
              <a:spcAft>
                <a:spcPts val="0"/>
              </a:spcAft>
              <a:buClr>
                <a:schemeClr val="tx1"/>
              </a:buClr>
              <a:defRPr/>
            </a:pPr>
            <a:r>
              <a:rPr lang="en-US" altLang="en-US" sz="3000" dirty="0">
                <a:solidFill>
                  <a:schemeClr val="tx1">
                    <a:lumMod val="95000"/>
                    <a:lumOff val="5000"/>
                  </a:schemeClr>
                </a:solidFill>
                <a:latin typeface="Myriad Pro"/>
              </a:rPr>
              <a:t>  countries.</a:t>
            </a:r>
          </a:p>
          <a:p>
            <a:pPr marL="534988" lvl="2">
              <a:lnSpc>
                <a:spcPct val="100000"/>
              </a:lnSpc>
              <a:spcBef>
                <a:spcPct val="0"/>
              </a:spcBef>
              <a:spcAft>
                <a:spcPts val="0"/>
              </a:spcAft>
              <a:buClr>
                <a:schemeClr val="tx1"/>
              </a:buClr>
              <a:defRPr/>
            </a:pPr>
            <a:endParaRPr lang="en-US" altLang="en-US" sz="30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One of the three largest business consultancies in the world.</a:t>
            </a: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30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3000" dirty="0">
                <a:solidFill>
                  <a:schemeClr val="tx1">
                    <a:lumMod val="95000"/>
                    <a:lumOff val="5000"/>
                  </a:schemeClr>
                </a:solidFill>
                <a:latin typeface="Myriad Pro"/>
              </a:rPr>
              <a:t>In Oct/Nov 2020 there was major controversy after the media reported that BCG consultants working on UK “test and trace” project were being paid more than £6,000 per day*</a:t>
            </a:r>
            <a:endParaRPr lang="en-GB" sz="3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7852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Boston Consulting Group (BCG)</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pPr marL="228600" lvl="1">
              <a:spcBef>
                <a:spcPts val="0"/>
              </a:spcBef>
              <a:spcAft>
                <a:spcPts val="0"/>
              </a:spcAft>
              <a:buClr>
                <a:schemeClr val="tx1">
                  <a:lumMod val="95000"/>
                  <a:lumOff val="5000"/>
                </a:schemeClr>
              </a:buClr>
            </a:pPr>
            <a:r>
              <a:rPr lang="en-US" sz="3200" dirty="0">
                <a:latin typeface="Myriad Pro"/>
                <a:cs typeface="Arial" panose="020B0604020202020204" pitchFamily="34" charset="0"/>
              </a:rPr>
              <a:t>BCG </a:t>
            </a:r>
            <a:r>
              <a:rPr lang="en-US" sz="3200" b="1" dirty="0">
                <a:solidFill>
                  <a:srgbClr val="C00000"/>
                </a:solidFill>
                <a:latin typeface="Myriad Pro"/>
                <a:cs typeface="Arial" panose="020B0604020202020204" pitchFamily="34" charset="0"/>
              </a:rPr>
              <a:t>Growth Share Matrix </a:t>
            </a:r>
            <a:r>
              <a:rPr lang="en-US" sz="3200" dirty="0">
                <a:latin typeface="Myriad Pro"/>
                <a:cs typeface="Arial" panose="020B0604020202020204" pitchFamily="34" charset="0"/>
              </a:rPr>
              <a:t>was created in 1968 by BCG’s founder, Bruce Henderson.</a:t>
            </a:r>
          </a:p>
          <a:p>
            <a:pPr marL="228600" lvl="1">
              <a:spcBef>
                <a:spcPts val="0"/>
              </a:spcBef>
              <a:spcAft>
                <a:spcPts val="0"/>
              </a:spcAft>
              <a:buClr>
                <a:schemeClr val="tx1">
                  <a:lumMod val="95000"/>
                  <a:lumOff val="5000"/>
                </a:schemeClr>
              </a:buClr>
            </a:pPr>
            <a:endParaRPr lang="en-US" sz="3200" dirty="0">
              <a:latin typeface="Myriad Pro"/>
              <a:cs typeface="Arial" panose="020B0604020202020204" pitchFamily="34" charset="0"/>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Key idea to come from BCG along with </a:t>
            </a:r>
            <a:r>
              <a:rPr lang="en-US" altLang="en-US" sz="2400" i="1" dirty="0">
                <a:solidFill>
                  <a:schemeClr val="tx1">
                    <a:lumMod val="95000"/>
                    <a:lumOff val="5000"/>
                  </a:schemeClr>
                </a:solidFill>
                <a:latin typeface="Myriad Pro"/>
              </a:rPr>
              <a:t>Time-Based</a:t>
            </a:r>
          </a:p>
          <a:p>
            <a:pPr marL="534988" lvl="2">
              <a:lnSpc>
                <a:spcPct val="100000"/>
              </a:lnSpc>
              <a:spcBef>
                <a:spcPct val="0"/>
              </a:spcBef>
              <a:spcAft>
                <a:spcPts val="0"/>
              </a:spcAft>
              <a:buClr>
                <a:schemeClr val="tx1"/>
              </a:buClr>
              <a:defRPr/>
            </a:pPr>
            <a:r>
              <a:rPr lang="en-US" altLang="en-US" sz="2400" i="1" dirty="0">
                <a:solidFill>
                  <a:schemeClr val="tx1">
                    <a:lumMod val="95000"/>
                    <a:lumOff val="5000"/>
                  </a:schemeClr>
                </a:solidFill>
                <a:latin typeface="Myriad Pro"/>
              </a:rPr>
              <a:t>  Competition</a:t>
            </a:r>
            <a:r>
              <a:rPr lang="en-US" altLang="en-US" sz="2400" dirty="0">
                <a:solidFill>
                  <a:schemeClr val="tx1">
                    <a:lumMod val="95000"/>
                    <a:lumOff val="5000"/>
                  </a:schemeClr>
                </a:solidFill>
                <a:latin typeface="Myriad Pro"/>
              </a:rPr>
              <a:t>.</a:t>
            </a:r>
          </a:p>
          <a:p>
            <a:pPr marL="534988" lvl="2">
              <a:lnSpc>
                <a:spcPct val="100000"/>
              </a:lnSpc>
              <a:spcBef>
                <a:spcPct val="0"/>
              </a:spcBef>
              <a:spcAft>
                <a:spcPts val="0"/>
              </a:spcAft>
              <a:buClr>
                <a:schemeClr val="tx1"/>
              </a:buClr>
              <a:defRPr/>
            </a:pPr>
            <a:endParaRPr lang="en-US" altLang="en-US" sz="2400" i="1"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Helps to </a:t>
            </a:r>
            <a:r>
              <a:rPr lang="en-US" altLang="en-US" sz="2400" dirty="0" err="1">
                <a:solidFill>
                  <a:schemeClr val="tx1">
                    <a:lumMod val="95000"/>
                    <a:lumOff val="5000"/>
                  </a:schemeClr>
                </a:solidFill>
                <a:latin typeface="Myriad Pro"/>
              </a:rPr>
              <a:t>prioritise</a:t>
            </a:r>
            <a:r>
              <a:rPr lang="en-US" altLang="en-US" sz="2400" dirty="0">
                <a:solidFill>
                  <a:schemeClr val="tx1">
                    <a:lumMod val="95000"/>
                    <a:lumOff val="5000"/>
                  </a:schemeClr>
                </a:solidFill>
                <a:latin typeface="Myriad Pro"/>
              </a:rPr>
              <a:t> products/services according to</a:t>
            </a:r>
          </a:p>
          <a:p>
            <a:pPr marL="534988" lvl="2">
              <a:lnSpc>
                <a:spcPct val="100000"/>
              </a:lnSpc>
              <a:spcBef>
                <a:spcPct val="0"/>
              </a:spcBef>
              <a:spcAft>
                <a:spcPts val="0"/>
              </a:spcAft>
              <a:buClr>
                <a:schemeClr val="tx1"/>
              </a:buClr>
              <a:defRPr/>
            </a:pPr>
            <a:r>
              <a:rPr lang="en-US" altLang="en-US" sz="2400" dirty="0">
                <a:solidFill>
                  <a:schemeClr val="tx1">
                    <a:lumMod val="95000"/>
                    <a:lumOff val="5000"/>
                  </a:schemeClr>
                </a:solidFill>
                <a:latin typeface="Myriad Pro"/>
              </a:rPr>
              <a:t>  profitability</a:t>
            </a:r>
          </a:p>
          <a:p>
            <a:pPr marL="534988" lvl="2">
              <a:lnSpc>
                <a:spcPct val="100000"/>
              </a:lnSpc>
              <a:spcBef>
                <a:spcPct val="0"/>
              </a:spcBef>
              <a:spcAft>
                <a:spcPts val="0"/>
              </a:spcAft>
              <a:buClr>
                <a:schemeClr val="tx1"/>
              </a:buClr>
              <a:defRPr/>
            </a:pPr>
            <a:endParaRPr lang="en-US" altLang="en-US" sz="24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Still widely used in education &amp; industry today.</a:t>
            </a: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4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400" dirty="0">
              <a:solidFill>
                <a:schemeClr val="tx1">
                  <a:lumMod val="95000"/>
                  <a:lumOff val="5000"/>
                </a:schemeClr>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222A1C1D-339F-0445-DA4C-1D26CE642F4A}"/>
              </a:ext>
            </a:extLst>
          </p:cNvPr>
          <p:cNvPicPr>
            <a:picLocks noChangeAspect="1"/>
          </p:cNvPicPr>
          <p:nvPr/>
        </p:nvPicPr>
        <p:blipFill>
          <a:blip r:embed="rId3"/>
          <a:stretch>
            <a:fillRect/>
          </a:stretch>
        </p:blipFill>
        <p:spPr>
          <a:xfrm>
            <a:off x="7832993" y="3749928"/>
            <a:ext cx="4182737" cy="2028986"/>
          </a:xfrm>
          <a:prstGeom prst="rect">
            <a:avLst/>
          </a:prstGeom>
        </p:spPr>
      </p:pic>
    </p:spTree>
    <p:extLst>
      <p:ext uri="{BB962C8B-B14F-4D97-AF65-F5344CB8AC3E}">
        <p14:creationId xmlns:p14="http://schemas.microsoft.com/office/powerpoint/2010/main" val="173654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marL="685800" lvl="1" indent="-457200" algn="just">
              <a:spcBef>
                <a:spcPts val="0"/>
              </a:spcBef>
              <a:spcAft>
                <a:spcPts val="0"/>
              </a:spcAft>
              <a:buClr>
                <a:schemeClr val="tx1">
                  <a:lumMod val="95000"/>
                  <a:lumOff val="5000"/>
                </a:schemeClr>
              </a:buClr>
              <a:buFont typeface="Wingdings" panose="05000000000000000000" pitchFamily="2" charset="2"/>
              <a:buChar char="§"/>
            </a:pPr>
            <a:r>
              <a:rPr lang="en-GB" sz="3200" dirty="0">
                <a:latin typeface="Myriad Pro"/>
                <a:cs typeface="Arial" panose="020B0604020202020204" pitchFamily="34" charset="0"/>
              </a:rPr>
              <a:t>The BCG Matrix is a tool used by organizations to assess the value of the products that they offer in terms of their growth (i.e., how desirable the product on the market will be) and market share (i.e., competitive advantage). </a:t>
            </a:r>
          </a:p>
          <a:p>
            <a:pPr marL="228600" lvl="1" algn="just">
              <a:spcBef>
                <a:spcPts val="0"/>
              </a:spcBef>
              <a:spcAft>
                <a:spcPts val="0"/>
              </a:spcAft>
              <a:buClr>
                <a:schemeClr val="tx1">
                  <a:lumMod val="95000"/>
                  <a:lumOff val="5000"/>
                </a:schemeClr>
              </a:buClr>
            </a:pPr>
            <a:endParaRPr lang="en-GB" sz="3200" dirty="0">
              <a:latin typeface="Myriad Pro"/>
              <a:cs typeface="Arial" panose="020B0604020202020204" pitchFamily="34" charset="0"/>
            </a:endParaRPr>
          </a:p>
          <a:p>
            <a:pPr marL="228600" lvl="1" algn="just">
              <a:spcBef>
                <a:spcPts val="0"/>
              </a:spcBef>
              <a:spcAft>
                <a:spcPts val="0"/>
              </a:spcAft>
              <a:buClr>
                <a:schemeClr val="tx1">
                  <a:lumMod val="95000"/>
                  <a:lumOff val="5000"/>
                </a:schemeClr>
              </a:buClr>
            </a:pPr>
            <a:endParaRPr lang="en-GB" sz="3200" dirty="0">
              <a:latin typeface="Myriad Pro"/>
              <a:cs typeface="Arial" panose="020B0604020202020204" pitchFamily="34" charset="0"/>
            </a:endParaRPr>
          </a:p>
          <a:p>
            <a:pPr marL="685800" lvl="1" indent="-457200" algn="just">
              <a:spcBef>
                <a:spcPts val="0"/>
              </a:spcBef>
              <a:spcAft>
                <a:spcPts val="0"/>
              </a:spcAft>
              <a:buClr>
                <a:schemeClr val="tx1">
                  <a:lumMod val="95000"/>
                  <a:lumOff val="5000"/>
                </a:schemeClr>
              </a:buClr>
              <a:buFont typeface="Wingdings" panose="05000000000000000000" pitchFamily="2" charset="2"/>
              <a:buChar char="§"/>
            </a:pPr>
            <a:r>
              <a:rPr lang="en-GB" sz="3200" dirty="0">
                <a:latin typeface="Myriad Pro"/>
                <a:cs typeface="Arial" panose="020B0604020202020204" pitchFamily="34" charset="0"/>
              </a:rPr>
              <a:t>Using the model, an organization can determine which products are a worthwhile investment of company money and employee time and effort.</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7388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47536"/>
          </a:xfrm>
          <a:prstGeom prst="rect">
            <a:avLst/>
          </a:prstGeom>
          <a:noFill/>
        </p:spPr>
        <p:txBody>
          <a:bodyPr wrap="square">
            <a:spAutoFit/>
          </a:bodyPr>
          <a:lstStyle/>
          <a:p>
            <a:pPr marL="228600" lvl="1">
              <a:spcBef>
                <a:spcPts val="0"/>
              </a:spcBef>
              <a:spcAft>
                <a:spcPts val="0"/>
              </a:spcAft>
              <a:buClr>
                <a:schemeClr val="tx1">
                  <a:lumMod val="95000"/>
                  <a:lumOff val="5000"/>
                </a:schemeClr>
              </a:buClr>
            </a:pPr>
            <a:r>
              <a:rPr lang="en-US" sz="2800" dirty="0">
                <a:latin typeface="Myriad Pro"/>
                <a:cs typeface="Arial" panose="020B0604020202020204" pitchFamily="34" charset="0"/>
              </a:rPr>
              <a:t>The Matrix plots market </a:t>
            </a:r>
            <a:r>
              <a:rPr lang="en-US" sz="2800" b="1" dirty="0">
                <a:latin typeface="Myriad Pro"/>
                <a:cs typeface="Arial" panose="020B0604020202020204" pitchFamily="34" charset="0"/>
              </a:rPr>
              <a:t>growth</a:t>
            </a:r>
            <a:r>
              <a:rPr lang="en-US" sz="2800" dirty="0">
                <a:latin typeface="Myriad Pro"/>
                <a:cs typeface="Arial" panose="020B0604020202020204" pitchFamily="34" charset="0"/>
              </a:rPr>
              <a:t> against market </a:t>
            </a:r>
            <a:r>
              <a:rPr lang="en-US" sz="2800" b="1" dirty="0">
                <a:latin typeface="Myriad Pro"/>
                <a:cs typeface="Arial" panose="020B0604020202020204" pitchFamily="34" charset="0"/>
              </a:rPr>
              <a:t>share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800" dirty="0">
                <a:solidFill>
                  <a:schemeClr val="tx1">
                    <a:lumMod val="95000"/>
                    <a:lumOff val="5000"/>
                  </a:schemeClr>
                </a:solidFill>
                <a:latin typeface="Myriad Pro"/>
              </a:rPr>
              <a:t>Products are classed as </a:t>
            </a:r>
            <a:r>
              <a:rPr lang="en-US" altLang="en-US" sz="2800" b="1" dirty="0">
                <a:solidFill>
                  <a:schemeClr val="tx1">
                    <a:lumMod val="95000"/>
                    <a:lumOff val="5000"/>
                  </a:schemeClr>
                </a:solidFill>
                <a:latin typeface="Myriad Pro"/>
              </a:rPr>
              <a:t>Star, Problem Child, Cash Cow or Dog.</a:t>
            </a:r>
          </a:p>
          <a:p>
            <a:pPr marL="534988" lvl="2">
              <a:lnSpc>
                <a:spcPct val="100000"/>
              </a:lnSpc>
              <a:spcBef>
                <a:spcPct val="0"/>
              </a:spcBef>
              <a:spcAft>
                <a:spcPts val="0"/>
              </a:spcAft>
              <a:buClr>
                <a:schemeClr val="tx1"/>
              </a:buCl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100" dirty="0">
              <a:solidFill>
                <a:schemeClr val="tx1">
                  <a:lumMod val="95000"/>
                  <a:lumOff val="5000"/>
                </a:schemeClr>
              </a:solidFill>
            </a:endParaRP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100" dirty="0">
              <a:solidFill>
                <a:schemeClr val="tx1">
                  <a:lumMod val="95000"/>
                  <a:lumOff val="5000"/>
                </a:schemeClr>
              </a:solidFill>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3AD99B12-343F-6A31-B2A9-358B95BB6F02}"/>
              </a:ext>
            </a:extLst>
          </p:cNvPr>
          <p:cNvPicPr>
            <a:picLocks noChangeAspect="1"/>
          </p:cNvPicPr>
          <p:nvPr/>
        </p:nvPicPr>
        <p:blipFill rotWithShape="1">
          <a:blip r:embed="rId3"/>
          <a:srcRect l="5943" t="13617" r="8564" b="11111"/>
          <a:stretch/>
        </p:blipFill>
        <p:spPr>
          <a:xfrm>
            <a:off x="980501" y="1932145"/>
            <a:ext cx="9860097" cy="3846770"/>
          </a:xfrm>
          <a:prstGeom prst="rect">
            <a:avLst/>
          </a:prstGeom>
        </p:spPr>
      </p:pic>
    </p:spTree>
    <p:extLst>
      <p:ext uri="{BB962C8B-B14F-4D97-AF65-F5344CB8AC3E}">
        <p14:creationId xmlns:p14="http://schemas.microsoft.com/office/powerpoint/2010/main" val="238102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155257"/>
          </a:xfrm>
          <a:prstGeom prst="rect">
            <a:avLst/>
          </a:prstGeom>
          <a:noFill/>
        </p:spPr>
        <p:txBody>
          <a:bodyPr wrap="square">
            <a:spAutoFit/>
          </a:bodyPr>
          <a:lstStyle/>
          <a:p>
            <a:pPr algn="just"/>
            <a:r>
              <a:rPr lang="en-US" sz="3600" b="1" i="1" dirty="0">
                <a:latin typeface="Myriad Pro"/>
              </a:rPr>
              <a:t>Stars:</a:t>
            </a:r>
            <a:r>
              <a:rPr lang="en-US" sz="3600" dirty="0">
                <a:latin typeface="Myriad Pro"/>
              </a:rPr>
              <a:t> </a:t>
            </a:r>
          </a:p>
          <a:p>
            <a:pPr marL="342900" indent="-342900" algn="just">
              <a:buFont typeface="Wingdings" panose="05000000000000000000" pitchFamily="2" charset="2"/>
              <a:buChar char="q"/>
            </a:pPr>
            <a:r>
              <a:rPr lang="en-US" sz="3200" dirty="0">
                <a:latin typeface="Myriad Pro"/>
              </a:rPr>
              <a:t>Products in this category are those that are most profitable and encompass a large share of the market. Therefore, it is advisable to invest in these products. </a:t>
            </a:r>
          </a:p>
          <a:p>
            <a:pPr marL="342900" indent="-342900" algn="just">
              <a:buFont typeface="Wingdings" panose="05000000000000000000" pitchFamily="2" charset="2"/>
              <a:buChar char="q"/>
            </a:pPr>
            <a:endParaRPr lang="en-US" sz="3200" dirty="0">
              <a:latin typeface="Myriad Pro"/>
            </a:endParaRPr>
          </a:p>
          <a:p>
            <a:pPr marL="342900" indent="-342900" algn="just">
              <a:buFont typeface="Wingdings" panose="05000000000000000000" pitchFamily="2" charset="2"/>
              <a:buChar char="q"/>
            </a:pPr>
            <a:r>
              <a:rPr lang="en-US" sz="3200" dirty="0">
                <a:latin typeface="Myriad Pro"/>
              </a:rPr>
              <a:t>Notably, however, even though these products generate a lot of profit, because they are so in demand, they also cost the company a large sum of money to produce. </a:t>
            </a:r>
          </a:p>
          <a:p>
            <a:pPr marL="342900" indent="-342900" algn="just">
              <a:buFont typeface="Wingdings" panose="05000000000000000000" pitchFamily="2" charset="2"/>
              <a:buChar char="q"/>
            </a:pPr>
            <a:endParaRPr lang="en-US" sz="2300" dirty="0">
              <a:latin typeface="Myriad Pro"/>
            </a:endParaRPr>
          </a:p>
          <a:p>
            <a:pPr algn="just"/>
            <a:endParaRPr lang="en-US" sz="2300" dirty="0">
              <a:latin typeface="Myriad Pro"/>
            </a:endParaRPr>
          </a:p>
          <a:p>
            <a:pPr algn="just"/>
            <a:endParaRPr lang="en-US" sz="23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C65EC55C-3634-3A12-D86E-23C7B47CD2E6}"/>
              </a:ext>
            </a:extLst>
          </p:cNvPr>
          <p:cNvPicPr>
            <a:picLocks noChangeAspect="1"/>
          </p:cNvPicPr>
          <p:nvPr/>
        </p:nvPicPr>
        <p:blipFill>
          <a:blip r:embed="rId3"/>
          <a:stretch>
            <a:fillRect/>
          </a:stretch>
        </p:blipFill>
        <p:spPr>
          <a:xfrm>
            <a:off x="9833173" y="4423911"/>
            <a:ext cx="2182557" cy="1682642"/>
          </a:xfrm>
          <a:prstGeom prst="rect">
            <a:avLst/>
          </a:prstGeom>
        </p:spPr>
      </p:pic>
    </p:spTree>
    <p:extLst>
      <p:ext uri="{BB962C8B-B14F-4D97-AF65-F5344CB8AC3E}">
        <p14:creationId xmlns:p14="http://schemas.microsoft.com/office/powerpoint/2010/main" val="3633138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370701"/>
          </a:xfrm>
          <a:prstGeom prst="rect">
            <a:avLst/>
          </a:prstGeom>
          <a:noFill/>
        </p:spPr>
        <p:txBody>
          <a:bodyPr wrap="square">
            <a:spAutoFit/>
          </a:bodyPr>
          <a:lstStyle/>
          <a:p>
            <a:pPr algn="just"/>
            <a:r>
              <a:rPr lang="en-US" sz="3600" b="1" i="1" dirty="0">
                <a:latin typeface="Myriad Pro"/>
              </a:rPr>
              <a:t>Stars:</a:t>
            </a:r>
            <a:r>
              <a:rPr lang="en-US" sz="3600" dirty="0">
                <a:latin typeface="Myriad Pro"/>
              </a:rPr>
              <a:t> </a:t>
            </a:r>
          </a:p>
          <a:p>
            <a:pPr algn="just"/>
            <a:endParaRPr lang="en-US" sz="2300" dirty="0">
              <a:latin typeface="Myriad Pro"/>
            </a:endParaRPr>
          </a:p>
          <a:p>
            <a:pPr marL="342900" indent="-342900" algn="just">
              <a:buFont typeface="Wingdings" panose="05000000000000000000" pitchFamily="2" charset="2"/>
              <a:buChar char="q"/>
            </a:pPr>
            <a:r>
              <a:rPr lang="en-US" sz="3200" dirty="0">
                <a:latin typeface="Myriad Pro"/>
              </a:rPr>
              <a:t>Ultimately, for these products, equal amounts of money go in and out of the organization. </a:t>
            </a:r>
          </a:p>
          <a:p>
            <a:pPr marL="342900" indent="-342900" algn="just">
              <a:buFont typeface="Wingdings" panose="05000000000000000000" pitchFamily="2" charset="2"/>
              <a:buChar char="q"/>
            </a:pPr>
            <a:endParaRPr lang="en-US" sz="3200" dirty="0">
              <a:latin typeface="Myriad Pro"/>
            </a:endParaRPr>
          </a:p>
          <a:p>
            <a:pPr marL="342900" indent="-342900" algn="just">
              <a:buFont typeface="Wingdings" panose="05000000000000000000" pitchFamily="2" charset="2"/>
              <a:buChar char="q"/>
            </a:pPr>
            <a:r>
              <a:rPr lang="en-US" sz="3200" dirty="0">
                <a:latin typeface="Myriad Pro"/>
              </a:rPr>
              <a:t>To prevent star products from becoming cash cows, continue to invest in these products until their growth rate begins to decline.</a:t>
            </a:r>
          </a:p>
          <a:p>
            <a:pPr marL="342900" indent="-342900" algn="just">
              <a:buFont typeface="Wingdings" panose="05000000000000000000" pitchFamily="2" charset="2"/>
              <a:buChar char="q"/>
            </a:pPr>
            <a:endParaRPr lang="en-US" sz="2300" dirty="0">
              <a:latin typeface="Myriad Pro"/>
            </a:endParaRPr>
          </a:p>
          <a:p>
            <a:pPr algn="just"/>
            <a:endParaRPr lang="en-US" sz="2300" dirty="0">
              <a:latin typeface="Myriad Pro"/>
            </a:endParaRPr>
          </a:p>
          <a:p>
            <a:pPr algn="just"/>
            <a:endParaRPr lang="en-US" sz="2300" dirty="0">
              <a:latin typeface="Myriad Pro"/>
            </a:endParaRPr>
          </a:p>
          <a:p>
            <a:pPr algn="just"/>
            <a:endParaRPr lang="en-US" sz="23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A61C1C78-F286-D4B0-7AF6-45E3F87A92D3}"/>
              </a:ext>
            </a:extLst>
          </p:cNvPr>
          <p:cNvPicPr>
            <a:picLocks noChangeAspect="1"/>
          </p:cNvPicPr>
          <p:nvPr/>
        </p:nvPicPr>
        <p:blipFill>
          <a:blip r:embed="rId3"/>
          <a:stretch>
            <a:fillRect/>
          </a:stretch>
        </p:blipFill>
        <p:spPr>
          <a:xfrm>
            <a:off x="9833173" y="4406746"/>
            <a:ext cx="2182557" cy="1570471"/>
          </a:xfrm>
          <a:prstGeom prst="rect">
            <a:avLst/>
          </a:prstGeom>
        </p:spPr>
      </p:pic>
    </p:spTree>
    <p:extLst>
      <p:ext uri="{BB962C8B-B14F-4D97-AF65-F5344CB8AC3E}">
        <p14:creationId xmlns:p14="http://schemas.microsoft.com/office/powerpoint/2010/main" val="145468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01260"/>
          </a:xfrm>
          <a:prstGeom prst="rect">
            <a:avLst/>
          </a:prstGeom>
          <a:noFill/>
        </p:spPr>
        <p:txBody>
          <a:bodyPr wrap="square" lIns="91440" tIns="45720" rIns="91440" bIns="45720" anchor="t">
            <a:spAutoFit/>
          </a:bodyPr>
          <a:lstStyle/>
          <a:p>
            <a:pPr lvl="0" eaLnBrk="0" fontAlgn="base" hangingPunct="0">
              <a:spcBef>
                <a:spcPct val="0"/>
              </a:spcBef>
              <a:spcAft>
                <a:spcPct val="0"/>
              </a:spcAft>
              <a:defRPr/>
            </a:pPr>
            <a:r>
              <a:rPr lang="en-US" sz="3200" b="1" dirty="0">
                <a:solidFill>
                  <a:srgbClr val="000000"/>
                </a:solidFill>
                <a:highlight>
                  <a:srgbClr val="FF0000"/>
                </a:highlight>
                <a:latin typeface="Myriad Pro"/>
                <a:cs typeface="Arial"/>
              </a:rPr>
              <a:t>Activity:</a:t>
            </a:r>
          </a:p>
          <a:p>
            <a:pPr lvl="0" eaLnBrk="0" fontAlgn="base" hangingPunct="0">
              <a:spcBef>
                <a:spcPct val="0"/>
              </a:spcBef>
              <a:spcAft>
                <a:spcPct val="0"/>
              </a:spcAft>
              <a:defRPr/>
            </a:pPr>
            <a:r>
              <a:rPr lang="en-US" sz="3200" dirty="0">
                <a:solidFill>
                  <a:srgbClr val="000000"/>
                </a:solidFill>
                <a:latin typeface="Myriad Pro"/>
                <a:cs typeface="Arial" panose="020B0604020202020204" pitchFamily="34" charset="0"/>
              </a:rPr>
              <a:t>What products (name specific products) might represent a </a:t>
            </a:r>
            <a:r>
              <a:rPr lang="en-US" sz="3200" b="1" dirty="0">
                <a:solidFill>
                  <a:srgbClr val="000000"/>
                </a:solidFill>
                <a:latin typeface="Myriad Pro"/>
                <a:cs typeface="Arial" panose="020B0604020202020204" pitchFamily="34" charset="0"/>
              </a:rPr>
              <a:t>star</a:t>
            </a:r>
            <a:r>
              <a:rPr lang="en-US" sz="3200" dirty="0">
                <a:solidFill>
                  <a:srgbClr val="000000"/>
                </a:solidFill>
                <a:latin typeface="Myriad Pro"/>
                <a:cs typeface="Arial" panose="020B0604020202020204" pitchFamily="34" charset="0"/>
              </a:rPr>
              <a:t> (high share/high growth) for:</a:t>
            </a:r>
          </a:p>
          <a:p>
            <a:pPr lvl="0" eaLnBrk="0" fontAlgn="base" hangingPunct="0">
              <a:spcBef>
                <a:spcPct val="0"/>
              </a:spcBef>
              <a:spcAft>
                <a:spcPct val="0"/>
              </a:spcAft>
              <a:defRPr/>
            </a:pPr>
            <a:endParaRPr lang="en-US" sz="3200" dirty="0">
              <a:solidFill>
                <a:srgbClr val="000000"/>
              </a:solidFill>
              <a:latin typeface="Myriad Pro"/>
              <a:cs typeface="Arial" panose="020B0604020202020204" pitchFamily="34" charset="0"/>
            </a:endParaRPr>
          </a:p>
          <a:p>
            <a:pPr marL="534670" lvl="2" indent="-342900" eaLnBrk="0" fontAlgn="base" hangingPunct="0">
              <a:spcBef>
                <a:spcPct val="0"/>
              </a:spcBef>
              <a:buClr>
                <a:schemeClr val="tx1"/>
              </a:buClr>
              <a:buFont typeface="Wingdings" panose="05000000000000000000" pitchFamily="2" charset="2"/>
              <a:buChar char="§"/>
              <a:defRPr/>
            </a:pPr>
            <a:r>
              <a:rPr lang="en-US" altLang="en-US" sz="3200" dirty="0">
                <a:solidFill>
                  <a:schemeClr val="tx1">
                    <a:lumMod val="95000"/>
                    <a:lumOff val="5000"/>
                  </a:schemeClr>
                </a:solidFill>
                <a:latin typeface="Myriad Pro"/>
                <a:ea typeface="ヒラギノ角ゴ Pro W3" charset="-128"/>
                <a:cs typeface="Arial" panose="020B0604020202020204" pitchFamily="34" charset="0"/>
              </a:rPr>
              <a:t>A motor manufacturer.</a:t>
            </a:r>
          </a:p>
          <a:p>
            <a:pPr marL="534670" lvl="2" indent="-342900" eaLnBrk="0" fontAlgn="base" hangingPunct="0">
              <a:spcBef>
                <a:spcPct val="0"/>
              </a:spcBef>
              <a:buClr>
                <a:schemeClr val="tx1"/>
              </a:buClr>
              <a:buFont typeface="Wingdings" panose="05000000000000000000" pitchFamily="2" charset="2"/>
              <a:buChar char="§"/>
              <a:defRPr/>
            </a:pPr>
            <a:r>
              <a:rPr lang="en-US" altLang="en-US" sz="3200" dirty="0">
                <a:solidFill>
                  <a:schemeClr val="tx1">
                    <a:lumMod val="95000"/>
                    <a:lumOff val="5000"/>
                  </a:schemeClr>
                </a:solidFill>
                <a:latin typeface="Myriad Pro"/>
                <a:ea typeface="ヒラギノ角ゴ Pro W3" charset="-128"/>
                <a:cs typeface="Arial" panose="020B0604020202020204" pitchFamily="34" charset="0"/>
              </a:rPr>
              <a:t>A fast-food company.</a:t>
            </a:r>
          </a:p>
          <a:p>
            <a:pPr marL="534670" lvl="2" indent="-342900" eaLnBrk="0" fontAlgn="base" hangingPunct="0">
              <a:spcBef>
                <a:spcPct val="0"/>
              </a:spcBef>
              <a:buClr>
                <a:schemeClr val="tx1"/>
              </a:buClr>
              <a:buFont typeface="Wingdings" panose="05000000000000000000" pitchFamily="2" charset="2"/>
              <a:buChar char="§"/>
              <a:defRPr/>
            </a:pPr>
            <a:r>
              <a:rPr lang="en-US" altLang="en-US" sz="3200" dirty="0">
                <a:solidFill>
                  <a:schemeClr val="tx1">
                    <a:lumMod val="95000"/>
                    <a:lumOff val="5000"/>
                  </a:schemeClr>
                </a:solidFill>
                <a:latin typeface="Myriad Pro"/>
                <a:ea typeface="ヒラギノ角ゴ Pro W3" charset="-128"/>
                <a:cs typeface="Arial" panose="020B0604020202020204" pitchFamily="34" charset="0"/>
              </a:rPr>
              <a:t>A games console manufacture.</a:t>
            </a:r>
            <a:endParaRPr lang="en-US" sz="3200" dirty="0">
              <a:latin typeface="Myriad Pro"/>
            </a:endParaRPr>
          </a:p>
          <a:p>
            <a:pPr algn="just"/>
            <a:endParaRPr lang="en-US" sz="2300" dirty="0">
              <a:latin typeface="Myriad Pro"/>
            </a:endParaRPr>
          </a:p>
          <a:p>
            <a:pPr algn="just"/>
            <a:endParaRPr lang="en-US" sz="2300" dirty="0">
              <a:latin typeface="Myriad Pro"/>
            </a:endParaRPr>
          </a:p>
          <a:p>
            <a:pPr algn="just"/>
            <a:endParaRPr lang="en-US" sz="23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88582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031873"/>
          </a:xfrm>
          <a:prstGeom prst="rect">
            <a:avLst/>
          </a:prstGeom>
          <a:noFill/>
        </p:spPr>
        <p:txBody>
          <a:bodyPr wrap="square">
            <a:spAutoFit/>
          </a:bodyPr>
          <a:lstStyle/>
          <a:p>
            <a:pPr algn="just"/>
            <a:r>
              <a:rPr lang="en-US" sz="3200" b="1" i="1" dirty="0">
                <a:latin typeface="Myriad Pro"/>
              </a:rPr>
              <a:t>Question Marks:</a:t>
            </a:r>
            <a:r>
              <a:rPr lang="en-US" sz="3200" dirty="0">
                <a:latin typeface="Myriad Pro"/>
              </a:rPr>
              <a:t> </a:t>
            </a:r>
          </a:p>
          <a:p>
            <a:pPr marL="457200" indent="-457200" algn="just">
              <a:buFont typeface="Wingdings" panose="05000000000000000000" pitchFamily="2" charset="2"/>
              <a:buChar char="q"/>
            </a:pPr>
            <a:r>
              <a:rPr lang="en-US" sz="3200" dirty="0">
                <a:latin typeface="Myriad Pro"/>
              </a:rPr>
              <a:t>These products have the potential to increase their occupancy of the market but currently hold a small portion. </a:t>
            </a: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r>
              <a:rPr lang="en-US" sz="3200" dirty="0">
                <a:latin typeface="Myriad Pro"/>
              </a:rPr>
              <a:t>This means that they do not bring in much profit for the organization. </a:t>
            </a: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953DC401-1328-16A8-4532-58D49B071F5E}"/>
              </a:ext>
            </a:extLst>
          </p:cNvPr>
          <p:cNvPicPr>
            <a:picLocks noChangeAspect="1"/>
          </p:cNvPicPr>
          <p:nvPr/>
        </p:nvPicPr>
        <p:blipFill>
          <a:blip r:embed="rId3"/>
          <a:stretch>
            <a:fillRect/>
          </a:stretch>
        </p:blipFill>
        <p:spPr>
          <a:xfrm>
            <a:off x="9814883" y="3953770"/>
            <a:ext cx="2200847" cy="1682642"/>
          </a:xfrm>
          <a:prstGeom prst="rect">
            <a:avLst/>
          </a:prstGeom>
        </p:spPr>
      </p:pic>
    </p:spTree>
    <p:extLst>
      <p:ext uri="{BB962C8B-B14F-4D97-AF65-F5344CB8AC3E}">
        <p14:creationId xmlns:p14="http://schemas.microsoft.com/office/powerpoint/2010/main" val="2978888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6247864"/>
          </a:xfrm>
          <a:prstGeom prst="rect">
            <a:avLst/>
          </a:prstGeom>
          <a:noFill/>
        </p:spPr>
        <p:txBody>
          <a:bodyPr wrap="square">
            <a:spAutoFit/>
          </a:bodyPr>
          <a:lstStyle/>
          <a:p>
            <a:pPr algn="just"/>
            <a:r>
              <a:rPr lang="en-US" sz="3200" b="1" i="1" dirty="0">
                <a:latin typeface="Myriad Pro"/>
              </a:rPr>
              <a:t>Question Marks:</a:t>
            </a:r>
            <a:r>
              <a:rPr lang="en-US" sz="3200" dirty="0">
                <a:latin typeface="Myriad Pro"/>
              </a:rPr>
              <a:t> </a:t>
            </a:r>
          </a:p>
          <a:p>
            <a:pPr marL="457200" indent="-457200" algn="just">
              <a:buFont typeface="Wingdings" panose="05000000000000000000" pitchFamily="2" charset="2"/>
              <a:buChar char="q"/>
            </a:pPr>
            <a:r>
              <a:rPr lang="en-US" sz="3000" dirty="0">
                <a:latin typeface="Myriad Pro"/>
              </a:rPr>
              <a:t>They have the potential to become star products, they require investment from the organization. These are its key features: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i="1" dirty="0">
                <a:solidFill>
                  <a:schemeClr val="tx1">
                    <a:lumMod val="95000"/>
                    <a:lumOff val="5000"/>
                  </a:schemeClr>
                </a:solidFill>
                <a:latin typeface="Myriad Pro"/>
              </a:rPr>
              <a:t>Low Share/High growth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Could be new to market but could also be some kind of problem limiting market share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Need to consider: what are we doing </a:t>
            </a:r>
            <a:r>
              <a:rPr lang="en-US" altLang="en-US" sz="2400" i="1" dirty="0">
                <a:solidFill>
                  <a:schemeClr val="tx1">
                    <a:lumMod val="95000"/>
                    <a:lumOff val="5000"/>
                  </a:schemeClr>
                </a:solidFill>
                <a:latin typeface="Myriad Pro"/>
              </a:rPr>
              <a:t>wrong</a:t>
            </a:r>
            <a:r>
              <a:rPr lang="en-US" altLang="en-US" sz="2400" dirty="0">
                <a:solidFill>
                  <a:schemeClr val="tx1">
                    <a:lumMod val="95000"/>
                    <a:lumOff val="5000"/>
                  </a:schemeClr>
                </a:solidFill>
                <a:latin typeface="Myriad Pro"/>
              </a:rPr>
              <a:t> OR what are competitors doing </a:t>
            </a:r>
            <a:r>
              <a:rPr lang="en-US" altLang="en-US" sz="2400" i="1" dirty="0">
                <a:solidFill>
                  <a:schemeClr val="tx1">
                    <a:lumMod val="95000"/>
                    <a:lumOff val="5000"/>
                  </a:schemeClr>
                </a:solidFill>
                <a:latin typeface="Myriad Pro"/>
              </a:rPr>
              <a:t>right</a:t>
            </a:r>
            <a:r>
              <a:rPr lang="en-US" altLang="en-US" sz="2400" dirty="0">
                <a:solidFill>
                  <a:schemeClr val="tx1">
                    <a:lumMod val="95000"/>
                    <a:lumOff val="5000"/>
                  </a:schemeClr>
                </a:solidFill>
                <a:latin typeface="Myriad Pro"/>
              </a:rPr>
              <a: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400" dirty="0">
                <a:solidFill>
                  <a:schemeClr val="tx1">
                    <a:lumMod val="95000"/>
                    <a:lumOff val="5000"/>
                  </a:schemeClr>
                </a:solidFill>
                <a:latin typeface="Myriad Pro"/>
              </a:rPr>
              <a:t>Need to consider whether higher investment might convert product into “star”</a:t>
            </a: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199BA9FB-19C5-EAB0-FFD0-DA60B9C0F21E}"/>
              </a:ext>
            </a:extLst>
          </p:cNvPr>
          <p:cNvPicPr>
            <a:picLocks noChangeAspect="1"/>
          </p:cNvPicPr>
          <p:nvPr/>
        </p:nvPicPr>
        <p:blipFill>
          <a:blip r:embed="rId3"/>
          <a:stretch>
            <a:fillRect/>
          </a:stretch>
        </p:blipFill>
        <p:spPr>
          <a:xfrm>
            <a:off x="9909099" y="4724951"/>
            <a:ext cx="2200847" cy="1682642"/>
          </a:xfrm>
          <a:prstGeom prst="rect">
            <a:avLst/>
          </a:prstGeom>
        </p:spPr>
      </p:pic>
    </p:spTree>
    <p:extLst>
      <p:ext uri="{BB962C8B-B14F-4D97-AF65-F5344CB8AC3E}">
        <p14:creationId xmlns:p14="http://schemas.microsoft.com/office/powerpoint/2010/main" val="29829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lvl="0" eaLnBrk="0" fontAlgn="base" hangingPunct="0">
              <a:spcBef>
                <a:spcPct val="0"/>
              </a:spcBef>
              <a:spcAft>
                <a:spcPct val="0"/>
              </a:spcAft>
              <a:defRPr/>
            </a:pPr>
            <a:r>
              <a:rPr lang="en-US" sz="3200" b="1" dirty="0">
                <a:solidFill>
                  <a:srgbClr val="000000"/>
                </a:solidFill>
                <a:latin typeface="Myriad Pro"/>
                <a:cs typeface="Arial" panose="020B0604020202020204" pitchFamily="34" charset="0"/>
              </a:rPr>
              <a:t>Activity</a:t>
            </a:r>
          </a:p>
          <a:p>
            <a:pPr lvl="0" eaLnBrk="0" fontAlgn="base" hangingPunct="0">
              <a:spcBef>
                <a:spcPct val="0"/>
              </a:spcBef>
              <a:spcAft>
                <a:spcPct val="0"/>
              </a:spcAft>
              <a:defRPr/>
            </a:pPr>
            <a:endParaRPr lang="en-US" sz="3200" dirty="0">
              <a:solidFill>
                <a:srgbClr val="000000"/>
              </a:solidFill>
              <a:latin typeface="Myriad Pro"/>
              <a:cs typeface="Arial" panose="020B0604020202020204" pitchFamily="34" charset="0"/>
            </a:endParaRPr>
          </a:p>
          <a:p>
            <a:pPr lvl="0" eaLnBrk="0" fontAlgn="base" hangingPunct="0">
              <a:spcBef>
                <a:spcPct val="0"/>
              </a:spcBef>
              <a:spcAft>
                <a:spcPct val="0"/>
              </a:spcAft>
              <a:defRPr/>
            </a:pPr>
            <a:r>
              <a:rPr lang="en-US" sz="3200" dirty="0">
                <a:solidFill>
                  <a:srgbClr val="000000"/>
                </a:solidFill>
                <a:latin typeface="Myriad Pro"/>
                <a:cs typeface="Arial" panose="020B0604020202020204" pitchFamily="34" charset="0"/>
              </a:rPr>
              <a:t>Can you name any specific products that might be considered a </a:t>
            </a:r>
            <a:r>
              <a:rPr lang="en-US" sz="3200" b="1" dirty="0">
                <a:solidFill>
                  <a:srgbClr val="000000"/>
                </a:solidFill>
                <a:latin typeface="Myriad Pro"/>
                <a:cs typeface="Arial" panose="020B0604020202020204" pitchFamily="34" charset="0"/>
              </a:rPr>
              <a:t>problem child </a:t>
            </a:r>
            <a:r>
              <a:rPr lang="en-US" sz="3200" dirty="0">
                <a:solidFill>
                  <a:srgbClr val="000000"/>
                </a:solidFill>
                <a:latin typeface="Myriad Pro"/>
                <a:cs typeface="Arial" panose="020B0604020202020204" pitchFamily="34" charset="0"/>
              </a:rPr>
              <a:t>(low share/high growth)?</a:t>
            </a: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a:p>
            <a:pPr marL="457200" indent="-457200" algn="just">
              <a:buFont typeface="Wingdings" panose="05000000000000000000" pitchFamily="2" charset="2"/>
              <a:buChar char="q"/>
            </a:pPr>
            <a:endParaRPr 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88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2 - </a:t>
            </a:r>
            <a:r>
              <a:rPr lang="en-US" sz="4400" b="1" dirty="0">
                <a:latin typeface="Myriad Pro"/>
                <a:cs typeface="Arial" panose="020B0604020202020204" pitchFamily="34" charset="0"/>
              </a:rPr>
              <a:t>BCG Matrix</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78313"/>
          </a:xfrm>
          <a:prstGeom prst="rect">
            <a:avLst/>
          </a:prstGeom>
          <a:noFill/>
        </p:spPr>
        <p:txBody>
          <a:bodyPr wrap="square">
            <a:spAutoFit/>
          </a:bodyPr>
          <a:lstStyle/>
          <a:p>
            <a:r>
              <a:rPr lang="en-US" sz="3600" b="1" i="1" dirty="0">
                <a:latin typeface="Myriad Pro"/>
              </a:rPr>
              <a:t>Cash Cows:</a:t>
            </a:r>
            <a:r>
              <a:rPr lang="en-US" sz="3600" dirty="0">
                <a:latin typeface="Myriad Pro"/>
              </a:rPr>
              <a:t> </a:t>
            </a:r>
          </a:p>
          <a:p>
            <a:pPr marL="457200" indent="-457200">
              <a:buFont typeface="Wingdings" panose="05000000000000000000" pitchFamily="2" charset="2"/>
              <a:buChar char="q"/>
            </a:pPr>
            <a:r>
              <a:rPr lang="en-US" sz="3100" dirty="0">
                <a:latin typeface="Myriad Pro"/>
              </a:rPr>
              <a:t>Products that dominate the market and accrue significant profit are considered cash cows. </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r>
              <a:rPr lang="en-US" sz="3100" dirty="0">
                <a:latin typeface="Myriad Pro"/>
              </a:rPr>
              <a:t>However, the money generated from these products is used to transform question mark products into market leaders.</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r>
              <a:rPr lang="en-US" sz="3100" dirty="0">
                <a:latin typeface="Myriad Pro"/>
              </a:rPr>
              <a:t>Therefore, organizations are advised to continue to invest in these products just enough to maintain their current level of production in order to “milk” the benefits provided.</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32241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2 - </a:t>
            </a:r>
            <a:r>
              <a:rPr lang="en-US" sz="4400" b="1" dirty="0">
                <a:latin typeface="Myriad Pro"/>
                <a:cs typeface="Arial" panose="020B0604020202020204" pitchFamily="34" charset="0"/>
              </a:rPr>
              <a:t>BCG Matrix</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marL="457200" indent="-457200" algn="just">
              <a:buFont typeface="Wingdings" panose="05000000000000000000" pitchFamily="2" charset="2"/>
              <a:buChar char="q"/>
            </a:pPr>
            <a:r>
              <a:rPr lang="en-US" sz="3600" b="1" i="1" dirty="0">
                <a:latin typeface="Myriad Pro"/>
              </a:rPr>
              <a:t>Cash Cows:</a:t>
            </a:r>
            <a:r>
              <a:rPr lang="en-US" sz="3600" dirty="0">
                <a:latin typeface="Myriad Pro"/>
              </a:rPr>
              <a:t> </a:t>
            </a:r>
            <a:r>
              <a:rPr lang="en-US" sz="3200" dirty="0">
                <a:latin typeface="Myriad Pro"/>
              </a:rPr>
              <a:t>These are its key features: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sz="2800" i="1" dirty="0">
                <a:solidFill>
                  <a:schemeClr val="tx1">
                    <a:lumMod val="95000"/>
                    <a:lumOff val="5000"/>
                  </a:schemeClr>
                </a:solidFill>
                <a:latin typeface="Myriad Pro"/>
              </a:rPr>
              <a:t>High Share/Low growth</a:t>
            </a: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sz="2800" i="1"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sz="2800" dirty="0">
                <a:solidFill>
                  <a:schemeClr val="tx1">
                    <a:lumMod val="95000"/>
                    <a:lumOff val="5000"/>
                  </a:schemeClr>
                </a:solidFill>
                <a:latin typeface="Myriad Pro"/>
              </a:rPr>
              <a:t>Usually need less support/investment than before</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sz="2800" dirty="0">
                <a:solidFill>
                  <a:schemeClr val="tx1">
                    <a:lumMod val="95000"/>
                    <a:lumOff val="5000"/>
                  </a:schemeClr>
                </a:solidFill>
                <a:latin typeface="Myriad Pro"/>
              </a:rPr>
              <a:t>Usually less competition because low growth</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sz="2800" dirty="0">
                <a:solidFill>
                  <a:schemeClr val="tx1">
                    <a:lumMod val="95000"/>
                    <a:lumOff val="5000"/>
                  </a:schemeClr>
                </a:solidFill>
                <a:latin typeface="Myriad Pro"/>
              </a:rPr>
              <a:t>Company usually dominant in market because of economy of scale</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sz="2800" dirty="0">
              <a:solidFill>
                <a:schemeClr val="tx1">
                  <a:lumMod val="95000"/>
                  <a:lumOff val="5000"/>
                </a:schemeClr>
              </a:solidFill>
              <a:latin typeface="Myriad Pro"/>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sz="2800" dirty="0">
                <a:solidFill>
                  <a:schemeClr val="tx1">
                    <a:lumMod val="95000"/>
                    <a:lumOff val="5000"/>
                  </a:schemeClr>
                </a:solidFill>
                <a:latin typeface="Myriad Pro"/>
              </a:rPr>
              <a:t>Profit can be used to fund “stars”</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B80C6D68-2ACE-2F35-14D2-32B19C0E3B18}"/>
              </a:ext>
            </a:extLst>
          </p:cNvPr>
          <p:cNvPicPr>
            <a:picLocks noChangeAspect="1"/>
          </p:cNvPicPr>
          <p:nvPr/>
        </p:nvPicPr>
        <p:blipFill>
          <a:blip r:embed="rId3"/>
          <a:stretch>
            <a:fillRect/>
          </a:stretch>
        </p:blipFill>
        <p:spPr>
          <a:xfrm>
            <a:off x="9170440" y="1555492"/>
            <a:ext cx="2845290" cy="2454647"/>
          </a:xfrm>
          <a:prstGeom prst="rect">
            <a:avLst/>
          </a:prstGeom>
        </p:spPr>
      </p:pic>
    </p:spTree>
    <p:extLst>
      <p:ext uri="{BB962C8B-B14F-4D97-AF65-F5344CB8AC3E}">
        <p14:creationId xmlns:p14="http://schemas.microsoft.com/office/powerpoint/2010/main" val="219950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85871"/>
          </a:xfrm>
          <a:prstGeom prst="rect">
            <a:avLst/>
          </a:prstGeom>
          <a:noFill/>
        </p:spPr>
        <p:txBody>
          <a:bodyPr wrap="square">
            <a:spAutoFit/>
          </a:bodyPr>
          <a:lstStyle/>
          <a:p>
            <a:pPr lvl="0" eaLnBrk="0" fontAlgn="base" hangingPunct="0">
              <a:spcBef>
                <a:spcPct val="0"/>
              </a:spcBef>
              <a:spcAft>
                <a:spcPct val="0"/>
              </a:spcAft>
              <a:defRPr/>
            </a:pPr>
            <a:r>
              <a:rPr lang="en-US" sz="4000" b="1" dirty="0">
                <a:solidFill>
                  <a:srgbClr val="000000"/>
                </a:solidFill>
                <a:latin typeface="Myriad Pro"/>
                <a:cs typeface="Arial" panose="020B0604020202020204" pitchFamily="34" charset="0"/>
              </a:rPr>
              <a:t>Activity</a:t>
            </a:r>
          </a:p>
          <a:p>
            <a:pPr lvl="0" eaLnBrk="0" fontAlgn="base" hangingPunct="0">
              <a:spcBef>
                <a:spcPct val="0"/>
              </a:spcBef>
              <a:spcAft>
                <a:spcPct val="0"/>
              </a:spcAft>
              <a:defRPr/>
            </a:pPr>
            <a:endParaRPr lang="en-US" sz="3600" dirty="0">
              <a:solidFill>
                <a:srgbClr val="000000"/>
              </a:solidFill>
              <a:latin typeface="Myriad Pro"/>
              <a:cs typeface="Arial" panose="020B0604020202020204" pitchFamily="34" charset="0"/>
            </a:endParaRPr>
          </a:p>
          <a:p>
            <a:pPr lvl="0" eaLnBrk="0" fontAlgn="base" hangingPunct="0">
              <a:spcBef>
                <a:spcPct val="0"/>
              </a:spcBef>
              <a:spcAft>
                <a:spcPct val="0"/>
              </a:spcAft>
              <a:defRPr/>
            </a:pPr>
            <a:r>
              <a:rPr lang="en-US" sz="3600" dirty="0">
                <a:solidFill>
                  <a:srgbClr val="000000"/>
                </a:solidFill>
                <a:latin typeface="Myriad Pro"/>
                <a:cs typeface="Arial" panose="020B0604020202020204" pitchFamily="34" charset="0"/>
              </a:rPr>
              <a:t>What products (name specific products) might represent a </a:t>
            </a:r>
            <a:r>
              <a:rPr lang="en-US" sz="3600" b="1" dirty="0">
                <a:solidFill>
                  <a:srgbClr val="000000"/>
                </a:solidFill>
                <a:latin typeface="Myriad Pro"/>
                <a:cs typeface="Arial" panose="020B0604020202020204" pitchFamily="34" charset="0"/>
              </a:rPr>
              <a:t>cash cow</a:t>
            </a:r>
            <a:r>
              <a:rPr lang="en-US" sz="3600" dirty="0">
                <a:solidFill>
                  <a:srgbClr val="000000"/>
                </a:solidFill>
                <a:latin typeface="Myriad Pro"/>
                <a:cs typeface="Arial" panose="020B0604020202020204" pitchFamily="34" charset="0"/>
              </a:rPr>
              <a:t> (high share/low growth) for:</a:t>
            </a:r>
          </a:p>
          <a:p>
            <a:pPr lvl="0" eaLnBrk="0" fontAlgn="base" hangingPunct="0">
              <a:spcBef>
                <a:spcPct val="0"/>
              </a:spcBef>
              <a:spcAft>
                <a:spcPct val="0"/>
              </a:spcAft>
              <a:defRPr/>
            </a:pPr>
            <a:endParaRPr lang="en-US" sz="3600" dirty="0">
              <a:solidFill>
                <a:srgbClr val="000000"/>
              </a:solidFill>
              <a:latin typeface="Myriad Pro"/>
              <a:cs typeface="Arial" panose="020B0604020202020204" pitchFamily="34" charset="0"/>
            </a:endParaRPr>
          </a:p>
          <a:p>
            <a:pPr marL="534988" lvl="2" indent="-342900" eaLnBrk="0" fontAlgn="base" hangingPunct="0">
              <a:spcBef>
                <a:spcPct val="0"/>
              </a:spcBef>
              <a:buClr>
                <a:schemeClr val="tx1"/>
              </a:buClr>
              <a:buFont typeface="Wingdings" panose="05000000000000000000" pitchFamily="2" charset="2"/>
              <a:buChar char="§"/>
              <a:defRPr/>
            </a:pPr>
            <a:r>
              <a:rPr lang="en-US" altLang="en-US" sz="3600" dirty="0">
                <a:solidFill>
                  <a:schemeClr val="tx1">
                    <a:lumMod val="95000"/>
                    <a:lumOff val="5000"/>
                  </a:schemeClr>
                </a:solidFill>
                <a:latin typeface="Myriad Pro"/>
                <a:ea typeface="ヒラギノ角ゴ Pro W3" charset="-128"/>
                <a:cs typeface="Arial" panose="020B0604020202020204" pitchFamily="34" charset="0"/>
              </a:rPr>
              <a:t>A motor manufacturer.</a:t>
            </a:r>
          </a:p>
          <a:p>
            <a:pPr marL="534988" lvl="2" indent="-342900" eaLnBrk="0" fontAlgn="base" hangingPunct="0">
              <a:spcBef>
                <a:spcPct val="0"/>
              </a:spcBef>
              <a:buClr>
                <a:schemeClr val="tx1"/>
              </a:buClr>
              <a:buFont typeface="Wingdings" panose="05000000000000000000" pitchFamily="2" charset="2"/>
              <a:buChar char="§"/>
              <a:defRPr/>
            </a:pPr>
            <a:r>
              <a:rPr lang="en-US" altLang="en-US" sz="3600" dirty="0">
                <a:solidFill>
                  <a:schemeClr val="tx1">
                    <a:lumMod val="95000"/>
                    <a:lumOff val="5000"/>
                  </a:schemeClr>
                </a:solidFill>
                <a:latin typeface="Myriad Pro"/>
                <a:ea typeface="ヒラギノ角ゴ Pro W3" charset="-128"/>
                <a:cs typeface="Arial" panose="020B0604020202020204" pitchFamily="34" charset="0"/>
              </a:rPr>
              <a:t>A fast-food company.</a:t>
            </a:r>
          </a:p>
          <a:p>
            <a:pPr marL="534988" lvl="2" indent="-342900" eaLnBrk="0" fontAlgn="base" hangingPunct="0">
              <a:spcBef>
                <a:spcPct val="0"/>
              </a:spcBef>
              <a:buClr>
                <a:schemeClr val="tx1"/>
              </a:buClr>
              <a:buFont typeface="Wingdings" panose="05000000000000000000" pitchFamily="2" charset="2"/>
              <a:buChar char="§"/>
              <a:defRPr/>
            </a:pPr>
            <a:r>
              <a:rPr lang="en-US" altLang="en-US" sz="3600" dirty="0">
                <a:solidFill>
                  <a:schemeClr val="tx1">
                    <a:lumMod val="95000"/>
                    <a:lumOff val="5000"/>
                  </a:schemeClr>
                </a:solidFill>
                <a:latin typeface="Myriad Pro"/>
                <a:ea typeface="ヒラギノ角ゴ Pro W3" charset="-128"/>
                <a:cs typeface="Arial" panose="020B0604020202020204" pitchFamily="34" charset="0"/>
              </a:rPr>
              <a:t>A games console manufacturer.</a:t>
            </a:r>
            <a:endParaRPr lang="en-US" sz="36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4892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5001369"/>
          </a:xfrm>
          <a:prstGeom prst="rect">
            <a:avLst/>
          </a:prstGeom>
          <a:noFill/>
        </p:spPr>
        <p:txBody>
          <a:bodyPr wrap="square">
            <a:spAutoFit/>
          </a:bodyPr>
          <a:lstStyle/>
          <a:p>
            <a:r>
              <a:rPr lang="en-US" sz="4000" b="1" i="1" dirty="0">
                <a:latin typeface="Myriad Pro"/>
              </a:rPr>
              <a:t>Dogs:</a:t>
            </a:r>
            <a:r>
              <a:rPr lang="en-US" sz="4000" dirty="0">
                <a:latin typeface="Myriad Pro"/>
              </a:rPr>
              <a:t> </a:t>
            </a:r>
          </a:p>
          <a:p>
            <a:pPr marL="457200" indent="-457200">
              <a:buFont typeface="Wingdings" panose="05000000000000000000" pitchFamily="2" charset="2"/>
              <a:buChar char="q"/>
            </a:pPr>
            <a:r>
              <a:rPr lang="en-US" sz="3100" dirty="0">
                <a:latin typeface="Myriad Pro"/>
              </a:rPr>
              <a:t>Finally, dogs are products that neither dominate the market nor have potential to do so. </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r>
              <a:rPr lang="en-US" sz="3100" dirty="0">
                <a:latin typeface="Myriad Pro"/>
              </a:rPr>
              <a:t>These products don’t cost much to produce but are not very profitable. </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E2D056B3-0516-CD85-7AEA-6A76CB521EB0}"/>
              </a:ext>
            </a:extLst>
          </p:cNvPr>
          <p:cNvPicPr>
            <a:picLocks noChangeAspect="1"/>
          </p:cNvPicPr>
          <p:nvPr/>
        </p:nvPicPr>
        <p:blipFill rotWithShape="1">
          <a:blip r:embed="rId3"/>
          <a:srcRect l="53260" t="56428" r="10431" b="12874"/>
          <a:stretch/>
        </p:blipFill>
        <p:spPr>
          <a:xfrm>
            <a:off x="9874750" y="3990082"/>
            <a:ext cx="2199736" cy="1690777"/>
          </a:xfrm>
          <a:prstGeom prst="rect">
            <a:avLst/>
          </a:prstGeom>
        </p:spPr>
      </p:pic>
    </p:spTree>
    <p:extLst>
      <p:ext uri="{BB962C8B-B14F-4D97-AF65-F5344CB8AC3E}">
        <p14:creationId xmlns:p14="http://schemas.microsoft.com/office/powerpoint/2010/main" val="277155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6909584"/>
          </a:xfrm>
          <a:prstGeom prst="rect">
            <a:avLst/>
          </a:prstGeom>
          <a:noFill/>
        </p:spPr>
        <p:txBody>
          <a:bodyPr wrap="square">
            <a:spAutoFit/>
          </a:bodyPr>
          <a:lstStyle/>
          <a:p>
            <a:r>
              <a:rPr lang="en-US" sz="4000" b="1" i="1" dirty="0">
                <a:latin typeface="Myriad Pro"/>
              </a:rPr>
              <a:t>Dogs:</a:t>
            </a:r>
            <a:r>
              <a:rPr lang="en-US" sz="4000" dirty="0">
                <a:latin typeface="Myriad Pro"/>
              </a:rPr>
              <a:t> </a:t>
            </a:r>
          </a:p>
          <a:p>
            <a:pPr marL="457200" indent="-457200">
              <a:buFont typeface="Wingdings" panose="05000000000000000000" pitchFamily="2" charset="2"/>
              <a:buChar char="q"/>
            </a:pPr>
            <a:r>
              <a:rPr lang="en-US" sz="3100" dirty="0">
                <a:latin typeface="Myriad Pro"/>
              </a:rPr>
              <a:t>It is in the organization’s best interest to disinvest in these products because putting money into these products without any significant return is a misuse of company funds.</a:t>
            </a:r>
          </a:p>
          <a:p>
            <a:pPr marL="457200" indent="-457200">
              <a:buFont typeface="Wingdings" panose="05000000000000000000" pitchFamily="2" charset="2"/>
              <a:buChar char="q"/>
            </a:pPr>
            <a:r>
              <a:rPr lang="en-GB" sz="3100" dirty="0">
                <a:latin typeface="Myriad Pro"/>
              </a:rPr>
              <a:t>Low Share/Low growth</a:t>
            </a:r>
          </a:p>
          <a:p>
            <a:pPr marL="457200" indent="-457200">
              <a:buFont typeface="Wingdings" panose="05000000000000000000" pitchFamily="2" charset="2"/>
              <a:buChar char="q"/>
            </a:pPr>
            <a:r>
              <a:rPr lang="en-GB" sz="3100" dirty="0">
                <a:latin typeface="Myriad Pro"/>
              </a:rPr>
              <a:t>Product making low profit or even loss</a:t>
            </a:r>
          </a:p>
          <a:p>
            <a:pPr marL="457200" indent="-457200">
              <a:buFont typeface="Wingdings" panose="05000000000000000000" pitchFamily="2" charset="2"/>
              <a:buChar char="q"/>
            </a:pPr>
            <a:r>
              <a:rPr lang="en-GB" sz="3100" dirty="0">
                <a:latin typeface="Myriad Pro"/>
              </a:rPr>
              <a:t>Can be a large drain on company resources</a:t>
            </a:r>
          </a:p>
          <a:p>
            <a:pPr marL="457200" indent="-457200">
              <a:buFont typeface="Wingdings" panose="05000000000000000000" pitchFamily="2" charset="2"/>
              <a:buChar char="q"/>
            </a:pPr>
            <a:r>
              <a:rPr lang="en-GB" sz="3100" dirty="0">
                <a:latin typeface="Myriad Pro"/>
              </a:rPr>
              <a:t>Effort needed to maintain product often better redirected elsewhere</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A65F959A-CF18-8C9D-606A-E45E68B52F3A}"/>
              </a:ext>
            </a:extLst>
          </p:cNvPr>
          <p:cNvPicPr>
            <a:picLocks noChangeAspect="1"/>
          </p:cNvPicPr>
          <p:nvPr/>
        </p:nvPicPr>
        <p:blipFill>
          <a:blip r:embed="rId3"/>
          <a:stretch>
            <a:fillRect/>
          </a:stretch>
        </p:blipFill>
        <p:spPr>
          <a:xfrm>
            <a:off x="9991152" y="4931496"/>
            <a:ext cx="2200847" cy="1694835"/>
          </a:xfrm>
          <a:prstGeom prst="rect">
            <a:avLst/>
          </a:prstGeom>
        </p:spPr>
      </p:pic>
    </p:spTree>
    <p:extLst>
      <p:ext uri="{BB962C8B-B14F-4D97-AF65-F5344CB8AC3E}">
        <p14:creationId xmlns:p14="http://schemas.microsoft.com/office/powerpoint/2010/main" val="331282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4939814"/>
          </a:xfrm>
          <a:prstGeom prst="rect">
            <a:avLst/>
          </a:prstGeom>
          <a:noFill/>
        </p:spPr>
        <p:txBody>
          <a:bodyPr wrap="square">
            <a:spAutoFit/>
          </a:bodyPr>
          <a:lstStyle/>
          <a:p>
            <a:pPr lvl="0" eaLnBrk="0" fontAlgn="base" hangingPunct="0">
              <a:spcBef>
                <a:spcPct val="0"/>
              </a:spcBef>
              <a:spcAft>
                <a:spcPct val="0"/>
              </a:spcAft>
              <a:defRPr/>
            </a:pPr>
            <a:r>
              <a:rPr lang="en-US" sz="4000" b="1" dirty="0">
                <a:solidFill>
                  <a:srgbClr val="000000"/>
                </a:solidFill>
                <a:latin typeface="Arial" panose="020B0604020202020204" pitchFamily="34" charset="0"/>
                <a:cs typeface="Arial" panose="020B0604020202020204" pitchFamily="34" charset="0"/>
              </a:rPr>
              <a:t>Activity</a:t>
            </a:r>
          </a:p>
          <a:p>
            <a:pPr lvl="0" eaLnBrk="0" fontAlgn="base" hangingPunct="0">
              <a:spcBef>
                <a:spcPct val="0"/>
              </a:spcBef>
              <a:spcAft>
                <a:spcPct val="0"/>
              </a:spcAft>
              <a:defRPr/>
            </a:pPr>
            <a:endParaRPr lang="en-US" sz="4000"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US" sz="4000" dirty="0">
                <a:solidFill>
                  <a:srgbClr val="000000"/>
                </a:solidFill>
                <a:latin typeface="Arial" panose="020B0604020202020204" pitchFamily="34" charset="0"/>
                <a:cs typeface="Arial" panose="020B0604020202020204" pitchFamily="34" charset="0"/>
              </a:rPr>
              <a:t>Can you name any specific products that might be considered a </a:t>
            </a:r>
            <a:r>
              <a:rPr lang="en-US" sz="4000" b="1" dirty="0">
                <a:solidFill>
                  <a:srgbClr val="000000"/>
                </a:solidFill>
                <a:latin typeface="Arial" panose="020B0604020202020204" pitchFamily="34" charset="0"/>
                <a:cs typeface="Arial" panose="020B0604020202020204" pitchFamily="34" charset="0"/>
              </a:rPr>
              <a:t>dog </a:t>
            </a:r>
            <a:r>
              <a:rPr lang="en-US" sz="4000" dirty="0">
                <a:solidFill>
                  <a:srgbClr val="000000"/>
                </a:solidFill>
                <a:latin typeface="Arial" panose="020B0604020202020204" pitchFamily="34" charset="0"/>
                <a:cs typeface="Arial" panose="020B0604020202020204" pitchFamily="34" charset="0"/>
              </a:rPr>
              <a:t>(low share/low growth)?</a:t>
            </a: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A65F959A-CF18-8C9D-606A-E45E68B52F3A}"/>
              </a:ext>
            </a:extLst>
          </p:cNvPr>
          <p:cNvPicPr>
            <a:picLocks noChangeAspect="1"/>
          </p:cNvPicPr>
          <p:nvPr/>
        </p:nvPicPr>
        <p:blipFill>
          <a:blip r:embed="rId3"/>
          <a:stretch>
            <a:fillRect/>
          </a:stretch>
        </p:blipFill>
        <p:spPr>
          <a:xfrm>
            <a:off x="9873639" y="4084078"/>
            <a:ext cx="2200847" cy="1694835"/>
          </a:xfrm>
          <a:prstGeom prst="rect">
            <a:avLst/>
          </a:prstGeom>
        </p:spPr>
      </p:pic>
    </p:spTree>
    <p:extLst>
      <p:ext uri="{BB962C8B-B14F-4D97-AF65-F5344CB8AC3E}">
        <p14:creationId xmlns:p14="http://schemas.microsoft.com/office/powerpoint/2010/main" val="208423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BCG Matrix</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5078313"/>
          </a:xfrm>
          <a:prstGeom prst="rect">
            <a:avLst/>
          </a:prstGeom>
          <a:noFill/>
        </p:spPr>
        <p:txBody>
          <a:bodyPr wrap="square">
            <a:spAutoFit/>
          </a:bodyPr>
          <a:lstStyle/>
          <a:p>
            <a:r>
              <a:rPr lang="en-US" sz="4000" b="1" i="1" dirty="0">
                <a:latin typeface="Myriad Pro"/>
              </a:rPr>
              <a:t>BCG Matrix</a:t>
            </a:r>
          </a:p>
          <a:p>
            <a:endParaRPr lang="en-US" sz="4000" b="1" i="1" dirty="0">
              <a:latin typeface="Myriad Pro"/>
            </a:endParaRPr>
          </a:p>
          <a:p>
            <a:endParaRPr lang="en-US" sz="4000" b="1" i="1" dirty="0">
              <a:latin typeface="Myriad Pro"/>
            </a:endParaRPr>
          </a:p>
          <a:p>
            <a:endParaRPr lang="en-US" sz="4000" b="1" i="1" dirty="0">
              <a:latin typeface="Myriad Pro"/>
            </a:endParaRPr>
          </a:p>
          <a:p>
            <a:endParaRPr lang="en-US" sz="40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descr="A screenshot of a computer screen&#10;&#10;Description automatically generated">
            <a:extLst>
              <a:ext uri="{FF2B5EF4-FFF2-40B4-BE49-F238E27FC236}">
                <a16:creationId xmlns:a16="http://schemas.microsoft.com/office/drawing/2014/main" id="{8F443262-04B4-E244-2835-D2D4F95F54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282" y="1751682"/>
            <a:ext cx="10047383" cy="4027232"/>
          </a:xfrm>
          <a:prstGeom prst="rect">
            <a:avLst/>
          </a:prstGeom>
        </p:spPr>
      </p:pic>
    </p:spTree>
    <p:extLst>
      <p:ext uri="{BB962C8B-B14F-4D97-AF65-F5344CB8AC3E}">
        <p14:creationId xmlns:p14="http://schemas.microsoft.com/office/powerpoint/2010/main" val="371900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Analysis</a:t>
            </a:r>
          </a:p>
          <a:p>
            <a:pPr algn="ct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7109639"/>
          </a:xfrm>
          <a:prstGeom prst="rect">
            <a:avLst/>
          </a:prstGeom>
          <a:noFill/>
        </p:spPr>
        <p:txBody>
          <a:bodyPr wrap="square">
            <a:spAutoFit/>
          </a:bodyPr>
          <a:lstStyle/>
          <a:p>
            <a:pPr algn="just"/>
            <a:r>
              <a:rPr lang="en-US" sz="3600" dirty="0">
                <a:latin typeface="Myriad Pro"/>
              </a:rPr>
              <a:t>A Stakeholder Analysis is a strategy used to identify the individuals in your organization who will and will not support your change efforts. </a:t>
            </a:r>
          </a:p>
          <a:p>
            <a:pPr algn="just"/>
            <a:endParaRPr lang="en-US" sz="3600" dirty="0">
              <a:latin typeface="Myriad Pro"/>
            </a:endParaRPr>
          </a:p>
          <a:p>
            <a:pPr algn="just"/>
            <a:r>
              <a:rPr lang="en-US" sz="3600" dirty="0">
                <a:latin typeface="Myriad Pro"/>
              </a:rPr>
              <a:t>In addition, a stakeholder analysis allows your team to determine how to treat these individuals, and what actions to take with them during the change process. </a:t>
            </a:r>
            <a:endParaRPr lang="en-US" sz="4000" b="1" i="1" dirty="0">
              <a:latin typeface="Myriad Pro"/>
            </a:endParaRPr>
          </a:p>
          <a:p>
            <a:endParaRPr lang="en-US" sz="4000" b="1" i="1" dirty="0">
              <a:latin typeface="Myriad Pro"/>
            </a:endParaRPr>
          </a:p>
          <a:p>
            <a:endParaRPr lang="en-US" sz="40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06800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Analysis</a:t>
            </a:r>
          </a:p>
          <a:p>
            <a:pPr algn="ct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6063198"/>
          </a:xfrm>
          <a:prstGeom prst="rect">
            <a:avLst/>
          </a:prstGeom>
          <a:noFill/>
        </p:spPr>
        <p:txBody>
          <a:bodyPr wrap="square">
            <a:spAutoFit/>
          </a:bodyPr>
          <a:lstStyle/>
          <a:p>
            <a:pPr algn="just"/>
            <a:r>
              <a:rPr lang="en-US" sz="3600" dirty="0">
                <a:latin typeface="Myriad Pro"/>
              </a:rPr>
              <a:t>This analysis is useful to ensure that your change management </a:t>
            </a:r>
            <a:r>
              <a:rPr lang="en-US" sz="3600" dirty="0" err="1">
                <a:latin typeface="Myriad Pro"/>
              </a:rPr>
              <a:t>programme</a:t>
            </a:r>
            <a:r>
              <a:rPr lang="en-US" sz="3600" dirty="0">
                <a:latin typeface="Myriad Pro"/>
              </a:rPr>
              <a:t> can be implemented successfully since these actions help minimize resistance to change.</a:t>
            </a:r>
            <a:endParaRPr lang="en-US" sz="3600" b="1" i="1" dirty="0">
              <a:latin typeface="Myriad Pro"/>
            </a:endParaRPr>
          </a:p>
          <a:p>
            <a:endParaRPr lang="en-US" sz="4000" b="1" i="1" dirty="0">
              <a:latin typeface="Myriad Pro"/>
            </a:endParaRPr>
          </a:p>
          <a:p>
            <a:endParaRPr lang="en-US" sz="4000" b="1" i="1" dirty="0">
              <a:latin typeface="Myriad Pro"/>
            </a:endParaRPr>
          </a:p>
          <a:p>
            <a:endParaRPr lang="en-US" sz="40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2EFBD0D-B176-9FC7-1AE3-25853D4406D0}"/>
              </a:ext>
            </a:extLst>
          </p:cNvPr>
          <p:cNvPicPr>
            <a:picLocks noChangeAspect="1"/>
          </p:cNvPicPr>
          <p:nvPr/>
        </p:nvPicPr>
        <p:blipFill>
          <a:blip r:embed="rId3"/>
          <a:stretch>
            <a:fillRect/>
          </a:stretch>
        </p:blipFill>
        <p:spPr>
          <a:xfrm>
            <a:off x="6610120" y="3084723"/>
            <a:ext cx="5405610" cy="2553229"/>
          </a:xfrm>
          <a:prstGeom prst="rect">
            <a:avLst/>
          </a:prstGeom>
        </p:spPr>
      </p:pic>
    </p:spTree>
    <p:extLst>
      <p:ext uri="{BB962C8B-B14F-4D97-AF65-F5344CB8AC3E}">
        <p14:creationId xmlns:p14="http://schemas.microsoft.com/office/powerpoint/2010/main" val="272993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7109639"/>
          </a:xfrm>
          <a:prstGeom prst="rect">
            <a:avLst/>
          </a:prstGeom>
          <a:noFill/>
        </p:spPr>
        <p:txBody>
          <a:bodyPr wrap="square">
            <a:spAutoFit/>
          </a:bodyPr>
          <a:lstStyle/>
          <a:p>
            <a:r>
              <a:rPr lang="en-GB" sz="2800" dirty="0">
                <a:latin typeface="Myriad Pro"/>
              </a:rPr>
              <a:t>Stakeholder mapping also called Power/Interest Matrix identifies stakeholder expectations and power.</a:t>
            </a:r>
          </a:p>
          <a:p>
            <a:endParaRPr lang="en-GB" sz="2800" dirty="0">
              <a:latin typeface="Myriad Pro"/>
            </a:endParaRPr>
          </a:p>
          <a:p>
            <a:r>
              <a:rPr lang="en-GB" sz="2800" dirty="0">
                <a:latin typeface="Myriad Pro"/>
              </a:rPr>
              <a:t>It helps in understanding political priorities. </a:t>
            </a:r>
          </a:p>
          <a:p>
            <a:endParaRPr lang="en-GB" sz="2800" dirty="0">
              <a:latin typeface="Myriad Pro"/>
            </a:endParaRPr>
          </a:p>
          <a:p>
            <a:r>
              <a:rPr lang="en-GB" sz="2800" dirty="0">
                <a:latin typeface="Myriad Pro"/>
              </a:rPr>
              <a:t>It underlines the importance of two issues:</a:t>
            </a:r>
          </a:p>
          <a:p>
            <a:endParaRPr lang="en-GB" sz="2800" dirty="0">
              <a:latin typeface="Myriad Pro"/>
            </a:endParaRPr>
          </a:p>
          <a:p>
            <a:r>
              <a:rPr lang="en-GB" sz="2800" dirty="0">
                <a:latin typeface="Myriad Pro"/>
              </a:rPr>
              <a:t>How </a:t>
            </a:r>
            <a:r>
              <a:rPr lang="en-GB" sz="2800" i="1" dirty="0">
                <a:latin typeface="Myriad Pro"/>
              </a:rPr>
              <a:t>interested </a:t>
            </a:r>
            <a:r>
              <a:rPr lang="en-GB" sz="2800" dirty="0">
                <a:latin typeface="Myriad Pro"/>
              </a:rPr>
              <a:t>each stakeholder group is in impressing its expectations on the organisation’s purposes and choice of strategies. </a:t>
            </a:r>
          </a:p>
          <a:p>
            <a:endParaRPr lang="en-GB" sz="2800" dirty="0">
              <a:latin typeface="Myriad Pro"/>
            </a:endParaRPr>
          </a:p>
          <a:p>
            <a:r>
              <a:rPr lang="en-GB" sz="2800" dirty="0">
                <a:latin typeface="Myriad Pro"/>
              </a:rPr>
              <a:t>Whether stakeholders have the </a:t>
            </a:r>
            <a:r>
              <a:rPr lang="en-GB" sz="2800" i="1" dirty="0">
                <a:latin typeface="Myriad Pro"/>
              </a:rPr>
              <a:t>power </a:t>
            </a:r>
            <a:r>
              <a:rPr lang="en-GB" sz="2800" dirty="0">
                <a:latin typeface="Myriad Pro"/>
              </a:rPr>
              <a:t>to do so.</a:t>
            </a:r>
          </a:p>
          <a:p>
            <a:endParaRPr lang="en-US" sz="24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93020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7294305"/>
          </a:xfrm>
          <a:prstGeom prst="rect">
            <a:avLst/>
          </a:prstGeom>
          <a:noFill/>
        </p:spPr>
        <p:txBody>
          <a:bodyPr wrap="square">
            <a:spAutoFit/>
          </a:bodyPr>
          <a:lstStyle/>
          <a:p>
            <a:r>
              <a:rPr lang="en-GB" sz="3200" b="1" dirty="0">
                <a:latin typeface="Myriad Pro"/>
              </a:rPr>
              <a:t>Power/Interest Matrix</a:t>
            </a:r>
            <a:endParaRPr lang="en-GB" sz="3200" dirty="0">
              <a:latin typeface="Myriad Pro"/>
            </a:endParaRPr>
          </a:p>
          <a:p>
            <a:pPr algn="just"/>
            <a:r>
              <a:rPr lang="en-GB" sz="2400" dirty="0">
                <a:latin typeface="Myriad Pro"/>
              </a:rPr>
              <a:t>The power/interest matrix describes the context within which a strategy might be pursued by classifying stakeholders in relation to the power they hold and the extent to which they are likely to show interest in supporting or opposing a particular strategy. </a:t>
            </a:r>
          </a:p>
          <a:p>
            <a:pPr algn="just"/>
            <a:r>
              <a:rPr lang="en-GB" sz="2400" dirty="0">
                <a:latin typeface="Myriad Pro"/>
              </a:rPr>
              <a:t>The matrix helps in thinking through stakeholder influences on the development of strategy. </a:t>
            </a:r>
          </a:p>
          <a:p>
            <a:pPr algn="just"/>
            <a:r>
              <a:rPr lang="en-GB" sz="2400" dirty="0">
                <a:latin typeface="Myriad Pro"/>
              </a:rPr>
              <a:t>However, it must be emphasised that how managers handle relationships will depend on the governance structures under which they operate, and, The stance taken on corporate responsibility. </a:t>
            </a:r>
          </a:p>
          <a:p>
            <a:pPr algn="just"/>
            <a:r>
              <a:rPr lang="en-GB" sz="2400" dirty="0">
                <a:latin typeface="Myriad Pro"/>
              </a:rPr>
              <a:t>For example, in some countries unions may be very weak but in others they may be represented on supervisory boards; banks may take an ‘arm’s-length’ relationship with regard to strategy in some countries, but be part of the governance structures in others.</a:t>
            </a:r>
          </a:p>
          <a:p>
            <a:endParaRPr lang="en-US" sz="24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8989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4601260"/>
          </a:xfrm>
          <a:prstGeom prst="rect">
            <a:avLst/>
          </a:prstGeom>
          <a:noFill/>
        </p:spPr>
        <p:txBody>
          <a:bodyPr wrap="square">
            <a:spAutoFit/>
          </a:bodyPr>
          <a:lstStyle/>
          <a:p>
            <a:r>
              <a:rPr lang="en-GB" sz="4000" b="1" dirty="0">
                <a:latin typeface="Myriad Pro"/>
              </a:rPr>
              <a:t>Power/Interest Matrix</a:t>
            </a:r>
            <a:endParaRPr lang="en-GB" sz="4000" dirty="0">
              <a:latin typeface="Myriad Pro"/>
            </a:endParaRPr>
          </a:p>
          <a:p>
            <a:pPr algn="just"/>
            <a:r>
              <a:rPr lang="en-GB" sz="3200" dirty="0">
                <a:latin typeface="Myriad Pro"/>
              </a:rPr>
              <a:t>For example, in some countries unions may be very weak but in others they may be represented on supervisory boards; banks may take an ‘arm’s-length’ relationship with regard to strategy in some countries; but be part of the governance structures in others.</a:t>
            </a:r>
            <a:endParaRPr lang="en-US" sz="32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3614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2015936"/>
          </a:xfrm>
          <a:prstGeom prst="rect">
            <a:avLst/>
          </a:prstGeom>
          <a:noFill/>
        </p:spPr>
        <p:txBody>
          <a:bodyPr wrap="square">
            <a:spAutoFit/>
          </a:bodyPr>
          <a:lstStyle/>
          <a:p>
            <a:r>
              <a:rPr lang="en-GB" sz="3200" b="1" dirty="0">
                <a:latin typeface="Myriad Pro"/>
              </a:rPr>
              <a:t>Power/Interest Matrix</a:t>
            </a:r>
            <a:endParaRPr lang="en-GB" sz="3200" dirty="0">
              <a:latin typeface="Myriad Pro"/>
            </a:endParaRPr>
          </a:p>
          <a:p>
            <a:endParaRPr lang="en-US" sz="3100" dirty="0">
              <a:latin typeface="Myriad Pro"/>
            </a:endParaRPr>
          </a:p>
          <a:p>
            <a:pPr marL="457200" indent="-457200">
              <a:buFont typeface="Wingdings" panose="05000000000000000000" pitchFamily="2" charset="2"/>
              <a:buChar char="q"/>
            </a:pP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power matrix&#10;&#10;Description automatically generated">
            <a:extLst>
              <a:ext uri="{FF2B5EF4-FFF2-40B4-BE49-F238E27FC236}">
                <a16:creationId xmlns:a16="http://schemas.microsoft.com/office/drawing/2014/main" id="{17115829-5BC4-E933-C5E4-51D8DB058D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439" y="1630496"/>
            <a:ext cx="11457541" cy="4148417"/>
          </a:xfrm>
          <a:prstGeom prst="rect">
            <a:avLst/>
          </a:prstGeom>
        </p:spPr>
      </p:pic>
    </p:spTree>
    <p:extLst>
      <p:ext uri="{BB962C8B-B14F-4D97-AF65-F5344CB8AC3E}">
        <p14:creationId xmlns:p14="http://schemas.microsoft.com/office/powerpoint/2010/main" val="335100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4585871"/>
          </a:xfrm>
          <a:prstGeom prst="rect">
            <a:avLst/>
          </a:prstGeom>
          <a:noFill/>
        </p:spPr>
        <p:txBody>
          <a:bodyPr wrap="square">
            <a:spAutoFit/>
          </a:bodyPr>
          <a:lstStyle/>
          <a:p>
            <a:r>
              <a:rPr lang="en-GB" sz="3200" dirty="0">
                <a:latin typeface="Myriad Pro"/>
              </a:rPr>
              <a:t>Stakeholder mapping might help in understanding better some of the following issues:</a:t>
            </a:r>
          </a:p>
          <a:p>
            <a:endParaRPr lang="en-GB" sz="3200" dirty="0">
              <a:latin typeface="Myriad Pro"/>
            </a:endParaRPr>
          </a:p>
          <a:p>
            <a:r>
              <a:rPr lang="en-GB" sz="2800" dirty="0">
                <a:latin typeface="Myriad Pro"/>
              </a:rPr>
              <a:t>In </a:t>
            </a:r>
            <a:r>
              <a:rPr lang="en-GB" sz="2800" b="1" i="1" dirty="0">
                <a:latin typeface="Myriad Pro"/>
              </a:rPr>
              <a:t>determining purpose and strategy</a:t>
            </a:r>
            <a:r>
              <a:rPr lang="en-GB" sz="2800" dirty="0">
                <a:latin typeface="Myriad Pro"/>
              </a:rPr>
              <a:t>, which stakeholder expectations need to be most considered?</a:t>
            </a:r>
          </a:p>
          <a:p>
            <a:endParaRPr lang="en-GB" sz="2800" dirty="0">
              <a:latin typeface="Myriad Pro"/>
            </a:endParaRPr>
          </a:p>
          <a:p>
            <a:r>
              <a:rPr lang="en-GB" sz="2800" dirty="0">
                <a:latin typeface="Myriad Pro"/>
              </a:rPr>
              <a:t>Whether the </a:t>
            </a:r>
            <a:r>
              <a:rPr lang="en-GB" sz="2800" b="1" i="1" dirty="0">
                <a:latin typeface="Myriad Pro"/>
              </a:rPr>
              <a:t>actual levels of interest and power </a:t>
            </a:r>
            <a:r>
              <a:rPr lang="en-GB" sz="2800" dirty="0">
                <a:latin typeface="Myriad Pro"/>
              </a:rPr>
              <a:t>of stakeholders properly reflect the corporate governance framework within which the organisation is operating, as in the examples above (institutional investors, community groups).</a:t>
            </a: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01594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4447371"/>
          </a:xfrm>
          <a:prstGeom prst="rect">
            <a:avLst/>
          </a:prstGeom>
          <a:noFill/>
        </p:spPr>
        <p:txBody>
          <a:bodyPr wrap="square">
            <a:spAutoFit/>
          </a:bodyPr>
          <a:lstStyle/>
          <a:p>
            <a:r>
              <a:rPr lang="en-GB" sz="2800" dirty="0">
                <a:latin typeface="Myriad Pro"/>
              </a:rPr>
              <a:t>Who the key </a:t>
            </a:r>
            <a:r>
              <a:rPr lang="en-GB" sz="2800" b="1" i="1" dirty="0">
                <a:latin typeface="Myriad Pro"/>
              </a:rPr>
              <a:t>blockers </a:t>
            </a:r>
            <a:r>
              <a:rPr lang="en-GB" sz="2800" b="1" dirty="0">
                <a:latin typeface="Myriad Pro"/>
              </a:rPr>
              <a:t>and </a:t>
            </a:r>
            <a:r>
              <a:rPr lang="en-GB" sz="2800" b="1" i="1" dirty="0">
                <a:latin typeface="Myriad Pro"/>
              </a:rPr>
              <a:t>facilitators </a:t>
            </a:r>
            <a:r>
              <a:rPr lang="en-GB" sz="2800" dirty="0">
                <a:latin typeface="Myriad Pro"/>
              </a:rPr>
              <a:t>of a strategy are likely to be and how this could be responded to – for example, in terms of education or persuasion.</a:t>
            </a:r>
          </a:p>
          <a:p>
            <a:endParaRPr lang="en-GB" sz="2800" dirty="0">
              <a:latin typeface="Myriad Pro"/>
            </a:endParaRPr>
          </a:p>
          <a:p>
            <a:r>
              <a:rPr lang="en-GB" sz="2800" dirty="0">
                <a:latin typeface="Myriad Pro"/>
              </a:rPr>
              <a:t>Whether </a:t>
            </a:r>
            <a:r>
              <a:rPr lang="en-GB" sz="2800" b="1" i="1" dirty="0">
                <a:latin typeface="Myriad Pro"/>
              </a:rPr>
              <a:t>repositioning</a:t>
            </a:r>
            <a:r>
              <a:rPr lang="en-GB" sz="2800" i="1" dirty="0">
                <a:latin typeface="Myriad Pro"/>
              </a:rPr>
              <a:t> </a:t>
            </a:r>
            <a:r>
              <a:rPr lang="en-GB" sz="2800" dirty="0">
                <a:latin typeface="Myriad Pro"/>
              </a:rPr>
              <a:t>of certain stakeholders is desirable and/or feasible.</a:t>
            </a:r>
          </a:p>
          <a:p>
            <a:endParaRPr lang="en-GB" sz="2800" dirty="0">
              <a:latin typeface="Myriad Pro"/>
            </a:endParaRPr>
          </a:p>
          <a:p>
            <a:r>
              <a:rPr lang="en-GB" sz="2800" dirty="0">
                <a:latin typeface="Myriad Pro"/>
              </a:rPr>
              <a:t>This could be to lessen the influence of a key player or, in certain instances, to ensure that there are more key players who will champion the strategy (this is often critical in the public sector context).</a:t>
            </a:r>
            <a:endParaRPr lang="en-US" sz="3100" dirty="0">
              <a:latin typeface="Myriad Pro"/>
            </a:endParaRP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474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3 - </a:t>
            </a:r>
            <a:r>
              <a:rPr lang="en-US" sz="4400" b="1" dirty="0">
                <a:latin typeface="Myriad Pro"/>
                <a:cs typeface="Arial" panose="020B0604020202020204" pitchFamily="34" charset="0"/>
              </a:rPr>
              <a:t>Stakeholder Mapping</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951298"/>
            <a:ext cx="11956973" cy="5001369"/>
          </a:xfrm>
          <a:prstGeom prst="rect">
            <a:avLst/>
          </a:prstGeom>
          <a:noFill/>
        </p:spPr>
        <p:txBody>
          <a:bodyPr wrap="square">
            <a:spAutoFit/>
          </a:bodyPr>
          <a:lstStyle/>
          <a:p>
            <a:pPr algn="just"/>
            <a:r>
              <a:rPr lang="en-GB" sz="2400" b="1" i="1" dirty="0">
                <a:latin typeface="Myriad Pro"/>
              </a:rPr>
              <a:t>Maintaining</a:t>
            </a:r>
            <a:r>
              <a:rPr lang="en-GB" sz="2400" i="1" dirty="0">
                <a:latin typeface="Myriad Pro"/>
              </a:rPr>
              <a:t> </a:t>
            </a:r>
            <a:r>
              <a:rPr lang="en-GB" sz="2400" dirty="0">
                <a:latin typeface="Myriad Pro"/>
              </a:rPr>
              <a:t>the level of interest or power of some key stakeholders may be</a:t>
            </a:r>
          </a:p>
          <a:p>
            <a:pPr algn="just"/>
            <a:r>
              <a:rPr lang="en-GB" sz="2400" dirty="0">
                <a:latin typeface="Myriad Pro"/>
              </a:rPr>
              <a:t>essential. For example, public ‘endorsement’ by powerful suppliers or customers</a:t>
            </a:r>
          </a:p>
          <a:p>
            <a:pPr algn="just"/>
            <a:r>
              <a:rPr lang="en-GB" sz="2400" dirty="0">
                <a:latin typeface="Myriad Pro"/>
              </a:rPr>
              <a:t>may be critical to the success of a strategy. </a:t>
            </a:r>
          </a:p>
          <a:p>
            <a:pPr algn="just"/>
            <a:endParaRPr lang="en-GB" sz="2400" dirty="0">
              <a:latin typeface="Myriad Pro"/>
            </a:endParaRPr>
          </a:p>
          <a:p>
            <a:pPr algn="just"/>
            <a:r>
              <a:rPr lang="en-GB" sz="2400" dirty="0">
                <a:latin typeface="Myriad Pro"/>
              </a:rPr>
              <a:t>Equally, it may be necessary to discourage some stakeholders from repositioning themselves. This is what is meant by </a:t>
            </a:r>
            <a:r>
              <a:rPr lang="en-GB" sz="2400" b="1" i="1" dirty="0">
                <a:latin typeface="Myriad Pro"/>
              </a:rPr>
              <a:t>keep satisfied </a:t>
            </a:r>
            <a:r>
              <a:rPr lang="en-GB" sz="2400" dirty="0">
                <a:latin typeface="Myriad Pro"/>
              </a:rPr>
              <a:t>in relation to stakeholders in segment C, and to a lesser extent </a:t>
            </a:r>
            <a:r>
              <a:rPr lang="en-GB" sz="2400" b="1" i="1" dirty="0">
                <a:latin typeface="Myriad Pro"/>
              </a:rPr>
              <a:t>keep informed </a:t>
            </a:r>
            <a:r>
              <a:rPr lang="en-GB" sz="2400" dirty="0">
                <a:latin typeface="Myriad Pro"/>
              </a:rPr>
              <a:t>for those in segment B. The use of </a:t>
            </a:r>
            <a:r>
              <a:rPr lang="en-GB" sz="2400" i="1" dirty="0">
                <a:latin typeface="Myriad Pro"/>
              </a:rPr>
              <a:t>side payments </a:t>
            </a:r>
            <a:r>
              <a:rPr lang="en-GB" sz="2400" dirty="0">
                <a:latin typeface="Myriad Pro"/>
              </a:rPr>
              <a:t>to stakeholders as a means of securing the acceptance of new strategies</a:t>
            </a:r>
          </a:p>
          <a:p>
            <a:pPr algn="just"/>
            <a:r>
              <a:rPr lang="en-GB" sz="2400" dirty="0">
                <a:latin typeface="Myriad Pro"/>
              </a:rPr>
              <a:t>can be a key maintenance activity. </a:t>
            </a:r>
          </a:p>
          <a:p>
            <a:pPr algn="just"/>
            <a:endParaRPr lang="en-GB" sz="2400" dirty="0">
              <a:latin typeface="Myriad Pro"/>
            </a:endParaRPr>
          </a:p>
          <a:p>
            <a:pPr algn="just"/>
            <a:r>
              <a:rPr lang="en-GB" sz="2400" dirty="0">
                <a:latin typeface="Myriad Pro"/>
              </a:rPr>
              <a:t>For example, a ‘deal’ may be done with another department to support them on one of </a:t>
            </a:r>
            <a:r>
              <a:rPr lang="en-GB" sz="2400" i="1" dirty="0">
                <a:latin typeface="Myriad Pro"/>
              </a:rPr>
              <a:t>their </a:t>
            </a:r>
            <a:r>
              <a:rPr lang="en-GB" sz="2400" dirty="0">
                <a:latin typeface="Myriad Pro"/>
              </a:rPr>
              <a:t>strategies if they agree not to oppose </a:t>
            </a:r>
            <a:r>
              <a:rPr lang="en-GB" sz="2400" i="1" dirty="0">
                <a:latin typeface="Myriad Pro"/>
              </a:rPr>
              <a:t>this </a:t>
            </a:r>
            <a:r>
              <a:rPr lang="en-GB" sz="2400" dirty="0">
                <a:latin typeface="Myriad Pro"/>
              </a:rPr>
              <a:t>strategy.</a:t>
            </a:r>
          </a:p>
          <a:p>
            <a:pPr marL="457200" indent="-457200">
              <a:buFont typeface="Wingdings" panose="05000000000000000000" pitchFamily="2" charset="2"/>
              <a:buChar char="q"/>
            </a:pPr>
            <a:endParaRPr lang="en-US" sz="31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22651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785652"/>
          </a:xfrm>
          <a:prstGeom prst="rect">
            <a:avLst/>
          </a:prstGeom>
          <a:noFill/>
        </p:spPr>
        <p:txBody>
          <a:bodyPr wrap="square">
            <a:spAutoFit/>
          </a:bodyPr>
          <a:lstStyle/>
          <a:p>
            <a:r>
              <a:rPr lang="en-GB" sz="4000" b="1" dirty="0">
                <a:latin typeface="Myriad Pro"/>
              </a:rPr>
              <a:t>Use the remainder of the session to work on your C1 assignment.</a:t>
            </a:r>
          </a:p>
          <a:p>
            <a:endParaRPr lang="en-GB" sz="4000" b="1" dirty="0">
              <a:latin typeface="Myriad Pro"/>
            </a:endParaRPr>
          </a:p>
          <a:p>
            <a:pPr algn="just"/>
            <a:r>
              <a:rPr lang="en-GB" sz="4000" b="1" dirty="0">
                <a:solidFill>
                  <a:srgbClr val="FF0000"/>
                </a:solidFill>
                <a:latin typeface="Myriad Pro"/>
              </a:rPr>
              <a:t>You can liaise with your lecturer for further support with understanding the C1 assignment, if you need such help.</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146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924425"/>
          </a:xfrm>
          <a:prstGeom prst="rect">
            <a:avLst/>
          </a:prstGeom>
          <a:noFill/>
        </p:spPr>
        <p:txBody>
          <a:bodyPr wrap="square">
            <a:spAutoFit/>
          </a:bodyPr>
          <a:lstStyle/>
          <a:p>
            <a:r>
              <a:rPr lang="en-GB" sz="4400" dirty="0">
                <a:latin typeface="Myriad Pro"/>
              </a:rPr>
              <a:t>Today we covered:</a:t>
            </a:r>
          </a:p>
          <a:p>
            <a:r>
              <a:rPr lang="en-GB" sz="3600" b="1" dirty="0">
                <a:latin typeface="Myriad Pro"/>
                <a:cs typeface="Arial" panose="020B0604020202020204" pitchFamily="34" charset="0"/>
              </a:rPr>
              <a:t>Market / Portfolio Analysis</a:t>
            </a:r>
          </a:p>
          <a:p>
            <a:pPr marL="571500" indent="-571500">
              <a:buFont typeface="Wingdings" panose="05000000000000000000" pitchFamily="2" charset="2"/>
              <a:buChar char="ü"/>
            </a:pPr>
            <a:r>
              <a:rPr lang="en-US" sz="3600" dirty="0">
                <a:latin typeface="Myriad Pro"/>
              </a:rPr>
              <a:t>The Ansoff Matrix </a:t>
            </a:r>
          </a:p>
          <a:p>
            <a:pPr marL="571500" indent="-571500">
              <a:buFont typeface="Wingdings" panose="05000000000000000000" pitchFamily="2" charset="2"/>
              <a:buChar char="ü"/>
            </a:pPr>
            <a:r>
              <a:rPr lang="en-US" sz="3600" dirty="0">
                <a:latin typeface="Myriad Pro"/>
                <a:cs typeface="Arial" panose="020B0604020202020204" pitchFamily="34" charset="0"/>
              </a:rPr>
              <a:t>BCG Growth Share Matrix</a:t>
            </a:r>
          </a:p>
          <a:p>
            <a:pPr marL="571500" indent="-571500">
              <a:buFont typeface="Wingdings" panose="05000000000000000000" pitchFamily="2" charset="2"/>
              <a:buChar char="ü"/>
            </a:pPr>
            <a:r>
              <a:rPr lang="en-US" sz="3600" dirty="0">
                <a:latin typeface="Myriad Pro"/>
                <a:cs typeface="Arial" panose="020B0604020202020204" pitchFamily="34" charset="0"/>
              </a:rPr>
              <a:t>Stakeholder Analysis</a:t>
            </a:r>
          </a:p>
          <a:p>
            <a:pPr marL="571500" indent="-571500">
              <a:buFont typeface="Wingdings" panose="05000000000000000000" pitchFamily="2" charset="2"/>
              <a:buChar char="ü"/>
            </a:pPr>
            <a:r>
              <a:rPr lang="en-GB" sz="3600" dirty="0">
                <a:latin typeface="Myriad Pro"/>
              </a:rPr>
              <a:t>Class Activity.</a:t>
            </a:r>
          </a:p>
          <a:p>
            <a:pPr marL="457200" indent="-457200">
              <a:buFont typeface="Wingdings" panose="05000000000000000000" pitchFamily="2" charset="2"/>
              <a:buChar char="ü"/>
            </a:pPr>
            <a:endParaRPr lang="en-GB" sz="3000" dirty="0">
              <a:latin typeface="Myriad Pro"/>
            </a:endParaRPr>
          </a:p>
          <a:p>
            <a:pPr marL="457200" indent="-457200">
              <a:buFont typeface="Wingdings" panose="05000000000000000000" pitchFamily="2" charset="2"/>
              <a:buChar char="ü"/>
            </a:pPr>
            <a:endParaRPr lang="en-GB" sz="3000" dirty="0">
              <a:latin typeface="Myriad Pro"/>
            </a:endParaRPr>
          </a:p>
          <a:p>
            <a:pPr marL="457200" indent="-457200">
              <a:buFont typeface="Wingdings" panose="05000000000000000000" pitchFamily="2" charset="2"/>
              <a:buChar char="ü"/>
            </a:pP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6720289" y="3918791"/>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312145" y="618517"/>
            <a:ext cx="11762342" cy="5016758"/>
          </a:xfrm>
          <a:prstGeom prst="rect">
            <a:avLst/>
          </a:prstGeom>
          <a:noFill/>
        </p:spPr>
        <p:txBody>
          <a:bodyPr wrap="square">
            <a:spAutoFit/>
          </a:bodyPr>
          <a:lstStyle/>
          <a:p>
            <a:endParaRPr lang="en-GB" sz="3200" dirty="0"/>
          </a:p>
          <a:p>
            <a:pPr algn="ctr"/>
            <a:endParaRPr lang="en-GB" sz="4800" b="1" dirty="0"/>
          </a:p>
          <a:p>
            <a:pPr algn="ctr"/>
            <a:r>
              <a:rPr lang="en-GB" sz="4400" b="1" dirty="0">
                <a:latin typeface="Myriad Pro"/>
              </a:rPr>
              <a:t>Resources and Competences</a:t>
            </a:r>
          </a:p>
          <a:p>
            <a:pPr algn="ctr"/>
            <a:endParaRPr lang="en-GB" sz="4400" b="1" dirty="0">
              <a:solidFill>
                <a:srgbClr val="C00000"/>
              </a:solidFill>
              <a:latin typeface="Myriad Pro"/>
              <a:cs typeface="Arial" panose="020B0604020202020204" pitchFamily="34" charset="0"/>
            </a:endParaRPr>
          </a:p>
          <a:p>
            <a:pPr algn="ctr"/>
            <a:endParaRPr lang="en-GB" sz="4400" b="1" dirty="0">
              <a:solidFill>
                <a:srgbClr val="C00000"/>
              </a:solidFill>
              <a:latin typeface="Myriad Pro"/>
              <a:cs typeface="Arial" panose="020B0604020202020204" pitchFamily="34" charset="0"/>
            </a:endParaRPr>
          </a:p>
          <a:p>
            <a:pPr algn="ctr"/>
            <a:endParaRPr lang="en-US" sz="44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Firm 2 Resources and Capabilities ...">
            <a:extLst>
              <a:ext uri="{FF2B5EF4-FFF2-40B4-BE49-F238E27FC236}">
                <a16:creationId xmlns:a16="http://schemas.microsoft.com/office/drawing/2014/main" id="{2ACB232B-3E65-3C89-EA58-D61335EBE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8289" y="2633031"/>
            <a:ext cx="8196550" cy="3145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1" y="982074"/>
            <a:ext cx="11839459" cy="6247864"/>
          </a:xfrm>
          <a:prstGeom prst="rect">
            <a:avLst/>
          </a:prstGeom>
          <a:noFill/>
        </p:spPr>
        <p:txBody>
          <a:bodyPr wrap="square">
            <a:spAutoFit/>
          </a:bodyPr>
          <a:lstStyle/>
          <a:p>
            <a:pPr marL="457200" indent="-457200" defTabSz="610361">
              <a:buFont typeface="Wingdings" panose="05000000000000000000" pitchFamily="2" charset="2"/>
              <a:buChar char="§"/>
              <a:defRPr sz="2136"/>
            </a:pPr>
            <a:r>
              <a:rPr lang="en-GB" sz="3200" dirty="0">
                <a:latin typeface="Myriad Pro"/>
              </a:rPr>
              <a:t>Barney, J. B., &amp; </a:t>
            </a:r>
            <a:r>
              <a:rPr lang="en-GB" sz="3200" dirty="0" err="1">
                <a:latin typeface="Myriad Pro"/>
              </a:rPr>
              <a:t>Hesterly</a:t>
            </a:r>
            <a:r>
              <a:rPr lang="en-GB" sz="32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r>
              <a:rPr lang="en-US" sz="3200" dirty="0">
                <a:latin typeface="Myriad Pro"/>
                <a:cs typeface="Arial" panose="020B0604020202020204" pitchFamily="34" charset="0"/>
              </a:rPr>
              <a:t>Cole, G. A. (2003). Strategic Management. Andover: Cengage Learning EMEA</a:t>
            </a:r>
          </a:p>
          <a:p>
            <a:pPr marL="457200" indent="-457200" defTabSz="610361">
              <a:buFont typeface="Wingdings" panose="05000000000000000000" pitchFamily="2" charset="2"/>
              <a:buChar char="§"/>
              <a:defRPr sz="2136"/>
            </a:pPr>
            <a:r>
              <a:rPr lang="en-GB" sz="3200" dirty="0">
                <a:latin typeface="Myriad Pro"/>
              </a:rPr>
              <a:t>Johnson, G., Whittington, R., Scholes, K., Angwin, D. and </a:t>
            </a:r>
            <a:r>
              <a:rPr lang="en-GB" sz="3200" dirty="0" err="1">
                <a:latin typeface="Myriad Pro"/>
              </a:rPr>
              <a:t>Regnér</a:t>
            </a:r>
            <a:r>
              <a:rPr lang="en-GB" sz="3200" dirty="0">
                <a:latin typeface="Myriad Pro"/>
              </a:rPr>
              <a:t>, P. (2017), </a:t>
            </a:r>
          </a:p>
          <a:p>
            <a:pPr marL="457200" indent="-457200" defTabSz="610361">
              <a:buFont typeface="Wingdings" panose="05000000000000000000" pitchFamily="2" charset="2"/>
              <a:buChar char="§"/>
              <a:defRPr sz="2136"/>
            </a:pPr>
            <a:r>
              <a:rPr lang="en-GB" sz="3200" dirty="0">
                <a:latin typeface="Myriad Pro"/>
              </a:rPr>
              <a:t>Exploring strategy, Pearson, London.</a:t>
            </a:r>
          </a:p>
          <a:p>
            <a:pPr marL="457200" indent="-457200" defTabSz="610361">
              <a:buFont typeface="Wingdings" panose="05000000000000000000" pitchFamily="2" charset="2"/>
              <a:buChar char="§"/>
              <a:defRPr sz="2136"/>
            </a:pPr>
            <a:r>
              <a:rPr lang="en-GB" sz="3200" dirty="0">
                <a:latin typeface="Myriad Pro"/>
              </a:rPr>
              <a:t>Lynch, R. (2021), Strategic Management, 7th ed., Pearson.</a:t>
            </a:r>
            <a:endParaRPr lang="en-GB" sz="3200" dirty="0">
              <a:latin typeface="Myriad Pro"/>
              <a:cs typeface="Arial" panose="020B0604020202020204" pitchFamily="34" charset="0"/>
            </a:endParaRPr>
          </a:p>
          <a:p>
            <a:pPr algn="ctr"/>
            <a:endParaRPr lang="en-GB" sz="2800" b="1" dirty="0"/>
          </a:p>
          <a:p>
            <a:pPr algn="ctr"/>
            <a:endParaRPr lang="en-GB" sz="2800" b="1" dirty="0"/>
          </a:p>
          <a:p>
            <a:pPr marL="457200" indent="-457200">
              <a:buFont typeface="Wingdings" panose="05000000000000000000" pitchFamily="2" charset="2"/>
              <a:buChar char="ü"/>
            </a:pPr>
            <a:endParaRPr lang="en-US" sz="2800" b="1" dirty="0">
              <a:latin typeface="+mj-lt"/>
              <a:cs typeface="Arial" panose="020B0604020202020204" pitchFamily="34" charset="0"/>
            </a:endParaRPr>
          </a:p>
          <a:p>
            <a:pPr marL="457200" indent="-457200">
              <a:buFont typeface="Wingdings" panose="05000000000000000000" pitchFamily="2" charset="2"/>
              <a:buChar char="ü"/>
            </a:pP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18759</TotalTime>
  <Words>2002</Words>
  <Application>Microsoft Office PowerPoint</Application>
  <PresentationFormat>Widescreen</PresentationFormat>
  <Paragraphs>296</Paragraphs>
  <Slides>42</Slides>
  <Notes>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Kogan Page</vt:lpstr>
      <vt:lpstr>       Strategic Management for Business – LCLM 6001 Week 4 : Market / Portfolio Analysis The Ansoff Matrix  BCG Growth Share Matrix Stakeholder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326</cp:revision>
  <dcterms:created xsi:type="dcterms:W3CDTF">2021-05-12T10:15:20Z</dcterms:created>
  <dcterms:modified xsi:type="dcterms:W3CDTF">2024-10-02T12:49:59Z</dcterms:modified>
</cp:coreProperties>
</file>