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Lst>
  <p:sldIdLst>
    <p:sldId id="267" r:id="rId2"/>
    <p:sldId id="257" r:id="rId3"/>
    <p:sldId id="259" r:id="rId4"/>
    <p:sldId id="258" r:id="rId5"/>
    <p:sldId id="260" r:id="rId6"/>
    <p:sldId id="268" r:id="rId7"/>
    <p:sldId id="269" r:id="rId8"/>
    <p:sldId id="262" r:id="rId9"/>
    <p:sldId id="266" r:id="rId10"/>
    <p:sldId id="261" r:id="rId11"/>
    <p:sldId id="263" r:id="rId12"/>
    <p:sldId id="264"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BCECC"/>
    <a:srgbClr val="FFFF00"/>
    <a:srgbClr val="FFC000"/>
    <a:srgbClr val="92D050"/>
    <a:srgbClr val="F5F10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0ACD26-CD54-4A48-B02F-074E43322737}" v="9" dt="2025-06-30T10:44:36.087"/>
    <p1510:client id="{D2B51815-A0E7-B35C-6876-04F9B1DF415E}" v="6" dt="2025-06-30T10:57:02.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969499-8442-4084-88ED-19B8DAEA6907}"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BC597937-61EC-4CFF-9657-747171A967B1}">
      <dgm:prSet/>
      <dgm:spPr/>
      <dgm:t>
        <a:bodyPr/>
        <a:lstStyle/>
        <a:p>
          <a:r>
            <a:rPr lang="en-GB"/>
            <a:t>During a dispute, members or departments of an organization strive for their cause or point of view to prevail over the cause or point of view of others (Kraczla &amp; Wziątek-Staśko, 2024, p. 92)</a:t>
          </a:r>
          <a:endParaRPr lang="en-US"/>
        </a:p>
      </dgm:t>
    </dgm:pt>
    <dgm:pt modelId="{ABBE5E5F-72B6-42F5-942F-41732AD6C409}" type="parTrans" cxnId="{FED574B1-A47A-4BA9-B220-981103BE7A12}">
      <dgm:prSet/>
      <dgm:spPr/>
      <dgm:t>
        <a:bodyPr/>
        <a:lstStyle/>
        <a:p>
          <a:endParaRPr lang="en-US"/>
        </a:p>
      </dgm:t>
    </dgm:pt>
    <dgm:pt modelId="{0D259917-4BFE-447A-8BD7-621C78CC1220}" type="sibTrans" cxnId="{FED574B1-A47A-4BA9-B220-981103BE7A12}">
      <dgm:prSet/>
      <dgm:spPr/>
      <dgm:t>
        <a:bodyPr/>
        <a:lstStyle/>
        <a:p>
          <a:endParaRPr lang="en-US"/>
        </a:p>
      </dgm:t>
    </dgm:pt>
    <dgm:pt modelId="{BF70B7AE-4E72-4724-B6A6-6A0CF8F1B051}">
      <dgm:prSet/>
      <dgm:spPr/>
      <dgm:t>
        <a:bodyPr/>
        <a:lstStyle/>
        <a:p>
          <a:r>
            <a:rPr lang="en-GB"/>
            <a:t>There is always a reason behind a conflict, though it is not always easy to identify. The people involved are often under significant stress. It is important for people to know how to manage conflict effectively.</a:t>
          </a:r>
          <a:endParaRPr lang="en-US"/>
        </a:p>
      </dgm:t>
    </dgm:pt>
    <dgm:pt modelId="{0C54FC03-D334-410F-90DE-02C5C0F5DF9E}" type="parTrans" cxnId="{C6E9210C-388E-4A69-ADD1-5EC4B1B2308C}">
      <dgm:prSet/>
      <dgm:spPr/>
      <dgm:t>
        <a:bodyPr/>
        <a:lstStyle/>
        <a:p>
          <a:endParaRPr lang="en-US"/>
        </a:p>
      </dgm:t>
    </dgm:pt>
    <dgm:pt modelId="{57AEC01B-B2A1-4162-B35D-59FB2D87FBBB}" type="sibTrans" cxnId="{C6E9210C-388E-4A69-ADD1-5EC4B1B2308C}">
      <dgm:prSet/>
      <dgm:spPr/>
      <dgm:t>
        <a:bodyPr/>
        <a:lstStyle/>
        <a:p>
          <a:endParaRPr lang="en-US"/>
        </a:p>
      </dgm:t>
    </dgm:pt>
    <dgm:pt modelId="{256C94F6-7E97-4935-875A-9B9DFCE77EF3}" type="pres">
      <dgm:prSet presAssocID="{12969499-8442-4084-88ED-19B8DAEA6907}" presName="hierChild1" presStyleCnt="0">
        <dgm:presLayoutVars>
          <dgm:chPref val="1"/>
          <dgm:dir/>
          <dgm:animOne val="branch"/>
          <dgm:animLvl val="lvl"/>
          <dgm:resizeHandles/>
        </dgm:presLayoutVars>
      </dgm:prSet>
      <dgm:spPr/>
    </dgm:pt>
    <dgm:pt modelId="{7646BD12-68DF-42EA-8C8E-645857411A95}" type="pres">
      <dgm:prSet presAssocID="{BC597937-61EC-4CFF-9657-747171A967B1}" presName="hierRoot1" presStyleCnt="0"/>
      <dgm:spPr/>
    </dgm:pt>
    <dgm:pt modelId="{E80F0AE6-4BE5-4C01-A536-308AF1276C8A}" type="pres">
      <dgm:prSet presAssocID="{BC597937-61EC-4CFF-9657-747171A967B1}" presName="composite" presStyleCnt="0"/>
      <dgm:spPr/>
    </dgm:pt>
    <dgm:pt modelId="{87F79FC8-2178-4FD1-A70B-7E4E2A8F8492}" type="pres">
      <dgm:prSet presAssocID="{BC597937-61EC-4CFF-9657-747171A967B1}" presName="background" presStyleLbl="node0" presStyleIdx="0" presStyleCnt="2"/>
      <dgm:spPr/>
    </dgm:pt>
    <dgm:pt modelId="{FC0199B3-741F-469F-9C1C-074EF901783D}" type="pres">
      <dgm:prSet presAssocID="{BC597937-61EC-4CFF-9657-747171A967B1}" presName="text" presStyleLbl="fgAcc0" presStyleIdx="0" presStyleCnt="2">
        <dgm:presLayoutVars>
          <dgm:chPref val="3"/>
        </dgm:presLayoutVars>
      </dgm:prSet>
      <dgm:spPr/>
    </dgm:pt>
    <dgm:pt modelId="{227D7DF6-C97D-4C6B-8BE8-F4D79B5B6378}" type="pres">
      <dgm:prSet presAssocID="{BC597937-61EC-4CFF-9657-747171A967B1}" presName="hierChild2" presStyleCnt="0"/>
      <dgm:spPr/>
    </dgm:pt>
    <dgm:pt modelId="{752418C8-0433-4EEA-82D5-1D013B17603A}" type="pres">
      <dgm:prSet presAssocID="{BF70B7AE-4E72-4724-B6A6-6A0CF8F1B051}" presName="hierRoot1" presStyleCnt="0"/>
      <dgm:spPr/>
    </dgm:pt>
    <dgm:pt modelId="{4C4C3084-5F10-4FCA-AA19-63FCC5015F75}" type="pres">
      <dgm:prSet presAssocID="{BF70B7AE-4E72-4724-B6A6-6A0CF8F1B051}" presName="composite" presStyleCnt="0"/>
      <dgm:spPr/>
    </dgm:pt>
    <dgm:pt modelId="{C4FEF39B-7657-4C17-A06A-F8D1AB0018A1}" type="pres">
      <dgm:prSet presAssocID="{BF70B7AE-4E72-4724-B6A6-6A0CF8F1B051}" presName="background" presStyleLbl="node0" presStyleIdx="1" presStyleCnt="2"/>
      <dgm:spPr/>
    </dgm:pt>
    <dgm:pt modelId="{771B2628-74B6-4D3A-904D-3794F232A3A8}" type="pres">
      <dgm:prSet presAssocID="{BF70B7AE-4E72-4724-B6A6-6A0CF8F1B051}" presName="text" presStyleLbl="fgAcc0" presStyleIdx="1" presStyleCnt="2">
        <dgm:presLayoutVars>
          <dgm:chPref val="3"/>
        </dgm:presLayoutVars>
      </dgm:prSet>
      <dgm:spPr/>
    </dgm:pt>
    <dgm:pt modelId="{4628A4F6-C48C-4EBE-934B-D63C7451AC36}" type="pres">
      <dgm:prSet presAssocID="{BF70B7AE-4E72-4724-B6A6-6A0CF8F1B051}" presName="hierChild2" presStyleCnt="0"/>
      <dgm:spPr/>
    </dgm:pt>
  </dgm:ptLst>
  <dgm:cxnLst>
    <dgm:cxn modelId="{C6E9210C-388E-4A69-ADD1-5EC4B1B2308C}" srcId="{12969499-8442-4084-88ED-19B8DAEA6907}" destId="{BF70B7AE-4E72-4724-B6A6-6A0CF8F1B051}" srcOrd="1" destOrd="0" parTransId="{0C54FC03-D334-410F-90DE-02C5C0F5DF9E}" sibTransId="{57AEC01B-B2A1-4162-B35D-59FB2D87FBBB}"/>
    <dgm:cxn modelId="{90032E1B-D5A0-4B03-B7E1-28E65759F3D9}" type="presOf" srcId="{BF70B7AE-4E72-4724-B6A6-6A0CF8F1B051}" destId="{771B2628-74B6-4D3A-904D-3794F232A3A8}" srcOrd="0" destOrd="0" presId="urn:microsoft.com/office/officeart/2005/8/layout/hierarchy1"/>
    <dgm:cxn modelId="{FED574B1-A47A-4BA9-B220-981103BE7A12}" srcId="{12969499-8442-4084-88ED-19B8DAEA6907}" destId="{BC597937-61EC-4CFF-9657-747171A967B1}" srcOrd="0" destOrd="0" parTransId="{ABBE5E5F-72B6-42F5-942F-41732AD6C409}" sibTransId="{0D259917-4BFE-447A-8BD7-621C78CC1220}"/>
    <dgm:cxn modelId="{5CFFE6C5-4E5C-4BC4-B42A-7E81C95D4E25}" type="presOf" srcId="{12969499-8442-4084-88ED-19B8DAEA6907}" destId="{256C94F6-7E97-4935-875A-9B9DFCE77EF3}" srcOrd="0" destOrd="0" presId="urn:microsoft.com/office/officeart/2005/8/layout/hierarchy1"/>
    <dgm:cxn modelId="{751290DE-D797-4253-B428-9CE7B1C4F40B}" type="presOf" srcId="{BC597937-61EC-4CFF-9657-747171A967B1}" destId="{FC0199B3-741F-469F-9C1C-074EF901783D}" srcOrd="0" destOrd="0" presId="urn:microsoft.com/office/officeart/2005/8/layout/hierarchy1"/>
    <dgm:cxn modelId="{F26D14B4-3834-41AC-85E6-A2D0E632822B}" type="presParOf" srcId="{256C94F6-7E97-4935-875A-9B9DFCE77EF3}" destId="{7646BD12-68DF-42EA-8C8E-645857411A95}" srcOrd="0" destOrd="0" presId="urn:microsoft.com/office/officeart/2005/8/layout/hierarchy1"/>
    <dgm:cxn modelId="{BE1CB574-BAC7-4F68-9A74-0003C16A5DA7}" type="presParOf" srcId="{7646BD12-68DF-42EA-8C8E-645857411A95}" destId="{E80F0AE6-4BE5-4C01-A536-308AF1276C8A}" srcOrd="0" destOrd="0" presId="urn:microsoft.com/office/officeart/2005/8/layout/hierarchy1"/>
    <dgm:cxn modelId="{201FE32D-E8D4-4993-A264-BB72B51E90B0}" type="presParOf" srcId="{E80F0AE6-4BE5-4C01-A536-308AF1276C8A}" destId="{87F79FC8-2178-4FD1-A70B-7E4E2A8F8492}" srcOrd="0" destOrd="0" presId="urn:microsoft.com/office/officeart/2005/8/layout/hierarchy1"/>
    <dgm:cxn modelId="{E9C9912C-0075-40E5-A766-AFE45AB2C00C}" type="presParOf" srcId="{E80F0AE6-4BE5-4C01-A536-308AF1276C8A}" destId="{FC0199B3-741F-469F-9C1C-074EF901783D}" srcOrd="1" destOrd="0" presId="urn:microsoft.com/office/officeart/2005/8/layout/hierarchy1"/>
    <dgm:cxn modelId="{0A853E75-735B-4DE5-A48C-5AFD1B4C1A7E}" type="presParOf" srcId="{7646BD12-68DF-42EA-8C8E-645857411A95}" destId="{227D7DF6-C97D-4C6B-8BE8-F4D79B5B6378}" srcOrd="1" destOrd="0" presId="urn:microsoft.com/office/officeart/2005/8/layout/hierarchy1"/>
    <dgm:cxn modelId="{1408339A-C712-4D4A-8DF3-531456D38439}" type="presParOf" srcId="{256C94F6-7E97-4935-875A-9B9DFCE77EF3}" destId="{752418C8-0433-4EEA-82D5-1D013B17603A}" srcOrd="1" destOrd="0" presId="urn:microsoft.com/office/officeart/2005/8/layout/hierarchy1"/>
    <dgm:cxn modelId="{F2802C40-E496-4088-981C-AF22AA93FF7A}" type="presParOf" srcId="{752418C8-0433-4EEA-82D5-1D013B17603A}" destId="{4C4C3084-5F10-4FCA-AA19-63FCC5015F75}" srcOrd="0" destOrd="0" presId="urn:microsoft.com/office/officeart/2005/8/layout/hierarchy1"/>
    <dgm:cxn modelId="{19B1B216-B004-4EC0-BAC9-38F1DE2DEFD3}" type="presParOf" srcId="{4C4C3084-5F10-4FCA-AA19-63FCC5015F75}" destId="{C4FEF39B-7657-4C17-A06A-F8D1AB0018A1}" srcOrd="0" destOrd="0" presId="urn:microsoft.com/office/officeart/2005/8/layout/hierarchy1"/>
    <dgm:cxn modelId="{9DDC90A8-3D62-4990-A49A-8647A27BFFA8}" type="presParOf" srcId="{4C4C3084-5F10-4FCA-AA19-63FCC5015F75}" destId="{771B2628-74B6-4D3A-904D-3794F232A3A8}" srcOrd="1" destOrd="0" presId="urn:microsoft.com/office/officeart/2005/8/layout/hierarchy1"/>
    <dgm:cxn modelId="{167E5E64-3262-4D86-9F1A-6298D3BA8CCE}" type="presParOf" srcId="{752418C8-0433-4EEA-82D5-1D013B17603A}" destId="{4628A4F6-C48C-4EBE-934B-D63C7451AC3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F79FC8-2178-4FD1-A70B-7E4E2A8F8492}">
      <dsp:nvSpPr>
        <dsp:cNvPr id="0" name=""/>
        <dsp:cNvSpPr/>
      </dsp:nvSpPr>
      <dsp:spPr>
        <a:xfrm>
          <a:off x="1127" y="439306"/>
          <a:ext cx="3958362" cy="251356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C0199B3-741F-469F-9C1C-074EF901783D}">
      <dsp:nvSpPr>
        <dsp:cNvPr id="0" name=""/>
        <dsp:cNvSpPr/>
      </dsp:nvSpPr>
      <dsp:spPr>
        <a:xfrm>
          <a:off x="440945" y="857133"/>
          <a:ext cx="3958362" cy="251356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During a dispute, members or departments of an organization strive for their cause or point of view to prevail over the cause or point of view of others (Kraczla &amp; Wziątek-Staśko, 2024, p. 92)</a:t>
          </a:r>
          <a:endParaRPr lang="en-US" sz="2100" kern="1200"/>
        </a:p>
      </dsp:txBody>
      <dsp:txXfrm>
        <a:off x="514565" y="930753"/>
        <a:ext cx="3811122" cy="2366320"/>
      </dsp:txXfrm>
    </dsp:sp>
    <dsp:sp modelId="{C4FEF39B-7657-4C17-A06A-F8D1AB0018A1}">
      <dsp:nvSpPr>
        <dsp:cNvPr id="0" name=""/>
        <dsp:cNvSpPr/>
      </dsp:nvSpPr>
      <dsp:spPr>
        <a:xfrm>
          <a:off x="4839126" y="439306"/>
          <a:ext cx="3958362" cy="251356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71B2628-74B6-4D3A-904D-3794F232A3A8}">
      <dsp:nvSpPr>
        <dsp:cNvPr id="0" name=""/>
        <dsp:cNvSpPr/>
      </dsp:nvSpPr>
      <dsp:spPr>
        <a:xfrm>
          <a:off x="5278944" y="857133"/>
          <a:ext cx="3958362" cy="251356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There is always a reason behind a conflict, though it is not always easy to identify. The people involved are often under significant stress. It is important for people to know how to manage conflict effectively.</a:t>
          </a:r>
          <a:endParaRPr lang="en-US" sz="2100" kern="1200"/>
        </a:p>
      </dsp:txBody>
      <dsp:txXfrm>
        <a:off x="5352564" y="930753"/>
        <a:ext cx="3811122" cy="236632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6/30/2025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2864637"/>
      </p:ext>
    </p:extLst>
  </p:cSld>
  <p:clrMapOvr>
    <a:masterClrMapping/>
  </p:clrMapOvr>
  <p:hf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6/30/2025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337477918"/>
      </p:ext>
    </p:extLst>
  </p:cSld>
  <p:clrMapOvr>
    <a:masterClrMapping/>
  </p:clrMapOvr>
  <p:hf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6/30/2025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795481483"/>
      </p:ext>
    </p:extLst>
  </p:cSld>
  <p:clrMapOvr>
    <a:masterClrMapping/>
  </p:clrMapOvr>
  <p:hf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6/30/2025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251567698"/>
      </p:ext>
    </p:extLst>
  </p:cSld>
  <p:clrMapOvr>
    <a:masterClrMapping/>
  </p:clrMapOvr>
  <p:hf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6/30/2025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4837772"/>
      </p:ext>
    </p:extLst>
  </p:cSld>
  <p:clrMapOvr>
    <a:masterClrMapping/>
  </p:clrMapOvr>
  <p:hf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6/30/2025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224958987"/>
      </p:ext>
    </p:extLst>
  </p:cSld>
  <p:clrMapOvr>
    <a:masterClrMapping/>
  </p:clrMapOvr>
  <p:hf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6/30/2025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045135193"/>
      </p:ext>
    </p:extLst>
  </p:cSld>
  <p:clrMapOvr>
    <a:masterClrMapping/>
  </p:clrMapOvr>
  <p:hf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6/30/2025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016890194"/>
      </p:ext>
    </p:extLst>
  </p:cSld>
  <p:clrMapOvr>
    <a:masterClrMapping/>
  </p:clrMapOvr>
  <p:hf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6/30/2025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809214006"/>
      </p:ext>
    </p:extLst>
  </p:cSld>
  <p:clrMapOvr>
    <a:masterClrMapping/>
  </p:clrMapOvr>
  <p:hf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6/30/2025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504397246"/>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6/30/2025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849264106"/>
      </p:ext>
    </p:extLst>
  </p:cSld>
  <p:clrMapOvr>
    <a:masterClrMapping/>
  </p:clrMapOvr>
  <p:hf sldNum="0"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6/30/2025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533367212"/>
      </p:ext>
    </p:extLst>
  </p:cSld>
  <p:clrMap bg1="dk1" tx1="lt1" bg2="dk2" tx2="lt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hf sldNum="0" hdr="0" ft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ed.com/talks/margaret_heffernan_the_dangers_of_willful_blindness?subtitle=en" TargetMode="External"/><Relationship Id="rId2" Type="http://schemas.openxmlformats.org/officeDocument/2006/relationships/hyperlink" Target="https://www.ted.com/talks/margaret_heffernan_dare_to_disagree?subtitle=en" TargetMode="External"/><Relationship Id="rId1" Type="http://schemas.openxmlformats.org/officeDocument/2006/relationships/slideLayout" Target="../slideLayouts/slideLayout2.xml"/><Relationship Id="rId5" Type="http://schemas.openxmlformats.org/officeDocument/2006/relationships/hyperlink" Target="https://www.youtube.com/watch?v=nmUwCpX5YDo" TargetMode="External"/><Relationship Id="rId4" Type="http://schemas.openxmlformats.org/officeDocument/2006/relationships/hyperlink" Target="https://www.youtube.com/watch?v=oPJtRDul0d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2A611-9F9F-083A-DAED-FC0B0F0357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1A0257-8591-6FDF-B358-9C08880DE967}"/>
              </a:ext>
            </a:extLst>
          </p:cNvPr>
          <p:cNvSpPr>
            <a:spLocks noGrp="1"/>
          </p:cNvSpPr>
          <p:nvPr>
            <p:ph type="ctrTitle"/>
          </p:nvPr>
        </p:nvSpPr>
        <p:spPr>
          <a:xfrm>
            <a:off x="3997053" y="159558"/>
            <a:ext cx="7160877" cy="1716881"/>
          </a:xfrm>
        </p:spPr>
        <p:txBody>
          <a:bodyPr vert="horz" lIns="91440" tIns="45720" rIns="91440" bIns="45720" rtlCol="0" anchor="t">
            <a:noAutofit/>
          </a:bodyPr>
          <a:lstStyle/>
          <a:p>
            <a:pPr algn="ctr"/>
            <a:r>
              <a:rPr lang="en-GB" sz="3200" b="0" dirty="0">
                <a:solidFill>
                  <a:schemeClr val="bg1"/>
                </a:solidFill>
                <a:latin typeface="Sagona Book"/>
                <a:ea typeface="+mj-lt"/>
                <a:cs typeface="+mj-lt"/>
              </a:rPr>
              <a:t>What we have learnt about effective teams?</a:t>
            </a:r>
            <a:br>
              <a:rPr lang="en-GB" sz="3200" b="0" dirty="0">
                <a:latin typeface="Sagona Book"/>
                <a:ea typeface="+mj-lt"/>
                <a:cs typeface="+mj-lt"/>
              </a:rPr>
            </a:br>
            <a:endParaRPr lang="en-GB" sz="3200" b="0">
              <a:solidFill>
                <a:srgbClr val="FFFFFF"/>
              </a:solidFill>
              <a:latin typeface="Sagona Book"/>
              <a:ea typeface="+mj-lt"/>
              <a:cs typeface="+mj-lt"/>
            </a:endParaRPr>
          </a:p>
        </p:txBody>
      </p:sp>
      <p:sp>
        <p:nvSpPr>
          <p:cNvPr id="3" name="Subtitle 2">
            <a:extLst>
              <a:ext uri="{FF2B5EF4-FFF2-40B4-BE49-F238E27FC236}">
                <a16:creationId xmlns:a16="http://schemas.microsoft.com/office/drawing/2014/main" id="{85B3CB26-5AF9-72FC-5A10-0AD51FD3AD7D}"/>
              </a:ext>
            </a:extLst>
          </p:cNvPr>
          <p:cNvSpPr>
            <a:spLocks noGrp="1"/>
          </p:cNvSpPr>
          <p:nvPr>
            <p:ph type="subTitle" idx="1"/>
          </p:nvPr>
        </p:nvSpPr>
        <p:spPr>
          <a:xfrm>
            <a:off x="3999142" y="2286002"/>
            <a:ext cx="7243964" cy="1722334"/>
          </a:xfrm>
        </p:spPr>
        <p:txBody>
          <a:bodyPr vert="horz" lIns="91440" tIns="45720" rIns="91440" bIns="45720" rtlCol="0" anchor="t">
            <a:normAutofit/>
          </a:bodyPr>
          <a:lstStyle/>
          <a:p>
            <a:pPr algn="ctr"/>
            <a:r>
              <a:rPr lang="en-GB" sz="2800" cap="all" dirty="0">
                <a:solidFill>
                  <a:schemeClr val="bg1"/>
                </a:solidFill>
                <a:latin typeface="Sagona Book"/>
              </a:rPr>
              <a:t>CONFLICT MANAGEMENT AND RESOLUTION STRATEGIES</a:t>
            </a:r>
            <a:endParaRPr lang="en-GB" sz="2800">
              <a:solidFill>
                <a:schemeClr val="bg1"/>
              </a:solidFill>
              <a:latin typeface="Sagona Book"/>
            </a:endParaRPr>
          </a:p>
          <a:p>
            <a:pPr algn="ctr"/>
            <a:endParaRPr lang="en-GB" dirty="0">
              <a:solidFill>
                <a:srgbClr val="FFFFFF"/>
              </a:solidFill>
            </a:endParaRPr>
          </a:p>
        </p:txBody>
      </p:sp>
      <p:sp>
        <p:nvSpPr>
          <p:cNvPr id="6" name="TextBox 5">
            <a:extLst>
              <a:ext uri="{FF2B5EF4-FFF2-40B4-BE49-F238E27FC236}">
                <a16:creationId xmlns:a16="http://schemas.microsoft.com/office/drawing/2014/main" id="{8CF536DF-993F-EB42-5A78-1661D130BA53}"/>
              </a:ext>
            </a:extLst>
          </p:cNvPr>
          <p:cNvSpPr txBox="1"/>
          <p:nvPr/>
        </p:nvSpPr>
        <p:spPr>
          <a:xfrm>
            <a:off x="182189" y="4927396"/>
            <a:ext cx="108287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bg1"/>
                </a:solidFill>
                <a:latin typeface="Sagona Book"/>
                <a:cs typeface="Arial"/>
              </a:rPr>
              <a:t>Module Name: Effective team working and communication </a:t>
            </a:r>
            <a:r>
              <a:rPr lang="en-GB" sz="2400" dirty="0">
                <a:solidFill>
                  <a:schemeClr val="bg1"/>
                </a:solidFill>
                <a:latin typeface="Sagona Book"/>
                <a:ea typeface="+mn-lt"/>
                <a:cs typeface="+mn-lt"/>
              </a:rPr>
              <a:t>BMSW4009</a:t>
            </a:r>
          </a:p>
          <a:p>
            <a:r>
              <a:rPr lang="en-GB" sz="2400" dirty="0">
                <a:solidFill>
                  <a:schemeClr val="bg1"/>
                </a:solidFill>
                <a:latin typeface="Sagona Book"/>
                <a:cs typeface="Arial"/>
              </a:rPr>
              <a:t>Student name: </a:t>
            </a:r>
            <a:r>
              <a:rPr lang="en-GB" sz="2400" err="1">
                <a:solidFill>
                  <a:schemeClr val="bg1"/>
                </a:solidFill>
                <a:latin typeface="Sagona Book"/>
                <a:cs typeface="Arial"/>
              </a:rPr>
              <a:t>Nikolaya</a:t>
            </a:r>
            <a:r>
              <a:rPr lang="en-GB" sz="2400" dirty="0">
                <a:solidFill>
                  <a:schemeClr val="bg1"/>
                </a:solidFill>
                <a:latin typeface="Sagona Book"/>
                <a:cs typeface="Arial"/>
              </a:rPr>
              <a:t> </a:t>
            </a:r>
            <a:r>
              <a:rPr lang="en-GB" sz="2400" err="1">
                <a:solidFill>
                  <a:schemeClr val="bg1"/>
                </a:solidFill>
                <a:latin typeface="Sagona Book"/>
                <a:cs typeface="Arial"/>
              </a:rPr>
              <a:t>Velinova</a:t>
            </a:r>
            <a:r>
              <a:rPr lang="en-GB" sz="2400" dirty="0">
                <a:solidFill>
                  <a:schemeClr val="bg1"/>
                </a:solidFill>
                <a:latin typeface="Sagona Book"/>
                <a:cs typeface="Arial"/>
              </a:rPr>
              <a:t> 2412929</a:t>
            </a:r>
            <a:endParaRPr lang="en-GB" sz="2400" dirty="0">
              <a:solidFill>
                <a:schemeClr val="bg1"/>
              </a:solidFill>
              <a:latin typeface="Sagona Book"/>
            </a:endParaRPr>
          </a:p>
          <a:p>
            <a:r>
              <a:rPr lang="en-GB" sz="2400" dirty="0">
                <a:solidFill>
                  <a:schemeClr val="bg1"/>
                </a:solidFill>
                <a:latin typeface="Sagona Book"/>
                <a:cs typeface="Arial"/>
              </a:rPr>
              <a:t>Lecturer: Melanie Squire</a:t>
            </a:r>
            <a:endParaRPr lang="en-GB" sz="2400" dirty="0">
              <a:solidFill>
                <a:schemeClr val="bg1"/>
              </a:solidFill>
              <a:latin typeface="Sagona Book"/>
            </a:endParaRPr>
          </a:p>
          <a:p>
            <a:pPr algn="l"/>
            <a:endParaRPr lang="en-GB" sz="2400" dirty="0">
              <a:solidFill>
                <a:schemeClr val="bg1"/>
              </a:solidFill>
              <a:latin typeface="Sagona Book"/>
            </a:endParaRPr>
          </a:p>
        </p:txBody>
      </p:sp>
      <p:pic>
        <p:nvPicPr>
          <p:cNvPr id="7" name="Picture 6" descr="A black and yellow shield with blue flowers&#10;&#10;AI-generated content may be incorrect.">
            <a:extLst>
              <a:ext uri="{FF2B5EF4-FFF2-40B4-BE49-F238E27FC236}">
                <a16:creationId xmlns:a16="http://schemas.microsoft.com/office/drawing/2014/main" id="{A0DC68E4-1F0D-18FC-5BD9-3C3E66329EB7}"/>
              </a:ext>
            </a:extLst>
          </p:cNvPr>
          <p:cNvPicPr>
            <a:picLocks noChangeAspect="1"/>
          </p:cNvPicPr>
          <p:nvPr/>
        </p:nvPicPr>
        <p:blipFill>
          <a:blip r:embed="rId2"/>
          <a:srcRect b="1182"/>
          <a:stretch>
            <a:fillRect/>
          </a:stretch>
        </p:blipFill>
        <p:spPr>
          <a:xfrm>
            <a:off x="-195" y="1435"/>
            <a:ext cx="3173651" cy="3452698"/>
          </a:xfrm>
          <a:prstGeom prst="rect">
            <a:avLst/>
          </a:prstGeom>
        </p:spPr>
      </p:pic>
    </p:spTree>
    <p:extLst>
      <p:ext uri="{BB962C8B-B14F-4D97-AF65-F5344CB8AC3E}">
        <p14:creationId xmlns:p14="http://schemas.microsoft.com/office/powerpoint/2010/main" val="1264186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2A5E8-3B02-53E2-62F5-C45A260FC05E}"/>
              </a:ext>
            </a:extLst>
          </p:cNvPr>
          <p:cNvSpPr>
            <a:spLocks noGrp="1"/>
          </p:cNvSpPr>
          <p:nvPr>
            <p:ph type="title"/>
          </p:nvPr>
        </p:nvSpPr>
        <p:spPr>
          <a:xfrm>
            <a:off x="1638333" y="481773"/>
            <a:ext cx="9238434" cy="857559"/>
          </a:xfrm>
        </p:spPr>
        <p:txBody>
          <a:bodyPr vert="horz" lIns="91440" tIns="45720" rIns="91440" bIns="45720" rtlCol="0" anchor="t">
            <a:noAutofit/>
          </a:bodyPr>
          <a:lstStyle/>
          <a:p>
            <a:pPr algn="ctr"/>
            <a:r>
              <a:rPr lang="en-GB" dirty="0">
                <a:solidFill>
                  <a:schemeClr val="bg1"/>
                </a:solidFill>
                <a:latin typeface="Sagona Book"/>
              </a:rPr>
              <a:t>Presentation overview</a:t>
            </a:r>
            <a:endParaRPr lang="en-US"/>
          </a:p>
        </p:txBody>
      </p:sp>
      <p:sp>
        <p:nvSpPr>
          <p:cNvPr id="3" name="Content Placeholder 2">
            <a:extLst>
              <a:ext uri="{FF2B5EF4-FFF2-40B4-BE49-F238E27FC236}">
                <a16:creationId xmlns:a16="http://schemas.microsoft.com/office/drawing/2014/main" id="{A24A4D60-5C7E-6C8B-A7E9-C54112830DA2}"/>
              </a:ext>
            </a:extLst>
          </p:cNvPr>
          <p:cNvSpPr>
            <a:spLocks noGrp="1"/>
          </p:cNvSpPr>
          <p:nvPr>
            <p:ph idx="1"/>
          </p:nvPr>
        </p:nvSpPr>
        <p:spPr>
          <a:xfrm>
            <a:off x="1481758" y="1711890"/>
            <a:ext cx="9238434" cy="4655506"/>
          </a:xfrm>
        </p:spPr>
        <p:txBody>
          <a:bodyPr vert="horz" lIns="91440" tIns="45720" rIns="91440" bIns="45720" rtlCol="0" anchor="t">
            <a:noAutofit/>
          </a:bodyPr>
          <a:lstStyle/>
          <a:p>
            <a:pPr marL="342900" indent="-342900">
              <a:buAutoNum type="arabicPeriod"/>
            </a:pPr>
            <a:r>
              <a:rPr lang="en-GB" sz="1600" dirty="0">
                <a:solidFill>
                  <a:schemeClr val="bg1"/>
                </a:solidFill>
                <a:latin typeface="Sagona Book"/>
              </a:rPr>
              <a:t>What is conflict?</a:t>
            </a:r>
          </a:p>
          <a:p>
            <a:pPr marL="342900" indent="-342900">
              <a:buAutoNum type="arabicPeriod"/>
            </a:pPr>
            <a:r>
              <a:rPr lang="en-GB" sz="1600" dirty="0">
                <a:solidFill>
                  <a:schemeClr val="bg1"/>
                </a:solidFill>
                <a:latin typeface="Sagona Book"/>
              </a:rPr>
              <a:t>Topic title "Conflict management and resolution strategies".</a:t>
            </a:r>
            <a:endParaRPr lang="en-GB" sz="1600" dirty="0">
              <a:solidFill>
                <a:srgbClr val="FFFFFF"/>
              </a:solidFill>
              <a:latin typeface="Sagona Book"/>
            </a:endParaRPr>
          </a:p>
          <a:p>
            <a:pPr marL="342900" indent="-342900">
              <a:buAutoNum type="arabicPeriod"/>
            </a:pPr>
            <a:r>
              <a:rPr lang="en-GB" sz="1600" dirty="0">
                <a:solidFill>
                  <a:schemeClr val="bg1"/>
                </a:solidFill>
                <a:latin typeface="Sagona Book" panose="02020503050505020204" pitchFamily="18" charset="0"/>
              </a:rPr>
              <a:t>How to manage conflict?</a:t>
            </a:r>
          </a:p>
          <a:p>
            <a:pPr marL="342900" indent="-342900">
              <a:buAutoNum type="arabicPeriod"/>
            </a:pPr>
            <a:r>
              <a:rPr lang="en-GB" sz="1600" dirty="0" err="1">
                <a:solidFill>
                  <a:schemeClr val="bg1"/>
                </a:solidFill>
                <a:latin typeface="Sagona Book"/>
              </a:rPr>
              <a:t>Betari’s</a:t>
            </a:r>
            <a:r>
              <a:rPr lang="en-GB" sz="1600" dirty="0">
                <a:solidFill>
                  <a:schemeClr val="bg1"/>
                </a:solidFill>
                <a:latin typeface="Sagona Book"/>
              </a:rPr>
              <a:t> Box.</a:t>
            </a:r>
            <a:endParaRPr lang="en-GB" sz="1600" dirty="0">
              <a:solidFill>
                <a:schemeClr val="bg1"/>
              </a:solidFill>
              <a:latin typeface="Sagona Book" panose="02020503050505020204" pitchFamily="18" charset="0"/>
            </a:endParaRPr>
          </a:p>
          <a:p>
            <a:pPr marL="342900" indent="-342900">
              <a:buAutoNum type="arabicPeriod"/>
            </a:pPr>
            <a:r>
              <a:rPr lang="en-GB" sz="1600" dirty="0">
                <a:solidFill>
                  <a:schemeClr val="bg1"/>
                </a:solidFill>
                <a:latin typeface="Sagona Book"/>
              </a:rPr>
              <a:t>Parent Adult Child Model.</a:t>
            </a:r>
            <a:endParaRPr lang="en-GB" sz="1600" dirty="0">
              <a:solidFill>
                <a:schemeClr val="bg1"/>
              </a:solidFill>
              <a:latin typeface="Sagona Book" panose="02020503050505020204" pitchFamily="18" charset="0"/>
            </a:endParaRPr>
          </a:p>
          <a:p>
            <a:pPr marL="342900" indent="-342900">
              <a:buAutoNum type="arabicPeriod"/>
            </a:pPr>
            <a:r>
              <a:rPr lang="en-GB" sz="1600" dirty="0">
                <a:solidFill>
                  <a:schemeClr val="bg1"/>
                </a:solidFill>
                <a:latin typeface="Sagona Book" panose="02020503050505020204" pitchFamily="18" charset="0"/>
              </a:rPr>
              <a:t>Resolution strategies </a:t>
            </a:r>
            <a:r>
              <a:rPr lang="en-GB" sz="1600" dirty="0">
                <a:solidFill>
                  <a:schemeClr val="bg1"/>
                </a:solidFill>
                <a:latin typeface="Sagona Book"/>
              </a:rPr>
              <a:t>- Thomas &amp; Kilman model.</a:t>
            </a:r>
            <a:endParaRPr lang="en-US" sz="1600" dirty="0">
              <a:solidFill>
                <a:schemeClr val="bg1"/>
              </a:solidFill>
              <a:latin typeface="Sagona Book"/>
            </a:endParaRPr>
          </a:p>
          <a:p>
            <a:pPr marL="342900" indent="-342900">
              <a:buAutoNum type="arabicPeriod"/>
            </a:pPr>
            <a:r>
              <a:rPr lang="en-GB" sz="1600" dirty="0">
                <a:solidFill>
                  <a:schemeClr val="bg1"/>
                </a:solidFill>
                <a:latin typeface="Sagona Book"/>
                <a:ea typeface="+mn-lt"/>
                <a:cs typeface="+mn-lt"/>
              </a:rPr>
              <a:t>How I manage conflict – my example.</a:t>
            </a:r>
            <a:endParaRPr lang="en-GB" sz="1600" dirty="0">
              <a:solidFill>
                <a:schemeClr val="bg1"/>
              </a:solidFill>
              <a:latin typeface="Sagona Book"/>
            </a:endParaRPr>
          </a:p>
          <a:p>
            <a:pPr marL="342900" indent="-342900">
              <a:buAutoNum type="arabicPeriod"/>
            </a:pPr>
            <a:r>
              <a:rPr lang="en-GB" sz="1600" dirty="0">
                <a:solidFill>
                  <a:schemeClr val="bg1"/>
                </a:solidFill>
                <a:latin typeface="Sagona Book"/>
              </a:rPr>
              <a:t>How to learn from conflict?</a:t>
            </a:r>
          </a:p>
          <a:p>
            <a:pPr marL="342900" indent="-342900">
              <a:buAutoNum type="arabicPeriod"/>
            </a:pPr>
            <a:r>
              <a:rPr lang="en-GB" sz="1600" dirty="0">
                <a:solidFill>
                  <a:schemeClr val="bg1"/>
                </a:solidFill>
                <a:latin typeface="Sagona Book"/>
              </a:rPr>
              <a:t>Conclusion.</a:t>
            </a:r>
          </a:p>
          <a:p>
            <a:pPr marL="342900" indent="-342900">
              <a:buAutoNum type="arabicPeriod"/>
            </a:pPr>
            <a:r>
              <a:rPr lang="en-GB" sz="1600" dirty="0">
                <a:solidFill>
                  <a:schemeClr val="bg1"/>
                </a:solidFill>
                <a:latin typeface="Sagona Book"/>
              </a:rPr>
              <a:t>Reference list.</a:t>
            </a:r>
          </a:p>
          <a:p>
            <a:pPr marL="342900" indent="-342900">
              <a:buAutoNum type="arabicPeriod"/>
            </a:pPr>
            <a:endParaRPr lang="en-GB" sz="2000" dirty="0">
              <a:solidFill>
                <a:schemeClr val="bg1"/>
              </a:solidFill>
              <a:latin typeface="Sagona Book"/>
            </a:endParaRPr>
          </a:p>
        </p:txBody>
      </p:sp>
    </p:spTree>
    <p:extLst>
      <p:ext uri="{BB962C8B-B14F-4D97-AF65-F5344CB8AC3E}">
        <p14:creationId xmlns:p14="http://schemas.microsoft.com/office/powerpoint/2010/main" val="2019618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7000" b="-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12FAC-C2F1-6D25-FF94-2A9ACB83B483}"/>
              </a:ext>
            </a:extLst>
          </p:cNvPr>
          <p:cNvSpPr>
            <a:spLocks noGrp="1"/>
          </p:cNvSpPr>
          <p:nvPr>
            <p:ph type="title"/>
          </p:nvPr>
        </p:nvSpPr>
        <p:spPr>
          <a:xfrm>
            <a:off x="2045890" y="1280768"/>
            <a:ext cx="9238434" cy="857559"/>
          </a:xfrm>
        </p:spPr>
        <p:txBody>
          <a:bodyPr vert="horz" lIns="91440" tIns="45720" rIns="91440" bIns="45720" rtlCol="0" anchor="t">
            <a:normAutofit/>
          </a:bodyPr>
          <a:lstStyle/>
          <a:p>
            <a:r>
              <a:rPr lang="en-GB" dirty="0"/>
              <a:t>WHAT IS CONFLICT?</a:t>
            </a:r>
            <a:endParaRPr lang="en-US"/>
          </a:p>
        </p:txBody>
      </p:sp>
      <p:sp>
        <p:nvSpPr>
          <p:cNvPr id="4" name="Date Placeholder 3">
            <a:extLst>
              <a:ext uri="{FF2B5EF4-FFF2-40B4-BE49-F238E27FC236}">
                <a16:creationId xmlns:a16="http://schemas.microsoft.com/office/drawing/2014/main" id="{7AF0F522-591B-BF3C-8D81-38FA060D8AEF}"/>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18AC7D16-71D0-4E14-9758-554D589C22BD}" type="datetime1">
              <a:rPr lang="en-GB"/>
              <a:pPr>
                <a:spcAft>
                  <a:spcPts val="600"/>
                </a:spcAft>
              </a:pPr>
              <a:t>30/06/2025</a:t>
            </a:fld>
            <a:endParaRPr lang="en-US"/>
          </a:p>
        </p:txBody>
      </p:sp>
      <p:graphicFrame>
        <p:nvGraphicFramePr>
          <p:cNvPr id="9" name="Content Placeholder 2">
            <a:extLst>
              <a:ext uri="{FF2B5EF4-FFF2-40B4-BE49-F238E27FC236}">
                <a16:creationId xmlns:a16="http://schemas.microsoft.com/office/drawing/2014/main" id="{C8010C7B-4AA3-080A-24AA-903A940ED0BE}"/>
              </a:ext>
            </a:extLst>
          </p:cNvPr>
          <p:cNvGraphicFramePr>
            <a:graphicFrameLocks noGrp="1"/>
          </p:cNvGraphicFramePr>
          <p:nvPr>
            <p:ph idx="1"/>
            <p:extLst>
              <p:ext uri="{D42A27DB-BD31-4B8C-83A1-F6EECF244321}">
                <p14:modId xmlns:p14="http://schemas.microsoft.com/office/powerpoint/2010/main" val="3420724785"/>
              </p:ext>
            </p:extLst>
          </p:nvPr>
        </p:nvGraphicFramePr>
        <p:xfrm>
          <a:off x="1474390" y="2577353"/>
          <a:ext cx="9238434"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9674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B01B-2EB0-A76C-27E0-7B94DC5F77D2}"/>
              </a:ext>
            </a:extLst>
          </p:cNvPr>
          <p:cNvSpPr>
            <a:spLocks noGrp="1"/>
          </p:cNvSpPr>
          <p:nvPr>
            <p:ph type="title"/>
          </p:nvPr>
        </p:nvSpPr>
        <p:spPr>
          <a:xfrm>
            <a:off x="890508" y="640369"/>
            <a:ext cx="4073002" cy="2146030"/>
          </a:xfrm>
        </p:spPr>
        <p:txBody>
          <a:bodyPr vert="horz" lIns="91440" tIns="45720" rIns="91440" bIns="45720" rtlCol="0" anchor="b">
            <a:noAutofit/>
          </a:bodyPr>
          <a:lstStyle/>
          <a:p>
            <a:pPr>
              <a:lnSpc>
                <a:spcPct val="110000"/>
              </a:lnSpc>
            </a:pPr>
            <a:r>
              <a:rPr lang="en-GB" sz="2400" dirty="0">
                <a:latin typeface="Sagona Book"/>
              </a:rPr>
              <a:t>CONFLICT MANAGEMENT AND RESOLUTION STRATEGIES</a:t>
            </a:r>
          </a:p>
        </p:txBody>
      </p:sp>
      <p:pic>
        <p:nvPicPr>
          <p:cNvPr id="7" name="Picture 6" descr="A group of people pulling a rope&#10;&#10;AI-generated content may be incorrect.">
            <a:extLst>
              <a:ext uri="{FF2B5EF4-FFF2-40B4-BE49-F238E27FC236}">
                <a16:creationId xmlns:a16="http://schemas.microsoft.com/office/drawing/2014/main" id="{59F08C5B-0C24-2B33-D79C-F326FE43DCDF}"/>
              </a:ext>
            </a:extLst>
          </p:cNvPr>
          <p:cNvPicPr>
            <a:picLocks noChangeAspect="1"/>
          </p:cNvPicPr>
          <p:nvPr/>
        </p:nvPicPr>
        <p:blipFill>
          <a:blip r:embed="rId2"/>
          <a:stretch>
            <a:fillRect/>
          </a:stretch>
        </p:blipFill>
        <p:spPr>
          <a:xfrm>
            <a:off x="5751534" y="642052"/>
            <a:ext cx="5876793" cy="5281622"/>
          </a:xfrm>
          <a:prstGeom prst="rect">
            <a:avLst/>
          </a:prstGeom>
          <a:noFill/>
        </p:spPr>
      </p:pic>
      <p:sp>
        <p:nvSpPr>
          <p:cNvPr id="3" name="Content Placeholder 2">
            <a:extLst>
              <a:ext uri="{FF2B5EF4-FFF2-40B4-BE49-F238E27FC236}">
                <a16:creationId xmlns:a16="http://schemas.microsoft.com/office/drawing/2014/main" id="{D7F76F9F-6C81-40CA-DB79-7AB811FD7395}"/>
              </a:ext>
            </a:extLst>
          </p:cNvPr>
          <p:cNvSpPr>
            <a:spLocks noGrp="1"/>
          </p:cNvSpPr>
          <p:nvPr>
            <p:ph type="body" sz="half" idx="2"/>
          </p:nvPr>
        </p:nvSpPr>
        <p:spPr>
          <a:xfrm>
            <a:off x="441659" y="3534860"/>
            <a:ext cx="4527452" cy="2570345"/>
          </a:xfrm>
        </p:spPr>
        <p:txBody>
          <a:bodyPr vert="horz" lIns="91440" tIns="45720" rIns="91440" bIns="45720" rtlCol="0" anchor="t">
            <a:normAutofit/>
          </a:bodyPr>
          <a:lstStyle/>
          <a:p>
            <a:pPr marL="0" indent="0">
              <a:lnSpc>
                <a:spcPct val="120000"/>
              </a:lnSpc>
              <a:buNone/>
            </a:pPr>
            <a:r>
              <a:rPr lang="en-GB" sz="2000" dirty="0">
                <a:solidFill>
                  <a:srgbClr val="000000"/>
                </a:solidFill>
                <a:latin typeface="Sagona Book"/>
              </a:rPr>
              <a:t>Conflicts can arise anywhere where something is being shared. However, they can be overcome, and we can learn valuable lessons from them—as long as we take the time to reflect on them.</a:t>
            </a:r>
            <a:endParaRPr lang="en-US" sz="2000">
              <a:solidFill>
                <a:srgbClr val="000000"/>
              </a:solidFill>
              <a:latin typeface="Sagona Book"/>
            </a:endParaRPr>
          </a:p>
        </p:txBody>
      </p:sp>
      <p:sp>
        <p:nvSpPr>
          <p:cNvPr id="4" name="Date Placeholder 3">
            <a:extLst>
              <a:ext uri="{FF2B5EF4-FFF2-40B4-BE49-F238E27FC236}">
                <a16:creationId xmlns:a16="http://schemas.microsoft.com/office/drawing/2014/main" id="{3F79604F-3462-F2B7-ECFF-5B64BBECD927}"/>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09CDCA5A-21DC-4C0F-8769-5AB22ADD0182}" type="datetime1">
              <a:rPr lang="en-US"/>
              <a:pPr>
                <a:spcAft>
                  <a:spcPts val="600"/>
                </a:spcAft>
              </a:pPr>
              <a:t>6/30/2025</a:t>
            </a:fld>
            <a:endParaRPr lang="en-US"/>
          </a:p>
        </p:txBody>
      </p:sp>
    </p:spTree>
    <p:extLst>
      <p:ext uri="{BB962C8B-B14F-4D97-AF65-F5344CB8AC3E}">
        <p14:creationId xmlns:p14="http://schemas.microsoft.com/office/powerpoint/2010/main" val="464782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9BBE4-CCEC-CDB7-4334-66C7C920554D}"/>
              </a:ext>
            </a:extLst>
          </p:cNvPr>
          <p:cNvSpPr>
            <a:spLocks noGrp="1"/>
          </p:cNvSpPr>
          <p:nvPr>
            <p:ph type="title"/>
          </p:nvPr>
        </p:nvSpPr>
        <p:spPr>
          <a:xfrm>
            <a:off x="1429566" y="460897"/>
            <a:ext cx="9238434" cy="857559"/>
          </a:xfrm>
        </p:spPr>
        <p:txBody>
          <a:bodyPr vert="horz" lIns="91440" tIns="45720" rIns="91440" bIns="45720" rtlCol="0" anchor="t">
            <a:noAutofit/>
          </a:bodyPr>
          <a:lstStyle/>
          <a:p>
            <a:pPr algn="ctr"/>
            <a:r>
              <a:rPr lang="en-GB" sz="2400" dirty="0">
                <a:latin typeface="Sagona Book"/>
              </a:rPr>
              <a:t>HOW TO MANAGE CONFLICT?</a:t>
            </a:r>
          </a:p>
        </p:txBody>
      </p:sp>
      <p:sp>
        <p:nvSpPr>
          <p:cNvPr id="3" name="Content Placeholder 2">
            <a:extLst>
              <a:ext uri="{FF2B5EF4-FFF2-40B4-BE49-F238E27FC236}">
                <a16:creationId xmlns:a16="http://schemas.microsoft.com/office/drawing/2014/main" id="{55FA5671-F85A-BCA4-FD5E-471CBF32D074}"/>
              </a:ext>
            </a:extLst>
          </p:cNvPr>
          <p:cNvSpPr>
            <a:spLocks noGrp="1"/>
          </p:cNvSpPr>
          <p:nvPr>
            <p:ph idx="1"/>
          </p:nvPr>
        </p:nvSpPr>
        <p:spPr>
          <a:xfrm>
            <a:off x="542154" y="1130874"/>
            <a:ext cx="10535857" cy="5088212"/>
          </a:xfrm>
        </p:spPr>
        <p:txBody>
          <a:bodyPr vert="horz" lIns="91440" tIns="45720" rIns="91440" bIns="45720" rtlCol="0" anchor="t">
            <a:noAutofit/>
          </a:bodyPr>
          <a:lstStyle/>
          <a:p>
            <a:r>
              <a:rPr lang="en-GB" sz="2000" b="1" dirty="0">
                <a:solidFill>
                  <a:schemeClr val="bg1"/>
                </a:solidFill>
                <a:latin typeface="Sagona Book"/>
                <a:ea typeface="+mn-lt"/>
                <a:cs typeface="+mn-lt"/>
              </a:rPr>
              <a:t>To function well as a team and avoid unnecessary and stressful situations, we must develop the ability to handle conflict constructively.</a:t>
            </a:r>
            <a:endParaRPr lang="en-US" sz="2000" b="1" dirty="0">
              <a:solidFill>
                <a:schemeClr val="bg1"/>
              </a:solidFill>
              <a:latin typeface="Sagona Book"/>
              <a:ea typeface="+mn-lt"/>
              <a:cs typeface="+mn-lt"/>
            </a:endParaRPr>
          </a:p>
          <a:p>
            <a:r>
              <a:rPr lang="en-GB" sz="2000" b="1" dirty="0">
                <a:solidFill>
                  <a:schemeClr val="bg1"/>
                </a:solidFill>
                <a:latin typeface="Sagona Book"/>
                <a:ea typeface="+mn-lt"/>
                <a:cs typeface="+mn-lt"/>
              </a:rPr>
              <a:t>When conflict arises, we should:</a:t>
            </a:r>
          </a:p>
          <a:p>
            <a:r>
              <a:rPr lang="en-GB" sz="2000" dirty="0">
                <a:solidFill>
                  <a:schemeClr val="bg1"/>
                </a:solidFill>
                <a:latin typeface="Sagona Book"/>
                <a:ea typeface="+mn-lt"/>
                <a:cs typeface="+mn-lt"/>
              </a:rPr>
              <a:t>Stay calm</a:t>
            </a:r>
          </a:p>
          <a:p>
            <a:r>
              <a:rPr lang="en-GB" sz="2000" dirty="0">
                <a:solidFill>
                  <a:schemeClr val="bg1"/>
                </a:solidFill>
                <a:latin typeface="Sagona Book"/>
                <a:ea typeface="+mn-lt"/>
                <a:cs typeface="+mn-lt"/>
              </a:rPr>
              <a:t>Do not ignore the problem</a:t>
            </a:r>
            <a:endParaRPr lang="en-US" sz="2000" dirty="0">
              <a:solidFill>
                <a:schemeClr val="bg1"/>
              </a:solidFill>
              <a:latin typeface="Sagona Book"/>
              <a:ea typeface="+mn-lt"/>
              <a:cs typeface="+mn-lt"/>
            </a:endParaRPr>
          </a:p>
          <a:p>
            <a:r>
              <a:rPr lang="en-GB" sz="2000" dirty="0">
                <a:solidFill>
                  <a:schemeClr val="bg1"/>
                </a:solidFill>
                <a:latin typeface="Sagona Book"/>
                <a:ea typeface="+mn-lt"/>
                <a:cs typeface="+mn-lt"/>
              </a:rPr>
              <a:t>Listen actively to the other side</a:t>
            </a:r>
          </a:p>
          <a:p>
            <a:r>
              <a:rPr lang="en-GB" sz="2000" dirty="0">
                <a:solidFill>
                  <a:schemeClr val="bg1"/>
                </a:solidFill>
                <a:latin typeface="Sagona Book"/>
                <a:ea typeface="+mn-lt"/>
                <a:cs typeface="+mn-lt"/>
              </a:rPr>
              <a:t>Be adaptable in the situation</a:t>
            </a:r>
          </a:p>
          <a:p>
            <a:r>
              <a:rPr lang="en-GB" sz="2000" dirty="0">
                <a:solidFill>
                  <a:schemeClr val="bg1"/>
                </a:solidFill>
                <a:latin typeface="Sagona Book"/>
                <a:ea typeface="+mn-lt"/>
                <a:cs typeface="+mn-lt"/>
              </a:rPr>
              <a:t>Think positively and focus on a resolution</a:t>
            </a:r>
          </a:p>
          <a:p>
            <a:r>
              <a:rPr lang="en-GB" sz="2000" dirty="0">
                <a:solidFill>
                  <a:schemeClr val="bg1"/>
                </a:solidFill>
                <a:latin typeface="Sagona Book"/>
                <a:ea typeface="+mn-lt"/>
                <a:cs typeface="+mn-lt"/>
              </a:rPr>
              <a:t>Make compromises if necessary</a:t>
            </a:r>
            <a:endParaRPr lang="en-GB" sz="2000" dirty="0">
              <a:solidFill>
                <a:schemeClr val="bg1"/>
              </a:solidFill>
              <a:latin typeface="Sagona Book"/>
            </a:endParaRPr>
          </a:p>
          <a:p>
            <a:r>
              <a:rPr lang="en-GB" sz="2000" dirty="0">
                <a:solidFill>
                  <a:schemeClr val="bg1"/>
                </a:solidFill>
                <a:latin typeface="Sagona Book"/>
                <a:ea typeface="+mn-lt"/>
                <a:cs typeface="+mn-lt"/>
              </a:rPr>
              <a:t>Be sincere (Rimmer, 2021)</a:t>
            </a:r>
          </a:p>
          <a:p>
            <a:endParaRPr lang="en-GB" sz="2000" dirty="0">
              <a:solidFill>
                <a:schemeClr val="bg1"/>
              </a:solidFill>
              <a:latin typeface="Sagona Book"/>
              <a:ea typeface="+mn-lt"/>
              <a:cs typeface="+mn-lt"/>
            </a:endParaRPr>
          </a:p>
          <a:p>
            <a:endParaRPr lang="en-GB" sz="2000" dirty="0">
              <a:solidFill>
                <a:schemeClr val="bg1"/>
              </a:solidFill>
              <a:latin typeface="Sagona Book"/>
            </a:endParaRPr>
          </a:p>
          <a:p>
            <a:endParaRPr lang="en-GB" sz="2000" dirty="0">
              <a:solidFill>
                <a:schemeClr val="bg1"/>
              </a:solidFill>
              <a:latin typeface="Sagona Book"/>
            </a:endParaRPr>
          </a:p>
          <a:p>
            <a:endParaRPr lang="en-GB" sz="2000" dirty="0">
              <a:solidFill>
                <a:schemeClr val="bg1"/>
              </a:solidFill>
              <a:latin typeface="Sagona Book"/>
            </a:endParaRPr>
          </a:p>
          <a:p>
            <a:pPr marL="0" indent="0">
              <a:buNone/>
            </a:pPr>
            <a:endParaRPr lang="en-GB" sz="2000" dirty="0">
              <a:solidFill>
                <a:schemeClr val="bg1"/>
              </a:solidFill>
              <a:latin typeface="Sagona Book"/>
            </a:endParaRPr>
          </a:p>
          <a:p>
            <a:endParaRPr lang="en-GB" sz="2000" dirty="0">
              <a:solidFill>
                <a:schemeClr val="bg1"/>
              </a:solidFill>
              <a:latin typeface="Sagona Book"/>
            </a:endParaRPr>
          </a:p>
        </p:txBody>
      </p:sp>
      <p:sp>
        <p:nvSpPr>
          <p:cNvPr id="4" name="Date Placeholder 3">
            <a:extLst>
              <a:ext uri="{FF2B5EF4-FFF2-40B4-BE49-F238E27FC236}">
                <a16:creationId xmlns:a16="http://schemas.microsoft.com/office/drawing/2014/main" id="{56BB7551-B8A1-5ECF-10B9-9931A8E5933F}"/>
              </a:ext>
            </a:extLst>
          </p:cNvPr>
          <p:cNvSpPr>
            <a:spLocks noGrp="1"/>
          </p:cNvSpPr>
          <p:nvPr>
            <p:ph type="dt" sz="half" idx="10"/>
          </p:nvPr>
        </p:nvSpPr>
        <p:spPr/>
        <p:txBody>
          <a:bodyPr/>
          <a:lstStyle/>
          <a:p>
            <a:fld id="{BED1863A-419D-4820-A092-89209E41A878}" type="datetime1">
              <a:rPr lang="en-US"/>
              <a:t>6/30/2025</a:t>
            </a:fld>
            <a:endParaRPr lang="en-US" dirty="0"/>
          </a:p>
        </p:txBody>
      </p:sp>
      <p:pic>
        <p:nvPicPr>
          <p:cNvPr id="5" name="Picture 4" descr="A handshake with a group of people&#10;&#10;AI-generated content may be incorrect.">
            <a:extLst>
              <a:ext uri="{FF2B5EF4-FFF2-40B4-BE49-F238E27FC236}">
                <a16:creationId xmlns:a16="http://schemas.microsoft.com/office/drawing/2014/main" id="{570F1E21-9B09-5FE8-C335-37383E635F58}"/>
              </a:ext>
            </a:extLst>
          </p:cNvPr>
          <p:cNvPicPr>
            <a:picLocks noChangeAspect="1"/>
          </p:cNvPicPr>
          <p:nvPr/>
        </p:nvPicPr>
        <p:blipFill>
          <a:blip r:embed="rId2"/>
          <a:stretch>
            <a:fillRect/>
          </a:stretch>
        </p:blipFill>
        <p:spPr>
          <a:xfrm>
            <a:off x="6371665" y="2861983"/>
            <a:ext cx="5365377" cy="3352800"/>
          </a:xfrm>
          <a:prstGeom prst="rect">
            <a:avLst/>
          </a:prstGeom>
        </p:spPr>
      </p:pic>
    </p:spTree>
    <p:extLst>
      <p:ext uri="{BB962C8B-B14F-4D97-AF65-F5344CB8AC3E}">
        <p14:creationId xmlns:p14="http://schemas.microsoft.com/office/powerpoint/2010/main" val="2794512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6223-BFB1-3E87-070E-06969F9CABB1}"/>
              </a:ext>
            </a:extLst>
          </p:cNvPr>
          <p:cNvSpPr>
            <a:spLocks noGrp="1"/>
          </p:cNvSpPr>
          <p:nvPr>
            <p:ph type="title"/>
          </p:nvPr>
        </p:nvSpPr>
        <p:spPr>
          <a:xfrm>
            <a:off x="1078398" y="515108"/>
            <a:ext cx="3237936" cy="1196142"/>
          </a:xfrm>
        </p:spPr>
        <p:txBody>
          <a:bodyPr vert="horz" lIns="91440" tIns="45720" rIns="91440" bIns="45720" rtlCol="0" anchor="b">
            <a:normAutofit/>
          </a:bodyPr>
          <a:lstStyle/>
          <a:p>
            <a:r>
              <a:rPr lang="en-GB" dirty="0" err="1">
                <a:solidFill>
                  <a:schemeClr val="bg1"/>
                </a:solidFill>
              </a:rPr>
              <a:t>Betari’s</a:t>
            </a:r>
            <a:r>
              <a:rPr lang="en-GB" dirty="0">
                <a:solidFill>
                  <a:schemeClr val="bg1"/>
                </a:solidFill>
              </a:rPr>
              <a:t> Box</a:t>
            </a:r>
            <a:endParaRPr lang="en-US" dirty="0">
              <a:solidFill>
                <a:schemeClr val="bg1"/>
              </a:solidFill>
            </a:endParaRPr>
          </a:p>
          <a:p>
            <a:endParaRPr lang="en-GB" dirty="0"/>
          </a:p>
        </p:txBody>
      </p:sp>
      <p:pic>
        <p:nvPicPr>
          <p:cNvPr id="5" name="Content Placeholder 4" descr="A diagram of a person&amp;#39;s attitude&#10;&#10;AI-generated content may be incorrect.">
            <a:extLst>
              <a:ext uri="{FF2B5EF4-FFF2-40B4-BE49-F238E27FC236}">
                <a16:creationId xmlns:a16="http://schemas.microsoft.com/office/drawing/2014/main" id="{7036D1DC-4D25-431C-4C57-BF915FF15411}"/>
              </a:ext>
            </a:extLst>
          </p:cNvPr>
          <p:cNvPicPr>
            <a:picLocks noGrp="1" noChangeAspect="1"/>
          </p:cNvPicPr>
          <p:nvPr>
            <p:ph idx="1"/>
          </p:nvPr>
        </p:nvPicPr>
        <p:blipFill>
          <a:blip r:embed="rId2"/>
          <a:stretch>
            <a:fillRect/>
          </a:stretch>
        </p:blipFill>
        <p:spPr>
          <a:xfrm>
            <a:off x="6294876" y="668055"/>
            <a:ext cx="5040630" cy="5334000"/>
          </a:xfrm>
          <a:noFill/>
        </p:spPr>
      </p:pic>
      <p:sp>
        <p:nvSpPr>
          <p:cNvPr id="10" name="Text Placeholder 3">
            <a:extLst>
              <a:ext uri="{FF2B5EF4-FFF2-40B4-BE49-F238E27FC236}">
                <a16:creationId xmlns:a16="http://schemas.microsoft.com/office/drawing/2014/main" id="{425D6F8E-B790-7F75-BDF8-855F3371EEE7}"/>
              </a:ext>
            </a:extLst>
          </p:cNvPr>
          <p:cNvSpPr>
            <a:spLocks noGrp="1"/>
          </p:cNvSpPr>
          <p:nvPr>
            <p:ph type="body" sz="half" idx="2"/>
          </p:nvPr>
        </p:nvSpPr>
        <p:spPr>
          <a:xfrm>
            <a:off x="1203659" y="1562012"/>
            <a:ext cx="4329122" cy="4647576"/>
          </a:xfrm>
        </p:spPr>
        <p:txBody>
          <a:bodyPr vert="horz" lIns="91440" tIns="45720" rIns="91440" bIns="45720" rtlCol="0" anchor="t">
            <a:noAutofit/>
          </a:bodyPr>
          <a:lstStyle/>
          <a:p>
            <a:pPr marL="285750" indent="-285750" algn="l">
              <a:buChar char="•"/>
            </a:pPr>
            <a:r>
              <a:rPr lang="en-US" sz="1800" dirty="0">
                <a:latin typeface="Sagona Book"/>
                <a:ea typeface="+mn-lt"/>
                <a:cs typeface="+mn-lt"/>
              </a:rPr>
              <a:t>The </a:t>
            </a:r>
            <a:r>
              <a:rPr lang="en-US" sz="1800" err="1">
                <a:latin typeface="Sagona Book"/>
                <a:ea typeface="+mn-lt"/>
                <a:cs typeface="+mn-lt"/>
              </a:rPr>
              <a:t>Betari</a:t>
            </a:r>
            <a:r>
              <a:rPr lang="en-US" sz="1800" dirty="0">
                <a:latin typeface="Sagona Book"/>
                <a:ea typeface="+mn-lt"/>
                <a:cs typeface="+mn-lt"/>
              </a:rPr>
              <a:t> Box is a useful tool that we can use in the workplace to improve communication.</a:t>
            </a:r>
          </a:p>
          <a:p>
            <a:pPr marL="285750" indent="-285750" algn="l">
              <a:buChar char="•"/>
            </a:pPr>
            <a:r>
              <a:rPr lang="en-US" sz="1800" dirty="0">
                <a:latin typeface="Sagona Book"/>
                <a:ea typeface="+mn-lt"/>
                <a:cs typeface="+mn-lt"/>
              </a:rPr>
              <a:t> It demonstrates how our </a:t>
            </a:r>
            <a:r>
              <a:rPr lang="en-US" sz="1800" err="1">
                <a:latin typeface="Sagona Book"/>
                <a:ea typeface="+mn-lt"/>
                <a:cs typeface="+mn-lt"/>
              </a:rPr>
              <a:t>behaviour</a:t>
            </a:r>
            <a:r>
              <a:rPr lang="en-US" sz="1800" dirty="0">
                <a:latin typeface="Sagona Book"/>
                <a:ea typeface="+mn-lt"/>
                <a:cs typeface="+mn-lt"/>
              </a:rPr>
              <a:t> and attitude influence other people </a:t>
            </a:r>
            <a:r>
              <a:rPr lang="en-US" sz="1800" err="1">
                <a:latin typeface="Sagona Book"/>
                <a:ea typeface="+mn-lt"/>
                <a:cs typeface="+mn-lt"/>
              </a:rPr>
              <a:t>behaviour</a:t>
            </a:r>
            <a:r>
              <a:rPr lang="en-US" sz="1800" dirty="0">
                <a:latin typeface="Sagona Book"/>
                <a:ea typeface="+mn-lt"/>
                <a:cs typeface="+mn-lt"/>
              </a:rPr>
              <a:t> and attitude.</a:t>
            </a:r>
          </a:p>
          <a:p>
            <a:pPr marL="285750" indent="-285750" algn="l">
              <a:buChar char="•"/>
            </a:pPr>
            <a:r>
              <a:rPr lang="en-US" sz="1800" dirty="0">
                <a:latin typeface="Sagona Book"/>
                <a:ea typeface="+mn-lt"/>
                <a:cs typeface="+mn-lt"/>
              </a:rPr>
              <a:t>That is why we should remind ourselves not to focus on the negative, but instead try to stay positive. We could use this as a way to avoid potential conflict (</a:t>
            </a:r>
            <a:r>
              <a:rPr lang="en-GB" sz="1800" dirty="0">
                <a:latin typeface="Sagona Book"/>
                <a:ea typeface="+mn-lt"/>
                <a:cs typeface="+mn-lt"/>
              </a:rPr>
              <a:t>Whitehead, 2022)</a:t>
            </a:r>
            <a:r>
              <a:rPr lang="en-US" sz="1800" dirty="0">
                <a:latin typeface="Sagona Book"/>
                <a:ea typeface="+mn-lt"/>
                <a:cs typeface="+mn-lt"/>
              </a:rPr>
              <a:t>.</a:t>
            </a:r>
          </a:p>
          <a:p>
            <a:pPr algn="l"/>
            <a:endParaRPr lang="en-US" sz="1800" dirty="0">
              <a:latin typeface="Sagona Book"/>
            </a:endParaRPr>
          </a:p>
        </p:txBody>
      </p:sp>
      <p:sp>
        <p:nvSpPr>
          <p:cNvPr id="4" name="Date Placeholder 3">
            <a:extLst>
              <a:ext uri="{FF2B5EF4-FFF2-40B4-BE49-F238E27FC236}">
                <a16:creationId xmlns:a16="http://schemas.microsoft.com/office/drawing/2014/main" id="{8117339B-8872-7916-61CF-8DC26243BADC}"/>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CDFE9091-03D5-4C24-A462-8555E691A627}" type="datetime1">
              <a:rPr lang="en-US"/>
              <a:pPr>
                <a:spcAft>
                  <a:spcPts val="600"/>
                </a:spcAft>
              </a:pPr>
              <a:t>6/30/2025</a:t>
            </a:fld>
            <a:endParaRPr lang="en-US"/>
          </a:p>
        </p:txBody>
      </p:sp>
    </p:spTree>
    <p:extLst>
      <p:ext uri="{BB962C8B-B14F-4D97-AF65-F5344CB8AC3E}">
        <p14:creationId xmlns:p14="http://schemas.microsoft.com/office/powerpoint/2010/main" val="452465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E55E2-CA7E-FB42-B2BE-BF33EBD2A3F3}"/>
              </a:ext>
            </a:extLst>
          </p:cNvPr>
          <p:cNvSpPr>
            <a:spLocks noGrp="1"/>
          </p:cNvSpPr>
          <p:nvPr>
            <p:ph type="title"/>
          </p:nvPr>
        </p:nvSpPr>
        <p:spPr>
          <a:xfrm>
            <a:off x="1224535" y="577738"/>
            <a:ext cx="3279689" cy="1373594"/>
          </a:xfrm>
        </p:spPr>
        <p:txBody>
          <a:bodyPr vert="horz" lIns="91440" tIns="45720" rIns="91440" bIns="45720" rtlCol="0" anchor="t">
            <a:noAutofit/>
          </a:bodyPr>
          <a:lstStyle/>
          <a:p>
            <a:pPr algn="l"/>
            <a:r>
              <a:rPr lang="en-GB" dirty="0">
                <a:solidFill>
                  <a:schemeClr val="bg1"/>
                </a:solidFill>
              </a:rPr>
              <a:t>Parent Adult Child model</a:t>
            </a:r>
          </a:p>
        </p:txBody>
      </p:sp>
      <p:sp>
        <p:nvSpPr>
          <p:cNvPr id="4" name="Text Placeholder 3">
            <a:extLst>
              <a:ext uri="{FF2B5EF4-FFF2-40B4-BE49-F238E27FC236}">
                <a16:creationId xmlns:a16="http://schemas.microsoft.com/office/drawing/2014/main" id="{5BEBE283-744E-1F5E-84D6-7B22DE1A6583}"/>
              </a:ext>
            </a:extLst>
          </p:cNvPr>
          <p:cNvSpPr>
            <a:spLocks noGrp="1"/>
          </p:cNvSpPr>
          <p:nvPr>
            <p:ph type="body" sz="half" idx="2"/>
          </p:nvPr>
        </p:nvSpPr>
        <p:spPr>
          <a:xfrm>
            <a:off x="880070" y="2334450"/>
            <a:ext cx="4005534" cy="3509795"/>
          </a:xfrm>
        </p:spPr>
        <p:txBody>
          <a:bodyPr vert="horz" lIns="91440" tIns="45720" rIns="91440" bIns="45720" rtlCol="0" anchor="t">
            <a:normAutofit/>
          </a:bodyPr>
          <a:lstStyle/>
          <a:p>
            <a:pPr marL="285750" indent="-285750" algn="l">
              <a:buChar char="•"/>
            </a:pPr>
            <a:r>
              <a:rPr lang="en-GB" sz="2000" dirty="0">
                <a:latin typeface="Sagona Book"/>
                <a:ea typeface="+mn-lt"/>
                <a:cs typeface="+mn-lt"/>
              </a:rPr>
              <a:t>This model helps us better understand situations in our lives.</a:t>
            </a:r>
            <a:endParaRPr lang="en-US" sz="2000" dirty="0">
              <a:latin typeface="Sagona Book"/>
            </a:endParaRPr>
          </a:p>
          <a:p>
            <a:pPr marL="285750" indent="-285750" algn="l">
              <a:buChar char="•"/>
            </a:pPr>
            <a:r>
              <a:rPr lang="en-GB" sz="2000" dirty="0">
                <a:latin typeface="Sagona Book"/>
                <a:ea typeface="+mn-lt"/>
                <a:cs typeface="+mn-lt"/>
              </a:rPr>
              <a:t>Where does our response come from?</a:t>
            </a:r>
          </a:p>
          <a:p>
            <a:pPr marL="285750" indent="-285750" algn="l">
              <a:buChar char="•"/>
            </a:pPr>
            <a:r>
              <a:rPr lang="en-GB" sz="2000" dirty="0">
                <a:latin typeface="Sagona Book"/>
                <a:ea typeface="+mn-lt"/>
                <a:cs typeface="+mn-lt"/>
              </a:rPr>
              <a:t>How can we improve our behaviour in the future (Lewis, 2023)?</a:t>
            </a:r>
            <a:endParaRPr lang="en-GB" sz="2000" dirty="0">
              <a:latin typeface="Sagona Book"/>
            </a:endParaRPr>
          </a:p>
        </p:txBody>
      </p:sp>
      <p:sp>
        <p:nvSpPr>
          <p:cNvPr id="5" name="Date Placeholder 4">
            <a:extLst>
              <a:ext uri="{FF2B5EF4-FFF2-40B4-BE49-F238E27FC236}">
                <a16:creationId xmlns:a16="http://schemas.microsoft.com/office/drawing/2014/main" id="{60CF689C-734A-6625-8193-C3CC6BD20F7D}"/>
              </a:ext>
            </a:extLst>
          </p:cNvPr>
          <p:cNvSpPr>
            <a:spLocks noGrp="1"/>
          </p:cNvSpPr>
          <p:nvPr>
            <p:ph type="dt" sz="half" idx="10"/>
          </p:nvPr>
        </p:nvSpPr>
        <p:spPr/>
        <p:txBody>
          <a:bodyPr/>
          <a:lstStyle/>
          <a:p>
            <a:fld id="{4FA8A82B-6C17-4FC4-83AC-3871AA9B04F5}" type="datetime1">
              <a:rPr lang="en-US"/>
              <a:t>6/30/2025</a:t>
            </a:fld>
            <a:endParaRPr lang="en-US" dirty="0"/>
          </a:p>
        </p:txBody>
      </p:sp>
      <p:pic>
        <p:nvPicPr>
          <p:cNvPr id="8" name="Content Placeholder 7">
            <a:extLst>
              <a:ext uri="{FF2B5EF4-FFF2-40B4-BE49-F238E27FC236}">
                <a16:creationId xmlns:a16="http://schemas.microsoft.com/office/drawing/2014/main" id="{6C9B2E43-D75D-E260-1B00-8353E7D35CE8}"/>
              </a:ext>
            </a:extLst>
          </p:cNvPr>
          <p:cNvPicPr>
            <a:picLocks noGrp="1" noChangeAspect="1"/>
          </p:cNvPicPr>
          <p:nvPr>
            <p:ph idx="1"/>
          </p:nvPr>
        </p:nvPicPr>
        <p:blipFill>
          <a:blip r:embed="rId2"/>
          <a:stretch>
            <a:fillRect/>
          </a:stretch>
        </p:blipFill>
        <p:spPr>
          <a:xfrm>
            <a:off x="5334000" y="573262"/>
            <a:ext cx="6169067" cy="5763668"/>
          </a:xfrm>
          <a:prstGeom prst="rect">
            <a:avLst/>
          </a:prstGeom>
        </p:spPr>
      </p:pic>
    </p:spTree>
    <p:extLst>
      <p:ext uri="{BB962C8B-B14F-4D97-AF65-F5344CB8AC3E}">
        <p14:creationId xmlns:p14="http://schemas.microsoft.com/office/powerpoint/2010/main" val="3385382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67238-6D87-B1DE-F510-3CD3F8A35434}"/>
              </a:ext>
            </a:extLst>
          </p:cNvPr>
          <p:cNvSpPr>
            <a:spLocks noGrp="1"/>
          </p:cNvSpPr>
          <p:nvPr>
            <p:ph type="title"/>
          </p:nvPr>
        </p:nvSpPr>
        <p:spPr>
          <a:xfrm>
            <a:off x="1429566" y="307441"/>
            <a:ext cx="9238434" cy="945622"/>
          </a:xfrm>
        </p:spPr>
        <p:txBody>
          <a:bodyPr vert="horz" lIns="91440" tIns="45720" rIns="91440" bIns="45720" rtlCol="0" anchor="ctr">
            <a:normAutofit fontScale="90000"/>
          </a:bodyPr>
          <a:lstStyle/>
          <a:p>
            <a:pPr algn="ctr">
              <a:lnSpc>
                <a:spcPct val="110000"/>
              </a:lnSpc>
            </a:pPr>
            <a:br>
              <a:rPr lang="en-GB" sz="2200" dirty="0">
                <a:solidFill>
                  <a:schemeClr val="bg1"/>
                </a:solidFill>
                <a:latin typeface="Sagona Book"/>
              </a:rPr>
            </a:br>
            <a:r>
              <a:rPr lang="en-GB" sz="2200" dirty="0">
                <a:solidFill>
                  <a:schemeClr val="bg1"/>
                </a:solidFill>
                <a:latin typeface="Sagona Book"/>
              </a:rPr>
              <a:t>RESOLUTION STRATEGIES</a:t>
            </a:r>
            <a:br>
              <a:rPr lang="en-GB" sz="2200" dirty="0">
                <a:solidFill>
                  <a:schemeClr val="bg1"/>
                </a:solidFill>
                <a:latin typeface="Sagona Book"/>
              </a:rPr>
            </a:br>
            <a:r>
              <a:rPr lang="en-GB" sz="2200" dirty="0">
                <a:solidFill>
                  <a:schemeClr val="bg1"/>
                </a:solidFill>
                <a:latin typeface="Sagona Book"/>
              </a:rPr>
              <a:t>Thomas &amp; Kilmann MODEL</a:t>
            </a:r>
            <a:endParaRPr lang="en-GB" sz="2200" b="0" dirty="0">
              <a:solidFill>
                <a:schemeClr val="bg1"/>
              </a:solidFill>
              <a:latin typeface="Sagona Book"/>
            </a:endParaRPr>
          </a:p>
          <a:p>
            <a:pPr>
              <a:lnSpc>
                <a:spcPct val="110000"/>
              </a:lnSpc>
            </a:pPr>
            <a:endParaRPr lang="en-GB" sz="2200" dirty="0">
              <a:latin typeface="Sagona Book"/>
            </a:endParaRPr>
          </a:p>
        </p:txBody>
      </p:sp>
      <p:pic>
        <p:nvPicPr>
          <p:cNvPr id="5" name="Picture 4" descr="A diagram of conflict model&#10;&#10;AI-generated content may be incorrect.">
            <a:extLst>
              <a:ext uri="{FF2B5EF4-FFF2-40B4-BE49-F238E27FC236}">
                <a16:creationId xmlns:a16="http://schemas.microsoft.com/office/drawing/2014/main" id="{43243B6A-227B-E39A-A1E2-C1C158FDDFEE}"/>
              </a:ext>
            </a:extLst>
          </p:cNvPr>
          <p:cNvPicPr>
            <a:picLocks noChangeAspect="1"/>
          </p:cNvPicPr>
          <p:nvPr/>
        </p:nvPicPr>
        <p:blipFill>
          <a:blip r:embed="rId2"/>
          <a:stretch>
            <a:fillRect/>
          </a:stretch>
        </p:blipFill>
        <p:spPr>
          <a:xfrm>
            <a:off x="275361" y="1271112"/>
            <a:ext cx="6165476" cy="5263520"/>
          </a:xfrm>
          <a:prstGeom prst="rect">
            <a:avLst/>
          </a:prstGeom>
          <a:noFill/>
        </p:spPr>
      </p:pic>
      <p:sp>
        <p:nvSpPr>
          <p:cNvPr id="3" name="Content Placeholder 2">
            <a:extLst>
              <a:ext uri="{FF2B5EF4-FFF2-40B4-BE49-F238E27FC236}">
                <a16:creationId xmlns:a16="http://schemas.microsoft.com/office/drawing/2014/main" id="{7A141472-BE95-B8E5-B344-C57ADCAA658A}"/>
              </a:ext>
            </a:extLst>
          </p:cNvPr>
          <p:cNvSpPr>
            <a:spLocks noGrp="1"/>
          </p:cNvSpPr>
          <p:nvPr>
            <p:ph sz="half" idx="2"/>
          </p:nvPr>
        </p:nvSpPr>
        <p:spPr>
          <a:xfrm>
            <a:off x="6810936" y="1317535"/>
            <a:ext cx="4831976" cy="5372375"/>
          </a:xfrm>
        </p:spPr>
        <p:txBody>
          <a:bodyPr vert="horz" lIns="91440" tIns="45720" rIns="91440" bIns="45720" rtlCol="0" anchor="t">
            <a:noAutofit/>
          </a:bodyPr>
          <a:lstStyle/>
          <a:p>
            <a:pPr>
              <a:lnSpc>
                <a:spcPct val="120000"/>
              </a:lnSpc>
              <a:buFont typeface="Arial"/>
            </a:pPr>
            <a:r>
              <a:rPr lang="en-GB" dirty="0">
                <a:solidFill>
                  <a:schemeClr val="bg1"/>
                </a:solidFill>
                <a:latin typeface="Sagona Book"/>
              </a:rPr>
              <a:t>Win-lose strategy - one party always ends up harmed by the conflict.</a:t>
            </a:r>
            <a:endParaRPr lang="en-US" dirty="0">
              <a:solidFill>
                <a:schemeClr val="bg1"/>
              </a:solidFill>
              <a:latin typeface="Sagona Book"/>
            </a:endParaRPr>
          </a:p>
          <a:p>
            <a:pPr>
              <a:lnSpc>
                <a:spcPct val="120000"/>
              </a:lnSpc>
              <a:buFont typeface="Arial"/>
            </a:pPr>
            <a:r>
              <a:rPr lang="en-GB" dirty="0">
                <a:solidFill>
                  <a:schemeClr val="bg1"/>
                </a:solidFill>
                <a:latin typeface="Sagona Book"/>
              </a:rPr>
              <a:t>Compromising strategy - both sides must be willing to give something up in order to resolve the issue; however, in this case, the conflict may re-emerge over time. </a:t>
            </a:r>
            <a:endParaRPr lang="en-US" dirty="0">
              <a:solidFill>
                <a:schemeClr val="bg1"/>
              </a:solidFill>
              <a:latin typeface="Sagona Book"/>
            </a:endParaRPr>
          </a:p>
          <a:p>
            <a:pPr>
              <a:lnSpc>
                <a:spcPct val="120000"/>
              </a:lnSpc>
              <a:buFont typeface="Arial"/>
            </a:pPr>
            <a:r>
              <a:rPr lang="en-GB" dirty="0">
                <a:solidFill>
                  <a:schemeClr val="bg1"/>
                </a:solidFill>
                <a:latin typeface="Sagona Book"/>
              </a:rPr>
              <a:t>Win-win strategy - the problem must be identified and examined from all possible angles in order to uncover its root cause and resolve it. In this situation, the issue is unlikely to arise again in the future, as it will have been addressed at its source (Altmäe, Türk and Toomet, 2013)(</a:t>
            </a:r>
            <a:r>
              <a:rPr lang="en-GB" err="1">
                <a:solidFill>
                  <a:schemeClr val="bg1"/>
                </a:solidFill>
                <a:latin typeface="Sagona Book"/>
              </a:rPr>
              <a:t>Subramoniam</a:t>
            </a:r>
            <a:r>
              <a:rPr lang="en-GB" dirty="0">
                <a:solidFill>
                  <a:schemeClr val="bg1"/>
                </a:solidFill>
                <a:latin typeface="Sagona Book"/>
              </a:rPr>
              <a:t>, 2004)</a:t>
            </a:r>
            <a:endParaRPr lang="en-US" dirty="0">
              <a:solidFill>
                <a:schemeClr val="bg1"/>
              </a:solidFill>
              <a:latin typeface="Sagona Book"/>
            </a:endParaRPr>
          </a:p>
        </p:txBody>
      </p:sp>
      <p:sp>
        <p:nvSpPr>
          <p:cNvPr id="4" name="Date Placeholder 3">
            <a:extLst>
              <a:ext uri="{FF2B5EF4-FFF2-40B4-BE49-F238E27FC236}">
                <a16:creationId xmlns:a16="http://schemas.microsoft.com/office/drawing/2014/main" id="{57DB024E-13D5-8F76-D570-39F4578D8718}"/>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793E5E28-2D9C-454F-A642-94905EE16B1A}" type="datetime1">
              <a:rPr lang="en-US"/>
              <a:pPr>
                <a:spcAft>
                  <a:spcPts val="600"/>
                </a:spcAft>
              </a:pPr>
              <a:t>6/30/2025</a:t>
            </a:fld>
            <a:endParaRPr lang="en-US"/>
          </a:p>
        </p:txBody>
      </p:sp>
    </p:spTree>
    <p:extLst>
      <p:ext uri="{BB962C8B-B14F-4D97-AF65-F5344CB8AC3E}">
        <p14:creationId xmlns:p14="http://schemas.microsoft.com/office/powerpoint/2010/main" val="1979630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1B044-1EFE-0049-71A2-53D7A8648EAD}"/>
              </a:ext>
            </a:extLst>
          </p:cNvPr>
          <p:cNvSpPr>
            <a:spLocks noGrp="1"/>
          </p:cNvSpPr>
          <p:nvPr>
            <p:ph type="title"/>
          </p:nvPr>
        </p:nvSpPr>
        <p:spPr>
          <a:xfrm>
            <a:off x="1429566" y="659226"/>
            <a:ext cx="9238434" cy="1243778"/>
          </a:xfrm>
        </p:spPr>
        <p:txBody>
          <a:bodyPr vert="horz" lIns="91440" tIns="45720" rIns="91440" bIns="45720" rtlCol="0" anchor="t">
            <a:noAutofit/>
          </a:bodyPr>
          <a:lstStyle/>
          <a:p>
            <a:pPr algn="ctr"/>
            <a:r>
              <a:rPr lang="en-GB" dirty="0">
                <a:latin typeface="Sagona Book"/>
              </a:rPr>
              <a:t>how I manage conflict- My EXAMPLE!</a:t>
            </a:r>
            <a:endParaRPr lang="en-US">
              <a:latin typeface="Sagona Book"/>
            </a:endParaRPr>
          </a:p>
        </p:txBody>
      </p:sp>
      <p:sp>
        <p:nvSpPr>
          <p:cNvPr id="3" name="Content Placeholder 2">
            <a:extLst>
              <a:ext uri="{FF2B5EF4-FFF2-40B4-BE49-F238E27FC236}">
                <a16:creationId xmlns:a16="http://schemas.microsoft.com/office/drawing/2014/main" id="{596D4798-0D74-6730-86AB-91522DAC1DE2}"/>
              </a:ext>
            </a:extLst>
          </p:cNvPr>
          <p:cNvSpPr>
            <a:spLocks noGrp="1"/>
          </p:cNvSpPr>
          <p:nvPr>
            <p:ph idx="1"/>
          </p:nvPr>
        </p:nvSpPr>
        <p:spPr/>
        <p:txBody>
          <a:bodyPr vert="horz" lIns="91440" tIns="45720" rIns="91440" bIns="45720" rtlCol="0" anchor="t">
            <a:normAutofit/>
          </a:bodyPr>
          <a:lstStyle/>
          <a:p>
            <a:r>
              <a:rPr lang="en-GB" sz="2000" dirty="0">
                <a:solidFill>
                  <a:srgbClr val="000000"/>
                </a:solidFill>
                <a:latin typeface="Sagona Book"/>
              </a:rPr>
              <a:t>Thomas &amp; Kilmann Conflict Model questionnaire showed me that my natural respond to a conflict is Compromising.</a:t>
            </a:r>
          </a:p>
          <a:p>
            <a:r>
              <a:rPr lang="en-GB" sz="2000" dirty="0">
                <a:solidFill>
                  <a:srgbClr val="000000"/>
                </a:solidFill>
                <a:latin typeface="Sagona Book"/>
                <a:ea typeface="+mn-lt"/>
                <a:cs typeface="+mn-lt"/>
              </a:rPr>
              <a:t>Once, my husband and I had a conflict about where to go on holiday. We had 14 days available – he wanted to go to Spain, and I wanted to go to Italy. After many arguments, I finally suggested that we spend 7 days in Spain and 7 days in Italy. In the end, we both got what we wanted, although for fewer days. So, I believe that the definition by Thomas and Kilmann is accurate.</a:t>
            </a:r>
          </a:p>
        </p:txBody>
      </p:sp>
      <p:sp>
        <p:nvSpPr>
          <p:cNvPr id="4" name="Date Placeholder 3">
            <a:extLst>
              <a:ext uri="{FF2B5EF4-FFF2-40B4-BE49-F238E27FC236}">
                <a16:creationId xmlns:a16="http://schemas.microsoft.com/office/drawing/2014/main" id="{AC279E7B-E8E2-6949-B19F-117593257E36}"/>
              </a:ext>
            </a:extLst>
          </p:cNvPr>
          <p:cNvSpPr>
            <a:spLocks noGrp="1"/>
          </p:cNvSpPr>
          <p:nvPr>
            <p:ph type="dt" sz="half" idx="10"/>
          </p:nvPr>
        </p:nvSpPr>
        <p:spPr/>
        <p:txBody>
          <a:bodyPr/>
          <a:lstStyle/>
          <a:p>
            <a:fld id="{BA3C25D4-4F05-4017-ABD7-5279E21669B0}" type="datetime1">
              <a:t>6/30/2025</a:t>
            </a:fld>
            <a:endParaRPr lang="en-US" dirty="0"/>
          </a:p>
        </p:txBody>
      </p:sp>
    </p:spTree>
    <p:extLst>
      <p:ext uri="{BB962C8B-B14F-4D97-AF65-F5344CB8AC3E}">
        <p14:creationId xmlns:p14="http://schemas.microsoft.com/office/powerpoint/2010/main" val="1255589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F39EC-B488-76F6-2189-DD830DE6608A}"/>
              </a:ext>
            </a:extLst>
          </p:cNvPr>
          <p:cNvSpPr>
            <a:spLocks noGrp="1"/>
          </p:cNvSpPr>
          <p:nvPr>
            <p:ph type="title"/>
          </p:nvPr>
        </p:nvSpPr>
        <p:spPr>
          <a:xfrm>
            <a:off x="1115801" y="285029"/>
            <a:ext cx="9238434" cy="889592"/>
          </a:xfrm>
        </p:spPr>
        <p:txBody>
          <a:bodyPr vert="horz" lIns="91440" tIns="45720" rIns="91440" bIns="45720" rtlCol="0" anchor="ctr">
            <a:normAutofit/>
          </a:bodyPr>
          <a:lstStyle/>
          <a:p>
            <a:r>
              <a:rPr lang="en-GB" sz="2400" dirty="0">
                <a:latin typeface="Sagona Book"/>
              </a:rPr>
              <a:t>HOW TO LEARN FROM CONFLICT?</a:t>
            </a:r>
          </a:p>
        </p:txBody>
      </p:sp>
      <p:sp>
        <p:nvSpPr>
          <p:cNvPr id="3" name="Content Placeholder 2">
            <a:extLst>
              <a:ext uri="{FF2B5EF4-FFF2-40B4-BE49-F238E27FC236}">
                <a16:creationId xmlns:a16="http://schemas.microsoft.com/office/drawing/2014/main" id="{B2BD84DD-B628-1D14-EAF1-FE9C81EA007E}"/>
              </a:ext>
            </a:extLst>
          </p:cNvPr>
          <p:cNvSpPr>
            <a:spLocks noGrp="1"/>
          </p:cNvSpPr>
          <p:nvPr>
            <p:ph sz="half" idx="1"/>
          </p:nvPr>
        </p:nvSpPr>
        <p:spPr>
          <a:xfrm>
            <a:off x="566714" y="1496830"/>
            <a:ext cx="5168152" cy="5148258"/>
          </a:xfrm>
        </p:spPr>
        <p:txBody>
          <a:bodyPr vert="horz" lIns="91440" tIns="45720" rIns="91440" bIns="45720" rtlCol="0">
            <a:noAutofit/>
          </a:bodyPr>
          <a:lstStyle/>
          <a:p>
            <a:pPr>
              <a:lnSpc>
                <a:spcPct val="120000"/>
              </a:lnSpc>
            </a:pPr>
            <a:r>
              <a:rPr lang="en-GB" sz="1700" b="1">
                <a:latin typeface="Sagona Book"/>
              </a:rPr>
              <a:t>We can learn from every conflict we face, but only if we take the time to reflect on it afterwards.</a:t>
            </a:r>
          </a:p>
          <a:p>
            <a:pPr>
              <a:lnSpc>
                <a:spcPct val="120000"/>
              </a:lnSpc>
            </a:pPr>
            <a:r>
              <a:rPr lang="en-GB" sz="1700" b="1">
                <a:latin typeface="Sagona Book"/>
              </a:rPr>
              <a:t>Thinking is the key to learning. When we reflect on a conflict, we should take note of our insights. For example:</a:t>
            </a:r>
          </a:p>
          <a:p>
            <a:pPr>
              <a:lnSpc>
                <a:spcPct val="120000"/>
              </a:lnSpc>
            </a:pPr>
            <a:r>
              <a:rPr lang="en-GB" sz="1700">
                <a:latin typeface="Sagona Book"/>
              </a:rPr>
              <a:t>What can I do better in the future?</a:t>
            </a:r>
          </a:p>
          <a:p>
            <a:pPr>
              <a:lnSpc>
                <a:spcPct val="120000"/>
              </a:lnSpc>
            </a:pPr>
            <a:r>
              <a:rPr lang="en-GB" sz="1700">
                <a:latin typeface="Sagona Book"/>
              </a:rPr>
              <a:t>What was my mistake?</a:t>
            </a:r>
          </a:p>
          <a:p>
            <a:pPr>
              <a:lnSpc>
                <a:spcPct val="120000"/>
              </a:lnSpc>
            </a:pPr>
            <a:r>
              <a:rPr lang="en-GB" sz="1700">
                <a:latin typeface="Sagona Book"/>
              </a:rPr>
              <a:t>What did others say to me, and why did they say it?</a:t>
            </a:r>
          </a:p>
          <a:p>
            <a:pPr>
              <a:lnSpc>
                <a:spcPct val="120000"/>
              </a:lnSpc>
            </a:pPr>
            <a:r>
              <a:rPr lang="en-GB" sz="1700">
                <a:latin typeface="Sagona Book"/>
              </a:rPr>
              <a:t>How can we change in the future to create harmony and understanding between us?</a:t>
            </a:r>
          </a:p>
          <a:p>
            <a:pPr>
              <a:lnSpc>
                <a:spcPct val="120000"/>
              </a:lnSpc>
            </a:pPr>
            <a:r>
              <a:rPr lang="en-GB" sz="1700" b="1">
                <a:latin typeface="Sagona Book"/>
              </a:rPr>
              <a:t>By doing this, we can become a more successful team.</a:t>
            </a:r>
          </a:p>
          <a:p>
            <a:pPr marL="342900" indent="-342900">
              <a:lnSpc>
                <a:spcPct val="120000"/>
              </a:lnSpc>
            </a:pPr>
            <a:endParaRPr lang="en-GB" sz="1700">
              <a:latin typeface="Sagona Book"/>
            </a:endParaRPr>
          </a:p>
        </p:txBody>
      </p:sp>
      <p:pic>
        <p:nvPicPr>
          <p:cNvPr id="5" name="Picture 4" descr="A person looking at a light bulb&#10;&#10;AI-generated content may be incorrect.">
            <a:extLst>
              <a:ext uri="{FF2B5EF4-FFF2-40B4-BE49-F238E27FC236}">
                <a16:creationId xmlns:a16="http://schemas.microsoft.com/office/drawing/2014/main" id="{0A72B0F5-9B21-818D-7FB8-131994F93334}"/>
              </a:ext>
            </a:extLst>
          </p:cNvPr>
          <p:cNvPicPr>
            <a:picLocks noChangeAspect="1"/>
          </p:cNvPicPr>
          <p:nvPr/>
        </p:nvPicPr>
        <p:blipFill>
          <a:blip r:embed="rId2"/>
          <a:stretch>
            <a:fillRect/>
          </a:stretch>
        </p:blipFill>
        <p:spPr>
          <a:xfrm>
            <a:off x="6609232" y="1494452"/>
            <a:ext cx="5437091" cy="4704777"/>
          </a:xfrm>
          <a:prstGeom prst="rect">
            <a:avLst/>
          </a:prstGeom>
          <a:noFill/>
        </p:spPr>
      </p:pic>
      <p:sp>
        <p:nvSpPr>
          <p:cNvPr id="4" name="Date Placeholder 3">
            <a:extLst>
              <a:ext uri="{FF2B5EF4-FFF2-40B4-BE49-F238E27FC236}">
                <a16:creationId xmlns:a16="http://schemas.microsoft.com/office/drawing/2014/main" id="{3FA9D724-6D03-86C2-1E16-197443D0AAA5}"/>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47DE2F3E-838E-4F02-AD01-96E9F1BCBBBD}" type="datetime1">
              <a:rPr lang="en-US"/>
              <a:pPr>
                <a:spcAft>
                  <a:spcPts val="600"/>
                </a:spcAft>
              </a:pPr>
              <a:t>6/30/2025</a:t>
            </a:fld>
            <a:endParaRPr lang="en-US"/>
          </a:p>
        </p:txBody>
      </p:sp>
    </p:spTree>
    <p:extLst>
      <p:ext uri="{BB962C8B-B14F-4D97-AF65-F5344CB8AC3E}">
        <p14:creationId xmlns:p14="http://schemas.microsoft.com/office/powerpoint/2010/main" val="3745337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C9576-34BC-E4C2-988F-C9517FF6ED6F}"/>
              </a:ext>
            </a:extLst>
          </p:cNvPr>
          <p:cNvSpPr>
            <a:spLocks noGrp="1"/>
          </p:cNvSpPr>
          <p:nvPr>
            <p:ph type="title"/>
          </p:nvPr>
        </p:nvSpPr>
        <p:spPr>
          <a:xfrm>
            <a:off x="1429566" y="627911"/>
            <a:ext cx="9238434" cy="857559"/>
          </a:xfrm>
        </p:spPr>
        <p:txBody>
          <a:bodyPr vert="horz" lIns="91440" tIns="45720" rIns="91440" bIns="45720" rtlCol="0" anchor="t">
            <a:noAutofit/>
          </a:bodyPr>
          <a:lstStyle/>
          <a:p>
            <a:pPr algn="ctr"/>
            <a:r>
              <a:rPr lang="en-GB" dirty="0">
                <a:solidFill>
                  <a:schemeClr val="bg1"/>
                </a:solidFill>
                <a:latin typeface="Sagona Book"/>
              </a:rPr>
              <a:t>conclusion</a:t>
            </a:r>
          </a:p>
        </p:txBody>
      </p:sp>
      <p:sp>
        <p:nvSpPr>
          <p:cNvPr id="3" name="Content Placeholder 2">
            <a:extLst>
              <a:ext uri="{FF2B5EF4-FFF2-40B4-BE49-F238E27FC236}">
                <a16:creationId xmlns:a16="http://schemas.microsoft.com/office/drawing/2014/main" id="{EE3D6EAF-12FA-F137-B3EE-BE01A3E22824}"/>
              </a:ext>
            </a:extLst>
          </p:cNvPr>
          <p:cNvSpPr>
            <a:spLocks noGrp="1"/>
          </p:cNvSpPr>
          <p:nvPr>
            <p:ph idx="1"/>
          </p:nvPr>
        </p:nvSpPr>
        <p:spPr>
          <a:xfrm>
            <a:off x="1429566" y="1732768"/>
            <a:ext cx="9238434" cy="4885149"/>
          </a:xfrm>
        </p:spPr>
        <p:txBody>
          <a:bodyPr vert="horz" lIns="91440" tIns="45720" rIns="91440" bIns="45720" rtlCol="0" anchor="t">
            <a:normAutofit/>
          </a:bodyPr>
          <a:lstStyle/>
          <a:p>
            <a:pPr marL="342900" indent="-342900" algn="just"/>
            <a:r>
              <a:rPr lang="en-GB" sz="2000" dirty="0">
                <a:solidFill>
                  <a:schemeClr val="bg1"/>
                </a:solidFill>
                <a:latin typeface="Sagona Book"/>
              </a:rPr>
              <a:t>Truth and new ideas are born out of conflict. We need to create situations where there is conflict on a given topic, so that we can come up with a solution (Heffernan, 2012).</a:t>
            </a:r>
            <a:endParaRPr lang="en-US" sz="2000">
              <a:solidFill>
                <a:schemeClr val="bg1"/>
              </a:solidFill>
              <a:latin typeface="Sagona Book"/>
            </a:endParaRPr>
          </a:p>
          <a:p>
            <a:pPr marL="342900" indent="-342900" algn="just"/>
            <a:r>
              <a:rPr lang="en-GB" sz="2000" dirty="0">
                <a:solidFill>
                  <a:schemeClr val="bg1"/>
                </a:solidFill>
                <a:latin typeface="Sagona Book"/>
              </a:rPr>
              <a:t>Wilful blindness is a major problem for most people today. Change is impossible if we refuse to see the problem or bury it under the pillow. Every person who values their freedom must begin to call things by their true names and speak about the issues they see — with the right people and in the right places. By staying silent about a problem, we’re essentially accepting it — and suggesting that we're fine with the way things are (Heffernan,2013).</a:t>
            </a:r>
          </a:p>
          <a:p>
            <a:endParaRPr lang="en-GB" sz="2000" dirty="0">
              <a:solidFill>
                <a:schemeClr val="bg1"/>
              </a:solidFill>
              <a:latin typeface="Sagona Book"/>
            </a:endParaRPr>
          </a:p>
        </p:txBody>
      </p:sp>
      <p:sp>
        <p:nvSpPr>
          <p:cNvPr id="4" name="Date Placeholder 3">
            <a:extLst>
              <a:ext uri="{FF2B5EF4-FFF2-40B4-BE49-F238E27FC236}">
                <a16:creationId xmlns:a16="http://schemas.microsoft.com/office/drawing/2014/main" id="{58BBFE87-1786-6E0C-59C6-FC0FAF1ED960}"/>
              </a:ext>
            </a:extLst>
          </p:cNvPr>
          <p:cNvSpPr>
            <a:spLocks noGrp="1"/>
          </p:cNvSpPr>
          <p:nvPr>
            <p:ph type="dt" sz="half" idx="10"/>
          </p:nvPr>
        </p:nvSpPr>
        <p:spPr/>
        <p:txBody>
          <a:bodyPr/>
          <a:lstStyle/>
          <a:p>
            <a:fld id="{D162C574-C8B3-404D-91F4-87553F044016}" type="datetime1">
              <a:t>6/30/2025</a:t>
            </a:fld>
            <a:endParaRPr lang="en-US" dirty="0"/>
          </a:p>
        </p:txBody>
      </p:sp>
    </p:spTree>
    <p:extLst>
      <p:ext uri="{BB962C8B-B14F-4D97-AF65-F5344CB8AC3E}">
        <p14:creationId xmlns:p14="http://schemas.microsoft.com/office/powerpoint/2010/main" val="3825981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9A424-3384-E073-1522-E60D5E7173BF}"/>
              </a:ext>
            </a:extLst>
          </p:cNvPr>
          <p:cNvSpPr>
            <a:spLocks noGrp="1"/>
          </p:cNvSpPr>
          <p:nvPr>
            <p:ph type="title"/>
          </p:nvPr>
        </p:nvSpPr>
        <p:spPr>
          <a:xfrm>
            <a:off x="1429566" y="262569"/>
            <a:ext cx="9238434" cy="586518"/>
          </a:xfrm>
        </p:spPr>
        <p:txBody>
          <a:bodyPr vert="horz" lIns="91440" tIns="45720" rIns="91440" bIns="45720" rtlCol="0" anchor="t">
            <a:noAutofit/>
          </a:bodyPr>
          <a:lstStyle/>
          <a:p>
            <a:pPr algn="ctr"/>
            <a:r>
              <a:rPr lang="en-GB" sz="2400" dirty="0">
                <a:solidFill>
                  <a:schemeClr val="bg1"/>
                </a:solidFill>
                <a:latin typeface="Sagona Book" panose="02020503050505020204" pitchFamily="18" charset="0"/>
              </a:rPr>
              <a:t>Reference LIST</a:t>
            </a:r>
          </a:p>
        </p:txBody>
      </p:sp>
      <p:sp>
        <p:nvSpPr>
          <p:cNvPr id="3" name="Content Placeholder 2">
            <a:extLst>
              <a:ext uri="{FF2B5EF4-FFF2-40B4-BE49-F238E27FC236}">
                <a16:creationId xmlns:a16="http://schemas.microsoft.com/office/drawing/2014/main" id="{E125286B-49D3-1D5B-A1AE-C110CAFBC07C}"/>
              </a:ext>
            </a:extLst>
          </p:cNvPr>
          <p:cNvSpPr>
            <a:spLocks noGrp="1"/>
          </p:cNvSpPr>
          <p:nvPr>
            <p:ph idx="1"/>
          </p:nvPr>
        </p:nvSpPr>
        <p:spPr>
          <a:xfrm>
            <a:off x="1116415" y="699371"/>
            <a:ext cx="9238434" cy="6137751"/>
          </a:xfrm>
        </p:spPr>
        <p:txBody>
          <a:bodyPr vert="horz" lIns="91440" tIns="45720" rIns="91440" bIns="45720" rtlCol="0" anchor="t">
            <a:noAutofit/>
          </a:bodyPr>
          <a:lstStyle/>
          <a:p>
            <a:pPr marL="342900" indent="-342900">
              <a:buAutoNum type="arabicPeriod"/>
            </a:pPr>
            <a:r>
              <a:rPr lang="en-GB" sz="1400" dirty="0">
                <a:solidFill>
                  <a:schemeClr val="bg1"/>
                </a:solidFill>
                <a:latin typeface="Sagona Book"/>
                <a:ea typeface="+mn-lt"/>
                <a:cs typeface="+mn-lt"/>
              </a:rPr>
              <a:t>Heffernan, M. (2012) </a:t>
            </a:r>
            <a:r>
              <a:rPr lang="en-GB" sz="1400" i="1" dirty="0">
                <a:solidFill>
                  <a:schemeClr val="bg1"/>
                </a:solidFill>
                <a:latin typeface="Sagona Book"/>
                <a:ea typeface="+mn-lt"/>
                <a:cs typeface="+mn-lt"/>
              </a:rPr>
              <a:t>TED</a:t>
            </a:r>
            <a:r>
              <a:rPr lang="en-GB" sz="1400" dirty="0">
                <a:solidFill>
                  <a:schemeClr val="bg1"/>
                </a:solidFill>
                <a:latin typeface="Sagona Book"/>
                <a:ea typeface="+mn-lt"/>
                <a:cs typeface="+mn-lt"/>
              </a:rPr>
              <a:t>. Available at: </a:t>
            </a:r>
            <a:r>
              <a:rPr lang="en-GB" sz="1400" dirty="0">
                <a:solidFill>
                  <a:schemeClr val="bg1"/>
                </a:solidFill>
                <a:latin typeface="Sagona Book"/>
                <a:ea typeface="+mn-lt"/>
                <a:cs typeface="+mn-lt"/>
                <a:hlinkClick r:id="rId2">
                  <a:extLst>
                    <a:ext uri="{A12FA001-AC4F-418D-AE19-62706E023703}">
                      <ahyp:hlinkClr xmlns:ahyp="http://schemas.microsoft.com/office/drawing/2018/hyperlinkcolor" val="tx"/>
                    </a:ext>
                  </a:extLst>
                </a:hlinkClick>
              </a:rPr>
              <a:t>https://www.ted.com/talks/margaret_heffernan_dare_to_disagree?subtitle=en</a:t>
            </a:r>
            <a:r>
              <a:rPr lang="en-GB" sz="1400" dirty="0">
                <a:solidFill>
                  <a:schemeClr val="bg1"/>
                </a:solidFill>
                <a:latin typeface="Sagona Book"/>
                <a:ea typeface="+mn-lt"/>
                <a:cs typeface="+mn-lt"/>
              </a:rPr>
              <a:t> (Accessed:20 June 2025).</a:t>
            </a:r>
            <a:endParaRPr lang="en-US" sz="1400">
              <a:solidFill>
                <a:schemeClr val="bg1"/>
              </a:solidFill>
              <a:latin typeface="Sagona Book"/>
            </a:endParaRPr>
          </a:p>
          <a:p>
            <a:pPr marL="342900" indent="-342900">
              <a:buAutoNum type="arabicPeriod"/>
            </a:pPr>
            <a:r>
              <a:rPr lang="en-GB" sz="1400" dirty="0">
                <a:solidFill>
                  <a:schemeClr val="bg1"/>
                </a:solidFill>
                <a:latin typeface="Sagona Book"/>
                <a:ea typeface="+mn-lt"/>
                <a:cs typeface="+mn-lt"/>
              </a:rPr>
              <a:t>Heffernan, M. (2013) </a:t>
            </a:r>
            <a:r>
              <a:rPr lang="en-GB" sz="1400" i="1" dirty="0">
                <a:solidFill>
                  <a:schemeClr val="bg1"/>
                </a:solidFill>
                <a:latin typeface="Sagona Book"/>
                <a:ea typeface="+mn-lt"/>
                <a:cs typeface="+mn-lt"/>
              </a:rPr>
              <a:t>TED</a:t>
            </a:r>
            <a:r>
              <a:rPr lang="en-GB" sz="1400" dirty="0">
                <a:solidFill>
                  <a:schemeClr val="bg1"/>
                </a:solidFill>
                <a:latin typeface="Sagona Book"/>
                <a:ea typeface="+mn-lt"/>
                <a:cs typeface="+mn-lt"/>
              </a:rPr>
              <a:t>. Available at: </a:t>
            </a:r>
            <a:r>
              <a:rPr lang="en-GB" sz="1400" dirty="0">
                <a:solidFill>
                  <a:schemeClr val="bg1"/>
                </a:solidFill>
                <a:latin typeface="Sagona Book"/>
                <a:ea typeface="+mn-lt"/>
                <a:cs typeface="+mn-lt"/>
                <a:hlinkClick r:id="rId3">
                  <a:extLst>
                    <a:ext uri="{A12FA001-AC4F-418D-AE19-62706E023703}">
                      <ahyp:hlinkClr xmlns:ahyp="http://schemas.microsoft.com/office/drawing/2018/hyperlinkcolor" val="tx"/>
                    </a:ext>
                  </a:extLst>
                </a:hlinkClick>
              </a:rPr>
              <a:t>https://www.ted.com/talks/margaret_heffernan_the_dangers_of_willful_blindness?subtitle=en</a:t>
            </a:r>
            <a:r>
              <a:rPr lang="en-GB" sz="1400" dirty="0">
                <a:solidFill>
                  <a:schemeClr val="bg1"/>
                </a:solidFill>
                <a:latin typeface="Sagona Book"/>
                <a:ea typeface="+mn-lt"/>
                <a:cs typeface="+mn-lt"/>
              </a:rPr>
              <a:t> (Accessed:20 June 2025).</a:t>
            </a:r>
          </a:p>
          <a:p>
            <a:pPr marL="342900" indent="-342900">
              <a:buAutoNum type="arabicPeriod"/>
            </a:pPr>
            <a:r>
              <a:rPr lang="en-GB" sz="1400" dirty="0" err="1">
                <a:solidFill>
                  <a:schemeClr val="bg1"/>
                </a:solidFill>
                <a:latin typeface="Sagona Book"/>
                <a:ea typeface="+mn-lt"/>
                <a:cs typeface="Arial"/>
              </a:rPr>
              <a:t>Kraczla</a:t>
            </a:r>
            <a:r>
              <a:rPr lang="en-GB" sz="1400" dirty="0">
                <a:solidFill>
                  <a:schemeClr val="bg1"/>
                </a:solidFill>
                <a:latin typeface="Sagona Book"/>
                <a:ea typeface="+mn-lt"/>
                <a:cs typeface="Arial"/>
              </a:rPr>
              <a:t>, M. and </a:t>
            </a:r>
            <a:r>
              <a:rPr lang="en-GB" sz="1400" dirty="0" err="1">
                <a:solidFill>
                  <a:schemeClr val="bg1"/>
                </a:solidFill>
                <a:latin typeface="Sagona Book"/>
                <a:ea typeface="+mn-lt"/>
                <a:cs typeface="Arial"/>
              </a:rPr>
              <a:t>Wziątek-Staśko</a:t>
            </a:r>
            <a:r>
              <a:rPr lang="en-GB" sz="1400" dirty="0">
                <a:solidFill>
                  <a:schemeClr val="bg1"/>
                </a:solidFill>
                <a:latin typeface="Sagona Book"/>
                <a:ea typeface="+mn-lt"/>
                <a:cs typeface="Arial"/>
              </a:rPr>
              <a:t>, A., 2024. </a:t>
            </a:r>
            <a:r>
              <a:rPr lang="en-GB" sz="1400" i="1" dirty="0">
                <a:solidFill>
                  <a:schemeClr val="bg1"/>
                </a:solidFill>
                <a:latin typeface="Sagona Book"/>
                <a:ea typeface="+mn-lt"/>
                <a:cs typeface="Arial"/>
              </a:rPr>
              <a:t>Management, conflict resolution and strategy: coping with stress at work</a:t>
            </a:r>
            <a:r>
              <a:rPr lang="en-GB" sz="1400" dirty="0">
                <a:solidFill>
                  <a:schemeClr val="bg1"/>
                </a:solidFill>
                <a:latin typeface="Sagona Book"/>
                <a:ea typeface="+mn-lt"/>
                <a:cs typeface="Arial"/>
              </a:rPr>
              <a:t>. Taylor &amp; Francis.</a:t>
            </a:r>
          </a:p>
          <a:p>
            <a:pPr marL="342900" indent="-342900">
              <a:buAutoNum type="arabicPeriod"/>
            </a:pPr>
            <a:r>
              <a:rPr lang="en-GB" sz="1400" dirty="0">
                <a:solidFill>
                  <a:srgbClr val="131313"/>
                </a:solidFill>
                <a:latin typeface="Sagona Book"/>
                <a:ea typeface="+mn-lt"/>
                <a:cs typeface="Arial"/>
              </a:rPr>
              <a:t>Lewis T. (2023)</a:t>
            </a:r>
            <a:r>
              <a:rPr lang="en-GB" sz="1400" i="1" dirty="0">
                <a:solidFill>
                  <a:srgbClr val="131313"/>
                </a:solidFill>
                <a:latin typeface="Sagona Book"/>
                <a:ea typeface="+mn-lt"/>
                <a:cs typeface="Arial"/>
              </a:rPr>
              <a:t> </a:t>
            </a:r>
            <a:r>
              <a:rPr lang="en-GB" sz="1400" i="1" dirty="0">
                <a:solidFill>
                  <a:srgbClr val="0F0F0F"/>
                </a:solidFill>
                <a:latin typeface="Sagona Book"/>
                <a:ea typeface="+mn-lt"/>
                <a:cs typeface="Arial"/>
              </a:rPr>
              <a:t>Transactional Analysis Ego States and Transactions. </a:t>
            </a:r>
            <a:r>
              <a:rPr lang="en-GB" sz="1400" dirty="0">
                <a:solidFill>
                  <a:schemeClr val="bg1"/>
                </a:solidFill>
                <a:latin typeface="Sagona Book"/>
                <a:ea typeface="+mn-lt"/>
                <a:cs typeface="Arial"/>
              </a:rPr>
              <a:t>Available at: </a:t>
            </a:r>
            <a:r>
              <a:rPr lang="en-GB" sz="1400" dirty="0">
                <a:solidFill>
                  <a:schemeClr val="bg1"/>
                </a:solidFill>
                <a:latin typeface="Sagona Book"/>
                <a:ea typeface="+mn-lt"/>
                <a:cs typeface="Arial"/>
                <a:hlinkClick r:id="rId4">
                  <a:extLst>
                    <a:ext uri="{A12FA001-AC4F-418D-AE19-62706E023703}">
                      <ahyp:hlinkClr xmlns:ahyp="http://schemas.microsoft.com/office/drawing/2018/hyperlinkcolor" val="tx"/>
                    </a:ext>
                  </a:extLst>
                </a:hlinkClick>
              </a:rPr>
              <a:t>https://www.youtube.com/watch?v=oPJtRDul0do</a:t>
            </a:r>
            <a:r>
              <a:rPr lang="en-GB" sz="1400" dirty="0">
                <a:solidFill>
                  <a:schemeClr val="bg1"/>
                </a:solidFill>
                <a:latin typeface="Sagona Book"/>
                <a:ea typeface="+mn-lt"/>
                <a:cs typeface="Arial"/>
              </a:rPr>
              <a:t> (Accessed: 26 June 2025).</a:t>
            </a:r>
            <a:endParaRPr lang="en-US" sz="1400" dirty="0">
              <a:solidFill>
                <a:schemeClr val="bg1"/>
              </a:solidFill>
              <a:latin typeface="Sagona Book"/>
              <a:ea typeface="+mn-lt"/>
              <a:cs typeface="Arial"/>
            </a:endParaRPr>
          </a:p>
          <a:p>
            <a:pPr marL="342900" indent="-342900">
              <a:buAutoNum type="arabicPeriod"/>
            </a:pPr>
            <a:r>
              <a:rPr lang="en-GB" sz="1400" dirty="0">
                <a:solidFill>
                  <a:schemeClr val="bg1"/>
                </a:solidFill>
                <a:latin typeface="Sagona Book"/>
                <a:ea typeface="+mn-lt"/>
                <a:cs typeface="Arial"/>
              </a:rPr>
              <a:t>Rimmer, A., 2021. How can I manage conflict in my team?. </a:t>
            </a:r>
            <a:r>
              <a:rPr lang="en-GB" sz="1400" i="1" dirty="0">
                <a:solidFill>
                  <a:schemeClr val="bg1"/>
                </a:solidFill>
                <a:latin typeface="Sagona Book"/>
                <a:ea typeface="+mn-lt"/>
                <a:cs typeface="Arial"/>
              </a:rPr>
              <a:t>BMJ: British Medical Journal (Online)</a:t>
            </a:r>
            <a:r>
              <a:rPr lang="en-GB" sz="1400" dirty="0">
                <a:solidFill>
                  <a:schemeClr val="bg1"/>
                </a:solidFill>
                <a:latin typeface="Sagona Book"/>
                <a:ea typeface="+mn-lt"/>
                <a:cs typeface="Arial"/>
              </a:rPr>
              <a:t>, </a:t>
            </a:r>
            <a:r>
              <a:rPr lang="en-GB" sz="1400" i="1" dirty="0">
                <a:solidFill>
                  <a:schemeClr val="bg1"/>
                </a:solidFill>
                <a:latin typeface="Sagona Book"/>
                <a:ea typeface="+mn-lt"/>
                <a:cs typeface="Arial"/>
              </a:rPr>
              <a:t>374</a:t>
            </a:r>
            <a:r>
              <a:rPr lang="en-GB" sz="1400" dirty="0">
                <a:solidFill>
                  <a:schemeClr val="bg1"/>
                </a:solidFill>
                <a:latin typeface="Sagona Book"/>
                <a:ea typeface="+mn-lt"/>
                <a:cs typeface="Arial"/>
              </a:rPr>
              <a:t>.</a:t>
            </a:r>
            <a:endParaRPr lang="en-US" sz="1400">
              <a:solidFill>
                <a:schemeClr val="bg1"/>
              </a:solidFill>
              <a:latin typeface="Sagona Book"/>
              <a:ea typeface="+mn-lt"/>
              <a:cs typeface="Arial"/>
            </a:endParaRPr>
          </a:p>
          <a:p>
            <a:pPr marL="342900" indent="-342900">
              <a:buAutoNum type="arabicPeriod"/>
            </a:pPr>
            <a:r>
              <a:rPr lang="en-GB" sz="1400" dirty="0">
                <a:solidFill>
                  <a:schemeClr val="bg1"/>
                </a:solidFill>
                <a:latin typeface="Sagona Book"/>
                <a:ea typeface="+mn-lt"/>
                <a:cs typeface="Arial"/>
              </a:rPr>
              <a:t>Altmäe, S., Türk, K. and Toomet, O.S., 2013. Thomas‐Kilmann's Conflict Management Modes and their relationship to Fiedler's Leadership Styles (basing on Estonian organizations). </a:t>
            </a:r>
            <a:r>
              <a:rPr lang="en-GB" sz="1400" i="1" dirty="0">
                <a:solidFill>
                  <a:schemeClr val="bg1"/>
                </a:solidFill>
                <a:latin typeface="Sagona Book"/>
                <a:ea typeface="+mn-lt"/>
                <a:cs typeface="Arial"/>
              </a:rPr>
              <a:t>Baltic Journal of Management</a:t>
            </a:r>
            <a:r>
              <a:rPr lang="en-GB" sz="1400" dirty="0">
                <a:solidFill>
                  <a:schemeClr val="bg1"/>
                </a:solidFill>
                <a:latin typeface="Sagona Book"/>
                <a:ea typeface="+mn-lt"/>
                <a:cs typeface="Arial"/>
              </a:rPr>
              <a:t>, </a:t>
            </a:r>
            <a:r>
              <a:rPr lang="en-GB" sz="1400" i="1" dirty="0">
                <a:solidFill>
                  <a:schemeClr val="bg1"/>
                </a:solidFill>
                <a:latin typeface="Sagona Book"/>
                <a:ea typeface="+mn-lt"/>
                <a:cs typeface="Arial"/>
              </a:rPr>
              <a:t>8</a:t>
            </a:r>
            <a:r>
              <a:rPr lang="en-GB" sz="1400" dirty="0">
                <a:solidFill>
                  <a:schemeClr val="bg1"/>
                </a:solidFill>
                <a:latin typeface="Sagona Book"/>
                <a:ea typeface="+mn-lt"/>
                <a:cs typeface="Arial"/>
              </a:rPr>
              <a:t>(1), pp.45-65.</a:t>
            </a:r>
            <a:endParaRPr lang="en-GB" sz="1400" dirty="0">
              <a:solidFill>
                <a:schemeClr val="bg1"/>
              </a:solidFill>
              <a:latin typeface="Sagona Book"/>
              <a:cs typeface="Arial"/>
            </a:endParaRPr>
          </a:p>
          <a:p>
            <a:pPr marL="342900" indent="-342900">
              <a:buAutoNum type="arabicPeriod"/>
            </a:pPr>
            <a:r>
              <a:rPr lang="en-GB" sz="1400" err="1">
                <a:solidFill>
                  <a:schemeClr val="bg1"/>
                </a:solidFill>
                <a:latin typeface="Sagona Book"/>
                <a:ea typeface="+mn-lt"/>
                <a:cs typeface="+mn-lt"/>
              </a:rPr>
              <a:t>Subramoniam</a:t>
            </a:r>
            <a:r>
              <a:rPr lang="en-GB" sz="1400" dirty="0">
                <a:solidFill>
                  <a:schemeClr val="bg1"/>
                </a:solidFill>
                <a:latin typeface="Sagona Book"/>
                <a:ea typeface="+mn-lt"/>
                <a:cs typeface="+mn-lt"/>
              </a:rPr>
              <a:t>, S., 2004. Conflicts: types, causes and resolution strategies. </a:t>
            </a:r>
            <a:r>
              <a:rPr lang="en-GB" sz="1400" i="1" dirty="0">
                <a:solidFill>
                  <a:schemeClr val="bg1"/>
                </a:solidFill>
                <a:latin typeface="Sagona Book"/>
                <a:ea typeface="+mn-lt"/>
                <a:cs typeface="+mn-lt"/>
              </a:rPr>
              <a:t>Paradigm</a:t>
            </a:r>
            <a:r>
              <a:rPr lang="en-GB" sz="1400" dirty="0">
                <a:solidFill>
                  <a:schemeClr val="bg1"/>
                </a:solidFill>
                <a:latin typeface="Sagona Book"/>
                <a:ea typeface="+mn-lt"/>
                <a:cs typeface="+mn-lt"/>
              </a:rPr>
              <a:t>, </a:t>
            </a:r>
            <a:r>
              <a:rPr lang="en-GB" sz="1400" i="1" dirty="0">
                <a:solidFill>
                  <a:schemeClr val="bg1"/>
                </a:solidFill>
                <a:latin typeface="Sagona Book"/>
                <a:ea typeface="+mn-lt"/>
                <a:cs typeface="+mn-lt"/>
              </a:rPr>
              <a:t>8</a:t>
            </a:r>
            <a:r>
              <a:rPr lang="en-GB" sz="1400" dirty="0">
                <a:solidFill>
                  <a:schemeClr val="bg1"/>
                </a:solidFill>
                <a:latin typeface="Sagona Book"/>
                <a:ea typeface="+mn-lt"/>
                <a:cs typeface="+mn-lt"/>
              </a:rPr>
              <a:t>(1), pp.55-62.</a:t>
            </a:r>
          </a:p>
          <a:p>
            <a:pPr marL="342900" indent="-342900">
              <a:buAutoNum type="arabicPeriod"/>
            </a:pPr>
            <a:r>
              <a:rPr lang="en-GB" sz="1400" dirty="0">
                <a:solidFill>
                  <a:schemeClr val="bg1"/>
                </a:solidFill>
                <a:latin typeface="Sagona Book"/>
                <a:ea typeface="Roboto"/>
                <a:cs typeface="Roboto"/>
              </a:rPr>
              <a:t>Whitehead, A (2022) </a:t>
            </a:r>
            <a:r>
              <a:rPr lang="en-GB" sz="1400" i="1" dirty="0">
                <a:solidFill>
                  <a:schemeClr val="bg1"/>
                </a:solidFill>
                <a:latin typeface="Sagona Book"/>
              </a:rPr>
              <a:t>The </a:t>
            </a:r>
            <a:r>
              <a:rPr lang="en-GB" sz="1400" i="1" err="1">
                <a:solidFill>
                  <a:schemeClr val="bg1"/>
                </a:solidFill>
                <a:latin typeface="Sagona Book"/>
              </a:rPr>
              <a:t>Betari</a:t>
            </a:r>
            <a:r>
              <a:rPr lang="en-GB" sz="1400" i="1" dirty="0">
                <a:solidFill>
                  <a:schemeClr val="bg1"/>
                </a:solidFill>
                <a:latin typeface="Sagona Book"/>
              </a:rPr>
              <a:t> Box: A Game-Changing Tool for Personal and Professional Growth</a:t>
            </a:r>
            <a:r>
              <a:rPr lang="en-GB" sz="1400" dirty="0">
                <a:solidFill>
                  <a:schemeClr val="bg1"/>
                </a:solidFill>
                <a:latin typeface="Sagona Book"/>
                <a:ea typeface="+mn-lt"/>
                <a:cs typeface="+mn-lt"/>
              </a:rPr>
              <a:t>. Available at: </a:t>
            </a:r>
            <a:r>
              <a:rPr lang="en-GB" sz="1400" dirty="0">
                <a:solidFill>
                  <a:schemeClr val="bg1"/>
                </a:solidFill>
                <a:latin typeface="Sagona Book"/>
                <a:ea typeface="+mn-lt"/>
                <a:cs typeface="+mn-lt"/>
                <a:hlinkClick r:id="rId5">
                  <a:extLst>
                    <a:ext uri="{A12FA001-AC4F-418D-AE19-62706E023703}">
                      <ahyp:hlinkClr xmlns:ahyp="http://schemas.microsoft.com/office/drawing/2018/hyperlinkcolor" val="tx"/>
                    </a:ext>
                  </a:extLst>
                </a:hlinkClick>
              </a:rPr>
              <a:t>https://www.youtube.com/watch?v=nmUwCpX5YDo</a:t>
            </a:r>
            <a:r>
              <a:rPr lang="en-GB" sz="1400" dirty="0">
                <a:solidFill>
                  <a:schemeClr val="bg1"/>
                </a:solidFill>
                <a:latin typeface="Sagona Book"/>
                <a:ea typeface="+mn-lt"/>
                <a:cs typeface="+mn-lt"/>
              </a:rPr>
              <a:t> (Accessed: 26 June 2025).</a:t>
            </a:r>
          </a:p>
          <a:p>
            <a:pPr marL="342900" indent="-342900">
              <a:buAutoNum type="arabicPeriod"/>
            </a:pPr>
            <a:endParaRPr lang="en-GB" sz="1400" dirty="0">
              <a:solidFill>
                <a:schemeClr val="bg1"/>
              </a:solidFill>
              <a:latin typeface="Sagona Book"/>
              <a:ea typeface="Roboto"/>
              <a:cs typeface="Arial"/>
            </a:endParaRPr>
          </a:p>
          <a:p>
            <a:pPr marL="342900" indent="-342900">
              <a:buAutoNum type="arabicPeriod"/>
            </a:pPr>
            <a:endParaRPr lang="en-GB" sz="1400" dirty="0">
              <a:solidFill>
                <a:srgbClr val="000000"/>
              </a:solidFill>
              <a:latin typeface="Sagona Book"/>
              <a:ea typeface="Roboto"/>
              <a:cs typeface="Arial"/>
            </a:endParaRPr>
          </a:p>
          <a:p>
            <a:pPr marL="342900" indent="-342900">
              <a:buAutoNum type="arabicPeriod"/>
            </a:pPr>
            <a:endParaRPr lang="en-GB" sz="1400" dirty="0">
              <a:solidFill>
                <a:schemeClr val="bg1"/>
              </a:solidFill>
              <a:latin typeface="Sagona Book"/>
              <a:ea typeface="Roboto"/>
              <a:cs typeface="Arial"/>
            </a:endParaRPr>
          </a:p>
          <a:p>
            <a:pPr marL="342900" indent="-342900">
              <a:buAutoNum type="arabicPeriod"/>
            </a:pPr>
            <a:endParaRPr lang="en-GB" sz="1600" dirty="0">
              <a:solidFill>
                <a:schemeClr val="bg1"/>
              </a:solidFill>
              <a:latin typeface="Sagona Book"/>
              <a:ea typeface="+mn-lt"/>
              <a:cs typeface="Arial"/>
            </a:endParaRPr>
          </a:p>
          <a:p>
            <a:pPr marL="342900" indent="-342900">
              <a:buAutoNum type="arabicPeriod"/>
            </a:pPr>
            <a:endParaRPr lang="en-GB" sz="1600" dirty="0">
              <a:solidFill>
                <a:schemeClr val="bg1"/>
              </a:solidFill>
              <a:latin typeface="Sagona Book"/>
              <a:ea typeface="+mn-lt"/>
              <a:cs typeface="Arial"/>
            </a:endParaRPr>
          </a:p>
          <a:p>
            <a:pPr marL="342900" indent="-342900">
              <a:buAutoNum type="arabicPeriod"/>
            </a:pPr>
            <a:endParaRPr lang="en-GB" dirty="0">
              <a:solidFill>
                <a:schemeClr val="bg1"/>
              </a:solidFill>
              <a:latin typeface="Trade Gothic Next Light"/>
              <a:ea typeface="+mn-lt"/>
              <a:cs typeface="Arial"/>
            </a:endParaRPr>
          </a:p>
        </p:txBody>
      </p:sp>
      <p:sp>
        <p:nvSpPr>
          <p:cNvPr id="4" name="Date Placeholder 3">
            <a:extLst>
              <a:ext uri="{FF2B5EF4-FFF2-40B4-BE49-F238E27FC236}">
                <a16:creationId xmlns:a16="http://schemas.microsoft.com/office/drawing/2014/main" id="{CC53369E-D109-2EC5-26AB-72C5CE880084}"/>
              </a:ext>
            </a:extLst>
          </p:cNvPr>
          <p:cNvSpPr>
            <a:spLocks noGrp="1"/>
          </p:cNvSpPr>
          <p:nvPr>
            <p:ph type="dt" sz="half" idx="10"/>
          </p:nvPr>
        </p:nvSpPr>
        <p:spPr/>
        <p:txBody>
          <a:bodyPr/>
          <a:lstStyle/>
          <a:p>
            <a:fld id="{D25CD7D4-0EB5-479E-9575-8C309D400C13}" type="datetime1">
              <a:rPr lang="en-US"/>
              <a:t>6/30/2025</a:t>
            </a:fld>
            <a:endParaRPr lang="en-US" dirty="0"/>
          </a:p>
        </p:txBody>
      </p:sp>
    </p:spTree>
    <p:extLst>
      <p:ext uri="{BB962C8B-B14F-4D97-AF65-F5344CB8AC3E}">
        <p14:creationId xmlns:p14="http://schemas.microsoft.com/office/powerpoint/2010/main" val="3897112253"/>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Template>office theme</Template>
  <TotalTime>4</TotalTime>
  <Words>1158</Words>
  <Application>Microsoft Office PowerPoint</Application>
  <PresentationFormat>Widescreen</PresentationFormat>
  <Paragraphs>84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Sagona Book</vt:lpstr>
      <vt:lpstr>Trade Gothic Next Cond</vt:lpstr>
      <vt:lpstr>Trade Gothic Next Light</vt:lpstr>
      <vt:lpstr>PortalVTI</vt:lpstr>
      <vt:lpstr>What we have learnt about effective teams? </vt:lpstr>
      <vt:lpstr>Presentation overview</vt:lpstr>
      <vt:lpstr>WHAT IS CONFLICT?</vt:lpstr>
      <vt:lpstr>CONFLICT MANAGEMENT AND RESOLUTION STRATEGIES</vt:lpstr>
      <vt:lpstr>HOW TO MANAGE CONFLICT?</vt:lpstr>
      <vt:lpstr>Betari’s Box </vt:lpstr>
      <vt:lpstr>Parent Adult Child model</vt:lpstr>
      <vt:lpstr> RESOLUTION STRATEGIES Thomas &amp; Kilmann MODEL </vt:lpstr>
      <vt:lpstr>how I manage conflict- My EXAMPLE!</vt:lpstr>
      <vt:lpstr>HOW TO LEARN FROM CONFLICT?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Nikolaya Velinova (2412929)</cp:lastModifiedBy>
  <cp:revision>1213</cp:revision>
  <dcterms:created xsi:type="dcterms:W3CDTF">2025-06-18T23:06:58Z</dcterms:created>
  <dcterms:modified xsi:type="dcterms:W3CDTF">2025-06-30T11:41:41Z</dcterms:modified>
</cp:coreProperties>
</file>