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15" r:id="rId1"/>
  </p:sldMasterIdLst>
  <p:notesMasterIdLst>
    <p:notesMasterId r:id="rId46"/>
  </p:notesMasterIdLst>
  <p:handoutMasterIdLst>
    <p:handoutMasterId r:id="rId47"/>
  </p:handoutMasterIdLst>
  <p:sldIdLst>
    <p:sldId id="323" r:id="rId2"/>
    <p:sldId id="256" r:id="rId3"/>
    <p:sldId id="271" r:id="rId4"/>
    <p:sldId id="283" r:id="rId5"/>
    <p:sldId id="274" r:id="rId6"/>
    <p:sldId id="321" r:id="rId7"/>
    <p:sldId id="282" r:id="rId8"/>
    <p:sldId id="276" r:id="rId9"/>
    <p:sldId id="322" r:id="rId10"/>
    <p:sldId id="277" r:id="rId11"/>
    <p:sldId id="280" r:id="rId12"/>
    <p:sldId id="325" r:id="rId13"/>
    <p:sldId id="278" r:id="rId14"/>
    <p:sldId id="284" r:id="rId15"/>
    <p:sldId id="288" r:id="rId16"/>
    <p:sldId id="303" r:id="rId17"/>
    <p:sldId id="302" r:id="rId18"/>
    <p:sldId id="324" r:id="rId19"/>
    <p:sldId id="291" r:id="rId20"/>
    <p:sldId id="295" r:id="rId21"/>
    <p:sldId id="296" r:id="rId22"/>
    <p:sldId id="327" r:id="rId23"/>
    <p:sldId id="300" r:id="rId24"/>
    <p:sldId id="298" r:id="rId25"/>
    <p:sldId id="301" r:id="rId26"/>
    <p:sldId id="304" r:id="rId27"/>
    <p:sldId id="306" r:id="rId28"/>
    <p:sldId id="307" r:id="rId29"/>
    <p:sldId id="308" r:id="rId30"/>
    <p:sldId id="305" r:id="rId31"/>
    <p:sldId id="309" r:id="rId32"/>
    <p:sldId id="285" r:id="rId33"/>
    <p:sldId id="286" r:id="rId34"/>
    <p:sldId id="310" r:id="rId35"/>
    <p:sldId id="264" r:id="rId36"/>
    <p:sldId id="311" r:id="rId37"/>
    <p:sldId id="312" r:id="rId38"/>
    <p:sldId id="313" r:id="rId39"/>
    <p:sldId id="314" r:id="rId40"/>
    <p:sldId id="315" r:id="rId41"/>
    <p:sldId id="326" r:id="rId42"/>
    <p:sldId id="316" r:id="rId43"/>
    <p:sldId id="319" r:id="rId44"/>
    <p:sldId id="320" r:id="rId45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185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handoutMaster" Target="handoutMasters/handout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80B9513B-8498-44AB-B5FE-0A49638883CE}" type="datetimeFigureOut">
              <a:rPr lang="en-GB"/>
              <a:pPr>
                <a:defRPr/>
              </a:pPr>
              <a:t>12/07/2019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1089AC02-B809-4CC7-BC57-4F567AD28BE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056351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ea typeface="+mn-ea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3988815C-FBAB-44AD-A938-20CAA55561D1}" type="datetime1">
              <a:rPr lang="cy-GB"/>
              <a:pPr>
                <a:defRPr/>
              </a:pPr>
              <a:t>12/07/2019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y-GB" noProof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cy-GB" noProof="0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ea typeface="+mn-ea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F2B9317F-3501-4A1C-B32C-8A780B2A2C71}" type="slidenum">
              <a:rPr lang="cy-GB"/>
              <a:pPr>
                <a:defRPr/>
              </a:pPr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1037708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-128"/>
        <a:cs typeface="ＭＳ Ｐゴシック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/>
            <a:fld id="{53077D6F-E3BD-4252-A229-7CBCED3D8DC8}" type="slidenum">
              <a:rPr lang="cy-GB" altLang="en-US" smtClean="0"/>
              <a:pPr eaLnBrk="1" hangingPunct="1"/>
              <a:t>2</a:t>
            </a:fld>
            <a:endParaRPr lang="cy-GB" altLang="en-US" smtClean="0"/>
          </a:p>
        </p:txBody>
      </p:sp>
    </p:spTree>
    <p:extLst>
      <p:ext uri="{BB962C8B-B14F-4D97-AF65-F5344CB8AC3E}">
        <p14:creationId xmlns:p14="http://schemas.microsoft.com/office/powerpoint/2010/main" val="20069513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dirty="0" smtClean="0"/>
              <a:t>Laming : </a:t>
            </a:r>
            <a:r>
              <a:rPr lang="en-US" altLang="en-US" dirty="0" err="1" smtClean="0"/>
              <a:t>dilyn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marwolaeth</a:t>
            </a:r>
            <a:r>
              <a:rPr lang="en-US" altLang="en-US" dirty="0" smtClean="0"/>
              <a:t> Victoria </a:t>
            </a:r>
            <a:r>
              <a:rPr lang="en-US" altLang="en-US" dirty="0" err="1" smtClean="0"/>
              <a:t>Climbie</a:t>
            </a:r>
            <a:endParaRPr lang="en-US" altLang="en-US" dirty="0" smtClean="0"/>
          </a:p>
          <a:p>
            <a:r>
              <a:rPr lang="en-US" altLang="en-US" dirty="0" smtClean="0"/>
              <a:t>Peter Clarke: </a:t>
            </a:r>
            <a:r>
              <a:rPr lang="en-US" altLang="en-US" dirty="0" err="1" smtClean="0"/>
              <a:t>Comisiynydd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Cymru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yn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dilyn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achos</a:t>
            </a:r>
            <a:r>
              <a:rPr lang="en-US" altLang="en-US" dirty="0" smtClean="0"/>
              <a:t> John Owen Jones, </a:t>
            </a:r>
            <a:r>
              <a:rPr lang="en-US" altLang="en-US" dirty="0" err="1" smtClean="0"/>
              <a:t>Rhydfelen</a:t>
            </a:r>
            <a:endParaRPr lang="en-US" altLang="en-US" dirty="0" smtClean="0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/>
            <a:fld id="{4014D96B-CAAD-4CF5-A29F-626BD4A48A1F}" type="slidenum">
              <a:rPr lang="cy-GB" altLang="en-US" smtClean="0"/>
              <a:pPr eaLnBrk="1" hangingPunct="1"/>
              <a:t>23</a:t>
            </a:fld>
            <a:endParaRPr lang="cy-GB" altLang="en-US" smtClean="0"/>
          </a:p>
        </p:txBody>
      </p:sp>
    </p:spTree>
    <p:extLst>
      <p:ext uri="{BB962C8B-B14F-4D97-AF65-F5344CB8AC3E}">
        <p14:creationId xmlns:p14="http://schemas.microsoft.com/office/powerpoint/2010/main" val="10776876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z="1400" dirty="0" smtClean="0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/>
            <a:fld id="{899A58E9-55D2-4C98-870F-B87A80B72C1A}" type="slidenum">
              <a:rPr lang="cy-GB" altLang="en-US" smtClean="0"/>
              <a:pPr eaLnBrk="1" hangingPunct="1"/>
              <a:t>35</a:t>
            </a:fld>
            <a:endParaRPr lang="cy-GB" altLang="en-US" smtClean="0"/>
          </a:p>
        </p:txBody>
      </p:sp>
    </p:spTree>
    <p:extLst>
      <p:ext uri="{BB962C8B-B14F-4D97-AF65-F5344CB8AC3E}">
        <p14:creationId xmlns:p14="http://schemas.microsoft.com/office/powerpoint/2010/main" val="24371235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94FAED-B456-480A-96D7-B319E199781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3871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7AF1EB-79C8-473D-9C66-C69A06012D3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4626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F0991E-6867-4853-9567-6AB3F2B14D6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5253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3F4E0F-9048-48D5-8139-040B6EA38F8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54232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3FF1F9-F7C0-455E-85C4-DD1255D3E2F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76951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AF7F7A-FCE5-43DF-901A-19EC4660428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7219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9138FD-6F04-4E34-A9EE-B298461DC97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1666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30ACB5-91F2-4ECF-A515-6C49098B75D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087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and Round Single Corner Rectangle 4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Right Triangle 5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Freeform 6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  <a:ea typeface="+mn-ea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  <a:ea typeface="+mn-ea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379929-D79B-49BE-9792-DA6BBBFD6CE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7297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8F1EF2-28D1-4F3E-8B35-696FFC087A5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7875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823EED-B731-49B3-9EE9-CDACFEA70B6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5509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  <a:ea typeface="+mn-ea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  <a:ea typeface="+mn-ea"/>
            </a:endParaRPr>
          </a:p>
        </p:txBody>
      </p:sp>
      <p:sp>
        <p:nvSpPr>
          <p:cNvPr id="1028" name="Title Placeholder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9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1CBFD1AF-1167-47E5-9975-326E8D3A711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grpSp>
        <p:nvGrpSpPr>
          <p:cNvPr id="1033" name="Group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94" r:id="rId1"/>
    <p:sldLayoutId id="2147484286" r:id="rId2"/>
    <p:sldLayoutId id="2147484295" r:id="rId3"/>
    <p:sldLayoutId id="2147484287" r:id="rId4"/>
    <p:sldLayoutId id="2147484288" r:id="rId5"/>
    <p:sldLayoutId id="2147484289" r:id="rId6"/>
    <p:sldLayoutId id="2147484290" r:id="rId7"/>
    <p:sldLayoutId id="2147484291" r:id="rId8"/>
    <p:sldLayoutId id="2147484296" r:id="rId9"/>
    <p:sldLayoutId id="2147484292" r:id="rId10"/>
    <p:sldLayoutId id="214748429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wcpp.org.uk/areasofwork/safeguardingchildren/awcpprg/index.html%20Accessed%2021/08/12" TargetMode="Externa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lltravelzone.com/Category/barcelona" TargetMode="External"/><Relationship Id="rId3" Type="http://schemas.openxmlformats.org/officeDocument/2006/relationships/hyperlink" Target="http://jacothenorth.blogspot.com/2011/07/aberystwyth-townthatchoked-on.html" TargetMode="External"/><Relationship Id="rId7" Type="http://schemas.openxmlformats.org/officeDocument/2006/relationships/hyperlink" Target="http://www.gourmetfly.com/Cookpar.htm" TargetMode="External"/><Relationship Id="rId2" Type="http://schemas.openxmlformats.org/officeDocument/2006/relationships/hyperlink" Target="http://www.barclayweb.com/destinat/greece/grvilla2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aw00freehost.com/" TargetMode="External"/><Relationship Id="rId11" Type="http://schemas.openxmlformats.org/officeDocument/2006/relationships/hyperlink" Target="http://news.bbc.co.uk/1/hi/wales/south_east/4622827" TargetMode="External"/><Relationship Id="rId5" Type="http://schemas.openxmlformats.org/officeDocument/2006/relationships/hyperlink" Target="http://www.ushmm.org/wlc/en/article.php?Moduleid=10005214" TargetMode="External"/><Relationship Id="rId10" Type="http://schemas.openxmlformats.org/officeDocument/2006/relationships/hyperlink" Target="http://www.trutv.com/library/crime/serial_killers/predators/ian_huntley/index.html" TargetMode="External"/><Relationship Id="rId4" Type="http://schemas.openxmlformats.org/officeDocument/2006/relationships/hyperlink" Target="http://www.boston.com/bigpicture/2009/08/hiroshima-64years-ago.htm" TargetMode="External"/><Relationship Id="rId9" Type="http://schemas.openxmlformats.org/officeDocument/2006/relationships/hyperlink" Target="http://www.telegraph.co.uk/news/uknews/baby-p/4977388?baby-p-and-VictoriaClimbie-tragedies-synonymous-with-reforms-to-syste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ECES5007/C</a:t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Lines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 Enquiry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Llwybrau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Ymholi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GB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Session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2635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779463" y="381000"/>
            <a:ext cx="7583487" cy="32639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000" dirty="0" smtClean="0"/>
              <a:t/>
            </a:r>
            <a:br>
              <a:rPr lang="en-US" sz="4000" dirty="0" smtClean="0"/>
            </a:br>
            <a:r>
              <a:rPr lang="en-US" sz="4000" dirty="0" smtClean="0"/>
              <a:t/>
            </a:r>
            <a:br>
              <a:rPr lang="en-US" sz="4000" dirty="0" smtClean="0"/>
            </a:br>
            <a:r>
              <a:rPr lang="en-US" sz="4000" dirty="0" smtClean="0"/>
              <a:t/>
            </a:r>
            <a:br>
              <a:rPr lang="en-US" sz="4000" dirty="0" smtClean="0"/>
            </a:br>
            <a:r>
              <a:rPr lang="en-US" sz="4000" dirty="0" smtClean="0"/>
              <a:t/>
            </a:r>
            <a:br>
              <a:rPr lang="en-US" sz="4000" dirty="0" smtClean="0"/>
            </a:br>
            <a:r>
              <a:rPr lang="en-US" sz="4000" dirty="0" smtClean="0"/>
              <a:t/>
            </a:r>
            <a:br>
              <a:rPr lang="en-US" sz="4000" dirty="0" smtClean="0"/>
            </a:br>
            <a:r>
              <a:rPr lang="en-US" sz="4000" dirty="0" err="1" smtClean="0"/>
              <a:t>Amddiffyn</a:t>
            </a:r>
            <a:r>
              <a:rPr lang="en-US" sz="4000" dirty="0" smtClean="0"/>
              <a:t> Plant           </a:t>
            </a:r>
            <a:br>
              <a:rPr lang="en-US" sz="4000" dirty="0" smtClean="0"/>
            </a:br>
            <a:r>
              <a:rPr lang="en-US" sz="4000" i="1" dirty="0" smtClean="0"/>
              <a:t>Child Protection</a:t>
            </a:r>
            <a:br>
              <a:rPr lang="en-US" sz="4000" i="1" dirty="0" smtClean="0"/>
            </a:br>
            <a:r>
              <a:rPr lang="en-US" sz="4000" dirty="0" smtClean="0"/>
              <a:t/>
            </a:r>
            <a:br>
              <a:rPr lang="en-US" sz="4000" dirty="0" smtClean="0"/>
            </a:br>
            <a:r>
              <a:rPr lang="en-US" sz="4000" dirty="0" smtClean="0"/>
              <a:t> </a:t>
            </a:r>
            <a:endParaRPr lang="en-GB" sz="4000" dirty="0" smtClean="0"/>
          </a:p>
        </p:txBody>
      </p:sp>
      <p:sp>
        <p:nvSpPr>
          <p:cNvPr id="5123" name="Content Placeholder 3"/>
          <p:cNvSpPr>
            <a:spLocks noGrp="1"/>
          </p:cNvSpPr>
          <p:nvPr>
            <p:ph idx="1"/>
          </p:nvPr>
        </p:nvSpPr>
        <p:spPr>
          <a:xfrm>
            <a:off x="779463" y="3213100"/>
            <a:ext cx="7583487" cy="2824163"/>
          </a:xfrm>
        </p:spPr>
        <p:txBody>
          <a:bodyPr/>
          <a:lstStyle/>
          <a:p>
            <a:pPr eaLnBrk="1" hangingPunct="1">
              <a:buFont typeface="Wingdings 2" charset="2"/>
              <a:buNone/>
            </a:pPr>
            <a:endParaRPr lang="en-US" altLang="en-US" smtClean="0"/>
          </a:p>
          <a:p>
            <a:pPr algn="ctr" eaLnBrk="1" hangingPunct="1">
              <a:buFont typeface="Wingdings 2" charset="2"/>
              <a:buNone/>
            </a:pPr>
            <a:r>
              <a:rPr lang="en-US" altLang="en-US" smtClean="0"/>
              <a:t>   Canllawiau yn seiliedig ar Ganllawiau Amddiffyn Plant Cymru Gyfan , 2008 </a:t>
            </a:r>
          </a:p>
          <a:p>
            <a:pPr algn="ctr" eaLnBrk="1" hangingPunct="1">
              <a:buFont typeface="Wingdings 2" charset="2"/>
              <a:buNone/>
            </a:pPr>
            <a:r>
              <a:rPr lang="en-US" altLang="en-US" i="1" smtClean="0"/>
              <a:t>   Guidelines based on the All Wales Child Protection Procedures, 2008</a:t>
            </a:r>
            <a:endParaRPr lang="en-GB" altLang="en-US" i="1" smtClean="0"/>
          </a:p>
          <a:p>
            <a:pPr eaLnBrk="1" hangingPunct="1">
              <a:buFont typeface="Wingdings 2" charset="2"/>
              <a:buNone/>
            </a:pPr>
            <a:endParaRPr lang="en-US" altLang="en-US" smtClean="0"/>
          </a:p>
        </p:txBody>
      </p:sp>
      <p:sp>
        <p:nvSpPr>
          <p:cNvPr id="5124" name="Content Placeholder 5"/>
          <p:cNvSpPr>
            <a:spLocks noGrp="1"/>
          </p:cNvSpPr>
          <p:nvPr>
            <p:ph sz="half" idx="4294967295"/>
          </p:nvPr>
        </p:nvSpPr>
        <p:spPr>
          <a:xfrm>
            <a:off x="5486400" y="1828800"/>
            <a:ext cx="3657600" cy="4219575"/>
          </a:xfrm>
        </p:spPr>
        <p:txBody>
          <a:bodyPr/>
          <a:lstStyle/>
          <a:p>
            <a:pPr eaLnBrk="1" hangingPunct="1">
              <a:buFont typeface="Arial" charset="0"/>
              <a:buChar char="•"/>
            </a:pPr>
            <a:endParaRPr lang="en-US" altLang="en-US" smtClean="0"/>
          </a:p>
          <a:p>
            <a:pPr eaLnBrk="1" hangingPunct="1">
              <a:buFont typeface="Arial" charset="0"/>
              <a:buChar char="•"/>
            </a:pPr>
            <a:endParaRPr lang="en-US" altLang="en-US" smtClean="0"/>
          </a:p>
          <a:p>
            <a:pPr eaLnBrk="1" hangingPunct="1">
              <a:buFont typeface="Arial" charset="0"/>
              <a:buChar char="•"/>
            </a:pPr>
            <a:endParaRPr lang="en-US" altLang="en-US" smtClean="0"/>
          </a:p>
          <a:p>
            <a:pPr eaLnBrk="1" hangingPunct="1">
              <a:buFont typeface="Arial" charset="0"/>
              <a:buChar char="•"/>
            </a:pPr>
            <a:endParaRPr lang="en-US" altLang="en-US" smtClean="0"/>
          </a:p>
          <a:p>
            <a:pPr eaLnBrk="1" hangingPunct="1">
              <a:buFont typeface="Wingdings 2" charset="2"/>
              <a:buNone/>
            </a:pPr>
            <a:endParaRPr lang="en-US" altLang="en-US" smtClean="0"/>
          </a:p>
          <a:p>
            <a:pPr eaLnBrk="1" hangingPunct="1"/>
            <a:endParaRPr lang="en-US" alt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4"/>
          <p:cNvSpPr>
            <a:spLocks noGrp="1"/>
          </p:cNvSpPr>
          <p:nvPr>
            <p:ph type="title"/>
          </p:nvPr>
        </p:nvSpPr>
        <p:spPr>
          <a:ln>
            <a:miter lim="800000"/>
            <a:headEnd/>
            <a:tailEnd/>
          </a:ln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mtClean="0"/>
              <a:t>F</a:t>
            </a:r>
          </a:p>
        </p:txBody>
      </p:sp>
      <p:pic>
        <p:nvPicPr>
          <p:cNvPr id="6147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6632"/>
            <a:ext cx="8784976" cy="53697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8" name="TextBox 5"/>
          <p:cNvSpPr txBox="1">
            <a:spLocks noChangeArrowheads="1"/>
          </p:cNvSpPr>
          <p:nvPr/>
        </p:nvSpPr>
        <p:spPr bwMode="auto">
          <a:xfrm>
            <a:off x="6934200" y="5486400"/>
            <a:ext cx="219551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 dirty="0"/>
              <a:t>Fila </a:t>
            </a:r>
            <a:r>
              <a:rPr lang="en-US" altLang="en-US" dirty="0" err="1"/>
              <a:t>yng</a:t>
            </a:r>
            <a:r>
              <a:rPr lang="en-US" altLang="en-US" dirty="0"/>
              <a:t> </a:t>
            </a:r>
            <a:r>
              <a:rPr lang="en-US" altLang="en-US" dirty="0" err="1" smtClean="0"/>
              <a:t>Ngroeg</a:t>
            </a:r>
            <a:endParaRPr lang="en-US" altLang="en-US" dirty="0" smtClean="0"/>
          </a:p>
          <a:p>
            <a:pPr eaLnBrk="1" hangingPunct="1"/>
            <a:r>
              <a:rPr lang="en-US" altLang="en-US" dirty="0" smtClean="0"/>
              <a:t>A villa in Greece</a:t>
            </a:r>
            <a:endParaRPr lang="en-US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TTTwTwr eiff</a:t>
            </a:r>
          </a:p>
        </p:txBody>
      </p:sp>
      <p:pic>
        <p:nvPicPr>
          <p:cNvPr id="7172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8856984" cy="57606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3" name="TextBox 4"/>
          <p:cNvSpPr txBox="1">
            <a:spLocks noChangeArrowheads="1"/>
          </p:cNvSpPr>
          <p:nvPr/>
        </p:nvSpPr>
        <p:spPr bwMode="auto">
          <a:xfrm>
            <a:off x="5791200" y="6248400"/>
            <a:ext cx="201029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 dirty="0" err="1"/>
              <a:t>Tŵr</a:t>
            </a:r>
            <a:r>
              <a:rPr lang="en-US" altLang="en-US" dirty="0"/>
              <a:t> Eiffel, </a:t>
            </a:r>
            <a:r>
              <a:rPr lang="en-US" altLang="en-US" dirty="0" smtClean="0"/>
              <a:t>Paris</a:t>
            </a:r>
          </a:p>
          <a:p>
            <a:pPr eaLnBrk="1" hangingPunct="1"/>
            <a:r>
              <a:rPr lang="en-US" altLang="en-US" dirty="0" smtClean="0"/>
              <a:t>Eiffel Tower, Paris</a:t>
            </a:r>
            <a:endParaRPr lang="en-US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charset="2"/>
              <a:buNone/>
            </a:pPr>
            <a:endParaRPr lang="en-US" altLang="en-US" smtClean="0"/>
          </a:p>
        </p:txBody>
      </p:sp>
      <p:pic>
        <p:nvPicPr>
          <p:cNvPr id="8196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6632"/>
            <a:ext cx="8784976" cy="58380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7" name="TextBox 4"/>
          <p:cNvSpPr txBox="1">
            <a:spLocks noChangeArrowheads="1"/>
          </p:cNvSpPr>
          <p:nvPr/>
        </p:nvSpPr>
        <p:spPr bwMode="auto">
          <a:xfrm>
            <a:off x="6400800" y="6172200"/>
            <a:ext cx="122396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/>
              <a:t>Hiroshima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 altLang="en-US" dirty="0" smtClean="0"/>
          </a:p>
        </p:txBody>
      </p:sp>
      <p:pic>
        <p:nvPicPr>
          <p:cNvPr id="9220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8928992" cy="60555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1" name="TextBox 4"/>
          <p:cNvSpPr txBox="1">
            <a:spLocks noChangeArrowheads="1"/>
          </p:cNvSpPr>
          <p:nvPr/>
        </p:nvSpPr>
        <p:spPr bwMode="auto">
          <a:xfrm>
            <a:off x="6172200" y="6172200"/>
            <a:ext cx="1633781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 dirty="0" err="1"/>
              <a:t>Efrog</a:t>
            </a:r>
            <a:r>
              <a:rPr lang="en-US" altLang="en-US" dirty="0"/>
              <a:t> </a:t>
            </a:r>
            <a:r>
              <a:rPr lang="en-US" altLang="en-US" dirty="0" err="1" smtClean="0"/>
              <a:t>Newydd</a:t>
            </a:r>
            <a:endParaRPr lang="en-US" altLang="en-US" dirty="0" smtClean="0"/>
          </a:p>
          <a:p>
            <a:pPr eaLnBrk="1" hangingPunct="1"/>
            <a:r>
              <a:rPr lang="en-US" altLang="en-US" dirty="0" smtClean="0"/>
              <a:t>New York</a:t>
            </a:r>
            <a:endParaRPr lang="en-US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pic>
        <p:nvPicPr>
          <p:cNvPr id="1024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16632"/>
            <a:ext cx="4176464" cy="5598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5" name="TextBox 4"/>
          <p:cNvSpPr txBox="1">
            <a:spLocks noChangeArrowheads="1"/>
          </p:cNvSpPr>
          <p:nvPr/>
        </p:nvSpPr>
        <p:spPr bwMode="auto">
          <a:xfrm>
            <a:off x="5334000" y="6172200"/>
            <a:ext cx="209708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/>
              <a:t>Burj Khalifa, Dubai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charset="2"/>
              <a:buNone/>
            </a:pPr>
            <a:endParaRPr lang="en-US" altLang="en-US" smtClean="0"/>
          </a:p>
        </p:txBody>
      </p:sp>
      <p:pic>
        <p:nvPicPr>
          <p:cNvPr id="11268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648"/>
            <a:ext cx="8784976" cy="56940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9" name="TextBox 4"/>
          <p:cNvSpPr txBox="1">
            <a:spLocks noChangeArrowheads="1"/>
          </p:cNvSpPr>
          <p:nvPr/>
        </p:nvSpPr>
        <p:spPr bwMode="auto">
          <a:xfrm>
            <a:off x="6477000" y="6172200"/>
            <a:ext cx="10953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/>
              <a:t>Dacchau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pic>
        <p:nvPicPr>
          <p:cNvPr id="12291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118" r="-11118"/>
          <a:stretch>
            <a:fillRect/>
          </a:stretch>
        </p:blipFill>
        <p:spPr>
          <a:xfrm>
            <a:off x="0" y="116632"/>
            <a:ext cx="8892480" cy="5522168"/>
          </a:xfrm>
        </p:spPr>
      </p:pic>
      <p:sp>
        <p:nvSpPr>
          <p:cNvPr id="12292" name="TextBox 3"/>
          <p:cNvSpPr txBox="1">
            <a:spLocks noChangeArrowheads="1"/>
          </p:cNvSpPr>
          <p:nvPr/>
        </p:nvSpPr>
        <p:spPr bwMode="auto">
          <a:xfrm>
            <a:off x="6096000" y="5638800"/>
            <a:ext cx="3031599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 dirty="0" err="1"/>
              <a:t>Melin</a:t>
            </a:r>
            <a:r>
              <a:rPr lang="en-US" altLang="en-US" dirty="0"/>
              <a:t> </a:t>
            </a:r>
            <a:r>
              <a:rPr lang="en-US" altLang="en-US" dirty="0" err="1"/>
              <a:t>wynt</a:t>
            </a:r>
            <a:r>
              <a:rPr lang="en-US" altLang="en-US" dirty="0"/>
              <a:t> </a:t>
            </a:r>
            <a:r>
              <a:rPr lang="en-US" altLang="en-US" dirty="0" err="1"/>
              <a:t>yn</a:t>
            </a:r>
            <a:r>
              <a:rPr lang="en-US" altLang="en-US" dirty="0"/>
              <a:t> </a:t>
            </a:r>
            <a:r>
              <a:rPr lang="en-US" altLang="en-US" dirty="0" err="1"/>
              <a:t>yr</a:t>
            </a:r>
            <a:r>
              <a:rPr lang="en-US" altLang="en-US" dirty="0"/>
              <a:t> </a:t>
            </a:r>
            <a:r>
              <a:rPr lang="en-US" altLang="en-US" dirty="0" err="1" smtClean="0"/>
              <a:t>Iseldiroedd</a:t>
            </a:r>
            <a:endParaRPr lang="en-US" altLang="en-US" dirty="0" smtClean="0"/>
          </a:p>
          <a:p>
            <a:pPr eaLnBrk="1" hangingPunct="1"/>
            <a:r>
              <a:rPr lang="en-US" altLang="en-US" dirty="0" smtClean="0"/>
              <a:t>Windmill in Holland</a:t>
            </a:r>
            <a:endParaRPr lang="en-US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charset="2"/>
              <a:buNone/>
            </a:pPr>
            <a:endParaRPr lang="en-US" altLang="en-US" smtClean="0"/>
          </a:p>
        </p:txBody>
      </p:sp>
      <p:pic>
        <p:nvPicPr>
          <p:cNvPr id="13316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6632"/>
            <a:ext cx="7848872" cy="61317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7" name="TextBox 4"/>
          <p:cNvSpPr txBox="1">
            <a:spLocks noChangeArrowheads="1"/>
          </p:cNvSpPr>
          <p:nvPr/>
        </p:nvSpPr>
        <p:spPr bwMode="auto">
          <a:xfrm>
            <a:off x="5638800" y="6248400"/>
            <a:ext cx="303371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/>
            <a:r>
              <a:rPr lang="en-US" altLang="en-US"/>
              <a:t>Sagrada Familia, Barcelona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3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14339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/>
          <a:lstStyle/>
          <a:p>
            <a:pPr eaLnBrk="1" hangingPunct="1"/>
            <a:r>
              <a:rPr lang="en-US" altLang="en-US" sz="3600" smtClean="0"/>
              <a:t>Mae dyn yn medru creu pethau hyfryd</a:t>
            </a:r>
          </a:p>
          <a:p>
            <a:pPr eaLnBrk="1" hangingPunct="1"/>
            <a:endParaRPr lang="en-US" altLang="en-US" smtClean="0"/>
          </a:p>
          <a:p>
            <a:pPr eaLnBrk="1" hangingPunct="1"/>
            <a:r>
              <a:rPr lang="en-US" altLang="en-US" sz="3600" smtClean="0"/>
              <a:t>Mae dyn yn medru creu pethau erchyll</a:t>
            </a:r>
          </a:p>
        </p:txBody>
      </p:sp>
      <p:sp>
        <p:nvSpPr>
          <p:cNvPr id="14340" name="Content Placeholder 4"/>
          <p:cNvSpPr>
            <a:spLocks noGrp="1"/>
          </p:cNvSpPr>
          <p:nvPr>
            <p:ph sz="half" idx="2"/>
          </p:nvPr>
        </p:nvSpPr>
        <p:spPr>
          <a:xfrm>
            <a:off x="4648200" y="1920875"/>
            <a:ext cx="4038600" cy="4433888"/>
          </a:xfrm>
        </p:spPr>
        <p:txBody>
          <a:bodyPr/>
          <a:lstStyle/>
          <a:p>
            <a:pPr eaLnBrk="1" hangingPunct="1"/>
            <a:r>
              <a:rPr lang="en-GB" altLang="en-US" sz="3600" i="1" smtClean="0"/>
              <a:t>Man can create wonderful things</a:t>
            </a:r>
          </a:p>
          <a:p>
            <a:pPr eaLnBrk="1" hangingPunct="1">
              <a:buFont typeface="Wingdings 2" charset="2"/>
              <a:buNone/>
            </a:pPr>
            <a:endParaRPr lang="en-GB" altLang="en-US" sz="3600" i="1" smtClean="0"/>
          </a:p>
          <a:p>
            <a:pPr eaLnBrk="1" hangingPunct="1"/>
            <a:r>
              <a:rPr lang="en-GB" altLang="en-US" sz="3600" i="1" smtClean="0"/>
              <a:t>Man can create atrocities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Rhybudd</a:t>
            </a:r>
            <a:r>
              <a:rPr lang="en-GB" dirty="0" smtClean="0"/>
              <a:t> </a:t>
            </a:r>
            <a:r>
              <a:rPr lang="en-GB" dirty="0" err="1" smtClean="0"/>
              <a:t>Iechyd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Health Warning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Mae </a:t>
            </a:r>
            <a:r>
              <a:rPr lang="en-GB" dirty="0" err="1" smtClean="0"/>
              <a:t>amddiffyn</a:t>
            </a:r>
            <a:r>
              <a:rPr lang="en-GB" dirty="0" smtClean="0"/>
              <a:t> plant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bwnc</a:t>
            </a:r>
            <a:r>
              <a:rPr lang="en-GB" dirty="0" smtClean="0"/>
              <a:t> </a:t>
            </a:r>
            <a:r>
              <a:rPr lang="en-GB" dirty="0" err="1" smtClean="0"/>
              <a:t>anodd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drafod</a:t>
            </a:r>
            <a:r>
              <a:rPr lang="en-GB" dirty="0" smtClean="0"/>
              <a:t> </a:t>
            </a:r>
          </a:p>
          <a:p>
            <a:r>
              <a:rPr lang="en-GB" dirty="0" smtClean="0"/>
              <a:t>Mae </a:t>
            </a:r>
            <a:r>
              <a:rPr lang="en-GB" dirty="0" err="1" smtClean="0"/>
              <a:t>amddiffyn</a:t>
            </a:r>
            <a:r>
              <a:rPr lang="en-GB" dirty="0" smtClean="0"/>
              <a:t> plant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bwnc</a:t>
            </a:r>
            <a:r>
              <a:rPr lang="en-GB" dirty="0" smtClean="0"/>
              <a:t> </a:t>
            </a:r>
            <a:r>
              <a:rPr lang="en-GB" dirty="0" err="1" smtClean="0"/>
              <a:t>sensitif</a:t>
            </a:r>
            <a:endParaRPr lang="en-GB" dirty="0" smtClean="0"/>
          </a:p>
          <a:p>
            <a:r>
              <a:rPr lang="en-GB" dirty="0" err="1" smtClean="0"/>
              <a:t>Cymerwch</a:t>
            </a:r>
            <a:r>
              <a:rPr lang="en-GB" dirty="0" smtClean="0"/>
              <a:t> </a:t>
            </a:r>
            <a:r>
              <a:rPr lang="en-GB" dirty="0" err="1" smtClean="0"/>
              <a:t>ofal</a:t>
            </a:r>
            <a:r>
              <a:rPr lang="en-GB" dirty="0" smtClean="0"/>
              <a:t> </a:t>
            </a:r>
            <a:r>
              <a:rPr lang="en-GB" dirty="0" err="1" smtClean="0"/>
              <a:t>o’ch</a:t>
            </a:r>
            <a:r>
              <a:rPr lang="en-GB" dirty="0" smtClean="0"/>
              <a:t> </a:t>
            </a:r>
            <a:r>
              <a:rPr lang="en-GB" dirty="0" err="1" smtClean="0"/>
              <a:t>hunan</a:t>
            </a:r>
            <a:endParaRPr lang="en-GB" dirty="0" smtClean="0"/>
          </a:p>
          <a:p>
            <a:r>
              <a:rPr lang="en-GB" dirty="0" err="1" smtClean="0"/>
              <a:t>Rydym</a:t>
            </a:r>
            <a:r>
              <a:rPr lang="en-GB" dirty="0" smtClean="0"/>
              <a:t> </a:t>
            </a:r>
            <a:r>
              <a:rPr lang="en-GB" dirty="0" err="1" smtClean="0"/>
              <a:t>yma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drafod</a:t>
            </a:r>
            <a:r>
              <a:rPr lang="en-GB" dirty="0" smtClean="0"/>
              <a:t> </a:t>
            </a:r>
            <a:r>
              <a:rPr lang="en-GB" dirty="0" err="1" smtClean="0"/>
              <a:t>os</a:t>
            </a:r>
            <a:r>
              <a:rPr lang="en-GB" dirty="0" smtClean="0"/>
              <a:t>  </a:t>
            </a:r>
            <a:r>
              <a:rPr lang="en-GB" dirty="0" err="1" smtClean="0"/>
              <a:t>hoffech</a:t>
            </a:r>
            <a:endParaRPr lang="en-GB" dirty="0" smtClean="0"/>
          </a:p>
          <a:p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camau</a:t>
            </a:r>
            <a:r>
              <a:rPr lang="en-GB" dirty="0" smtClean="0"/>
              <a:t> </a:t>
            </a:r>
            <a:r>
              <a:rPr lang="en-GB" dirty="0" err="1" smtClean="0"/>
              <a:t>fodd</a:t>
            </a:r>
            <a:r>
              <a:rPr lang="en-GB" dirty="0" smtClean="0"/>
              <a:t> </a:t>
            </a:r>
            <a:r>
              <a:rPr lang="en-GB" dirty="0" err="1" smtClean="0"/>
              <a:t>bynnag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syml</a:t>
            </a:r>
            <a:r>
              <a:rPr lang="en-GB" dirty="0" smtClean="0"/>
              <a:t> ac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holl</a:t>
            </a:r>
            <a:r>
              <a:rPr lang="en-GB" dirty="0" smtClean="0"/>
              <a:t> </a:t>
            </a:r>
            <a:r>
              <a:rPr lang="en-GB" dirty="0" err="1" smtClean="0"/>
              <a:t>bwysig</a:t>
            </a: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 smtClean="0"/>
              <a:t>Child protection is a difficult subject to discuss</a:t>
            </a:r>
          </a:p>
          <a:p>
            <a:r>
              <a:rPr lang="en-GB" i="1" dirty="0" smtClean="0"/>
              <a:t>Child protection is a sensitive subject</a:t>
            </a:r>
          </a:p>
          <a:p>
            <a:r>
              <a:rPr lang="en-GB" i="1" dirty="0" smtClean="0"/>
              <a:t>Take care of yourself</a:t>
            </a:r>
          </a:p>
          <a:p>
            <a:r>
              <a:rPr lang="en-GB" i="1" dirty="0" smtClean="0"/>
              <a:t>We are here if you would like a further discussion</a:t>
            </a:r>
          </a:p>
          <a:p>
            <a:r>
              <a:rPr lang="en-GB" i="1" dirty="0" smtClean="0"/>
              <a:t>Doing the simple things keeps children safe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12906367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mtClean="0"/>
              <a:t>Amcanion y ddarlith / </a:t>
            </a:r>
            <a:br>
              <a:rPr lang="en-US" smtClean="0"/>
            </a:br>
            <a:r>
              <a:rPr lang="en-US" i="1" smtClean="0"/>
              <a:t>Aims of the lecture</a:t>
            </a:r>
          </a:p>
        </p:txBody>
      </p:sp>
      <p:sp>
        <p:nvSpPr>
          <p:cNvPr id="31747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04863"/>
            <a:ext cx="4038600" cy="4149899"/>
          </a:xfrm>
        </p:spPr>
        <p:txBody>
          <a:bodyPr>
            <a:normAutofit lnSpcReduction="10000"/>
          </a:bodyPr>
          <a:lstStyle/>
          <a:p>
            <a:pPr marL="274320" indent="-274320" eaLnBrk="1" fontAlgn="auto" hangingPunct="1">
              <a:lnSpc>
                <a:spcPct val="11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sz="2400" dirty="0" err="1" smtClean="0"/>
              <a:t>Tynnu</a:t>
            </a:r>
            <a:r>
              <a:rPr lang="en-US" sz="2400" dirty="0" smtClean="0"/>
              <a:t> </a:t>
            </a:r>
            <a:r>
              <a:rPr lang="en-US" sz="2400" dirty="0" err="1" smtClean="0"/>
              <a:t>sylw</a:t>
            </a:r>
            <a:r>
              <a:rPr lang="en-US" sz="2400" dirty="0" smtClean="0"/>
              <a:t> at </a:t>
            </a:r>
            <a:r>
              <a:rPr lang="en-US" sz="2400" dirty="0" err="1" smtClean="0"/>
              <a:t>faterion</a:t>
            </a:r>
            <a:r>
              <a:rPr lang="en-US" sz="2400" dirty="0" smtClean="0"/>
              <a:t> 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ymwneud</a:t>
            </a:r>
            <a:r>
              <a:rPr lang="en-US" sz="2400" dirty="0" smtClean="0"/>
              <a:t> </a:t>
            </a:r>
            <a:r>
              <a:rPr lang="en-US" sz="2400" dirty="0" err="1" smtClean="0"/>
              <a:t>ag</a:t>
            </a:r>
            <a:r>
              <a:rPr lang="en-US" sz="2400" dirty="0" smtClean="0"/>
              <a:t> </a:t>
            </a:r>
            <a:r>
              <a:rPr lang="en-US" sz="2400" dirty="0" err="1" smtClean="0"/>
              <a:t>amddiffyn</a:t>
            </a:r>
            <a:r>
              <a:rPr lang="en-US" sz="2400" dirty="0" smtClean="0"/>
              <a:t> plant</a:t>
            </a:r>
          </a:p>
          <a:p>
            <a:pPr marL="274320" indent="-274320" eaLnBrk="1" fontAlgn="auto" hangingPunct="1">
              <a:lnSpc>
                <a:spcPct val="11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sz="2400" dirty="0" err="1" smtClean="0"/>
              <a:t>Trafod</a:t>
            </a:r>
            <a:r>
              <a:rPr lang="en-US" sz="2400" dirty="0" smtClean="0"/>
              <a:t> </a:t>
            </a:r>
            <a:r>
              <a:rPr lang="en-US" sz="2400" dirty="0" err="1" smtClean="0"/>
              <a:t>sut</a:t>
            </a:r>
            <a:r>
              <a:rPr lang="en-US" sz="2400" dirty="0" smtClean="0"/>
              <a:t> y </a:t>
            </a:r>
            <a:r>
              <a:rPr lang="en-US" sz="2400" dirty="0" err="1" smtClean="0"/>
              <a:t>medr</a:t>
            </a:r>
            <a:r>
              <a:rPr lang="en-US" sz="2400" dirty="0" smtClean="0"/>
              <a:t> </a:t>
            </a:r>
            <a:r>
              <a:rPr lang="en-US" sz="2400" dirty="0" err="1" smtClean="0"/>
              <a:t>pawb</a:t>
            </a:r>
            <a:r>
              <a:rPr lang="en-US" sz="2400" dirty="0" smtClean="0"/>
              <a:t> </a:t>
            </a:r>
            <a:r>
              <a:rPr lang="en-US" sz="2400" dirty="0" err="1" smtClean="0"/>
              <a:t>ddiogelu</a:t>
            </a:r>
            <a:r>
              <a:rPr lang="en-US" sz="2400" dirty="0" smtClean="0"/>
              <a:t> a </a:t>
            </a:r>
            <a:r>
              <a:rPr lang="en-US" sz="2400" dirty="0" err="1" smtClean="0"/>
              <a:t>hybu</a:t>
            </a:r>
            <a:r>
              <a:rPr lang="en-US" sz="2400" dirty="0" smtClean="0"/>
              <a:t> </a:t>
            </a:r>
            <a:r>
              <a:rPr lang="en-US" sz="2400" dirty="0" err="1" smtClean="0"/>
              <a:t>lles</a:t>
            </a:r>
            <a:r>
              <a:rPr lang="en-US" sz="2400" dirty="0" smtClean="0"/>
              <a:t> plant</a:t>
            </a:r>
          </a:p>
          <a:p>
            <a:pPr marL="274320" indent="-274320" eaLnBrk="1" fontAlgn="auto" hangingPunct="1">
              <a:lnSpc>
                <a:spcPct val="11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sz="2400" dirty="0" err="1" smtClean="0"/>
              <a:t>Rhoi</a:t>
            </a:r>
            <a:r>
              <a:rPr lang="en-US" sz="2400" dirty="0" smtClean="0"/>
              <a:t> </a:t>
            </a:r>
            <a:r>
              <a:rPr lang="en-US" sz="2400" dirty="0" err="1" smtClean="0"/>
              <a:t>enghreifftiau</a:t>
            </a:r>
            <a:r>
              <a:rPr lang="en-US" sz="2400" dirty="0" smtClean="0"/>
              <a:t> o </a:t>
            </a:r>
            <a:r>
              <a:rPr lang="en-US" sz="2400" dirty="0" err="1" smtClean="0"/>
              <a:t>sut</a:t>
            </a:r>
            <a:r>
              <a:rPr lang="en-US" sz="2400" dirty="0" smtClean="0"/>
              <a:t> y </a:t>
            </a:r>
            <a:r>
              <a:rPr lang="en-US" sz="2400" dirty="0" err="1" smtClean="0"/>
              <a:t>medr</a:t>
            </a:r>
            <a:r>
              <a:rPr lang="en-US" sz="2400" dirty="0" smtClean="0"/>
              <a:t>  </a:t>
            </a:r>
            <a:r>
              <a:rPr lang="en-US" sz="2400" dirty="0" err="1" smtClean="0"/>
              <a:t>ysgolion</a:t>
            </a:r>
            <a:r>
              <a:rPr lang="en-US" sz="2400" dirty="0" smtClean="0"/>
              <a:t> a </a:t>
            </a:r>
            <a:r>
              <a:rPr lang="en-US" sz="2400" dirty="0" err="1" smtClean="0"/>
              <a:t>lleoliadau</a:t>
            </a:r>
            <a:r>
              <a:rPr lang="en-US" sz="2400" dirty="0" smtClean="0"/>
              <a:t> </a:t>
            </a:r>
            <a:r>
              <a:rPr lang="en-US" sz="2400" dirty="0" err="1" smtClean="0"/>
              <a:t>greu</a:t>
            </a:r>
            <a:r>
              <a:rPr lang="en-US" sz="2400" dirty="0" smtClean="0"/>
              <a:t> a </a:t>
            </a:r>
            <a:r>
              <a:rPr lang="en-US" sz="2400" dirty="0" err="1" smtClean="0"/>
              <a:t>chynnal</a:t>
            </a:r>
            <a:r>
              <a:rPr lang="en-US" sz="2400" dirty="0" smtClean="0"/>
              <a:t> </a:t>
            </a:r>
            <a:r>
              <a:rPr lang="en-US" sz="2400" dirty="0" err="1" smtClean="0"/>
              <a:t>amgylchedd</a:t>
            </a:r>
            <a:r>
              <a:rPr lang="en-US" sz="2400" dirty="0" smtClean="0"/>
              <a:t> </a:t>
            </a:r>
            <a:r>
              <a:rPr lang="en-US" sz="2400" dirty="0" err="1" smtClean="0"/>
              <a:t>diogel</a:t>
            </a:r>
            <a:endParaRPr lang="en-US" sz="2400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874"/>
            <a:ext cx="4038600" cy="4604469"/>
          </a:xfrm>
        </p:spPr>
        <p:txBody>
          <a:bodyPr>
            <a:normAutofit lnSpcReduction="10000"/>
          </a:bodyPr>
          <a:lstStyle/>
          <a:p>
            <a:pPr marL="274320" indent="-274320" eaLnBrk="1" fontAlgn="auto" hangingPunct="1">
              <a:lnSpc>
                <a:spcPct val="11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 smtClean="0"/>
              <a:t>Raise awareness of issues regarding child protection</a:t>
            </a:r>
          </a:p>
          <a:p>
            <a:pPr marL="274320" indent="-274320" eaLnBrk="1" fontAlgn="auto" hangingPunct="1">
              <a:lnSpc>
                <a:spcPct val="11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 smtClean="0"/>
              <a:t>Discuss how everyone can safeguard and promote child welfare</a:t>
            </a:r>
          </a:p>
          <a:p>
            <a:pPr marL="274320" indent="-274320" eaLnBrk="1" fontAlgn="auto" hangingPunct="1">
              <a:lnSpc>
                <a:spcPct val="11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 smtClean="0"/>
              <a:t>Give examples of how schools and settings  can create and support a safe environment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2800" dirty="0" err="1" smtClean="0"/>
              <a:t>Creu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amgylchedd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diogel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ar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gyfer</a:t>
            </a:r>
            <a:r>
              <a:rPr lang="en-US" altLang="en-US" sz="2800" dirty="0" smtClean="0"/>
              <a:t> plant / </a:t>
            </a:r>
            <a:br>
              <a:rPr lang="en-US" altLang="en-US" sz="2800" dirty="0" smtClean="0"/>
            </a:br>
            <a:r>
              <a:rPr lang="en-US" altLang="en-US" sz="2800" i="1" dirty="0" smtClean="0"/>
              <a:t>Creating a safe environment for children</a:t>
            </a:r>
          </a:p>
        </p:txBody>
      </p:sp>
      <p:sp>
        <p:nvSpPr>
          <p:cNvPr id="32771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874"/>
            <a:ext cx="4038600" cy="4676477"/>
          </a:xfrm>
        </p:spPr>
        <p:txBody>
          <a:bodyPr>
            <a:normAutofit fontScale="77500" lnSpcReduction="20000"/>
          </a:bodyPr>
          <a:lstStyle/>
          <a:p>
            <a:pPr marL="274320" indent="-274320" eaLnBrk="1" fontAlgn="auto" hangingPunct="1">
              <a:lnSpc>
                <a:spcPct val="12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dirty="0" err="1" smtClean="0"/>
              <a:t>Hybu</a:t>
            </a:r>
            <a:r>
              <a:rPr lang="en-US" dirty="0" smtClean="0"/>
              <a:t> </a:t>
            </a:r>
            <a:r>
              <a:rPr lang="en-US" dirty="0" err="1" smtClean="0"/>
              <a:t>hunan</a:t>
            </a:r>
            <a:r>
              <a:rPr lang="en-US" dirty="0" smtClean="0"/>
              <a:t> </a:t>
            </a:r>
            <a:r>
              <a:rPr lang="en-US" dirty="0" err="1" smtClean="0"/>
              <a:t>werth</a:t>
            </a:r>
            <a:endParaRPr lang="en-US" dirty="0" smtClean="0"/>
          </a:p>
          <a:p>
            <a:pPr marL="274320" indent="-274320" eaLnBrk="1" fontAlgn="auto" hangingPunct="1">
              <a:lnSpc>
                <a:spcPct val="12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dirty="0" err="1" smtClean="0"/>
              <a:t>Hybu</a:t>
            </a:r>
            <a:r>
              <a:rPr lang="en-US" dirty="0" smtClean="0"/>
              <a:t> </a:t>
            </a:r>
            <a:r>
              <a:rPr lang="en-US" dirty="0" err="1" smtClean="0"/>
              <a:t>hyder</a:t>
            </a:r>
            <a:endParaRPr lang="en-US" dirty="0" smtClean="0"/>
          </a:p>
          <a:p>
            <a:pPr marL="274320" indent="-274320" eaLnBrk="1" fontAlgn="auto" hangingPunct="1">
              <a:lnSpc>
                <a:spcPct val="12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dirty="0" err="1" smtClean="0"/>
              <a:t>Llinellau</a:t>
            </a:r>
            <a:r>
              <a:rPr lang="en-US" dirty="0" smtClean="0"/>
              <a:t> </a:t>
            </a:r>
            <a:r>
              <a:rPr lang="en-US" dirty="0" err="1" smtClean="0"/>
              <a:t>cyfathrebu</a:t>
            </a:r>
            <a:r>
              <a:rPr lang="en-US" dirty="0" smtClean="0"/>
              <a:t> da </a:t>
            </a:r>
            <a:r>
              <a:rPr lang="en-US" dirty="0" err="1" smtClean="0"/>
              <a:t>rhwng</a:t>
            </a:r>
            <a:r>
              <a:rPr lang="en-US" dirty="0" smtClean="0"/>
              <a:t> plant a staff</a:t>
            </a:r>
          </a:p>
          <a:p>
            <a:pPr marL="274320" indent="-274320" eaLnBrk="1" fontAlgn="auto" hangingPunct="1">
              <a:lnSpc>
                <a:spcPct val="12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dirty="0" smtClean="0"/>
              <a:t>Ethos </a:t>
            </a:r>
            <a:r>
              <a:rPr lang="en-US" dirty="0" err="1" smtClean="0"/>
              <a:t>lle</a:t>
            </a:r>
            <a:r>
              <a:rPr lang="en-US" dirty="0" smtClean="0"/>
              <a:t> </a:t>
            </a:r>
            <a:r>
              <a:rPr lang="en-US" dirty="0" err="1" smtClean="0"/>
              <a:t>mae</a:t>
            </a:r>
            <a:r>
              <a:rPr lang="en-US" dirty="0" smtClean="0"/>
              <a:t> plant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teimlo’n</a:t>
            </a:r>
            <a:r>
              <a:rPr lang="en-US" dirty="0" smtClean="0"/>
              <a:t> </a:t>
            </a:r>
            <a:r>
              <a:rPr lang="en-US" dirty="0" err="1" smtClean="0"/>
              <a:t>ddiogel</a:t>
            </a:r>
            <a:r>
              <a:rPr lang="en-US" dirty="0" smtClean="0"/>
              <a:t> –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hannog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siarad</a:t>
            </a:r>
            <a:r>
              <a:rPr lang="en-US" dirty="0" smtClean="0"/>
              <a:t>, a </a:t>
            </a:r>
            <a:r>
              <a:rPr lang="en-US" dirty="0" err="1" smtClean="0"/>
              <a:t>lle’r</a:t>
            </a:r>
            <a:r>
              <a:rPr lang="en-US" dirty="0" smtClean="0"/>
              <a:t> </a:t>
            </a:r>
            <a:r>
              <a:rPr lang="en-US" dirty="0" err="1" smtClean="0"/>
              <a:t>ydym</a:t>
            </a:r>
            <a:r>
              <a:rPr lang="en-US" dirty="0" smtClean="0"/>
              <a:t> </a:t>
            </a:r>
            <a:r>
              <a:rPr lang="en-US" dirty="0" err="1" smtClean="0"/>
              <a:t>ni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gwrando</a:t>
            </a:r>
            <a:r>
              <a:rPr lang="en-US" dirty="0" smtClean="0"/>
              <a:t> </a:t>
            </a:r>
            <a:r>
              <a:rPr lang="en-US" dirty="0" err="1" smtClean="0"/>
              <a:t>arnynt</a:t>
            </a:r>
            <a:endParaRPr lang="en-US" dirty="0" smtClean="0"/>
          </a:p>
          <a:p>
            <a:pPr marL="274320" indent="-274320" eaLnBrk="1" fontAlgn="auto" hangingPunct="1">
              <a:lnSpc>
                <a:spcPct val="12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dirty="0" smtClean="0"/>
              <a:t>Plant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medru</a:t>
            </a:r>
            <a:r>
              <a:rPr lang="en-US" dirty="0" smtClean="0"/>
              <a:t> </a:t>
            </a:r>
            <a:r>
              <a:rPr lang="en-US" dirty="0" err="1" smtClean="0"/>
              <a:t>ymddiried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yr </a:t>
            </a:r>
            <a:r>
              <a:rPr lang="en-US" dirty="0" err="1" smtClean="0"/>
              <a:t>oedolion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smtClean="0"/>
              <a:t>Ysgol ac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lleoliadau</a:t>
            </a:r>
            <a:r>
              <a:rPr lang="en-US" dirty="0" smtClean="0"/>
              <a:t> </a:t>
            </a:r>
            <a:r>
              <a:rPr lang="en-US" dirty="0" err="1" smtClean="0"/>
              <a:t>eraill</a:t>
            </a:r>
            <a:r>
              <a:rPr lang="en-US" dirty="0" smtClean="0"/>
              <a:t> </a:t>
            </a:r>
            <a:r>
              <a:rPr lang="en-US" dirty="0" err="1" smtClean="0"/>
              <a:t>os</a:t>
            </a:r>
            <a:r>
              <a:rPr lang="en-US" dirty="0" smtClean="0"/>
              <a:t> </a:t>
            </a:r>
            <a:r>
              <a:rPr lang="en-US" dirty="0" err="1" smtClean="0"/>
              <a:t>ydynt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poeni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trafferthion</a:t>
            </a:r>
            <a:endParaRPr lang="en-US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875"/>
            <a:ext cx="4038600" cy="4433888"/>
          </a:xfrm>
        </p:spPr>
        <p:txBody>
          <a:bodyPr>
            <a:normAutofit fontScale="77500" lnSpcReduction="20000"/>
          </a:bodyPr>
          <a:lstStyle/>
          <a:p>
            <a:pPr marL="274320" indent="-274320" eaLnBrk="1" fontAlgn="auto" hangingPunct="1">
              <a:lnSpc>
                <a:spcPct val="12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 smtClean="0"/>
              <a:t>Promoting self esteem</a:t>
            </a:r>
          </a:p>
          <a:p>
            <a:pPr marL="274320" indent="-274320" eaLnBrk="1" fontAlgn="auto" hangingPunct="1">
              <a:lnSpc>
                <a:spcPct val="12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 smtClean="0"/>
              <a:t>Promoting confidence</a:t>
            </a:r>
          </a:p>
          <a:p>
            <a:pPr marL="274320" indent="-274320" eaLnBrk="1" fontAlgn="auto" hangingPunct="1">
              <a:lnSpc>
                <a:spcPct val="12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 smtClean="0"/>
              <a:t>Good lines of communication between children and staff</a:t>
            </a:r>
          </a:p>
          <a:p>
            <a:pPr marL="274320" indent="-274320" eaLnBrk="1" fontAlgn="auto" hangingPunct="1">
              <a:lnSpc>
                <a:spcPct val="12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 smtClean="0"/>
              <a:t>An ethos where children feel safe- are encouraged to talk, and where we listen to them</a:t>
            </a:r>
          </a:p>
          <a:p>
            <a:pPr marL="274320" indent="-274320" eaLnBrk="1" fontAlgn="auto" hangingPunct="1">
              <a:lnSpc>
                <a:spcPct val="12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 smtClean="0"/>
              <a:t>Children can trust the adults in schools and settings if they are worried or in trouble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mtClean="0"/>
              <a:t/>
            </a:r>
            <a:br>
              <a:rPr lang="en-US" smtClean="0"/>
            </a:br>
            <a:r>
              <a:rPr lang="en-US" smtClean="0"/>
              <a:t/>
            </a:r>
            <a:br>
              <a:rPr lang="en-US" smtClean="0"/>
            </a:br>
            <a:r>
              <a:rPr lang="en-US" smtClean="0"/>
              <a:t>Gweithgaredd / </a:t>
            </a:r>
            <a:r>
              <a:rPr lang="en-US" i="1" smtClean="0"/>
              <a:t>Activity</a:t>
            </a:r>
            <a:br>
              <a:rPr lang="en-US" i="1" smtClean="0"/>
            </a:br>
            <a:endParaRPr lang="en-US" i="1" smtClean="0"/>
          </a:p>
        </p:txBody>
      </p:sp>
      <p:sp>
        <p:nvSpPr>
          <p:cNvPr id="17411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/>
          <a:lstStyle/>
          <a:p>
            <a:pPr eaLnBrk="1" hangingPunct="1"/>
            <a:r>
              <a:rPr lang="en-US" altLang="en-US" sz="2800" dirty="0" err="1" smtClean="0"/>
              <a:t>Trafodwch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gyda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phartner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enghreifftiau</a:t>
            </a:r>
            <a:r>
              <a:rPr lang="en-US" altLang="en-US" sz="2800" dirty="0" smtClean="0"/>
              <a:t> o </a:t>
            </a:r>
            <a:r>
              <a:rPr lang="en-US" altLang="en-US" sz="2800" dirty="0" err="1" smtClean="0"/>
              <a:t>arfer</a:t>
            </a:r>
            <a:r>
              <a:rPr lang="en-US" altLang="en-US" sz="2800" dirty="0" smtClean="0"/>
              <a:t> da </a:t>
            </a:r>
            <a:r>
              <a:rPr lang="en-US" altLang="en-US" sz="2800" dirty="0" err="1" smtClean="0"/>
              <a:t>ynglyn</a:t>
            </a:r>
            <a:r>
              <a:rPr lang="en-US" altLang="en-US" sz="2800" dirty="0" smtClean="0"/>
              <a:t> â </a:t>
            </a:r>
            <a:r>
              <a:rPr lang="en-US" altLang="en-US" sz="2800" dirty="0" err="1" smtClean="0"/>
              <a:t>chreu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amgylchedd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diogel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ar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gyfer</a:t>
            </a:r>
            <a:r>
              <a:rPr lang="en-US" altLang="en-US" sz="2800" dirty="0" smtClean="0"/>
              <a:t> plant</a:t>
            </a:r>
          </a:p>
          <a:p>
            <a:pPr eaLnBrk="1" hangingPunct="1"/>
            <a:r>
              <a:rPr lang="en-US" altLang="en-US" sz="2800" dirty="0" err="1" smtClean="0"/>
              <a:t>Adrodd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nôl</a:t>
            </a:r>
            <a:endParaRPr lang="en-US" altLang="en-US" sz="2800" dirty="0" smtClean="0"/>
          </a:p>
        </p:txBody>
      </p:sp>
      <p:sp>
        <p:nvSpPr>
          <p:cNvPr id="17412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875"/>
            <a:ext cx="4038600" cy="4433888"/>
          </a:xfrm>
        </p:spPr>
        <p:txBody>
          <a:bodyPr/>
          <a:lstStyle/>
          <a:p>
            <a:pPr eaLnBrk="1" hangingPunct="1"/>
            <a:r>
              <a:rPr lang="en-GB" altLang="en-US" sz="2800" i="1" dirty="0" smtClean="0"/>
              <a:t>Discuss with a partner examples of good practice regarding creating a safe environment for children</a:t>
            </a:r>
          </a:p>
          <a:p>
            <a:pPr eaLnBrk="1" hangingPunct="1"/>
            <a:r>
              <a:rPr lang="en-GB" altLang="en-US" sz="2800" i="1" dirty="0" smtClean="0"/>
              <a:t>Feedback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3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1843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/>
          <a:lstStyle/>
          <a:p>
            <a:pPr eaLnBrk="1" hangingPunct="1"/>
            <a:r>
              <a:rPr lang="en-US" altLang="en-US" sz="3600" smtClean="0"/>
              <a:t>Diogelu</a:t>
            </a:r>
          </a:p>
          <a:p>
            <a:pPr eaLnBrk="1" hangingPunct="1">
              <a:buFont typeface="Wingdings 2" charset="2"/>
              <a:buNone/>
            </a:pPr>
            <a:endParaRPr lang="en-US" altLang="en-US" sz="3600" smtClean="0"/>
          </a:p>
          <a:p>
            <a:pPr eaLnBrk="1" hangingPunct="1"/>
            <a:r>
              <a:rPr lang="en-US" altLang="en-US" sz="3600" smtClean="0"/>
              <a:t>Amddiffyn</a:t>
            </a:r>
          </a:p>
          <a:p>
            <a:pPr eaLnBrk="1" hangingPunct="1"/>
            <a:endParaRPr lang="en-US" altLang="en-US" sz="3200" smtClean="0"/>
          </a:p>
        </p:txBody>
      </p:sp>
      <p:sp>
        <p:nvSpPr>
          <p:cNvPr id="18436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920875"/>
            <a:ext cx="4038600" cy="4433888"/>
          </a:xfrm>
        </p:spPr>
        <p:txBody>
          <a:bodyPr/>
          <a:lstStyle/>
          <a:p>
            <a:pPr eaLnBrk="1" hangingPunct="1"/>
            <a:r>
              <a:rPr lang="en-US" altLang="en-US" sz="3600" i="1" smtClean="0"/>
              <a:t>Safeguarding</a:t>
            </a:r>
          </a:p>
          <a:p>
            <a:pPr eaLnBrk="1" hangingPunct="1">
              <a:buFont typeface="Wingdings 2" charset="2"/>
              <a:buNone/>
            </a:pPr>
            <a:endParaRPr lang="en-US" altLang="en-US" sz="3600" i="1" smtClean="0"/>
          </a:p>
          <a:p>
            <a:pPr eaLnBrk="1" hangingPunct="1"/>
            <a:r>
              <a:rPr lang="en-US" altLang="en-US" sz="3600" i="1" smtClean="0"/>
              <a:t>Child Protection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>
          <a:xfrm>
            <a:off x="755650" y="404813"/>
            <a:ext cx="7583488" cy="1044575"/>
          </a:xfrm>
        </p:spPr>
        <p:txBody>
          <a:bodyPr/>
          <a:lstStyle/>
          <a:p>
            <a:pPr eaLnBrk="1" hangingPunct="1"/>
            <a:r>
              <a:rPr lang="en-US" altLang="en-US" sz="2800" b="1" smtClean="0"/>
              <a:t>Beth a olygir wrth 'diogelu‘?</a:t>
            </a:r>
            <a:br>
              <a:rPr lang="en-US" altLang="en-US" sz="2800" b="1" smtClean="0"/>
            </a:br>
            <a:r>
              <a:rPr lang="en-US" altLang="en-US" sz="2800" b="1" i="1" smtClean="0"/>
              <a:t>What do we mean by ‘safeguarding’?</a:t>
            </a:r>
            <a:endParaRPr lang="en-US" altLang="en-US" sz="2800" i="1" smtClean="0"/>
          </a:p>
        </p:txBody>
      </p:sp>
      <p:sp>
        <p:nvSpPr>
          <p:cNvPr id="19459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28775"/>
            <a:ext cx="4038600" cy="4725988"/>
          </a:xfrm>
        </p:spPr>
        <p:txBody>
          <a:bodyPr/>
          <a:lstStyle/>
          <a:p>
            <a:pPr eaLnBrk="1" hangingPunct="1">
              <a:buFont typeface="Wingdings 2" charset="2"/>
              <a:buNone/>
            </a:pPr>
            <a:r>
              <a:rPr lang="en-US" altLang="en-US" dirty="0" smtClean="0"/>
              <a:t>Mae '</a:t>
            </a:r>
            <a:r>
              <a:rPr lang="en-US" altLang="en-US" dirty="0" err="1" smtClean="0"/>
              <a:t>diogelu</a:t>
            </a:r>
            <a:r>
              <a:rPr lang="en-US" altLang="en-US" dirty="0" smtClean="0"/>
              <a:t>' </a:t>
            </a:r>
            <a:r>
              <a:rPr lang="en-US" altLang="en-US" dirty="0" err="1" smtClean="0"/>
              <a:t>yn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gysyniad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eang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iawn</a:t>
            </a:r>
            <a:r>
              <a:rPr lang="en-US" altLang="en-US" dirty="0" smtClean="0"/>
              <a:t>. </a:t>
            </a:r>
            <a:r>
              <a:rPr lang="en-US" altLang="en-US" dirty="0" err="1" smtClean="0"/>
              <a:t>Mae’n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cynnwys</a:t>
            </a:r>
            <a:endParaRPr lang="en-US" altLang="en-US" dirty="0" smtClean="0"/>
          </a:p>
          <a:p>
            <a:pPr eaLnBrk="1" hangingPunct="1"/>
            <a:r>
              <a:rPr lang="en-US" altLang="en-US" dirty="0" err="1" smtClean="0"/>
              <a:t>materion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amddiffyn</a:t>
            </a:r>
            <a:r>
              <a:rPr lang="en-US" altLang="en-US" dirty="0" smtClean="0"/>
              <a:t> plant</a:t>
            </a:r>
          </a:p>
          <a:p>
            <a:pPr eaLnBrk="1" hangingPunct="1"/>
            <a:r>
              <a:rPr lang="en-US" altLang="en-US" dirty="0" err="1" smtClean="0"/>
              <a:t>diogelwch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ar</a:t>
            </a:r>
            <a:r>
              <a:rPr lang="en-US" altLang="en-US" dirty="0" smtClean="0"/>
              <a:t> y </a:t>
            </a:r>
            <a:r>
              <a:rPr lang="en-US" altLang="en-US" dirty="0" err="1" smtClean="0"/>
              <a:t>rhyngrwyd</a:t>
            </a:r>
            <a:r>
              <a:rPr lang="en-US" altLang="en-US" dirty="0" smtClean="0"/>
              <a:t> a </a:t>
            </a:r>
            <a:r>
              <a:rPr lang="en-US" altLang="en-US" dirty="0" err="1" smtClean="0"/>
              <a:t>seiberfwlio</a:t>
            </a:r>
            <a:r>
              <a:rPr lang="en-US" altLang="en-US" dirty="0" smtClean="0"/>
              <a:t> </a:t>
            </a:r>
          </a:p>
          <a:p>
            <a:pPr eaLnBrk="1" hangingPunct="1"/>
            <a:r>
              <a:rPr lang="en-US" altLang="en-US" dirty="0" err="1" smtClean="0"/>
              <a:t>llinellau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cyfathrebu</a:t>
            </a:r>
            <a:r>
              <a:rPr lang="en-US" altLang="en-US" dirty="0" smtClean="0"/>
              <a:t> da </a:t>
            </a:r>
            <a:r>
              <a:rPr lang="en-US" altLang="en-US" dirty="0" err="1" smtClean="0"/>
              <a:t>rhwng</a:t>
            </a:r>
            <a:r>
              <a:rPr lang="en-US" altLang="en-US" dirty="0" smtClean="0"/>
              <a:t> plant a staff</a:t>
            </a:r>
          </a:p>
          <a:p>
            <a:pPr eaLnBrk="1" hangingPunct="1"/>
            <a:endParaRPr lang="en-US" altLang="en-US" dirty="0" smtClean="0"/>
          </a:p>
        </p:txBody>
      </p:sp>
      <p:sp>
        <p:nvSpPr>
          <p:cNvPr id="19460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28775"/>
            <a:ext cx="4038600" cy="4725988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i="1" dirty="0" smtClean="0"/>
              <a:t>Safeguarding is a wide concept. It includes</a:t>
            </a:r>
          </a:p>
          <a:p>
            <a:pPr eaLnBrk="1" hangingPunct="1"/>
            <a:r>
              <a:rPr lang="en-GB" altLang="en-US" i="1" dirty="0" smtClean="0"/>
              <a:t>child protection matters</a:t>
            </a:r>
          </a:p>
          <a:p>
            <a:pPr eaLnBrk="1" hangingPunct="1"/>
            <a:r>
              <a:rPr lang="en-GB" altLang="en-US" i="1" dirty="0" smtClean="0"/>
              <a:t>safety on the internet and cyber-bullying</a:t>
            </a:r>
          </a:p>
          <a:p>
            <a:pPr eaLnBrk="1" hangingPunct="1"/>
            <a:r>
              <a:rPr lang="en-GB" altLang="en-US" i="1" dirty="0" smtClean="0"/>
              <a:t>the importance of good lines of communication  between staff and </a:t>
            </a:r>
            <a:r>
              <a:rPr lang="en-GB" altLang="en-US" i="1" dirty="0"/>
              <a:t>c</a:t>
            </a:r>
            <a:r>
              <a:rPr lang="en-GB" altLang="en-US" i="1" dirty="0" smtClean="0"/>
              <a:t>hildren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Amddiffyn</a:t>
            </a:r>
            <a:r>
              <a:rPr lang="en-GB" dirty="0" smtClean="0"/>
              <a:t> Plant</a:t>
            </a:r>
            <a:br>
              <a:rPr lang="en-GB" dirty="0" smtClean="0"/>
            </a:br>
            <a:r>
              <a:rPr lang="en-GB" dirty="0" smtClean="0"/>
              <a:t>Child Protection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Amddiffyn</a:t>
            </a:r>
            <a:r>
              <a:rPr lang="en-GB" dirty="0" smtClean="0"/>
              <a:t> plant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peryg</a:t>
            </a:r>
            <a:r>
              <a:rPr lang="en-GB" dirty="0" smtClean="0"/>
              <a:t> o </a:t>
            </a:r>
            <a:r>
              <a:rPr lang="en-GB" dirty="0" err="1" smtClean="0"/>
              <a:t>niwed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niweidio</a:t>
            </a:r>
            <a:r>
              <a:rPr lang="en-GB" dirty="0" smtClean="0"/>
              <a:t> </a:t>
            </a:r>
            <a:r>
              <a:rPr lang="en-GB" dirty="0" err="1" smtClean="0"/>
              <a:t>drwy</a:t>
            </a:r>
            <a:endParaRPr lang="en-GB" dirty="0" smtClean="0"/>
          </a:p>
          <a:p>
            <a:pPr lvl="1"/>
            <a:r>
              <a:rPr lang="en-GB" dirty="0" err="1" smtClean="0"/>
              <a:t>Camdrin</a:t>
            </a:r>
            <a:r>
              <a:rPr lang="en-GB" dirty="0" smtClean="0"/>
              <a:t> </a:t>
            </a:r>
            <a:r>
              <a:rPr lang="en-GB" dirty="0" err="1" smtClean="0"/>
              <a:t>corfforol</a:t>
            </a:r>
            <a:endParaRPr lang="en-GB" dirty="0" smtClean="0"/>
          </a:p>
          <a:p>
            <a:pPr lvl="1"/>
            <a:r>
              <a:rPr lang="en-GB" dirty="0" err="1" smtClean="0"/>
              <a:t>Camdrin</a:t>
            </a:r>
            <a:r>
              <a:rPr lang="en-GB" dirty="0" smtClean="0"/>
              <a:t> </a:t>
            </a:r>
            <a:r>
              <a:rPr lang="en-GB" dirty="0" err="1" smtClean="0"/>
              <a:t>emosiynol</a:t>
            </a:r>
            <a:endParaRPr lang="en-GB" dirty="0" smtClean="0"/>
          </a:p>
          <a:p>
            <a:pPr lvl="1"/>
            <a:r>
              <a:rPr lang="en-GB" dirty="0" err="1" smtClean="0"/>
              <a:t>Camdrin</a:t>
            </a:r>
            <a:r>
              <a:rPr lang="en-GB" dirty="0" smtClean="0"/>
              <a:t> </a:t>
            </a:r>
            <a:r>
              <a:rPr lang="en-GB" dirty="0" err="1" smtClean="0"/>
              <a:t>rhywiol</a:t>
            </a:r>
            <a:endParaRPr lang="en-GB" dirty="0" smtClean="0"/>
          </a:p>
          <a:p>
            <a:pPr lvl="1"/>
            <a:r>
              <a:rPr lang="en-GB" dirty="0" err="1" smtClean="0"/>
              <a:t>Esgeulustod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 smtClean="0"/>
              <a:t>Protecting children who are at risk of harm or have been harmed through</a:t>
            </a:r>
          </a:p>
          <a:p>
            <a:pPr lvl="1"/>
            <a:r>
              <a:rPr lang="en-GB" i="1" dirty="0" smtClean="0"/>
              <a:t>Physical abuse</a:t>
            </a:r>
          </a:p>
          <a:p>
            <a:pPr lvl="1"/>
            <a:r>
              <a:rPr lang="en-GB" i="1" dirty="0" smtClean="0"/>
              <a:t>Emotional abuse</a:t>
            </a:r>
          </a:p>
          <a:p>
            <a:pPr lvl="1"/>
            <a:r>
              <a:rPr lang="en-GB" i="1" dirty="0" smtClean="0"/>
              <a:t>Sexual abuse</a:t>
            </a:r>
          </a:p>
          <a:p>
            <a:pPr lvl="1"/>
            <a:r>
              <a:rPr lang="en-GB" i="1" dirty="0" smtClean="0"/>
              <a:t>Neglect</a:t>
            </a:r>
          </a:p>
          <a:p>
            <a:pPr marL="393700" lvl="1" indent="0">
              <a:buNone/>
            </a:pPr>
            <a:endParaRPr lang="cy-GB" i="1" dirty="0"/>
          </a:p>
        </p:txBody>
      </p:sp>
    </p:spTree>
    <p:extLst>
      <p:ext uri="{BB962C8B-B14F-4D97-AF65-F5344CB8AC3E}">
        <p14:creationId xmlns:p14="http://schemas.microsoft.com/office/powerpoint/2010/main" val="833609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 smtClean="0"/>
              <a:t>Amddiffyn Plant / </a:t>
            </a:r>
            <a:r>
              <a:rPr lang="en-US" altLang="en-US" sz="3600" i="1" smtClean="0"/>
              <a:t>Child Protection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>
            <a:normAutofit fontScale="92500" lnSpcReduction="10000"/>
          </a:bodyPr>
          <a:lstStyle/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sz="2800" dirty="0" err="1" smtClean="0"/>
              <a:t>Cyfrifoldeb</a:t>
            </a:r>
            <a:r>
              <a:rPr lang="en-US" sz="2800" dirty="0" smtClean="0"/>
              <a:t> </a:t>
            </a:r>
            <a:r>
              <a:rPr lang="en-US" sz="3200" b="1" u="sng" dirty="0" err="1" smtClean="0"/>
              <a:t>Pawb</a:t>
            </a:r>
            <a:endParaRPr lang="en-US" sz="3200" b="1" u="sng" dirty="0" smtClean="0"/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sz="2800" dirty="0" err="1" smtClean="0"/>
              <a:t>Deddf</a:t>
            </a:r>
            <a:r>
              <a:rPr lang="en-US" sz="2800" dirty="0" smtClean="0"/>
              <a:t> Plant 1989 &amp; 2004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sz="2800" dirty="0" err="1" smtClean="0"/>
              <a:t>Anghenion</a:t>
            </a:r>
            <a:r>
              <a:rPr lang="en-US" sz="2800" dirty="0" smtClean="0"/>
              <a:t> y </a:t>
            </a:r>
            <a:r>
              <a:rPr lang="en-US" sz="2800" dirty="0" err="1" smtClean="0"/>
              <a:t>plentyn</a:t>
            </a:r>
            <a:r>
              <a:rPr lang="en-US" sz="2800" dirty="0" smtClean="0"/>
              <a:t> </a:t>
            </a:r>
            <a:r>
              <a:rPr lang="en-US" sz="2800" dirty="0" err="1" smtClean="0"/>
              <a:t>sydd</a:t>
            </a:r>
            <a:r>
              <a:rPr lang="en-US" sz="2800" dirty="0" smtClean="0"/>
              <a:t> </a:t>
            </a:r>
            <a:r>
              <a:rPr lang="en-US" sz="2800" dirty="0" err="1" smtClean="0"/>
              <a:t>yn</a:t>
            </a:r>
            <a:r>
              <a:rPr lang="en-US" sz="2800" dirty="0" smtClean="0"/>
              <a:t> </a:t>
            </a:r>
            <a:r>
              <a:rPr lang="en-US" sz="2800" dirty="0" err="1" smtClean="0"/>
              <a:t>dod</a:t>
            </a:r>
            <a:r>
              <a:rPr lang="en-US" sz="2800" dirty="0" smtClean="0"/>
              <a:t> </a:t>
            </a:r>
            <a:r>
              <a:rPr lang="en-US" sz="2800" dirty="0" err="1" smtClean="0"/>
              <a:t>gyntaf</a:t>
            </a:r>
            <a:r>
              <a:rPr lang="en-US" sz="2800" dirty="0" smtClean="0"/>
              <a:t> 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sz="2800" dirty="0" err="1" smtClean="0"/>
              <a:t>Adlewyrcha</a:t>
            </a:r>
            <a:r>
              <a:rPr lang="en-US" sz="2800" dirty="0" smtClean="0"/>
              <a:t> </a:t>
            </a:r>
            <a:r>
              <a:rPr lang="en-US" sz="2800" dirty="0" err="1" smtClean="0"/>
              <a:t>gwerthoedd</a:t>
            </a:r>
            <a:r>
              <a:rPr lang="en-US" sz="2800" dirty="0" smtClean="0"/>
              <a:t> ac </a:t>
            </a:r>
            <a:r>
              <a:rPr lang="en-US" sz="2800" dirty="0" err="1" smtClean="0"/>
              <a:t>egwyddorion</a:t>
            </a:r>
            <a:r>
              <a:rPr lang="en-US" sz="2800" dirty="0" smtClean="0"/>
              <a:t> </a:t>
            </a:r>
            <a:r>
              <a:rPr lang="en-US" sz="2800" dirty="0" err="1" smtClean="0"/>
              <a:t>Confensiwn</a:t>
            </a:r>
            <a:r>
              <a:rPr lang="en-US" sz="2800" dirty="0" smtClean="0"/>
              <a:t> y </a:t>
            </a:r>
            <a:r>
              <a:rPr lang="en-US" sz="2800" dirty="0" err="1" smtClean="0"/>
              <a:t>Cenhedloedd</a:t>
            </a:r>
            <a:r>
              <a:rPr lang="en-US" sz="2800" dirty="0" smtClean="0"/>
              <a:t> </a:t>
            </a:r>
            <a:r>
              <a:rPr lang="en-US" sz="2800" dirty="0" err="1" smtClean="0"/>
              <a:t>Unedig</a:t>
            </a:r>
            <a:r>
              <a:rPr lang="en-US" sz="2800" dirty="0" smtClean="0"/>
              <a:t> </a:t>
            </a:r>
            <a:r>
              <a:rPr lang="en-US" sz="2800" dirty="0" err="1" smtClean="0"/>
              <a:t>ar</a:t>
            </a:r>
            <a:r>
              <a:rPr lang="en-US" sz="2800" dirty="0" smtClean="0"/>
              <a:t> </a:t>
            </a:r>
            <a:r>
              <a:rPr lang="en-US" sz="2800" dirty="0" err="1" smtClean="0"/>
              <a:t>Hawliau’r</a:t>
            </a:r>
            <a:r>
              <a:rPr lang="en-US" sz="2800" dirty="0" smtClean="0"/>
              <a:t> </a:t>
            </a:r>
            <a:r>
              <a:rPr lang="en-US" sz="2800" dirty="0" err="1" smtClean="0"/>
              <a:t>Plentyn</a:t>
            </a:r>
            <a:endParaRPr lang="en-US" sz="2800" dirty="0" smtClean="0"/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sz="2800" dirty="0" err="1" smtClean="0"/>
              <a:t>Sicrhau</a:t>
            </a:r>
            <a:r>
              <a:rPr lang="en-US" sz="2800" dirty="0" smtClean="0"/>
              <a:t> </a:t>
            </a:r>
            <a:r>
              <a:rPr lang="en-US" sz="2800" dirty="0" err="1" smtClean="0"/>
              <a:t>cydweithrediad</a:t>
            </a:r>
            <a:r>
              <a:rPr lang="en-US" sz="2800" dirty="0" smtClean="0"/>
              <a:t> </a:t>
            </a:r>
            <a:r>
              <a:rPr lang="en-US" sz="2800" dirty="0" err="1" smtClean="0"/>
              <a:t>pob</a:t>
            </a:r>
            <a:r>
              <a:rPr lang="en-US" sz="2800" dirty="0" smtClean="0"/>
              <a:t> </a:t>
            </a:r>
            <a:r>
              <a:rPr lang="en-US" sz="2800" dirty="0" err="1" smtClean="0"/>
              <a:t>asiantaeth</a:t>
            </a:r>
            <a:endParaRPr lang="en-US" sz="2800" dirty="0" smtClean="0"/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 charset="2"/>
              <a:buNone/>
              <a:defRPr/>
            </a:pPr>
            <a:endParaRPr lang="en-GB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en-US" dirty="0" smtClean="0"/>
          </a:p>
        </p:txBody>
      </p:sp>
      <p:sp>
        <p:nvSpPr>
          <p:cNvPr id="35844" name="Content Placeholder 3"/>
          <p:cNvSpPr>
            <a:spLocks noGrp="1"/>
          </p:cNvSpPr>
          <p:nvPr>
            <p:ph sz="half" idx="2"/>
          </p:nvPr>
        </p:nvSpPr>
        <p:spPr>
          <a:xfrm>
            <a:off x="4687888" y="1844675"/>
            <a:ext cx="3657600" cy="4203700"/>
          </a:xfrm>
        </p:spPr>
        <p:txBody>
          <a:bodyPr>
            <a:noAutofit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800" b="1" i="1" dirty="0" smtClean="0"/>
              <a:t>Everyone’s </a:t>
            </a:r>
            <a:r>
              <a:rPr lang="en-GB" sz="2400" i="1" dirty="0" smtClean="0"/>
              <a:t>Responsibility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400" i="1" dirty="0" smtClean="0"/>
              <a:t>Children Acts 1989 &amp; 2004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400" i="1" dirty="0" smtClean="0"/>
              <a:t>The child’s needs are paramount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400" i="1" dirty="0" smtClean="0"/>
              <a:t>Reflects the United Nations Convention on the Rights of the Child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400" i="1" dirty="0" smtClean="0"/>
              <a:t>Ensures multi agency co-operation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2000" dirty="0" err="1" smtClean="0"/>
              <a:t>Atgoffa</a:t>
            </a:r>
            <a:r>
              <a:rPr lang="en-US" altLang="en-US" sz="2000" dirty="0" smtClean="0"/>
              <a:t>: Plant a </a:t>
            </a:r>
            <a:r>
              <a:rPr lang="en-US" altLang="en-US" sz="2000" dirty="0" err="1" smtClean="0"/>
              <a:t>phobl</a:t>
            </a:r>
            <a:r>
              <a:rPr lang="en-US" altLang="en-US" sz="2000" dirty="0" smtClean="0"/>
              <a:t> </a:t>
            </a:r>
            <a:r>
              <a:rPr lang="en-US" altLang="en-US" sz="2000" dirty="0" err="1" smtClean="0"/>
              <a:t>ifanc</a:t>
            </a:r>
            <a:r>
              <a:rPr lang="en-US" altLang="en-US" sz="2000" dirty="0" smtClean="0"/>
              <a:t>: </a:t>
            </a:r>
            <a:r>
              <a:rPr lang="en-US" altLang="en-US" sz="2000" dirty="0" err="1" smtClean="0"/>
              <a:t>Gweithredu’r</a:t>
            </a:r>
            <a:r>
              <a:rPr lang="en-US" altLang="en-US" sz="2000" dirty="0" smtClean="0"/>
              <a:t> </a:t>
            </a:r>
            <a:r>
              <a:rPr lang="en-US" altLang="en-US" sz="2000" dirty="0" err="1" smtClean="0"/>
              <a:t>Hawliau</a:t>
            </a:r>
            <a:r>
              <a:rPr lang="en-US" altLang="en-US" sz="2000" dirty="0" smtClean="0"/>
              <a:t> 2004 : </a:t>
            </a:r>
            <a:r>
              <a:rPr lang="en-US" altLang="en-US" sz="2000" dirty="0" err="1" smtClean="0"/>
              <a:t>saith</a:t>
            </a:r>
            <a:r>
              <a:rPr lang="en-US" altLang="en-US" sz="2000" dirty="0" smtClean="0"/>
              <a:t> nod </a:t>
            </a:r>
            <a:r>
              <a:rPr lang="en-US" altLang="en-US" sz="2000" dirty="0" err="1" smtClean="0"/>
              <a:t>craidd</a:t>
            </a:r>
            <a:r>
              <a:rPr lang="en-US" altLang="en-US" sz="2000" dirty="0" smtClean="0"/>
              <a:t/>
            </a:r>
            <a:br>
              <a:rPr lang="en-US" altLang="en-US" sz="2000" dirty="0" smtClean="0"/>
            </a:br>
            <a:r>
              <a:rPr lang="en-US" altLang="en-US" sz="2000" dirty="0" smtClean="0"/>
              <a:t>Reminder: </a:t>
            </a:r>
            <a:r>
              <a:rPr lang="en-US" altLang="en-US" sz="2000" i="1" dirty="0" smtClean="0"/>
              <a:t>Children and Young People: Rights to Action: seven core aims</a:t>
            </a:r>
          </a:p>
        </p:txBody>
      </p:sp>
      <p:sp>
        <p:nvSpPr>
          <p:cNvPr id="36867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>
            <a:normAutofit fontScale="92500"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 charset="2"/>
              <a:buNone/>
              <a:defRPr/>
            </a:pPr>
            <a:r>
              <a:rPr lang="en-US" dirty="0" smtClean="0"/>
              <a:t>1. </a:t>
            </a:r>
            <a:r>
              <a:rPr lang="en-US" dirty="0" err="1" smtClean="0"/>
              <a:t>Dechrau</a:t>
            </a:r>
            <a:r>
              <a:rPr lang="en-US" dirty="0" smtClean="0"/>
              <a:t> </a:t>
            </a:r>
            <a:r>
              <a:rPr lang="en-US" dirty="0" err="1" smtClean="0"/>
              <a:t>da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bywyd</a:t>
            </a:r>
            <a:endParaRPr lang="en-US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 charset="2"/>
              <a:buNone/>
              <a:defRPr/>
            </a:pPr>
            <a:r>
              <a:rPr lang="en-US" dirty="0" smtClean="0"/>
              <a:t>2. </a:t>
            </a:r>
            <a:r>
              <a:rPr lang="en-US" dirty="0" err="1" smtClean="0"/>
              <a:t>Amrywiaeth</a:t>
            </a:r>
            <a:r>
              <a:rPr lang="en-US" dirty="0" smtClean="0"/>
              <a:t> </a:t>
            </a:r>
            <a:r>
              <a:rPr lang="en-US" dirty="0" err="1" smtClean="0"/>
              <a:t>gynhwysfawr</a:t>
            </a:r>
            <a:r>
              <a:rPr lang="en-US" dirty="0" smtClean="0"/>
              <a:t> o </a:t>
            </a:r>
            <a:r>
              <a:rPr lang="en-US" dirty="0" err="1" smtClean="0"/>
              <a:t>gyfleoedd</a:t>
            </a:r>
            <a:r>
              <a:rPr lang="en-US" dirty="0" smtClean="0"/>
              <a:t> </a:t>
            </a:r>
            <a:r>
              <a:rPr lang="en-US" dirty="0" err="1" smtClean="0"/>
              <a:t>addysg</a:t>
            </a:r>
            <a:r>
              <a:rPr lang="en-US" dirty="0" smtClean="0"/>
              <a:t> a </a:t>
            </a:r>
            <a:r>
              <a:rPr lang="en-US" dirty="0" err="1" smtClean="0"/>
              <a:t>dysgu</a:t>
            </a:r>
            <a:endParaRPr lang="en-US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 charset="2"/>
              <a:buNone/>
              <a:defRPr/>
            </a:pPr>
            <a:r>
              <a:rPr lang="en-US" dirty="0" smtClean="0"/>
              <a:t>3. </a:t>
            </a:r>
            <a:r>
              <a:rPr lang="en-US" dirty="0" err="1" smtClean="0"/>
              <a:t>Mwynhau’r</a:t>
            </a:r>
            <a:r>
              <a:rPr lang="en-US" dirty="0" smtClean="0"/>
              <a:t> </a:t>
            </a:r>
            <a:r>
              <a:rPr lang="en-US" dirty="0" err="1" smtClean="0"/>
              <a:t>iechyd</a:t>
            </a:r>
            <a:r>
              <a:rPr lang="en-US" dirty="0" smtClean="0"/>
              <a:t> </a:t>
            </a:r>
            <a:r>
              <a:rPr lang="en-US" dirty="0" err="1" smtClean="0"/>
              <a:t>gorau</a:t>
            </a:r>
            <a:r>
              <a:rPr lang="en-US" dirty="0" smtClean="0"/>
              <a:t> </a:t>
            </a:r>
            <a:r>
              <a:rPr lang="en-US" dirty="0" err="1" smtClean="0"/>
              <a:t>posib</a:t>
            </a:r>
            <a:r>
              <a:rPr lang="en-US" dirty="0" smtClean="0"/>
              <a:t>,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rhydd</a:t>
            </a:r>
            <a:r>
              <a:rPr lang="en-US" dirty="0" smtClean="0"/>
              <a:t> o </a:t>
            </a:r>
            <a:r>
              <a:rPr lang="en-US" dirty="0" err="1" smtClean="0"/>
              <a:t>gamdriniaeth</a:t>
            </a:r>
            <a:r>
              <a:rPr lang="en-US" dirty="0" smtClean="0"/>
              <a:t>, </a:t>
            </a:r>
            <a:r>
              <a:rPr lang="en-US" dirty="0" err="1" smtClean="0"/>
              <a:t>erledigaeth</a:t>
            </a:r>
            <a:r>
              <a:rPr lang="en-US" dirty="0" smtClean="0"/>
              <a:t> a </a:t>
            </a:r>
            <a:r>
              <a:rPr lang="en-US" dirty="0" err="1" smtClean="0"/>
              <a:t>cham-fanteisio</a:t>
            </a:r>
            <a:endParaRPr lang="en-US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 charset="2"/>
              <a:buNone/>
              <a:defRPr/>
            </a:pPr>
            <a:r>
              <a:rPr lang="en-US" dirty="0" smtClean="0"/>
              <a:t>4. </a:t>
            </a:r>
            <a:r>
              <a:rPr lang="en-US" dirty="0" err="1" smtClean="0"/>
              <a:t>Mynediad</a:t>
            </a:r>
            <a:r>
              <a:rPr lang="en-US" dirty="0" smtClean="0"/>
              <a:t> at </a:t>
            </a:r>
            <a:r>
              <a:rPr lang="en-US" dirty="0" err="1" smtClean="0"/>
              <a:t>weithgareddau</a:t>
            </a:r>
            <a:r>
              <a:rPr lang="en-US" dirty="0" smtClean="0"/>
              <a:t> </a:t>
            </a:r>
            <a:r>
              <a:rPr lang="en-US" dirty="0" err="1" smtClean="0"/>
              <a:t>chwarae</a:t>
            </a:r>
            <a:r>
              <a:rPr lang="en-US" dirty="0" smtClean="0"/>
              <a:t>, </a:t>
            </a:r>
            <a:r>
              <a:rPr lang="en-US" dirty="0" err="1" smtClean="0"/>
              <a:t>hamdden</a:t>
            </a:r>
            <a:r>
              <a:rPr lang="en-US" dirty="0" smtClean="0"/>
              <a:t>, </a:t>
            </a:r>
            <a:r>
              <a:rPr lang="en-US" dirty="0" err="1" smtClean="0"/>
              <a:t>chwaraeon</a:t>
            </a:r>
            <a:r>
              <a:rPr lang="en-US" dirty="0" smtClean="0"/>
              <a:t> a </a:t>
            </a:r>
            <a:r>
              <a:rPr lang="en-US" dirty="0" err="1" smtClean="0"/>
              <a:t>diwylliant</a:t>
            </a:r>
            <a:endParaRPr lang="en-US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en-US" dirty="0" smtClean="0"/>
          </a:p>
        </p:txBody>
      </p:sp>
      <p:sp>
        <p:nvSpPr>
          <p:cNvPr id="3686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875"/>
            <a:ext cx="4038600" cy="4433888"/>
          </a:xfrm>
        </p:spPr>
        <p:txBody>
          <a:bodyPr>
            <a:normAutofit fontScale="92500" lnSpcReduction="10000"/>
          </a:bodyPr>
          <a:lstStyle/>
          <a:p>
            <a:pPr marL="457200" indent="-457200" eaLnBrk="1" fontAlgn="auto" hangingPunct="1">
              <a:spcAft>
                <a:spcPts val="0"/>
              </a:spcAft>
              <a:buClr>
                <a:schemeClr val="accent3"/>
              </a:buClr>
              <a:buFont typeface="Wingdings 2" charset="2"/>
              <a:buAutoNum type="arabicPeriod"/>
              <a:defRPr/>
            </a:pPr>
            <a:r>
              <a:rPr lang="en-GB" i="1" smtClean="0"/>
              <a:t>Have a flying start in life</a:t>
            </a:r>
          </a:p>
          <a:p>
            <a:pPr marL="457200" indent="-457200" eaLnBrk="1" fontAlgn="auto" hangingPunct="1">
              <a:spcAft>
                <a:spcPts val="0"/>
              </a:spcAft>
              <a:buClr>
                <a:schemeClr val="accent3"/>
              </a:buClr>
              <a:buFont typeface="Wingdings 2" charset="2"/>
              <a:buAutoNum type="arabicPeriod"/>
              <a:defRPr/>
            </a:pPr>
            <a:r>
              <a:rPr lang="en-GB" i="1" smtClean="0"/>
              <a:t>Have a comprehensive range of education and learning opportunities</a:t>
            </a:r>
          </a:p>
          <a:p>
            <a:pPr marL="457200" indent="-457200" eaLnBrk="1" fontAlgn="auto" hangingPunct="1">
              <a:spcAft>
                <a:spcPts val="0"/>
              </a:spcAft>
              <a:buClr>
                <a:schemeClr val="accent3"/>
              </a:buClr>
              <a:buFont typeface="Wingdings 2" charset="2"/>
              <a:buAutoNum type="arabicPeriod"/>
              <a:defRPr/>
            </a:pPr>
            <a:r>
              <a:rPr lang="en-GB" i="1" smtClean="0"/>
              <a:t>Enjoy the best possible health and are free from abuse, victimisation and exploitation</a:t>
            </a:r>
          </a:p>
          <a:p>
            <a:pPr marL="457200" indent="-457200" eaLnBrk="1" fontAlgn="auto" hangingPunct="1">
              <a:spcAft>
                <a:spcPts val="0"/>
              </a:spcAft>
              <a:buClr>
                <a:schemeClr val="accent3"/>
              </a:buClr>
              <a:buFont typeface="Wingdings 2" charset="2"/>
              <a:buAutoNum type="arabicPeriod"/>
              <a:defRPr/>
            </a:pPr>
            <a:r>
              <a:rPr lang="en-GB" i="1" smtClean="0"/>
              <a:t>Have access to play, leisure, sporting and cultural activities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3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7891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>
            <a:normAutofit fontScale="92500"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 charset="2"/>
              <a:buNone/>
              <a:defRPr/>
            </a:pPr>
            <a:r>
              <a:rPr lang="en-US" dirty="0" smtClean="0"/>
              <a:t>5.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clywed</a:t>
            </a:r>
            <a:r>
              <a:rPr lang="en-US" dirty="0" smtClean="0"/>
              <a:t>,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trin</a:t>
            </a:r>
            <a:r>
              <a:rPr lang="en-US" dirty="0" smtClean="0"/>
              <a:t> â </a:t>
            </a:r>
            <a:r>
              <a:rPr lang="en-US" dirty="0" err="1" smtClean="0"/>
              <a:t>pharch</a:t>
            </a:r>
            <a:r>
              <a:rPr lang="en-US" dirty="0" smtClean="0"/>
              <a:t>, a </a:t>
            </a:r>
            <a:r>
              <a:rPr lang="en-US" dirty="0" err="1" smtClean="0"/>
              <a:t>bod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hil</a:t>
            </a:r>
            <a:r>
              <a:rPr lang="en-US" dirty="0" smtClean="0"/>
              <a:t> </a:t>
            </a:r>
            <a:r>
              <a:rPr lang="en-US" dirty="0" err="1" smtClean="0"/>
              <a:t>a’u</a:t>
            </a:r>
            <a:r>
              <a:rPr lang="en-US" dirty="0" smtClean="0"/>
              <a:t> </a:t>
            </a:r>
            <a:r>
              <a:rPr lang="en-US" dirty="0" err="1" smtClean="0"/>
              <a:t>hunaniaeth</a:t>
            </a:r>
            <a:r>
              <a:rPr lang="en-US" dirty="0" smtClean="0"/>
              <a:t> </a:t>
            </a:r>
            <a:r>
              <a:rPr lang="en-US" dirty="0" err="1" smtClean="0"/>
              <a:t>ddiwylliannol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cydnabod</a:t>
            </a:r>
            <a:r>
              <a:rPr lang="en-US" dirty="0" smtClean="0"/>
              <a:t>: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 charset="2"/>
              <a:buNone/>
              <a:defRPr/>
            </a:pPr>
            <a:r>
              <a:rPr lang="en-US" dirty="0" smtClean="0"/>
              <a:t>6. </a:t>
            </a:r>
            <a:r>
              <a:rPr lang="en-US" dirty="0" err="1" smtClean="0"/>
              <a:t>Byw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cartref</a:t>
            </a:r>
            <a:r>
              <a:rPr lang="en-US" dirty="0" smtClean="0"/>
              <a:t> </a:t>
            </a:r>
            <a:r>
              <a:rPr lang="en-US" dirty="0" err="1" smtClean="0"/>
              <a:t>diogel</a:t>
            </a:r>
            <a:r>
              <a:rPr lang="en-US" dirty="0" smtClean="0"/>
              <a:t> a </a:t>
            </a:r>
            <a:r>
              <a:rPr lang="en-US" dirty="0" err="1" smtClean="0"/>
              <a:t>chymuned</a:t>
            </a:r>
            <a:r>
              <a:rPr lang="en-US" dirty="0" smtClean="0"/>
              <a:t> </a:t>
            </a:r>
            <a:r>
              <a:rPr lang="en-US" dirty="0" err="1" smtClean="0"/>
              <a:t>sy’n</a:t>
            </a:r>
            <a:r>
              <a:rPr lang="en-US" dirty="0" smtClean="0"/>
              <a:t> </a:t>
            </a:r>
            <a:r>
              <a:rPr lang="en-US" dirty="0" err="1" smtClean="0"/>
              <a:t>diogelu</a:t>
            </a:r>
            <a:r>
              <a:rPr lang="en-US" dirty="0" smtClean="0"/>
              <a:t> </a:t>
            </a:r>
            <a:r>
              <a:rPr lang="en-US" dirty="0" err="1" smtClean="0"/>
              <a:t>lles</a:t>
            </a:r>
            <a:r>
              <a:rPr lang="en-US" dirty="0" smtClean="0"/>
              <a:t> </a:t>
            </a:r>
            <a:r>
              <a:rPr lang="en-US" dirty="0" err="1" smtClean="0"/>
              <a:t>corfforol</a:t>
            </a:r>
            <a:r>
              <a:rPr lang="en-US" dirty="0" smtClean="0"/>
              <a:t> ac </a:t>
            </a:r>
            <a:r>
              <a:rPr lang="en-US" dirty="0" err="1" smtClean="0"/>
              <a:t>emosiynol</a:t>
            </a:r>
            <a:r>
              <a:rPr lang="en-US" dirty="0" smtClean="0"/>
              <a:t>: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 charset="2"/>
              <a:buNone/>
              <a:defRPr/>
            </a:pPr>
            <a:r>
              <a:rPr lang="en-US" dirty="0" smtClean="0"/>
              <a:t>7. </a:t>
            </a:r>
            <a:r>
              <a:rPr lang="en-US" dirty="0" err="1" smtClean="0"/>
              <a:t>Peidio</a:t>
            </a:r>
            <a:r>
              <a:rPr lang="en-US" dirty="0" smtClean="0"/>
              <a:t> â </a:t>
            </a:r>
            <a:r>
              <a:rPr lang="en-US" dirty="0" err="1" smtClean="0"/>
              <a:t>bod</a:t>
            </a:r>
            <a:r>
              <a:rPr lang="en-US" dirty="0" smtClean="0"/>
              <a:t> o </a:t>
            </a:r>
            <a:r>
              <a:rPr lang="en-US" dirty="0" err="1" smtClean="0"/>
              <a:t>dan</a:t>
            </a:r>
            <a:r>
              <a:rPr lang="en-US" dirty="0" smtClean="0"/>
              <a:t> </a:t>
            </a:r>
            <a:r>
              <a:rPr lang="en-US" dirty="0" err="1" smtClean="0"/>
              <a:t>anfantais</a:t>
            </a:r>
            <a:r>
              <a:rPr lang="en-US" dirty="0" smtClean="0"/>
              <a:t> </a:t>
            </a:r>
            <a:r>
              <a:rPr lang="en-US" dirty="0" err="1" smtClean="0"/>
              <a:t>oherwydd</a:t>
            </a:r>
            <a:r>
              <a:rPr lang="en-US" dirty="0" smtClean="0"/>
              <a:t> </a:t>
            </a:r>
            <a:r>
              <a:rPr lang="en-US" dirty="0" err="1" smtClean="0"/>
              <a:t>tlodi</a:t>
            </a:r>
            <a:r>
              <a:rPr lang="en-US" dirty="0" smtClean="0"/>
              <a:t>.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en-US" dirty="0" smtClean="0"/>
          </a:p>
        </p:txBody>
      </p:sp>
      <p:sp>
        <p:nvSpPr>
          <p:cNvPr id="37892" name="Content Placeholder 4"/>
          <p:cNvSpPr>
            <a:spLocks noGrp="1"/>
          </p:cNvSpPr>
          <p:nvPr>
            <p:ph sz="half" idx="2"/>
          </p:nvPr>
        </p:nvSpPr>
        <p:spPr>
          <a:xfrm>
            <a:off x="4648200" y="1920875"/>
            <a:ext cx="4038600" cy="4433888"/>
          </a:xfrm>
        </p:spPr>
        <p:txBody>
          <a:bodyPr>
            <a:normAutofit fontScale="92500"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 charset="2"/>
              <a:buNone/>
              <a:defRPr/>
            </a:pPr>
            <a:r>
              <a:rPr lang="en-GB" smtClean="0"/>
              <a:t>5</a:t>
            </a:r>
            <a:r>
              <a:rPr lang="en-GB" i="1" smtClean="0"/>
              <a:t>. Are listened to, treated with respect, and have their race and cultural identity recognised.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 charset="2"/>
              <a:buNone/>
              <a:defRPr/>
            </a:pPr>
            <a:r>
              <a:rPr lang="en-GB" i="1" smtClean="0"/>
              <a:t>6. Have a safe home and a community which supports physical and emotional well being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 charset="2"/>
              <a:buNone/>
              <a:defRPr/>
            </a:pPr>
            <a:r>
              <a:rPr lang="en-GB" i="1" smtClean="0"/>
              <a:t>7. Are not disadvantaged by poverty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Tasg</a:t>
            </a:r>
            <a:r>
              <a:rPr lang="en-GB" dirty="0" smtClean="0"/>
              <a:t>/ Task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fyddai’r</a:t>
            </a:r>
            <a:r>
              <a:rPr lang="en-GB" dirty="0" smtClean="0"/>
              <a:t> 7 nod </a:t>
            </a:r>
            <a:r>
              <a:rPr lang="en-GB" dirty="0" err="1" smtClean="0"/>
              <a:t>craidd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effeithio</a:t>
            </a:r>
            <a:r>
              <a:rPr lang="en-GB" dirty="0" smtClean="0"/>
              <a:t> </a:t>
            </a:r>
            <a:r>
              <a:rPr lang="en-GB" dirty="0" err="1" smtClean="0"/>
              <a:t>os</a:t>
            </a:r>
            <a:r>
              <a:rPr lang="en-GB" dirty="0" smtClean="0"/>
              <a:t> </a:t>
            </a:r>
            <a:r>
              <a:rPr lang="en-GB" dirty="0" err="1" smtClean="0"/>
              <a:t>nad</a:t>
            </a:r>
            <a:r>
              <a:rPr lang="en-GB" dirty="0" smtClean="0"/>
              <a:t> </a:t>
            </a:r>
            <a:r>
              <a:rPr lang="en-GB" dirty="0" err="1" smtClean="0"/>
              <a:t>yw</a:t>
            </a:r>
            <a:r>
              <a:rPr lang="en-GB" dirty="0"/>
              <a:t> </a:t>
            </a:r>
            <a:r>
              <a:rPr lang="en-GB" dirty="0" smtClean="0"/>
              <a:t>plenty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ddiogelu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Trafodwch</a:t>
            </a:r>
            <a:r>
              <a:rPr lang="en-GB" dirty="0" smtClean="0"/>
              <a:t> un nod </a:t>
            </a:r>
            <a:r>
              <a:rPr lang="en-GB" dirty="0" err="1" smtClean="0"/>
              <a:t>craidd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phartner</a:t>
            </a:r>
            <a:r>
              <a:rPr lang="en-GB" dirty="0" smtClean="0"/>
              <a:t>, a </a:t>
            </a:r>
            <a:r>
              <a:rPr lang="en-GB" dirty="0" err="1" smtClean="0"/>
              <a:t>darparwch</a:t>
            </a:r>
            <a:r>
              <a:rPr lang="en-GB" dirty="0" smtClean="0"/>
              <a:t> </a:t>
            </a:r>
            <a:r>
              <a:rPr lang="en-GB" dirty="0" err="1" smtClean="0"/>
              <a:t>enghreifftiau</a:t>
            </a:r>
            <a:r>
              <a:rPr lang="en-GB" dirty="0" smtClean="0"/>
              <a:t> o </a:t>
            </a:r>
            <a:r>
              <a:rPr lang="en-GB" dirty="0" err="1" smtClean="0"/>
              <a:t>effaith</a:t>
            </a:r>
            <a:r>
              <a:rPr lang="en-GB" dirty="0" smtClean="0"/>
              <a:t> </a:t>
            </a:r>
            <a:r>
              <a:rPr lang="en-GB" dirty="0" err="1" smtClean="0"/>
              <a:t>camdrin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hawliau</a:t>
            </a:r>
            <a:r>
              <a:rPr lang="en-GB" dirty="0" smtClean="0"/>
              <a:t> plant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 smtClean="0"/>
              <a:t>How would the 7 core aims be compromised if a child was not protected?</a:t>
            </a:r>
          </a:p>
          <a:p>
            <a:r>
              <a:rPr lang="en-GB" i="1" dirty="0" smtClean="0"/>
              <a:t>Discuss one core aim with a partner, and provide examples of the impact of abuse on children’s rights </a:t>
            </a:r>
            <a:endParaRPr lang="en-US" i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36" y="30707"/>
            <a:ext cx="2742164" cy="1889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17177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2355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‘</a:t>
            </a:r>
            <a:r>
              <a:rPr lang="en-US" altLang="en-US" sz="2800" smtClean="0"/>
              <a:t>Doing the basic things well keeps children safe’  Laming, 2003</a:t>
            </a:r>
          </a:p>
          <a:p>
            <a:pPr eaLnBrk="1" hangingPunct="1"/>
            <a:endParaRPr lang="en-US" altLang="en-US" sz="2800" smtClean="0"/>
          </a:p>
          <a:p>
            <a:pPr eaLnBrk="1" hangingPunct="1"/>
            <a:r>
              <a:rPr lang="en-US" altLang="en-US" sz="2800" smtClean="0"/>
              <a:t>‘ We are only school children’ Clarke, 2004</a:t>
            </a:r>
          </a:p>
          <a:p>
            <a:pPr eaLnBrk="1" hangingPunct="1">
              <a:buFont typeface="Wingdings 2" charset="2"/>
              <a:buNone/>
            </a:pPr>
            <a:endParaRPr lang="en-US" altLang="en-US" sz="2800" smtClean="0"/>
          </a:p>
          <a:p>
            <a:pPr eaLnBrk="1" hangingPunct="1">
              <a:buFont typeface="Wingdings 2" charset="2"/>
              <a:buNone/>
            </a:pPr>
            <a:endParaRPr lang="en-US" altLang="en-US" sz="2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mtClean="0"/>
              <a:t>Ffocws ar ‘Amddiffyn Plant’</a:t>
            </a:r>
            <a:br>
              <a:rPr lang="en-US" smtClean="0"/>
            </a:br>
            <a:r>
              <a:rPr lang="en-US" i="1" smtClean="0"/>
              <a:t>Focus on ‘Child Protection’</a:t>
            </a:r>
          </a:p>
        </p:txBody>
      </p:sp>
      <p:sp>
        <p:nvSpPr>
          <p:cNvPr id="24579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/>
          <a:lstStyle/>
          <a:p>
            <a:pPr eaLnBrk="1" hangingPunct="1"/>
            <a:r>
              <a:rPr lang="en-US" altLang="en-US" smtClean="0"/>
              <a:t>Yn seiliedig ar </a:t>
            </a:r>
          </a:p>
          <a:p>
            <a:pPr eaLnBrk="1" hangingPunct="1"/>
            <a:endParaRPr lang="en-US" altLang="en-US" smtClean="0"/>
          </a:p>
          <a:p>
            <a:pPr eaLnBrk="1" hangingPunct="1"/>
            <a:r>
              <a:rPr lang="en-US" altLang="en-US" sz="3200" smtClean="0"/>
              <a:t>Ganllawiau Amddiffyn Plant Cymru Gyfan 2008 </a:t>
            </a:r>
          </a:p>
        </p:txBody>
      </p:sp>
      <p:sp>
        <p:nvSpPr>
          <p:cNvPr id="24580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875"/>
            <a:ext cx="4038600" cy="4433888"/>
          </a:xfrm>
        </p:spPr>
        <p:txBody>
          <a:bodyPr/>
          <a:lstStyle/>
          <a:p>
            <a:pPr eaLnBrk="1" hangingPunct="1"/>
            <a:r>
              <a:rPr lang="en-GB" altLang="en-US" i="1" smtClean="0"/>
              <a:t>Based on</a:t>
            </a:r>
          </a:p>
          <a:p>
            <a:pPr eaLnBrk="1" hangingPunct="1"/>
            <a:endParaRPr lang="en-GB" altLang="en-US" i="1" smtClean="0"/>
          </a:p>
          <a:p>
            <a:pPr eaLnBrk="1" hangingPunct="1"/>
            <a:r>
              <a:rPr lang="en-GB" altLang="en-US" sz="3200" i="1" smtClean="0"/>
              <a:t>All Wales Child Protection Procedures 2008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mtClean="0"/>
              <a:t>Egwyddorion a chynnwys / </a:t>
            </a:r>
            <a:r>
              <a:rPr lang="en-US" i="1" smtClean="0"/>
              <a:t>Principles and content</a:t>
            </a:r>
          </a:p>
        </p:txBody>
      </p:sp>
      <p:sp>
        <p:nvSpPr>
          <p:cNvPr id="45059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>
            <a:normAutofit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dirty="0" err="1" smtClean="0"/>
              <a:t>Saith</a:t>
            </a:r>
            <a:r>
              <a:rPr lang="en-US" dirty="0" smtClean="0"/>
              <a:t> nod </a:t>
            </a:r>
            <a:r>
              <a:rPr lang="en-US" dirty="0" err="1" smtClean="0"/>
              <a:t>craidd</a:t>
            </a:r>
            <a:endParaRPr lang="en-US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dirty="0" err="1" smtClean="0"/>
              <a:t>Cyfrifoldeb</a:t>
            </a:r>
            <a:r>
              <a:rPr lang="en-US" dirty="0" smtClean="0"/>
              <a:t> PAWB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dirty="0" err="1" smtClean="0"/>
              <a:t>Diffiniadau</a:t>
            </a:r>
            <a:r>
              <a:rPr lang="en-US" dirty="0" smtClean="0"/>
              <a:t> o </a:t>
            </a:r>
            <a:r>
              <a:rPr lang="en-US" dirty="0" err="1" smtClean="0"/>
              <a:t>gam</a:t>
            </a:r>
            <a:r>
              <a:rPr lang="en-US" dirty="0" smtClean="0"/>
              <a:t> </a:t>
            </a:r>
            <a:r>
              <a:rPr lang="en-US" dirty="0" err="1" smtClean="0"/>
              <a:t>drin</a:t>
            </a:r>
            <a:r>
              <a:rPr lang="en-US" dirty="0" smtClean="0"/>
              <a:t> ac </a:t>
            </a:r>
            <a:r>
              <a:rPr lang="en-US" dirty="0" err="1" smtClean="0"/>
              <a:t>esgeuluso</a:t>
            </a:r>
            <a:r>
              <a:rPr lang="en-US" dirty="0" smtClean="0"/>
              <a:t> plant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dirty="0" err="1" smtClean="0"/>
              <a:t>Hybu</a:t>
            </a:r>
            <a:r>
              <a:rPr lang="en-US" dirty="0" smtClean="0"/>
              <a:t> </a:t>
            </a:r>
            <a:r>
              <a:rPr lang="en-US" dirty="0" err="1" smtClean="0"/>
              <a:t>partneriaeth</a:t>
            </a:r>
            <a:r>
              <a:rPr lang="en-US" dirty="0" smtClean="0"/>
              <a:t> </a:t>
            </a:r>
            <a:r>
              <a:rPr lang="en-US" dirty="0" err="1" smtClean="0"/>
              <a:t>effeithiol</a:t>
            </a:r>
            <a:r>
              <a:rPr lang="en-US" dirty="0" smtClean="0"/>
              <a:t> </a:t>
            </a:r>
            <a:r>
              <a:rPr lang="en-US" dirty="0" err="1" smtClean="0"/>
              <a:t>gyda</a:t>
            </a:r>
            <a:r>
              <a:rPr lang="en-US" dirty="0" smtClean="0"/>
              <a:t> </a:t>
            </a:r>
            <a:r>
              <a:rPr lang="en-US" dirty="0" err="1" smtClean="0"/>
              <a:t>theuluoedd</a:t>
            </a:r>
            <a:endParaRPr lang="en-US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dirty="0" err="1" smtClean="0"/>
              <a:t>Gweithwyr</a:t>
            </a:r>
            <a:r>
              <a:rPr lang="en-US" dirty="0" smtClean="0"/>
              <a:t> </a:t>
            </a:r>
            <a:r>
              <a:rPr lang="en-US" dirty="0" err="1" smtClean="0"/>
              <a:t>proffesiynol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cydweithio</a:t>
            </a:r>
            <a:endParaRPr lang="en-US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dirty="0" err="1" smtClean="0"/>
              <a:t>Rhannu</a:t>
            </a:r>
            <a:r>
              <a:rPr lang="en-US" dirty="0" smtClean="0"/>
              <a:t> </a:t>
            </a:r>
            <a:r>
              <a:rPr lang="en-US" dirty="0" err="1" smtClean="0"/>
              <a:t>gwybodaeth</a:t>
            </a:r>
            <a:endParaRPr lang="en-US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875"/>
            <a:ext cx="4038600" cy="4433888"/>
          </a:xfrm>
        </p:spPr>
        <p:txBody>
          <a:bodyPr>
            <a:normAutofit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 smtClean="0"/>
              <a:t>Seven core aims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 smtClean="0"/>
              <a:t>EVERYBODY’S responsibility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 smtClean="0"/>
              <a:t>Definitions of abuse and neglect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 smtClean="0"/>
              <a:t>Promoting effective partnership with families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 smtClean="0"/>
              <a:t>Professionals working together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 smtClean="0"/>
              <a:t>Sharing information</a:t>
            </a:r>
            <a:endParaRPr lang="en-GB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mtClean="0"/>
              <a:t>Cyfrifoldeb Pawb /</a:t>
            </a:r>
            <a:br>
              <a:rPr lang="en-US" smtClean="0"/>
            </a:br>
            <a:r>
              <a:rPr lang="en-US" smtClean="0"/>
              <a:t> </a:t>
            </a:r>
            <a:r>
              <a:rPr lang="en-US" i="1" smtClean="0"/>
              <a:t>Everyone’s responsibility</a:t>
            </a:r>
          </a:p>
        </p:txBody>
      </p:sp>
      <p:sp>
        <p:nvSpPr>
          <p:cNvPr id="26627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/>
          <a:lstStyle/>
          <a:p>
            <a:pPr eaLnBrk="1" hangingPunct="1"/>
            <a:r>
              <a:rPr lang="en-US" altLang="en-US" smtClean="0"/>
              <a:t>Nid oes dewis</a:t>
            </a:r>
          </a:p>
          <a:p>
            <a:pPr eaLnBrk="1" hangingPunct="1"/>
            <a:r>
              <a:rPr lang="en-US" altLang="en-US" smtClean="0"/>
              <a:t>Beth i wneud os yw plentyn yn datgelu camdriniaeth</a:t>
            </a:r>
          </a:p>
          <a:p>
            <a:pPr eaLnBrk="1" hangingPunct="1"/>
            <a:r>
              <a:rPr lang="en-US" altLang="en-US" smtClean="0"/>
              <a:t>Cyfeirio addas ac amserol</a:t>
            </a:r>
          </a:p>
          <a:p>
            <a:pPr eaLnBrk="1" hangingPunct="1"/>
            <a:r>
              <a:rPr lang="en-US" altLang="en-US" smtClean="0"/>
              <a:t>Cadw cofnod</a:t>
            </a:r>
          </a:p>
          <a:p>
            <a:pPr eaLnBrk="1" hangingPunct="1"/>
            <a:r>
              <a:rPr lang="en-US" altLang="en-US" smtClean="0"/>
              <a:t>Cyfrinachedd – ysgol / cymuned</a:t>
            </a:r>
          </a:p>
        </p:txBody>
      </p:sp>
      <p:sp>
        <p:nvSpPr>
          <p:cNvPr id="2662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875"/>
            <a:ext cx="4038600" cy="4433888"/>
          </a:xfrm>
        </p:spPr>
        <p:txBody>
          <a:bodyPr/>
          <a:lstStyle/>
          <a:p>
            <a:pPr eaLnBrk="1" hangingPunct="1"/>
            <a:r>
              <a:rPr lang="en-GB" altLang="en-US" i="1" smtClean="0"/>
              <a:t>There is no choice</a:t>
            </a:r>
          </a:p>
          <a:p>
            <a:pPr eaLnBrk="1" hangingPunct="1"/>
            <a:r>
              <a:rPr lang="en-GB" altLang="en-US" i="1" smtClean="0"/>
              <a:t>What to do if a child discloses</a:t>
            </a:r>
          </a:p>
          <a:p>
            <a:pPr eaLnBrk="1" hangingPunct="1"/>
            <a:r>
              <a:rPr lang="en-GB" altLang="en-US" i="1" smtClean="0"/>
              <a:t>Timely and appropriate referral</a:t>
            </a:r>
          </a:p>
          <a:p>
            <a:pPr eaLnBrk="1" hangingPunct="1"/>
            <a:r>
              <a:rPr lang="en-GB" altLang="en-US" i="1" smtClean="0"/>
              <a:t>Keeping a record</a:t>
            </a:r>
          </a:p>
          <a:p>
            <a:pPr eaLnBrk="1" hangingPunct="1"/>
            <a:r>
              <a:rPr lang="en-GB" altLang="en-US" i="1" smtClean="0"/>
              <a:t>Confidentiality – school and community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2800" smtClean="0"/>
              <a:t>Beth i wneud os ydi plentyn yn datgelu camdriniaeth /</a:t>
            </a:r>
            <a:br>
              <a:rPr lang="en-US" altLang="en-US" sz="2800" smtClean="0"/>
            </a:br>
            <a:r>
              <a:rPr lang="en-US" altLang="en-US" sz="2800" i="1" smtClean="0"/>
              <a:t>What to do if a child discloses abuse</a:t>
            </a:r>
          </a:p>
        </p:txBody>
      </p:sp>
      <p:sp>
        <p:nvSpPr>
          <p:cNvPr id="27651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/>
          <a:lstStyle/>
          <a:p>
            <a:pPr eaLnBrk="1" hangingPunct="1">
              <a:buFont typeface="Wingdings 2" charset="2"/>
              <a:buNone/>
            </a:pPr>
            <a:endParaRPr lang="en-US" altLang="en-US" dirty="0" smtClean="0"/>
          </a:p>
          <a:p>
            <a:pPr eaLnBrk="1" hangingPunct="1">
              <a:buFont typeface="Wingdings" charset="2"/>
              <a:buChar char="u"/>
            </a:pPr>
            <a:r>
              <a:rPr lang="en-US" altLang="en-US" dirty="0" smtClean="0"/>
              <a:t> </a:t>
            </a:r>
            <a:r>
              <a:rPr lang="en-US" altLang="en-US" dirty="0" err="1" smtClean="0"/>
              <a:t>Rhestr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atgoffa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ynghylch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diogelu</a:t>
            </a:r>
            <a:endParaRPr lang="en-US" altLang="en-US" dirty="0"/>
          </a:p>
          <a:p>
            <a:pPr eaLnBrk="1" hangingPunct="1">
              <a:buFont typeface="Wingdings" charset="2"/>
              <a:buChar char="u"/>
            </a:pPr>
            <a:r>
              <a:rPr lang="en-US" altLang="en-US" dirty="0" err="1" smtClean="0"/>
              <a:t>Ymdrin</a:t>
            </a:r>
            <a:r>
              <a:rPr lang="en-US" altLang="en-US" dirty="0" smtClean="0"/>
              <a:t> â </a:t>
            </a:r>
            <a:r>
              <a:rPr lang="en-US" altLang="en-US" dirty="0" err="1" smtClean="0"/>
              <a:t>datgeliad</a:t>
            </a:r>
            <a:endParaRPr lang="en-US" altLang="en-US" dirty="0" smtClean="0"/>
          </a:p>
        </p:txBody>
      </p:sp>
      <p:sp>
        <p:nvSpPr>
          <p:cNvPr id="27652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875"/>
            <a:ext cx="4038600" cy="4433888"/>
          </a:xfrm>
        </p:spPr>
        <p:txBody>
          <a:bodyPr/>
          <a:lstStyle/>
          <a:p>
            <a:pPr eaLnBrk="1" hangingPunct="1"/>
            <a:endParaRPr lang="en-GB" altLang="en-US" dirty="0" smtClean="0"/>
          </a:p>
          <a:p>
            <a:pPr eaLnBrk="1" hangingPunct="1"/>
            <a:r>
              <a:rPr lang="en-GB" altLang="en-US" i="1" dirty="0" smtClean="0"/>
              <a:t>Checklist regarding dealing with disclosure</a:t>
            </a:r>
          </a:p>
          <a:p>
            <a:pPr eaLnBrk="1" hangingPunct="1"/>
            <a:r>
              <a:rPr lang="en-GB" altLang="en-US" i="1" dirty="0" smtClean="0"/>
              <a:t>Dealing with disclosure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mtClean="0"/>
              <a:t>Ymdrin â datgeliad 1</a:t>
            </a:r>
            <a:br>
              <a:rPr lang="en-US" smtClean="0"/>
            </a:br>
            <a:r>
              <a:rPr lang="en-US" i="1" smtClean="0"/>
              <a:t>Dealing with disclosure 1</a:t>
            </a:r>
          </a:p>
        </p:txBody>
      </p:sp>
      <p:sp>
        <p:nvSpPr>
          <p:cNvPr id="48131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>
            <a:normAutofit fontScale="77500" lnSpcReduction="20000"/>
          </a:bodyPr>
          <a:lstStyle/>
          <a:p>
            <a:pPr marL="274320" indent="-274320" eaLnBrk="1" fontAlgn="auto" hangingPunct="1">
              <a:lnSpc>
                <a:spcPct val="11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dirty="0" err="1" smtClean="0"/>
              <a:t>Gwrandewch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dawel</a:t>
            </a:r>
            <a:endParaRPr lang="en-US" dirty="0" smtClean="0"/>
          </a:p>
          <a:p>
            <a:pPr marL="274320" indent="-274320" eaLnBrk="1" fontAlgn="auto" hangingPunct="1">
              <a:lnSpc>
                <a:spcPct val="11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dirty="0" err="1" smtClean="0"/>
              <a:t>Gwnewch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glir</a:t>
            </a:r>
            <a:r>
              <a:rPr lang="en-US" dirty="0" smtClean="0"/>
              <a:t> </a:t>
            </a:r>
            <a:r>
              <a:rPr lang="en-US" dirty="0" err="1" smtClean="0"/>
              <a:t>nad</a:t>
            </a:r>
            <a:r>
              <a:rPr lang="en-US" dirty="0" smtClean="0"/>
              <a:t> </a:t>
            </a:r>
            <a:r>
              <a:rPr lang="en-US" dirty="0" err="1" smtClean="0"/>
              <a:t>oes</a:t>
            </a:r>
            <a:r>
              <a:rPr lang="en-US" dirty="0" smtClean="0"/>
              <a:t> </a:t>
            </a:r>
            <a:r>
              <a:rPr lang="en-US" dirty="0" err="1" smtClean="0"/>
              <a:t>modd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chi </a:t>
            </a:r>
            <a:r>
              <a:rPr lang="en-US" dirty="0" err="1" smtClean="0"/>
              <a:t>gadw’r</a:t>
            </a:r>
            <a:r>
              <a:rPr lang="en-US" dirty="0" smtClean="0"/>
              <a:t> </a:t>
            </a:r>
            <a:r>
              <a:rPr lang="en-US" dirty="0" err="1" smtClean="0"/>
              <a:t>wybodaeth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gyfrinachol</a:t>
            </a:r>
            <a:endParaRPr lang="en-US" dirty="0" smtClean="0"/>
          </a:p>
          <a:p>
            <a:pPr marL="274320" indent="-274320" eaLnBrk="1" fontAlgn="auto" hangingPunct="1">
              <a:lnSpc>
                <a:spcPct val="11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dirty="0" err="1" smtClean="0"/>
              <a:t>Ceisiwch</a:t>
            </a:r>
            <a:r>
              <a:rPr lang="en-US" dirty="0" smtClean="0"/>
              <a:t> </a:t>
            </a:r>
            <a:r>
              <a:rPr lang="en-US" dirty="0" err="1" smtClean="0"/>
              <a:t>roi</a:t>
            </a:r>
            <a:r>
              <a:rPr lang="en-US" dirty="0" smtClean="0"/>
              <a:t> </a:t>
            </a:r>
            <a:r>
              <a:rPr lang="en-US" dirty="0" err="1" smtClean="0"/>
              <a:t>tawelwch</a:t>
            </a:r>
            <a:r>
              <a:rPr lang="en-US" dirty="0" smtClean="0"/>
              <a:t> </a:t>
            </a:r>
            <a:r>
              <a:rPr lang="en-US" dirty="0" err="1" smtClean="0"/>
              <a:t>meddwl</a:t>
            </a:r>
            <a:endParaRPr lang="en-US" dirty="0" smtClean="0"/>
          </a:p>
          <a:p>
            <a:pPr marL="274320" indent="-274320" eaLnBrk="1" fontAlgn="auto" hangingPunct="1">
              <a:lnSpc>
                <a:spcPct val="11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dirty="0" err="1" smtClean="0"/>
              <a:t>Ysgrifennwch</a:t>
            </a:r>
            <a:r>
              <a:rPr lang="en-US" dirty="0" smtClean="0"/>
              <a:t> yr </a:t>
            </a:r>
            <a:r>
              <a:rPr lang="en-US" dirty="0" err="1" smtClean="0"/>
              <a:t>hyn</a:t>
            </a:r>
            <a:r>
              <a:rPr lang="en-US" dirty="0" smtClean="0"/>
              <a:t> a </a:t>
            </a:r>
            <a:r>
              <a:rPr lang="en-US" dirty="0" err="1" smtClean="0"/>
              <a:t>ddywedwyd</a:t>
            </a:r>
            <a:r>
              <a:rPr lang="en-US" dirty="0" smtClean="0"/>
              <a:t> </a:t>
            </a:r>
            <a:r>
              <a:rPr lang="en-US" dirty="0" err="1" smtClean="0"/>
              <a:t>wrthych</a:t>
            </a:r>
            <a:r>
              <a:rPr lang="en-US" dirty="0" smtClean="0"/>
              <a:t>,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ddefnyddio’r</a:t>
            </a:r>
            <a:r>
              <a:rPr lang="en-US" dirty="0" smtClean="0"/>
              <a:t> union </a:t>
            </a:r>
            <a:r>
              <a:rPr lang="en-US" dirty="0" err="1" smtClean="0"/>
              <a:t>eiriau</a:t>
            </a:r>
            <a:r>
              <a:rPr lang="en-US" dirty="0" smtClean="0"/>
              <a:t> </a:t>
            </a:r>
            <a:r>
              <a:rPr lang="en-US" dirty="0" err="1" smtClean="0"/>
              <a:t>lle</a:t>
            </a:r>
            <a:r>
              <a:rPr lang="en-US" dirty="0" smtClean="0"/>
              <a:t> </a:t>
            </a:r>
            <a:r>
              <a:rPr lang="en-US" dirty="0" err="1" smtClean="0"/>
              <a:t>bo</a:t>
            </a:r>
            <a:r>
              <a:rPr lang="en-US" dirty="0" smtClean="0"/>
              <a:t> </a:t>
            </a:r>
            <a:r>
              <a:rPr lang="en-US" dirty="0" err="1" smtClean="0"/>
              <a:t>modd</a:t>
            </a:r>
            <a:endParaRPr lang="en-US" dirty="0" smtClean="0"/>
          </a:p>
          <a:p>
            <a:pPr marL="274320" indent="-274320" eaLnBrk="1" fontAlgn="auto" hangingPunct="1">
              <a:lnSpc>
                <a:spcPct val="11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dirty="0" err="1" smtClean="0"/>
              <a:t>Rhowch</a:t>
            </a:r>
            <a:r>
              <a:rPr lang="en-US" dirty="0" smtClean="0"/>
              <a:t> y </a:t>
            </a:r>
            <a:r>
              <a:rPr lang="en-US" dirty="0" err="1" smtClean="0"/>
              <a:t>wybodaeth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athro</a:t>
            </a:r>
            <a:r>
              <a:rPr lang="en-US" dirty="0" smtClean="0"/>
              <a:t> </a:t>
            </a:r>
            <a:r>
              <a:rPr lang="en-US" dirty="0" err="1" smtClean="0"/>
              <a:t>penodedig</a:t>
            </a:r>
            <a:r>
              <a:rPr lang="en-US" dirty="0" smtClean="0"/>
              <a:t> / person </a:t>
            </a:r>
            <a:r>
              <a:rPr lang="en-US" dirty="0" err="1" smtClean="0"/>
              <a:t>penodedig</a:t>
            </a:r>
            <a:r>
              <a:rPr lang="en-US" dirty="0" smtClean="0"/>
              <a:t> </a:t>
            </a:r>
            <a:r>
              <a:rPr lang="en-US" dirty="0" err="1" smtClean="0"/>
              <a:t>Amddiffyn</a:t>
            </a:r>
            <a:r>
              <a:rPr lang="en-US" dirty="0" smtClean="0"/>
              <a:t> Plant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unwaith</a:t>
            </a:r>
            <a:endParaRPr lang="en-US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875"/>
            <a:ext cx="4038600" cy="4433888"/>
          </a:xfrm>
        </p:spPr>
        <p:txBody>
          <a:bodyPr>
            <a:normAutofit fontScale="77500" lnSpcReduction="20000"/>
          </a:bodyPr>
          <a:lstStyle/>
          <a:p>
            <a:pPr marL="274320" indent="-274320" eaLnBrk="1" fontAlgn="auto" hangingPunct="1">
              <a:lnSpc>
                <a:spcPct val="11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 smtClean="0"/>
              <a:t>Listen quietly</a:t>
            </a:r>
          </a:p>
          <a:p>
            <a:pPr marL="274320" indent="-274320" eaLnBrk="1" fontAlgn="auto" hangingPunct="1">
              <a:lnSpc>
                <a:spcPct val="11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 smtClean="0"/>
              <a:t>Make it clear that you cannot keep the information secret</a:t>
            </a:r>
          </a:p>
          <a:p>
            <a:pPr marL="274320" indent="-274320" eaLnBrk="1" fontAlgn="auto" hangingPunct="1">
              <a:lnSpc>
                <a:spcPct val="11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 smtClean="0"/>
              <a:t>Be reassuring</a:t>
            </a:r>
          </a:p>
          <a:p>
            <a:pPr marL="274320" indent="-274320" eaLnBrk="1" fontAlgn="auto" hangingPunct="1">
              <a:lnSpc>
                <a:spcPct val="11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 smtClean="0"/>
              <a:t>Write down what you have been told, using the exact words if possible</a:t>
            </a:r>
          </a:p>
          <a:p>
            <a:pPr marL="274320" indent="-274320" eaLnBrk="1" fontAlgn="auto" hangingPunct="1">
              <a:lnSpc>
                <a:spcPct val="11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 smtClean="0"/>
              <a:t>Pass the information to the designated teacher or designated person for Child Protection immediately</a:t>
            </a:r>
            <a:endParaRPr lang="en-GB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mtClean="0"/>
              <a:t>Ymdrin â datgeliad 2 / </a:t>
            </a:r>
            <a:br>
              <a:rPr lang="en-US" smtClean="0"/>
            </a:br>
            <a:r>
              <a:rPr lang="en-US" i="1" smtClean="0"/>
              <a:t>Dealing with disclosure 2</a:t>
            </a:r>
          </a:p>
        </p:txBody>
      </p:sp>
      <p:sp>
        <p:nvSpPr>
          <p:cNvPr id="4608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>
            <a:normAutofit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dirty="0" err="1" smtClean="0"/>
              <a:t>Peidiwch</a:t>
            </a:r>
            <a:r>
              <a:rPr lang="en-US" dirty="0" smtClean="0"/>
              <a:t> </a:t>
            </a:r>
            <a:r>
              <a:rPr lang="en-US" dirty="0" err="1" smtClean="0"/>
              <a:t>ag</a:t>
            </a:r>
            <a:r>
              <a:rPr lang="en-US" dirty="0" smtClean="0"/>
              <a:t> </a:t>
            </a:r>
            <a:r>
              <a:rPr lang="en-US" dirty="0" err="1" smtClean="0"/>
              <a:t>awgrymu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 err="1" smtClean="0"/>
              <a:t>chwestiynu</a:t>
            </a:r>
            <a:endParaRPr lang="en-US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dirty="0" err="1" smtClean="0"/>
              <a:t>Peidiwch</a:t>
            </a:r>
            <a:r>
              <a:rPr lang="en-US" dirty="0" smtClean="0"/>
              <a:t> â </a:t>
            </a:r>
            <a:r>
              <a:rPr lang="en-US" dirty="0" err="1" smtClean="0"/>
              <a:t>wynebu’r</a:t>
            </a:r>
            <a:r>
              <a:rPr lang="en-US" dirty="0" smtClean="0"/>
              <a:t> un a </a:t>
            </a:r>
            <a:r>
              <a:rPr lang="en-US" dirty="0" err="1" smtClean="0"/>
              <a:t>gyhuddir</a:t>
            </a:r>
            <a:r>
              <a:rPr lang="en-US" dirty="0" smtClean="0"/>
              <a:t> o </a:t>
            </a:r>
            <a:r>
              <a:rPr lang="en-US" dirty="0" err="1" smtClean="0"/>
              <a:t>gam-drin</a:t>
            </a:r>
            <a:endParaRPr lang="en-US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dirty="0" err="1" smtClean="0"/>
              <a:t>Peidiwch</a:t>
            </a:r>
            <a:r>
              <a:rPr lang="en-US" dirty="0" smtClean="0"/>
              <a:t> â </a:t>
            </a:r>
            <a:r>
              <a:rPr lang="en-US" dirty="0" err="1" smtClean="0"/>
              <a:t>phoeni</a:t>
            </a:r>
            <a:r>
              <a:rPr lang="en-US" dirty="0" smtClean="0"/>
              <a:t> a </a:t>
            </a:r>
            <a:r>
              <a:rPr lang="en-US" dirty="0" err="1" smtClean="0"/>
              <a:t>yw’n</a:t>
            </a:r>
            <a:r>
              <a:rPr lang="en-US" dirty="0" smtClean="0"/>
              <a:t> </a:t>
            </a:r>
            <a:r>
              <a:rPr lang="en-US" dirty="0" err="1" smtClean="0"/>
              <a:t>bosibl</a:t>
            </a:r>
            <a:r>
              <a:rPr lang="en-US" dirty="0" smtClean="0"/>
              <a:t> </a:t>
            </a:r>
            <a:r>
              <a:rPr lang="en-US" dirty="0" err="1" smtClean="0"/>
              <a:t>eich</a:t>
            </a:r>
            <a:r>
              <a:rPr lang="en-US" dirty="0" smtClean="0"/>
              <a:t> </a:t>
            </a:r>
            <a:r>
              <a:rPr lang="en-US" dirty="0" err="1" smtClean="0"/>
              <a:t>bod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camddeall</a:t>
            </a:r>
            <a:r>
              <a:rPr lang="en-US" dirty="0" smtClean="0"/>
              <a:t>. </a:t>
            </a:r>
            <a:r>
              <a:rPr lang="en-US" dirty="0" err="1" smtClean="0"/>
              <a:t>Mae’n</a:t>
            </a:r>
            <a:r>
              <a:rPr lang="en-US" dirty="0" smtClean="0"/>
              <a:t> well </a:t>
            </a:r>
            <a:r>
              <a:rPr lang="en-US" dirty="0" err="1" smtClean="0"/>
              <a:t>trafod</a:t>
            </a:r>
            <a:r>
              <a:rPr lang="en-US" dirty="0" smtClean="0"/>
              <a:t> </a:t>
            </a:r>
            <a:r>
              <a:rPr lang="en-US" dirty="0" err="1" smtClean="0"/>
              <a:t>hyn</a:t>
            </a:r>
            <a:r>
              <a:rPr lang="en-US" dirty="0" smtClean="0"/>
              <a:t> â </a:t>
            </a:r>
            <a:r>
              <a:rPr lang="en-US" dirty="0" err="1" smtClean="0"/>
              <a:t>rhywun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â </a:t>
            </a:r>
            <a:r>
              <a:rPr lang="en-US" dirty="0" err="1" smtClean="0"/>
              <a:t>phrofiad</a:t>
            </a:r>
            <a:r>
              <a:rPr lang="en-US" dirty="0" smtClean="0"/>
              <a:t> a </a:t>
            </a:r>
            <a:r>
              <a:rPr lang="en-US" dirty="0" err="1" smtClean="0"/>
              <a:t>chyfrifoldeb</a:t>
            </a:r>
            <a:r>
              <a:rPr lang="en-US" dirty="0" smtClean="0"/>
              <a:t> </a:t>
            </a:r>
            <a:r>
              <a:rPr lang="en-US" dirty="0" err="1" smtClean="0"/>
              <a:t>er</a:t>
            </a:r>
            <a:r>
              <a:rPr lang="en-US" dirty="0" smtClean="0"/>
              <a:t> </a:t>
            </a:r>
            <a:r>
              <a:rPr lang="en-US" dirty="0" err="1" smtClean="0"/>
              <a:t>mwyn</a:t>
            </a:r>
            <a:r>
              <a:rPr lang="en-US" dirty="0" smtClean="0"/>
              <a:t> </a:t>
            </a:r>
            <a:r>
              <a:rPr lang="en-US" dirty="0" err="1" smtClean="0"/>
              <a:t>iddynt</a:t>
            </a:r>
            <a:r>
              <a:rPr lang="en-US" dirty="0" smtClean="0"/>
              <a:t> </a:t>
            </a:r>
            <a:r>
              <a:rPr lang="en-US" dirty="0" err="1" smtClean="0"/>
              <a:t>wneud</a:t>
            </a:r>
            <a:r>
              <a:rPr lang="en-US" dirty="0" smtClean="0"/>
              <a:t> </a:t>
            </a:r>
            <a:r>
              <a:rPr lang="en-US" dirty="0" err="1" smtClean="0"/>
              <a:t>asesiad</a:t>
            </a:r>
            <a:endParaRPr lang="en-US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en-US" dirty="0" smtClean="0"/>
          </a:p>
        </p:txBody>
      </p:sp>
      <p:sp>
        <p:nvSpPr>
          <p:cNvPr id="4608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875"/>
            <a:ext cx="4038600" cy="4433888"/>
          </a:xfrm>
        </p:spPr>
        <p:txBody>
          <a:bodyPr>
            <a:normAutofit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 smtClean="0"/>
              <a:t>Do not prompt or question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 smtClean="0"/>
              <a:t>Do not confront the alleged abuser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 smtClean="0"/>
              <a:t>Do not worry if you may be mistaken. It is better to have discussed it with somebody with experience and responsibility to make an assessment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000" dirty="0" err="1" smtClean="0"/>
              <a:t>Mathau</a:t>
            </a:r>
            <a:r>
              <a:rPr lang="en-US" sz="4000" dirty="0" smtClean="0"/>
              <a:t> o </a:t>
            </a:r>
            <a:r>
              <a:rPr lang="en-US" sz="4000" dirty="0" err="1" smtClean="0"/>
              <a:t>gam</a:t>
            </a:r>
            <a:r>
              <a:rPr lang="en-US" sz="4000" dirty="0" smtClean="0"/>
              <a:t> </a:t>
            </a:r>
            <a:r>
              <a:rPr lang="en-US" sz="4000" dirty="0" err="1" smtClean="0"/>
              <a:t>drin</a:t>
            </a:r>
            <a:r>
              <a:rPr lang="en-US" sz="4000" dirty="0" smtClean="0"/>
              <a:t> ac </a:t>
            </a:r>
            <a:r>
              <a:rPr lang="en-US" sz="4000" dirty="0" err="1" smtClean="0"/>
              <a:t>esgeulustod</a:t>
            </a:r>
            <a:r>
              <a:rPr lang="en-US" sz="4000" dirty="0" smtClean="0"/>
              <a:t/>
            </a:r>
            <a:br>
              <a:rPr lang="en-US" sz="4000" dirty="0" smtClean="0"/>
            </a:br>
            <a:r>
              <a:rPr lang="en-US" sz="4000" i="1" dirty="0" smtClean="0"/>
              <a:t>Types of abuse and neglect</a:t>
            </a:r>
          </a:p>
        </p:txBody>
      </p:sp>
      <p:sp>
        <p:nvSpPr>
          <p:cNvPr id="3072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/>
          <a:lstStyle/>
          <a:p>
            <a:pPr eaLnBrk="1" hangingPunct="1"/>
            <a:r>
              <a:rPr lang="en-US" altLang="en-US" smtClean="0"/>
              <a:t>Cam-drin corfforol</a:t>
            </a:r>
          </a:p>
          <a:p>
            <a:pPr eaLnBrk="1" hangingPunct="1"/>
            <a:endParaRPr lang="en-US" altLang="en-US" smtClean="0"/>
          </a:p>
          <a:p>
            <a:pPr eaLnBrk="1" hangingPunct="1"/>
            <a:r>
              <a:rPr lang="en-US" altLang="en-US" smtClean="0"/>
              <a:t>Cam-drin rhywiol</a:t>
            </a:r>
          </a:p>
          <a:p>
            <a:pPr eaLnBrk="1" hangingPunct="1"/>
            <a:endParaRPr lang="en-US" altLang="en-US" smtClean="0"/>
          </a:p>
          <a:p>
            <a:pPr eaLnBrk="1" hangingPunct="1"/>
            <a:r>
              <a:rPr lang="en-US" altLang="en-US" smtClean="0"/>
              <a:t>Cam-drin emosiynol</a:t>
            </a:r>
          </a:p>
          <a:p>
            <a:pPr eaLnBrk="1" hangingPunct="1"/>
            <a:endParaRPr lang="en-US" altLang="en-US" smtClean="0"/>
          </a:p>
          <a:p>
            <a:pPr eaLnBrk="1" hangingPunct="1"/>
            <a:r>
              <a:rPr lang="en-US" altLang="en-US" smtClean="0"/>
              <a:t>Esgeulustod</a:t>
            </a:r>
          </a:p>
        </p:txBody>
      </p:sp>
      <p:sp>
        <p:nvSpPr>
          <p:cNvPr id="3072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875"/>
            <a:ext cx="4038600" cy="4433888"/>
          </a:xfrm>
        </p:spPr>
        <p:txBody>
          <a:bodyPr/>
          <a:lstStyle/>
          <a:p>
            <a:pPr eaLnBrk="1" hangingPunct="1"/>
            <a:r>
              <a:rPr lang="en-GB" altLang="en-US" i="1" smtClean="0"/>
              <a:t>Physical abuse</a:t>
            </a:r>
          </a:p>
          <a:p>
            <a:pPr eaLnBrk="1" hangingPunct="1"/>
            <a:endParaRPr lang="en-GB" altLang="en-US" i="1" smtClean="0"/>
          </a:p>
          <a:p>
            <a:pPr eaLnBrk="1" hangingPunct="1"/>
            <a:r>
              <a:rPr lang="en-GB" altLang="en-US" i="1" smtClean="0"/>
              <a:t>Sexual abuse</a:t>
            </a:r>
          </a:p>
          <a:p>
            <a:pPr eaLnBrk="1" hangingPunct="1"/>
            <a:endParaRPr lang="en-GB" altLang="en-US" i="1" smtClean="0"/>
          </a:p>
          <a:p>
            <a:pPr eaLnBrk="1" hangingPunct="1"/>
            <a:r>
              <a:rPr lang="en-GB" altLang="en-US" i="1" smtClean="0"/>
              <a:t>Emotional abuse</a:t>
            </a:r>
          </a:p>
          <a:p>
            <a:pPr eaLnBrk="1" hangingPunct="1"/>
            <a:endParaRPr lang="en-GB" altLang="en-US" i="1" smtClean="0"/>
          </a:p>
          <a:p>
            <a:pPr eaLnBrk="1" hangingPunct="1"/>
            <a:r>
              <a:rPr lang="en-GB" altLang="en-US" i="1" smtClean="0"/>
              <a:t>Neglect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Dangosyddion / </a:t>
            </a:r>
            <a:r>
              <a:rPr lang="en-US" altLang="en-US" i="1" smtClean="0"/>
              <a:t>Indicators</a:t>
            </a:r>
          </a:p>
        </p:txBody>
      </p:sp>
      <p:sp>
        <p:nvSpPr>
          <p:cNvPr id="5120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>
            <a:normAutofit fontScale="77500" lnSpcReduction="20000"/>
          </a:bodyPr>
          <a:lstStyle/>
          <a:p>
            <a:pPr marL="274320" indent="-274320" eaLnBrk="1" fontAlgn="auto" hangingPunct="1">
              <a:lnSpc>
                <a:spcPct val="12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dirty="0" smtClean="0"/>
              <a:t>Mae </a:t>
            </a:r>
            <a:r>
              <a:rPr lang="en-US" dirty="0" err="1" smtClean="0"/>
              <a:t>nifer</a:t>
            </a:r>
            <a:r>
              <a:rPr lang="en-US" dirty="0" smtClean="0"/>
              <a:t> o </a:t>
            </a:r>
            <a:r>
              <a:rPr lang="en-US" dirty="0" err="1" smtClean="0"/>
              <a:t>ddangosyddion</a:t>
            </a:r>
            <a:r>
              <a:rPr lang="en-US" dirty="0" smtClean="0"/>
              <a:t> </a:t>
            </a:r>
            <a:r>
              <a:rPr lang="en-US" dirty="0" err="1" smtClean="0"/>
              <a:t>posib</a:t>
            </a:r>
            <a:r>
              <a:rPr lang="en-US" dirty="0" smtClean="0"/>
              <a:t> </a:t>
            </a:r>
            <a:r>
              <a:rPr lang="en-US" dirty="0" err="1" smtClean="0"/>
              <a:t>ynglŷn</a:t>
            </a:r>
            <a:r>
              <a:rPr lang="en-US" dirty="0" smtClean="0"/>
              <a:t> â </a:t>
            </a:r>
            <a:r>
              <a:rPr lang="en-US" dirty="0" err="1" smtClean="0"/>
              <a:t>chamdrin</a:t>
            </a:r>
            <a:endParaRPr lang="en-US" dirty="0" smtClean="0"/>
          </a:p>
          <a:p>
            <a:pPr marL="274320" indent="-274320" eaLnBrk="1" fontAlgn="auto" hangingPunct="1">
              <a:lnSpc>
                <a:spcPct val="12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dirty="0" err="1" smtClean="0"/>
              <a:t>Nid</a:t>
            </a:r>
            <a:r>
              <a:rPr lang="en-US" dirty="0" smtClean="0"/>
              <a:t> </a:t>
            </a:r>
            <a:r>
              <a:rPr lang="en-US" dirty="0" err="1" smtClean="0"/>
              <a:t>eich</a:t>
            </a:r>
            <a:r>
              <a:rPr lang="en-US" dirty="0" smtClean="0"/>
              <a:t> </a:t>
            </a:r>
            <a:r>
              <a:rPr lang="en-US" dirty="0" err="1" smtClean="0"/>
              <a:t>rôl</a:t>
            </a:r>
            <a:r>
              <a:rPr lang="en-US" dirty="0" smtClean="0"/>
              <a:t> chi </a:t>
            </a:r>
            <a:r>
              <a:rPr lang="en-US" dirty="0" err="1" smtClean="0"/>
              <a:t>yw</a:t>
            </a:r>
            <a:r>
              <a:rPr lang="en-US" dirty="0" smtClean="0"/>
              <a:t> bod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dditectif</a:t>
            </a:r>
            <a:endParaRPr lang="en-US" dirty="0" smtClean="0"/>
          </a:p>
          <a:p>
            <a:pPr marL="274320" indent="-274320" eaLnBrk="1" fontAlgn="auto" hangingPunct="1">
              <a:lnSpc>
                <a:spcPct val="12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dirty="0" smtClean="0"/>
              <a:t>Os </a:t>
            </a:r>
            <a:r>
              <a:rPr lang="en-US" dirty="0" err="1" smtClean="0"/>
              <a:t>oes</a:t>
            </a:r>
            <a:r>
              <a:rPr lang="en-US" dirty="0" smtClean="0"/>
              <a:t> </a:t>
            </a:r>
            <a:r>
              <a:rPr lang="en-US" dirty="0" err="1" smtClean="0"/>
              <a:t>gennych</a:t>
            </a:r>
            <a:r>
              <a:rPr lang="en-US" dirty="0" smtClean="0"/>
              <a:t> </a:t>
            </a:r>
            <a:r>
              <a:rPr lang="en-US" dirty="0" err="1" smtClean="0"/>
              <a:t>amheuon</a:t>
            </a:r>
            <a:r>
              <a:rPr lang="en-US" dirty="0" smtClean="0"/>
              <a:t> </a:t>
            </a:r>
          </a:p>
          <a:p>
            <a:pPr marL="274320" indent="-274320" eaLnBrk="1" fontAlgn="auto" hangingPunct="1">
              <a:lnSpc>
                <a:spcPct val="120000"/>
              </a:lnSpc>
              <a:spcAft>
                <a:spcPts val="0"/>
              </a:spcAft>
              <a:buClr>
                <a:schemeClr val="accent3"/>
              </a:buClr>
              <a:buFont typeface="Wingdings 2" charset="2"/>
              <a:buNone/>
              <a:defRPr/>
            </a:pPr>
            <a:r>
              <a:rPr lang="en-US" dirty="0" smtClean="0"/>
              <a:t>    (</a:t>
            </a:r>
            <a:r>
              <a:rPr lang="en-US" dirty="0" err="1" smtClean="0"/>
              <a:t>ond</a:t>
            </a:r>
            <a:r>
              <a:rPr lang="en-US" dirty="0" smtClean="0"/>
              <a:t> </a:t>
            </a:r>
            <a:r>
              <a:rPr lang="en-US" dirty="0" err="1" smtClean="0"/>
              <a:t>heb</a:t>
            </a:r>
            <a:r>
              <a:rPr lang="en-US" dirty="0" smtClean="0"/>
              <a:t> </a:t>
            </a:r>
            <a:r>
              <a:rPr lang="en-US" dirty="0" err="1" smtClean="0"/>
              <a:t>ddatgeliad</a:t>
            </a:r>
            <a:r>
              <a:rPr lang="en-US" dirty="0" smtClean="0"/>
              <a:t>) </a:t>
            </a:r>
            <a:r>
              <a:rPr lang="en-US" dirty="0" err="1" smtClean="0"/>
              <a:t>adroddwch</a:t>
            </a:r>
            <a:r>
              <a:rPr lang="en-US" dirty="0" smtClean="0"/>
              <a:t> </a:t>
            </a:r>
            <a:r>
              <a:rPr lang="en-US" dirty="0" err="1" smtClean="0"/>
              <a:t>eich</a:t>
            </a:r>
            <a:r>
              <a:rPr lang="en-US" dirty="0" smtClean="0"/>
              <a:t> </a:t>
            </a:r>
            <a:r>
              <a:rPr lang="en-US" dirty="0" err="1" smtClean="0"/>
              <a:t>pryderon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amheuon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athro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swyddog</a:t>
            </a:r>
            <a:r>
              <a:rPr lang="en-US" dirty="0" smtClean="0"/>
              <a:t> </a:t>
            </a:r>
            <a:r>
              <a:rPr lang="en-US" dirty="0" err="1" smtClean="0"/>
              <a:t>penodedig</a:t>
            </a:r>
            <a:endParaRPr lang="en-US" dirty="0" smtClean="0"/>
          </a:p>
          <a:p>
            <a:pPr marL="274320" indent="-274320" eaLnBrk="1" fontAlgn="auto" hangingPunct="1">
              <a:lnSpc>
                <a:spcPct val="12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dirty="0" smtClean="0"/>
              <a:t>Mae </a:t>
            </a:r>
            <a:r>
              <a:rPr lang="en-US" dirty="0" err="1" smtClean="0"/>
              <a:t>athro</a:t>
            </a:r>
            <a:r>
              <a:rPr lang="en-US" dirty="0" smtClean="0"/>
              <a:t> </a:t>
            </a:r>
            <a:r>
              <a:rPr lang="en-US" dirty="0" err="1" smtClean="0"/>
              <a:t>penodedig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amddiffyn</a:t>
            </a:r>
            <a:r>
              <a:rPr lang="en-US" dirty="0" smtClean="0"/>
              <a:t> plant </a:t>
            </a:r>
            <a:r>
              <a:rPr lang="en-US" dirty="0" err="1" smtClean="0"/>
              <a:t>ym</a:t>
            </a:r>
            <a:r>
              <a:rPr lang="en-US" dirty="0" smtClean="0"/>
              <a:t> </a:t>
            </a:r>
            <a:r>
              <a:rPr lang="en-US" dirty="0" err="1" smtClean="0"/>
              <a:t>mhob</a:t>
            </a:r>
            <a:r>
              <a:rPr lang="en-US" dirty="0" smtClean="0"/>
              <a:t> </a:t>
            </a:r>
            <a:r>
              <a:rPr lang="en-US" dirty="0" err="1" smtClean="0"/>
              <a:t>ysgol</a:t>
            </a:r>
            <a:r>
              <a:rPr lang="en-US" dirty="0" smtClean="0"/>
              <a:t>, ac </a:t>
            </a:r>
            <a:r>
              <a:rPr lang="en-US" dirty="0" err="1" smtClean="0"/>
              <a:t>maen</a:t>
            </a:r>
            <a:r>
              <a:rPr lang="en-US" dirty="0" smtClean="0"/>
              <a:t> </a:t>
            </a:r>
            <a:r>
              <a:rPr lang="en-US" dirty="0" err="1" smtClean="0"/>
              <a:t>nhw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derbyn</a:t>
            </a:r>
            <a:r>
              <a:rPr lang="en-US" dirty="0" smtClean="0"/>
              <a:t> </a:t>
            </a:r>
            <a:r>
              <a:rPr lang="en-US" dirty="0" err="1" smtClean="0"/>
              <a:t>hyfforddiant</a:t>
            </a:r>
            <a:r>
              <a:rPr lang="en-US" dirty="0" smtClean="0"/>
              <a:t> </a:t>
            </a:r>
            <a:r>
              <a:rPr lang="en-US" dirty="0" err="1" smtClean="0"/>
              <a:t>priodol</a:t>
            </a:r>
            <a:endParaRPr lang="en-US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874"/>
            <a:ext cx="4038600" cy="4748485"/>
          </a:xfrm>
        </p:spPr>
        <p:txBody>
          <a:bodyPr>
            <a:normAutofit fontScale="77500" lnSpcReduction="20000"/>
          </a:bodyPr>
          <a:lstStyle/>
          <a:p>
            <a:pPr marL="274320" indent="-274320" eaLnBrk="1" fontAlgn="auto" hangingPunct="1">
              <a:lnSpc>
                <a:spcPct val="12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 smtClean="0"/>
              <a:t>There are several possible indicators for abuse</a:t>
            </a:r>
          </a:p>
          <a:p>
            <a:pPr marL="274320" indent="-274320" eaLnBrk="1" fontAlgn="auto" hangingPunct="1">
              <a:lnSpc>
                <a:spcPct val="12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 smtClean="0"/>
              <a:t>You are not detectives</a:t>
            </a:r>
          </a:p>
          <a:p>
            <a:pPr marL="274320" indent="-274320" eaLnBrk="1" fontAlgn="auto" hangingPunct="1">
              <a:lnSpc>
                <a:spcPct val="12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 smtClean="0"/>
              <a:t>If you have concerns ( but no disclosure), relay your concerns or your worries to the designated teacher or designated officer</a:t>
            </a:r>
          </a:p>
          <a:p>
            <a:pPr marL="274320" indent="-274320" eaLnBrk="1" fontAlgn="auto" hangingPunct="1">
              <a:lnSpc>
                <a:spcPct val="12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 smtClean="0"/>
              <a:t>There is a designated teacher for child protection in each school, and they have received appropriate training. 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2800" smtClean="0"/>
              <a:t>Hybu partneriaeth effeithiol gyda theuluoedd/ </a:t>
            </a:r>
            <a:r>
              <a:rPr lang="en-US" altLang="en-US" sz="2800" i="1" smtClean="0"/>
              <a:t>Promoting Effective Partnership with Families</a:t>
            </a:r>
          </a:p>
        </p:txBody>
      </p:sp>
      <p:sp>
        <p:nvSpPr>
          <p:cNvPr id="49155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>
            <a:normAutofit fontScale="92500"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dirty="0" err="1" smtClean="0"/>
              <a:t>Gwnewch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glir</a:t>
            </a:r>
            <a:r>
              <a:rPr lang="en-US" dirty="0" smtClean="0"/>
              <a:t> </a:t>
            </a:r>
            <a:r>
              <a:rPr lang="en-US" dirty="0" err="1" smtClean="0"/>
              <a:t>mai</a:t>
            </a:r>
            <a:r>
              <a:rPr lang="en-US" dirty="0" smtClean="0"/>
              <a:t> </a:t>
            </a:r>
            <a:r>
              <a:rPr lang="en-US" dirty="0" err="1" smtClean="0"/>
              <a:t>lles</a:t>
            </a:r>
            <a:r>
              <a:rPr lang="en-US" dirty="0" smtClean="0"/>
              <a:t> a </a:t>
            </a:r>
            <a:r>
              <a:rPr lang="en-US" dirty="0" err="1" smtClean="0"/>
              <a:t>diogelwch</a:t>
            </a:r>
            <a:r>
              <a:rPr lang="en-US" dirty="0" smtClean="0"/>
              <a:t> y </a:t>
            </a:r>
            <a:r>
              <a:rPr lang="en-US" dirty="0" err="1" smtClean="0"/>
              <a:t>plentyn</a:t>
            </a:r>
            <a:r>
              <a:rPr lang="en-US" dirty="0" smtClean="0"/>
              <a:t> </a:t>
            </a:r>
            <a:r>
              <a:rPr lang="en-US" dirty="0" err="1" smtClean="0"/>
              <a:t>yw</a:t>
            </a:r>
            <a:r>
              <a:rPr lang="en-US" dirty="0" smtClean="0"/>
              <a:t> </a:t>
            </a:r>
            <a:r>
              <a:rPr lang="en-US" dirty="0" err="1" smtClean="0"/>
              <a:t>eich</a:t>
            </a:r>
            <a:r>
              <a:rPr lang="en-US" dirty="0" smtClean="0"/>
              <a:t> </a:t>
            </a:r>
            <a:r>
              <a:rPr lang="en-US" dirty="0" err="1" smtClean="0"/>
              <a:t>prif</a:t>
            </a:r>
            <a:r>
              <a:rPr lang="en-US" dirty="0" smtClean="0"/>
              <a:t> </a:t>
            </a:r>
            <a:r>
              <a:rPr lang="en-US" dirty="0" err="1" smtClean="0"/>
              <a:t>gyfrifoldeb</a:t>
            </a:r>
            <a:endParaRPr lang="en-US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dirty="0" err="1" smtClean="0"/>
              <a:t>Byddwch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sensitif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grym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gyda</a:t>
            </a:r>
            <a:r>
              <a:rPr lang="en-US" dirty="0" smtClean="0"/>
              <a:t> chi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gweithwyr</a:t>
            </a:r>
            <a:r>
              <a:rPr lang="en-US" dirty="0" smtClean="0"/>
              <a:t> </a:t>
            </a:r>
            <a:r>
              <a:rPr lang="en-US" dirty="0" err="1" smtClean="0"/>
              <a:t>proffesiynol</a:t>
            </a:r>
            <a:r>
              <a:rPr lang="en-US" dirty="0" smtClean="0"/>
              <a:t>.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dirty="0" err="1" smtClean="0"/>
              <a:t>Cofiwch</a:t>
            </a:r>
            <a:r>
              <a:rPr lang="en-US" dirty="0" smtClean="0"/>
              <a:t> am </a:t>
            </a:r>
            <a:r>
              <a:rPr lang="en-US" dirty="0" err="1" smtClean="0"/>
              <a:t>hawliau</a:t>
            </a:r>
            <a:r>
              <a:rPr lang="en-US" dirty="0" smtClean="0"/>
              <a:t> plant a </a:t>
            </a:r>
            <a:r>
              <a:rPr lang="en-US" dirty="0" err="1" smtClean="0"/>
              <a:t>theuluoedd</a:t>
            </a:r>
            <a:r>
              <a:rPr lang="en-US" dirty="0" smtClean="0"/>
              <a:t>.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dirty="0" err="1" smtClean="0"/>
              <a:t>Byddwch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onest</a:t>
            </a:r>
            <a:r>
              <a:rPr lang="en-US" dirty="0" smtClean="0"/>
              <a:t> am </a:t>
            </a:r>
            <a:r>
              <a:rPr lang="en-US" dirty="0" err="1" smtClean="0"/>
              <a:t>bryderon</a:t>
            </a:r>
            <a:r>
              <a:rPr lang="en-US" dirty="0" smtClean="0"/>
              <a:t> ac am </a:t>
            </a:r>
            <a:r>
              <a:rPr lang="en-US" dirty="0" err="1" smtClean="0"/>
              <a:t>eich</a:t>
            </a:r>
            <a:r>
              <a:rPr lang="en-US" dirty="0" smtClean="0"/>
              <a:t> </a:t>
            </a:r>
            <a:r>
              <a:rPr lang="en-US" dirty="0" err="1" smtClean="0"/>
              <a:t>cyfrifoldeb</a:t>
            </a:r>
            <a:r>
              <a:rPr lang="en-US" dirty="0" smtClean="0"/>
              <a:t> </a:t>
            </a:r>
            <a:r>
              <a:rPr lang="en-US" dirty="0" err="1" smtClean="0"/>
              <a:t>proffesiynol</a:t>
            </a:r>
            <a:r>
              <a:rPr lang="en-US" dirty="0" smtClean="0"/>
              <a:t> chi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en-GB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en-US" dirty="0" smtClean="0"/>
          </a:p>
        </p:txBody>
      </p:sp>
      <p:sp>
        <p:nvSpPr>
          <p:cNvPr id="49156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875"/>
            <a:ext cx="4038600" cy="4433888"/>
          </a:xfrm>
        </p:spPr>
        <p:txBody>
          <a:bodyPr>
            <a:normAutofit fontScale="92500"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 smtClean="0"/>
              <a:t>Be clear that your main responsibility is the safety and welfare of the child 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 smtClean="0"/>
              <a:t>Be sensitive regarding the power of professional people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 smtClean="0"/>
              <a:t>The rights of the child and family are important.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 smtClean="0"/>
              <a:t>Be honest about your concerns and about your professional responsibility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Cofnodi / </a:t>
            </a:r>
            <a:r>
              <a:rPr lang="en-US" altLang="en-US" i="1" smtClean="0"/>
              <a:t>Record keeping</a:t>
            </a:r>
          </a:p>
        </p:txBody>
      </p:sp>
      <p:sp>
        <p:nvSpPr>
          <p:cNvPr id="50179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>
            <a:normAutofit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dirty="0" err="1" smtClean="0"/>
              <a:t>Cofnodwch</a:t>
            </a:r>
            <a:r>
              <a:rPr lang="en-US" dirty="0" smtClean="0"/>
              <a:t> </a:t>
            </a:r>
            <a:r>
              <a:rPr lang="en-US" dirty="0" err="1" smtClean="0"/>
              <a:t>deimladau</a:t>
            </a:r>
            <a:r>
              <a:rPr lang="en-US" dirty="0" smtClean="0"/>
              <a:t> plant a </a:t>
            </a:r>
            <a:r>
              <a:rPr lang="en-US" dirty="0" err="1" smtClean="0"/>
              <a:t>theuluoedd</a:t>
            </a:r>
            <a:r>
              <a:rPr lang="en-US" dirty="0" smtClean="0"/>
              <a:t> 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dirty="0" err="1" smtClean="0"/>
              <a:t>Defnyddiwch</a:t>
            </a:r>
            <a:r>
              <a:rPr lang="en-US" dirty="0" smtClean="0"/>
              <a:t> </a:t>
            </a:r>
            <a:r>
              <a:rPr lang="en-US" dirty="0" err="1" smtClean="0"/>
              <a:t>eiriau</a:t>
            </a:r>
            <a:r>
              <a:rPr lang="en-US" dirty="0" smtClean="0"/>
              <a:t> </a:t>
            </a:r>
            <a:r>
              <a:rPr lang="en-US" dirty="0" err="1" smtClean="0"/>
              <a:t>clir</a:t>
            </a:r>
            <a:r>
              <a:rPr lang="en-US" dirty="0" smtClean="0"/>
              <a:t> </a:t>
            </a:r>
            <a:r>
              <a:rPr lang="en-US" dirty="0" err="1" smtClean="0"/>
              <a:t>syml</a:t>
            </a:r>
            <a:r>
              <a:rPr lang="en-US" dirty="0" smtClean="0"/>
              <a:t>.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dirty="0" err="1" smtClean="0"/>
              <a:t>Disgrifiwch</a:t>
            </a:r>
            <a:r>
              <a:rPr lang="en-US" dirty="0" smtClean="0"/>
              <a:t> </a:t>
            </a:r>
            <a:r>
              <a:rPr lang="en-US" dirty="0" err="1" smtClean="0"/>
              <a:t>ddigwyddiadau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ffeithiol</a:t>
            </a:r>
            <a:endParaRPr lang="en-US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dirty="0" smtClean="0"/>
              <a:t>Mae </a:t>
            </a:r>
            <a:r>
              <a:rPr lang="en-US" dirty="0" err="1" smtClean="0"/>
              <a:t>angen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chi  </a:t>
            </a:r>
            <a:r>
              <a:rPr lang="en-US" dirty="0" err="1" smtClean="0"/>
              <a:t>osgoi</a:t>
            </a:r>
            <a:r>
              <a:rPr lang="en-US" dirty="0" smtClean="0"/>
              <a:t> </a:t>
            </a:r>
            <a:r>
              <a:rPr lang="en-US" dirty="0" err="1" smtClean="0"/>
              <a:t>teimladau</a:t>
            </a:r>
            <a:r>
              <a:rPr lang="en-US" dirty="0" smtClean="0"/>
              <a:t>, </a:t>
            </a:r>
            <a:r>
              <a:rPr lang="en-US" dirty="0" err="1" smtClean="0"/>
              <a:t>gwerthoedd</a:t>
            </a:r>
            <a:r>
              <a:rPr lang="en-US" dirty="0" smtClean="0"/>
              <a:t> </a:t>
            </a:r>
            <a:r>
              <a:rPr lang="en-US" dirty="0" err="1" smtClean="0"/>
              <a:t>gwahanol</a:t>
            </a:r>
            <a:r>
              <a:rPr lang="en-US" dirty="0" smtClean="0"/>
              <a:t>, </a:t>
            </a:r>
            <a:r>
              <a:rPr lang="en-US" dirty="0" err="1" smtClean="0"/>
              <a:t>credoau</a:t>
            </a:r>
            <a:r>
              <a:rPr lang="en-US" dirty="0" smtClean="0"/>
              <a:t>, </a:t>
            </a:r>
            <a:r>
              <a:rPr lang="en-US" dirty="0" err="1" smtClean="0"/>
              <a:t>agweddau</a:t>
            </a:r>
            <a:r>
              <a:rPr lang="en-US" dirty="0" smtClean="0"/>
              <a:t> </a:t>
            </a:r>
            <a:r>
              <a:rPr lang="en-US" dirty="0" err="1" smtClean="0"/>
              <a:t>personol</a:t>
            </a:r>
            <a:endParaRPr lang="en-US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 charset="2"/>
              <a:buNone/>
              <a:defRPr/>
            </a:pPr>
            <a:endParaRPr lang="en-US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en-US" dirty="0" smtClean="0"/>
          </a:p>
        </p:txBody>
      </p:sp>
      <p:sp>
        <p:nvSpPr>
          <p:cNvPr id="50180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875"/>
            <a:ext cx="4038600" cy="4433888"/>
          </a:xfrm>
        </p:spPr>
        <p:txBody>
          <a:bodyPr>
            <a:normAutofit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 smtClean="0"/>
              <a:t>Note the feelings of the child and family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 smtClean="0"/>
              <a:t>Use clear, simple language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 smtClean="0"/>
              <a:t>Describe incidents factually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 smtClean="0"/>
              <a:t>Avoid emotional comments, differing values, beliefs and personal attitudes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Pwy yw hon? / </a:t>
            </a:r>
            <a:r>
              <a:rPr lang="en-US" altLang="en-US" i="1" smtClean="0"/>
              <a:t>Who is this?</a:t>
            </a:r>
          </a:p>
        </p:txBody>
      </p:sp>
      <p:sp>
        <p:nvSpPr>
          <p:cNvPr id="3481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pic>
        <p:nvPicPr>
          <p:cNvPr id="34820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mtClean="0"/>
              <a:t/>
            </a:r>
            <a:br>
              <a:rPr lang="en-US" smtClean="0"/>
            </a:br>
            <a:r>
              <a:rPr lang="en-US" smtClean="0"/>
              <a:t/>
            </a:r>
            <a:br>
              <a:rPr lang="en-US" smtClean="0"/>
            </a:br>
            <a:r>
              <a:rPr lang="en-US" smtClean="0"/>
              <a:t>Laming</a:t>
            </a:r>
          </a:p>
        </p:txBody>
      </p:sp>
      <p:sp>
        <p:nvSpPr>
          <p:cNvPr id="35843" name="Content Placeholder 6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/>
          <a:lstStyle/>
          <a:p>
            <a:pPr eaLnBrk="1" hangingPunct="1"/>
            <a:r>
              <a:rPr lang="en-US" altLang="en-US" smtClean="0"/>
              <a:t>Yn dilyn marwolaeth Victoria Climbie , adroddodd yr Arglwydd Laming (2003)</a:t>
            </a:r>
          </a:p>
          <a:p>
            <a:pPr eaLnBrk="1" hangingPunct="1"/>
            <a:r>
              <a:rPr lang="en-US" altLang="en-US" smtClean="0"/>
              <a:t>Gwnaeth 108 o argymhellion ar gyfer </a:t>
            </a:r>
          </a:p>
          <a:p>
            <a:pPr eaLnBrk="1" hangingPunct="1">
              <a:buFontTx/>
              <a:buChar char="-"/>
            </a:pPr>
            <a:r>
              <a:rPr lang="en-US" altLang="en-US" smtClean="0"/>
              <a:t>Y Llywodraeth</a:t>
            </a:r>
          </a:p>
          <a:p>
            <a:pPr eaLnBrk="1" hangingPunct="1">
              <a:buFontTx/>
              <a:buChar char="-"/>
            </a:pPr>
            <a:r>
              <a:rPr lang="en-US" altLang="en-US" smtClean="0"/>
              <a:t>Y Gwasanaeth Iechyd</a:t>
            </a:r>
          </a:p>
          <a:p>
            <a:pPr eaLnBrk="1" hangingPunct="1">
              <a:buFontTx/>
              <a:buChar char="-"/>
            </a:pPr>
            <a:r>
              <a:rPr lang="en-US" altLang="en-US" smtClean="0"/>
              <a:t>Gwasanaethau Cymdeithasol</a:t>
            </a:r>
          </a:p>
          <a:p>
            <a:pPr eaLnBrk="1" hangingPunct="1">
              <a:buFontTx/>
              <a:buChar char="-"/>
            </a:pPr>
            <a:endParaRPr lang="en-US" altLang="en-US" smtClean="0"/>
          </a:p>
        </p:txBody>
      </p:sp>
      <p:sp>
        <p:nvSpPr>
          <p:cNvPr id="3584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875"/>
            <a:ext cx="4038600" cy="4433888"/>
          </a:xfrm>
        </p:spPr>
        <p:txBody>
          <a:bodyPr/>
          <a:lstStyle/>
          <a:p>
            <a:pPr eaLnBrk="1" hangingPunct="1"/>
            <a:r>
              <a:rPr lang="en-GB" altLang="en-US" i="1" smtClean="0"/>
              <a:t>Following Victoria Climbie’s death, Lord Laming reported ( 2003)</a:t>
            </a:r>
          </a:p>
          <a:p>
            <a:pPr eaLnBrk="1" hangingPunct="1"/>
            <a:r>
              <a:rPr lang="en-GB" altLang="en-US" i="1" smtClean="0"/>
              <a:t>He made 108 recommendations for </a:t>
            </a:r>
          </a:p>
          <a:p>
            <a:pPr eaLnBrk="1" hangingPunct="1">
              <a:buFontTx/>
              <a:buChar char="-"/>
            </a:pPr>
            <a:r>
              <a:rPr lang="en-GB" altLang="en-US" i="1" smtClean="0"/>
              <a:t>Government</a:t>
            </a:r>
          </a:p>
          <a:p>
            <a:pPr eaLnBrk="1" hangingPunct="1">
              <a:buFontTx/>
              <a:buChar char="-"/>
            </a:pPr>
            <a:r>
              <a:rPr lang="en-GB" altLang="en-US" i="1" smtClean="0"/>
              <a:t>Health Services</a:t>
            </a:r>
          </a:p>
          <a:p>
            <a:pPr eaLnBrk="1" hangingPunct="1">
              <a:buFontTx/>
              <a:buChar char="-"/>
            </a:pPr>
            <a:r>
              <a:rPr lang="en-GB" altLang="en-US" i="1" smtClean="0"/>
              <a:t>Social Services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4400" smtClean="0"/>
              <a:t>Pwy yw y rhain? </a:t>
            </a:r>
            <a:r>
              <a:rPr lang="en-US" altLang="en-US" sz="4400" i="1" smtClean="0"/>
              <a:t>Who are these?</a:t>
            </a:r>
          </a:p>
        </p:txBody>
      </p:sp>
      <p:sp>
        <p:nvSpPr>
          <p:cNvPr id="368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None/>
            </a:pPr>
            <a:endParaRPr lang="en-US" altLang="en-US" dirty="0" smtClean="0"/>
          </a:p>
        </p:txBody>
      </p:sp>
      <p:pic>
        <p:nvPicPr>
          <p:cNvPr id="36868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935163"/>
            <a:ext cx="7272808" cy="438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Bichard ( 2004)</a:t>
            </a:r>
          </a:p>
        </p:txBody>
      </p:sp>
      <p:sp>
        <p:nvSpPr>
          <p:cNvPr id="58371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>
            <a:normAutofit fontScale="92500" lnSpcReduction="20000"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dilyn</a:t>
            </a:r>
            <a:r>
              <a:rPr lang="en-US" dirty="0" smtClean="0"/>
              <a:t> </a:t>
            </a:r>
            <a:r>
              <a:rPr lang="en-US" dirty="0" err="1" smtClean="0"/>
              <a:t>marwolaeth</a:t>
            </a:r>
            <a:r>
              <a:rPr lang="en-US" dirty="0" smtClean="0"/>
              <a:t> Holly Wells a Jessica Chapman, </a:t>
            </a:r>
            <a:r>
              <a:rPr lang="en-US" dirty="0" err="1" smtClean="0"/>
              <a:t>adroddodd</a:t>
            </a:r>
            <a:r>
              <a:rPr lang="en-US" dirty="0" smtClean="0"/>
              <a:t> </a:t>
            </a:r>
            <a:r>
              <a:rPr lang="en-US" dirty="0" err="1" smtClean="0"/>
              <a:t>Bichard</a:t>
            </a:r>
            <a:r>
              <a:rPr lang="en-US" dirty="0" smtClean="0"/>
              <a:t>.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 charset="2"/>
              <a:buNone/>
              <a:defRPr/>
            </a:pPr>
            <a:endParaRPr lang="en-US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dirty="0" err="1" smtClean="0"/>
              <a:t>Argymhellion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cynnwys</a:t>
            </a:r>
            <a:endParaRPr lang="en-US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 charset="2"/>
              <a:buNone/>
              <a:defRPr/>
            </a:pPr>
            <a:r>
              <a:rPr lang="en-US" dirty="0" smtClean="0"/>
              <a:t>-</a:t>
            </a:r>
            <a:r>
              <a:rPr lang="en-US" dirty="0" err="1" smtClean="0"/>
              <a:t>Gwybodaeth</a:t>
            </a:r>
            <a:r>
              <a:rPr lang="en-US" dirty="0" smtClean="0"/>
              <a:t> </a:t>
            </a:r>
            <a:r>
              <a:rPr lang="en-US" dirty="0" err="1" smtClean="0"/>
              <a:t>i’w</a:t>
            </a:r>
            <a:r>
              <a:rPr lang="en-US" dirty="0" smtClean="0"/>
              <a:t> </a:t>
            </a:r>
            <a:r>
              <a:rPr lang="en-US" dirty="0" err="1" smtClean="0"/>
              <a:t>rannu’n</a:t>
            </a:r>
            <a:r>
              <a:rPr lang="en-US" dirty="0" smtClean="0"/>
              <a:t> well </a:t>
            </a:r>
            <a:r>
              <a:rPr lang="en-US" dirty="0" err="1" smtClean="0"/>
              <a:t>gyda’r</a:t>
            </a:r>
            <a:r>
              <a:rPr lang="en-US" dirty="0" smtClean="0"/>
              <a:t> </a:t>
            </a:r>
            <a:r>
              <a:rPr lang="en-US" dirty="0" err="1" smtClean="0"/>
              <a:t>heddlu</a:t>
            </a:r>
            <a:endParaRPr lang="en-US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 charset="2"/>
              <a:buNone/>
              <a:defRPr/>
            </a:pPr>
            <a:r>
              <a:rPr lang="en-US" dirty="0" smtClean="0"/>
              <a:t>- ‘Enhanced Criminal Record Bureau’ check (CRB)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875"/>
            <a:ext cx="4038600" cy="4433888"/>
          </a:xfrm>
        </p:spPr>
        <p:txBody>
          <a:bodyPr>
            <a:normAutofit fontScale="92500" lnSpcReduction="20000"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 smtClean="0"/>
              <a:t>Following the death of Holly Wells and Jessica Chapman, the </a:t>
            </a:r>
            <a:r>
              <a:rPr lang="en-GB" i="1" dirty="0" err="1" smtClean="0"/>
              <a:t>Bichard</a:t>
            </a:r>
            <a:r>
              <a:rPr lang="en-GB" i="1" dirty="0" smtClean="0"/>
              <a:t> Inquiry Report was written ( 2004)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 smtClean="0"/>
              <a:t>Recommendations included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r>
              <a:rPr lang="en-GB" i="1" dirty="0" smtClean="0"/>
              <a:t>Information to be shared more efficiently between police authorities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r>
              <a:rPr lang="en-GB" i="1" dirty="0" smtClean="0"/>
              <a:t>Enhanced Criminal Record Bureau checks developed (CRB)</a:t>
            </a:r>
            <a:endParaRPr lang="en-GB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Pwy yw hwn? / </a:t>
            </a:r>
            <a:r>
              <a:rPr lang="en-US" altLang="en-US" i="1" smtClean="0"/>
              <a:t>Who is this?</a:t>
            </a:r>
          </a:p>
        </p:txBody>
      </p:sp>
      <p:sp>
        <p:nvSpPr>
          <p:cNvPr id="3891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None/>
            </a:pPr>
            <a:endParaRPr lang="en-US" altLang="en-US" dirty="0" smtClean="0"/>
          </a:p>
        </p:txBody>
      </p:sp>
      <p:pic>
        <p:nvPicPr>
          <p:cNvPr id="38916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863999"/>
            <a:ext cx="8229600" cy="47333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Clywch (2004)</a:t>
            </a:r>
          </a:p>
        </p:txBody>
      </p:sp>
      <p:sp>
        <p:nvSpPr>
          <p:cNvPr id="60419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874"/>
            <a:ext cx="4038600" cy="4748485"/>
          </a:xfrm>
        </p:spPr>
        <p:txBody>
          <a:bodyPr>
            <a:normAutofit fontScale="77500" lnSpcReduction="20000"/>
          </a:bodyPr>
          <a:lstStyle/>
          <a:p>
            <a:pPr marL="274320" indent="-274320" eaLnBrk="1" fontAlgn="auto" hangingPunct="1">
              <a:lnSpc>
                <a:spcPct val="12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dirty="0" err="1" smtClean="0"/>
              <a:t>Comisiynydd</a:t>
            </a:r>
            <a:r>
              <a:rPr lang="en-US" dirty="0" smtClean="0"/>
              <a:t> </a:t>
            </a:r>
            <a:r>
              <a:rPr lang="en-US" dirty="0" err="1" smtClean="0"/>
              <a:t>cyntaf</a:t>
            </a:r>
            <a:r>
              <a:rPr lang="en-US" dirty="0" smtClean="0"/>
              <a:t> plant </a:t>
            </a:r>
            <a:r>
              <a:rPr lang="en-US" dirty="0" err="1" smtClean="0"/>
              <a:t>Cymru</a:t>
            </a:r>
            <a:r>
              <a:rPr lang="en-US" dirty="0" smtClean="0"/>
              <a:t> – Peter Clarke</a:t>
            </a:r>
          </a:p>
          <a:p>
            <a:pPr marL="274320" indent="-274320" eaLnBrk="1" fontAlgn="auto" hangingPunct="1">
              <a:lnSpc>
                <a:spcPct val="12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dirty="0" err="1" smtClean="0"/>
              <a:t>Adroddodd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dilyn</a:t>
            </a:r>
            <a:r>
              <a:rPr lang="en-US" dirty="0" smtClean="0"/>
              <a:t> </a:t>
            </a:r>
            <a:r>
              <a:rPr lang="en-US" dirty="0" err="1" smtClean="0"/>
              <a:t>camdriniaeth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John Owen Jones, </a:t>
            </a:r>
            <a:r>
              <a:rPr lang="en-US" dirty="0" err="1" smtClean="0"/>
              <a:t>athro</a:t>
            </a:r>
            <a:r>
              <a:rPr lang="en-US" dirty="0" smtClean="0"/>
              <a:t> drama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Ysgol</a:t>
            </a:r>
            <a:r>
              <a:rPr lang="en-US" dirty="0" smtClean="0"/>
              <a:t> </a:t>
            </a:r>
            <a:r>
              <a:rPr lang="en-US" dirty="0" err="1" smtClean="0"/>
              <a:t>Gyfun</a:t>
            </a:r>
            <a:r>
              <a:rPr lang="en-US" dirty="0" smtClean="0"/>
              <a:t> </a:t>
            </a:r>
            <a:r>
              <a:rPr lang="en-US" dirty="0" err="1" smtClean="0"/>
              <a:t>Rhydfelen</a:t>
            </a:r>
            <a:endParaRPr lang="en-US" dirty="0" smtClean="0"/>
          </a:p>
          <a:p>
            <a:pPr marL="274320" indent="-274320" eaLnBrk="1" fontAlgn="auto" hangingPunct="1">
              <a:lnSpc>
                <a:spcPct val="12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dirty="0" err="1" smtClean="0"/>
              <a:t>Argymhellion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cynnwys</a:t>
            </a:r>
            <a:endParaRPr lang="en-US" dirty="0" smtClean="0"/>
          </a:p>
          <a:p>
            <a:pPr marL="274320" indent="-274320" eaLnBrk="1" fontAlgn="auto" hangingPunct="1">
              <a:lnSpc>
                <a:spcPct val="120000"/>
              </a:lnSpc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r>
              <a:rPr lang="en-US" dirty="0" err="1" smtClean="0"/>
              <a:t>Hyfforddiant</a:t>
            </a:r>
            <a:r>
              <a:rPr lang="en-US" dirty="0" smtClean="0"/>
              <a:t> </a:t>
            </a:r>
            <a:r>
              <a:rPr lang="en-US" dirty="0" err="1" smtClean="0"/>
              <a:t>Amddiffyn</a:t>
            </a:r>
            <a:r>
              <a:rPr lang="en-US" dirty="0" smtClean="0"/>
              <a:t> Plant</a:t>
            </a:r>
          </a:p>
          <a:p>
            <a:pPr marL="274320" indent="-274320" eaLnBrk="1" fontAlgn="auto" hangingPunct="1">
              <a:lnSpc>
                <a:spcPct val="120000"/>
              </a:lnSpc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r>
              <a:rPr lang="en-US" dirty="0" err="1" smtClean="0"/>
              <a:t>Athro</a:t>
            </a:r>
            <a:r>
              <a:rPr lang="en-US" dirty="0" smtClean="0"/>
              <a:t> &amp; </a:t>
            </a:r>
            <a:r>
              <a:rPr lang="en-US" dirty="0" err="1" smtClean="0"/>
              <a:t>Llywodraethwr</a:t>
            </a:r>
            <a:r>
              <a:rPr lang="en-US" dirty="0" smtClean="0"/>
              <a:t> </a:t>
            </a:r>
            <a:r>
              <a:rPr lang="en-US" dirty="0" err="1" smtClean="0"/>
              <a:t>dynodedig</a:t>
            </a:r>
            <a:r>
              <a:rPr lang="en-US" dirty="0" smtClean="0"/>
              <a:t> </a:t>
            </a:r>
            <a:r>
              <a:rPr lang="en-US" dirty="0" err="1" smtClean="0"/>
              <a:t>ymhob</a:t>
            </a:r>
            <a:r>
              <a:rPr lang="en-US" dirty="0" smtClean="0"/>
              <a:t> </a:t>
            </a:r>
            <a:r>
              <a:rPr lang="en-US" dirty="0" err="1" smtClean="0"/>
              <a:t>ysgol</a:t>
            </a:r>
            <a:endParaRPr lang="en-US" dirty="0" smtClean="0"/>
          </a:p>
          <a:p>
            <a:pPr marL="274320" indent="-274320" eaLnBrk="1" fontAlgn="auto" hangingPunct="1">
              <a:lnSpc>
                <a:spcPct val="120000"/>
              </a:lnSpc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r>
              <a:rPr lang="en-US" dirty="0" err="1" smtClean="0"/>
              <a:t>Cwnsela</a:t>
            </a:r>
            <a:endParaRPr lang="en-US" dirty="0" smtClean="0"/>
          </a:p>
          <a:p>
            <a:pPr marL="274320" indent="-274320" eaLnBrk="1" fontAlgn="auto" hangingPunct="1">
              <a:lnSpc>
                <a:spcPct val="120000"/>
              </a:lnSpc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r>
              <a:rPr lang="en-US" dirty="0" err="1" smtClean="0"/>
              <a:t>Gwybodaeth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ysgolion</a:t>
            </a:r>
            <a:r>
              <a:rPr lang="en-US" dirty="0" smtClean="0"/>
              <a:t> </a:t>
            </a:r>
            <a:r>
              <a:rPr lang="en-US" dirty="0" err="1" smtClean="0"/>
              <a:t>ynglyn</a:t>
            </a:r>
            <a:r>
              <a:rPr lang="en-US" dirty="0" smtClean="0"/>
              <a:t> </a:t>
            </a:r>
            <a:r>
              <a:rPr lang="en-US" dirty="0" err="1" smtClean="0"/>
              <a:t>â’r</a:t>
            </a:r>
            <a:r>
              <a:rPr lang="en-US" dirty="0" smtClean="0"/>
              <a:t> NSPCC </a:t>
            </a:r>
            <a:r>
              <a:rPr lang="en-US" dirty="0" err="1" smtClean="0"/>
              <a:t>ayyb</a:t>
            </a:r>
            <a:endParaRPr lang="en-US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endParaRPr lang="en-US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endParaRPr lang="en-US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875"/>
            <a:ext cx="4038600" cy="4433888"/>
          </a:xfrm>
        </p:spPr>
        <p:txBody>
          <a:bodyPr>
            <a:normAutofit fontScale="77500" lnSpcReduction="20000"/>
          </a:bodyPr>
          <a:lstStyle/>
          <a:p>
            <a:pPr marL="274320" indent="-274320" eaLnBrk="1" fontAlgn="auto" hangingPunct="1">
              <a:lnSpc>
                <a:spcPct val="11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 smtClean="0"/>
              <a:t>Wales’ first Children’s Commissioner – Peter Clarke</a:t>
            </a:r>
          </a:p>
          <a:p>
            <a:pPr marL="274320" indent="-274320" eaLnBrk="1" fontAlgn="auto" hangingPunct="1">
              <a:lnSpc>
                <a:spcPct val="11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 smtClean="0"/>
              <a:t>He reported following abuse by John Owen Jones, a drama teacher at Ysgol </a:t>
            </a:r>
            <a:r>
              <a:rPr lang="en-GB" i="1" dirty="0"/>
              <a:t>G</a:t>
            </a:r>
            <a:r>
              <a:rPr lang="en-GB" i="1" dirty="0" smtClean="0"/>
              <a:t>yfun </a:t>
            </a:r>
            <a:r>
              <a:rPr lang="en-GB" i="1" dirty="0" err="1" smtClean="0"/>
              <a:t>Rhydfelen</a:t>
            </a:r>
            <a:r>
              <a:rPr lang="en-GB" i="1" dirty="0" smtClean="0"/>
              <a:t>.</a:t>
            </a:r>
          </a:p>
          <a:p>
            <a:pPr marL="274320" indent="-274320" eaLnBrk="1" fontAlgn="auto" hangingPunct="1">
              <a:lnSpc>
                <a:spcPct val="11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 smtClean="0"/>
              <a:t>Recommendations included-</a:t>
            </a:r>
          </a:p>
          <a:p>
            <a:pPr marL="274320" indent="-274320" eaLnBrk="1" fontAlgn="auto" hangingPunct="1">
              <a:lnSpc>
                <a:spcPct val="110000"/>
              </a:lnSpc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r>
              <a:rPr lang="en-GB" i="1" dirty="0" smtClean="0"/>
              <a:t>Child Protection Training</a:t>
            </a:r>
          </a:p>
          <a:p>
            <a:pPr marL="274320" indent="-274320" eaLnBrk="1" fontAlgn="auto" hangingPunct="1">
              <a:lnSpc>
                <a:spcPct val="110000"/>
              </a:lnSpc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r>
              <a:rPr lang="en-GB" i="1" dirty="0" smtClean="0"/>
              <a:t>A designated teacher and governor in each school </a:t>
            </a:r>
          </a:p>
          <a:p>
            <a:pPr marL="274320" indent="-274320" eaLnBrk="1" fontAlgn="auto" hangingPunct="1">
              <a:lnSpc>
                <a:spcPct val="110000"/>
              </a:lnSpc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r>
              <a:rPr lang="en-GB" i="1" dirty="0" smtClean="0"/>
              <a:t>Counselling in schools</a:t>
            </a:r>
          </a:p>
          <a:p>
            <a:pPr marL="274320" indent="-274320" eaLnBrk="1" fontAlgn="auto" hangingPunct="1">
              <a:lnSpc>
                <a:spcPct val="110000"/>
              </a:lnSpc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r>
              <a:rPr lang="en-GB" i="1" dirty="0" smtClean="0"/>
              <a:t>Information in schools regarding the NSPCC etc</a:t>
            </a:r>
            <a:endParaRPr lang="en-GB" i="1" dirty="0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3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6144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>
            <a:normAutofit fontScale="70000" lnSpcReduction="20000"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sz="3100" dirty="0" smtClean="0"/>
              <a:t>Mae </a:t>
            </a:r>
            <a:r>
              <a:rPr lang="en-US" sz="3100" dirty="0" err="1" smtClean="0"/>
              <a:t>Diogelu</a:t>
            </a:r>
            <a:r>
              <a:rPr lang="en-US" sz="3100" dirty="0" smtClean="0"/>
              <a:t> ac </a:t>
            </a:r>
            <a:r>
              <a:rPr lang="en-US" sz="3100" dirty="0" err="1" smtClean="0"/>
              <a:t>Amddiffyn</a:t>
            </a:r>
            <a:r>
              <a:rPr lang="en-US" sz="3100" dirty="0" smtClean="0"/>
              <a:t> Plant </a:t>
            </a:r>
            <a:r>
              <a:rPr lang="en-US" sz="3100" dirty="0" err="1" smtClean="0"/>
              <a:t>yn</a:t>
            </a:r>
            <a:r>
              <a:rPr lang="en-US" sz="3100" dirty="0" smtClean="0"/>
              <a:t> </a:t>
            </a:r>
            <a:r>
              <a:rPr lang="en-US" sz="3100" dirty="0" err="1" smtClean="0"/>
              <a:t>feysydd</a:t>
            </a:r>
            <a:r>
              <a:rPr lang="en-US" sz="3100" dirty="0" smtClean="0"/>
              <a:t> </a:t>
            </a:r>
            <a:r>
              <a:rPr lang="en-US" sz="3100" dirty="0" err="1" smtClean="0"/>
              <a:t>anodd</a:t>
            </a:r>
            <a:r>
              <a:rPr lang="en-US" sz="3100" dirty="0" smtClean="0"/>
              <a:t>.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en-US" sz="3100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sz="3100" dirty="0" smtClean="0"/>
              <a:t>Mae </a:t>
            </a:r>
            <a:r>
              <a:rPr lang="en-US" sz="3100" dirty="0" err="1" smtClean="0"/>
              <a:t>gan</a:t>
            </a:r>
            <a:r>
              <a:rPr lang="en-US" sz="3100" dirty="0" smtClean="0"/>
              <a:t> bob un </a:t>
            </a:r>
            <a:r>
              <a:rPr lang="en-US" sz="3100" dirty="0" err="1" smtClean="0"/>
              <a:t>ohonom</a:t>
            </a:r>
            <a:r>
              <a:rPr lang="en-US" sz="3100" dirty="0" smtClean="0"/>
              <a:t> </a:t>
            </a:r>
            <a:r>
              <a:rPr lang="en-US" sz="3100" dirty="0" err="1" smtClean="0"/>
              <a:t>yn</a:t>
            </a:r>
            <a:r>
              <a:rPr lang="en-US" sz="3100" dirty="0" smtClean="0"/>
              <a:t> yr </a:t>
            </a:r>
            <a:r>
              <a:rPr lang="en-US" sz="3100" dirty="0" err="1" smtClean="0"/>
              <a:t>ystafell</a:t>
            </a:r>
            <a:r>
              <a:rPr lang="en-US" sz="3100" dirty="0" smtClean="0"/>
              <a:t> </a:t>
            </a:r>
            <a:r>
              <a:rPr lang="en-US" sz="3100" dirty="0" err="1" smtClean="0"/>
              <a:t>hon</a:t>
            </a:r>
            <a:r>
              <a:rPr lang="en-US" sz="3100" dirty="0" smtClean="0"/>
              <a:t> </a:t>
            </a:r>
            <a:r>
              <a:rPr lang="en-US" sz="3100" dirty="0" err="1" smtClean="0"/>
              <a:t>gyfrifoldeb</a:t>
            </a:r>
            <a:r>
              <a:rPr lang="en-US" sz="3100" dirty="0" smtClean="0"/>
              <a:t> </a:t>
            </a:r>
            <a:r>
              <a:rPr lang="en-US" sz="3100" dirty="0" err="1" smtClean="0"/>
              <a:t>i</a:t>
            </a:r>
            <a:r>
              <a:rPr lang="en-US" sz="3100" dirty="0" smtClean="0"/>
              <a:t> </a:t>
            </a:r>
            <a:r>
              <a:rPr lang="en-US" sz="3100" dirty="0" err="1" smtClean="0"/>
              <a:t>ddilyn</a:t>
            </a:r>
            <a:r>
              <a:rPr lang="en-US" sz="3100" dirty="0" smtClean="0"/>
              <a:t> y </a:t>
            </a:r>
            <a:r>
              <a:rPr lang="en-US" sz="3100" dirty="0" err="1" smtClean="0"/>
              <a:t>canllawiau</a:t>
            </a:r>
            <a:r>
              <a:rPr lang="en-US" sz="3100" dirty="0" smtClean="0"/>
              <a:t> 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en-US" dirty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en-US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en-US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sz="3600" dirty="0" smtClean="0"/>
              <a:t>  Doing the basic things well keeps children safe Laming (2003)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48200" y="1920875"/>
            <a:ext cx="4038600" cy="4433888"/>
          </a:xfrm>
        </p:spPr>
        <p:txBody>
          <a:bodyPr>
            <a:normAutofit fontScale="70000" lnSpcReduction="20000"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3400" i="1" dirty="0" smtClean="0"/>
              <a:t>Safeguarding and Child Protection are difficult areas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3400" i="1" dirty="0" smtClean="0"/>
              <a:t>Everyone in this room has a responsibility to follow the procedures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en-GB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en-GB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en-GB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3800" dirty="0" smtClean="0"/>
              <a:t>We are only school children (Clarke, 2004)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Lleoliad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Placement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> 1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ddiwrnod</a:t>
            </a:r>
            <a:r>
              <a:rPr lang="en-GB" dirty="0" smtClean="0"/>
              <a:t> 1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lleoliad</a:t>
            </a:r>
            <a:endParaRPr lang="en-GB" dirty="0" smtClean="0"/>
          </a:p>
          <a:p>
            <a:r>
              <a:rPr lang="en-GB" dirty="0" err="1" smtClean="0"/>
              <a:t>Gofynnwch</a:t>
            </a:r>
            <a:r>
              <a:rPr lang="en-GB" dirty="0" smtClean="0"/>
              <a:t> </a:t>
            </a:r>
            <a:r>
              <a:rPr lang="en-GB" dirty="0" err="1" smtClean="0"/>
              <a:t>pwy</a:t>
            </a:r>
            <a:r>
              <a:rPr lang="en-GB" dirty="0" smtClean="0"/>
              <a:t>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athro</a:t>
            </a:r>
            <a:r>
              <a:rPr lang="en-GB" dirty="0" smtClean="0"/>
              <a:t> / </a:t>
            </a:r>
            <a:r>
              <a:rPr lang="en-GB" dirty="0" err="1" smtClean="0"/>
              <a:t>swyddog</a:t>
            </a:r>
            <a:r>
              <a:rPr lang="en-GB" dirty="0" smtClean="0"/>
              <a:t> </a:t>
            </a:r>
            <a:r>
              <a:rPr lang="en-GB" dirty="0" err="1" smtClean="0"/>
              <a:t>dynodedig</a:t>
            </a:r>
            <a:r>
              <a:rPr lang="en-GB" dirty="0" smtClean="0"/>
              <a:t> </a:t>
            </a:r>
            <a:r>
              <a:rPr lang="en-GB" dirty="0" err="1" smtClean="0"/>
              <a:t>amddiffyn</a:t>
            </a:r>
            <a:r>
              <a:rPr lang="en-GB" dirty="0" smtClean="0"/>
              <a:t> plant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lleoliad</a:t>
            </a:r>
            <a:endParaRPr lang="en-GB" dirty="0" smtClean="0"/>
          </a:p>
          <a:p>
            <a:r>
              <a:rPr lang="en-GB" dirty="0" err="1" smtClean="0"/>
              <a:t>Gwnewch</a:t>
            </a:r>
            <a:r>
              <a:rPr lang="en-GB" dirty="0" smtClean="0"/>
              <a:t> </a:t>
            </a:r>
            <a:r>
              <a:rPr lang="en-GB" dirty="0" err="1" smtClean="0"/>
              <a:t>nodyn</a:t>
            </a:r>
            <a:r>
              <a:rPr lang="en-GB" dirty="0" smtClean="0"/>
              <a:t> </a:t>
            </a:r>
            <a:r>
              <a:rPr lang="en-GB" dirty="0" err="1" smtClean="0"/>
              <a:t>ohono</a:t>
            </a:r>
            <a:endParaRPr lang="en-GB" dirty="0" smtClean="0"/>
          </a:p>
          <a:p>
            <a:r>
              <a:rPr lang="en-GB" dirty="0" err="1" smtClean="0"/>
              <a:t>Dywedwch</a:t>
            </a:r>
            <a:r>
              <a:rPr lang="en-GB" dirty="0" smtClean="0"/>
              <a:t> </a:t>
            </a:r>
            <a:r>
              <a:rPr lang="en-GB" dirty="0" err="1" smtClean="0"/>
              <a:t>wrtho</a:t>
            </a:r>
            <a:r>
              <a:rPr lang="en-GB" dirty="0" smtClean="0"/>
              <a:t>/ </a:t>
            </a:r>
            <a:r>
              <a:rPr lang="en-GB" dirty="0" err="1" smtClean="0"/>
              <a:t>wrthi</a:t>
            </a:r>
            <a:r>
              <a:rPr lang="en-GB" dirty="0" smtClean="0"/>
              <a:t> </a:t>
            </a:r>
            <a:r>
              <a:rPr lang="en-GB" dirty="0" err="1" smtClean="0"/>
              <a:t>os</a:t>
            </a:r>
            <a:r>
              <a:rPr lang="en-GB" dirty="0" smtClean="0"/>
              <a:t> </a:t>
            </a:r>
            <a:r>
              <a:rPr lang="en-GB" dirty="0" err="1" smtClean="0"/>
              <a:t>oes</a:t>
            </a:r>
            <a:r>
              <a:rPr lang="en-GB" dirty="0" smtClean="0"/>
              <a:t> </a:t>
            </a:r>
            <a:r>
              <a:rPr lang="en-GB" dirty="0" err="1" smtClean="0"/>
              <a:t>consyrn</a:t>
            </a:r>
            <a:r>
              <a:rPr lang="en-GB" dirty="0" smtClean="0"/>
              <a:t> </a:t>
            </a:r>
            <a:r>
              <a:rPr lang="en-GB" dirty="0" err="1" smtClean="0"/>
              <a:t>gennych</a:t>
            </a:r>
            <a:endParaRPr lang="en-GB" dirty="0" smtClean="0"/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 smtClean="0"/>
              <a:t>Task 1 on day 1 of your placement</a:t>
            </a:r>
          </a:p>
          <a:p>
            <a:r>
              <a:rPr lang="en-GB" i="1" dirty="0" smtClean="0"/>
              <a:t>Ask the name of the designated teacher / officer for child protection for the setting</a:t>
            </a:r>
          </a:p>
          <a:p>
            <a:r>
              <a:rPr lang="en-GB" i="1" dirty="0" smtClean="0"/>
              <a:t>Make a note of the name</a:t>
            </a:r>
          </a:p>
          <a:p>
            <a:r>
              <a:rPr lang="en-GB" i="1" dirty="0" smtClean="0"/>
              <a:t>Tell them if you have a concern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13668288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4198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charset="2"/>
              <a:buNone/>
            </a:pPr>
            <a:endParaRPr lang="en-US" altLang="en-US" smtClean="0"/>
          </a:p>
          <a:p>
            <a:pPr eaLnBrk="1" hangingPunct="1">
              <a:buFont typeface="Wingdings 2" charset="2"/>
              <a:buNone/>
            </a:pPr>
            <a:endParaRPr lang="en-US" altLang="en-US" smtClean="0"/>
          </a:p>
          <a:p>
            <a:pPr eaLnBrk="1" hangingPunct="1">
              <a:buFont typeface="Wingdings 2" charset="2"/>
              <a:buNone/>
            </a:pPr>
            <a:endParaRPr lang="en-US" altLang="en-US" smtClean="0"/>
          </a:p>
          <a:p>
            <a:pPr eaLnBrk="1" hangingPunct="1">
              <a:buFont typeface="Wingdings 2" charset="2"/>
              <a:buNone/>
            </a:pPr>
            <a:endParaRPr lang="en-US" altLang="en-US" smtClean="0"/>
          </a:p>
          <a:p>
            <a:pPr eaLnBrk="1" hangingPunct="1">
              <a:buFont typeface="Wingdings 2" charset="2"/>
              <a:buNone/>
            </a:pPr>
            <a:endParaRPr lang="en-US" altLang="en-US" smtClean="0"/>
          </a:p>
        </p:txBody>
      </p:sp>
      <p:pic>
        <p:nvPicPr>
          <p:cNvPr id="41988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1828800"/>
            <a:ext cx="5562600" cy="381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/>
          <p:cNvSpPr>
            <a:spLocks noGrp="1"/>
          </p:cNvSpPr>
          <p:nvPr>
            <p:ph type="title"/>
          </p:nvPr>
        </p:nvSpPr>
        <p:spPr>
          <a:xfrm>
            <a:off x="539552" y="792163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4400" dirty="0" err="1" smtClean="0"/>
              <a:t>Rhestr</a:t>
            </a:r>
            <a:r>
              <a:rPr lang="en-US" altLang="en-US" sz="4400" dirty="0" smtClean="0"/>
              <a:t> </a:t>
            </a:r>
            <a:r>
              <a:rPr lang="en-US" altLang="en-US" sz="4400" dirty="0" err="1" smtClean="0"/>
              <a:t>Cyfeirnodi</a:t>
            </a:r>
            <a:r>
              <a:rPr lang="en-US" altLang="en-US" sz="4400" dirty="0" smtClean="0"/>
              <a:t> </a:t>
            </a:r>
            <a:r>
              <a:rPr lang="en-US" altLang="en-US" sz="4400" dirty="0" smtClean="0"/>
              <a:t>/ </a:t>
            </a:r>
            <a:r>
              <a:rPr lang="en-US" altLang="en-US" sz="4400" dirty="0" smtClean="0"/>
              <a:t>Reference list</a:t>
            </a:r>
            <a:endParaRPr lang="en-US" altLang="en-US" sz="4400" dirty="0" smtClean="0"/>
          </a:p>
        </p:txBody>
      </p:sp>
      <p:sp>
        <p:nvSpPr>
          <p:cNvPr id="6144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1800" dirty="0" err="1" smtClean="0"/>
              <a:t>awcpp</a:t>
            </a:r>
            <a:r>
              <a:rPr lang="en-GB" sz="1800" dirty="0" smtClean="0"/>
              <a:t> (2008) </a:t>
            </a:r>
            <a:r>
              <a:rPr lang="en-GB" sz="1800" i="1" dirty="0" smtClean="0"/>
              <a:t>All Wales Child Protection Procedures</a:t>
            </a:r>
            <a:r>
              <a:rPr lang="en-GB" sz="1800" dirty="0" smtClean="0"/>
              <a:t>. Produced on behalf of all local Safeguarding Children Boards in Wales: Available at </a:t>
            </a:r>
            <a:r>
              <a:rPr lang="en-GB" sz="1800" dirty="0" smtClean="0">
                <a:hlinkClick r:id="rId2"/>
              </a:rPr>
              <a:t>http://www.awcpp.org.uk/areasofwork/safeguardingchildren/awcpprg/index.html.  </a:t>
            </a:r>
            <a:r>
              <a:rPr lang="en-GB" sz="1800" dirty="0" smtClean="0"/>
              <a:t>[Accessed 21/08/12]</a:t>
            </a:r>
            <a:endParaRPr lang="en-US" sz="1800" i="1" dirty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sz="1800" dirty="0" err="1" smtClean="0"/>
              <a:t>Cymru</a:t>
            </a:r>
            <a:r>
              <a:rPr lang="en-US" sz="1800" dirty="0" smtClean="0"/>
              <a:t> : </a:t>
            </a:r>
            <a:r>
              <a:rPr lang="en-US" sz="1800" dirty="0" err="1" smtClean="0"/>
              <a:t>Llywodraeth</a:t>
            </a:r>
            <a:r>
              <a:rPr lang="en-US" sz="1800" dirty="0" smtClean="0"/>
              <a:t> </a:t>
            </a:r>
            <a:r>
              <a:rPr lang="en-US" sz="1800" dirty="0" err="1" smtClean="0"/>
              <a:t>Cynulliad</a:t>
            </a:r>
            <a:r>
              <a:rPr lang="en-US" sz="1800" dirty="0" smtClean="0"/>
              <a:t> </a:t>
            </a:r>
            <a:r>
              <a:rPr lang="en-US" sz="1800" dirty="0" err="1" smtClean="0"/>
              <a:t>Cymru</a:t>
            </a:r>
            <a:r>
              <a:rPr lang="en-US" sz="1800" dirty="0" smtClean="0"/>
              <a:t> ( 2004) </a:t>
            </a:r>
            <a:r>
              <a:rPr lang="en-US" sz="1800" i="1" dirty="0" err="1" smtClean="0"/>
              <a:t>Gweithredu’r</a:t>
            </a:r>
            <a:r>
              <a:rPr lang="en-US" sz="1800" i="1" dirty="0" smtClean="0"/>
              <a:t> </a:t>
            </a:r>
            <a:r>
              <a:rPr lang="en-US" sz="1800" i="1" dirty="0" err="1" smtClean="0"/>
              <a:t>Hawliau</a:t>
            </a:r>
            <a:r>
              <a:rPr lang="en-US" sz="1800" i="1" dirty="0" smtClean="0"/>
              <a:t> . </a:t>
            </a:r>
            <a:r>
              <a:rPr lang="en-US" sz="1800" dirty="0" err="1" smtClean="0"/>
              <a:t>Caerdydd</a:t>
            </a:r>
            <a:r>
              <a:rPr lang="en-US" sz="1800" dirty="0" smtClean="0"/>
              <a:t>: </a:t>
            </a:r>
            <a:r>
              <a:rPr lang="en-US" sz="1800" dirty="0" err="1" smtClean="0"/>
              <a:t>Llywodraeth</a:t>
            </a:r>
            <a:r>
              <a:rPr lang="en-US" sz="1800" dirty="0" smtClean="0"/>
              <a:t> </a:t>
            </a:r>
            <a:r>
              <a:rPr lang="en-US" sz="1800" dirty="0" err="1" smtClean="0"/>
              <a:t>Cynulliad</a:t>
            </a:r>
            <a:r>
              <a:rPr lang="en-US" sz="1800" dirty="0" smtClean="0"/>
              <a:t> </a:t>
            </a:r>
            <a:r>
              <a:rPr lang="en-US" sz="1800" dirty="0" err="1" smtClean="0"/>
              <a:t>Cymru</a:t>
            </a:r>
            <a:endParaRPr lang="en-US" sz="1800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sz="1800" dirty="0" smtClean="0"/>
              <a:t>School of Social Justice and Inclusion(2011) </a:t>
            </a:r>
            <a:r>
              <a:rPr lang="en-US" sz="1800" i="1" dirty="0" smtClean="0"/>
              <a:t>Safeguarding: child protection: </a:t>
            </a:r>
            <a:r>
              <a:rPr lang="en-US" sz="1800" dirty="0" smtClean="0"/>
              <a:t>Carmarthen: </a:t>
            </a:r>
            <a:r>
              <a:rPr lang="en-US" sz="1800" dirty="0" err="1" smtClean="0"/>
              <a:t>Canolfan</a:t>
            </a:r>
            <a:r>
              <a:rPr lang="en-US" sz="1800" dirty="0" smtClean="0"/>
              <a:t> </a:t>
            </a:r>
            <a:r>
              <a:rPr lang="en-US" sz="1800" dirty="0" err="1" smtClean="0"/>
              <a:t>Peniarth</a:t>
            </a:r>
            <a:endParaRPr lang="en-US" sz="1800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sz="1800" dirty="0" smtClean="0"/>
              <a:t>Wales: Welsh Assembly Government (2004) </a:t>
            </a:r>
            <a:r>
              <a:rPr lang="en-US" sz="1800" i="1" dirty="0" smtClean="0"/>
              <a:t>Rights to Action. </a:t>
            </a:r>
            <a:r>
              <a:rPr lang="en-US" sz="1800" dirty="0" smtClean="0"/>
              <a:t>Cardiff: Welsh Assembly Government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en-GB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en-US" i="1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en-US" dirty="0" smtClean="0"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/>
          <p:cNvSpPr>
            <a:spLocks noGrp="1"/>
          </p:cNvSpPr>
          <p:nvPr>
            <p:ph type="title"/>
          </p:nvPr>
        </p:nvSpPr>
        <p:spPr>
          <a:xfrm>
            <a:off x="457200" y="404813"/>
            <a:ext cx="8229600" cy="720725"/>
          </a:xfrm>
        </p:spPr>
        <p:txBody>
          <a:bodyPr/>
          <a:lstStyle/>
          <a:p>
            <a:pPr eaLnBrk="1" hangingPunct="1"/>
            <a:r>
              <a:rPr lang="en-US" altLang="en-US" smtClean="0"/>
              <a:t>Lluniau / </a:t>
            </a:r>
            <a:r>
              <a:rPr lang="en-US" altLang="en-US" i="1" smtClean="0"/>
              <a:t>Images</a:t>
            </a:r>
          </a:p>
        </p:txBody>
      </p:sp>
      <p:sp>
        <p:nvSpPr>
          <p:cNvPr id="44035" name="Content Placeholder 2"/>
          <p:cNvSpPr>
            <a:spLocks noGrp="1"/>
          </p:cNvSpPr>
          <p:nvPr>
            <p:ph idx="1"/>
          </p:nvPr>
        </p:nvSpPr>
        <p:spPr>
          <a:xfrm>
            <a:off x="457200" y="1125538"/>
            <a:ext cx="8229600" cy="5199062"/>
          </a:xfrm>
        </p:spPr>
        <p:txBody>
          <a:bodyPr/>
          <a:lstStyle/>
          <a:p>
            <a:pPr eaLnBrk="1" hangingPunct="1">
              <a:buFont typeface="Arial" charset="0"/>
              <a:buChar char="•"/>
            </a:pPr>
            <a:r>
              <a:rPr lang="en-US" altLang="en-US" sz="1400" smtClean="0"/>
              <a:t>Barclay International Group’s Collection of Villas in Greece ( nd). Available at </a:t>
            </a:r>
            <a:r>
              <a:rPr lang="en-US" altLang="en-US" sz="1400" smtClean="0">
                <a:hlinkClick r:id="rId2"/>
              </a:rPr>
              <a:t>http://www.barclayweb.com/destinat/greece/grvilla2.htm</a:t>
            </a:r>
            <a:r>
              <a:rPr lang="en-US" altLang="en-US" sz="1400" smtClean="0"/>
              <a:t> [accessed 27/01/12]</a:t>
            </a:r>
          </a:p>
          <a:p>
            <a:pPr eaLnBrk="1" hangingPunct="1">
              <a:buFont typeface="Arial" charset="0"/>
              <a:buChar char="•"/>
            </a:pPr>
            <a:r>
              <a:rPr lang="en-US" altLang="en-US" sz="1400" smtClean="0"/>
              <a:t>The Town that Choked on Ambition (2011) . Available at </a:t>
            </a:r>
            <a:r>
              <a:rPr lang="en-US" altLang="en-US" sz="1400" smtClean="0">
                <a:hlinkClick r:id="rId3"/>
              </a:rPr>
              <a:t>http://jacothenorth.blogspot.com/2011/07/aberystwyth-townthatchoked-on.html</a:t>
            </a:r>
            <a:r>
              <a:rPr lang="en-US" altLang="en-US" sz="1400" smtClean="0"/>
              <a:t> [accessed 27/01/12]</a:t>
            </a:r>
          </a:p>
          <a:p>
            <a:pPr eaLnBrk="1" hangingPunct="1">
              <a:buFont typeface="Arial" charset="0"/>
              <a:buChar char="•"/>
            </a:pPr>
            <a:r>
              <a:rPr lang="en-US" altLang="en-US" sz="1400" smtClean="0"/>
              <a:t>The Hiroshima Fire Department (2009). Available at  </a:t>
            </a:r>
            <a:r>
              <a:rPr lang="en-US" altLang="en-US" sz="1400" smtClean="0">
                <a:hlinkClick r:id="rId4"/>
              </a:rPr>
              <a:t>http://www.boston.com/bigpicture/2009/08/hiroshima-64years-ago.htm</a:t>
            </a:r>
            <a:r>
              <a:rPr lang="en-US" altLang="en-US" sz="1400" smtClean="0"/>
              <a:t> [accessed 27/01/12]</a:t>
            </a:r>
          </a:p>
          <a:p>
            <a:pPr eaLnBrk="1" hangingPunct="1">
              <a:buFont typeface="Arial" charset="0"/>
              <a:buChar char="•"/>
            </a:pPr>
            <a:r>
              <a:rPr lang="en-US" altLang="en-US" sz="1400" smtClean="0"/>
              <a:t>National Archives. United States Holocaust- Memorial museum( 1933) . Available at </a:t>
            </a:r>
            <a:r>
              <a:rPr lang="en-US" altLang="en-US" sz="1400" smtClean="0">
                <a:hlinkClick r:id="rId5"/>
              </a:rPr>
              <a:t>http://www.ushmm.org/wlc/en/article.php?Moduleid=10005214</a:t>
            </a:r>
            <a:r>
              <a:rPr lang="en-US" altLang="en-US" sz="1400" smtClean="0"/>
              <a:t> [ accessed 27/01/12]</a:t>
            </a:r>
          </a:p>
          <a:p>
            <a:pPr eaLnBrk="1" hangingPunct="1">
              <a:buFont typeface="Arial" charset="0"/>
              <a:buChar char="•"/>
            </a:pPr>
            <a:r>
              <a:rPr lang="en-US" altLang="en-US" sz="1400" smtClean="0"/>
              <a:t>New York City (nd) Available at  </a:t>
            </a:r>
            <a:r>
              <a:rPr lang="en-US" altLang="en-US" sz="1400" smtClean="0">
                <a:hlinkClick r:id="rId6"/>
              </a:rPr>
              <a:t>http://paw00freehost.com</a:t>
            </a:r>
            <a:r>
              <a:rPr lang="en-US" altLang="en-US" sz="1400" smtClean="0"/>
              <a:t> [accessed 27/01/12]</a:t>
            </a:r>
          </a:p>
          <a:p>
            <a:pPr eaLnBrk="1" hangingPunct="1">
              <a:buFont typeface="Arial" charset="0"/>
              <a:buChar char="•"/>
            </a:pPr>
            <a:r>
              <a:rPr lang="en-US" altLang="en-US" sz="1400" smtClean="0"/>
              <a:t>Paris (nd) Available at </a:t>
            </a:r>
            <a:r>
              <a:rPr lang="en-US" altLang="en-US" sz="1400" smtClean="0">
                <a:hlinkClick r:id="rId7"/>
              </a:rPr>
              <a:t>http://www.gourmetfly.com/Cookpar.htm</a:t>
            </a:r>
            <a:r>
              <a:rPr lang="en-US" altLang="en-US" sz="1400" smtClean="0"/>
              <a:t>  [accessed 31/01/12]</a:t>
            </a:r>
          </a:p>
          <a:p>
            <a:pPr eaLnBrk="1" hangingPunct="1">
              <a:buFont typeface="Arial" charset="0"/>
              <a:buChar char="•"/>
            </a:pPr>
            <a:r>
              <a:rPr lang="en-US" altLang="en-US" sz="1400" smtClean="0"/>
              <a:t>Sagrada Familia (nd). Available at  </a:t>
            </a:r>
            <a:r>
              <a:rPr lang="en-US" altLang="en-US" sz="1400" smtClean="0">
                <a:hlinkClick r:id="rId8"/>
              </a:rPr>
              <a:t>http://www.alltravelzone.com/Category/barcelona</a:t>
            </a:r>
            <a:r>
              <a:rPr lang="en-US" altLang="en-US" sz="1400" smtClean="0"/>
              <a:t> [accessed 31/01/12]</a:t>
            </a:r>
          </a:p>
          <a:p>
            <a:pPr eaLnBrk="1" hangingPunct="1"/>
            <a:r>
              <a:rPr lang="en-US" altLang="en-US" sz="1400" smtClean="0"/>
              <a:t>Victoria Climbie ( 2009). Available at  </a:t>
            </a:r>
            <a:r>
              <a:rPr lang="en-US" altLang="en-US" sz="1400" smtClean="0">
                <a:hlinkClick r:id="rId9"/>
              </a:rPr>
              <a:t>http://www.telegraph.co.uk/news/uknews/baby-p/4977388?baby-p-and-VictoriaClimbie-tragedies-synonymous-with-reforms-to-system</a:t>
            </a:r>
            <a:r>
              <a:rPr lang="en-US" altLang="en-US" sz="1400" smtClean="0"/>
              <a:t> [accessed 31/01/12]</a:t>
            </a:r>
          </a:p>
          <a:p>
            <a:pPr eaLnBrk="1" hangingPunct="1"/>
            <a:r>
              <a:rPr lang="en-US" altLang="en-US" sz="1400" smtClean="0"/>
              <a:t>Bell, R (nd) The Soham Murders Trial. Available at </a:t>
            </a:r>
            <a:r>
              <a:rPr lang="en-US" altLang="en-US" sz="1400" smtClean="0">
                <a:hlinkClick r:id="rId10"/>
              </a:rPr>
              <a:t>http://www.trutv.com/library/crime/serial_killers/predators/ian_huntley/index.html</a:t>
            </a:r>
            <a:r>
              <a:rPr lang="en-US" altLang="en-US" sz="1400" smtClean="0"/>
              <a:t> [ accessed 31/01/12]</a:t>
            </a:r>
          </a:p>
          <a:p>
            <a:pPr eaLnBrk="1" hangingPunct="1"/>
            <a:r>
              <a:rPr lang="en-US" altLang="en-US" sz="1400" smtClean="0"/>
              <a:t>Concern on Clywch report progress (nd) . Available at </a:t>
            </a:r>
            <a:r>
              <a:rPr lang="en-US" altLang="en-US" sz="1400" u="sng" smtClean="0">
                <a:solidFill>
                  <a:srgbClr val="FFFF00"/>
                </a:solidFill>
                <a:hlinkClick r:id="rId11"/>
              </a:rPr>
              <a:t>http://news.bbc.co.uk/1/hi/wales/south_east/4622827</a:t>
            </a:r>
            <a:r>
              <a:rPr lang="en-US" altLang="en-US" sz="1400" u="sng" smtClean="0">
                <a:solidFill>
                  <a:srgbClr val="FFFF00"/>
                </a:solidFill>
              </a:rPr>
              <a:t>. </a:t>
            </a:r>
            <a:r>
              <a:rPr lang="en-US" altLang="en-US" sz="1400" u="sng" smtClean="0"/>
              <a:t> </a:t>
            </a:r>
            <a:r>
              <a:rPr lang="en-US" altLang="en-US" sz="1400" smtClean="0"/>
              <a:t>[ accessed 31/01/12]</a:t>
            </a:r>
            <a:endParaRPr lang="en-US" altLang="en-US" sz="1400" u="sng" smtClean="0">
              <a:solidFill>
                <a:srgbClr val="FFFF00"/>
              </a:solidFill>
            </a:endParaRPr>
          </a:p>
          <a:p>
            <a:pPr eaLnBrk="1" hangingPunct="1">
              <a:buFont typeface="Arial" charset="0"/>
              <a:buChar char="•"/>
            </a:pPr>
            <a:endParaRPr lang="en-US" altLang="en-US" sz="1400" smtClean="0"/>
          </a:p>
          <a:p>
            <a:pPr eaLnBrk="1" hangingPunct="1">
              <a:buFont typeface="Arial" charset="0"/>
              <a:buChar char="•"/>
            </a:pPr>
            <a:endParaRPr lang="en-US" altLang="en-US" sz="1400" smtClean="0"/>
          </a:p>
          <a:p>
            <a:pPr eaLnBrk="1" hangingPunct="1">
              <a:buFont typeface="Arial" charset="0"/>
              <a:buChar char="•"/>
            </a:pPr>
            <a:endParaRPr lang="en-US" altLang="en-US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Flow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Flow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1056</TotalTime>
  <Words>2072</Words>
  <Application>Microsoft Office PowerPoint</Application>
  <PresentationFormat>On-screen Show (4:3)</PresentationFormat>
  <Paragraphs>311</Paragraphs>
  <Slides>44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0" baseType="lpstr">
      <vt:lpstr>ＭＳ Ｐゴシック</vt:lpstr>
      <vt:lpstr>Arial</vt:lpstr>
      <vt:lpstr>Calibri</vt:lpstr>
      <vt:lpstr>Wingdings</vt:lpstr>
      <vt:lpstr>Wingdings 2</vt:lpstr>
      <vt:lpstr>Flow</vt:lpstr>
      <vt:lpstr>ECES5007/C Lines of Enquiry Llwybrau Ymholi</vt:lpstr>
      <vt:lpstr>     Amddiffyn Plant            Child Protection   </vt:lpstr>
      <vt:lpstr>F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Rhybudd Iechyd Health Warning</vt:lpstr>
      <vt:lpstr>Amcanion y ddarlith /  Aims of the lecture</vt:lpstr>
      <vt:lpstr>Creu amgylchedd diogel ar gyfer plant /  Creating a safe environment for children</vt:lpstr>
      <vt:lpstr>  Gweithgaredd / Activity </vt:lpstr>
      <vt:lpstr>PowerPoint Presentation</vt:lpstr>
      <vt:lpstr>Beth a olygir wrth 'diogelu‘? What do we mean by ‘safeguarding’?</vt:lpstr>
      <vt:lpstr>Amddiffyn Plant Child Protection</vt:lpstr>
      <vt:lpstr>Amddiffyn Plant / Child Protection</vt:lpstr>
      <vt:lpstr>Atgoffa: Plant a phobl ifanc: Gweithredu’r Hawliau 2004 : saith nod craidd Reminder: Children and Young People: Rights to Action: seven core aims</vt:lpstr>
      <vt:lpstr>PowerPoint Presentation</vt:lpstr>
      <vt:lpstr>Tasg/ Task</vt:lpstr>
      <vt:lpstr>PowerPoint Presentation</vt:lpstr>
      <vt:lpstr>Ffocws ar ‘Amddiffyn Plant’ Focus on ‘Child Protection’</vt:lpstr>
      <vt:lpstr>Egwyddorion a chynnwys / Principles and content</vt:lpstr>
      <vt:lpstr>Cyfrifoldeb Pawb /  Everyone’s responsibility</vt:lpstr>
      <vt:lpstr>Beth i wneud os ydi plentyn yn datgelu camdriniaeth / What to do if a child discloses abuse</vt:lpstr>
      <vt:lpstr>Ymdrin â datgeliad 1 Dealing with disclosure 1</vt:lpstr>
      <vt:lpstr>Ymdrin â datgeliad 2 /  Dealing with disclosure 2</vt:lpstr>
      <vt:lpstr>Mathau o gam drin ac esgeulustod Types of abuse and neglect</vt:lpstr>
      <vt:lpstr>Dangosyddion / Indicators</vt:lpstr>
      <vt:lpstr>Hybu partneriaeth effeithiol gyda theuluoedd/ Promoting Effective Partnership with Families</vt:lpstr>
      <vt:lpstr>Cofnodi / Record keeping</vt:lpstr>
      <vt:lpstr>Pwy yw hon? / Who is this?</vt:lpstr>
      <vt:lpstr>  Laming</vt:lpstr>
      <vt:lpstr>Pwy yw y rhain? Who are these?</vt:lpstr>
      <vt:lpstr>Bichard ( 2004)</vt:lpstr>
      <vt:lpstr>Pwy yw hwn? / Who is this?</vt:lpstr>
      <vt:lpstr>Clywch (2004)</vt:lpstr>
      <vt:lpstr>PowerPoint Presentation</vt:lpstr>
      <vt:lpstr>Lleoliad  Placement</vt:lpstr>
      <vt:lpstr>PowerPoint Presentation</vt:lpstr>
      <vt:lpstr>Rhestr Cyfeirnodi / Reference list</vt:lpstr>
      <vt:lpstr>Lluniau / Images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Amddiffyn Plant</dc:title>
  <dc:creator>del</dc:creator>
  <cp:lastModifiedBy>Lynwen Roberts</cp:lastModifiedBy>
  <cp:revision>101</cp:revision>
  <dcterms:created xsi:type="dcterms:W3CDTF">2012-01-31T10:06:53Z</dcterms:created>
  <dcterms:modified xsi:type="dcterms:W3CDTF">2019-07-12T07:07:53Z</dcterms:modified>
</cp:coreProperties>
</file>