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handoutMasterIdLst>
    <p:handoutMasterId r:id="rId27"/>
  </p:handoutMasterIdLst>
  <p:sldIdLst>
    <p:sldId id="256" r:id="rId5"/>
    <p:sldId id="257" r:id="rId6"/>
    <p:sldId id="258" r:id="rId7"/>
    <p:sldId id="260" r:id="rId8"/>
    <p:sldId id="259" r:id="rId9"/>
    <p:sldId id="262" r:id="rId10"/>
    <p:sldId id="263" r:id="rId11"/>
    <p:sldId id="264" r:id="rId12"/>
    <p:sldId id="265" r:id="rId13"/>
    <p:sldId id="266" r:id="rId14"/>
    <p:sldId id="267" r:id="rId15"/>
    <p:sldId id="268" r:id="rId16"/>
    <p:sldId id="270" r:id="rId17"/>
    <p:sldId id="271" r:id="rId18"/>
    <p:sldId id="275" r:id="rId19"/>
    <p:sldId id="274" r:id="rId20"/>
    <p:sldId id="273" r:id="rId21"/>
    <p:sldId id="276" r:id="rId22"/>
    <p:sldId id="272" r:id="rId23"/>
    <p:sldId id="277" r:id="rId24"/>
    <p:sldId id="279" r:id="rId2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guide id="3" orient="horz" pos="3127">
          <p15:clr>
            <a:srgbClr val="A4A3A4"/>
          </p15:clr>
        </p15:guide>
        <p15:guide id="4"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5337" autoAdjust="0"/>
  </p:normalViewPr>
  <p:slideViewPr>
    <p:cSldViewPr>
      <p:cViewPr varScale="1">
        <p:scale>
          <a:sx n="88" d="100"/>
          <a:sy n="88" d="100"/>
        </p:scale>
        <p:origin x="2274" y="7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31/03/2017</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84DB4888-EE8A-4051-8865-D087998FA0B1}" type="datetimeFigureOut">
              <a:rPr lang="en-GB" smtClean="0"/>
              <a:t>31/03/2017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3DFDB3AB-D44F-4AAB-96F5-32FBC26B5210}" type="slidenum">
              <a:rPr lang="en-GB" smtClean="0"/>
              <a:t>‹#›</a:t>
            </a:fld>
            <a:endParaRPr lang="en-GB"/>
          </a:p>
        </p:txBody>
      </p:sp>
    </p:spTree>
    <p:extLst>
      <p:ext uri="{BB962C8B-B14F-4D97-AF65-F5344CB8AC3E}">
        <p14:creationId xmlns:p14="http://schemas.microsoft.com/office/powerpoint/2010/main" val="1412327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DFDB3AB-D44F-4AAB-96F5-32FBC26B5210}" type="slidenum">
              <a:rPr lang="en-GB" smtClean="0"/>
              <a:t>1</a:t>
            </a:fld>
            <a:endParaRPr lang="en-GB"/>
          </a:p>
        </p:txBody>
      </p:sp>
    </p:spTree>
    <p:extLst>
      <p:ext uri="{BB962C8B-B14F-4D97-AF65-F5344CB8AC3E}">
        <p14:creationId xmlns:p14="http://schemas.microsoft.com/office/powerpoint/2010/main" val="2547510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B9970D7-6CA3-460F-A302-5024232587BE}" type="slidenum">
              <a:rPr lang="en-US" smtClean="0"/>
              <a:pPr/>
              <a:t>6</a:t>
            </a:fld>
            <a:endParaRPr lang="en-US"/>
          </a:p>
        </p:txBody>
      </p:sp>
    </p:spTree>
    <p:extLst>
      <p:ext uri="{BB962C8B-B14F-4D97-AF65-F5344CB8AC3E}">
        <p14:creationId xmlns:p14="http://schemas.microsoft.com/office/powerpoint/2010/main" val="26264049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This is related to </a:t>
            </a:r>
            <a:r>
              <a:rPr lang="en-US" dirty="0" err="1" smtClean="0"/>
              <a:t>organisational</a:t>
            </a:r>
            <a:r>
              <a:rPr lang="en-US" baseline="0" dirty="0" smtClean="0"/>
              <a:t> culture, whereby near misses and mistakes are able to be reported in order for changes to be made.  Could be said to be the opposite of a culture of fear where people tend to hide their mistakes in case of recriminations.</a:t>
            </a:r>
          </a:p>
          <a:p>
            <a:r>
              <a:rPr lang="en-GB" baseline="0" dirty="0" smtClean="0"/>
              <a:t>“Strategic, top-down and enduring” </a:t>
            </a:r>
            <a:endParaRPr lang="en-US" dirty="0"/>
          </a:p>
        </p:txBody>
      </p:sp>
      <p:sp>
        <p:nvSpPr>
          <p:cNvPr id="4" name="Slide Number Placeholder 3"/>
          <p:cNvSpPr>
            <a:spLocks noGrp="1"/>
          </p:cNvSpPr>
          <p:nvPr>
            <p:ph type="sldNum" sz="quarter" idx="10"/>
          </p:nvPr>
        </p:nvSpPr>
        <p:spPr/>
        <p:txBody>
          <a:bodyPr/>
          <a:lstStyle/>
          <a:p>
            <a:fld id="{5B9970D7-6CA3-460F-A302-5024232587BE}" type="slidenum">
              <a:rPr lang="en-US" smtClean="0"/>
              <a:pPr/>
              <a:t>7</a:t>
            </a:fld>
            <a:endParaRPr lang="en-US"/>
          </a:p>
        </p:txBody>
      </p:sp>
    </p:spTree>
    <p:extLst>
      <p:ext uri="{BB962C8B-B14F-4D97-AF65-F5344CB8AC3E}">
        <p14:creationId xmlns:p14="http://schemas.microsoft.com/office/powerpoint/2010/main" val="11880250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“Bottom</a:t>
            </a:r>
            <a:r>
              <a:rPr lang="en-GB" baseline="0" dirty="0" smtClean="0"/>
              <a:t> up and fragile”</a:t>
            </a:r>
            <a:endParaRPr lang="en-US" dirty="0"/>
          </a:p>
        </p:txBody>
      </p:sp>
      <p:sp>
        <p:nvSpPr>
          <p:cNvPr id="4" name="Slide Number Placeholder 3"/>
          <p:cNvSpPr>
            <a:spLocks noGrp="1"/>
          </p:cNvSpPr>
          <p:nvPr>
            <p:ph type="sldNum" sz="quarter" idx="10"/>
          </p:nvPr>
        </p:nvSpPr>
        <p:spPr/>
        <p:txBody>
          <a:bodyPr/>
          <a:lstStyle/>
          <a:p>
            <a:fld id="{5B9970D7-6CA3-460F-A302-5024232587BE}" type="slidenum">
              <a:rPr lang="en-US" smtClean="0"/>
              <a:pPr/>
              <a:t>8</a:t>
            </a:fld>
            <a:endParaRPr lang="en-US"/>
          </a:p>
        </p:txBody>
      </p:sp>
    </p:spTree>
    <p:extLst>
      <p:ext uri="{BB962C8B-B14F-4D97-AF65-F5344CB8AC3E}">
        <p14:creationId xmlns:p14="http://schemas.microsoft.com/office/powerpoint/2010/main" val="34116841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B9970D7-6CA3-460F-A302-5024232587BE}" type="slidenum">
              <a:rPr lang="en-US" smtClean="0"/>
              <a:pPr/>
              <a:t>9</a:t>
            </a:fld>
            <a:endParaRPr lang="en-US"/>
          </a:p>
        </p:txBody>
      </p:sp>
    </p:spTree>
    <p:extLst>
      <p:ext uri="{BB962C8B-B14F-4D97-AF65-F5344CB8AC3E}">
        <p14:creationId xmlns:p14="http://schemas.microsoft.com/office/powerpoint/2010/main" val="10831219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One way of attempting to creat</a:t>
            </a:r>
            <a:r>
              <a:rPr lang="en-US" baseline="0" dirty="0" smtClean="0"/>
              <a:t>e good practice is the HRO model.  Resilience is key.</a:t>
            </a:r>
            <a:endParaRPr lang="en-US" dirty="0"/>
          </a:p>
        </p:txBody>
      </p:sp>
      <p:sp>
        <p:nvSpPr>
          <p:cNvPr id="4" name="Slide Number Placeholder 3"/>
          <p:cNvSpPr>
            <a:spLocks noGrp="1"/>
          </p:cNvSpPr>
          <p:nvPr>
            <p:ph type="sldNum" sz="quarter" idx="10"/>
          </p:nvPr>
        </p:nvSpPr>
        <p:spPr/>
        <p:txBody>
          <a:bodyPr/>
          <a:lstStyle/>
          <a:p>
            <a:fld id="{5B9970D7-6CA3-460F-A302-5024232587BE}" type="slidenum">
              <a:rPr lang="en-US" smtClean="0"/>
              <a:pPr/>
              <a:t>10</a:t>
            </a:fld>
            <a:endParaRPr lang="en-US"/>
          </a:p>
        </p:txBody>
      </p:sp>
    </p:spTree>
    <p:extLst>
      <p:ext uri="{BB962C8B-B14F-4D97-AF65-F5344CB8AC3E}">
        <p14:creationId xmlns:p14="http://schemas.microsoft.com/office/powerpoint/2010/main" val="16145560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B9970D7-6CA3-460F-A302-5024232587BE}" type="slidenum">
              <a:rPr lang="en-US" smtClean="0"/>
              <a:pPr/>
              <a:t>11</a:t>
            </a:fld>
            <a:endParaRPr lang="en-US"/>
          </a:p>
        </p:txBody>
      </p:sp>
    </p:spTree>
    <p:extLst>
      <p:ext uri="{BB962C8B-B14F-4D97-AF65-F5344CB8AC3E}">
        <p14:creationId xmlns:p14="http://schemas.microsoft.com/office/powerpoint/2010/main" val="27684884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B9970D7-6CA3-460F-A302-5024232587BE}" type="slidenum">
              <a:rPr lang="en-US" smtClean="0"/>
              <a:pPr/>
              <a:t>12</a:t>
            </a:fld>
            <a:endParaRPr lang="en-US"/>
          </a:p>
        </p:txBody>
      </p:sp>
    </p:spTree>
    <p:extLst>
      <p:ext uri="{BB962C8B-B14F-4D97-AF65-F5344CB8AC3E}">
        <p14:creationId xmlns:p14="http://schemas.microsoft.com/office/powerpoint/2010/main" val="6776844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B9970D7-6CA3-460F-A302-5024232587BE}" type="slidenum">
              <a:rPr lang="en-US" smtClean="0"/>
              <a:pPr/>
              <a:t>13</a:t>
            </a:fld>
            <a:endParaRPr lang="en-US"/>
          </a:p>
        </p:txBody>
      </p:sp>
    </p:spTree>
    <p:extLst>
      <p:ext uri="{BB962C8B-B14F-4D97-AF65-F5344CB8AC3E}">
        <p14:creationId xmlns:p14="http://schemas.microsoft.com/office/powerpoint/2010/main" val="3107879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Collective mindfulness</a:t>
            </a:r>
            <a:endParaRPr lang="en-US" dirty="0"/>
          </a:p>
        </p:txBody>
      </p:sp>
      <p:sp>
        <p:nvSpPr>
          <p:cNvPr id="4" name="Slide Number Placeholder 3"/>
          <p:cNvSpPr>
            <a:spLocks noGrp="1"/>
          </p:cNvSpPr>
          <p:nvPr>
            <p:ph type="sldNum" sz="quarter" idx="10"/>
          </p:nvPr>
        </p:nvSpPr>
        <p:spPr/>
        <p:txBody>
          <a:bodyPr/>
          <a:lstStyle/>
          <a:p>
            <a:fld id="{5B9970D7-6CA3-460F-A302-5024232587BE}" type="slidenum">
              <a:rPr lang="en-US" smtClean="0"/>
              <a:pPr/>
              <a:t>14</a:t>
            </a:fld>
            <a:endParaRPr lang="en-US"/>
          </a:p>
        </p:txBody>
      </p:sp>
    </p:spTree>
    <p:extLst>
      <p:ext uri="{BB962C8B-B14F-4D97-AF65-F5344CB8AC3E}">
        <p14:creationId xmlns:p14="http://schemas.microsoft.com/office/powerpoint/2010/main" val="38631528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31/03/2017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31/03/2017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31/03/2017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31/03/2017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31/03/2017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31/03/2017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31/03/2017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31/03/2017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31/03/2017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31/03/2017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31/03/2017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31/03/2017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mailto:h.fish@uwtsd.ac.uk"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992888" cy="3744416"/>
          </a:xfrm>
        </p:spPr>
        <p:txBody>
          <a:bodyPr>
            <a:normAutofit fontScale="90000"/>
          </a:bodyPr>
          <a:lstStyle/>
          <a:p>
            <a:r>
              <a:rPr lang="en-GB" i="1" dirty="0" smtClean="0">
                <a:solidFill>
                  <a:schemeClr val="bg1"/>
                </a:solidFill>
              </a:rPr>
              <a:t>Mindfulness and Resilience in Times of Crisis</a:t>
            </a:r>
            <a:br>
              <a:rPr lang="en-GB" i="1" dirty="0" smtClean="0">
                <a:solidFill>
                  <a:schemeClr val="bg1"/>
                </a:solidFill>
              </a:rPr>
            </a:br>
            <a:r>
              <a:rPr lang="en-GB" i="1" dirty="0" smtClean="0">
                <a:solidFill>
                  <a:schemeClr val="bg1"/>
                </a:solidFill>
              </a:rPr>
              <a:t/>
            </a:r>
            <a:br>
              <a:rPr lang="en-GB" i="1" dirty="0" smtClean="0">
                <a:solidFill>
                  <a:schemeClr val="bg1"/>
                </a:solidFill>
              </a:rPr>
            </a:br>
            <a:r>
              <a:rPr lang="en-GB" sz="2700" i="1" dirty="0" smtClean="0">
                <a:solidFill>
                  <a:schemeClr val="bg1"/>
                </a:solidFill>
              </a:rPr>
              <a:t>Heather Fish</a:t>
            </a:r>
            <a:br>
              <a:rPr lang="en-GB" sz="2700" i="1" dirty="0" smtClean="0">
                <a:solidFill>
                  <a:schemeClr val="bg1"/>
                </a:solidFill>
              </a:rPr>
            </a:br>
            <a:r>
              <a:rPr lang="en-GB" sz="2700" i="1" dirty="0" err="1" smtClean="0">
                <a:solidFill>
                  <a:schemeClr val="bg1"/>
                </a:solidFill>
              </a:rPr>
              <a:t>Fieldbay</a:t>
            </a:r>
            <a:r>
              <a:rPr lang="en-GB" sz="2700" i="1" dirty="0" smtClean="0">
                <a:solidFill>
                  <a:schemeClr val="bg1"/>
                </a:solidFill>
              </a:rPr>
              <a:t/>
            </a:r>
            <a:br>
              <a:rPr lang="en-GB" sz="2700" i="1" dirty="0" smtClean="0">
                <a:solidFill>
                  <a:schemeClr val="bg1"/>
                </a:solidFill>
              </a:rPr>
            </a:br>
            <a:r>
              <a:rPr lang="en-GB" sz="2700" i="1" dirty="0" smtClean="0">
                <a:solidFill>
                  <a:schemeClr val="bg1"/>
                </a:solidFill>
              </a:rPr>
              <a:t>21 March 2017</a:t>
            </a:r>
            <a:br>
              <a:rPr lang="en-GB" sz="2700" i="1" dirty="0" smtClean="0">
                <a:solidFill>
                  <a:schemeClr val="bg1"/>
                </a:solidFill>
              </a:rPr>
            </a:br>
            <a:endParaRPr lang="en-GB" sz="2700" dirty="0">
              <a:solidFill>
                <a:schemeClr val="bg1"/>
              </a:solidFill>
            </a:endParaRPr>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This Session</a:t>
            </a:r>
            <a:endParaRPr lang="en-GB" dirty="0"/>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dirty="0" smtClean="0"/>
              <a:t>To reacquaint ourselves with the concept and practice of mindfulness, and to consider the concept of mindfulness also at an institutional level.</a:t>
            </a:r>
            <a:endParaRPr lang="en-GB" dirty="0"/>
          </a:p>
        </p:txBody>
      </p:sp>
    </p:spTree>
    <p:extLst>
      <p:ext uri="{BB962C8B-B14F-4D97-AF65-F5344CB8AC3E}">
        <p14:creationId xmlns:p14="http://schemas.microsoft.com/office/powerpoint/2010/main" val="46674805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This Session</a:t>
            </a:r>
            <a:endParaRPr lang="en-GB" dirty="0"/>
          </a:p>
        </p:txBody>
      </p:sp>
      <p:sp>
        <p:nvSpPr>
          <p:cNvPr id="3" name="Content Placeholder 2"/>
          <p:cNvSpPr>
            <a:spLocks noGrp="1"/>
          </p:cNvSpPr>
          <p:nvPr>
            <p:ph idx="1"/>
          </p:nvPr>
        </p:nvSpPr>
        <p:spPr/>
        <p:txBody>
          <a:bodyPr/>
          <a:lstStyle/>
          <a:p>
            <a:pPr marL="0" indent="0">
              <a:buNone/>
            </a:pPr>
            <a:r>
              <a:rPr lang="en-GB" dirty="0" smtClean="0"/>
              <a:t>By the end of this session you will have:</a:t>
            </a:r>
          </a:p>
          <a:p>
            <a:pPr marL="0" indent="0">
              <a:buNone/>
            </a:pPr>
            <a:endParaRPr lang="en-GB" dirty="0"/>
          </a:p>
          <a:p>
            <a:r>
              <a:rPr lang="en-GB" dirty="0" smtClean="0"/>
              <a:t>Refreshed your experience of mindfulness</a:t>
            </a:r>
          </a:p>
          <a:p>
            <a:r>
              <a:rPr lang="en-GB" dirty="0" smtClean="0"/>
              <a:t>Considered the approach of organizational mindfulness, and the relevance to your organisation.</a:t>
            </a:r>
          </a:p>
          <a:p>
            <a:endParaRPr lang="en-GB" dirty="0"/>
          </a:p>
        </p:txBody>
      </p:sp>
    </p:spTree>
    <p:extLst>
      <p:ext uri="{BB962C8B-B14F-4D97-AF65-F5344CB8AC3E}">
        <p14:creationId xmlns:p14="http://schemas.microsoft.com/office/powerpoint/2010/main" val="3752816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But what is it….?</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91680" y="1388540"/>
            <a:ext cx="5544616" cy="4176944"/>
          </a:xfrm>
        </p:spPr>
      </p:pic>
    </p:spTree>
    <p:extLst>
      <p:ext uri="{BB962C8B-B14F-4D97-AF65-F5344CB8AC3E}">
        <p14:creationId xmlns:p14="http://schemas.microsoft.com/office/powerpoint/2010/main" val="386881739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Definition.</a:t>
            </a:r>
            <a:endParaRPr lang="en-GB" dirty="0"/>
          </a:p>
        </p:txBody>
      </p:sp>
      <p:sp>
        <p:nvSpPr>
          <p:cNvPr id="3" name="Content Placeholder 2"/>
          <p:cNvSpPr>
            <a:spLocks noGrp="1"/>
          </p:cNvSpPr>
          <p:nvPr>
            <p:ph idx="1"/>
          </p:nvPr>
        </p:nvSpPr>
        <p:spPr/>
        <p:txBody>
          <a:bodyPr>
            <a:normAutofit/>
          </a:bodyPr>
          <a:lstStyle/>
          <a:p>
            <a:pPr marL="0" indent="0">
              <a:buNone/>
            </a:pPr>
            <a:endParaRPr lang="en-US" dirty="0" smtClean="0"/>
          </a:p>
          <a:p>
            <a:pPr marL="0" indent="0">
              <a:buNone/>
            </a:pPr>
            <a:r>
              <a:rPr lang="en-US" sz="4000" dirty="0" smtClean="0"/>
              <a:t>“Paying attention….on purpose, in the present moment and non-</a:t>
            </a:r>
            <a:r>
              <a:rPr lang="en-US" sz="4000" dirty="0" err="1" smtClean="0"/>
              <a:t>judgementally</a:t>
            </a:r>
            <a:r>
              <a:rPr lang="en-US" sz="4000" dirty="0" smtClean="0"/>
              <a:t>”  </a:t>
            </a:r>
          </a:p>
          <a:p>
            <a:pPr marL="0" indent="0">
              <a:buNone/>
            </a:pPr>
            <a:r>
              <a:rPr lang="en-US" sz="2600" smtClean="0"/>
              <a:t>Jon Kabat-Zinn (2004)</a:t>
            </a:r>
            <a:endParaRPr lang="en-US" sz="2600" dirty="0"/>
          </a:p>
          <a:p>
            <a:pPr marL="0" indent="0">
              <a:buNone/>
            </a:pPr>
            <a:endParaRPr lang="en-US" dirty="0"/>
          </a:p>
          <a:p>
            <a:endParaRPr lang="en-GB" dirty="0"/>
          </a:p>
        </p:txBody>
      </p:sp>
    </p:spTree>
    <p:extLst>
      <p:ext uri="{BB962C8B-B14F-4D97-AF65-F5344CB8AC3E}">
        <p14:creationId xmlns:p14="http://schemas.microsoft.com/office/powerpoint/2010/main" val="4195139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Autopilot in Your Workplace</a:t>
            </a:r>
            <a:endParaRPr lang="en-US" dirty="0"/>
          </a:p>
        </p:txBody>
      </p:sp>
      <p:sp>
        <p:nvSpPr>
          <p:cNvPr id="3" name="Content Placeholder 2"/>
          <p:cNvSpPr>
            <a:spLocks noGrp="1"/>
          </p:cNvSpPr>
          <p:nvPr>
            <p:ph idx="1"/>
          </p:nvPr>
        </p:nvSpPr>
        <p:spPr/>
        <p:txBody>
          <a:bodyPr/>
          <a:lstStyle/>
          <a:p>
            <a:endParaRPr lang="en-US" dirty="0" smtClean="0"/>
          </a:p>
          <a:p>
            <a:pPr marL="0" indent="0" algn="ctr">
              <a:buNone/>
            </a:pPr>
            <a:r>
              <a:rPr lang="en-US" dirty="0" smtClean="0"/>
              <a:t>Are policies and practices applied all the time, and consciously, on a day-to-day basis?</a:t>
            </a:r>
          </a:p>
          <a:p>
            <a:pPr marL="0" indent="0" algn="ctr">
              <a:buNone/>
            </a:pPr>
            <a:r>
              <a:rPr lang="en-US" dirty="0" smtClean="0"/>
              <a:t>What are the challenges to being ‘present’?</a:t>
            </a:r>
          </a:p>
          <a:p>
            <a:pPr marL="0" indent="0">
              <a:buNone/>
            </a:pPr>
            <a:endParaRPr lang="en-US" dirty="0"/>
          </a:p>
        </p:txBody>
      </p:sp>
    </p:spTree>
    <p:extLst>
      <p:ext uri="{BB962C8B-B14F-4D97-AF65-F5344CB8AC3E}">
        <p14:creationId xmlns:p14="http://schemas.microsoft.com/office/powerpoint/2010/main" val="3527299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Organizational Mindfulness</a:t>
            </a:r>
            <a:endParaRPr lang="en-US" dirty="0"/>
          </a:p>
        </p:txBody>
      </p:sp>
      <p:sp>
        <p:nvSpPr>
          <p:cNvPr id="3" name="Content Placeholder 2"/>
          <p:cNvSpPr>
            <a:spLocks noGrp="1"/>
          </p:cNvSpPr>
          <p:nvPr>
            <p:ph idx="1"/>
          </p:nvPr>
        </p:nvSpPr>
        <p:spPr/>
        <p:txBody>
          <a:bodyPr>
            <a:normAutofit fontScale="92500"/>
          </a:bodyPr>
          <a:lstStyle/>
          <a:p>
            <a:endParaRPr lang="en-GB" dirty="0" smtClean="0"/>
          </a:p>
          <a:p>
            <a:pPr marL="0" indent="0">
              <a:buNone/>
            </a:pPr>
            <a:r>
              <a:rPr lang="en-GB" dirty="0" smtClean="0"/>
              <a:t>“…refers to the extent to which an organization captures discriminatory detail about emerging threats and creates a capability to swiftly act in response to these details.”</a:t>
            </a:r>
          </a:p>
          <a:p>
            <a:pPr marL="0" indent="0">
              <a:buNone/>
            </a:pPr>
            <a:endParaRPr lang="en-GB" dirty="0"/>
          </a:p>
          <a:p>
            <a:pPr marL="0" indent="0">
              <a:buNone/>
            </a:pPr>
            <a:r>
              <a:rPr lang="en-GB" sz="1800" dirty="0" err="1" smtClean="0"/>
              <a:t>Vogus</a:t>
            </a:r>
            <a:r>
              <a:rPr lang="en-GB" sz="1800" dirty="0" smtClean="0"/>
              <a:t>, T.J. and Sutcliffe, K.M. (2012: 723) ‘Organizational Mindfulness and Mindful Organizing:  A Reconciliation and Path Forward’, </a:t>
            </a:r>
            <a:r>
              <a:rPr lang="en-GB" sz="1800" i="1" dirty="0" smtClean="0"/>
              <a:t>Academy of Management Learning and Education, </a:t>
            </a:r>
            <a:r>
              <a:rPr lang="en-GB" sz="1800" dirty="0" smtClean="0"/>
              <a:t>11 (4) 722-735 </a:t>
            </a:r>
            <a:endParaRPr lang="en-US" sz="1800" dirty="0"/>
          </a:p>
        </p:txBody>
      </p:sp>
    </p:spTree>
    <p:extLst>
      <p:ext uri="{BB962C8B-B14F-4D97-AF65-F5344CB8AC3E}">
        <p14:creationId xmlns:p14="http://schemas.microsoft.com/office/powerpoint/2010/main" val="165063768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Mindful Organizing</a:t>
            </a:r>
            <a:endParaRPr lang="en-US" dirty="0"/>
          </a:p>
        </p:txBody>
      </p:sp>
      <p:sp>
        <p:nvSpPr>
          <p:cNvPr id="3" name="Content Placeholder 2"/>
          <p:cNvSpPr>
            <a:spLocks noGrp="1"/>
          </p:cNvSpPr>
          <p:nvPr>
            <p:ph idx="1"/>
          </p:nvPr>
        </p:nvSpPr>
        <p:spPr/>
        <p:txBody>
          <a:bodyPr>
            <a:normAutofit lnSpcReduction="10000"/>
          </a:bodyPr>
          <a:lstStyle/>
          <a:p>
            <a:pPr marL="0" indent="0">
              <a:buNone/>
            </a:pPr>
            <a:endParaRPr lang="en-GB" dirty="0" smtClean="0"/>
          </a:p>
          <a:p>
            <a:pPr marL="0" indent="0">
              <a:buNone/>
            </a:pPr>
            <a:r>
              <a:rPr lang="en-GB" dirty="0" smtClean="0"/>
              <a:t>“is a social process that relies on extensive and continuous real-time communication and interactions that occur in briefings, meetings, updates, and in teams’ ongoing work.”</a:t>
            </a:r>
          </a:p>
          <a:p>
            <a:pPr marL="0" indent="0">
              <a:buNone/>
            </a:pPr>
            <a:endParaRPr lang="en-GB" dirty="0"/>
          </a:p>
          <a:p>
            <a:pPr marL="0" indent="0">
              <a:buNone/>
            </a:pPr>
            <a:r>
              <a:rPr lang="en-GB" sz="1600" dirty="0" err="1"/>
              <a:t>Vogus</a:t>
            </a:r>
            <a:r>
              <a:rPr lang="en-GB" sz="1600" dirty="0"/>
              <a:t>, T.J. and Sutcliffe, K.M</a:t>
            </a:r>
            <a:r>
              <a:rPr lang="en-GB" sz="1600" dirty="0" smtClean="0"/>
              <a:t>. op </a:t>
            </a:r>
            <a:r>
              <a:rPr lang="en-GB" sz="1600" dirty="0" err="1" smtClean="0"/>
              <a:t>cit</a:t>
            </a:r>
            <a:r>
              <a:rPr lang="en-GB" sz="1600" dirty="0" smtClean="0"/>
              <a:t> </a:t>
            </a:r>
            <a:r>
              <a:rPr lang="en-GB" sz="1600" dirty="0"/>
              <a:t>(</a:t>
            </a:r>
            <a:r>
              <a:rPr lang="en-GB" sz="1600" dirty="0" smtClean="0"/>
              <a:t>2012: 724-725)</a:t>
            </a:r>
            <a:endParaRPr lang="en-US" dirty="0"/>
          </a:p>
        </p:txBody>
      </p:sp>
    </p:spTree>
    <p:extLst>
      <p:ext uri="{BB962C8B-B14F-4D97-AF65-F5344CB8AC3E}">
        <p14:creationId xmlns:p14="http://schemas.microsoft.com/office/powerpoint/2010/main" val="1637758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val 7"/>
          <p:cNvSpPr/>
          <p:nvPr/>
        </p:nvSpPr>
        <p:spPr>
          <a:xfrm>
            <a:off x="381000" y="5029200"/>
            <a:ext cx="8763000" cy="13716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Oval 4"/>
          <p:cNvSpPr/>
          <p:nvPr/>
        </p:nvSpPr>
        <p:spPr>
          <a:xfrm>
            <a:off x="304800" y="1295400"/>
            <a:ext cx="8382000" cy="145472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7200" y="274638"/>
            <a:ext cx="8229600" cy="1401762"/>
          </a:xfrm>
        </p:spPr>
        <p:txBody>
          <a:bodyPr>
            <a:normAutofit fontScale="90000"/>
          </a:bodyPr>
          <a:lstStyle/>
          <a:p>
            <a:r>
              <a:rPr lang="en-GB" sz="2000" dirty="0" smtClean="0"/>
              <a:t>Reconciling Organizational Mindfulness and Mindful Organizing</a:t>
            </a:r>
            <a:br>
              <a:rPr lang="en-GB" sz="2000" dirty="0" smtClean="0"/>
            </a:br>
            <a:r>
              <a:rPr lang="en-GB" sz="2000" dirty="0" smtClean="0"/>
              <a:t>(</a:t>
            </a:r>
            <a:r>
              <a:rPr lang="en-GB" sz="2000" dirty="0" err="1" smtClean="0"/>
              <a:t>Vogus</a:t>
            </a:r>
            <a:r>
              <a:rPr lang="en-GB" sz="2000" dirty="0" smtClean="0"/>
              <a:t> and Sutcliffe, 2012)</a:t>
            </a:r>
            <a:r>
              <a:rPr lang="en-GB" sz="1800" dirty="0" smtClean="0"/>
              <a:t/>
            </a:r>
            <a:br>
              <a:rPr lang="en-GB" sz="1800" dirty="0" smtClean="0"/>
            </a:br>
            <a:r>
              <a:rPr lang="en-GB" sz="1800" dirty="0"/>
              <a:t/>
            </a:r>
            <a:br>
              <a:rPr lang="en-GB" sz="1800" dirty="0"/>
            </a:br>
            <a:r>
              <a:rPr lang="en-GB" sz="1800" dirty="0" smtClean="0"/>
              <a:t/>
            </a:r>
            <a:br>
              <a:rPr lang="en-GB" sz="1800" dirty="0" smtClean="0"/>
            </a:br>
            <a:r>
              <a:rPr lang="en-GB" sz="1800" dirty="0" smtClean="0">
                <a:effectLst>
                  <a:outerShdw blurRad="38100" dist="38100" dir="2700000" algn="tl">
                    <a:srgbClr val="000000">
                      <a:alpha val="43137"/>
                    </a:srgbClr>
                  </a:outerShdw>
                </a:effectLst>
              </a:rPr>
              <a:t>Top Administrator</a:t>
            </a:r>
            <a:endParaRPr lang="en-US" sz="1800"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457200" y="1600200"/>
            <a:ext cx="8229600" cy="4525963"/>
          </a:xfrm>
        </p:spPr>
        <p:txBody>
          <a:bodyPr/>
          <a:lstStyle/>
          <a:p>
            <a:pPr marL="0" indent="0">
              <a:buNone/>
            </a:pPr>
            <a:r>
              <a:rPr lang="en-GB" dirty="0" smtClean="0"/>
              <a:t>                                 </a:t>
            </a:r>
            <a:r>
              <a:rPr lang="en-GB" sz="1800" dirty="0" smtClean="0"/>
              <a:t>Improves</a:t>
            </a:r>
          </a:p>
          <a:p>
            <a:pPr marL="0" indent="0">
              <a:buNone/>
            </a:pPr>
            <a:endParaRPr lang="en-GB" dirty="0" smtClean="0"/>
          </a:p>
          <a:p>
            <a:pPr marL="0" indent="0">
              <a:buNone/>
            </a:pPr>
            <a:r>
              <a:rPr lang="en-GB" sz="1200" dirty="0" smtClean="0"/>
              <a:t>      Translates                                Enables</a:t>
            </a:r>
            <a:endParaRPr lang="en-GB" sz="1200" dirty="0"/>
          </a:p>
          <a:p>
            <a:pPr marL="0" indent="0">
              <a:buNone/>
            </a:pPr>
            <a:endParaRPr lang="en-GB" dirty="0" smtClean="0"/>
          </a:p>
          <a:p>
            <a:pPr marL="0" indent="0">
              <a:buNone/>
            </a:pPr>
            <a:endParaRPr lang="en-GB" dirty="0"/>
          </a:p>
          <a:p>
            <a:pPr marL="0" indent="0">
              <a:buNone/>
            </a:pPr>
            <a:r>
              <a:rPr lang="en-GB" sz="1200" dirty="0" smtClean="0"/>
              <a:t>                                                                         Translates</a:t>
            </a:r>
          </a:p>
          <a:p>
            <a:pPr marL="0" indent="0">
              <a:buNone/>
            </a:pPr>
            <a:r>
              <a:rPr lang="en-GB" sz="1200" dirty="0" smtClean="0"/>
              <a:t> Reinforce or Refine                                                                                       </a:t>
            </a:r>
          </a:p>
          <a:p>
            <a:pPr marL="0" indent="0">
              <a:buNone/>
            </a:pPr>
            <a:r>
              <a:rPr lang="en-GB" sz="1200" dirty="0">
                <a:effectLst>
                  <a:outerShdw blurRad="38100" dist="38100" dir="2700000" algn="tl">
                    <a:srgbClr val="000000">
                      <a:alpha val="43137"/>
                    </a:srgbClr>
                  </a:outerShdw>
                </a:effectLst>
              </a:rPr>
              <a:t> </a:t>
            </a:r>
            <a:r>
              <a:rPr lang="en-GB" sz="1200" dirty="0" smtClean="0">
                <a:effectLst>
                  <a:outerShdw blurRad="38100" dist="38100" dir="2700000" algn="tl">
                    <a:srgbClr val="000000">
                      <a:alpha val="43137"/>
                    </a:srgbClr>
                  </a:outerShdw>
                </a:effectLst>
              </a:rPr>
              <a:t>                                                                                                                      </a:t>
            </a:r>
            <a:r>
              <a:rPr lang="en-GB" sz="1800" dirty="0" smtClean="0">
                <a:effectLst>
                  <a:outerShdw blurRad="38100" dist="38100" dir="2700000" algn="tl">
                    <a:srgbClr val="000000">
                      <a:alpha val="43137"/>
                    </a:srgbClr>
                  </a:outerShdw>
                </a:effectLst>
              </a:rPr>
              <a:t>Front Line      </a:t>
            </a:r>
          </a:p>
          <a:p>
            <a:pPr marL="0" indent="0">
              <a:buNone/>
            </a:pPr>
            <a:endParaRPr lang="en-GB" dirty="0" smtClean="0"/>
          </a:p>
          <a:p>
            <a:pPr marL="0" indent="0">
              <a:buNone/>
            </a:pPr>
            <a:r>
              <a:rPr lang="en-GB" sz="1200" dirty="0" smtClean="0"/>
              <a:t>                                                                                                                                Improves</a:t>
            </a:r>
            <a:endParaRPr lang="en-US" sz="1200" dirty="0"/>
          </a:p>
        </p:txBody>
      </p:sp>
      <p:sp>
        <p:nvSpPr>
          <p:cNvPr id="6" name="Oval 5"/>
          <p:cNvSpPr/>
          <p:nvPr/>
        </p:nvSpPr>
        <p:spPr>
          <a:xfrm>
            <a:off x="803563" y="1600200"/>
            <a:ext cx="2133600" cy="762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Organization Mindfulness</a:t>
            </a:r>
            <a:endParaRPr lang="en-US" dirty="0"/>
          </a:p>
        </p:txBody>
      </p:sp>
      <p:sp>
        <p:nvSpPr>
          <p:cNvPr id="7" name="Oval 6"/>
          <p:cNvSpPr/>
          <p:nvPr/>
        </p:nvSpPr>
        <p:spPr>
          <a:xfrm>
            <a:off x="5922818" y="1600200"/>
            <a:ext cx="2133600" cy="762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Strategic </a:t>
            </a:r>
          </a:p>
          <a:p>
            <a:pPr algn="ctr"/>
            <a:r>
              <a:rPr lang="en-GB" dirty="0" smtClean="0"/>
              <a:t>Outcomes</a:t>
            </a:r>
            <a:endParaRPr lang="en-US" dirty="0"/>
          </a:p>
        </p:txBody>
      </p:sp>
      <p:sp>
        <p:nvSpPr>
          <p:cNvPr id="9" name="Oval 8"/>
          <p:cNvSpPr/>
          <p:nvPr/>
        </p:nvSpPr>
        <p:spPr>
          <a:xfrm>
            <a:off x="1295400" y="3138055"/>
            <a:ext cx="2133600" cy="762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Middle Manager</a:t>
            </a:r>
            <a:endParaRPr lang="en-US" dirty="0"/>
          </a:p>
        </p:txBody>
      </p:sp>
      <p:sp>
        <p:nvSpPr>
          <p:cNvPr id="10" name="Oval 9"/>
          <p:cNvSpPr/>
          <p:nvPr/>
        </p:nvSpPr>
        <p:spPr>
          <a:xfrm>
            <a:off x="2819400" y="5257800"/>
            <a:ext cx="2133600" cy="762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Mindful Organizing</a:t>
            </a:r>
            <a:endParaRPr lang="en-US" dirty="0"/>
          </a:p>
        </p:txBody>
      </p:sp>
      <p:sp>
        <p:nvSpPr>
          <p:cNvPr id="11" name="Oval 10"/>
          <p:cNvSpPr/>
          <p:nvPr/>
        </p:nvSpPr>
        <p:spPr>
          <a:xfrm>
            <a:off x="6172200" y="5257800"/>
            <a:ext cx="2133600" cy="762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Operational Outcomes</a:t>
            </a:r>
            <a:endParaRPr lang="en-US" dirty="0"/>
          </a:p>
        </p:txBody>
      </p:sp>
      <p:cxnSp>
        <p:nvCxnSpPr>
          <p:cNvPr id="15" name="Straight Arrow Connector 14"/>
          <p:cNvCxnSpPr>
            <a:stCxn id="6" idx="6"/>
            <a:endCxn id="7" idx="2"/>
          </p:cNvCxnSpPr>
          <p:nvPr/>
        </p:nvCxnSpPr>
        <p:spPr>
          <a:xfrm>
            <a:off x="2937163" y="1981200"/>
            <a:ext cx="2985655"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a:stCxn id="10" idx="6"/>
            <a:endCxn id="11" idx="2"/>
          </p:cNvCxnSpPr>
          <p:nvPr/>
        </p:nvCxnSpPr>
        <p:spPr>
          <a:xfrm>
            <a:off x="4953000" y="5638800"/>
            <a:ext cx="12192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a:stCxn id="10" idx="2"/>
          </p:cNvCxnSpPr>
          <p:nvPr/>
        </p:nvCxnSpPr>
        <p:spPr>
          <a:xfrm flipH="1">
            <a:off x="1524000" y="5638800"/>
            <a:ext cx="12954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flipV="1">
            <a:off x="1524000" y="3733800"/>
            <a:ext cx="0" cy="19050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a:stCxn id="9" idx="1"/>
          </p:cNvCxnSpPr>
          <p:nvPr/>
        </p:nvCxnSpPr>
        <p:spPr>
          <a:xfrm flipH="1" flipV="1">
            <a:off x="1600200" y="2362200"/>
            <a:ext cx="7658" cy="88744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a:xfrm>
            <a:off x="2171700" y="2362200"/>
            <a:ext cx="342900" cy="77585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p:nvPr/>
        </p:nvCxnSpPr>
        <p:spPr>
          <a:xfrm>
            <a:off x="2514600" y="3138055"/>
            <a:ext cx="304800" cy="59574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7" name="Straight Arrow Connector 36"/>
          <p:cNvCxnSpPr/>
          <p:nvPr/>
        </p:nvCxnSpPr>
        <p:spPr>
          <a:xfrm>
            <a:off x="2819400" y="3900055"/>
            <a:ext cx="609600" cy="135774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166931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High Reliability </a:t>
            </a:r>
            <a:r>
              <a:rPr lang="en-US" dirty="0" err="1" smtClean="0"/>
              <a:t>Organisation</a:t>
            </a:r>
            <a:r>
              <a:rPr lang="en-US" dirty="0" smtClean="0"/>
              <a:t> (HRO)</a:t>
            </a:r>
            <a:endParaRPr lang="en-US" dirty="0"/>
          </a:p>
        </p:txBody>
      </p:sp>
      <p:sp>
        <p:nvSpPr>
          <p:cNvPr id="3" name="Content Placeholder 2"/>
          <p:cNvSpPr>
            <a:spLocks noGrp="1"/>
          </p:cNvSpPr>
          <p:nvPr>
            <p:ph idx="1"/>
          </p:nvPr>
        </p:nvSpPr>
        <p:spPr/>
        <p:txBody>
          <a:bodyPr>
            <a:normAutofit lnSpcReduction="10000"/>
          </a:bodyPr>
          <a:lstStyle/>
          <a:p>
            <a:pPr marL="0" indent="0">
              <a:buNone/>
            </a:pPr>
            <a:endParaRPr lang="en-US" dirty="0" smtClean="0"/>
          </a:p>
          <a:p>
            <a:pPr marL="0" indent="0">
              <a:buNone/>
            </a:pPr>
            <a:r>
              <a:rPr lang="en-US" dirty="0"/>
              <a:t>A</a:t>
            </a:r>
            <a:r>
              <a:rPr lang="en-US" dirty="0" smtClean="0"/>
              <a:t> term used to describe </a:t>
            </a:r>
            <a:r>
              <a:rPr lang="en-US" dirty="0" err="1" smtClean="0"/>
              <a:t>organisations</a:t>
            </a:r>
            <a:r>
              <a:rPr lang="en-US" dirty="0" smtClean="0"/>
              <a:t> that are able to avoid losses for much of the time, even though they are operating in high risk environments.   </a:t>
            </a:r>
          </a:p>
          <a:p>
            <a:pPr marL="0" indent="0">
              <a:buNone/>
            </a:pPr>
            <a:r>
              <a:rPr lang="en-US" dirty="0" smtClean="0"/>
              <a:t>They are resilient in the instance of unexpected events, containing their losses and making quick recoveries.</a:t>
            </a:r>
          </a:p>
          <a:p>
            <a:pPr marL="0" indent="0">
              <a:buNone/>
            </a:pPr>
            <a:endParaRPr lang="en-US" dirty="0" smtClean="0"/>
          </a:p>
          <a:p>
            <a:pPr marL="0" indent="0">
              <a:buNone/>
            </a:pPr>
            <a:endParaRPr lang="en-US" dirty="0"/>
          </a:p>
          <a:p>
            <a:pPr marL="0" indent="0">
              <a:buNone/>
            </a:pPr>
            <a:endParaRPr lang="en-US" dirty="0" smtClean="0"/>
          </a:p>
        </p:txBody>
      </p:sp>
    </p:spTree>
    <p:extLst>
      <p:ext uri="{BB962C8B-B14F-4D97-AF65-F5344CB8AC3E}">
        <p14:creationId xmlns:p14="http://schemas.microsoft.com/office/powerpoint/2010/main" val="3715093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Examples of HROs</a:t>
            </a:r>
            <a:endParaRPr lang="en-US" dirty="0"/>
          </a:p>
        </p:txBody>
      </p:sp>
      <p:sp>
        <p:nvSpPr>
          <p:cNvPr id="3" name="Content Placeholder 2"/>
          <p:cNvSpPr>
            <a:spLocks noGrp="1"/>
          </p:cNvSpPr>
          <p:nvPr>
            <p:ph idx="1"/>
          </p:nvPr>
        </p:nvSpPr>
        <p:spPr/>
        <p:txBody>
          <a:bodyPr/>
          <a:lstStyle/>
          <a:p>
            <a:endParaRPr lang="en-US" dirty="0" smtClean="0"/>
          </a:p>
          <a:p>
            <a:r>
              <a:rPr lang="en-US" dirty="0" smtClean="0"/>
              <a:t>Nuclear power plants</a:t>
            </a:r>
          </a:p>
          <a:p>
            <a:r>
              <a:rPr lang="en-US" dirty="0" smtClean="0"/>
              <a:t>Chemical production plants</a:t>
            </a:r>
          </a:p>
          <a:p>
            <a:r>
              <a:rPr lang="en-US" dirty="0" smtClean="0"/>
              <a:t>Offshore drilling rigs</a:t>
            </a:r>
          </a:p>
          <a:p>
            <a:r>
              <a:rPr lang="en-US" dirty="0" smtClean="0"/>
              <a:t>Air traffic control systems</a:t>
            </a:r>
          </a:p>
          <a:p>
            <a:r>
              <a:rPr lang="en-US" dirty="0" smtClean="0"/>
              <a:t>Accident and emergency departments</a:t>
            </a:r>
          </a:p>
        </p:txBody>
      </p:sp>
    </p:spTree>
    <p:extLst>
      <p:ext uri="{BB962C8B-B14F-4D97-AF65-F5344CB8AC3E}">
        <p14:creationId xmlns:p14="http://schemas.microsoft.com/office/powerpoint/2010/main" val="3043872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Reliability</a:t>
            </a:r>
            <a:endParaRPr lang="en-US" dirty="0"/>
          </a:p>
        </p:txBody>
      </p:sp>
      <p:sp>
        <p:nvSpPr>
          <p:cNvPr id="3" name="Content Placeholder 2"/>
          <p:cNvSpPr>
            <a:spLocks noGrp="1"/>
          </p:cNvSpPr>
          <p:nvPr>
            <p:ph idx="1"/>
          </p:nvPr>
        </p:nvSpPr>
        <p:spPr/>
        <p:txBody>
          <a:bodyPr>
            <a:normAutofit lnSpcReduction="10000"/>
          </a:bodyPr>
          <a:lstStyle/>
          <a:p>
            <a:endParaRPr lang="en-US" dirty="0" smtClean="0"/>
          </a:p>
          <a:p>
            <a:pPr marL="0" indent="0" algn="ctr">
              <a:buNone/>
            </a:pPr>
            <a:r>
              <a:rPr lang="en-US" sz="3600" dirty="0" smtClean="0"/>
              <a:t>“Reliability depends on the lack of unwanted, unanticipated, and unexplainable variance in performance.”</a:t>
            </a:r>
          </a:p>
          <a:p>
            <a:pPr marL="0" indent="0">
              <a:buNone/>
            </a:pPr>
            <a:endParaRPr lang="en-US" dirty="0" smtClean="0"/>
          </a:p>
          <a:p>
            <a:pPr marL="0" indent="0">
              <a:buNone/>
            </a:pPr>
            <a:r>
              <a:rPr lang="en-US" sz="1800" dirty="0" smtClean="0"/>
              <a:t>Hollnagel, E. (1993: 51) </a:t>
            </a:r>
            <a:r>
              <a:rPr lang="en-US" sz="1800" i="1" dirty="0" smtClean="0"/>
              <a:t>Human Reliability Analysis:  Context and Control.  </a:t>
            </a:r>
            <a:r>
              <a:rPr lang="en-US" sz="1800" dirty="0" smtClean="0"/>
              <a:t>Massachusetts:  Academic Press </a:t>
            </a:r>
            <a:endParaRPr lang="en-US" sz="1800" dirty="0"/>
          </a:p>
          <a:p>
            <a:pPr marL="0" indent="0">
              <a:buNone/>
            </a:pPr>
            <a:endParaRPr lang="en-US" dirty="0"/>
          </a:p>
        </p:txBody>
      </p:sp>
    </p:spTree>
    <p:extLst>
      <p:ext uri="{BB962C8B-B14F-4D97-AF65-F5344CB8AC3E}">
        <p14:creationId xmlns:p14="http://schemas.microsoft.com/office/powerpoint/2010/main" val="372938344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Mindful Leadership in an HRO</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Proactive commissions of audits to identify problems</a:t>
            </a:r>
          </a:p>
          <a:p>
            <a:r>
              <a:rPr lang="en-US" dirty="0" smtClean="0"/>
              <a:t>‘Bottom up’ communication of bad news</a:t>
            </a:r>
          </a:p>
          <a:p>
            <a:r>
              <a:rPr lang="en-US" dirty="0" smtClean="0"/>
              <a:t>Engagement with front line staff through site visits</a:t>
            </a:r>
          </a:p>
          <a:p>
            <a:r>
              <a:rPr lang="en-US" dirty="0" smtClean="0"/>
              <a:t>Investment of resources in safety management and the ability to balance profits with safety.</a:t>
            </a:r>
          </a:p>
          <a:p>
            <a:pPr marL="0" indent="0">
              <a:buNone/>
            </a:pPr>
            <a:r>
              <a:rPr lang="en-US" sz="1900" dirty="0" err="1" smtClean="0"/>
              <a:t>Lekka</a:t>
            </a:r>
            <a:r>
              <a:rPr lang="en-US" sz="1900" dirty="0" smtClean="0"/>
              <a:t>, C. (2011) </a:t>
            </a:r>
            <a:r>
              <a:rPr lang="en-US" sz="1900" i="1" dirty="0" smtClean="0"/>
              <a:t>High Reliability </a:t>
            </a:r>
            <a:r>
              <a:rPr lang="en-US" sz="1900" i="1" dirty="0" err="1" smtClean="0"/>
              <a:t>Organisations</a:t>
            </a:r>
            <a:r>
              <a:rPr lang="en-US" sz="1900" i="1" dirty="0" smtClean="0"/>
              <a:t>:  a review of the literature.  </a:t>
            </a:r>
            <a:r>
              <a:rPr lang="en-US" sz="1900" dirty="0" smtClean="0"/>
              <a:t>HSE Books</a:t>
            </a:r>
            <a:endParaRPr lang="en-US" sz="1900" dirty="0"/>
          </a:p>
        </p:txBody>
      </p:sp>
    </p:spTree>
    <p:extLst>
      <p:ext uri="{BB962C8B-B14F-4D97-AF65-F5344CB8AC3E}">
        <p14:creationId xmlns:p14="http://schemas.microsoft.com/office/powerpoint/2010/main" val="4263321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Individual Mindfulness</a:t>
            </a:r>
            <a:endParaRPr lang="en-US" dirty="0"/>
          </a:p>
        </p:txBody>
      </p:sp>
      <p:sp>
        <p:nvSpPr>
          <p:cNvPr id="3" name="Content Placeholder 2"/>
          <p:cNvSpPr>
            <a:spLocks noGrp="1"/>
          </p:cNvSpPr>
          <p:nvPr>
            <p:ph idx="1"/>
          </p:nvPr>
        </p:nvSpPr>
        <p:spPr/>
        <p:txBody>
          <a:bodyPr>
            <a:normAutofit/>
          </a:bodyPr>
          <a:lstStyle/>
          <a:p>
            <a:endParaRPr lang="en-US" dirty="0" smtClean="0"/>
          </a:p>
          <a:p>
            <a:pPr marL="0" indent="0">
              <a:buNone/>
            </a:pPr>
            <a:r>
              <a:rPr lang="en-US" dirty="0" smtClean="0"/>
              <a:t>Does not feature heavily in the literature, other than to be dismissed as an unlikely ideal.  However, the roots of the HRO model are to be found in the research literature of mindfulness.</a:t>
            </a:r>
          </a:p>
        </p:txBody>
      </p:sp>
    </p:spTree>
    <p:extLst>
      <p:ext uri="{BB962C8B-B14F-4D97-AF65-F5344CB8AC3E}">
        <p14:creationId xmlns:p14="http://schemas.microsoft.com/office/powerpoint/2010/main" val="253669249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Individual Mindfulness</a:t>
            </a:r>
            <a:endParaRPr lang="en-GB" dirty="0"/>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US" dirty="0"/>
              <a:t>Encouragement and simple techniques can be shared with everyone to facilitate coming off autopilot and waking up to the moment – developing a faculty of </a:t>
            </a:r>
            <a:r>
              <a:rPr lang="en-US" dirty="0" smtClean="0"/>
              <a:t>mindfulness both personal and </a:t>
            </a:r>
            <a:r>
              <a:rPr lang="en-US" dirty="0" err="1" smtClean="0"/>
              <a:t>organisational</a:t>
            </a:r>
            <a:r>
              <a:rPr lang="en-US" dirty="0" smtClean="0"/>
              <a:t>.</a:t>
            </a:r>
            <a:endParaRPr lang="en-GB" dirty="0"/>
          </a:p>
        </p:txBody>
      </p:sp>
    </p:spTree>
    <p:extLst>
      <p:ext uri="{BB962C8B-B14F-4D97-AF65-F5344CB8AC3E}">
        <p14:creationId xmlns:p14="http://schemas.microsoft.com/office/powerpoint/2010/main" val="229347686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smtClean="0"/>
              <a:t>Culture and individual responsibility</a:t>
            </a:r>
            <a:br>
              <a:rPr lang="en-GB" dirty="0" smtClean="0"/>
            </a:br>
            <a:r>
              <a:rPr lang="en-GB" sz="1600" dirty="0" smtClean="0"/>
              <a:t>(Reason op </a:t>
            </a:r>
            <a:r>
              <a:rPr lang="en-GB" sz="1600" dirty="0" err="1" smtClean="0"/>
              <a:t>cit</a:t>
            </a:r>
            <a:r>
              <a:rPr lang="en-GB" sz="1600" dirty="0" smtClean="0"/>
              <a:t>)</a:t>
            </a:r>
            <a:endParaRPr lang="en-GB" sz="1600" dirty="0"/>
          </a:p>
        </p:txBody>
      </p:sp>
      <p:sp>
        <p:nvSpPr>
          <p:cNvPr id="3" name="Text Placeholder 2"/>
          <p:cNvSpPr>
            <a:spLocks noGrp="1"/>
          </p:cNvSpPr>
          <p:nvPr>
            <p:ph type="body" idx="1"/>
          </p:nvPr>
        </p:nvSpPr>
        <p:spPr/>
        <p:txBody>
          <a:bodyPr/>
          <a:lstStyle/>
          <a:p>
            <a:r>
              <a:rPr lang="en-GB" dirty="0" smtClean="0"/>
              <a:t>Human as Hazard</a:t>
            </a:r>
            <a:endParaRPr lang="en-GB" dirty="0"/>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827584" y="2564904"/>
            <a:ext cx="2880320" cy="2880320"/>
          </a:xfrm>
        </p:spPr>
      </p:pic>
      <p:sp>
        <p:nvSpPr>
          <p:cNvPr id="5" name="Text Placeholder 4"/>
          <p:cNvSpPr>
            <a:spLocks noGrp="1"/>
          </p:cNvSpPr>
          <p:nvPr>
            <p:ph type="body" sz="quarter" idx="3"/>
          </p:nvPr>
        </p:nvSpPr>
        <p:spPr/>
        <p:txBody>
          <a:bodyPr/>
          <a:lstStyle/>
          <a:p>
            <a:r>
              <a:rPr lang="en-GB" dirty="0" smtClean="0"/>
              <a:t>Human as Hero</a:t>
            </a:r>
            <a:endParaRPr lang="en-GB" dirty="0"/>
          </a:p>
        </p:txBody>
      </p:sp>
      <p:pic>
        <p:nvPicPr>
          <p:cNvPr id="8" name="Content Placeholder 7"/>
          <p:cNvPicPr>
            <a:picLocks noGrp="1" noChangeAspect="1"/>
          </p:cNvPicPr>
          <p:nvPr>
            <p:ph sz="quarter" idx="4"/>
          </p:nvPr>
        </p:nvPicPr>
        <p:blipFill>
          <a:blip r:embed="rId3" cstate="print">
            <a:extLst>
              <a:ext uri="{28A0092B-C50C-407E-A947-70E740481C1C}">
                <a14:useLocalDpi xmlns:a14="http://schemas.microsoft.com/office/drawing/2010/main" val="0"/>
              </a:ext>
            </a:extLst>
          </a:blip>
          <a:stretch>
            <a:fillRect/>
          </a:stretch>
        </p:blipFill>
        <p:spPr>
          <a:xfrm>
            <a:off x="5364088" y="2335996"/>
            <a:ext cx="2500768" cy="3253592"/>
          </a:xfrm>
        </p:spPr>
      </p:pic>
    </p:spTree>
    <p:extLst>
      <p:ext uri="{BB962C8B-B14F-4D97-AF65-F5344CB8AC3E}">
        <p14:creationId xmlns:p14="http://schemas.microsoft.com/office/powerpoint/2010/main" val="7799774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endParaRPr lang="en-GB" dirty="0" smtClean="0"/>
          </a:p>
          <a:p>
            <a:pPr marL="0" indent="0">
              <a:buNone/>
            </a:pPr>
            <a:endParaRPr lang="en-GB" sz="4800" dirty="0" smtClean="0"/>
          </a:p>
          <a:p>
            <a:pPr marL="0" indent="0">
              <a:buNone/>
            </a:pPr>
            <a:r>
              <a:rPr lang="en-GB" sz="4800" dirty="0" smtClean="0"/>
              <a:t>“The road to disaster was paved with false assumptions.”</a:t>
            </a:r>
            <a:endParaRPr lang="en-GB" sz="4800" dirty="0"/>
          </a:p>
          <a:p>
            <a:pPr marL="0" indent="0">
              <a:buNone/>
            </a:pPr>
            <a:endParaRPr lang="en-GB" dirty="0" smtClean="0"/>
          </a:p>
          <a:p>
            <a:pPr marL="0" indent="0">
              <a:buNone/>
            </a:pPr>
            <a:endParaRPr lang="en-GB" dirty="0"/>
          </a:p>
          <a:p>
            <a:pPr marL="0" indent="0">
              <a:buNone/>
            </a:pPr>
            <a:endParaRPr lang="en-GB" dirty="0" smtClean="0"/>
          </a:p>
          <a:p>
            <a:pPr marL="0" indent="0">
              <a:buNone/>
            </a:pPr>
            <a:r>
              <a:rPr lang="en-GB" sz="2200" dirty="0" smtClean="0"/>
              <a:t>Reason, J. (2016) </a:t>
            </a:r>
            <a:r>
              <a:rPr lang="en-GB" sz="2200" i="1" dirty="0" smtClean="0"/>
              <a:t>Unsafe Acts:  Accidents and Heroic Recoveries.  </a:t>
            </a:r>
            <a:r>
              <a:rPr lang="en-GB" sz="2200" dirty="0" smtClean="0"/>
              <a:t>Abingdon:  Routledge </a:t>
            </a:r>
            <a:endParaRPr lang="en-GB" sz="2200" dirty="0"/>
          </a:p>
        </p:txBody>
      </p:sp>
    </p:spTree>
    <p:extLst>
      <p:ext uri="{BB962C8B-B14F-4D97-AF65-F5344CB8AC3E}">
        <p14:creationId xmlns:p14="http://schemas.microsoft.com/office/powerpoint/2010/main" val="273204668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Aspects</a:t>
            </a:r>
            <a:endParaRPr lang="en-GB" dirty="0"/>
          </a:p>
        </p:txBody>
      </p:sp>
      <p:sp>
        <p:nvSpPr>
          <p:cNvPr id="3" name="Content Placeholder 2"/>
          <p:cNvSpPr>
            <a:spLocks noGrp="1"/>
          </p:cNvSpPr>
          <p:nvPr>
            <p:ph idx="1"/>
          </p:nvPr>
        </p:nvSpPr>
        <p:spPr/>
        <p:txBody>
          <a:bodyPr/>
          <a:lstStyle/>
          <a:p>
            <a:endParaRPr lang="en-GB" dirty="0" smtClean="0"/>
          </a:p>
          <a:p>
            <a:r>
              <a:rPr lang="en-GB" dirty="0" smtClean="0"/>
              <a:t>The organisational approach.</a:t>
            </a:r>
          </a:p>
          <a:p>
            <a:r>
              <a:rPr lang="en-GB" dirty="0" smtClean="0"/>
              <a:t>Individuals taking care of themselves, being present and aware, and confident to report concerns.</a:t>
            </a:r>
          </a:p>
          <a:p>
            <a:r>
              <a:rPr lang="en-GB" dirty="0" smtClean="0"/>
              <a:t>Management of stress for optimal brain function.</a:t>
            </a:r>
            <a:endParaRPr lang="en-GB" dirty="0"/>
          </a:p>
        </p:txBody>
      </p:sp>
    </p:spTree>
    <p:extLst>
      <p:ext uri="{BB962C8B-B14F-4D97-AF65-F5344CB8AC3E}">
        <p14:creationId xmlns:p14="http://schemas.microsoft.com/office/powerpoint/2010/main" val="2009034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If this interests you…</a:t>
            </a:r>
            <a:endParaRPr lang="en-GB" dirty="0"/>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dirty="0" smtClean="0"/>
              <a:t>…. </a:t>
            </a:r>
            <a:r>
              <a:rPr lang="en-GB" dirty="0"/>
              <a:t>p</a:t>
            </a:r>
            <a:r>
              <a:rPr lang="en-GB" dirty="0" smtClean="0"/>
              <a:t>lease get in touch with me.</a:t>
            </a:r>
          </a:p>
          <a:p>
            <a:pPr marL="0" indent="0">
              <a:buNone/>
            </a:pPr>
            <a:endParaRPr lang="en-GB" dirty="0"/>
          </a:p>
          <a:p>
            <a:pPr marL="0" indent="0">
              <a:buNone/>
            </a:pPr>
            <a:r>
              <a:rPr lang="en-GB" dirty="0" smtClean="0">
                <a:hlinkClick r:id="rId2"/>
              </a:rPr>
              <a:t>h.fish@uwtsd.ac.uk</a:t>
            </a:r>
            <a:endParaRPr lang="en-GB" dirty="0" smtClean="0"/>
          </a:p>
          <a:p>
            <a:pPr marL="0" indent="0">
              <a:buNone/>
            </a:pPr>
            <a:r>
              <a:rPr lang="en-GB" dirty="0" smtClean="0"/>
              <a:t>07988 853174</a:t>
            </a:r>
            <a:endParaRPr lang="en-GB" dirty="0"/>
          </a:p>
        </p:txBody>
      </p:sp>
    </p:spTree>
    <p:extLst>
      <p:ext uri="{BB962C8B-B14F-4D97-AF65-F5344CB8AC3E}">
        <p14:creationId xmlns:p14="http://schemas.microsoft.com/office/powerpoint/2010/main" val="34896060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Thank you…</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1352691"/>
            <a:ext cx="3663702" cy="4220526"/>
          </a:xfrm>
        </p:spPr>
      </p:pic>
      <p:sp>
        <p:nvSpPr>
          <p:cNvPr id="4" name="Content Placeholder 3"/>
          <p:cNvSpPr>
            <a:spLocks noGrp="1"/>
          </p:cNvSpPr>
          <p:nvPr>
            <p:ph sz="half" idx="2"/>
          </p:nvPr>
        </p:nvSpPr>
        <p:spPr/>
        <p:txBody>
          <a:bodyPr/>
          <a:lstStyle/>
          <a:p>
            <a:pPr marL="0" indent="0">
              <a:buNone/>
            </a:pPr>
            <a:endParaRPr lang="en-GB" dirty="0"/>
          </a:p>
          <a:p>
            <a:pPr marL="0" indent="0">
              <a:buNone/>
            </a:pPr>
            <a:r>
              <a:rPr lang="en-GB" sz="3600" i="1" dirty="0" smtClean="0"/>
              <a:t>…for your kind attention.</a:t>
            </a:r>
          </a:p>
          <a:p>
            <a:pPr marL="0" indent="0">
              <a:buNone/>
            </a:pPr>
            <a:endParaRPr lang="en-GB" sz="3600" i="1" dirty="0" smtClean="0"/>
          </a:p>
          <a:p>
            <a:pPr marL="0" indent="0">
              <a:buNone/>
            </a:pPr>
            <a:r>
              <a:rPr lang="en-GB" sz="3600" i="1" dirty="0" smtClean="0"/>
              <a:t>See you at Graduation!</a:t>
            </a:r>
            <a:endParaRPr lang="en-GB" sz="3600" i="1" dirty="0"/>
          </a:p>
        </p:txBody>
      </p:sp>
    </p:spTree>
    <p:extLst>
      <p:ext uri="{BB962C8B-B14F-4D97-AF65-F5344CB8AC3E}">
        <p14:creationId xmlns:p14="http://schemas.microsoft.com/office/powerpoint/2010/main" val="135800732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US" dirty="0"/>
              <a:t>Hollnagel, E. (1993: 51) </a:t>
            </a:r>
            <a:r>
              <a:rPr lang="en-US" i="1" dirty="0"/>
              <a:t>Human Reliability Analysis:  Context and Control.  </a:t>
            </a:r>
            <a:r>
              <a:rPr lang="en-US" dirty="0"/>
              <a:t>Massachusetts:  Academic Press </a:t>
            </a:r>
          </a:p>
          <a:p>
            <a:pPr marL="0" indent="0">
              <a:buNone/>
            </a:pPr>
            <a:r>
              <a:rPr lang="en-GB" dirty="0" err="1" smtClean="0"/>
              <a:t>Kabat</a:t>
            </a:r>
            <a:r>
              <a:rPr lang="en-GB" dirty="0" smtClean="0"/>
              <a:t>-Zinn, J.</a:t>
            </a:r>
            <a:r>
              <a:rPr lang="en-US" dirty="0" smtClean="0"/>
              <a:t> (2004</a:t>
            </a:r>
            <a:r>
              <a:rPr lang="en-US" dirty="0"/>
              <a:t>) </a:t>
            </a:r>
            <a:r>
              <a:rPr lang="en-US" i="1" dirty="0"/>
              <a:t>Wherever You Go, There You Are. </a:t>
            </a:r>
            <a:r>
              <a:rPr lang="en-US" dirty="0"/>
              <a:t>London:  </a:t>
            </a:r>
            <a:r>
              <a:rPr lang="en-US" dirty="0" err="1"/>
              <a:t>Piatkus</a:t>
            </a:r>
            <a:endParaRPr lang="en-US" dirty="0"/>
          </a:p>
          <a:p>
            <a:pPr marL="0" indent="0">
              <a:buNone/>
            </a:pPr>
            <a:r>
              <a:rPr lang="en-GB" dirty="0" smtClean="0"/>
              <a:t>Reason</a:t>
            </a:r>
            <a:r>
              <a:rPr lang="en-GB" dirty="0"/>
              <a:t>, J. (2016) </a:t>
            </a:r>
            <a:r>
              <a:rPr lang="en-GB" i="1" dirty="0"/>
              <a:t>Unsafe Acts:  Accidents and Heroic Recoveries.  </a:t>
            </a:r>
            <a:r>
              <a:rPr lang="en-GB" dirty="0"/>
              <a:t>Abingdon:  Routledge </a:t>
            </a:r>
          </a:p>
          <a:p>
            <a:pPr marL="0" indent="0">
              <a:buNone/>
            </a:pPr>
            <a:r>
              <a:rPr lang="en-GB" dirty="0" err="1" smtClean="0"/>
              <a:t>Vogus</a:t>
            </a:r>
            <a:r>
              <a:rPr lang="en-GB" dirty="0"/>
              <a:t>, T.J. and Sutcliffe, K.M</a:t>
            </a:r>
            <a:r>
              <a:rPr lang="en-GB" dirty="0" smtClean="0"/>
              <a:t>. </a:t>
            </a:r>
            <a:r>
              <a:rPr lang="en-GB" dirty="0"/>
              <a:t>‘Organizational Mindfulness and Mindful Organizing:  A Reconciliation and Path Forward’, </a:t>
            </a:r>
            <a:r>
              <a:rPr lang="en-GB" i="1" dirty="0"/>
              <a:t>Academy of Management Learning and Education, </a:t>
            </a:r>
            <a:r>
              <a:rPr lang="en-GB" dirty="0"/>
              <a:t>11 (4) 722-735 </a:t>
            </a:r>
            <a:endParaRPr lang="en-US" dirty="0"/>
          </a:p>
        </p:txBody>
      </p:sp>
    </p:spTree>
    <p:extLst>
      <p:ext uri="{BB962C8B-B14F-4D97-AF65-F5344CB8AC3E}">
        <p14:creationId xmlns:p14="http://schemas.microsoft.com/office/powerpoint/2010/main" val="350239956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http://purl.org/dc/dcmitype/"/>
    <ds:schemaRef ds:uri="http://purl.org/dc/terms/"/>
    <ds:schemaRef ds:uri="303dbf9b-b85b-46a0-94f1-894078c07ecd"/>
    <ds:schemaRef ds:uri="http://schemas.microsoft.com/office/2006/documentManagement/types"/>
    <ds:schemaRef ds:uri="http://schemas.openxmlformats.org/package/2006/metadata/core-properties"/>
    <ds:schemaRef ds:uri="http://purl.org/dc/elements/1.1/"/>
    <ds:schemaRef ds:uri="http://schemas.microsoft.com/office/infopath/2007/PartnerControl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563</TotalTime>
  <Words>801</Words>
  <Application>Microsoft Office PowerPoint</Application>
  <PresentationFormat>On-screen Show (4:3)</PresentationFormat>
  <Paragraphs>120</Paragraphs>
  <Slides>21</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Myriad Pro</vt:lpstr>
      <vt:lpstr>20140311PresentationUWTSDTemplate</vt:lpstr>
      <vt:lpstr>Mindfulness and Resilience in Times of Crisis  Heather Fish Fieldbay 21 March 2017 </vt:lpstr>
      <vt:lpstr>This Session</vt:lpstr>
      <vt:lpstr>This Session</vt:lpstr>
      <vt:lpstr>But what is it….?</vt:lpstr>
      <vt:lpstr>A Definition.</vt:lpstr>
      <vt:lpstr>Autopilot in Your Workplace</vt:lpstr>
      <vt:lpstr>Organizational Mindfulness</vt:lpstr>
      <vt:lpstr>Mindful Organizing</vt:lpstr>
      <vt:lpstr>Reconciling Organizational Mindfulness and Mindful Organizing (Vogus and Sutcliffe, 2012)   Top Administrator</vt:lpstr>
      <vt:lpstr>High Reliability Organisation (HRO)</vt:lpstr>
      <vt:lpstr>Examples of HROs</vt:lpstr>
      <vt:lpstr>What is Reliability</vt:lpstr>
      <vt:lpstr>Mindful Leadership in an HRO</vt:lpstr>
      <vt:lpstr>Individual Mindfulness</vt:lpstr>
      <vt:lpstr>Individual Mindfulness</vt:lpstr>
      <vt:lpstr>Culture and individual responsibility (Reason op cit)</vt:lpstr>
      <vt:lpstr>PowerPoint Presentation</vt:lpstr>
      <vt:lpstr>Key Aspects</vt:lpstr>
      <vt:lpstr>If this interests you…</vt:lpstr>
      <vt:lpstr>Thank you…</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Crossman</cp:lastModifiedBy>
  <cp:revision>67</cp:revision>
  <cp:lastPrinted>2016-11-09T12:54:21Z</cp:lastPrinted>
  <dcterms:created xsi:type="dcterms:W3CDTF">2015-04-14T15:21:28Z</dcterms:created>
  <dcterms:modified xsi:type="dcterms:W3CDTF">2017-03-31T11:20:53Z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