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2" r:id="rId1"/>
  </p:sldMasterIdLst>
  <p:notesMasterIdLst>
    <p:notesMasterId r:id="rId14"/>
  </p:notesMasterIdLst>
  <p:sldIdLst>
    <p:sldId id="256" r:id="rId2"/>
    <p:sldId id="270" r:id="rId3"/>
    <p:sldId id="257" r:id="rId4"/>
    <p:sldId id="258" r:id="rId5"/>
    <p:sldId id="262" r:id="rId6"/>
    <p:sldId id="260" r:id="rId7"/>
    <p:sldId id="261" r:id="rId8"/>
    <p:sldId id="263" r:id="rId9"/>
    <p:sldId id="265" r:id="rId10"/>
    <p:sldId id="266"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eea Bogdan (1907865)" initials="AB(" lastIdx="1" clrIdx="0">
    <p:extLst>
      <p:ext uri="{19B8F6BF-5375-455C-9EA6-DF929625EA0E}">
        <p15:presenceInfo xmlns:p15="http://schemas.microsoft.com/office/powerpoint/2012/main" userId="Andreea Bogdan (190786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8E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5118" autoAdjust="0"/>
  </p:normalViewPr>
  <p:slideViewPr>
    <p:cSldViewPr>
      <p:cViewPr varScale="1">
        <p:scale>
          <a:sx n="68" d="100"/>
          <a:sy n="68" d="100"/>
        </p:scale>
        <p:origin x="84" y="60"/>
      </p:cViewPr>
      <p:guideLst>
        <p:guide orient="horz" pos="2160"/>
        <p:guide pos="3840"/>
      </p:guideLst>
    </p:cSldViewPr>
  </p:slideViewPr>
  <p:notesTextViewPr>
    <p:cViewPr>
      <p:scale>
        <a:sx n="66" d="100"/>
        <a:sy n="66"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commentAuthors" Target="commentAuthors.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A183E7-7722-447F-88F0-8803BED4BF62}"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1AFEE4CD-2111-4F38-AF07-B8DB6486866E}">
      <dgm:prSet custT="1"/>
      <dgm:spPr/>
      <dgm:t>
        <a:bodyPr/>
        <a:lstStyle/>
        <a:p>
          <a:r>
            <a:rPr lang="en-US" sz="2000" dirty="0"/>
            <a:t>Alzheimer's can be defined as memory loss due to dysfunctionality in terms of working disorder.</a:t>
          </a:r>
        </a:p>
      </dgm:t>
    </dgm:pt>
    <dgm:pt modelId="{C7216BFD-426E-4B72-8B89-237F2E39CFE2}" type="parTrans" cxnId="{ED55F957-1539-4991-9DB3-1A96CC0D0881}">
      <dgm:prSet/>
      <dgm:spPr/>
      <dgm:t>
        <a:bodyPr/>
        <a:lstStyle/>
        <a:p>
          <a:endParaRPr lang="en-US"/>
        </a:p>
      </dgm:t>
    </dgm:pt>
    <dgm:pt modelId="{B4906CAF-3506-4BBD-A2A3-02537EA1C53C}" type="sibTrans" cxnId="{ED55F957-1539-4991-9DB3-1A96CC0D0881}">
      <dgm:prSet/>
      <dgm:spPr/>
      <dgm:t>
        <a:bodyPr/>
        <a:lstStyle/>
        <a:p>
          <a:endParaRPr lang="en-US"/>
        </a:p>
      </dgm:t>
    </dgm:pt>
    <dgm:pt modelId="{55E656C4-B91C-44BE-8920-6FCB0FDBEAD0}">
      <dgm:prSet custT="1"/>
      <dgm:spPr/>
      <dgm:t>
        <a:bodyPr/>
        <a:lstStyle/>
        <a:p>
          <a:r>
            <a:rPr lang="en-US" sz="2000" dirty="0"/>
            <a:t>Depression can occur due to uncertain memory loss by affecting daily lifestyle.</a:t>
          </a:r>
        </a:p>
      </dgm:t>
    </dgm:pt>
    <dgm:pt modelId="{BBC8D5DF-B3EA-436B-9347-7DF818FAAAE3}" type="parTrans" cxnId="{A2E958E3-6DBC-48C3-8C2D-09C99332DB7C}">
      <dgm:prSet/>
      <dgm:spPr/>
      <dgm:t>
        <a:bodyPr/>
        <a:lstStyle/>
        <a:p>
          <a:endParaRPr lang="en-US"/>
        </a:p>
      </dgm:t>
    </dgm:pt>
    <dgm:pt modelId="{AFAA40FC-E6A5-477F-8579-8E2B90D7FA93}" type="sibTrans" cxnId="{A2E958E3-6DBC-48C3-8C2D-09C99332DB7C}">
      <dgm:prSet/>
      <dgm:spPr/>
      <dgm:t>
        <a:bodyPr/>
        <a:lstStyle/>
        <a:p>
          <a:endParaRPr lang="en-US"/>
        </a:p>
      </dgm:t>
    </dgm:pt>
    <dgm:pt modelId="{6C2A3359-C7F9-4B36-BBC6-D4413115EACA}">
      <dgm:prSet custT="1"/>
      <dgm:spPr/>
      <dgm:t>
        <a:bodyPr/>
        <a:lstStyle/>
        <a:p>
          <a:r>
            <a:rPr lang="en-US" sz="2000" dirty="0"/>
            <a:t>Refusal of sleep is the major symptom that can be seen in patients with this disease, which penetrates the mental stability of humans.</a:t>
          </a:r>
        </a:p>
      </dgm:t>
    </dgm:pt>
    <dgm:pt modelId="{86A03395-324E-4B7A-9BB6-C4FC37D032B8}" type="parTrans" cxnId="{5C4B578B-91CE-4ED1-8E1E-28F28D175B44}">
      <dgm:prSet/>
      <dgm:spPr/>
      <dgm:t>
        <a:bodyPr/>
        <a:lstStyle/>
        <a:p>
          <a:endParaRPr lang="en-US"/>
        </a:p>
      </dgm:t>
    </dgm:pt>
    <dgm:pt modelId="{7E8DEA95-0883-4186-AF9C-FA0E2425CCEE}" type="sibTrans" cxnId="{5C4B578B-91CE-4ED1-8E1E-28F28D175B44}">
      <dgm:prSet/>
      <dgm:spPr/>
      <dgm:t>
        <a:bodyPr/>
        <a:lstStyle/>
        <a:p>
          <a:endParaRPr lang="en-US"/>
        </a:p>
      </dgm:t>
    </dgm:pt>
    <dgm:pt modelId="{08F34930-98BE-4E16-A3FC-B9970DECE1E3}" type="pres">
      <dgm:prSet presAssocID="{40A183E7-7722-447F-88F0-8803BED4BF62}" presName="vert0" presStyleCnt="0">
        <dgm:presLayoutVars>
          <dgm:dir/>
          <dgm:animOne val="branch"/>
          <dgm:animLvl val="lvl"/>
        </dgm:presLayoutVars>
      </dgm:prSet>
      <dgm:spPr/>
    </dgm:pt>
    <dgm:pt modelId="{E65400F2-8663-4E94-8083-E1D110EA5761}" type="pres">
      <dgm:prSet presAssocID="{1AFEE4CD-2111-4F38-AF07-B8DB6486866E}" presName="thickLine" presStyleLbl="alignNode1" presStyleIdx="0" presStyleCnt="3"/>
      <dgm:spPr/>
    </dgm:pt>
    <dgm:pt modelId="{C1ECE5A2-5A3B-45E1-9248-F33B51E2CFAA}" type="pres">
      <dgm:prSet presAssocID="{1AFEE4CD-2111-4F38-AF07-B8DB6486866E}" presName="horz1" presStyleCnt="0"/>
      <dgm:spPr/>
    </dgm:pt>
    <dgm:pt modelId="{5F50B137-34FD-48D8-B31B-2C2AA6282231}" type="pres">
      <dgm:prSet presAssocID="{1AFEE4CD-2111-4F38-AF07-B8DB6486866E}" presName="tx1" presStyleLbl="revTx" presStyleIdx="0" presStyleCnt="3"/>
      <dgm:spPr/>
    </dgm:pt>
    <dgm:pt modelId="{5947BAA1-6E28-404C-BF22-737DF1E0513E}" type="pres">
      <dgm:prSet presAssocID="{1AFEE4CD-2111-4F38-AF07-B8DB6486866E}" presName="vert1" presStyleCnt="0"/>
      <dgm:spPr/>
    </dgm:pt>
    <dgm:pt modelId="{5BC7FF63-498E-4350-92A0-C5F95CC636E2}" type="pres">
      <dgm:prSet presAssocID="{55E656C4-B91C-44BE-8920-6FCB0FDBEAD0}" presName="thickLine" presStyleLbl="alignNode1" presStyleIdx="1" presStyleCnt="3"/>
      <dgm:spPr/>
    </dgm:pt>
    <dgm:pt modelId="{FD3FE9D4-5099-44F1-BEE9-A00C7F20CDD8}" type="pres">
      <dgm:prSet presAssocID="{55E656C4-B91C-44BE-8920-6FCB0FDBEAD0}" presName="horz1" presStyleCnt="0"/>
      <dgm:spPr/>
    </dgm:pt>
    <dgm:pt modelId="{2FEB8BD7-FE77-42E1-B034-21945BFE64F1}" type="pres">
      <dgm:prSet presAssocID="{55E656C4-B91C-44BE-8920-6FCB0FDBEAD0}" presName="tx1" presStyleLbl="revTx" presStyleIdx="1" presStyleCnt="3"/>
      <dgm:spPr/>
    </dgm:pt>
    <dgm:pt modelId="{E95EEB4E-3F84-4529-9B9D-B67F71BF93A8}" type="pres">
      <dgm:prSet presAssocID="{55E656C4-B91C-44BE-8920-6FCB0FDBEAD0}" presName="vert1" presStyleCnt="0"/>
      <dgm:spPr/>
    </dgm:pt>
    <dgm:pt modelId="{F1142E77-5A94-43AF-ADAD-A349050B51E1}" type="pres">
      <dgm:prSet presAssocID="{6C2A3359-C7F9-4B36-BBC6-D4413115EACA}" presName="thickLine" presStyleLbl="alignNode1" presStyleIdx="2" presStyleCnt="3"/>
      <dgm:spPr/>
    </dgm:pt>
    <dgm:pt modelId="{527C62E3-BF69-4B97-9BB2-6B57B9770712}" type="pres">
      <dgm:prSet presAssocID="{6C2A3359-C7F9-4B36-BBC6-D4413115EACA}" presName="horz1" presStyleCnt="0"/>
      <dgm:spPr/>
    </dgm:pt>
    <dgm:pt modelId="{FC93A3A0-2A0E-45C0-84E1-A0A71D12002B}" type="pres">
      <dgm:prSet presAssocID="{6C2A3359-C7F9-4B36-BBC6-D4413115EACA}" presName="tx1" presStyleLbl="revTx" presStyleIdx="2" presStyleCnt="3"/>
      <dgm:spPr/>
    </dgm:pt>
    <dgm:pt modelId="{42CDCB56-4130-4095-90D8-3F60123EC300}" type="pres">
      <dgm:prSet presAssocID="{6C2A3359-C7F9-4B36-BBC6-D4413115EACA}" presName="vert1" presStyleCnt="0"/>
      <dgm:spPr/>
    </dgm:pt>
  </dgm:ptLst>
  <dgm:cxnLst>
    <dgm:cxn modelId="{02BFF763-C477-4010-9A71-F715A4CCE1F9}" type="presOf" srcId="{55E656C4-B91C-44BE-8920-6FCB0FDBEAD0}" destId="{2FEB8BD7-FE77-42E1-B034-21945BFE64F1}" srcOrd="0" destOrd="0" presId="urn:microsoft.com/office/officeart/2008/layout/LinedList"/>
    <dgm:cxn modelId="{ED55F957-1539-4991-9DB3-1A96CC0D0881}" srcId="{40A183E7-7722-447F-88F0-8803BED4BF62}" destId="{1AFEE4CD-2111-4F38-AF07-B8DB6486866E}" srcOrd="0" destOrd="0" parTransId="{C7216BFD-426E-4B72-8B89-237F2E39CFE2}" sibTransId="{B4906CAF-3506-4BBD-A2A3-02537EA1C53C}"/>
    <dgm:cxn modelId="{5C4B578B-91CE-4ED1-8E1E-28F28D175B44}" srcId="{40A183E7-7722-447F-88F0-8803BED4BF62}" destId="{6C2A3359-C7F9-4B36-BBC6-D4413115EACA}" srcOrd="2" destOrd="0" parTransId="{86A03395-324E-4B7A-9BB6-C4FC37D032B8}" sibTransId="{7E8DEA95-0883-4186-AF9C-FA0E2425CCEE}"/>
    <dgm:cxn modelId="{A6DA55AB-AC1A-4A6C-87E6-0E8684BF9E8E}" type="presOf" srcId="{1AFEE4CD-2111-4F38-AF07-B8DB6486866E}" destId="{5F50B137-34FD-48D8-B31B-2C2AA6282231}" srcOrd="0" destOrd="0" presId="urn:microsoft.com/office/officeart/2008/layout/LinedList"/>
    <dgm:cxn modelId="{A2E958E3-6DBC-48C3-8C2D-09C99332DB7C}" srcId="{40A183E7-7722-447F-88F0-8803BED4BF62}" destId="{55E656C4-B91C-44BE-8920-6FCB0FDBEAD0}" srcOrd="1" destOrd="0" parTransId="{BBC8D5DF-B3EA-436B-9347-7DF818FAAAE3}" sibTransId="{AFAA40FC-E6A5-477F-8579-8E2B90D7FA93}"/>
    <dgm:cxn modelId="{A380BCE9-691D-4146-A570-9CFF19851ADD}" type="presOf" srcId="{6C2A3359-C7F9-4B36-BBC6-D4413115EACA}" destId="{FC93A3A0-2A0E-45C0-84E1-A0A71D12002B}" srcOrd="0" destOrd="0" presId="urn:microsoft.com/office/officeart/2008/layout/LinedList"/>
    <dgm:cxn modelId="{F73906F2-A46F-4A0B-80A6-4E4A6FBA451D}" type="presOf" srcId="{40A183E7-7722-447F-88F0-8803BED4BF62}" destId="{08F34930-98BE-4E16-A3FC-B9970DECE1E3}" srcOrd="0" destOrd="0" presId="urn:microsoft.com/office/officeart/2008/layout/LinedList"/>
    <dgm:cxn modelId="{032BF70E-4DA1-46F1-B2CB-D022EDF5DFE9}" type="presParOf" srcId="{08F34930-98BE-4E16-A3FC-B9970DECE1E3}" destId="{E65400F2-8663-4E94-8083-E1D110EA5761}" srcOrd="0" destOrd="0" presId="urn:microsoft.com/office/officeart/2008/layout/LinedList"/>
    <dgm:cxn modelId="{71FDF51B-9EC3-479F-8A4A-ADB78A6D57D2}" type="presParOf" srcId="{08F34930-98BE-4E16-A3FC-B9970DECE1E3}" destId="{C1ECE5A2-5A3B-45E1-9248-F33B51E2CFAA}" srcOrd="1" destOrd="0" presId="urn:microsoft.com/office/officeart/2008/layout/LinedList"/>
    <dgm:cxn modelId="{ABFE53E9-E662-47B2-AB7B-D276F5FBB006}" type="presParOf" srcId="{C1ECE5A2-5A3B-45E1-9248-F33B51E2CFAA}" destId="{5F50B137-34FD-48D8-B31B-2C2AA6282231}" srcOrd="0" destOrd="0" presId="urn:microsoft.com/office/officeart/2008/layout/LinedList"/>
    <dgm:cxn modelId="{287B04F4-2437-41DE-A67D-1F0818372DAC}" type="presParOf" srcId="{C1ECE5A2-5A3B-45E1-9248-F33B51E2CFAA}" destId="{5947BAA1-6E28-404C-BF22-737DF1E0513E}" srcOrd="1" destOrd="0" presId="urn:microsoft.com/office/officeart/2008/layout/LinedList"/>
    <dgm:cxn modelId="{A0D04483-D991-41B9-9C78-3FAA0D79971C}" type="presParOf" srcId="{08F34930-98BE-4E16-A3FC-B9970DECE1E3}" destId="{5BC7FF63-498E-4350-92A0-C5F95CC636E2}" srcOrd="2" destOrd="0" presId="urn:microsoft.com/office/officeart/2008/layout/LinedList"/>
    <dgm:cxn modelId="{5F5AC5D6-3B6C-4FCD-BBE0-60EC74AAB48E}" type="presParOf" srcId="{08F34930-98BE-4E16-A3FC-B9970DECE1E3}" destId="{FD3FE9D4-5099-44F1-BEE9-A00C7F20CDD8}" srcOrd="3" destOrd="0" presId="urn:microsoft.com/office/officeart/2008/layout/LinedList"/>
    <dgm:cxn modelId="{5054599C-C0EF-4989-8DEA-D0C974AACE52}" type="presParOf" srcId="{FD3FE9D4-5099-44F1-BEE9-A00C7F20CDD8}" destId="{2FEB8BD7-FE77-42E1-B034-21945BFE64F1}" srcOrd="0" destOrd="0" presId="urn:microsoft.com/office/officeart/2008/layout/LinedList"/>
    <dgm:cxn modelId="{95593B32-1BE9-425C-AD83-0BB8D7C5E031}" type="presParOf" srcId="{FD3FE9D4-5099-44F1-BEE9-A00C7F20CDD8}" destId="{E95EEB4E-3F84-4529-9B9D-B67F71BF93A8}" srcOrd="1" destOrd="0" presId="urn:microsoft.com/office/officeart/2008/layout/LinedList"/>
    <dgm:cxn modelId="{8D04FA3B-6905-4DB1-934C-25436C7621F9}" type="presParOf" srcId="{08F34930-98BE-4E16-A3FC-B9970DECE1E3}" destId="{F1142E77-5A94-43AF-ADAD-A349050B51E1}" srcOrd="4" destOrd="0" presId="urn:microsoft.com/office/officeart/2008/layout/LinedList"/>
    <dgm:cxn modelId="{EB5452FD-9462-4304-82A0-F17051A851AC}" type="presParOf" srcId="{08F34930-98BE-4E16-A3FC-B9970DECE1E3}" destId="{527C62E3-BF69-4B97-9BB2-6B57B9770712}" srcOrd="5" destOrd="0" presId="urn:microsoft.com/office/officeart/2008/layout/LinedList"/>
    <dgm:cxn modelId="{3D9121FC-B1A9-4D0D-9217-5CBEC44BF94B}" type="presParOf" srcId="{527C62E3-BF69-4B97-9BB2-6B57B9770712}" destId="{FC93A3A0-2A0E-45C0-84E1-A0A71D12002B}" srcOrd="0" destOrd="0" presId="urn:microsoft.com/office/officeart/2008/layout/LinedList"/>
    <dgm:cxn modelId="{BE730CA8-123D-4E44-BBF4-174B8CDE93F7}" type="presParOf" srcId="{527C62E3-BF69-4B97-9BB2-6B57B9770712}" destId="{42CDCB56-4130-4095-90D8-3F60123EC3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018D51-59C7-40C8-9FBD-A9A156FE06B2}" type="doc">
      <dgm:prSet loTypeId="urn:microsoft.com/office/officeart/2005/8/layout/default" loCatId="list" qsTypeId="urn:microsoft.com/office/officeart/2005/8/quickstyle/simple5" qsCatId="simple" csTypeId="urn:microsoft.com/office/officeart/2005/8/colors/accent5_2" csCatId="accent5" phldr="1"/>
      <dgm:spPr/>
      <dgm:t>
        <a:bodyPr/>
        <a:lstStyle/>
        <a:p>
          <a:endParaRPr lang="en-US"/>
        </a:p>
      </dgm:t>
    </dgm:pt>
    <dgm:pt modelId="{CCFE3E0A-DB76-4E29-8C57-110A17167934}">
      <dgm:prSet custT="1"/>
      <dgm:spPr/>
      <dgm:t>
        <a:bodyPr/>
        <a:lstStyle/>
        <a:p>
          <a:r>
            <a:rPr lang="en-US" sz="2000" dirty="0"/>
            <a:t>Alzheimer’s type 1 is an inflammatory disease, or hot dementia </a:t>
          </a:r>
        </a:p>
      </dgm:t>
    </dgm:pt>
    <dgm:pt modelId="{EFC08E00-400D-44F9-B66E-D264756F222E}" type="parTrans" cxnId="{F1368472-6813-477A-BE49-D3E33CBB566E}">
      <dgm:prSet/>
      <dgm:spPr/>
      <dgm:t>
        <a:bodyPr/>
        <a:lstStyle/>
        <a:p>
          <a:endParaRPr lang="en-US"/>
        </a:p>
      </dgm:t>
    </dgm:pt>
    <dgm:pt modelId="{D00B9EDC-FC38-4B30-9C26-2B70F199B94A}" type="sibTrans" cxnId="{F1368472-6813-477A-BE49-D3E33CBB566E}">
      <dgm:prSet/>
      <dgm:spPr/>
      <dgm:t>
        <a:bodyPr/>
        <a:lstStyle/>
        <a:p>
          <a:endParaRPr lang="en-US"/>
        </a:p>
      </dgm:t>
    </dgm:pt>
    <dgm:pt modelId="{9C740792-CFE9-497A-BA8D-BB792A289397}">
      <dgm:prSet custT="1"/>
      <dgm:spPr/>
      <dgm:t>
        <a:bodyPr/>
        <a:lstStyle/>
        <a:p>
          <a:r>
            <a:rPr lang="en-US" sz="2000" dirty="0"/>
            <a:t>Type 2  is referred to as atrophic or cold    Alzheimer’s</a:t>
          </a:r>
        </a:p>
      </dgm:t>
    </dgm:pt>
    <dgm:pt modelId="{6F8F3153-C661-43BA-ACD9-640954560AF4}" type="parTrans" cxnId="{5FAC861B-4692-46B7-AFBB-D15027A94FC9}">
      <dgm:prSet/>
      <dgm:spPr/>
      <dgm:t>
        <a:bodyPr/>
        <a:lstStyle/>
        <a:p>
          <a:endParaRPr lang="en-US"/>
        </a:p>
      </dgm:t>
    </dgm:pt>
    <dgm:pt modelId="{1C8D2E30-68E3-4FE8-9B13-F3DDC502A990}" type="sibTrans" cxnId="{5FAC861B-4692-46B7-AFBB-D15027A94FC9}">
      <dgm:prSet/>
      <dgm:spPr/>
      <dgm:t>
        <a:bodyPr/>
        <a:lstStyle/>
        <a:p>
          <a:endParaRPr lang="en-US"/>
        </a:p>
      </dgm:t>
    </dgm:pt>
    <dgm:pt modelId="{EF72EF6B-AD36-410F-A5C0-2E9DC57F9DCF}">
      <dgm:prSet custT="1"/>
      <dgm:spPr/>
      <dgm:t>
        <a:bodyPr/>
        <a:lstStyle/>
        <a:p>
          <a:r>
            <a:rPr lang="en-US" sz="2000" dirty="0"/>
            <a:t>High blood sugar or high fasting insulin drive type   1.5 Alzheimer’s</a:t>
          </a:r>
        </a:p>
      </dgm:t>
    </dgm:pt>
    <dgm:pt modelId="{D53893FD-6B39-46A5-BE8B-F1E8ABF65C1E}" type="parTrans" cxnId="{ED998FBE-6629-4A48-99BB-5B70C7B1D446}">
      <dgm:prSet/>
      <dgm:spPr/>
      <dgm:t>
        <a:bodyPr/>
        <a:lstStyle/>
        <a:p>
          <a:endParaRPr lang="en-US"/>
        </a:p>
      </dgm:t>
    </dgm:pt>
    <dgm:pt modelId="{079BCCB9-A2AC-48D2-93A7-B94598F620FD}" type="sibTrans" cxnId="{ED998FBE-6629-4A48-99BB-5B70C7B1D446}">
      <dgm:prSet/>
      <dgm:spPr/>
      <dgm:t>
        <a:bodyPr/>
        <a:lstStyle/>
        <a:p>
          <a:endParaRPr lang="en-US"/>
        </a:p>
      </dgm:t>
    </dgm:pt>
    <dgm:pt modelId="{5FDBBAAB-AE10-4891-A85C-B630A78F26C7}">
      <dgm:prSet custT="1"/>
      <dgm:spPr/>
      <dgm:t>
        <a:bodyPr/>
        <a:lstStyle/>
        <a:p>
          <a:r>
            <a:rPr lang="en-US" sz="2000" dirty="0"/>
            <a:t>Type 3 is toxic, or vile</a:t>
          </a:r>
        </a:p>
      </dgm:t>
    </dgm:pt>
    <dgm:pt modelId="{0ADC96A6-38C1-44E8-8465-AE22AEDD44EF}" type="parTrans" cxnId="{9391595F-8015-4200-B802-AE35CFC45CE1}">
      <dgm:prSet/>
      <dgm:spPr/>
      <dgm:t>
        <a:bodyPr/>
        <a:lstStyle/>
        <a:p>
          <a:endParaRPr lang="en-US"/>
        </a:p>
      </dgm:t>
    </dgm:pt>
    <dgm:pt modelId="{62F0E819-F440-4CA0-A698-EA6AAD6C4FE2}" type="sibTrans" cxnId="{9391595F-8015-4200-B802-AE35CFC45CE1}">
      <dgm:prSet/>
      <dgm:spPr/>
      <dgm:t>
        <a:bodyPr/>
        <a:lstStyle/>
        <a:p>
          <a:endParaRPr lang="en-US"/>
        </a:p>
      </dgm:t>
    </dgm:pt>
    <dgm:pt modelId="{965C3EC7-1FC8-46C4-9F24-459A5B7C4BDC}">
      <dgm:prSet custT="1"/>
      <dgm:spPr/>
      <dgm:t>
        <a:bodyPr/>
        <a:lstStyle/>
        <a:p>
          <a:r>
            <a:rPr lang="en-US" sz="2000" dirty="0"/>
            <a:t>In  type 4 Alzheimer's disease, the pathology is    vascular, or pale,</a:t>
          </a:r>
        </a:p>
      </dgm:t>
    </dgm:pt>
    <dgm:pt modelId="{95D2C7DA-D1F9-4D71-8BD7-7CF8FBCA9E78}" type="parTrans" cxnId="{3FB3D74A-6CAE-4C6A-AEF7-133D4F03DA1B}">
      <dgm:prSet/>
      <dgm:spPr/>
      <dgm:t>
        <a:bodyPr/>
        <a:lstStyle/>
        <a:p>
          <a:endParaRPr lang="en-US"/>
        </a:p>
      </dgm:t>
    </dgm:pt>
    <dgm:pt modelId="{4CCCAF59-568A-48CF-AA6E-F065823BB301}" type="sibTrans" cxnId="{3FB3D74A-6CAE-4C6A-AEF7-133D4F03DA1B}">
      <dgm:prSet/>
      <dgm:spPr/>
      <dgm:t>
        <a:bodyPr/>
        <a:lstStyle/>
        <a:p>
          <a:endParaRPr lang="en-US"/>
        </a:p>
      </dgm:t>
    </dgm:pt>
    <dgm:pt modelId="{4057D49D-63F3-4796-B6D0-E8940C872041}">
      <dgm:prSet custT="1"/>
      <dgm:spPr/>
      <dgm:t>
        <a:bodyPr/>
        <a:lstStyle/>
        <a:p>
          <a:r>
            <a:rPr lang="en-US" sz="2000" dirty="0"/>
            <a:t>Type 5 Alzheimer's disease is characterized by   traumatic or dazed symptoms</a:t>
          </a:r>
        </a:p>
      </dgm:t>
    </dgm:pt>
    <dgm:pt modelId="{36881717-A7B0-4DE6-9325-DEE8AB8873C8}" type="parTrans" cxnId="{52B648B0-2015-4176-B018-35545EE74B33}">
      <dgm:prSet/>
      <dgm:spPr/>
      <dgm:t>
        <a:bodyPr/>
        <a:lstStyle/>
        <a:p>
          <a:endParaRPr lang="en-US"/>
        </a:p>
      </dgm:t>
    </dgm:pt>
    <dgm:pt modelId="{4B7C5BD1-5875-4EEC-A4FE-5A0D5468252F}" type="sibTrans" cxnId="{52B648B0-2015-4176-B018-35545EE74B33}">
      <dgm:prSet/>
      <dgm:spPr/>
      <dgm:t>
        <a:bodyPr/>
        <a:lstStyle/>
        <a:p>
          <a:endParaRPr lang="en-US"/>
        </a:p>
      </dgm:t>
    </dgm:pt>
    <dgm:pt modelId="{60FE19B8-1758-4AD2-9226-E31B865E2AA4}" type="pres">
      <dgm:prSet presAssocID="{DF018D51-59C7-40C8-9FBD-A9A156FE06B2}" presName="diagram" presStyleCnt="0">
        <dgm:presLayoutVars>
          <dgm:dir/>
          <dgm:resizeHandles val="exact"/>
        </dgm:presLayoutVars>
      </dgm:prSet>
      <dgm:spPr/>
    </dgm:pt>
    <dgm:pt modelId="{0BE3093D-A317-4FC1-9704-E1B6B50D8C3E}" type="pres">
      <dgm:prSet presAssocID="{CCFE3E0A-DB76-4E29-8C57-110A17167934}" presName="node" presStyleLbl="node1" presStyleIdx="0" presStyleCnt="6">
        <dgm:presLayoutVars>
          <dgm:bulletEnabled val="1"/>
        </dgm:presLayoutVars>
      </dgm:prSet>
      <dgm:spPr/>
    </dgm:pt>
    <dgm:pt modelId="{92DFC096-BABD-4E3C-AF1A-D4A1B4FB948B}" type="pres">
      <dgm:prSet presAssocID="{D00B9EDC-FC38-4B30-9C26-2B70F199B94A}" presName="sibTrans" presStyleCnt="0"/>
      <dgm:spPr/>
    </dgm:pt>
    <dgm:pt modelId="{7156268F-D7DC-4856-9BF6-F9D1F9F4C91B}" type="pres">
      <dgm:prSet presAssocID="{9C740792-CFE9-497A-BA8D-BB792A289397}" presName="node" presStyleLbl="node1" presStyleIdx="1" presStyleCnt="6">
        <dgm:presLayoutVars>
          <dgm:bulletEnabled val="1"/>
        </dgm:presLayoutVars>
      </dgm:prSet>
      <dgm:spPr/>
    </dgm:pt>
    <dgm:pt modelId="{CAC9F364-E9B1-4809-8DCC-AE4DAB9C12AA}" type="pres">
      <dgm:prSet presAssocID="{1C8D2E30-68E3-4FE8-9B13-F3DDC502A990}" presName="sibTrans" presStyleCnt="0"/>
      <dgm:spPr/>
    </dgm:pt>
    <dgm:pt modelId="{6E7A3714-D6CB-454C-9993-904F6548B032}" type="pres">
      <dgm:prSet presAssocID="{EF72EF6B-AD36-410F-A5C0-2E9DC57F9DCF}" presName="node" presStyleLbl="node1" presStyleIdx="2" presStyleCnt="6">
        <dgm:presLayoutVars>
          <dgm:bulletEnabled val="1"/>
        </dgm:presLayoutVars>
      </dgm:prSet>
      <dgm:spPr/>
    </dgm:pt>
    <dgm:pt modelId="{A5AA9663-9D21-43BE-A2E7-0A179B995C07}" type="pres">
      <dgm:prSet presAssocID="{079BCCB9-A2AC-48D2-93A7-B94598F620FD}" presName="sibTrans" presStyleCnt="0"/>
      <dgm:spPr/>
    </dgm:pt>
    <dgm:pt modelId="{65FC6FB3-CB75-43AB-B101-8DA1B7A5A4C9}" type="pres">
      <dgm:prSet presAssocID="{5FDBBAAB-AE10-4891-A85C-B630A78F26C7}" presName="node" presStyleLbl="node1" presStyleIdx="3" presStyleCnt="6">
        <dgm:presLayoutVars>
          <dgm:bulletEnabled val="1"/>
        </dgm:presLayoutVars>
      </dgm:prSet>
      <dgm:spPr/>
    </dgm:pt>
    <dgm:pt modelId="{432FF21B-7EB3-40CD-AD67-1357BB2F339B}" type="pres">
      <dgm:prSet presAssocID="{62F0E819-F440-4CA0-A698-EA6AAD6C4FE2}" presName="sibTrans" presStyleCnt="0"/>
      <dgm:spPr/>
    </dgm:pt>
    <dgm:pt modelId="{95ED851B-CE3E-40CF-A679-7C8397CAE606}" type="pres">
      <dgm:prSet presAssocID="{965C3EC7-1FC8-46C4-9F24-459A5B7C4BDC}" presName="node" presStyleLbl="node1" presStyleIdx="4" presStyleCnt="6">
        <dgm:presLayoutVars>
          <dgm:bulletEnabled val="1"/>
        </dgm:presLayoutVars>
      </dgm:prSet>
      <dgm:spPr/>
    </dgm:pt>
    <dgm:pt modelId="{952207F8-8189-4386-823C-0945E19B926B}" type="pres">
      <dgm:prSet presAssocID="{4CCCAF59-568A-48CF-AA6E-F065823BB301}" presName="sibTrans" presStyleCnt="0"/>
      <dgm:spPr/>
    </dgm:pt>
    <dgm:pt modelId="{08A84EE0-0D39-4FA4-947F-E64409915044}" type="pres">
      <dgm:prSet presAssocID="{4057D49D-63F3-4796-B6D0-E8940C872041}" presName="node" presStyleLbl="node1" presStyleIdx="5" presStyleCnt="6">
        <dgm:presLayoutVars>
          <dgm:bulletEnabled val="1"/>
        </dgm:presLayoutVars>
      </dgm:prSet>
      <dgm:spPr/>
    </dgm:pt>
  </dgm:ptLst>
  <dgm:cxnLst>
    <dgm:cxn modelId="{E4048506-BD23-49D9-AC45-468BD1C3CFA5}" type="presOf" srcId="{EF72EF6B-AD36-410F-A5C0-2E9DC57F9DCF}" destId="{6E7A3714-D6CB-454C-9993-904F6548B032}" srcOrd="0" destOrd="0" presId="urn:microsoft.com/office/officeart/2005/8/layout/default"/>
    <dgm:cxn modelId="{11105F0E-B376-48E6-B7A5-E3D2AA02C97A}" type="presOf" srcId="{965C3EC7-1FC8-46C4-9F24-459A5B7C4BDC}" destId="{95ED851B-CE3E-40CF-A679-7C8397CAE606}" srcOrd="0" destOrd="0" presId="urn:microsoft.com/office/officeart/2005/8/layout/default"/>
    <dgm:cxn modelId="{5FAC861B-4692-46B7-AFBB-D15027A94FC9}" srcId="{DF018D51-59C7-40C8-9FBD-A9A156FE06B2}" destId="{9C740792-CFE9-497A-BA8D-BB792A289397}" srcOrd="1" destOrd="0" parTransId="{6F8F3153-C661-43BA-ACD9-640954560AF4}" sibTransId="{1C8D2E30-68E3-4FE8-9B13-F3DDC502A990}"/>
    <dgm:cxn modelId="{9391595F-8015-4200-B802-AE35CFC45CE1}" srcId="{DF018D51-59C7-40C8-9FBD-A9A156FE06B2}" destId="{5FDBBAAB-AE10-4891-A85C-B630A78F26C7}" srcOrd="3" destOrd="0" parTransId="{0ADC96A6-38C1-44E8-8465-AE22AEDD44EF}" sibTransId="{62F0E819-F440-4CA0-A698-EA6AAD6C4FE2}"/>
    <dgm:cxn modelId="{3FB3D74A-6CAE-4C6A-AEF7-133D4F03DA1B}" srcId="{DF018D51-59C7-40C8-9FBD-A9A156FE06B2}" destId="{965C3EC7-1FC8-46C4-9F24-459A5B7C4BDC}" srcOrd="4" destOrd="0" parTransId="{95D2C7DA-D1F9-4D71-8BD7-7CF8FBCA9E78}" sibTransId="{4CCCAF59-568A-48CF-AA6E-F065823BB301}"/>
    <dgm:cxn modelId="{07ED9451-0E5D-4CFA-8A4F-FE5B7F0D8B48}" type="presOf" srcId="{5FDBBAAB-AE10-4891-A85C-B630A78F26C7}" destId="{65FC6FB3-CB75-43AB-B101-8DA1B7A5A4C9}" srcOrd="0" destOrd="0" presId="urn:microsoft.com/office/officeart/2005/8/layout/default"/>
    <dgm:cxn modelId="{F1368472-6813-477A-BE49-D3E33CBB566E}" srcId="{DF018D51-59C7-40C8-9FBD-A9A156FE06B2}" destId="{CCFE3E0A-DB76-4E29-8C57-110A17167934}" srcOrd="0" destOrd="0" parTransId="{EFC08E00-400D-44F9-B66E-D264756F222E}" sibTransId="{D00B9EDC-FC38-4B30-9C26-2B70F199B94A}"/>
    <dgm:cxn modelId="{BE751356-DA9C-44EC-998B-C575182661C9}" type="presOf" srcId="{DF018D51-59C7-40C8-9FBD-A9A156FE06B2}" destId="{60FE19B8-1758-4AD2-9226-E31B865E2AA4}" srcOrd="0" destOrd="0" presId="urn:microsoft.com/office/officeart/2005/8/layout/default"/>
    <dgm:cxn modelId="{5D40D27F-5CAB-4BBF-AA53-2D09B0C122AD}" type="presOf" srcId="{9C740792-CFE9-497A-BA8D-BB792A289397}" destId="{7156268F-D7DC-4856-9BF6-F9D1F9F4C91B}" srcOrd="0" destOrd="0" presId="urn:microsoft.com/office/officeart/2005/8/layout/default"/>
    <dgm:cxn modelId="{52B648B0-2015-4176-B018-35545EE74B33}" srcId="{DF018D51-59C7-40C8-9FBD-A9A156FE06B2}" destId="{4057D49D-63F3-4796-B6D0-E8940C872041}" srcOrd="5" destOrd="0" parTransId="{36881717-A7B0-4DE6-9325-DEE8AB8873C8}" sibTransId="{4B7C5BD1-5875-4EEC-A4FE-5A0D5468252F}"/>
    <dgm:cxn modelId="{ED998FBE-6629-4A48-99BB-5B70C7B1D446}" srcId="{DF018D51-59C7-40C8-9FBD-A9A156FE06B2}" destId="{EF72EF6B-AD36-410F-A5C0-2E9DC57F9DCF}" srcOrd="2" destOrd="0" parTransId="{D53893FD-6B39-46A5-BE8B-F1E8ABF65C1E}" sibTransId="{079BCCB9-A2AC-48D2-93A7-B94598F620FD}"/>
    <dgm:cxn modelId="{29F2DED1-DD3A-40AB-B816-B982F9D7017E}" type="presOf" srcId="{4057D49D-63F3-4796-B6D0-E8940C872041}" destId="{08A84EE0-0D39-4FA4-947F-E64409915044}" srcOrd="0" destOrd="0" presId="urn:microsoft.com/office/officeart/2005/8/layout/default"/>
    <dgm:cxn modelId="{43DE51DE-7CBF-4AC2-8B9D-B3405F77CB62}" type="presOf" srcId="{CCFE3E0A-DB76-4E29-8C57-110A17167934}" destId="{0BE3093D-A317-4FC1-9704-E1B6B50D8C3E}" srcOrd="0" destOrd="0" presId="urn:microsoft.com/office/officeart/2005/8/layout/default"/>
    <dgm:cxn modelId="{121CB11F-F752-4DE0-B808-132E0D2514C6}" type="presParOf" srcId="{60FE19B8-1758-4AD2-9226-E31B865E2AA4}" destId="{0BE3093D-A317-4FC1-9704-E1B6B50D8C3E}" srcOrd="0" destOrd="0" presId="urn:microsoft.com/office/officeart/2005/8/layout/default"/>
    <dgm:cxn modelId="{A0C2924B-5E35-461E-B0CE-921273296DE9}" type="presParOf" srcId="{60FE19B8-1758-4AD2-9226-E31B865E2AA4}" destId="{92DFC096-BABD-4E3C-AF1A-D4A1B4FB948B}" srcOrd="1" destOrd="0" presId="urn:microsoft.com/office/officeart/2005/8/layout/default"/>
    <dgm:cxn modelId="{984A88A4-DEA2-425E-BC9F-D62B840A6624}" type="presParOf" srcId="{60FE19B8-1758-4AD2-9226-E31B865E2AA4}" destId="{7156268F-D7DC-4856-9BF6-F9D1F9F4C91B}" srcOrd="2" destOrd="0" presId="urn:microsoft.com/office/officeart/2005/8/layout/default"/>
    <dgm:cxn modelId="{A63633FB-C1B7-4183-8229-A8676ACAC661}" type="presParOf" srcId="{60FE19B8-1758-4AD2-9226-E31B865E2AA4}" destId="{CAC9F364-E9B1-4809-8DCC-AE4DAB9C12AA}" srcOrd="3" destOrd="0" presId="urn:microsoft.com/office/officeart/2005/8/layout/default"/>
    <dgm:cxn modelId="{F3ADCEC5-9D8C-4601-9C96-F5A449E42950}" type="presParOf" srcId="{60FE19B8-1758-4AD2-9226-E31B865E2AA4}" destId="{6E7A3714-D6CB-454C-9993-904F6548B032}" srcOrd="4" destOrd="0" presId="urn:microsoft.com/office/officeart/2005/8/layout/default"/>
    <dgm:cxn modelId="{646BFCF6-4FBE-43E1-BCB8-9576B6EB90FD}" type="presParOf" srcId="{60FE19B8-1758-4AD2-9226-E31B865E2AA4}" destId="{A5AA9663-9D21-43BE-A2E7-0A179B995C07}" srcOrd="5" destOrd="0" presId="urn:microsoft.com/office/officeart/2005/8/layout/default"/>
    <dgm:cxn modelId="{852C9DAA-8370-46DF-9FD4-F89E50DC7060}" type="presParOf" srcId="{60FE19B8-1758-4AD2-9226-E31B865E2AA4}" destId="{65FC6FB3-CB75-43AB-B101-8DA1B7A5A4C9}" srcOrd="6" destOrd="0" presId="urn:microsoft.com/office/officeart/2005/8/layout/default"/>
    <dgm:cxn modelId="{EC99E982-0C0C-4CBF-AB32-AA6E51282E95}" type="presParOf" srcId="{60FE19B8-1758-4AD2-9226-E31B865E2AA4}" destId="{432FF21B-7EB3-40CD-AD67-1357BB2F339B}" srcOrd="7" destOrd="0" presId="urn:microsoft.com/office/officeart/2005/8/layout/default"/>
    <dgm:cxn modelId="{9CD06D7C-6166-447B-9182-D09A1F4079AD}" type="presParOf" srcId="{60FE19B8-1758-4AD2-9226-E31B865E2AA4}" destId="{95ED851B-CE3E-40CF-A679-7C8397CAE606}" srcOrd="8" destOrd="0" presId="urn:microsoft.com/office/officeart/2005/8/layout/default"/>
    <dgm:cxn modelId="{2373D0AF-7BBD-40D5-AFFB-FB2FD7571734}" type="presParOf" srcId="{60FE19B8-1758-4AD2-9226-E31B865E2AA4}" destId="{952207F8-8189-4386-823C-0945E19B926B}" srcOrd="9" destOrd="0" presId="urn:microsoft.com/office/officeart/2005/8/layout/default"/>
    <dgm:cxn modelId="{0A7C92C5-34CE-4CAE-A63B-345AC7C8FB07}" type="presParOf" srcId="{60FE19B8-1758-4AD2-9226-E31B865E2AA4}" destId="{08A84EE0-0D39-4FA4-947F-E64409915044}"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35D20E-D747-45F7-A082-57496C5205EF}"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09D038E-FF90-4284-9BAC-8BC9F2FAEB27}">
      <dgm:prSet/>
      <dgm:spPr/>
      <dgm:t>
        <a:bodyPr/>
        <a:lstStyle/>
        <a:p>
          <a:r>
            <a:rPr lang="en-US" b="1" i="1" dirty="0"/>
            <a:t>Donepezil</a:t>
          </a:r>
          <a:r>
            <a:rPr lang="en-US" dirty="0"/>
            <a:t> can be considered an approved treatment process for mitigating the gradual impact of Alzheimer's disease .</a:t>
          </a:r>
        </a:p>
      </dgm:t>
    </dgm:pt>
    <dgm:pt modelId="{4696DA9D-5745-4E9A-8541-075FB4823690}" type="parTrans" cxnId="{32456038-1416-4074-A65E-5A11D8604501}">
      <dgm:prSet/>
      <dgm:spPr/>
      <dgm:t>
        <a:bodyPr/>
        <a:lstStyle/>
        <a:p>
          <a:endParaRPr lang="en-US"/>
        </a:p>
      </dgm:t>
    </dgm:pt>
    <dgm:pt modelId="{4BFD8AED-F084-474E-B6CA-C3903E6B0BB5}" type="sibTrans" cxnId="{32456038-1416-4074-A65E-5A11D8604501}">
      <dgm:prSet/>
      <dgm:spPr/>
      <dgm:t>
        <a:bodyPr/>
        <a:lstStyle/>
        <a:p>
          <a:endParaRPr lang="en-US"/>
        </a:p>
      </dgm:t>
    </dgm:pt>
    <dgm:pt modelId="{1EC66418-FD10-4FC7-91C5-4135E85EE2FE}">
      <dgm:prSet/>
      <dgm:spPr/>
      <dgm:t>
        <a:bodyPr/>
        <a:lstStyle/>
        <a:p>
          <a:r>
            <a:rPr lang="en-US" b="1" i="1" dirty="0"/>
            <a:t>Galantamine</a:t>
          </a:r>
          <a:r>
            <a:rPr lang="en-US" dirty="0"/>
            <a:t> has also been accepted as a treatment process for neutralizing the negative effects caused by Alzheimer's disease in the cognitive impairment stage (</a:t>
          </a:r>
          <a:r>
            <a:rPr lang="en-US" dirty="0" err="1"/>
            <a:t>Sáiz</a:t>
          </a:r>
          <a:r>
            <a:rPr lang="en-US" dirty="0"/>
            <a:t>-Vázquez </a:t>
          </a:r>
          <a:r>
            <a:rPr lang="en-US" i="1" dirty="0"/>
            <a:t>et al. </a:t>
          </a:r>
          <a:r>
            <a:rPr lang="en-US" dirty="0"/>
            <a:t>2021).</a:t>
          </a:r>
        </a:p>
      </dgm:t>
    </dgm:pt>
    <dgm:pt modelId="{07918C1E-CEC8-4B5C-BC66-1FEA352E51B9}" type="parTrans" cxnId="{AECBBC7A-498A-40C2-92DC-5B09D250599D}">
      <dgm:prSet/>
      <dgm:spPr/>
      <dgm:t>
        <a:bodyPr/>
        <a:lstStyle/>
        <a:p>
          <a:endParaRPr lang="en-US"/>
        </a:p>
      </dgm:t>
    </dgm:pt>
    <dgm:pt modelId="{1F42B8B4-2B2E-4D40-BAF0-7BFFE6469E90}" type="sibTrans" cxnId="{AECBBC7A-498A-40C2-92DC-5B09D250599D}">
      <dgm:prSet/>
      <dgm:spPr/>
      <dgm:t>
        <a:bodyPr/>
        <a:lstStyle/>
        <a:p>
          <a:endParaRPr lang="en-US"/>
        </a:p>
      </dgm:t>
    </dgm:pt>
    <dgm:pt modelId="{9DE7D80C-EE63-40F3-96EB-BECA9A8DFD8C}">
      <dgm:prSet/>
      <dgm:spPr/>
      <dgm:t>
        <a:bodyPr/>
        <a:lstStyle/>
        <a:p>
          <a:r>
            <a:rPr lang="en-US" b="1" i="1"/>
            <a:t>Rivastigmine </a:t>
          </a:r>
          <a:r>
            <a:rPr lang="en-US"/>
            <a:t>has also been approved as a treatment for decreasing the volatility of the patients in terms of recovering from Alzheimer's disease. </a:t>
          </a:r>
        </a:p>
      </dgm:t>
    </dgm:pt>
    <dgm:pt modelId="{148DCF42-11FB-454E-B5A6-2D1C6D13D325}" type="parTrans" cxnId="{C9FCE386-A6FA-4172-97D3-B9A31C708B4D}">
      <dgm:prSet/>
      <dgm:spPr/>
      <dgm:t>
        <a:bodyPr/>
        <a:lstStyle/>
        <a:p>
          <a:endParaRPr lang="en-US"/>
        </a:p>
      </dgm:t>
    </dgm:pt>
    <dgm:pt modelId="{481FB515-0005-4C0C-B7AF-175CC792F954}" type="sibTrans" cxnId="{C9FCE386-A6FA-4172-97D3-B9A31C708B4D}">
      <dgm:prSet/>
      <dgm:spPr/>
      <dgm:t>
        <a:bodyPr/>
        <a:lstStyle/>
        <a:p>
          <a:endParaRPr lang="en-US"/>
        </a:p>
      </dgm:t>
    </dgm:pt>
    <dgm:pt modelId="{195F2855-FB56-48D1-8CA8-F253AAB983B7}" type="pres">
      <dgm:prSet presAssocID="{8635D20E-D747-45F7-A082-57496C5205EF}" presName="linear" presStyleCnt="0">
        <dgm:presLayoutVars>
          <dgm:animLvl val="lvl"/>
          <dgm:resizeHandles val="exact"/>
        </dgm:presLayoutVars>
      </dgm:prSet>
      <dgm:spPr/>
    </dgm:pt>
    <dgm:pt modelId="{1C47408B-58B5-41B9-B401-8599932ADBC0}" type="pres">
      <dgm:prSet presAssocID="{009D038E-FF90-4284-9BAC-8BC9F2FAEB27}" presName="parentText" presStyleLbl="node1" presStyleIdx="0" presStyleCnt="3" custLinFactY="-152496" custLinFactNeighborX="21870" custLinFactNeighborY="-200000">
        <dgm:presLayoutVars>
          <dgm:chMax val="0"/>
          <dgm:bulletEnabled val="1"/>
        </dgm:presLayoutVars>
      </dgm:prSet>
      <dgm:spPr/>
    </dgm:pt>
    <dgm:pt modelId="{8CD741CE-11E8-4926-8401-A747C8224B16}" type="pres">
      <dgm:prSet presAssocID="{4BFD8AED-F084-474E-B6CA-C3903E6B0BB5}" presName="spacer" presStyleCnt="0"/>
      <dgm:spPr/>
    </dgm:pt>
    <dgm:pt modelId="{A550648E-1BEF-4F3A-9EC6-2E37510A1D1C}" type="pres">
      <dgm:prSet presAssocID="{1EC66418-FD10-4FC7-91C5-4135E85EE2FE}" presName="parentText" presStyleLbl="node1" presStyleIdx="1" presStyleCnt="3">
        <dgm:presLayoutVars>
          <dgm:chMax val="0"/>
          <dgm:bulletEnabled val="1"/>
        </dgm:presLayoutVars>
      </dgm:prSet>
      <dgm:spPr/>
    </dgm:pt>
    <dgm:pt modelId="{27789754-0C85-4ACA-80A6-8CF28A41F1BE}" type="pres">
      <dgm:prSet presAssocID="{1F42B8B4-2B2E-4D40-BAF0-7BFFE6469E90}" presName="spacer" presStyleCnt="0"/>
      <dgm:spPr/>
    </dgm:pt>
    <dgm:pt modelId="{6C7FB9D5-DCF8-48B1-A505-CFAA91E55C8C}" type="pres">
      <dgm:prSet presAssocID="{9DE7D80C-EE63-40F3-96EB-BECA9A8DFD8C}" presName="parentText" presStyleLbl="node1" presStyleIdx="2" presStyleCnt="3">
        <dgm:presLayoutVars>
          <dgm:chMax val="0"/>
          <dgm:bulletEnabled val="1"/>
        </dgm:presLayoutVars>
      </dgm:prSet>
      <dgm:spPr/>
    </dgm:pt>
  </dgm:ptLst>
  <dgm:cxnLst>
    <dgm:cxn modelId="{32456038-1416-4074-A65E-5A11D8604501}" srcId="{8635D20E-D747-45F7-A082-57496C5205EF}" destId="{009D038E-FF90-4284-9BAC-8BC9F2FAEB27}" srcOrd="0" destOrd="0" parTransId="{4696DA9D-5745-4E9A-8541-075FB4823690}" sibTransId="{4BFD8AED-F084-474E-B6CA-C3903E6B0BB5}"/>
    <dgm:cxn modelId="{AC16464B-7E3D-4F7C-B515-59F928D065B6}" type="presOf" srcId="{9DE7D80C-EE63-40F3-96EB-BECA9A8DFD8C}" destId="{6C7FB9D5-DCF8-48B1-A505-CFAA91E55C8C}" srcOrd="0" destOrd="0" presId="urn:microsoft.com/office/officeart/2005/8/layout/vList2"/>
    <dgm:cxn modelId="{AECBBC7A-498A-40C2-92DC-5B09D250599D}" srcId="{8635D20E-D747-45F7-A082-57496C5205EF}" destId="{1EC66418-FD10-4FC7-91C5-4135E85EE2FE}" srcOrd="1" destOrd="0" parTransId="{07918C1E-CEC8-4B5C-BC66-1FEA352E51B9}" sibTransId="{1F42B8B4-2B2E-4D40-BAF0-7BFFE6469E90}"/>
    <dgm:cxn modelId="{C9FCE386-A6FA-4172-97D3-B9A31C708B4D}" srcId="{8635D20E-D747-45F7-A082-57496C5205EF}" destId="{9DE7D80C-EE63-40F3-96EB-BECA9A8DFD8C}" srcOrd="2" destOrd="0" parTransId="{148DCF42-11FB-454E-B5A6-2D1C6D13D325}" sibTransId="{481FB515-0005-4C0C-B7AF-175CC792F954}"/>
    <dgm:cxn modelId="{D997599B-7769-4577-8F98-06C16E802470}" type="presOf" srcId="{1EC66418-FD10-4FC7-91C5-4135E85EE2FE}" destId="{A550648E-1BEF-4F3A-9EC6-2E37510A1D1C}" srcOrd="0" destOrd="0" presId="urn:microsoft.com/office/officeart/2005/8/layout/vList2"/>
    <dgm:cxn modelId="{2387B2D4-AEAF-40AD-AA46-C0712452BE67}" type="presOf" srcId="{8635D20E-D747-45F7-A082-57496C5205EF}" destId="{195F2855-FB56-48D1-8CA8-F253AAB983B7}" srcOrd="0" destOrd="0" presId="urn:microsoft.com/office/officeart/2005/8/layout/vList2"/>
    <dgm:cxn modelId="{716C17FC-BE34-4709-AB17-97FFF7401915}" type="presOf" srcId="{009D038E-FF90-4284-9BAC-8BC9F2FAEB27}" destId="{1C47408B-58B5-41B9-B401-8599932ADBC0}" srcOrd="0" destOrd="0" presId="urn:microsoft.com/office/officeart/2005/8/layout/vList2"/>
    <dgm:cxn modelId="{53FF7B1B-7359-4FF2-B737-C09F845F89C5}" type="presParOf" srcId="{195F2855-FB56-48D1-8CA8-F253AAB983B7}" destId="{1C47408B-58B5-41B9-B401-8599932ADBC0}" srcOrd="0" destOrd="0" presId="urn:microsoft.com/office/officeart/2005/8/layout/vList2"/>
    <dgm:cxn modelId="{AA13C060-CCA0-47BD-AF7D-EFF7161CAA24}" type="presParOf" srcId="{195F2855-FB56-48D1-8CA8-F253AAB983B7}" destId="{8CD741CE-11E8-4926-8401-A747C8224B16}" srcOrd="1" destOrd="0" presId="urn:microsoft.com/office/officeart/2005/8/layout/vList2"/>
    <dgm:cxn modelId="{5E979E47-649C-4DC1-8117-72E3E5A4CDB1}" type="presParOf" srcId="{195F2855-FB56-48D1-8CA8-F253AAB983B7}" destId="{A550648E-1BEF-4F3A-9EC6-2E37510A1D1C}" srcOrd="2" destOrd="0" presId="urn:microsoft.com/office/officeart/2005/8/layout/vList2"/>
    <dgm:cxn modelId="{D08BDA20-B761-494A-B554-27C83EC9F5C9}" type="presParOf" srcId="{195F2855-FB56-48D1-8CA8-F253AAB983B7}" destId="{27789754-0C85-4ACA-80A6-8CF28A41F1BE}" srcOrd="3" destOrd="0" presId="urn:microsoft.com/office/officeart/2005/8/layout/vList2"/>
    <dgm:cxn modelId="{95DB65ED-9B00-4961-B49E-511B2B62CF38}" type="presParOf" srcId="{195F2855-FB56-48D1-8CA8-F253AAB983B7}" destId="{6C7FB9D5-DCF8-48B1-A505-CFAA91E55C8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A6EAED0-86F3-4156-BC55-403E3AA7E3F7}"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F355D4C0-2A09-40EF-9D18-462B921EE409}">
      <dgm:prSet custT="1"/>
      <dgm:spPr/>
      <dgm:t>
        <a:bodyPr/>
        <a:lstStyle/>
        <a:p>
          <a:r>
            <a:rPr lang="en-US" sz="2000" b="1" i="1" dirty="0"/>
            <a:t>Preclinical stage</a:t>
          </a:r>
          <a:r>
            <a:rPr lang="en-US" sz="2000" dirty="0"/>
            <a:t> is the initial symptom of Alzheimer's disease that identifies the symptoms. </a:t>
          </a:r>
        </a:p>
      </dgm:t>
    </dgm:pt>
    <dgm:pt modelId="{F16BAF10-69D1-497C-BF94-FF1216B9A2BC}" type="parTrans" cxnId="{FE462362-0DDB-48D5-A6EA-9692963C77E7}">
      <dgm:prSet/>
      <dgm:spPr/>
      <dgm:t>
        <a:bodyPr/>
        <a:lstStyle/>
        <a:p>
          <a:endParaRPr lang="en-US"/>
        </a:p>
      </dgm:t>
    </dgm:pt>
    <dgm:pt modelId="{6986578A-E43E-4836-9889-F16B4ED9E3EC}" type="sibTrans" cxnId="{FE462362-0DDB-48D5-A6EA-9692963C77E7}">
      <dgm:prSet/>
      <dgm:spPr/>
      <dgm:t>
        <a:bodyPr/>
        <a:lstStyle/>
        <a:p>
          <a:endParaRPr lang="en-US"/>
        </a:p>
      </dgm:t>
    </dgm:pt>
    <dgm:pt modelId="{C110768A-A978-4329-8235-EF58925293DE}">
      <dgm:prSet custT="1"/>
      <dgm:spPr/>
      <dgm:t>
        <a:bodyPr/>
        <a:lstStyle/>
        <a:p>
          <a:r>
            <a:rPr lang="en-US" sz="2000" b="1" i="1" dirty="0"/>
            <a:t>Mild cognitive impairment</a:t>
          </a:r>
          <a:r>
            <a:rPr lang="en-US" sz="2000" dirty="0"/>
            <a:t> can be determined as the intermediate symptom of this disease for having an impact on mental stability (</a:t>
          </a:r>
          <a:r>
            <a:rPr lang="en-US" sz="2000" dirty="0" err="1"/>
            <a:t>Lozupone</a:t>
          </a:r>
          <a:r>
            <a:rPr lang="en-US" sz="2000" dirty="0"/>
            <a:t> </a:t>
          </a:r>
          <a:r>
            <a:rPr lang="en-US" sz="2000" i="1" dirty="0"/>
            <a:t>et al. </a:t>
          </a:r>
          <a:r>
            <a:rPr lang="en-US" sz="2000" dirty="0"/>
            <a:t>2020).</a:t>
          </a:r>
        </a:p>
      </dgm:t>
    </dgm:pt>
    <dgm:pt modelId="{AEBB9545-6A5F-449C-8C32-06C2937DA603}" type="parTrans" cxnId="{74004838-023D-4183-BF33-AA7200168D55}">
      <dgm:prSet/>
      <dgm:spPr/>
      <dgm:t>
        <a:bodyPr/>
        <a:lstStyle/>
        <a:p>
          <a:endParaRPr lang="en-US"/>
        </a:p>
      </dgm:t>
    </dgm:pt>
    <dgm:pt modelId="{C8D85CBA-2DD3-45C5-91C2-5DA4E7E4E47A}" type="sibTrans" cxnId="{74004838-023D-4183-BF33-AA7200168D55}">
      <dgm:prSet/>
      <dgm:spPr/>
      <dgm:t>
        <a:bodyPr/>
        <a:lstStyle/>
        <a:p>
          <a:endParaRPr lang="en-US"/>
        </a:p>
      </dgm:t>
    </dgm:pt>
    <dgm:pt modelId="{3A3359C7-B37B-441D-BA52-7D30D486AE05}">
      <dgm:prSet custT="1"/>
      <dgm:spPr/>
      <dgm:t>
        <a:bodyPr/>
        <a:lstStyle/>
        <a:p>
          <a:r>
            <a:rPr lang="en-US" sz="2000" dirty="0"/>
            <a:t>Symptoms of </a:t>
          </a:r>
          <a:r>
            <a:rPr lang="en-US" sz="2000" b="1" i="1" dirty="0"/>
            <a:t>dementia</a:t>
          </a:r>
          <a:r>
            <a:rPr lang="en-US" sz="2000" dirty="0"/>
            <a:t> are the final symptom that majorly affects the mental stability of the patients affected by Alzheimer's disease</a:t>
          </a:r>
          <a:r>
            <a:rPr lang="en-US" sz="2100" dirty="0"/>
            <a:t>.</a:t>
          </a:r>
        </a:p>
      </dgm:t>
    </dgm:pt>
    <dgm:pt modelId="{7FC34B0A-88D9-4BAB-92BC-2395E200DF6E}" type="parTrans" cxnId="{1F9DA5F0-59B0-4D99-B22C-B535FFDA76F6}">
      <dgm:prSet/>
      <dgm:spPr/>
      <dgm:t>
        <a:bodyPr/>
        <a:lstStyle/>
        <a:p>
          <a:endParaRPr lang="en-US"/>
        </a:p>
      </dgm:t>
    </dgm:pt>
    <dgm:pt modelId="{D60C5C6E-9681-4AC7-BB8D-8FEE8C877175}" type="sibTrans" cxnId="{1F9DA5F0-59B0-4D99-B22C-B535FFDA76F6}">
      <dgm:prSet/>
      <dgm:spPr/>
      <dgm:t>
        <a:bodyPr/>
        <a:lstStyle/>
        <a:p>
          <a:endParaRPr lang="en-US"/>
        </a:p>
      </dgm:t>
    </dgm:pt>
    <dgm:pt modelId="{C221D1E4-6971-4511-8C8B-FF66FD75AC2B}" type="pres">
      <dgm:prSet presAssocID="{8A6EAED0-86F3-4156-BC55-403E3AA7E3F7}" presName="vert0" presStyleCnt="0">
        <dgm:presLayoutVars>
          <dgm:dir/>
          <dgm:animOne val="branch"/>
          <dgm:animLvl val="lvl"/>
        </dgm:presLayoutVars>
      </dgm:prSet>
      <dgm:spPr/>
    </dgm:pt>
    <dgm:pt modelId="{5B73F5FC-B24E-4F4D-9FA0-BFFA00555306}" type="pres">
      <dgm:prSet presAssocID="{F355D4C0-2A09-40EF-9D18-462B921EE409}" presName="thickLine" presStyleLbl="alignNode1" presStyleIdx="0" presStyleCnt="3"/>
      <dgm:spPr/>
    </dgm:pt>
    <dgm:pt modelId="{247870E8-E3E0-4168-AE2B-E20B86F18894}" type="pres">
      <dgm:prSet presAssocID="{F355D4C0-2A09-40EF-9D18-462B921EE409}" presName="horz1" presStyleCnt="0"/>
      <dgm:spPr/>
    </dgm:pt>
    <dgm:pt modelId="{F09513F6-6146-4579-9604-2B2C5FA9C823}" type="pres">
      <dgm:prSet presAssocID="{F355D4C0-2A09-40EF-9D18-462B921EE409}" presName="tx1" presStyleLbl="revTx" presStyleIdx="0" presStyleCnt="3"/>
      <dgm:spPr/>
    </dgm:pt>
    <dgm:pt modelId="{9EBF2129-F838-487F-8994-4024EEAF2847}" type="pres">
      <dgm:prSet presAssocID="{F355D4C0-2A09-40EF-9D18-462B921EE409}" presName="vert1" presStyleCnt="0"/>
      <dgm:spPr/>
    </dgm:pt>
    <dgm:pt modelId="{71C10D92-8446-4B12-9CD8-84B34BFE82B5}" type="pres">
      <dgm:prSet presAssocID="{C110768A-A978-4329-8235-EF58925293DE}" presName="thickLine" presStyleLbl="alignNode1" presStyleIdx="1" presStyleCnt="3"/>
      <dgm:spPr/>
    </dgm:pt>
    <dgm:pt modelId="{0110A029-4EC0-4343-8C68-DCF6C7EAE615}" type="pres">
      <dgm:prSet presAssocID="{C110768A-A978-4329-8235-EF58925293DE}" presName="horz1" presStyleCnt="0"/>
      <dgm:spPr/>
    </dgm:pt>
    <dgm:pt modelId="{389403B0-7AC0-4377-A8C9-AE017187195A}" type="pres">
      <dgm:prSet presAssocID="{C110768A-A978-4329-8235-EF58925293DE}" presName="tx1" presStyleLbl="revTx" presStyleIdx="1" presStyleCnt="3"/>
      <dgm:spPr/>
    </dgm:pt>
    <dgm:pt modelId="{15DED721-302F-4CF0-A92E-B3245548378C}" type="pres">
      <dgm:prSet presAssocID="{C110768A-A978-4329-8235-EF58925293DE}" presName="vert1" presStyleCnt="0"/>
      <dgm:spPr/>
    </dgm:pt>
    <dgm:pt modelId="{E35CDD36-1411-4E52-BAEC-95BEFB39A24C}" type="pres">
      <dgm:prSet presAssocID="{3A3359C7-B37B-441D-BA52-7D30D486AE05}" presName="thickLine" presStyleLbl="alignNode1" presStyleIdx="2" presStyleCnt="3"/>
      <dgm:spPr/>
    </dgm:pt>
    <dgm:pt modelId="{62223FDE-F94E-4257-87B4-7CC381803C0C}" type="pres">
      <dgm:prSet presAssocID="{3A3359C7-B37B-441D-BA52-7D30D486AE05}" presName="horz1" presStyleCnt="0"/>
      <dgm:spPr/>
    </dgm:pt>
    <dgm:pt modelId="{BDF24712-C526-4CA9-8CC5-524F729518D6}" type="pres">
      <dgm:prSet presAssocID="{3A3359C7-B37B-441D-BA52-7D30D486AE05}" presName="tx1" presStyleLbl="revTx" presStyleIdx="2" presStyleCnt="3"/>
      <dgm:spPr/>
    </dgm:pt>
    <dgm:pt modelId="{C57F83CB-CACA-4D47-B30E-695CB2DA9C49}" type="pres">
      <dgm:prSet presAssocID="{3A3359C7-B37B-441D-BA52-7D30D486AE05}" presName="vert1" presStyleCnt="0"/>
      <dgm:spPr/>
    </dgm:pt>
  </dgm:ptLst>
  <dgm:cxnLst>
    <dgm:cxn modelId="{74004838-023D-4183-BF33-AA7200168D55}" srcId="{8A6EAED0-86F3-4156-BC55-403E3AA7E3F7}" destId="{C110768A-A978-4329-8235-EF58925293DE}" srcOrd="1" destOrd="0" parTransId="{AEBB9545-6A5F-449C-8C32-06C2937DA603}" sibTransId="{C8D85CBA-2DD3-45C5-91C2-5DA4E7E4E47A}"/>
    <dgm:cxn modelId="{FE462362-0DDB-48D5-A6EA-9692963C77E7}" srcId="{8A6EAED0-86F3-4156-BC55-403E3AA7E3F7}" destId="{F355D4C0-2A09-40EF-9D18-462B921EE409}" srcOrd="0" destOrd="0" parTransId="{F16BAF10-69D1-497C-BF94-FF1216B9A2BC}" sibTransId="{6986578A-E43E-4836-9889-F16B4ED9E3EC}"/>
    <dgm:cxn modelId="{0C69E58E-364E-405C-8013-3630C6597E76}" type="presOf" srcId="{3A3359C7-B37B-441D-BA52-7D30D486AE05}" destId="{BDF24712-C526-4CA9-8CC5-524F729518D6}" srcOrd="0" destOrd="0" presId="urn:microsoft.com/office/officeart/2008/layout/LinedList"/>
    <dgm:cxn modelId="{EDD69FB0-1E22-4810-8DCD-3E3209D54FF6}" type="presOf" srcId="{C110768A-A978-4329-8235-EF58925293DE}" destId="{389403B0-7AC0-4377-A8C9-AE017187195A}" srcOrd="0" destOrd="0" presId="urn:microsoft.com/office/officeart/2008/layout/LinedList"/>
    <dgm:cxn modelId="{76119BD3-9FD3-4EE6-AF89-D265A96F6C68}" type="presOf" srcId="{8A6EAED0-86F3-4156-BC55-403E3AA7E3F7}" destId="{C221D1E4-6971-4511-8C8B-FF66FD75AC2B}" srcOrd="0" destOrd="0" presId="urn:microsoft.com/office/officeart/2008/layout/LinedList"/>
    <dgm:cxn modelId="{7B5115E2-27DF-43AE-A61F-75410544060A}" type="presOf" srcId="{F355D4C0-2A09-40EF-9D18-462B921EE409}" destId="{F09513F6-6146-4579-9604-2B2C5FA9C823}" srcOrd="0" destOrd="0" presId="urn:microsoft.com/office/officeart/2008/layout/LinedList"/>
    <dgm:cxn modelId="{1F9DA5F0-59B0-4D99-B22C-B535FFDA76F6}" srcId="{8A6EAED0-86F3-4156-BC55-403E3AA7E3F7}" destId="{3A3359C7-B37B-441D-BA52-7D30D486AE05}" srcOrd="2" destOrd="0" parTransId="{7FC34B0A-88D9-4BAB-92BC-2395E200DF6E}" sibTransId="{D60C5C6E-9681-4AC7-BB8D-8FEE8C877175}"/>
    <dgm:cxn modelId="{51D37DEC-8D02-4279-98FC-ECDF9F5E603C}" type="presParOf" srcId="{C221D1E4-6971-4511-8C8B-FF66FD75AC2B}" destId="{5B73F5FC-B24E-4F4D-9FA0-BFFA00555306}" srcOrd="0" destOrd="0" presId="urn:microsoft.com/office/officeart/2008/layout/LinedList"/>
    <dgm:cxn modelId="{187AC8CA-FB9F-4C92-A2D8-9C354A1B6DBD}" type="presParOf" srcId="{C221D1E4-6971-4511-8C8B-FF66FD75AC2B}" destId="{247870E8-E3E0-4168-AE2B-E20B86F18894}" srcOrd="1" destOrd="0" presId="urn:microsoft.com/office/officeart/2008/layout/LinedList"/>
    <dgm:cxn modelId="{38AB4E1A-28AB-44CE-86B7-D960FBDAB452}" type="presParOf" srcId="{247870E8-E3E0-4168-AE2B-E20B86F18894}" destId="{F09513F6-6146-4579-9604-2B2C5FA9C823}" srcOrd="0" destOrd="0" presId="urn:microsoft.com/office/officeart/2008/layout/LinedList"/>
    <dgm:cxn modelId="{72E38C3F-EAEB-49FA-A96D-9E479CCF3F3F}" type="presParOf" srcId="{247870E8-E3E0-4168-AE2B-E20B86F18894}" destId="{9EBF2129-F838-487F-8994-4024EEAF2847}" srcOrd="1" destOrd="0" presId="urn:microsoft.com/office/officeart/2008/layout/LinedList"/>
    <dgm:cxn modelId="{823BE906-B878-4B17-B289-D5B6D023CDD4}" type="presParOf" srcId="{C221D1E4-6971-4511-8C8B-FF66FD75AC2B}" destId="{71C10D92-8446-4B12-9CD8-84B34BFE82B5}" srcOrd="2" destOrd="0" presId="urn:microsoft.com/office/officeart/2008/layout/LinedList"/>
    <dgm:cxn modelId="{2A7D0946-754A-4B92-8FE5-276B82BFF9EB}" type="presParOf" srcId="{C221D1E4-6971-4511-8C8B-FF66FD75AC2B}" destId="{0110A029-4EC0-4343-8C68-DCF6C7EAE615}" srcOrd="3" destOrd="0" presId="urn:microsoft.com/office/officeart/2008/layout/LinedList"/>
    <dgm:cxn modelId="{F32037F4-3481-444F-ABF5-559B3526543D}" type="presParOf" srcId="{0110A029-4EC0-4343-8C68-DCF6C7EAE615}" destId="{389403B0-7AC0-4377-A8C9-AE017187195A}" srcOrd="0" destOrd="0" presId="urn:microsoft.com/office/officeart/2008/layout/LinedList"/>
    <dgm:cxn modelId="{39E9ABD1-D611-491A-899A-AF9C5CEE404E}" type="presParOf" srcId="{0110A029-4EC0-4343-8C68-DCF6C7EAE615}" destId="{15DED721-302F-4CF0-A92E-B3245548378C}" srcOrd="1" destOrd="0" presId="urn:microsoft.com/office/officeart/2008/layout/LinedList"/>
    <dgm:cxn modelId="{73F21A36-FD06-418F-B974-27674F75D4A1}" type="presParOf" srcId="{C221D1E4-6971-4511-8C8B-FF66FD75AC2B}" destId="{E35CDD36-1411-4E52-BAEC-95BEFB39A24C}" srcOrd="4" destOrd="0" presId="urn:microsoft.com/office/officeart/2008/layout/LinedList"/>
    <dgm:cxn modelId="{B1BB3A0F-821E-4C1A-A8BB-8FFB459B6536}" type="presParOf" srcId="{C221D1E4-6971-4511-8C8B-FF66FD75AC2B}" destId="{62223FDE-F94E-4257-87B4-7CC381803C0C}" srcOrd="5" destOrd="0" presId="urn:microsoft.com/office/officeart/2008/layout/LinedList"/>
    <dgm:cxn modelId="{E5A82BC7-0A56-43D8-8612-BDC162A2E95A}" type="presParOf" srcId="{62223FDE-F94E-4257-87B4-7CC381803C0C}" destId="{BDF24712-C526-4CA9-8CC5-524F729518D6}" srcOrd="0" destOrd="0" presId="urn:microsoft.com/office/officeart/2008/layout/LinedList"/>
    <dgm:cxn modelId="{EDA07980-A972-43D8-AC8A-F4EDEB34D5C6}" type="presParOf" srcId="{62223FDE-F94E-4257-87B4-7CC381803C0C}" destId="{C57F83CB-CACA-4D47-B30E-695CB2DA9C4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400F2-8663-4E94-8083-E1D110EA5761}">
      <dsp:nvSpPr>
        <dsp:cNvPr id="0" name=""/>
        <dsp:cNvSpPr/>
      </dsp:nvSpPr>
      <dsp:spPr>
        <a:xfrm>
          <a:off x="0" y="1741"/>
          <a:ext cx="5978072" cy="0"/>
        </a:xfrm>
        <a:prstGeom prst="line">
          <a:avLst/>
        </a:prstGeom>
        <a:solidFill>
          <a:schemeClr val="accent3">
            <a:hueOff val="0"/>
            <a:satOff val="0"/>
            <a:lumOff val="0"/>
            <a:alphaOff val="0"/>
          </a:schemeClr>
        </a:solidFill>
        <a:ln w="1397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50B137-34FD-48D8-B31B-2C2AA6282231}">
      <dsp:nvSpPr>
        <dsp:cNvPr id="0" name=""/>
        <dsp:cNvSpPr/>
      </dsp:nvSpPr>
      <dsp:spPr>
        <a:xfrm>
          <a:off x="0" y="1741"/>
          <a:ext cx="5978072" cy="1187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Alzheimer's can be defined as memory loss due to dysfunctionality in terms of working disorder.</a:t>
          </a:r>
        </a:p>
      </dsp:txBody>
      <dsp:txXfrm>
        <a:off x="0" y="1741"/>
        <a:ext cx="5978072" cy="1187913"/>
      </dsp:txXfrm>
    </dsp:sp>
    <dsp:sp modelId="{5BC7FF63-498E-4350-92A0-C5F95CC636E2}">
      <dsp:nvSpPr>
        <dsp:cNvPr id="0" name=""/>
        <dsp:cNvSpPr/>
      </dsp:nvSpPr>
      <dsp:spPr>
        <a:xfrm>
          <a:off x="0" y="1189655"/>
          <a:ext cx="5978072" cy="0"/>
        </a:xfrm>
        <a:prstGeom prst="line">
          <a:avLst/>
        </a:prstGeom>
        <a:solidFill>
          <a:schemeClr val="accent3">
            <a:hueOff val="0"/>
            <a:satOff val="0"/>
            <a:lumOff val="0"/>
            <a:alphaOff val="0"/>
          </a:schemeClr>
        </a:solidFill>
        <a:ln w="1397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EB8BD7-FE77-42E1-B034-21945BFE64F1}">
      <dsp:nvSpPr>
        <dsp:cNvPr id="0" name=""/>
        <dsp:cNvSpPr/>
      </dsp:nvSpPr>
      <dsp:spPr>
        <a:xfrm>
          <a:off x="0" y="1189655"/>
          <a:ext cx="5978072" cy="1187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Depression can occur due to uncertain memory loss by affecting daily lifestyle.</a:t>
          </a:r>
        </a:p>
      </dsp:txBody>
      <dsp:txXfrm>
        <a:off x="0" y="1189655"/>
        <a:ext cx="5978072" cy="1187913"/>
      </dsp:txXfrm>
    </dsp:sp>
    <dsp:sp modelId="{F1142E77-5A94-43AF-ADAD-A349050B51E1}">
      <dsp:nvSpPr>
        <dsp:cNvPr id="0" name=""/>
        <dsp:cNvSpPr/>
      </dsp:nvSpPr>
      <dsp:spPr>
        <a:xfrm>
          <a:off x="0" y="2377569"/>
          <a:ext cx="5978072" cy="0"/>
        </a:xfrm>
        <a:prstGeom prst="line">
          <a:avLst/>
        </a:prstGeom>
        <a:solidFill>
          <a:schemeClr val="accent3">
            <a:hueOff val="0"/>
            <a:satOff val="0"/>
            <a:lumOff val="0"/>
            <a:alphaOff val="0"/>
          </a:schemeClr>
        </a:solidFill>
        <a:ln w="1397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93A3A0-2A0E-45C0-84E1-A0A71D12002B}">
      <dsp:nvSpPr>
        <dsp:cNvPr id="0" name=""/>
        <dsp:cNvSpPr/>
      </dsp:nvSpPr>
      <dsp:spPr>
        <a:xfrm>
          <a:off x="0" y="2377569"/>
          <a:ext cx="5978072" cy="1187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Refusal of sleep is the major symptom that can be seen in patients with this disease, which penetrates the mental stability of humans.</a:t>
          </a:r>
        </a:p>
      </dsp:txBody>
      <dsp:txXfrm>
        <a:off x="0" y="2377569"/>
        <a:ext cx="5978072" cy="11879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3093D-A317-4FC1-9704-E1B6B50D8C3E}">
      <dsp:nvSpPr>
        <dsp:cNvPr id="0" name=""/>
        <dsp:cNvSpPr/>
      </dsp:nvSpPr>
      <dsp:spPr>
        <a:xfrm>
          <a:off x="532548" y="13"/>
          <a:ext cx="2468241" cy="1480944"/>
        </a:xfrm>
        <a:prstGeom prst="rect">
          <a:avLst/>
        </a:prstGeom>
        <a:solidFill>
          <a:schemeClr val="accent5">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5">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Alzheimer’s type 1 is an inflammatory disease, or hot dementia </a:t>
          </a:r>
        </a:p>
      </dsp:txBody>
      <dsp:txXfrm>
        <a:off x="532548" y="13"/>
        <a:ext cx="2468241" cy="1480944"/>
      </dsp:txXfrm>
    </dsp:sp>
    <dsp:sp modelId="{7156268F-D7DC-4856-9BF6-F9D1F9F4C91B}">
      <dsp:nvSpPr>
        <dsp:cNvPr id="0" name=""/>
        <dsp:cNvSpPr/>
      </dsp:nvSpPr>
      <dsp:spPr>
        <a:xfrm>
          <a:off x="3247614" y="13"/>
          <a:ext cx="2468241" cy="1480944"/>
        </a:xfrm>
        <a:prstGeom prst="rect">
          <a:avLst/>
        </a:prstGeom>
        <a:solidFill>
          <a:schemeClr val="accent5">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5">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Type 2  is referred to as atrophic or cold    Alzheimer’s</a:t>
          </a:r>
        </a:p>
      </dsp:txBody>
      <dsp:txXfrm>
        <a:off x="3247614" y="13"/>
        <a:ext cx="2468241" cy="1480944"/>
      </dsp:txXfrm>
    </dsp:sp>
    <dsp:sp modelId="{6E7A3714-D6CB-454C-9993-904F6548B032}">
      <dsp:nvSpPr>
        <dsp:cNvPr id="0" name=""/>
        <dsp:cNvSpPr/>
      </dsp:nvSpPr>
      <dsp:spPr>
        <a:xfrm>
          <a:off x="532548" y="1727783"/>
          <a:ext cx="2468241" cy="1480944"/>
        </a:xfrm>
        <a:prstGeom prst="rect">
          <a:avLst/>
        </a:prstGeom>
        <a:solidFill>
          <a:schemeClr val="accent5">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5">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High blood sugar or high fasting insulin drive type   1.5 Alzheimer’s</a:t>
          </a:r>
        </a:p>
      </dsp:txBody>
      <dsp:txXfrm>
        <a:off x="532548" y="1727783"/>
        <a:ext cx="2468241" cy="1480944"/>
      </dsp:txXfrm>
    </dsp:sp>
    <dsp:sp modelId="{65FC6FB3-CB75-43AB-B101-8DA1B7A5A4C9}">
      <dsp:nvSpPr>
        <dsp:cNvPr id="0" name=""/>
        <dsp:cNvSpPr/>
      </dsp:nvSpPr>
      <dsp:spPr>
        <a:xfrm>
          <a:off x="3247614" y="1727783"/>
          <a:ext cx="2468241" cy="1480944"/>
        </a:xfrm>
        <a:prstGeom prst="rect">
          <a:avLst/>
        </a:prstGeom>
        <a:solidFill>
          <a:schemeClr val="accent5">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5">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Type 3 is toxic, or vile</a:t>
          </a:r>
        </a:p>
      </dsp:txBody>
      <dsp:txXfrm>
        <a:off x="3247614" y="1727783"/>
        <a:ext cx="2468241" cy="1480944"/>
      </dsp:txXfrm>
    </dsp:sp>
    <dsp:sp modelId="{95ED851B-CE3E-40CF-A679-7C8397CAE606}">
      <dsp:nvSpPr>
        <dsp:cNvPr id="0" name=""/>
        <dsp:cNvSpPr/>
      </dsp:nvSpPr>
      <dsp:spPr>
        <a:xfrm>
          <a:off x="532548" y="3455552"/>
          <a:ext cx="2468241" cy="1480944"/>
        </a:xfrm>
        <a:prstGeom prst="rect">
          <a:avLst/>
        </a:prstGeom>
        <a:solidFill>
          <a:schemeClr val="accent5">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5">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  type 4 Alzheimer's disease, the pathology is    vascular, or pale,</a:t>
          </a:r>
        </a:p>
      </dsp:txBody>
      <dsp:txXfrm>
        <a:off x="532548" y="3455552"/>
        <a:ext cx="2468241" cy="1480944"/>
      </dsp:txXfrm>
    </dsp:sp>
    <dsp:sp modelId="{08A84EE0-0D39-4FA4-947F-E64409915044}">
      <dsp:nvSpPr>
        <dsp:cNvPr id="0" name=""/>
        <dsp:cNvSpPr/>
      </dsp:nvSpPr>
      <dsp:spPr>
        <a:xfrm>
          <a:off x="3247614" y="3455552"/>
          <a:ext cx="2468241" cy="1480944"/>
        </a:xfrm>
        <a:prstGeom prst="rect">
          <a:avLst/>
        </a:prstGeom>
        <a:solidFill>
          <a:schemeClr val="accent5">
            <a:hueOff val="0"/>
            <a:satOff val="0"/>
            <a:lumOff val="0"/>
            <a:alphaOff val="0"/>
          </a:schemeClr>
        </a:solidFill>
        <a:ln>
          <a:noFill/>
        </a:ln>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accent5">
              <a:hueOff val="0"/>
              <a:satOff val="0"/>
              <a:lumOff val="0"/>
              <a:alphaOff val="0"/>
              <a:shade val="25000"/>
              <a:satMod val="14000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Type 5 Alzheimer's disease is characterized by   traumatic or dazed symptoms</a:t>
          </a:r>
        </a:p>
      </dsp:txBody>
      <dsp:txXfrm>
        <a:off x="3247614" y="3455552"/>
        <a:ext cx="2468241" cy="14809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7408B-58B5-41B9-B401-8599932ADBC0}">
      <dsp:nvSpPr>
        <dsp:cNvPr id="0" name=""/>
        <dsp:cNvSpPr/>
      </dsp:nvSpPr>
      <dsp:spPr>
        <a:xfrm>
          <a:off x="0" y="0"/>
          <a:ext cx="3662413" cy="1744104"/>
        </a:xfrm>
        <a:prstGeom prst="roundRect">
          <a:avLst/>
        </a:prstGeom>
        <a:solidFill>
          <a:schemeClr val="accent5">
            <a:hueOff val="0"/>
            <a:satOff val="0"/>
            <a:lumOff val="0"/>
            <a:alphaOff val="0"/>
          </a:schemeClr>
        </a:solidFill>
        <a:ln>
          <a:noFill/>
        </a:ln>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accent5">
              <a:hueOff val="0"/>
              <a:satOff val="0"/>
              <a:lumOff val="0"/>
              <a:alphaOff val="0"/>
              <a:shade val="35000"/>
              <a:satMod val="13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1" kern="1200" dirty="0"/>
            <a:t>Donepezil</a:t>
          </a:r>
          <a:r>
            <a:rPr lang="en-US" sz="1700" kern="1200" dirty="0"/>
            <a:t> can be considered an approved treatment process for mitigating the gradual impact of Alzheimer's disease .</a:t>
          </a:r>
        </a:p>
      </dsp:txBody>
      <dsp:txXfrm>
        <a:off x="85140" y="85140"/>
        <a:ext cx="3492133" cy="1573824"/>
      </dsp:txXfrm>
    </dsp:sp>
    <dsp:sp modelId="{A550648E-1BEF-4F3A-9EC6-2E37510A1D1C}">
      <dsp:nvSpPr>
        <dsp:cNvPr id="0" name=""/>
        <dsp:cNvSpPr/>
      </dsp:nvSpPr>
      <dsp:spPr>
        <a:xfrm>
          <a:off x="0" y="1812361"/>
          <a:ext cx="3662413" cy="1744104"/>
        </a:xfrm>
        <a:prstGeom prst="roundRect">
          <a:avLst/>
        </a:prstGeom>
        <a:solidFill>
          <a:schemeClr val="accent5">
            <a:hueOff val="-9534578"/>
            <a:satOff val="2515"/>
            <a:lumOff val="1275"/>
            <a:alphaOff val="0"/>
          </a:schemeClr>
        </a:solidFill>
        <a:ln>
          <a:noFill/>
        </a:ln>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accent5">
              <a:hueOff val="-9534578"/>
              <a:satOff val="2515"/>
              <a:lumOff val="1275"/>
              <a:alphaOff val="0"/>
              <a:shade val="35000"/>
              <a:satMod val="13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1" kern="1200" dirty="0"/>
            <a:t>Galantamine</a:t>
          </a:r>
          <a:r>
            <a:rPr lang="en-US" sz="1700" kern="1200" dirty="0"/>
            <a:t> has also been accepted as a treatment process for neutralizing the negative effects caused by Alzheimer's disease in the cognitive impairment stage (</a:t>
          </a:r>
          <a:r>
            <a:rPr lang="en-US" sz="1700" kern="1200" dirty="0" err="1"/>
            <a:t>Sáiz</a:t>
          </a:r>
          <a:r>
            <a:rPr lang="en-US" sz="1700" kern="1200" dirty="0"/>
            <a:t>-Vázquez </a:t>
          </a:r>
          <a:r>
            <a:rPr lang="en-US" sz="1700" i="1" kern="1200" dirty="0"/>
            <a:t>et al. </a:t>
          </a:r>
          <a:r>
            <a:rPr lang="en-US" sz="1700" kern="1200" dirty="0"/>
            <a:t>2021).</a:t>
          </a:r>
        </a:p>
      </dsp:txBody>
      <dsp:txXfrm>
        <a:off x="85140" y="1897501"/>
        <a:ext cx="3492133" cy="1573824"/>
      </dsp:txXfrm>
    </dsp:sp>
    <dsp:sp modelId="{6C7FB9D5-DCF8-48B1-A505-CFAA91E55C8C}">
      <dsp:nvSpPr>
        <dsp:cNvPr id="0" name=""/>
        <dsp:cNvSpPr/>
      </dsp:nvSpPr>
      <dsp:spPr>
        <a:xfrm>
          <a:off x="0" y="3605426"/>
          <a:ext cx="3662413" cy="1744104"/>
        </a:xfrm>
        <a:prstGeom prst="roundRect">
          <a:avLst/>
        </a:prstGeom>
        <a:solidFill>
          <a:schemeClr val="accent5">
            <a:hueOff val="-19069156"/>
            <a:satOff val="5029"/>
            <a:lumOff val="2549"/>
            <a:alphaOff val="0"/>
          </a:schemeClr>
        </a:solidFill>
        <a:ln>
          <a:noFill/>
        </a:ln>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accent5">
              <a:hueOff val="-19069156"/>
              <a:satOff val="5029"/>
              <a:lumOff val="2549"/>
              <a:alphaOff val="0"/>
              <a:shade val="35000"/>
              <a:satMod val="130000"/>
            </a:schemeClr>
          </a:contourClr>
        </a:sp3d>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1" i="1" kern="1200"/>
            <a:t>Rivastigmine </a:t>
          </a:r>
          <a:r>
            <a:rPr lang="en-US" sz="1700" kern="1200"/>
            <a:t>has also been approved as a treatment for decreasing the volatility of the patients in terms of recovering from Alzheimer's disease. </a:t>
          </a:r>
        </a:p>
      </dsp:txBody>
      <dsp:txXfrm>
        <a:off x="85140" y="3690566"/>
        <a:ext cx="3492133" cy="15738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73F5FC-B24E-4F4D-9FA0-BFFA00555306}">
      <dsp:nvSpPr>
        <dsp:cNvPr id="0" name=""/>
        <dsp:cNvSpPr/>
      </dsp:nvSpPr>
      <dsp:spPr>
        <a:xfrm>
          <a:off x="0" y="1741"/>
          <a:ext cx="5978072" cy="0"/>
        </a:xfrm>
        <a:prstGeom prst="line">
          <a:avLst/>
        </a:prstGeom>
        <a:solidFill>
          <a:schemeClr val="accent3">
            <a:hueOff val="0"/>
            <a:satOff val="0"/>
            <a:lumOff val="0"/>
            <a:alphaOff val="0"/>
          </a:schemeClr>
        </a:solidFill>
        <a:ln w="1397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09513F6-6146-4579-9604-2B2C5FA9C823}">
      <dsp:nvSpPr>
        <dsp:cNvPr id="0" name=""/>
        <dsp:cNvSpPr/>
      </dsp:nvSpPr>
      <dsp:spPr>
        <a:xfrm>
          <a:off x="0" y="1741"/>
          <a:ext cx="5978072" cy="1187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1" kern="1200" dirty="0"/>
            <a:t>Preclinical stage</a:t>
          </a:r>
          <a:r>
            <a:rPr lang="en-US" sz="2000" kern="1200" dirty="0"/>
            <a:t> is the initial symptom of Alzheimer's disease that identifies the symptoms. </a:t>
          </a:r>
        </a:p>
      </dsp:txBody>
      <dsp:txXfrm>
        <a:off x="0" y="1741"/>
        <a:ext cx="5978072" cy="1187913"/>
      </dsp:txXfrm>
    </dsp:sp>
    <dsp:sp modelId="{71C10D92-8446-4B12-9CD8-84B34BFE82B5}">
      <dsp:nvSpPr>
        <dsp:cNvPr id="0" name=""/>
        <dsp:cNvSpPr/>
      </dsp:nvSpPr>
      <dsp:spPr>
        <a:xfrm>
          <a:off x="0" y="1189655"/>
          <a:ext cx="5978072" cy="0"/>
        </a:xfrm>
        <a:prstGeom prst="line">
          <a:avLst/>
        </a:prstGeom>
        <a:solidFill>
          <a:schemeClr val="accent3">
            <a:hueOff val="0"/>
            <a:satOff val="0"/>
            <a:lumOff val="0"/>
            <a:alphaOff val="0"/>
          </a:schemeClr>
        </a:solidFill>
        <a:ln w="1397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89403B0-7AC0-4377-A8C9-AE017187195A}">
      <dsp:nvSpPr>
        <dsp:cNvPr id="0" name=""/>
        <dsp:cNvSpPr/>
      </dsp:nvSpPr>
      <dsp:spPr>
        <a:xfrm>
          <a:off x="0" y="1189655"/>
          <a:ext cx="5978072" cy="1187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i="1" kern="1200" dirty="0"/>
            <a:t>Mild cognitive impairment</a:t>
          </a:r>
          <a:r>
            <a:rPr lang="en-US" sz="2000" kern="1200" dirty="0"/>
            <a:t> can be determined as the intermediate symptom of this disease for having an impact on mental stability (</a:t>
          </a:r>
          <a:r>
            <a:rPr lang="en-US" sz="2000" kern="1200" dirty="0" err="1"/>
            <a:t>Lozupone</a:t>
          </a:r>
          <a:r>
            <a:rPr lang="en-US" sz="2000" kern="1200" dirty="0"/>
            <a:t> </a:t>
          </a:r>
          <a:r>
            <a:rPr lang="en-US" sz="2000" i="1" kern="1200" dirty="0"/>
            <a:t>et al. </a:t>
          </a:r>
          <a:r>
            <a:rPr lang="en-US" sz="2000" kern="1200" dirty="0"/>
            <a:t>2020).</a:t>
          </a:r>
        </a:p>
      </dsp:txBody>
      <dsp:txXfrm>
        <a:off x="0" y="1189655"/>
        <a:ext cx="5978072" cy="1187913"/>
      </dsp:txXfrm>
    </dsp:sp>
    <dsp:sp modelId="{E35CDD36-1411-4E52-BAEC-95BEFB39A24C}">
      <dsp:nvSpPr>
        <dsp:cNvPr id="0" name=""/>
        <dsp:cNvSpPr/>
      </dsp:nvSpPr>
      <dsp:spPr>
        <a:xfrm>
          <a:off x="0" y="2377569"/>
          <a:ext cx="5978072" cy="0"/>
        </a:xfrm>
        <a:prstGeom prst="line">
          <a:avLst/>
        </a:prstGeom>
        <a:solidFill>
          <a:schemeClr val="accent3">
            <a:hueOff val="0"/>
            <a:satOff val="0"/>
            <a:lumOff val="0"/>
            <a:alphaOff val="0"/>
          </a:schemeClr>
        </a:solidFill>
        <a:ln w="1397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BDF24712-C526-4CA9-8CC5-524F729518D6}">
      <dsp:nvSpPr>
        <dsp:cNvPr id="0" name=""/>
        <dsp:cNvSpPr/>
      </dsp:nvSpPr>
      <dsp:spPr>
        <a:xfrm>
          <a:off x="0" y="2377569"/>
          <a:ext cx="5978072" cy="11879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Symptoms of </a:t>
          </a:r>
          <a:r>
            <a:rPr lang="en-US" sz="2000" b="1" i="1" kern="1200" dirty="0"/>
            <a:t>dementia</a:t>
          </a:r>
          <a:r>
            <a:rPr lang="en-US" sz="2000" kern="1200" dirty="0"/>
            <a:t> are the final symptom that majorly affects the mental stability of the patients affected by Alzheimer's disease</a:t>
          </a:r>
          <a:r>
            <a:rPr lang="en-US" sz="2100" kern="1200" dirty="0"/>
            <a:t>.</a:t>
          </a:r>
        </a:p>
      </dsp:txBody>
      <dsp:txXfrm>
        <a:off x="0" y="2377569"/>
        <a:ext cx="5978072" cy="118791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088D98B-C8E4-491F-AE15-4C71EEC08D0A}" type="datetimeFigureOut">
              <a:rPr lang="en-US" smtClean="0"/>
              <a:pPr/>
              <a:t>8/1/2022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76DFC81-A0C2-431C-9598-6031A830E2A9}" type="slidenum">
              <a:rPr lang="en-US" smtClean="0"/>
              <a:pPr/>
              <a:t>‹#›</a:t>
            </a:fld>
            <a:endParaRPr lang="en-US"/>
          </a:p>
        </p:txBody>
      </p:sp>
    </p:spTree>
    <p:extLst>
      <p:ext uri="{BB962C8B-B14F-4D97-AF65-F5344CB8AC3E}">
        <p14:creationId xmlns:p14="http://schemas.microsoft.com/office/powerpoint/2010/main" val="166861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Mental disease among people across the world is a threat to the world population if not dealt with properly strategies. Alzheimer's is one such mental disease that causes loss of memory to the patient due to the </a:t>
            </a:r>
            <a:r>
              <a:rPr lang="en-US" sz="1200" b="0" i="0" u="none" strike="noStrike" kern="1200" dirty="0" err="1">
                <a:solidFill>
                  <a:schemeClr val="tx1"/>
                </a:solidFill>
                <a:latin typeface="+mn-lt"/>
                <a:ea typeface="+mn-ea"/>
                <a:cs typeface="+mn-cs"/>
              </a:rPr>
              <a:t>dysfunctionality</a:t>
            </a:r>
            <a:r>
              <a:rPr lang="en-US" sz="1200" b="0" i="0" u="none" strike="noStrike" kern="1200" dirty="0">
                <a:solidFill>
                  <a:schemeClr val="tx1"/>
                </a:solidFill>
                <a:latin typeface="+mn-lt"/>
                <a:ea typeface="+mn-ea"/>
                <a:cs typeface="+mn-cs"/>
              </a:rPr>
              <a:t> in terms of working disorder. People suffering from this have also experienced cognitive difficulties, troubles in handling money, repeating questions, as well as taking more than the required time for completing a task. Apart from all these symptoms, refusal of sleep can be considered as a foremost impact of this disease seen in patients with this disease, which leads to penetrating the mental stability of humans. This paper focuses on exploring this disease through classification of its practice, available treatments, and possible historical ways of dealing with this disease. </a:t>
            </a:r>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3</a:t>
            </a:fld>
            <a:endParaRPr lang="en-US"/>
          </a:p>
        </p:txBody>
      </p:sp>
    </p:spTree>
    <p:extLst>
      <p:ext uri="{BB962C8B-B14F-4D97-AF65-F5344CB8AC3E}">
        <p14:creationId xmlns:p14="http://schemas.microsoft.com/office/powerpoint/2010/main" val="2101891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Considering the classification of depression </a:t>
            </a:r>
            <a:r>
              <a:rPr lang="en-US" sz="1200" b="1" i="1" u="none" strike="noStrike" kern="1200" dirty="0">
                <a:solidFill>
                  <a:schemeClr val="tx1"/>
                </a:solidFill>
                <a:latin typeface="+mn-lt"/>
                <a:ea typeface="+mn-ea"/>
                <a:cs typeface="+mn-cs"/>
              </a:rPr>
              <a:t>Mental stress</a:t>
            </a:r>
            <a:r>
              <a:rPr lang="en-US" sz="1200" b="0" i="0" u="none" strike="noStrike" kern="1200" dirty="0">
                <a:solidFill>
                  <a:schemeClr val="tx1"/>
                </a:solidFill>
                <a:latin typeface="+mn-lt"/>
                <a:ea typeface="+mn-ea"/>
                <a:cs typeface="+mn-cs"/>
              </a:rPr>
              <a:t> has been identified as the initial stage of Alzheimer's disease that identifies the symptoms. Depression can occur due to over workload, which can create mental stress in the form of hampering psychological balance. Considering the argument of the author the significance of mental stress has been included in this discussion. Continuing this fact, a </a:t>
            </a:r>
            <a:r>
              <a:rPr lang="en-US" sz="1200" b="1" i="1" u="none" strike="noStrike" kern="1200" dirty="0">
                <a:solidFill>
                  <a:schemeClr val="tx1"/>
                </a:solidFill>
                <a:latin typeface="+mn-lt"/>
                <a:ea typeface="+mn-ea"/>
                <a:cs typeface="+mn-cs"/>
              </a:rPr>
              <a:t>volatile mentality</a:t>
            </a:r>
            <a:r>
              <a:rPr lang="en-US" sz="1200" b="0" i="0" u="none" strike="noStrike" kern="1200" dirty="0">
                <a:solidFill>
                  <a:schemeClr val="tx1"/>
                </a:solidFill>
                <a:latin typeface="+mn-lt"/>
                <a:ea typeface="+mn-ea"/>
                <a:cs typeface="+mn-cs"/>
              </a:rPr>
              <a:t> can also be determined as the intermediate stage of this particular disease for hampering mental stability through mood swings. The reflection of this particular factor has been conjugated in this research for simulating suicidal activities. </a:t>
            </a:r>
            <a:r>
              <a:rPr lang="en-US" sz="1200" b="1" i="1" u="none" strike="noStrike" kern="1200" dirty="0">
                <a:solidFill>
                  <a:schemeClr val="tx1"/>
                </a:solidFill>
                <a:latin typeface="+mn-lt"/>
                <a:ea typeface="+mn-ea"/>
                <a:cs typeface="+mn-cs"/>
              </a:rPr>
              <a:t>13%</a:t>
            </a:r>
            <a:r>
              <a:rPr lang="en-US" sz="1200" b="0" i="0" u="none" strike="noStrike" kern="1200" dirty="0">
                <a:solidFill>
                  <a:schemeClr val="tx1"/>
                </a:solidFill>
                <a:latin typeface="+mn-lt"/>
                <a:ea typeface="+mn-ea"/>
                <a:cs typeface="+mn-cs"/>
              </a:rPr>
              <a:t> of men and </a:t>
            </a:r>
            <a:r>
              <a:rPr lang="en-US" sz="1200" b="1" i="1" u="none" strike="noStrike" kern="1200" dirty="0">
                <a:solidFill>
                  <a:schemeClr val="tx1"/>
                </a:solidFill>
                <a:latin typeface="+mn-lt"/>
                <a:ea typeface="+mn-ea"/>
                <a:cs typeface="+mn-cs"/>
              </a:rPr>
              <a:t>24% </a:t>
            </a:r>
            <a:r>
              <a:rPr lang="en-US" sz="1200" b="0" i="0" u="none" strike="noStrike" kern="1200" dirty="0">
                <a:solidFill>
                  <a:schemeClr val="tx1"/>
                </a:solidFill>
                <a:latin typeface="+mn-lt"/>
                <a:ea typeface="+mn-ea"/>
                <a:cs typeface="+mn-cs"/>
              </a:rPr>
              <a:t>of women in England have been reported as patients with Alzheimer's disease. Moreover, </a:t>
            </a:r>
            <a:r>
              <a:rPr lang="en-US" sz="1200" b="1" i="1" u="none" strike="noStrike" kern="1200" dirty="0">
                <a:solidFill>
                  <a:schemeClr val="tx1"/>
                </a:solidFill>
                <a:latin typeface="+mn-lt"/>
                <a:ea typeface="+mn-ea"/>
                <a:cs typeface="+mn-cs"/>
              </a:rPr>
              <a:t>Memory loss</a:t>
            </a:r>
            <a:r>
              <a:rPr lang="en-US" sz="1200" b="0" i="0" u="none" strike="noStrike" kern="1200" dirty="0">
                <a:solidFill>
                  <a:schemeClr val="tx1"/>
                </a:solidFill>
                <a:latin typeface="+mn-lt"/>
                <a:ea typeface="+mn-ea"/>
                <a:cs typeface="+mn-cs"/>
              </a:rPr>
              <a:t> has been identified as the final stage that majorly hampers the mental stability of the patients affected by Alzheimer's disease.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4</a:t>
            </a:fld>
            <a:endParaRPr lang="en-US"/>
          </a:p>
        </p:txBody>
      </p:sp>
    </p:spTree>
    <p:extLst>
      <p:ext uri="{BB962C8B-B14F-4D97-AF65-F5344CB8AC3E}">
        <p14:creationId xmlns:p14="http://schemas.microsoft.com/office/powerpoint/2010/main" val="195223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5</a:t>
            </a:fld>
            <a:endParaRPr lang="en-US"/>
          </a:p>
        </p:txBody>
      </p:sp>
    </p:spTree>
    <p:extLst>
      <p:ext uri="{BB962C8B-B14F-4D97-AF65-F5344CB8AC3E}">
        <p14:creationId xmlns:p14="http://schemas.microsoft.com/office/powerpoint/2010/main" val="35042924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a:bodyPr>
          <a:lstStyle/>
          <a:p>
            <a:r>
              <a:rPr lang="en-US" sz="1200" b="0" i="0" u="none" strike="noStrike" kern="1200" dirty="0">
                <a:solidFill>
                  <a:schemeClr val="tx1"/>
                </a:solidFill>
                <a:latin typeface="+mn-lt"/>
                <a:ea typeface="+mn-ea"/>
                <a:cs typeface="+mn-cs"/>
              </a:rPr>
              <a:t>The consideration of available treatments has been discussed in this segment for analyzing the neutralization aspect of the disease caused by Alzheimer's. </a:t>
            </a:r>
            <a:r>
              <a:rPr lang="en-US" sz="1200" b="1" i="1" u="none" strike="noStrike" kern="1200" dirty="0" err="1">
                <a:solidFill>
                  <a:schemeClr val="tx1"/>
                </a:solidFill>
                <a:latin typeface="+mn-lt"/>
                <a:ea typeface="+mn-ea"/>
                <a:cs typeface="+mn-cs"/>
              </a:rPr>
              <a:t>Donepezil</a:t>
            </a:r>
            <a:r>
              <a:rPr lang="en-US" sz="1200" b="0" i="0" u="none" strike="noStrike" kern="1200" dirty="0">
                <a:solidFill>
                  <a:schemeClr val="tx1"/>
                </a:solidFill>
                <a:latin typeface="+mn-lt"/>
                <a:ea typeface="+mn-ea"/>
                <a:cs typeface="+mn-cs"/>
              </a:rPr>
              <a:t> can be accepted as an approved treatment process for mitigating the gradual impact of Alzheimer's disease. In this process daily, 1 pill can reduce the tendency of mood swings in critical situations. </a:t>
            </a:r>
            <a:r>
              <a:rPr lang="en-US" sz="1200" b="1" i="1" u="none" strike="noStrike" kern="1200" dirty="0" err="1">
                <a:solidFill>
                  <a:schemeClr val="tx1"/>
                </a:solidFill>
                <a:latin typeface="+mn-lt"/>
                <a:ea typeface="+mn-ea"/>
                <a:cs typeface="+mn-cs"/>
              </a:rPr>
              <a:t>Galantamine</a:t>
            </a:r>
            <a:r>
              <a:rPr lang="en-US" sz="1200" b="0" i="0" u="none" strike="noStrike" kern="1200" dirty="0">
                <a:solidFill>
                  <a:schemeClr val="tx1"/>
                </a:solidFill>
                <a:latin typeface="+mn-lt"/>
                <a:ea typeface="+mn-ea"/>
                <a:cs typeface="+mn-cs"/>
              </a:rPr>
              <a:t> has also been accepted as a treatment process for neutralizing the negative effects caused by Alzheimer's disease in the cognitive impairment stage. In this stage, the disturbance in the understanding process by the patient has been identified as the major issue of Alzheimer's disease. </a:t>
            </a:r>
            <a:r>
              <a:rPr lang="en-US" sz="1200" b="1" i="1" u="none" strike="noStrike" kern="1200" dirty="0" err="1">
                <a:solidFill>
                  <a:schemeClr val="tx1"/>
                </a:solidFill>
                <a:latin typeface="+mn-lt"/>
                <a:ea typeface="+mn-ea"/>
                <a:cs typeface="+mn-cs"/>
              </a:rPr>
              <a:t>Rivastigmine</a:t>
            </a:r>
            <a:r>
              <a:rPr lang="en-US" sz="1200" b="1" i="1" u="none" strike="noStrike" kern="1200" dirty="0">
                <a:solidFill>
                  <a:schemeClr val="tx1"/>
                </a:solidFill>
                <a:latin typeface="+mn-lt"/>
                <a:ea typeface="+mn-ea"/>
                <a:cs typeface="+mn-cs"/>
              </a:rPr>
              <a:t> </a:t>
            </a:r>
            <a:r>
              <a:rPr lang="en-US" sz="1200" b="0" i="0" u="none" strike="noStrike" kern="1200" dirty="0">
                <a:solidFill>
                  <a:schemeClr val="tx1"/>
                </a:solidFill>
                <a:latin typeface="+mn-lt"/>
                <a:ea typeface="+mn-ea"/>
                <a:cs typeface="+mn-cs"/>
              </a:rPr>
              <a:t>has also been approved as a treatment for decreasing the volatility of the patients in terms of recovering from Alzheimer's disease. This particular- service can mitigate the gradual increase in the psychological disorder by hampering mental stability.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a:solidFill>
                  <a:schemeClr val="tx1"/>
                </a:solidFill>
                <a:latin typeface="+mn-lt"/>
                <a:ea typeface="+mn-ea"/>
                <a:cs typeface="+mn-cs"/>
              </a:rPr>
              <a:t>In terms of signifying the historical way of performing treatment the acceptance of </a:t>
            </a:r>
            <a:r>
              <a:rPr lang="en-US" sz="1200" b="1" i="1" u="none" strike="noStrike" kern="1200" dirty="0">
                <a:solidFill>
                  <a:schemeClr val="tx1"/>
                </a:solidFill>
                <a:latin typeface="+mn-lt"/>
                <a:ea typeface="+mn-ea"/>
                <a:cs typeface="+mn-cs"/>
              </a:rPr>
              <a:t>Cognitive therapy</a:t>
            </a:r>
            <a:r>
              <a:rPr lang="en-US" sz="1200" b="0" i="0" u="none" strike="noStrike" kern="1200" dirty="0">
                <a:solidFill>
                  <a:schemeClr val="tx1"/>
                </a:solidFill>
                <a:latin typeface="+mn-lt"/>
                <a:ea typeface="+mn-ea"/>
                <a:cs typeface="+mn-cs"/>
              </a:rPr>
              <a:t> has been done to perform treatment for depression in terms of intellectual conciseness for mitigating the possible risk factors caused by Alzheimer's disease. Moreover, the implication of </a:t>
            </a:r>
            <a:r>
              <a:rPr lang="en-US" sz="1200" b="1" i="1" u="none" strike="noStrike" kern="1200" dirty="0">
                <a:solidFill>
                  <a:schemeClr val="tx1"/>
                </a:solidFill>
                <a:latin typeface="+mn-lt"/>
                <a:ea typeface="+mn-ea"/>
                <a:cs typeface="+mn-cs"/>
              </a:rPr>
              <a:t>Interpersonal therapy</a:t>
            </a:r>
            <a:r>
              <a:rPr lang="en-US" sz="1200" b="0" i="0" u="none" strike="noStrike" kern="1200" dirty="0">
                <a:solidFill>
                  <a:schemeClr val="tx1"/>
                </a:solidFill>
                <a:latin typeface="+mn-lt"/>
                <a:ea typeface="+mn-ea"/>
                <a:cs typeface="+mn-cs"/>
              </a:rPr>
              <a:t> can be implemented to mitigate the psychological disorder by considering individual issues related to disgraceful mental conditions. The resonance of this particular- assumption has been done in this discussion for mitigating the misconception of abnormality and psychological disorder among the patients affected by Alzheimer's disease. Continuing this fact, </a:t>
            </a:r>
            <a:r>
              <a:rPr lang="en-US" sz="1200" b="1" i="1" u="none" strike="noStrike" kern="1200" dirty="0">
                <a:solidFill>
                  <a:schemeClr val="tx1"/>
                </a:solidFill>
                <a:latin typeface="+mn-lt"/>
                <a:ea typeface="+mn-ea"/>
                <a:cs typeface="+mn-cs"/>
              </a:rPr>
              <a:t>Psychodynamic therapy </a:t>
            </a:r>
            <a:r>
              <a:rPr lang="en-US" sz="1200" b="0" i="0" u="none" strike="noStrike" kern="1200" dirty="0">
                <a:solidFill>
                  <a:schemeClr val="tx1"/>
                </a:solidFill>
                <a:latin typeface="+mn-lt"/>
                <a:ea typeface="+mn-ea"/>
                <a:cs typeface="+mn-cs"/>
              </a:rPr>
              <a:t>can also be accepted as a mitigation process for the possible occurrence of psychological disorders in terms of hampering the mental condition reflecting social illness. This particular- process of treatment is a comparatively longer process to perform the neutralization of the impact caused by Alzheimer's disease</a:t>
            </a:r>
            <a:endParaRPr lang="en-US" b="0" dirty="0"/>
          </a:p>
          <a:p>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6</a:t>
            </a:fld>
            <a:endParaRPr lang="en-US"/>
          </a:p>
        </p:txBody>
      </p:sp>
    </p:spTree>
    <p:extLst>
      <p:ext uri="{BB962C8B-B14F-4D97-AF65-F5344CB8AC3E}">
        <p14:creationId xmlns:p14="http://schemas.microsoft.com/office/powerpoint/2010/main" val="758988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analysis of the treatment process for Alzheimer's disease has been segmented into positive and negative aspects. A proper treatment process helps to enhance mental stability in </a:t>
            </a:r>
            <a:r>
              <a:rPr lang="en-US" sz="1200" b="1" i="1" u="none" strike="noStrike" kern="1200" dirty="0">
                <a:solidFill>
                  <a:schemeClr val="tx1"/>
                </a:solidFill>
                <a:latin typeface="+mn-lt"/>
                <a:ea typeface="+mn-ea"/>
                <a:cs typeface="+mn-cs"/>
              </a:rPr>
              <a:t>facing challenges</a:t>
            </a:r>
            <a:r>
              <a:rPr lang="en-US" sz="1200" b="0" i="0" u="none" strike="noStrike" kern="1200" dirty="0">
                <a:solidFill>
                  <a:schemeClr val="tx1"/>
                </a:solidFill>
                <a:latin typeface="+mn-lt"/>
                <a:ea typeface="+mn-ea"/>
                <a:cs typeface="+mn-cs"/>
              </a:rPr>
              <a:t> for upcoming risk factors in daily life. This particular observation can help to enhance the self-confidence level in critical situations. The proper recovery process from Alzheimer's disease helps to </a:t>
            </a:r>
            <a:r>
              <a:rPr lang="en-US" sz="1200" b="1" i="1" u="none" strike="noStrike" kern="1200" dirty="0">
                <a:solidFill>
                  <a:schemeClr val="tx1"/>
                </a:solidFill>
                <a:latin typeface="+mn-lt"/>
                <a:ea typeface="+mn-ea"/>
                <a:cs typeface="+mn-cs"/>
              </a:rPr>
              <a:t>heal pains</a:t>
            </a:r>
            <a:r>
              <a:rPr lang="en-US" sz="1200" b="0" i="0" u="none" strike="noStrike" kern="1200" dirty="0">
                <a:solidFill>
                  <a:schemeClr val="tx1"/>
                </a:solidFill>
                <a:latin typeface="+mn-lt"/>
                <a:ea typeface="+mn-ea"/>
                <a:cs typeface="+mn-cs"/>
              </a:rPr>
              <a:t> by building a strong mindset for facing challenges. This can help to figure out the way to maintainability in the emotional attachment with another person with fruitful communication. In terms of negative impact, </a:t>
            </a:r>
            <a:r>
              <a:rPr lang="en-US" sz="1200" b="1" i="1" u="none" strike="noStrike" kern="1200" dirty="0">
                <a:solidFill>
                  <a:schemeClr val="tx1"/>
                </a:solidFill>
                <a:latin typeface="+mn-lt"/>
                <a:ea typeface="+mn-ea"/>
                <a:cs typeface="+mn-cs"/>
              </a:rPr>
              <a:t>Unhappiness</a:t>
            </a:r>
            <a:r>
              <a:rPr lang="en-US" sz="1200" b="0" i="0" u="none" strike="noStrike" kern="1200" dirty="0">
                <a:solidFill>
                  <a:schemeClr val="tx1"/>
                </a:solidFill>
                <a:latin typeface="+mn-lt"/>
                <a:ea typeface="+mn-ea"/>
                <a:cs typeface="+mn-cs"/>
              </a:rPr>
              <a:t> and </a:t>
            </a:r>
            <a:r>
              <a:rPr lang="en-US" sz="1200" b="1" i="1" u="none" strike="noStrike" kern="1200" dirty="0">
                <a:solidFill>
                  <a:schemeClr val="tx1"/>
                </a:solidFill>
                <a:latin typeface="+mn-lt"/>
                <a:ea typeface="+mn-ea"/>
                <a:cs typeface="+mn-cs"/>
              </a:rPr>
              <a:t>monotonous characteristics</a:t>
            </a:r>
            <a:r>
              <a:rPr lang="en-US" sz="1200" b="0" i="0" u="none" strike="noStrike" kern="1200" dirty="0">
                <a:solidFill>
                  <a:schemeClr val="tx1"/>
                </a:solidFill>
                <a:latin typeface="+mn-lt"/>
                <a:ea typeface="+mn-ea"/>
                <a:cs typeface="+mn-cs"/>
              </a:rPr>
              <a:t> have been identified as the major negative aspects of patients suffering from mental disorders caused by Alzheimer's disease. </a:t>
            </a:r>
            <a:r>
              <a:rPr lang="en-US" sz="1200" b="1" i="1" u="none" strike="noStrike" kern="1200" dirty="0">
                <a:solidFill>
                  <a:schemeClr val="tx1"/>
                </a:solidFill>
                <a:latin typeface="+mn-lt"/>
                <a:ea typeface="+mn-ea"/>
                <a:cs typeface="+mn-cs"/>
              </a:rPr>
              <a:t>Social isolation</a:t>
            </a:r>
            <a:r>
              <a:rPr lang="en-US" sz="1200" b="0" i="0" u="none" strike="noStrike" kern="1200" dirty="0">
                <a:solidFill>
                  <a:schemeClr val="tx1"/>
                </a:solidFill>
                <a:latin typeface="+mn-lt"/>
                <a:ea typeface="+mn-ea"/>
                <a:cs typeface="+mn-cs"/>
              </a:rPr>
              <a:t> is another negative impact on patients suffering from a mental disorder in the form of the disease.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7</a:t>
            </a:fld>
            <a:endParaRPr lang="en-US"/>
          </a:p>
        </p:txBody>
      </p:sp>
    </p:spTree>
    <p:extLst>
      <p:ext uri="{BB962C8B-B14F-4D97-AF65-F5344CB8AC3E}">
        <p14:creationId xmlns:p14="http://schemas.microsoft.com/office/powerpoint/2010/main" val="4286168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Determining the need for the diagnosis process for Alzheimer's disease </a:t>
            </a:r>
            <a:r>
              <a:rPr lang="en-US" sz="1200" b="1" i="1" u="none" strike="noStrike" kern="1200" dirty="0">
                <a:solidFill>
                  <a:schemeClr val="tx1"/>
                </a:solidFill>
                <a:latin typeface="+mn-lt"/>
                <a:ea typeface="+mn-ea"/>
                <a:cs typeface="+mn-cs"/>
              </a:rPr>
              <a:t>Preclinical stage</a:t>
            </a:r>
            <a:r>
              <a:rPr lang="en-US" sz="1200" b="0" i="0" u="none" strike="noStrike" kern="1200" dirty="0">
                <a:solidFill>
                  <a:schemeClr val="tx1"/>
                </a:solidFill>
                <a:latin typeface="+mn-lt"/>
                <a:ea typeface="+mn-ea"/>
                <a:cs typeface="+mn-cs"/>
              </a:rPr>
              <a:t> has been identified as the initial symptom to be resolved for mitigating the mental disorder of the patient. </a:t>
            </a:r>
            <a:r>
              <a:rPr lang="en-US" sz="1200" b="1" i="1" u="none" strike="noStrike" kern="1200" dirty="0">
                <a:solidFill>
                  <a:schemeClr val="tx1"/>
                </a:solidFill>
                <a:latin typeface="+mn-lt"/>
                <a:ea typeface="+mn-ea"/>
                <a:cs typeface="+mn-cs"/>
              </a:rPr>
              <a:t>Mild cognitive impairment</a:t>
            </a:r>
            <a:r>
              <a:rPr lang="en-US" sz="1200" b="0" i="0" u="none" strike="noStrike" kern="1200" dirty="0">
                <a:solidFill>
                  <a:schemeClr val="tx1"/>
                </a:solidFill>
                <a:latin typeface="+mn-lt"/>
                <a:ea typeface="+mn-ea"/>
                <a:cs typeface="+mn-cs"/>
              </a:rPr>
              <a:t> can be determined as the intermediate symptom of this particular disease for hampering mental stability. The acceptance of this particular diagnosis process has been accepted in this discussion for reflecting the aesthetic way to revive patients with Alzheimer's disease. </a:t>
            </a:r>
            <a:r>
              <a:rPr lang="en-US" sz="1200" b="1" i="1" u="none" strike="noStrike" kern="1200" dirty="0">
                <a:solidFill>
                  <a:schemeClr val="tx1"/>
                </a:solidFill>
                <a:latin typeface="+mn-lt"/>
                <a:ea typeface="+mn-ea"/>
                <a:cs typeface="+mn-cs"/>
              </a:rPr>
              <a:t>Mild cognitive impairment</a:t>
            </a:r>
            <a:r>
              <a:rPr lang="en-US" sz="1200" b="0" i="0" u="none" strike="noStrike" kern="1200" dirty="0">
                <a:solidFill>
                  <a:schemeClr val="tx1"/>
                </a:solidFill>
                <a:latin typeface="+mn-lt"/>
                <a:ea typeface="+mn-ea"/>
                <a:cs typeface="+mn-cs"/>
              </a:rPr>
              <a:t> can be determined as the intermediate symptom of this particular disease for hampering mental stability. The acceptance of this particular diagnosis process has been determined in this discussion for signifying the remedy for the mental imbalance. Symptoms of </a:t>
            </a:r>
            <a:r>
              <a:rPr lang="en-US" sz="1200" b="1" i="1" u="none" strike="noStrike" kern="1200" dirty="0">
                <a:solidFill>
                  <a:schemeClr val="tx1"/>
                </a:solidFill>
                <a:latin typeface="+mn-lt"/>
                <a:ea typeface="+mn-ea"/>
                <a:cs typeface="+mn-cs"/>
              </a:rPr>
              <a:t>dementia</a:t>
            </a:r>
            <a:r>
              <a:rPr lang="en-US" sz="1200" b="0" i="0" u="none" strike="noStrike" kern="1200" dirty="0">
                <a:solidFill>
                  <a:schemeClr val="tx1"/>
                </a:solidFill>
                <a:latin typeface="+mn-lt"/>
                <a:ea typeface="+mn-ea"/>
                <a:cs typeface="+mn-cs"/>
              </a:rPr>
              <a:t> are the final symptom that majorly hampers the mental stability of the patients affected by Alzheimer's disease. The significance of mental stability has been included in this discussion for reflecting the need of psychological stability.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8</a:t>
            </a:fld>
            <a:endParaRPr lang="en-US"/>
          </a:p>
        </p:txBody>
      </p:sp>
    </p:spTree>
    <p:extLst>
      <p:ext uri="{BB962C8B-B14F-4D97-AF65-F5344CB8AC3E}">
        <p14:creationId xmlns:p14="http://schemas.microsoft.com/office/powerpoint/2010/main" val="26060468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Effective communication, meditation, and engagement with people can help to resolve the tendency of the monotonous mentality of the patients affected by Alzheimer's disease. This can help to reduce the tendency of occurring </a:t>
            </a:r>
            <a:r>
              <a:rPr lang="en-US" sz="1200" b="0" i="0" u="none" strike="noStrike" kern="1200" dirty="0" err="1">
                <a:solidFill>
                  <a:schemeClr val="tx1"/>
                </a:solidFill>
                <a:latin typeface="+mn-lt"/>
                <a:ea typeface="+mn-ea"/>
                <a:cs typeface="+mn-cs"/>
              </a:rPr>
              <a:t>dysfunctionality</a:t>
            </a:r>
            <a:r>
              <a:rPr lang="en-US" sz="1200" b="0" i="0" u="none" strike="noStrike" kern="1200" dirty="0">
                <a:solidFill>
                  <a:schemeClr val="tx1"/>
                </a:solidFill>
                <a:latin typeface="+mn-lt"/>
                <a:ea typeface="+mn-ea"/>
                <a:cs typeface="+mn-cs"/>
              </a:rPr>
              <a:t> in terms of uncertain memory loss by hampering the daily lifestyle</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9</a:t>
            </a:fld>
            <a:endParaRPr lang="en-US"/>
          </a:p>
        </p:txBody>
      </p:sp>
    </p:spTree>
    <p:extLst>
      <p:ext uri="{BB962C8B-B14F-4D97-AF65-F5344CB8AC3E}">
        <p14:creationId xmlns:p14="http://schemas.microsoft.com/office/powerpoint/2010/main" val="3197059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Continuous monitoring process, Routine check-ups,  and Increasing medical facilities in remote areas can be the first and foremost recommendations for improving the recovery process of the patients affected by Alzheimer's disease.</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10</a:t>
            </a:fld>
            <a:endParaRPr lang="en-US"/>
          </a:p>
        </p:txBody>
      </p:sp>
    </p:spTree>
    <p:extLst>
      <p:ext uri="{BB962C8B-B14F-4D97-AF65-F5344CB8AC3E}">
        <p14:creationId xmlns:p14="http://schemas.microsoft.com/office/powerpoint/2010/main" val="506258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The above study makes it clear that refusal of sleep is one such impact of this disease that a person with Alzheimer's can experience. Furthermore, Unhappiness and monotonous characteristics are two other symptoms noticed in the patient suffering from this mental disorder. Therefore, in order to deal with this mental health issue, one must administer cognitive therapy to activate his or her intellectual conciseness to mitigate the possible risk factors. In addition to this, intellectual therapy could also be administered to deal with individual issues that are responsible for this disease. Proper knowledge transfer and engagement with people are also necessary to tackle the </a:t>
            </a:r>
            <a:r>
              <a:rPr lang="en-US" sz="1200" b="0" i="0" u="none" strike="noStrike" kern="1200" dirty="0" err="1">
                <a:solidFill>
                  <a:schemeClr val="tx1"/>
                </a:solidFill>
                <a:latin typeface="+mn-lt"/>
                <a:ea typeface="+mn-ea"/>
                <a:cs typeface="+mn-cs"/>
              </a:rPr>
              <a:t>dysfunctionality</a:t>
            </a:r>
            <a:r>
              <a:rPr lang="en-US" sz="1200" b="0" i="0" u="none" strike="noStrike" kern="1200" dirty="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676DFC81-A0C2-431C-9598-6031A830E2A9}" type="slidenum">
              <a:rPr lang="en-US" smtClean="0"/>
              <a:pPr/>
              <a:t>11</a:t>
            </a:fld>
            <a:endParaRPr lang="en-US"/>
          </a:p>
        </p:txBody>
      </p:sp>
    </p:spTree>
    <p:extLst>
      <p:ext uri="{BB962C8B-B14F-4D97-AF65-F5344CB8AC3E}">
        <p14:creationId xmlns:p14="http://schemas.microsoft.com/office/powerpoint/2010/main" val="2679497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C5856336-CE7C-41AF-9F3F-6D8FAE1B434D}" type="datetimeFigureOut">
              <a:rPr lang="en-US" smtClean="0"/>
              <a:pPr/>
              <a:t>8/1/2022</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1619435-A543-44BF-8692-93DC852EF0EC}" type="slidenum">
              <a:rPr lang="en-US" smtClean="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5019175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856336-CE7C-41AF-9F3F-6D8FAE1B434D}" type="datetimeFigureOut">
              <a:rPr lang="en-US" smtClean="0"/>
              <a:pPr/>
              <a:t>8/1/2022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3997301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856336-CE7C-41AF-9F3F-6D8FAE1B434D}" type="datetimeFigureOut">
              <a:rPr lang="en-US" smtClean="0"/>
              <a:pPr/>
              <a:t>8/1/2022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9435-A543-44BF-8692-93DC852EF0EC}" type="slidenum">
              <a:rPr lang="en-US" smtClean="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91834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856336-CE7C-41AF-9F3F-6D8FAE1B434D}" type="datetimeFigureOut">
              <a:rPr lang="en-US" smtClean="0"/>
              <a:pPr/>
              <a:t>8/1/2022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2872929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856336-CE7C-41AF-9F3F-6D8FAE1B434D}" type="datetimeFigureOut">
              <a:rPr lang="en-US" smtClean="0"/>
              <a:pPr/>
              <a:t>8/1/2022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1833466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5856336-CE7C-41AF-9F3F-6D8FAE1B434D}" type="datetimeFigureOut">
              <a:rPr lang="en-US" smtClean="0"/>
              <a:pPr/>
              <a:t>8/1/2022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1797807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5856336-CE7C-41AF-9F3F-6D8FAE1B434D}" type="datetimeFigureOut">
              <a:rPr lang="en-US" smtClean="0"/>
              <a:pPr/>
              <a:t>8/1/2022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914226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856336-CE7C-41AF-9F3F-6D8FAE1B434D}" type="datetimeFigureOut">
              <a:rPr lang="en-US" smtClean="0"/>
              <a:pPr/>
              <a:t>8/1/2022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2697149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856336-CE7C-41AF-9F3F-6D8FAE1B434D}" type="datetimeFigureOut">
              <a:rPr lang="en-US" smtClean="0"/>
              <a:pPr/>
              <a:t>8/1/2022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18414963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856336-CE7C-41AF-9F3F-6D8FAE1B434D}" type="datetimeFigureOut">
              <a:rPr lang="en-US" smtClean="0"/>
              <a:pPr/>
              <a:t>8/1/2022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523123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856336-CE7C-41AF-9F3F-6D8FAE1B434D}" type="datetimeFigureOut">
              <a:rPr lang="en-US" smtClean="0"/>
              <a:pPr/>
              <a:t>8/1/2022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619435-A543-44BF-8692-93DC852EF0EC}" type="slidenum">
              <a:rPr lang="en-US" smtClean="0"/>
              <a:pPr/>
              <a:t>‹#›</a:t>
            </a:fld>
            <a:endParaRPr lang="en-US"/>
          </a:p>
        </p:txBody>
      </p:sp>
    </p:spTree>
    <p:extLst>
      <p:ext uri="{BB962C8B-B14F-4D97-AF65-F5344CB8AC3E}">
        <p14:creationId xmlns:p14="http://schemas.microsoft.com/office/powerpoint/2010/main" val="1221628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duotone>
              <a:schemeClr val="bg2">
                <a:shade val="80000"/>
                <a:lumMod val="80000"/>
              </a:schemeClr>
              <a:schemeClr val="bg2">
                <a:tint val="98000"/>
              </a:schemeClr>
            </a:duotone>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C5856336-CE7C-41AF-9F3F-6D8FAE1B434D}" type="datetimeFigureOut">
              <a:rPr lang="en-US" smtClean="0"/>
              <a:pPr/>
              <a:t>8/1/2022</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1619435-A543-44BF-8692-93DC852EF0EC}" type="slidenum">
              <a:rPr lang="en-US" smtClean="0"/>
              <a:pPr/>
              <a:t>‹#›</a:t>
            </a:fld>
            <a:endParaRPr lang="en-US"/>
          </a:p>
        </p:txBody>
      </p:sp>
    </p:spTree>
    <p:extLst>
      <p:ext uri="{BB962C8B-B14F-4D97-AF65-F5344CB8AC3E}">
        <p14:creationId xmlns:p14="http://schemas.microsoft.com/office/powerpoint/2010/main" val="386556528"/>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789" r:id="rId7"/>
    <p:sldLayoutId id="2147483790" r:id="rId8"/>
    <p:sldLayoutId id="2147483791" r:id="rId9"/>
    <p:sldLayoutId id="2147483792" r:id="rId10"/>
    <p:sldLayoutId id="2147483793"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3.png" /><Relationship Id="rId1" Type="http://schemas.openxmlformats.org/officeDocument/2006/relationships/slideLayout" Target="../slideLayouts/slideLayout2.xml" /><Relationship Id="rId5" Type="http://schemas.openxmlformats.org/officeDocument/2006/relationships/hyperlink" Target="https://creativecommons.org/licenses/by-nc-nd/3.0/" TargetMode="External" /><Relationship Id="rId4" Type="http://schemas.openxmlformats.org/officeDocument/2006/relationships/hyperlink" Target="http://mariellart.deviantart.com/art/alzheimer-watercolor-painting-280011442" TargetMode="External" /></Relationships>
</file>

<file path=ppt/slides/_rels/slide3.xml.rels><?xml version="1.0" encoding="UTF-8" standalone="yes"?>
<Relationships xmlns="http://schemas.openxmlformats.org/package/2006/relationships"><Relationship Id="rId8" Type="http://schemas.openxmlformats.org/officeDocument/2006/relationships/image" Target="../media/image4.pn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4.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5.jpg" /><Relationship Id="rId7" Type="http://schemas.openxmlformats.org/officeDocument/2006/relationships/hyperlink" Target="https://creativecommons.org/licenses/by-nc-nd/3.0/" TargetMode="External" /><Relationship Id="rId2" Type="http://schemas.openxmlformats.org/officeDocument/2006/relationships/notesSlide" Target="../notesSlides/notesSlide2.xml" /><Relationship Id="rId1" Type="http://schemas.openxmlformats.org/officeDocument/2006/relationships/slideLayout" Target="../slideLayouts/slideLayout4.xml" /><Relationship Id="rId6" Type="http://schemas.openxmlformats.org/officeDocument/2006/relationships/hyperlink" Target="https://loonylabs.org/2016/07/11/alzheimers-detected-via-eyes/" TargetMode="External" /><Relationship Id="rId5" Type="http://schemas.openxmlformats.org/officeDocument/2006/relationships/image" Target="../media/image6.jpg" /><Relationship Id="rId4" Type="http://schemas.openxmlformats.org/officeDocument/2006/relationships/hyperlink" Target="https://loonylabs.org/2015/06/30/omega-3-alzheimers-disease/" TargetMode="External" /></Relationships>
</file>

<file path=ppt/slides/_rels/slide5.xml.rels><?xml version="1.0" encoding="UTF-8" standalone="yes"?>
<Relationships xmlns="http://schemas.openxmlformats.org/package/2006/relationships"><Relationship Id="rId8" Type="http://schemas.microsoft.com/office/2007/relationships/diagramDrawing" Target="../diagrams/drawing2.xml" /><Relationship Id="rId3" Type="http://schemas.openxmlformats.org/officeDocument/2006/relationships/image" Target="../media/image7.jpeg" /><Relationship Id="rId7" Type="http://schemas.openxmlformats.org/officeDocument/2006/relationships/diagramColors" Target="../diagrams/colors2.xml" /><Relationship Id="rId2" Type="http://schemas.openxmlformats.org/officeDocument/2006/relationships/notesSlide" Target="../notesSlides/notesSlide3.xml" /><Relationship Id="rId1" Type="http://schemas.openxmlformats.org/officeDocument/2006/relationships/slideLayout" Target="../slideLayouts/slideLayout4.xml" /><Relationship Id="rId6" Type="http://schemas.openxmlformats.org/officeDocument/2006/relationships/diagramQuickStyle" Target="../diagrams/quickStyle2.xml" /><Relationship Id="rId5" Type="http://schemas.openxmlformats.org/officeDocument/2006/relationships/diagramLayout" Target="../diagrams/layout2.xml" /><Relationship Id="rId4" Type="http://schemas.openxmlformats.org/officeDocument/2006/relationships/diagramData" Target="../diagrams/data2.xml" /></Relationships>
</file>

<file path=ppt/slides/_rels/slide6.xml.rels><?xml version="1.0" encoding="UTF-8" standalone="yes"?>
<Relationships xmlns="http://schemas.openxmlformats.org/package/2006/relationships"><Relationship Id="rId8" Type="http://schemas.openxmlformats.org/officeDocument/2006/relationships/image" Target="../media/image8.jpe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4.xml" /><Relationship Id="rId6" Type="http://schemas.openxmlformats.org/officeDocument/2006/relationships/diagramColors" Target="../diagrams/colors3.xml" /><Relationship Id="rId5" Type="http://schemas.openxmlformats.org/officeDocument/2006/relationships/diagramQuickStyle" Target="../diagrams/quickStyle3.xml" /><Relationship Id="rId10" Type="http://schemas.openxmlformats.org/officeDocument/2006/relationships/image" Target="../media/image10.jpeg" /><Relationship Id="rId4" Type="http://schemas.openxmlformats.org/officeDocument/2006/relationships/diagramLayout" Target="../diagrams/layout3.xml" /><Relationship Id="rId9" Type="http://schemas.openxmlformats.org/officeDocument/2006/relationships/image" Target="../media/image9.jpeg" /></Relationships>
</file>

<file path=ppt/slides/_rels/slide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5.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8" Type="http://schemas.openxmlformats.org/officeDocument/2006/relationships/image" Target="../media/image12.jpe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4.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10.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9.xml" /><Relationship Id="rId1" Type="http://schemas.openxmlformats.org/officeDocument/2006/relationships/slideLayout" Target="../slideLayouts/slideLayout4.xml" /><Relationship Id="rId5" Type="http://schemas.openxmlformats.org/officeDocument/2006/relationships/hyperlink" Target="https://creativecommons.org/licenses/by-nc-nd/3.0/" TargetMode="External" /><Relationship Id="rId4" Type="http://schemas.openxmlformats.org/officeDocument/2006/relationships/hyperlink" Target="https://www.valeriorosso.com/2016/08/16/declino-cognitivo-prevenire-alzheimer-con-la-dieta/" TargetMode="External" /></Relationships>
</file>

<file path=ppt/slides/_rels/slide12.xml.rels><?xml version="1.0" encoding="UTF-8" standalone="yes"?>
<Relationships xmlns="http://schemas.openxmlformats.org/package/2006/relationships"><Relationship Id="rId3" Type="http://schemas.openxmlformats.org/officeDocument/2006/relationships/hyperlink" Target="https://www.apollohealthco.com/the-six-types-of-alzheimers-disease/" TargetMode="External" /><Relationship Id="rId2" Type="http://schemas.openxmlformats.org/officeDocument/2006/relationships/hyperlink" Target="https://icd.who.int/browse10/2010/en#/F00-F09"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4375" y="6324600"/>
            <a:ext cx="9267825" cy="511629"/>
          </a:xfrm>
        </p:spPr>
        <p:txBody>
          <a:bodyPr>
            <a:normAutofit fontScale="90000"/>
          </a:bodyPr>
          <a:lstStyle/>
          <a:p>
            <a:pPr>
              <a:lnSpc>
                <a:spcPct val="150000"/>
              </a:lnSpc>
            </a:pPr>
            <a:r>
              <a:rPr lang="en-US" sz="4400" b="1">
                <a:solidFill>
                  <a:schemeClr val="accent2">
                    <a:lumMod val="20000"/>
                    <a:lumOff val="80000"/>
                  </a:schemeClr>
                </a:solidFill>
                <a:latin typeface="Arial" pitchFamily="34" charset="0"/>
                <a:cs typeface="Arial" pitchFamily="34" charset="0"/>
              </a:rPr>
              <a:t>Power Point presentation</a:t>
            </a:r>
            <a:br>
              <a:rPr lang="en-US" sz="3600" b="1">
                <a:solidFill>
                  <a:schemeClr val="accent2">
                    <a:lumMod val="20000"/>
                    <a:lumOff val="80000"/>
                  </a:schemeClr>
                </a:solidFill>
                <a:latin typeface="Arial" pitchFamily="34" charset="0"/>
                <a:cs typeface="Arial" pitchFamily="34" charset="0"/>
              </a:rPr>
            </a:br>
            <a:br>
              <a:rPr lang="en-US" sz="3600" b="1">
                <a:solidFill>
                  <a:schemeClr val="accent2">
                    <a:lumMod val="20000"/>
                    <a:lumOff val="80000"/>
                  </a:schemeClr>
                </a:solidFill>
                <a:latin typeface="Arial" pitchFamily="34" charset="0"/>
                <a:cs typeface="Arial" pitchFamily="34" charset="0"/>
              </a:rPr>
            </a:br>
            <a:br>
              <a:rPr lang="en-US" sz="2700" b="1">
                <a:solidFill>
                  <a:schemeClr val="accent2">
                    <a:lumMod val="20000"/>
                    <a:lumOff val="80000"/>
                  </a:schemeClr>
                </a:solidFill>
                <a:latin typeface="Arial" pitchFamily="34" charset="0"/>
                <a:cs typeface="Arial" pitchFamily="34" charset="0"/>
              </a:rPr>
            </a:br>
            <a:r>
              <a:rPr lang="en-US" sz="2000" b="1">
                <a:solidFill>
                  <a:schemeClr val="accent2">
                    <a:lumMod val="20000"/>
                    <a:lumOff val="80000"/>
                  </a:schemeClr>
                </a:solidFill>
                <a:latin typeface="Arial" pitchFamily="34" charset="0"/>
                <a:cs typeface="Arial" pitchFamily="34" charset="0"/>
              </a:rPr>
              <a:t>Student name: Andreea Bogdan</a:t>
            </a:r>
            <a:br>
              <a:rPr lang="en-US" sz="2000" b="1">
                <a:solidFill>
                  <a:schemeClr val="accent2">
                    <a:lumMod val="20000"/>
                    <a:lumOff val="80000"/>
                  </a:schemeClr>
                </a:solidFill>
                <a:latin typeface="Arial" pitchFamily="34" charset="0"/>
                <a:cs typeface="Arial" pitchFamily="34" charset="0"/>
              </a:rPr>
            </a:br>
            <a:r>
              <a:rPr lang="en-US" sz="2000" b="1">
                <a:solidFill>
                  <a:schemeClr val="accent2">
                    <a:lumMod val="20000"/>
                    <a:lumOff val="80000"/>
                  </a:schemeClr>
                </a:solidFill>
                <a:latin typeface="Arial" pitchFamily="34" charset="0"/>
                <a:cs typeface="Arial" pitchFamily="34" charset="0"/>
              </a:rPr>
              <a:t>Student ID: 1907865</a:t>
            </a:r>
            <a:br>
              <a:rPr lang="en-US" sz="2000" b="1">
                <a:solidFill>
                  <a:schemeClr val="accent2">
                    <a:lumMod val="20000"/>
                    <a:lumOff val="80000"/>
                  </a:schemeClr>
                </a:solidFill>
                <a:latin typeface="Arial" pitchFamily="34" charset="0"/>
                <a:cs typeface="Arial" pitchFamily="34" charset="0"/>
              </a:rPr>
            </a:br>
            <a:r>
              <a:rPr lang="en-US" sz="2000" b="1">
                <a:solidFill>
                  <a:schemeClr val="accent2">
                    <a:lumMod val="20000"/>
                    <a:lumOff val="80000"/>
                  </a:schemeClr>
                </a:solidFill>
                <a:latin typeface="Arial" pitchFamily="34" charset="0"/>
                <a:cs typeface="Arial" pitchFamily="34" charset="0"/>
              </a:rPr>
              <a:t>Module name: Mental discover and psychopathology</a:t>
            </a:r>
            <a:br>
              <a:rPr lang="en-US" sz="2000" b="1">
                <a:solidFill>
                  <a:schemeClr val="accent2">
                    <a:lumMod val="20000"/>
                    <a:lumOff val="80000"/>
                  </a:schemeClr>
                </a:solidFill>
                <a:latin typeface="Arial" pitchFamily="34" charset="0"/>
                <a:cs typeface="Arial" pitchFamily="34" charset="0"/>
              </a:rPr>
            </a:br>
            <a:r>
              <a:rPr lang="en-US" sz="2000" b="1">
                <a:solidFill>
                  <a:schemeClr val="accent2">
                    <a:lumMod val="20000"/>
                    <a:lumOff val="80000"/>
                  </a:schemeClr>
                </a:solidFill>
                <a:latin typeface="Arial" pitchFamily="34" charset="0"/>
                <a:cs typeface="Arial" pitchFamily="34" charset="0"/>
              </a:rPr>
              <a:t>Module code: BMHP6006</a:t>
            </a:r>
            <a:br>
              <a:rPr lang="en-US" sz="2000" b="1">
                <a:solidFill>
                  <a:schemeClr val="accent2">
                    <a:lumMod val="20000"/>
                    <a:lumOff val="80000"/>
                  </a:schemeClr>
                </a:solidFill>
                <a:latin typeface="Arial" pitchFamily="34" charset="0"/>
                <a:cs typeface="Arial" pitchFamily="34" charset="0"/>
              </a:rPr>
            </a:br>
            <a:r>
              <a:rPr lang="en-US" sz="2000" b="1">
                <a:solidFill>
                  <a:schemeClr val="accent2">
                    <a:lumMod val="20000"/>
                    <a:lumOff val="80000"/>
                  </a:schemeClr>
                </a:solidFill>
                <a:latin typeface="Arial" pitchFamily="34" charset="0"/>
                <a:cs typeface="Arial" pitchFamily="34" charset="0"/>
              </a:rPr>
              <a:t>Lecturer name: Bianca Sanfilippo</a:t>
            </a:r>
            <a:br>
              <a:rPr lang="en-US" sz="4000" b="1">
                <a:solidFill>
                  <a:schemeClr val="accent2">
                    <a:lumMod val="20000"/>
                    <a:lumOff val="80000"/>
                  </a:schemeClr>
                </a:solidFill>
                <a:latin typeface="Arial" pitchFamily="34" charset="0"/>
                <a:cs typeface="Arial" pitchFamily="34" charset="0"/>
              </a:rPr>
            </a:br>
            <a:endParaRPr lang="en-US" sz="4000" b="1" dirty="0">
              <a:solidFill>
                <a:schemeClr val="accent2">
                  <a:lumMod val="20000"/>
                  <a:lumOff val="80000"/>
                </a:schemeClr>
              </a:solidFill>
              <a:latin typeface="Arial" pitchFamily="34" charset="0"/>
              <a:cs typeface="Arial" pitchFamily="34" charset="0"/>
            </a:endParaRPr>
          </a:p>
        </p:txBody>
      </p:sp>
      <p:pic>
        <p:nvPicPr>
          <p:cNvPr id="5" name="Picture 4"/>
          <p:cNvPicPr/>
          <p:nvPr/>
        </p:nvPicPr>
        <p:blipFill>
          <a:blip r:embed="rId2"/>
          <a:stretch>
            <a:fillRect/>
          </a:stretch>
        </p:blipFill>
        <p:spPr>
          <a:xfrm>
            <a:off x="7381875" y="21771"/>
            <a:ext cx="4810125" cy="238124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438A-8224-4771-A79D-E1E52D1A846D}"/>
              </a:ext>
            </a:extLst>
          </p:cNvPr>
          <p:cNvSpPr>
            <a:spLocks noGrp="1"/>
          </p:cNvSpPr>
          <p:nvPr>
            <p:ph type="title"/>
          </p:nvPr>
        </p:nvSpPr>
        <p:spPr>
          <a:xfrm>
            <a:off x="643831" y="1415144"/>
            <a:ext cx="5839217" cy="1874762"/>
          </a:xfrm>
        </p:spPr>
        <p:txBody>
          <a:bodyPr>
            <a:noAutofit/>
          </a:bodyPr>
          <a:lstStyle/>
          <a:p>
            <a:r>
              <a:rPr lang="en-GB" sz="3600" b="1" dirty="0"/>
              <a:t>Introduction</a:t>
            </a:r>
            <a:br>
              <a:rPr lang="en-GB" sz="3600" b="1" dirty="0"/>
            </a:br>
            <a:br>
              <a:rPr lang="en-GB" sz="3600" b="1" dirty="0"/>
            </a:br>
            <a:r>
              <a:rPr lang="en-GB" sz="3600" b="1" dirty="0"/>
              <a:t>Dementia in Alzheimer disease(ICD-10 chapter. V. f00)</a:t>
            </a:r>
            <a:br>
              <a:rPr lang="en-GB" sz="3600" b="1" dirty="0"/>
            </a:br>
            <a:endParaRPr lang="en-GB" sz="3600" b="1" dirty="0"/>
          </a:p>
        </p:txBody>
      </p:sp>
      <p:sp>
        <p:nvSpPr>
          <p:cNvPr id="3" name="Content Placeholder 2">
            <a:extLst>
              <a:ext uri="{FF2B5EF4-FFF2-40B4-BE49-F238E27FC236}">
                <a16:creationId xmlns:a16="http://schemas.microsoft.com/office/drawing/2014/main" id="{126891E8-4317-4DB1-A488-17B88D6BABAD}"/>
              </a:ext>
            </a:extLst>
          </p:cNvPr>
          <p:cNvSpPr>
            <a:spLocks noGrp="1"/>
          </p:cNvSpPr>
          <p:nvPr>
            <p:ph idx="1"/>
          </p:nvPr>
        </p:nvSpPr>
        <p:spPr>
          <a:xfrm>
            <a:off x="643830" y="3429000"/>
            <a:ext cx="5149789" cy="2991730"/>
          </a:xfrm>
        </p:spPr>
        <p:txBody>
          <a:bodyPr>
            <a:normAutofit fontScale="92500"/>
          </a:bodyPr>
          <a:lstStyle/>
          <a:p>
            <a:pPr marL="0" indent="0">
              <a:buNone/>
            </a:pPr>
            <a:endParaRPr lang="en-US" sz="1600" b="0" i="0" u="none" strike="noStrike" kern="1200" dirty="0">
              <a:latin typeface="+mn-lt"/>
              <a:ea typeface="+mn-ea"/>
              <a:cs typeface="+mn-cs"/>
            </a:endParaRPr>
          </a:p>
          <a:p>
            <a:r>
              <a:rPr lang="en-US" sz="2000" b="0" i="0" u="none" strike="noStrike" kern="1200" dirty="0">
                <a:ea typeface="+mn-ea"/>
                <a:cs typeface="+mn-cs"/>
              </a:rPr>
              <a:t>Mental disease </a:t>
            </a:r>
            <a:r>
              <a:rPr lang="en-US" sz="2000" dirty="0"/>
              <a:t>could become a </a:t>
            </a:r>
            <a:r>
              <a:rPr lang="en-US" sz="2000" b="0" i="0" u="none" strike="noStrike" kern="1200" dirty="0">
                <a:ea typeface="+mn-ea"/>
                <a:cs typeface="+mn-cs"/>
              </a:rPr>
              <a:t>threat </a:t>
            </a:r>
            <a:r>
              <a:rPr lang="en-US" sz="2000" dirty="0"/>
              <a:t>in </a:t>
            </a:r>
            <a:r>
              <a:rPr lang="en-US" sz="2000" b="0" i="0" u="none" strike="noStrike" kern="1200" dirty="0">
                <a:ea typeface="+mn-ea"/>
                <a:cs typeface="+mn-cs"/>
              </a:rPr>
              <a:t>the world population if not dealt with properly strategies. Alzheimer's is one such mental disease that causes loss of memory to the patient due to the dysfunctionality in terms of working disorder.</a:t>
            </a:r>
            <a:endParaRPr lang="en-GB" sz="2000" dirty="0"/>
          </a:p>
        </p:txBody>
      </p:sp>
      <p:pic>
        <p:nvPicPr>
          <p:cNvPr id="10" name="Picture 9" descr="A picture containing text&#10;&#10;Description automatically generated">
            <a:extLst>
              <a:ext uri="{FF2B5EF4-FFF2-40B4-BE49-F238E27FC236}">
                <a16:creationId xmlns:a16="http://schemas.microsoft.com/office/drawing/2014/main" id="{5DBF30F5-9486-45EC-A8F6-3B2DB5D1981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94286" y="1415143"/>
            <a:ext cx="3690424" cy="4813038"/>
          </a:xfrm>
          <a:prstGeom prst="rect">
            <a:avLst/>
          </a:prstGeom>
          <a:pattFill prst="pct5">
            <a:fgClr>
              <a:schemeClr val="accent1"/>
            </a:fgClr>
            <a:bgClr>
              <a:schemeClr val="bg1"/>
            </a:bgClr>
          </a:pattFill>
        </p:spPr>
      </p:pic>
      <p:sp>
        <p:nvSpPr>
          <p:cNvPr id="11" name="TextBox 10">
            <a:extLst>
              <a:ext uri="{FF2B5EF4-FFF2-40B4-BE49-F238E27FC236}">
                <a16:creationId xmlns:a16="http://schemas.microsoft.com/office/drawing/2014/main" id="{486E0A0E-2209-43B1-B1BB-F87B6B0E5403}"/>
              </a:ext>
            </a:extLst>
          </p:cNvPr>
          <p:cNvSpPr txBox="1"/>
          <p:nvPr/>
        </p:nvSpPr>
        <p:spPr>
          <a:xfrm>
            <a:off x="6999459" y="6028126"/>
            <a:ext cx="28841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mariellart.deviantart.com/art/alzheimer-watercolor-painting-28001144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0734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5978072" cy="1329596"/>
          </a:xfrm>
        </p:spPr>
        <p:txBody>
          <a:bodyPr vert="horz" lIns="91440" tIns="45720" rIns="91440" bIns="45720" rtlCol="0" anchor="ctr">
            <a:normAutofit/>
          </a:bodyPr>
          <a:lstStyle/>
          <a:p>
            <a:r>
              <a:rPr lang="en-US" sz="3600" b="1" dirty="0"/>
              <a:t>Definition of Alzheimer’s</a:t>
            </a:r>
            <a:endParaRPr lang="en-US" sz="3600" dirty="0"/>
          </a:p>
        </p:txBody>
      </p:sp>
      <p:graphicFrame>
        <p:nvGraphicFramePr>
          <p:cNvPr id="9" name="Content Placeholder 2">
            <a:extLst>
              <a:ext uri="{FF2B5EF4-FFF2-40B4-BE49-F238E27FC236}">
                <a16:creationId xmlns:a16="http://schemas.microsoft.com/office/drawing/2014/main" id="{CE80C510-4B94-DFA8-4F2E-966448D5B169}"/>
              </a:ext>
            </a:extLst>
          </p:cNvPr>
          <p:cNvGraphicFramePr>
            <a:graphicFrameLocks noGrp="1"/>
          </p:cNvGraphicFramePr>
          <p:nvPr>
            <p:ph sz="half" idx="1"/>
            <p:extLst>
              <p:ext uri="{D42A27DB-BD31-4B8C-83A1-F6EECF244321}">
                <p14:modId xmlns:p14="http://schemas.microsoft.com/office/powerpoint/2010/main" val="3639839087"/>
              </p:ext>
            </p:extLst>
          </p:nvPr>
        </p:nvGraphicFramePr>
        <p:xfrm>
          <a:off x="913795" y="2127623"/>
          <a:ext cx="5978072" cy="3567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Content Placeholder 11" descr="Diagram&#10;&#10;Description automatically generated">
            <a:extLst>
              <a:ext uri="{FF2B5EF4-FFF2-40B4-BE49-F238E27FC236}">
                <a16:creationId xmlns:a16="http://schemas.microsoft.com/office/drawing/2014/main" id="{4421C363-9035-4B17-BADF-0BDF5C58E088}"/>
              </a:ext>
            </a:extLst>
          </p:cNvPr>
          <p:cNvPicPr>
            <a:picLocks noGrp="1" noChangeAspect="1"/>
          </p:cNvPicPr>
          <p:nvPr>
            <p:ph sz="half" idx="2"/>
          </p:nvPr>
        </p:nvPicPr>
        <p:blipFill rotWithShape="1">
          <a:blip r:embed="rId8"/>
          <a:srcRect t="4241" b="16253"/>
          <a:stretch/>
        </p:blipFill>
        <p:spPr>
          <a:xfrm>
            <a:off x="7552945" y="2071380"/>
            <a:ext cx="3995592" cy="2247542"/>
          </a:xfrm>
          <a:prstGeom prst="rect">
            <a:avLst/>
          </a:prstGeom>
        </p:spPr>
      </p:pic>
      <p:sp>
        <p:nvSpPr>
          <p:cNvPr id="13" name="TextBox 12">
            <a:extLst>
              <a:ext uri="{FF2B5EF4-FFF2-40B4-BE49-F238E27FC236}">
                <a16:creationId xmlns:a16="http://schemas.microsoft.com/office/drawing/2014/main" id="{365C30CF-61A7-40BD-89DF-8989D4F1CF68}"/>
              </a:ext>
            </a:extLst>
          </p:cNvPr>
          <p:cNvSpPr txBox="1"/>
          <p:nvPr/>
        </p:nvSpPr>
        <p:spPr>
          <a:xfrm>
            <a:off x="5684761" y="5639156"/>
            <a:ext cx="1681239" cy="244682"/>
          </a:xfrm>
          <a:prstGeom prst="rect">
            <a:avLst/>
          </a:prstGeom>
          <a:noFill/>
        </p:spPr>
        <p:txBody>
          <a:bodyPr wrap="square" rtlCol="0">
            <a:spAutoFit/>
          </a:bodyPr>
          <a:lstStyle/>
          <a:p>
            <a:pPr>
              <a:lnSpc>
                <a:spcPct val="90000"/>
              </a:lnSpc>
            </a:pPr>
            <a:r>
              <a:rPr lang="en-GB" sz="1100" dirty="0" err="1">
                <a:latin typeface="Arial" pitchFamily="34" charset="0"/>
                <a:cs typeface="Arial" pitchFamily="34" charset="0"/>
              </a:rPr>
              <a:t>Dehghan</a:t>
            </a:r>
            <a:r>
              <a:rPr lang="en-GB" sz="1100" dirty="0">
                <a:latin typeface="Arial" pitchFamily="34" charset="0"/>
                <a:cs typeface="Arial" pitchFamily="34" charset="0"/>
              </a:rPr>
              <a:t>, A., (2020).</a:t>
            </a:r>
            <a:r>
              <a:rPr lang="en-US" sz="800" dirty="0">
                <a:latin typeface="Arial" pitchFamily="34" charset="0"/>
                <a:cs typeface="Arial" pitchFamily="34"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6" y="609600"/>
            <a:ext cx="6934804" cy="1117600"/>
          </a:xfrm>
        </p:spPr>
        <p:txBody>
          <a:bodyPr vert="horz" lIns="91440" tIns="45720" rIns="91440" bIns="45720" rtlCol="0" anchor="ctr">
            <a:normAutofit/>
          </a:bodyPr>
          <a:lstStyle/>
          <a:p>
            <a:pPr>
              <a:lnSpc>
                <a:spcPct val="90000"/>
              </a:lnSpc>
            </a:pPr>
            <a:r>
              <a:rPr lang="en-US" sz="3600" b="1" dirty="0"/>
              <a:t>Classification of Alzheimer's </a:t>
            </a:r>
            <a:br>
              <a:rPr lang="en-US" sz="3600" b="1" dirty="0"/>
            </a:br>
            <a:r>
              <a:rPr lang="en-US" sz="3600" b="1" dirty="0"/>
              <a:t>depressive practice</a:t>
            </a:r>
            <a:endParaRPr lang="en-US" sz="3600" dirty="0"/>
          </a:p>
        </p:txBody>
      </p:sp>
      <p:pic>
        <p:nvPicPr>
          <p:cNvPr id="10" name="Content Placeholder 9" descr="Text&#10;&#10;Description automatically generated">
            <a:extLst>
              <a:ext uri="{FF2B5EF4-FFF2-40B4-BE49-F238E27FC236}">
                <a16:creationId xmlns:a16="http://schemas.microsoft.com/office/drawing/2014/main" id="{C248498C-42B8-46AF-A508-40C22B3EEBB3}"/>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p:blipFill>
        <p:spPr>
          <a:xfrm>
            <a:off x="8317317" y="3429000"/>
            <a:ext cx="2715808" cy="2516903"/>
          </a:xfrm>
          <a:prstGeom prst="rect">
            <a:avLst/>
          </a:prstGeom>
        </p:spPr>
      </p:pic>
      <p:sp>
        <p:nvSpPr>
          <p:cNvPr id="4" name="Content Placeholder 3"/>
          <p:cNvSpPr>
            <a:spLocks noGrp="1"/>
          </p:cNvSpPr>
          <p:nvPr>
            <p:ph sz="half" idx="2"/>
          </p:nvPr>
        </p:nvSpPr>
        <p:spPr>
          <a:xfrm>
            <a:off x="851748" y="2250319"/>
            <a:ext cx="5168052" cy="3962400"/>
          </a:xfrm>
        </p:spPr>
        <p:txBody>
          <a:bodyPr vert="horz" lIns="91440" tIns="45720" rIns="91440" bIns="45720" rtlCol="0" anchor="t">
            <a:normAutofit/>
          </a:bodyPr>
          <a:lstStyle/>
          <a:p>
            <a:pPr indent="-228600" fontAlgn="base">
              <a:buClr>
                <a:srgbClr val="3D6AAC"/>
              </a:buClr>
            </a:pPr>
            <a:r>
              <a:rPr lang="en-US" sz="2000" b="1" i="1" dirty="0"/>
              <a:t>Mental stress</a:t>
            </a:r>
            <a:r>
              <a:rPr lang="en-US" sz="2000" dirty="0"/>
              <a:t> is the initial stage of Alzheimer's disease that identifies the symptoms (Berger </a:t>
            </a:r>
            <a:r>
              <a:rPr lang="en-US" sz="2000" i="1" dirty="0"/>
              <a:t>et al. </a:t>
            </a:r>
            <a:r>
              <a:rPr lang="en-US" sz="2000" dirty="0"/>
              <a:t>2020). </a:t>
            </a:r>
          </a:p>
          <a:p>
            <a:pPr indent="-228600" fontAlgn="base">
              <a:buClr>
                <a:srgbClr val="3D6AAC"/>
              </a:buClr>
            </a:pPr>
            <a:r>
              <a:rPr lang="en-US" sz="2000" b="1" i="1" dirty="0"/>
              <a:t>Volatile mentality</a:t>
            </a:r>
            <a:r>
              <a:rPr lang="en-US" sz="2000" dirty="0"/>
              <a:t> can be determined as the intermediate stage of this particular-disease for hampering mental stability through mood swings.</a:t>
            </a:r>
          </a:p>
          <a:p>
            <a:pPr indent="-228600">
              <a:buClr>
                <a:srgbClr val="3D6AAC"/>
              </a:buClr>
            </a:pPr>
            <a:r>
              <a:rPr lang="en-US" sz="2000" b="1" i="1" dirty="0"/>
              <a:t>Memory loss</a:t>
            </a:r>
            <a:r>
              <a:rPr lang="en-US" sz="2000" dirty="0"/>
              <a:t> is the final that has a great impact on the mental stability of the patients affected by Alzheimer's disease.</a:t>
            </a:r>
          </a:p>
        </p:txBody>
      </p:sp>
      <p:pic>
        <p:nvPicPr>
          <p:cNvPr id="17" name="Picture 16" descr="A picture containing nature&#10;&#10;Description automatically generated">
            <a:extLst>
              <a:ext uri="{FF2B5EF4-FFF2-40B4-BE49-F238E27FC236}">
                <a16:creationId xmlns:a16="http://schemas.microsoft.com/office/drawing/2014/main" id="{15764F67-5D97-4C08-A0E9-6FC2F65B5C3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8795" r="25253" b="-4"/>
          <a:stretch/>
        </p:blipFill>
        <p:spPr>
          <a:xfrm>
            <a:off x="8317318" y="609601"/>
            <a:ext cx="2715808" cy="2507158"/>
          </a:xfrm>
          <a:prstGeom prst="rect">
            <a:avLst/>
          </a:prstGeom>
        </p:spPr>
      </p:pic>
      <p:sp>
        <p:nvSpPr>
          <p:cNvPr id="11" name="TextBox 10">
            <a:extLst>
              <a:ext uri="{FF2B5EF4-FFF2-40B4-BE49-F238E27FC236}">
                <a16:creationId xmlns:a16="http://schemas.microsoft.com/office/drawing/2014/main" id="{418F1A26-246C-4836-84E3-2F5EF0B197E8}"/>
              </a:ext>
            </a:extLst>
          </p:cNvPr>
          <p:cNvSpPr txBox="1"/>
          <p:nvPr/>
        </p:nvSpPr>
        <p:spPr>
          <a:xfrm>
            <a:off x="8317317" y="3155797"/>
            <a:ext cx="271580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loonylabs.org/2015/06/30/omega-3-alzheimers-diseas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9" name="TextBox 18">
            <a:extLst>
              <a:ext uri="{FF2B5EF4-FFF2-40B4-BE49-F238E27FC236}">
                <a16:creationId xmlns:a16="http://schemas.microsoft.com/office/drawing/2014/main" id="{1CFB4886-AB7E-4A4B-A532-C3960E4FED14}"/>
              </a:ext>
            </a:extLst>
          </p:cNvPr>
          <p:cNvSpPr txBox="1"/>
          <p:nvPr/>
        </p:nvSpPr>
        <p:spPr>
          <a:xfrm>
            <a:off x="8317318" y="6012664"/>
            <a:ext cx="271580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loonylabs.org/2016/07/11/alzheimers-detected-via-ey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20" name="TextBox 19">
            <a:extLst>
              <a:ext uri="{FF2B5EF4-FFF2-40B4-BE49-F238E27FC236}">
                <a16:creationId xmlns:a16="http://schemas.microsoft.com/office/drawing/2014/main" id="{14920D9D-BAFE-4D16-BD9C-77DF7B12518B}"/>
              </a:ext>
            </a:extLst>
          </p:cNvPr>
          <p:cNvSpPr txBox="1"/>
          <p:nvPr/>
        </p:nvSpPr>
        <p:spPr>
          <a:xfrm>
            <a:off x="2743200" y="5896811"/>
            <a:ext cx="2743200" cy="369332"/>
          </a:xfrm>
          <a:prstGeom prst="rect">
            <a:avLst/>
          </a:prstGeom>
          <a:noFill/>
        </p:spPr>
        <p:txBody>
          <a:bodyPr wrap="square" rtlCol="0">
            <a:spAutoFit/>
          </a:bodyPr>
          <a:lstStyle/>
          <a:p>
            <a:r>
              <a:rPr lang="en-GB" dirty="0"/>
              <a:t>(Berger et al.2020).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5978072" cy="1329596"/>
          </a:xfrm>
        </p:spPr>
        <p:txBody>
          <a:bodyPr vert="horz" lIns="91440" tIns="45720" rIns="91440" bIns="45720" rtlCol="0" anchor="ctr">
            <a:normAutofit/>
          </a:bodyPr>
          <a:lstStyle/>
          <a:p>
            <a:r>
              <a:rPr lang="en-US" sz="3600" b="1" dirty="0">
                <a:cs typeface="Arial" pitchFamily="34" charset="0"/>
              </a:rPr>
              <a:t>The six types of Alzheimer’s</a:t>
            </a:r>
          </a:p>
        </p:txBody>
      </p:sp>
      <p:pic>
        <p:nvPicPr>
          <p:cNvPr id="3074" name="Picture 2" descr="D:\Shuvam Ghosh\2022\July\22.07.22\Ris\what-is-dementia-causes-symptoms-inlineimage.jpg"/>
          <p:cNvPicPr>
            <a:picLocks noGrp="1" noChangeAspect="1" noChangeArrowheads="1"/>
          </p:cNvPicPr>
          <p:nvPr>
            <p:ph sz="half" idx="1"/>
          </p:nvPr>
        </p:nvPicPr>
        <p:blipFill rotWithShape="1">
          <a:blip r:embed="rId3"/>
          <a:srcRect t="4498" r="3" b="3"/>
          <a:stretch/>
        </p:blipFill>
        <p:spPr bwMode="auto">
          <a:xfrm>
            <a:off x="7552945" y="1295400"/>
            <a:ext cx="4809426" cy="3249613"/>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graphicFrame>
        <p:nvGraphicFramePr>
          <p:cNvPr id="3090" name="Content Placeholder 3">
            <a:extLst>
              <a:ext uri="{FF2B5EF4-FFF2-40B4-BE49-F238E27FC236}">
                <a16:creationId xmlns:a16="http://schemas.microsoft.com/office/drawing/2014/main" id="{AFE6A57E-E7C0-B6F8-33EF-A2B7A4CF9D67}"/>
              </a:ext>
            </a:extLst>
          </p:cNvPr>
          <p:cNvGraphicFramePr>
            <a:graphicFrameLocks noGrp="1"/>
          </p:cNvGraphicFramePr>
          <p:nvPr>
            <p:ph sz="half" idx="2"/>
            <p:extLst>
              <p:ext uri="{D42A27DB-BD31-4B8C-83A1-F6EECF244321}">
                <p14:modId xmlns:p14="http://schemas.microsoft.com/office/powerpoint/2010/main" val="3403970474"/>
              </p:ext>
            </p:extLst>
          </p:nvPr>
        </p:nvGraphicFramePr>
        <p:xfrm>
          <a:off x="643463" y="1845288"/>
          <a:ext cx="6248404" cy="49365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B8295871-3257-4EC0-B8E9-6D06B6A79472}"/>
              </a:ext>
            </a:extLst>
          </p:cNvPr>
          <p:cNvSpPr txBox="1"/>
          <p:nvPr/>
        </p:nvSpPr>
        <p:spPr>
          <a:xfrm>
            <a:off x="6553200" y="6257925"/>
            <a:ext cx="3995592" cy="646331"/>
          </a:xfrm>
          <a:prstGeom prst="rect">
            <a:avLst/>
          </a:prstGeom>
          <a:noFill/>
        </p:spPr>
        <p:txBody>
          <a:bodyPr wrap="square" rtlCol="0">
            <a:spAutoFit/>
          </a:bodyPr>
          <a:lstStyle/>
          <a:p>
            <a:pPr algn="l"/>
            <a:r>
              <a:rPr lang="en-GB" b="0" i="0" dirty="0">
                <a:effectLst/>
                <a:latin typeface="GilroyBold"/>
              </a:rPr>
              <a:t>(April 14, 2020</a:t>
            </a:r>
          </a:p>
          <a:p>
            <a:pPr algn="l"/>
            <a:r>
              <a:rPr lang="en-GB" b="0" i="0" dirty="0">
                <a:effectLst/>
                <a:latin typeface="GilroyBold"/>
              </a:rPr>
              <a:t>The Six Types of Alzheimer’s Disease)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3742" y="112929"/>
            <a:ext cx="9958057" cy="1106271"/>
          </a:xfrm>
        </p:spPr>
        <p:txBody>
          <a:bodyPr vert="horz" lIns="91440" tIns="45720" rIns="91440" bIns="45720" rtlCol="0" anchor="ctr">
            <a:normAutofit/>
          </a:bodyPr>
          <a:lstStyle/>
          <a:p>
            <a:r>
              <a:rPr lang="en-US" sz="3600" b="1" dirty="0">
                <a:cs typeface="Arial" pitchFamily="34" charset="0"/>
              </a:rPr>
              <a:t>Historical and Current treatment </a:t>
            </a:r>
            <a:br>
              <a:rPr lang="en-US" sz="3600" b="1" dirty="0">
                <a:cs typeface="Arial" pitchFamily="34" charset="0"/>
              </a:rPr>
            </a:br>
            <a:endParaRPr lang="en-US" sz="3600" dirty="0">
              <a:cs typeface="Arial" pitchFamily="34" charset="0"/>
            </a:endParaRPr>
          </a:p>
        </p:txBody>
      </p:sp>
      <p:graphicFrame>
        <p:nvGraphicFramePr>
          <p:cNvPr id="10" name="Content Placeholder 2">
            <a:extLst>
              <a:ext uri="{FF2B5EF4-FFF2-40B4-BE49-F238E27FC236}">
                <a16:creationId xmlns:a16="http://schemas.microsoft.com/office/drawing/2014/main" id="{66260020-E214-FE02-AA05-31AF536BA852}"/>
              </a:ext>
            </a:extLst>
          </p:cNvPr>
          <p:cNvGraphicFramePr>
            <a:graphicFrameLocks noGrp="1"/>
          </p:cNvGraphicFramePr>
          <p:nvPr>
            <p:ph sz="half" idx="1"/>
            <p:extLst>
              <p:ext uri="{D42A27DB-BD31-4B8C-83A1-F6EECF244321}">
                <p14:modId xmlns:p14="http://schemas.microsoft.com/office/powerpoint/2010/main" val="1193396173"/>
              </p:ext>
            </p:extLst>
          </p:nvPr>
        </p:nvGraphicFramePr>
        <p:xfrm>
          <a:off x="7543800" y="1332128"/>
          <a:ext cx="3662413" cy="5368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C84CC300-1AFE-48FB-B5E1-6B240FAA64BE}"/>
              </a:ext>
            </a:extLst>
          </p:cNvPr>
          <p:cNvSpPr txBox="1"/>
          <p:nvPr/>
        </p:nvSpPr>
        <p:spPr>
          <a:xfrm>
            <a:off x="6688667" y="6495143"/>
            <a:ext cx="4665133" cy="369332"/>
          </a:xfrm>
          <a:prstGeom prst="rect">
            <a:avLst/>
          </a:prstGeom>
          <a:noFill/>
        </p:spPr>
        <p:txBody>
          <a:bodyPr wrap="square" rtlCol="0">
            <a:spAutoFit/>
          </a:bodyPr>
          <a:lstStyle/>
          <a:p>
            <a:pPr lvl="0"/>
            <a:r>
              <a:rPr lang="en-US" dirty="0"/>
              <a:t> (</a:t>
            </a:r>
            <a:r>
              <a:rPr lang="en-US" dirty="0" err="1"/>
              <a:t>Sáiz</a:t>
            </a:r>
            <a:r>
              <a:rPr lang="en-US" dirty="0"/>
              <a:t>-Vázquez </a:t>
            </a:r>
            <a:r>
              <a:rPr lang="en-US" i="1" dirty="0"/>
              <a:t>et al. </a:t>
            </a:r>
            <a:r>
              <a:rPr lang="en-US" dirty="0"/>
              <a:t>2021).</a:t>
            </a:r>
            <a:endParaRPr lang="en-GB" dirty="0"/>
          </a:p>
        </p:txBody>
      </p:sp>
      <p:pic>
        <p:nvPicPr>
          <p:cNvPr id="17" name="Picture 16" descr="A picture containing text, old, crowd&#10;&#10;Description automatically generated">
            <a:extLst>
              <a:ext uri="{FF2B5EF4-FFF2-40B4-BE49-F238E27FC236}">
                <a16:creationId xmlns:a16="http://schemas.microsoft.com/office/drawing/2014/main" id="{74C3F267-BCF2-4A75-9DD6-15C5FCE8D74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219200" y="3029994"/>
            <a:ext cx="4935745" cy="1997235"/>
          </a:xfrm>
          <a:prstGeom prst="rect">
            <a:avLst/>
          </a:prstGeom>
        </p:spPr>
      </p:pic>
      <p:pic>
        <p:nvPicPr>
          <p:cNvPr id="21" name="Picture 20">
            <a:extLst>
              <a:ext uri="{FF2B5EF4-FFF2-40B4-BE49-F238E27FC236}">
                <a16:creationId xmlns:a16="http://schemas.microsoft.com/office/drawing/2014/main" id="{D0876EB2-9C76-4342-BA9A-11712683B93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219199" y="1255295"/>
            <a:ext cx="4935747" cy="1652092"/>
          </a:xfrm>
          <a:prstGeom prst="rect">
            <a:avLst/>
          </a:prstGeom>
        </p:spPr>
      </p:pic>
      <p:pic>
        <p:nvPicPr>
          <p:cNvPr id="25" name="Picture 24">
            <a:extLst>
              <a:ext uri="{FF2B5EF4-FFF2-40B4-BE49-F238E27FC236}">
                <a16:creationId xmlns:a16="http://schemas.microsoft.com/office/drawing/2014/main" id="{595DAC3D-4D25-4F6A-A683-949D3BE0BCC2}"/>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143000" y="5140159"/>
            <a:ext cx="5011947" cy="1604912"/>
          </a:xfrm>
          <a:prstGeom prst="rect">
            <a:avLst/>
          </a:prstGeom>
        </p:spPr>
      </p:pic>
      <p:sp>
        <p:nvSpPr>
          <p:cNvPr id="3" name="TextBox 2">
            <a:extLst>
              <a:ext uri="{FF2B5EF4-FFF2-40B4-BE49-F238E27FC236}">
                <a16:creationId xmlns:a16="http://schemas.microsoft.com/office/drawing/2014/main" id="{72851927-DEA2-456B-B98B-F61CA295B826}"/>
              </a:ext>
            </a:extLst>
          </p:cNvPr>
          <p:cNvSpPr txBox="1"/>
          <p:nvPr/>
        </p:nvSpPr>
        <p:spPr>
          <a:xfrm>
            <a:off x="1143000" y="849868"/>
            <a:ext cx="4926623" cy="369332"/>
          </a:xfrm>
          <a:prstGeom prst="rect">
            <a:avLst/>
          </a:prstGeom>
          <a:noFill/>
        </p:spPr>
        <p:txBody>
          <a:bodyPr wrap="square" rtlCol="0">
            <a:spAutoFit/>
          </a:bodyPr>
          <a:lstStyle/>
          <a:p>
            <a:r>
              <a:rPr lang="en-GB" dirty="0"/>
              <a:t>Balneotherapy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9692640" cy="929322"/>
          </a:xfrm>
        </p:spPr>
        <p:txBody>
          <a:bodyPr vert="horz" lIns="91440" tIns="45720" rIns="91440" bIns="45720" rtlCol="0" anchor="ctr">
            <a:noAutofit/>
          </a:bodyPr>
          <a:lstStyle/>
          <a:p>
            <a:pPr>
              <a:lnSpc>
                <a:spcPct val="90000"/>
              </a:lnSpc>
            </a:pPr>
            <a:br>
              <a:rPr lang="en-US" sz="3600" b="1" dirty="0"/>
            </a:br>
            <a:br>
              <a:rPr lang="en-US" sz="3600" b="1" dirty="0"/>
            </a:br>
            <a:br>
              <a:rPr lang="en-US" sz="3600" b="1" dirty="0"/>
            </a:br>
            <a:r>
              <a:rPr lang="en-US" sz="3600" b="1" dirty="0">
                <a:cs typeface="Arial" pitchFamily="34" charset="0"/>
              </a:rPr>
              <a:t>Analysis of the impacts of treatments available for Alzheimer’s</a:t>
            </a:r>
            <a:br>
              <a:rPr lang="en-US" sz="3600" b="1" dirty="0"/>
            </a:br>
            <a:br>
              <a:rPr lang="en-US" sz="3600" b="1" dirty="0"/>
            </a:br>
            <a:endParaRPr lang="en-US" sz="3600" b="1" dirty="0"/>
          </a:p>
        </p:txBody>
      </p:sp>
      <p:pic>
        <p:nvPicPr>
          <p:cNvPr id="7170" name="Picture 2" descr="D:\Shuvam Ghosh\2022\July\22.07.22\Ris\41598_2022_5687_Fig1_HTML.png"/>
          <p:cNvPicPr>
            <a:picLocks noGrp="1" noChangeAspect="1" noChangeArrowheads="1"/>
          </p:cNvPicPr>
          <p:nvPr>
            <p:ph sz="half" idx="1"/>
          </p:nvPr>
        </p:nvPicPr>
        <p:blipFill rotWithShape="1">
          <a:blip r:embed="rId3" cstate="print"/>
          <a:stretch/>
        </p:blipFill>
        <p:spPr bwMode="auto">
          <a:xfrm>
            <a:off x="6934200" y="2300384"/>
            <a:ext cx="3988887" cy="3795616"/>
          </a:xfrm>
          <a:prstGeom prst="rect">
            <a:avLst/>
          </a:prstGeom>
          <a:noFill/>
        </p:spPr>
      </p:pic>
      <p:sp>
        <p:nvSpPr>
          <p:cNvPr id="4" name="Content Placeholder 3"/>
          <p:cNvSpPr>
            <a:spLocks noGrp="1"/>
          </p:cNvSpPr>
          <p:nvPr>
            <p:ph sz="half" idx="2"/>
          </p:nvPr>
        </p:nvSpPr>
        <p:spPr>
          <a:xfrm>
            <a:off x="457200" y="2300384"/>
            <a:ext cx="5546272" cy="4058751"/>
          </a:xfrm>
        </p:spPr>
        <p:txBody>
          <a:bodyPr vert="horz" lIns="91440" tIns="45720" rIns="91440" bIns="45720" rtlCol="0" anchor="ctr">
            <a:noAutofit/>
          </a:bodyPr>
          <a:lstStyle/>
          <a:p>
            <a:pPr>
              <a:lnSpc>
                <a:spcPct val="90000"/>
              </a:lnSpc>
              <a:buClr>
                <a:srgbClr val="4A598F"/>
              </a:buClr>
              <a:buFont typeface="Wingdings 2" charset="2"/>
              <a:buNone/>
            </a:pPr>
            <a:r>
              <a:rPr lang="en-US" sz="2000" b="1" i="1" dirty="0"/>
              <a:t>Positive Impact</a:t>
            </a:r>
            <a:endParaRPr lang="en-US" sz="2000" i="1" dirty="0"/>
          </a:p>
          <a:p>
            <a:pPr fontAlgn="base">
              <a:lnSpc>
                <a:spcPct val="90000"/>
              </a:lnSpc>
              <a:buClr>
                <a:srgbClr val="4A598F"/>
              </a:buClr>
            </a:pPr>
            <a:r>
              <a:rPr lang="en-US" sz="2000" dirty="0"/>
              <a:t>A proper treatment process helps to enhance mental stability in </a:t>
            </a:r>
            <a:r>
              <a:rPr lang="en-US" sz="2000" b="1" i="1" dirty="0"/>
              <a:t>facing challenges</a:t>
            </a:r>
            <a:r>
              <a:rPr lang="en-US" sz="2000" dirty="0"/>
              <a:t> for upcoming risk factors in daily life (Wharton </a:t>
            </a:r>
            <a:r>
              <a:rPr lang="en-US" sz="2000" i="1" dirty="0"/>
              <a:t>et al. </a:t>
            </a:r>
            <a:r>
              <a:rPr lang="en-US" sz="2000" dirty="0"/>
              <a:t>2019).</a:t>
            </a:r>
          </a:p>
          <a:p>
            <a:pPr fontAlgn="base">
              <a:lnSpc>
                <a:spcPct val="90000"/>
              </a:lnSpc>
              <a:buClr>
                <a:srgbClr val="4A598F"/>
              </a:buClr>
            </a:pPr>
            <a:r>
              <a:rPr lang="en-US" sz="2000" dirty="0"/>
              <a:t>The proper recovery process from Alzheimer's disease helps to </a:t>
            </a:r>
            <a:r>
              <a:rPr lang="en-US" sz="2000" b="1" i="1" dirty="0"/>
              <a:t>heal pains</a:t>
            </a:r>
            <a:r>
              <a:rPr lang="en-US" sz="2000" dirty="0"/>
              <a:t> by building a strong mindset for facing challenges. </a:t>
            </a:r>
          </a:p>
          <a:p>
            <a:pPr>
              <a:lnSpc>
                <a:spcPct val="90000"/>
              </a:lnSpc>
              <a:buClr>
                <a:srgbClr val="4A598F"/>
              </a:buClr>
              <a:buFont typeface="Wingdings 2" charset="2"/>
              <a:buNone/>
            </a:pPr>
            <a:r>
              <a:rPr lang="en-US" sz="2000" b="1" i="1" dirty="0"/>
              <a:t>Negative impact</a:t>
            </a:r>
            <a:endParaRPr lang="en-US" sz="2000" i="1" dirty="0"/>
          </a:p>
          <a:p>
            <a:pPr>
              <a:lnSpc>
                <a:spcPct val="90000"/>
              </a:lnSpc>
              <a:buClr>
                <a:srgbClr val="4A598F"/>
              </a:buClr>
            </a:pPr>
            <a:r>
              <a:rPr lang="en-US" sz="2000" b="1" i="1" dirty="0"/>
              <a:t>Unhappiness </a:t>
            </a:r>
            <a:r>
              <a:rPr lang="en-US" sz="2000" dirty="0"/>
              <a:t>and </a:t>
            </a:r>
            <a:r>
              <a:rPr lang="en-US" sz="2000" b="1" i="1" dirty="0"/>
              <a:t>monotonous characteristics</a:t>
            </a:r>
            <a:r>
              <a:rPr lang="en-US" sz="2000" dirty="0"/>
              <a:t> are the major negative aspects of patients suffering from mental disorders caused by Alzheimer's disease (</a:t>
            </a:r>
            <a:r>
              <a:rPr lang="en-US" sz="2000" dirty="0" err="1"/>
              <a:t>Diniz</a:t>
            </a:r>
            <a:r>
              <a:rPr lang="en-US" sz="2000" dirty="0"/>
              <a:t> </a:t>
            </a:r>
            <a:r>
              <a:rPr lang="en-US" sz="2000" i="1" dirty="0"/>
              <a:t>et al. </a:t>
            </a:r>
            <a:r>
              <a:rPr lang="en-US" sz="2000" dirty="0"/>
              <a:t>2021).</a:t>
            </a:r>
          </a:p>
        </p:txBody>
      </p:sp>
      <p:sp>
        <p:nvSpPr>
          <p:cNvPr id="7" name="TextBox 6">
            <a:extLst>
              <a:ext uri="{FF2B5EF4-FFF2-40B4-BE49-F238E27FC236}">
                <a16:creationId xmlns:a16="http://schemas.microsoft.com/office/drawing/2014/main" id="{3138C93C-9540-4C8F-A656-9D4135FCF3DA}"/>
              </a:ext>
            </a:extLst>
          </p:cNvPr>
          <p:cNvSpPr txBox="1"/>
          <p:nvPr/>
        </p:nvSpPr>
        <p:spPr>
          <a:xfrm>
            <a:off x="5842000" y="6359135"/>
            <a:ext cx="5425557" cy="383196"/>
          </a:xfrm>
          <a:prstGeom prst="rect">
            <a:avLst/>
          </a:prstGeom>
          <a:noFill/>
        </p:spPr>
        <p:txBody>
          <a:bodyPr wrap="square" rtlCol="0">
            <a:spAutoFit/>
          </a:bodyPr>
          <a:lstStyle/>
          <a:p>
            <a:r>
              <a:rPr lang="en-US" sz="1800" dirty="0"/>
              <a:t> (</a:t>
            </a:r>
            <a:r>
              <a:rPr lang="en-US" sz="1800" dirty="0" err="1"/>
              <a:t>Diniz</a:t>
            </a:r>
            <a:r>
              <a:rPr lang="en-US" sz="1800" dirty="0"/>
              <a:t> </a:t>
            </a:r>
            <a:r>
              <a:rPr lang="en-US" sz="1800" i="1" dirty="0"/>
              <a:t>et al. </a:t>
            </a:r>
            <a:r>
              <a:rPr lang="en-US" sz="1800" dirty="0"/>
              <a:t>2021).</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5978072" cy="1329596"/>
          </a:xfrm>
        </p:spPr>
        <p:txBody>
          <a:bodyPr vert="horz" lIns="91440" tIns="45720" rIns="91440" bIns="45720" rtlCol="0" anchor="ctr">
            <a:noAutofit/>
          </a:bodyPr>
          <a:lstStyle/>
          <a:p>
            <a:r>
              <a:rPr lang="en-US" sz="3600" b="1" dirty="0">
                <a:cs typeface="Arial" pitchFamily="34" charset="0"/>
              </a:rPr>
              <a:t>Symptoms of Alzheimer's and its diagnosis process</a:t>
            </a:r>
            <a:endParaRPr lang="en-US" sz="3600" dirty="0"/>
          </a:p>
        </p:txBody>
      </p:sp>
      <p:graphicFrame>
        <p:nvGraphicFramePr>
          <p:cNvPr id="8198" name="Content Placeholder 2">
            <a:extLst>
              <a:ext uri="{FF2B5EF4-FFF2-40B4-BE49-F238E27FC236}">
                <a16:creationId xmlns:a16="http://schemas.microsoft.com/office/drawing/2014/main" id="{77346280-C953-F1FA-6D5B-F499BF944906}"/>
              </a:ext>
            </a:extLst>
          </p:cNvPr>
          <p:cNvGraphicFramePr>
            <a:graphicFrameLocks noGrp="1"/>
          </p:cNvGraphicFramePr>
          <p:nvPr>
            <p:ph sz="half" idx="1"/>
            <p:extLst>
              <p:ext uri="{D42A27DB-BD31-4B8C-83A1-F6EECF244321}">
                <p14:modId xmlns:p14="http://schemas.microsoft.com/office/powerpoint/2010/main" val="2415356362"/>
              </p:ext>
            </p:extLst>
          </p:nvPr>
        </p:nvGraphicFramePr>
        <p:xfrm>
          <a:off x="913795" y="2127623"/>
          <a:ext cx="5978072" cy="3567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D:\Shuvam Ghosh\2022\July\22.07.22\Ris\fneur-11-592302-g001.jpg"/>
          <p:cNvPicPr>
            <a:picLocks noGrp="1" noChangeAspect="1" noChangeArrowheads="1"/>
          </p:cNvPicPr>
          <p:nvPr>
            <p:ph sz="half" idx="2"/>
          </p:nvPr>
        </p:nvPicPr>
        <p:blipFill rotWithShape="1">
          <a:blip r:embed="rId8" cstate="print"/>
          <a:srcRect b="25960"/>
          <a:stretch/>
        </p:blipFill>
        <p:spPr bwMode="auto">
          <a:xfrm>
            <a:off x="7869717" y="992592"/>
            <a:ext cx="3775578" cy="3567225"/>
          </a:xfrm>
          <a:prstGeom prst="rect">
            <a:avLst/>
          </a:prstGeom>
          <a:solidFill>
            <a:srgbClr val="FFFFFF">
              <a:shade val="85000"/>
            </a:srgbClr>
          </a:solidFill>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14CEEBC3-1E83-4F83-BC30-94E3FA764838}"/>
              </a:ext>
            </a:extLst>
          </p:cNvPr>
          <p:cNvSpPr txBox="1"/>
          <p:nvPr/>
        </p:nvSpPr>
        <p:spPr>
          <a:xfrm>
            <a:off x="6096000" y="5943600"/>
            <a:ext cx="3385131" cy="369332"/>
          </a:xfrm>
          <a:prstGeom prst="rect">
            <a:avLst/>
          </a:prstGeom>
          <a:noFill/>
        </p:spPr>
        <p:txBody>
          <a:bodyPr wrap="square" rtlCol="0">
            <a:spAutoFit/>
          </a:bodyPr>
          <a:lstStyle/>
          <a:p>
            <a:pPr lvl="0"/>
            <a:r>
              <a:rPr lang="en-US" dirty="0"/>
              <a:t> (</a:t>
            </a:r>
            <a:r>
              <a:rPr lang="en-US" dirty="0" err="1"/>
              <a:t>Lozupone</a:t>
            </a:r>
            <a:r>
              <a:rPr lang="en-US" dirty="0"/>
              <a:t> </a:t>
            </a:r>
            <a:r>
              <a:rPr lang="en-US" i="1" dirty="0"/>
              <a:t>et al. </a:t>
            </a:r>
            <a:r>
              <a:rPr lang="en-US" dirty="0"/>
              <a:t>2020).</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5978072" cy="1329596"/>
          </a:xfrm>
        </p:spPr>
        <p:txBody>
          <a:bodyPr vert="horz" lIns="91440" tIns="45720" rIns="91440" bIns="45720" rtlCol="0" anchor="ctr">
            <a:noAutofit/>
          </a:bodyPr>
          <a:lstStyle/>
          <a:p>
            <a:r>
              <a:rPr lang="en-US" sz="3600" b="1" dirty="0">
                <a:cs typeface="Arial" pitchFamily="34" charset="0"/>
              </a:rPr>
              <a:t>Professional principles when working with people</a:t>
            </a:r>
            <a:endParaRPr lang="en-US" sz="3600" dirty="0">
              <a:cs typeface="Arial" pitchFamily="34" charset="0"/>
            </a:endParaRPr>
          </a:p>
        </p:txBody>
      </p:sp>
      <p:sp>
        <p:nvSpPr>
          <p:cNvPr id="3" name="Content Placeholder 2"/>
          <p:cNvSpPr>
            <a:spLocks noGrp="1"/>
          </p:cNvSpPr>
          <p:nvPr>
            <p:ph sz="half" idx="1"/>
          </p:nvPr>
        </p:nvSpPr>
        <p:spPr>
          <a:xfrm>
            <a:off x="913795" y="2127623"/>
            <a:ext cx="5978072" cy="3567225"/>
          </a:xfrm>
        </p:spPr>
        <p:txBody>
          <a:bodyPr vert="horz" lIns="91440" tIns="45720" rIns="91440" bIns="45720" rtlCol="0" anchor="ctr">
            <a:normAutofit fontScale="92500" lnSpcReduction="10000"/>
          </a:bodyPr>
          <a:lstStyle/>
          <a:p>
            <a:pPr fontAlgn="base">
              <a:lnSpc>
                <a:spcPct val="90000"/>
              </a:lnSpc>
              <a:buClr>
                <a:srgbClr val="FF9B10"/>
              </a:buClr>
            </a:pPr>
            <a:r>
              <a:rPr lang="en-US" sz="2000" b="1" i="1" dirty="0"/>
              <a:t>Effective communication</a:t>
            </a:r>
            <a:r>
              <a:rPr lang="en-US" sz="2000" dirty="0"/>
              <a:t> with people can help to resolve the tendency of the monotonous mentality of the patients affected by Alzheimer's disease. </a:t>
            </a:r>
          </a:p>
          <a:p>
            <a:pPr fontAlgn="base">
              <a:lnSpc>
                <a:spcPct val="90000"/>
              </a:lnSpc>
              <a:buClr>
                <a:srgbClr val="FF9B10"/>
              </a:buClr>
            </a:pPr>
            <a:r>
              <a:rPr lang="en-US" sz="2000" b="1" i="1" dirty="0"/>
              <a:t>Proper knowledge transfer</a:t>
            </a:r>
            <a:r>
              <a:rPr lang="en-US" sz="2000" dirty="0"/>
              <a:t> and </a:t>
            </a:r>
            <a:r>
              <a:rPr lang="en-US" sz="2000" b="1" i="1" dirty="0"/>
              <a:t>engagement with people</a:t>
            </a:r>
            <a:r>
              <a:rPr lang="en-US" sz="2000" dirty="0"/>
              <a:t> on daily basis can help to reduce the tendency of occurring dysfunctionality in terms of uncertain memory loss by hampering the daily lifestyle (</a:t>
            </a:r>
            <a:r>
              <a:rPr lang="en-US" sz="2000" dirty="0" err="1"/>
              <a:t>Verdaguer</a:t>
            </a:r>
            <a:r>
              <a:rPr lang="en-US" sz="2000" dirty="0"/>
              <a:t> </a:t>
            </a:r>
            <a:r>
              <a:rPr lang="en-US" sz="2000" i="1" dirty="0"/>
              <a:t>et al. </a:t>
            </a:r>
            <a:r>
              <a:rPr lang="en-US" sz="2000" dirty="0"/>
              <a:t>2020).</a:t>
            </a:r>
          </a:p>
          <a:p>
            <a:pPr fontAlgn="base">
              <a:lnSpc>
                <a:spcPct val="90000"/>
              </a:lnSpc>
              <a:buClr>
                <a:srgbClr val="FF9B10"/>
              </a:buClr>
            </a:pPr>
            <a:r>
              <a:rPr lang="en-US" sz="2000" b="1" i="1" dirty="0"/>
              <a:t>Meditation </a:t>
            </a:r>
            <a:r>
              <a:rPr lang="en-US" sz="2000" dirty="0"/>
              <a:t>can be the ultimate way to mitigate the occurrence of depression due to Alzheimer's disease by balancing the stability in the mental state for performing effective decision-making</a:t>
            </a:r>
            <a:r>
              <a:rPr lang="en-US" sz="1900" dirty="0"/>
              <a:t>. </a:t>
            </a:r>
          </a:p>
        </p:txBody>
      </p:sp>
      <p:pic>
        <p:nvPicPr>
          <p:cNvPr id="5" name="Picture 3" descr="D:\Shuvam Ghosh\2022\July\22.07.22\Ris\download-factsandfigures2022-infographic_1.png"/>
          <p:cNvPicPr>
            <a:picLocks noGrp="1" noChangeAspect="1" noChangeArrowheads="1"/>
          </p:cNvPicPr>
          <p:nvPr>
            <p:ph sz="half" idx="2"/>
          </p:nvPr>
        </p:nvPicPr>
        <p:blipFill rotWithShape="1">
          <a:blip r:embed="rId3"/>
          <a:srcRect r="-2" b="845"/>
          <a:stretch/>
        </p:blipFill>
        <p:spPr bwMode="auto">
          <a:xfrm>
            <a:off x="7162801" y="1850571"/>
            <a:ext cx="3710818" cy="3812727"/>
          </a:xfrm>
          <a:prstGeom prst="rect">
            <a:avLst/>
          </a:prstGeom>
          <a:noFill/>
        </p:spPr>
      </p:pic>
      <p:sp>
        <p:nvSpPr>
          <p:cNvPr id="4" name="TextBox 3">
            <a:extLst>
              <a:ext uri="{FF2B5EF4-FFF2-40B4-BE49-F238E27FC236}">
                <a16:creationId xmlns:a16="http://schemas.microsoft.com/office/drawing/2014/main" id="{56DF7C07-7BF1-463B-949D-46BB726F727A}"/>
              </a:ext>
            </a:extLst>
          </p:cNvPr>
          <p:cNvSpPr txBox="1"/>
          <p:nvPr/>
        </p:nvSpPr>
        <p:spPr>
          <a:xfrm>
            <a:off x="6629400" y="6324600"/>
            <a:ext cx="3810000" cy="341632"/>
          </a:xfrm>
          <a:prstGeom prst="rect">
            <a:avLst/>
          </a:prstGeom>
          <a:noFill/>
        </p:spPr>
        <p:txBody>
          <a:bodyPr wrap="square" rtlCol="0">
            <a:spAutoFit/>
          </a:bodyPr>
          <a:lstStyle/>
          <a:p>
            <a:pPr fontAlgn="base">
              <a:lnSpc>
                <a:spcPct val="90000"/>
              </a:lnSpc>
              <a:buClr>
                <a:srgbClr val="FF9B10"/>
              </a:buClr>
            </a:pPr>
            <a:r>
              <a:rPr lang="en-US" sz="1800"/>
              <a:t>(Verdaguer </a:t>
            </a:r>
            <a:r>
              <a:rPr lang="en-US" sz="1800" i="1"/>
              <a:t>et al. </a:t>
            </a:r>
            <a:r>
              <a:rPr lang="en-US" sz="1800"/>
              <a:t>2020).</a:t>
            </a:r>
            <a:endParaRPr lang="en-US"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5978072" cy="1329596"/>
          </a:xfrm>
        </p:spPr>
        <p:txBody>
          <a:bodyPr vert="horz" lIns="91440" tIns="45720" rIns="91440" bIns="45720" rtlCol="0" anchor="ctr">
            <a:normAutofit/>
          </a:bodyPr>
          <a:lstStyle/>
          <a:p>
            <a:r>
              <a:rPr lang="en-US" sz="3600" b="1" dirty="0">
                <a:cs typeface="Arial" pitchFamily="34" charset="0"/>
              </a:rPr>
              <a:t>Recommendations for improvement</a:t>
            </a:r>
            <a:endParaRPr lang="en-US" sz="3600" dirty="0">
              <a:cs typeface="Arial" pitchFamily="34" charset="0"/>
            </a:endParaRPr>
          </a:p>
        </p:txBody>
      </p:sp>
      <p:pic>
        <p:nvPicPr>
          <p:cNvPr id="5122" name="Picture 2" descr="D:\Shuvam Ghosh\2022\July\22.07.22\Ris\1559308393-0619_CF8_Fig2.png"/>
          <p:cNvPicPr>
            <a:picLocks noGrp="1" noChangeAspect="1" noChangeArrowheads="1"/>
          </p:cNvPicPr>
          <p:nvPr>
            <p:ph sz="half" idx="1"/>
          </p:nvPr>
        </p:nvPicPr>
        <p:blipFill>
          <a:blip r:embed="rId3" cstate="print"/>
          <a:stretch>
            <a:fillRect/>
          </a:stretch>
        </p:blipFill>
        <p:spPr bwMode="auto">
          <a:xfrm>
            <a:off x="7391401" y="743867"/>
            <a:ext cx="3840928" cy="4529657"/>
          </a:xfrm>
          <a:prstGeom prst="rect">
            <a:avLst/>
          </a:prstGeom>
          <a:noFill/>
        </p:spPr>
      </p:pic>
      <p:sp>
        <p:nvSpPr>
          <p:cNvPr id="4" name="Content Placeholder 3"/>
          <p:cNvSpPr>
            <a:spLocks noGrp="1"/>
          </p:cNvSpPr>
          <p:nvPr>
            <p:ph sz="half" idx="2"/>
          </p:nvPr>
        </p:nvSpPr>
        <p:spPr>
          <a:xfrm>
            <a:off x="913795" y="2127623"/>
            <a:ext cx="5978072" cy="3567225"/>
          </a:xfrm>
        </p:spPr>
        <p:txBody>
          <a:bodyPr vert="horz" lIns="91440" tIns="45720" rIns="91440" bIns="45720" rtlCol="0" anchor="ctr">
            <a:normAutofit/>
          </a:bodyPr>
          <a:lstStyle/>
          <a:p>
            <a:pPr fontAlgn="base">
              <a:lnSpc>
                <a:spcPct val="90000"/>
              </a:lnSpc>
              <a:buClr>
                <a:srgbClr val="D9667E"/>
              </a:buClr>
            </a:pPr>
            <a:r>
              <a:rPr lang="en-US" sz="2000" dirty="0"/>
              <a:t>The </a:t>
            </a:r>
            <a:r>
              <a:rPr lang="en-US" sz="2000" b="1" i="1" dirty="0"/>
              <a:t>continuous monitoring process </a:t>
            </a:r>
            <a:r>
              <a:rPr lang="en-US" sz="2000" dirty="0"/>
              <a:t>of the patient affected by Alzheimer's disease is the first and foremost recommendation for improving the recovery process.</a:t>
            </a:r>
          </a:p>
          <a:p>
            <a:pPr fontAlgn="base">
              <a:lnSpc>
                <a:spcPct val="90000"/>
              </a:lnSpc>
              <a:buClr>
                <a:srgbClr val="D9667E"/>
              </a:buClr>
            </a:pPr>
            <a:r>
              <a:rPr lang="en-US" sz="2000" b="1" i="1" dirty="0"/>
              <a:t>Increasing medical facilities</a:t>
            </a:r>
            <a:r>
              <a:rPr lang="en-US" sz="2000" dirty="0"/>
              <a:t> in remote areas can be recommended for enhancing the recovery process from Alzheimer's disease. </a:t>
            </a:r>
          </a:p>
          <a:p>
            <a:pPr fontAlgn="base">
              <a:lnSpc>
                <a:spcPct val="90000"/>
              </a:lnSpc>
              <a:buClr>
                <a:srgbClr val="D9667E"/>
              </a:buClr>
            </a:pPr>
            <a:r>
              <a:rPr lang="en-US" sz="2000" b="1" i="1" dirty="0"/>
              <a:t>Routine check-ups</a:t>
            </a:r>
            <a:r>
              <a:rPr lang="en-US" sz="2000" dirty="0"/>
              <a:t> under expert hands can help to identify the symptom of Alzheimer's disease at the initial stage, which can boost the recovery process. </a:t>
            </a:r>
          </a:p>
        </p:txBody>
      </p:sp>
      <p:sp>
        <p:nvSpPr>
          <p:cNvPr id="3" name="TextBox 2">
            <a:extLst>
              <a:ext uri="{FF2B5EF4-FFF2-40B4-BE49-F238E27FC236}">
                <a16:creationId xmlns:a16="http://schemas.microsoft.com/office/drawing/2014/main" id="{3261F9D5-B5A9-40F2-AAEF-E6A80B5A07CA}"/>
              </a:ext>
            </a:extLst>
          </p:cNvPr>
          <p:cNvSpPr txBox="1"/>
          <p:nvPr/>
        </p:nvSpPr>
        <p:spPr>
          <a:xfrm>
            <a:off x="4955085" y="5899317"/>
            <a:ext cx="3803904" cy="307777"/>
          </a:xfrm>
          <a:prstGeom prst="rect">
            <a:avLst/>
          </a:prstGeom>
          <a:noFill/>
        </p:spPr>
        <p:txBody>
          <a:bodyPr wrap="square" rtlCol="0">
            <a:spAutoFit/>
          </a:bodyPr>
          <a:lstStyle/>
          <a:p>
            <a:r>
              <a:rPr lang="en-GB" sz="800" dirty="0">
                <a:latin typeface="Arial" pitchFamily="34" charset="0"/>
                <a:cs typeface="Arial" pitchFamily="34" charset="0"/>
              </a:rPr>
              <a:t> </a:t>
            </a:r>
            <a:r>
              <a:rPr lang="en-GB" sz="1400" dirty="0">
                <a:latin typeface="Arial" pitchFamily="34" charset="0"/>
                <a:cs typeface="Arial" pitchFamily="34" charset="0"/>
              </a:rPr>
              <a:t>Liu, G.R., (2020).</a:t>
            </a:r>
            <a:endParaRPr lang="en-GB"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B6D324E-2D03-4162-AF1E-D5E32234E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66443" y="380999"/>
            <a:ext cx="6400414" cy="1602619"/>
          </a:xfrm>
        </p:spPr>
        <p:txBody>
          <a:bodyPr vert="horz" lIns="91440" tIns="45720" rIns="91440" bIns="45720" rtlCol="0" anchor="b">
            <a:normAutofit/>
          </a:bodyPr>
          <a:lstStyle/>
          <a:p>
            <a:r>
              <a:rPr lang="en-US" b="1" dirty="0">
                <a:ln>
                  <a:solidFill>
                    <a:srgbClr val="404040">
                      <a:alpha val="10000"/>
                    </a:srgbClr>
                  </a:solidFill>
                </a:ln>
              </a:rPr>
              <a:t>Conclusion</a:t>
            </a:r>
            <a:endParaRPr lang="en-US" dirty="0">
              <a:ln>
                <a:solidFill>
                  <a:srgbClr val="404040">
                    <a:alpha val="10000"/>
                  </a:srgbClr>
                </a:solidFill>
              </a:ln>
            </a:endParaRPr>
          </a:p>
        </p:txBody>
      </p:sp>
      <p:pic>
        <p:nvPicPr>
          <p:cNvPr id="6" name="Content Placeholder 5" descr="A picture containing text&#10;&#10;Description automatically generated">
            <a:extLst>
              <a:ext uri="{FF2B5EF4-FFF2-40B4-BE49-F238E27FC236}">
                <a16:creationId xmlns:a16="http://schemas.microsoft.com/office/drawing/2014/main" id="{179742B1-AC16-4C9F-8017-9E72992CCA55}"/>
              </a:ext>
            </a:extLst>
          </p:cNvPr>
          <p:cNvPicPr>
            <a:picLocks noGrp="1" noChangeAspect="1"/>
          </p:cNvPicPr>
          <p:nvPr>
            <p:ph sz="half" idx="1"/>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898" r="21779" b="-1"/>
          <a:stretch/>
        </p:blipFill>
        <p:spPr>
          <a:xfrm>
            <a:off x="7391400" y="2274277"/>
            <a:ext cx="3106602" cy="3883276"/>
          </a:xfrm>
          <a:prstGeom prst="rect">
            <a:avLst/>
          </a:prstGeom>
        </p:spPr>
      </p:pic>
      <p:sp>
        <p:nvSpPr>
          <p:cNvPr id="4" name="Content Placeholder 3"/>
          <p:cNvSpPr>
            <a:spLocks noGrp="1"/>
          </p:cNvSpPr>
          <p:nvPr>
            <p:ph sz="half" idx="2"/>
          </p:nvPr>
        </p:nvSpPr>
        <p:spPr>
          <a:xfrm>
            <a:off x="566443" y="2712113"/>
            <a:ext cx="3995741" cy="3883276"/>
          </a:xfrm>
        </p:spPr>
        <p:txBody>
          <a:bodyPr vert="horz" lIns="91440" tIns="45720" rIns="91440" bIns="45720" rtlCol="0">
            <a:normAutofit/>
          </a:bodyPr>
          <a:lstStyle/>
          <a:p>
            <a:pPr fontAlgn="base"/>
            <a:r>
              <a:rPr lang="en-US" dirty="0">
                <a:ln>
                  <a:solidFill>
                    <a:srgbClr val="404040">
                      <a:alpha val="10000"/>
                    </a:srgbClr>
                  </a:solidFill>
                </a:ln>
              </a:rPr>
              <a:t>The study makes it cleat that refusal of sleep is the foremost symptom, unhappiness and monotonous characteristics can also be found also cognitive and personal therapy should be administered </a:t>
            </a:r>
          </a:p>
          <a:p>
            <a:endParaRPr lang="en-US" dirty="0">
              <a:ln>
                <a:solidFill>
                  <a:srgbClr val="404040">
                    <a:alpha val="10000"/>
                  </a:srgbClr>
                </a:solidFill>
              </a:ln>
            </a:endParaRPr>
          </a:p>
        </p:txBody>
      </p:sp>
      <p:sp>
        <p:nvSpPr>
          <p:cNvPr id="7" name="TextBox 6">
            <a:extLst>
              <a:ext uri="{FF2B5EF4-FFF2-40B4-BE49-F238E27FC236}">
                <a16:creationId xmlns:a16="http://schemas.microsoft.com/office/drawing/2014/main" id="{B0EEFDB7-AC58-4C4A-90D3-B2B3FBEE88DE}"/>
              </a:ext>
            </a:extLst>
          </p:cNvPr>
          <p:cNvSpPr txBox="1"/>
          <p:nvPr/>
        </p:nvSpPr>
        <p:spPr>
          <a:xfrm flipV="1">
            <a:off x="7391400" y="6157552"/>
            <a:ext cx="3106602"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4" tooltip="https://www.valeriorosso.com/2016/08/16/declino-cognitivo-prevenire-alzheimer-con-la-diet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5DB0431E-0B04-44A1-9C51-531E28D18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828800" y="365760"/>
            <a:ext cx="9125712" cy="701040"/>
          </a:xfrm>
        </p:spPr>
        <p:txBody>
          <a:bodyPr>
            <a:normAutofit/>
          </a:bodyPr>
          <a:lstStyle/>
          <a:p>
            <a:r>
              <a:rPr lang="en-US" b="1" dirty="0">
                <a:solidFill>
                  <a:schemeClr val="bg1"/>
                </a:solidFill>
                <a:latin typeface="Arial" pitchFamily="34" charset="0"/>
                <a:cs typeface="Arial" pitchFamily="34" charset="0"/>
              </a:rPr>
              <a:t>Reference List </a:t>
            </a:r>
          </a:p>
        </p:txBody>
      </p:sp>
      <p:sp>
        <p:nvSpPr>
          <p:cNvPr id="3" name="Content Placeholder 2"/>
          <p:cNvSpPr>
            <a:spLocks noGrp="1"/>
          </p:cNvSpPr>
          <p:nvPr>
            <p:ph idx="1"/>
          </p:nvPr>
        </p:nvSpPr>
        <p:spPr>
          <a:xfrm>
            <a:off x="457200" y="1295400"/>
            <a:ext cx="9400032" cy="5562600"/>
          </a:xfrm>
        </p:spPr>
        <p:txBody>
          <a:bodyPr>
            <a:normAutofit/>
          </a:bodyPr>
          <a:lstStyle/>
          <a:p>
            <a:r>
              <a:rPr lang="en-GB" sz="500" dirty="0">
                <a:solidFill>
                  <a:schemeClr val="bg1"/>
                </a:solidFill>
                <a:latin typeface="Arial" pitchFamily="34" charset="0"/>
                <a:cs typeface="Arial" pitchFamily="34" charset="0"/>
              </a:rPr>
              <a:t>Berger, T., Lee, H., Young, A.H., </a:t>
            </a:r>
            <a:r>
              <a:rPr lang="en-GB" sz="500" dirty="0" err="1">
                <a:solidFill>
                  <a:schemeClr val="bg1"/>
                </a:solidFill>
                <a:latin typeface="Arial" pitchFamily="34" charset="0"/>
                <a:cs typeface="Arial" pitchFamily="34" charset="0"/>
              </a:rPr>
              <a:t>Aarsland</a:t>
            </a:r>
            <a:r>
              <a:rPr lang="en-GB" sz="500" dirty="0">
                <a:solidFill>
                  <a:schemeClr val="bg1"/>
                </a:solidFill>
                <a:latin typeface="Arial" pitchFamily="34" charset="0"/>
                <a:cs typeface="Arial" pitchFamily="34" charset="0"/>
              </a:rPr>
              <a:t>, D. and </a:t>
            </a:r>
            <a:r>
              <a:rPr lang="en-GB" sz="500" dirty="0" err="1">
                <a:solidFill>
                  <a:schemeClr val="bg1"/>
                </a:solidFill>
                <a:latin typeface="Arial" pitchFamily="34" charset="0"/>
                <a:cs typeface="Arial" pitchFamily="34" charset="0"/>
              </a:rPr>
              <a:t>Thuret</a:t>
            </a:r>
            <a:r>
              <a:rPr lang="en-GB" sz="500" dirty="0">
                <a:solidFill>
                  <a:schemeClr val="bg1"/>
                </a:solidFill>
                <a:latin typeface="Arial" pitchFamily="34" charset="0"/>
                <a:cs typeface="Arial" pitchFamily="34" charset="0"/>
              </a:rPr>
              <a:t>, S., (2020). Adult hippocampal neurogenesis in major depressive disorder and Alzheimer’s disease. </a:t>
            </a:r>
            <a:r>
              <a:rPr lang="en-US" sz="500" i="1" dirty="0">
                <a:solidFill>
                  <a:schemeClr val="bg1"/>
                </a:solidFill>
                <a:latin typeface="Arial" pitchFamily="34" charset="0"/>
                <a:cs typeface="Arial" pitchFamily="34" charset="0"/>
              </a:rPr>
              <a:t>Trends in Molecular Medicine</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26</a:t>
            </a:r>
            <a:r>
              <a:rPr lang="en-US" sz="500" dirty="0">
                <a:solidFill>
                  <a:schemeClr val="bg1"/>
                </a:solidFill>
                <a:latin typeface="Arial" pitchFamily="34" charset="0"/>
                <a:cs typeface="Arial" pitchFamily="34" charset="0"/>
              </a:rPr>
              <a:t>(9), pp.803-818.</a:t>
            </a:r>
          </a:p>
          <a:p>
            <a:r>
              <a:rPr lang="en-GB" sz="500" dirty="0" err="1">
                <a:solidFill>
                  <a:schemeClr val="bg1"/>
                </a:solidFill>
                <a:latin typeface="Arial" pitchFamily="34" charset="0"/>
                <a:cs typeface="Arial" pitchFamily="34" charset="0"/>
              </a:rPr>
              <a:t>Diniz</a:t>
            </a:r>
            <a:r>
              <a:rPr lang="en-GB" sz="500" dirty="0">
                <a:solidFill>
                  <a:schemeClr val="bg1"/>
                </a:solidFill>
                <a:latin typeface="Arial" pitchFamily="34" charset="0"/>
                <a:cs typeface="Arial" pitchFamily="34" charset="0"/>
              </a:rPr>
              <a:t>, B.S., Vieira, E.M., Mendes‐Silva, A.P., Bowie, C.R., Butters, M.A., Fischer, C.E., Flint, A., Herrmann, N., Kennedy, J., </a:t>
            </a:r>
            <a:r>
              <a:rPr lang="en-GB" sz="500" dirty="0" err="1">
                <a:solidFill>
                  <a:schemeClr val="bg1"/>
                </a:solidFill>
                <a:latin typeface="Arial" pitchFamily="34" charset="0"/>
                <a:cs typeface="Arial" pitchFamily="34" charset="0"/>
              </a:rPr>
              <a:t>Lanctôt</a:t>
            </a:r>
            <a:r>
              <a:rPr lang="en-GB" sz="500" dirty="0">
                <a:solidFill>
                  <a:schemeClr val="bg1"/>
                </a:solidFill>
                <a:latin typeface="Arial" pitchFamily="34" charset="0"/>
                <a:cs typeface="Arial" pitchFamily="34" charset="0"/>
              </a:rPr>
              <a:t>, K.L. and </a:t>
            </a:r>
            <a:r>
              <a:rPr lang="en-GB" sz="500" dirty="0" err="1">
                <a:solidFill>
                  <a:schemeClr val="bg1"/>
                </a:solidFill>
                <a:latin typeface="Arial" pitchFamily="34" charset="0"/>
                <a:cs typeface="Arial" pitchFamily="34" charset="0"/>
              </a:rPr>
              <a:t>Mah</a:t>
            </a:r>
            <a:r>
              <a:rPr lang="en-GB" sz="500" dirty="0">
                <a:solidFill>
                  <a:schemeClr val="bg1"/>
                </a:solidFill>
                <a:latin typeface="Arial" pitchFamily="34" charset="0"/>
                <a:cs typeface="Arial" pitchFamily="34" charset="0"/>
              </a:rPr>
              <a:t>, L., (2021). Mild cognitive impairment and major depressive disorder are associated with molecular senescence abnormalities in older adults. Alzheimer's &amp; Dementia: Translational Research &amp; Clinical Interventions, 7(1), p.e12129.</a:t>
            </a:r>
            <a:endParaRPr lang="en-US" sz="500" dirty="0">
              <a:solidFill>
                <a:schemeClr val="bg1"/>
              </a:solidFill>
              <a:latin typeface="Arial" pitchFamily="34" charset="0"/>
              <a:cs typeface="Arial" pitchFamily="34" charset="0"/>
            </a:endParaRPr>
          </a:p>
          <a:p>
            <a:r>
              <a:rPr lang="en-GB" sz="500" dirty="0">
                <a:solidFill>
                  <a:schemeClr val="bg1"/>
                </a:solidFill>
                <a:latin typeface="Arial" pitchFamily="34" charset="0"/>
                <a:cs typeface="Arial" pitchFamily="34" charset="0"/>
              </a:rPr>
              <a:t>Huang, J., Zuber, V., Matthews, P.M., Elliott, P., </a:t>
            </a:r>
            <a:r>
              <a:rPr lang="en-GB" sz="500" dirty="0" err="1">
                <a:solidFill>
                  <a:schemeClr val="bg1"/>
                </a:solidFill>
                <a:latin typeface="Arial" pitchFamily="34" charset="0"/>
                <a:cs typeface="Arial" pitchFamily="34" charset="0"/>
              </a:rPr>
              <a:t>Tzoulaki</a:t>
            </a:r>
            <a:r>
              <a:rPr lang="en-GB" sz="500" dirty="0">
                <a:solidFill>
                  <a:schemeClr val="bg1"/>
                </a:solidFill>
                <a:latin typeface="Arial" pitchFamily="34" charset="0"/>
                <a:cs typeface="Arial" pitchFamily="34" charset="0"/>
              </a:rPr>
              <a:t>, J. and </a:t>
            </a:r>
            <a:r>
              <a:rPr lang="en-GB" sz="500" dirty="0" err="1">
                <a:solidFill>
                  <a:schemeClr val="bg1"/>
                </a:solidFill>
                <a:latin typeface="Arial" pitchFamily="34" charset="0"/>
                <a:cs typeface="Arial" pitchFamily="34" charset="0"/>
              </a:rPr>
              <a:t>Dehghan</a:t>
            </a:r>
            <a:r>
              <a:rPr lang="en-GB" sz="500" dirty="0">
                <a:solidFill>
                  <a:schemeClr val="bg1"/>
                </a:solidFill>
                <a:latin typeface="Arial" pitchFamily="34" charset="0"/>
                <a:cs typeface="Arial" pitchFamily="34" charset="0"/>
              </a:rPr>
              <a:t>, A., (2020). Sleep, major depressive disorder, and Alzheimer disease: A Mendelian randomization study. </a:t>
            </a:r>
            <a:r>
              <a:rPr lang="en-US" sz="500" i="1" dirty="0">
                <a:solidFill>
                  <a:schemeClr val="bg1"/>
                </a:solidFill>
                <a:latin typeface="Arial" pitchFamily="34" charset="0"/>
                <a:cs typeface="Arial" pitchFamily="34" charset="0"/>
              </a:rPr>
              <a:t>Neurology</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95</a:t>
            </a:r>
            <a:r>
              <a:rPr lang="en-US" sz="500" dirty="0">
                <a:solidFill>
                  <a:schemeClr val="bg1"/>
                </a:solidFill>
                <a:latin typeface="Arial" pitchFamily="34" charset="0"/>
                <a:cs typeface="Arial" pitchFamily="34" charset="0"/>
              </a:rPr>
              <a:t>(14), pp.e1963-e1970.</a:t>
            </a:r>
          </a:p>
          <a:p>
            <a:r>
              <a:rPr lang="en-GB" sz="500" dirty="0" err="1">
                <a:solidFill>
                  <a:schemeClr val="bg1"/>
                </a:solidFill>
                <a:latin typeface="Arial" pitchFamily="34" charset="0"/>
                <a:cs typeface="Arial" pitchFamily="34" charset="0"/>
              </a:rPr>
              <a:t>Lök</a:t>
            </a:r>
            <a:r>
              <a:rPr lang="en-GB" sz="500" dirty="0">
                <a:solidFill>
                  <a:schemeClr val="bg1"/>
                </a:solidFill>
                <a:latin typeface="Arial" pitchFamily="34" charset="0"/>
                <a:cs typeface="Arial" pitchFamily="34" charset="0"/>
              </a:rPr>
              <a:t>, N., </a:t>
            </a:r>
            <a:r>
              <a:rPr lang="en-GB" sz="500" dirty="0" err="1">
                <a:solidFill>
                  <a:schemeClr val="bg1"/>
                </a:solidFill>
                <a:latin typeface="Arial" pitchFamily="34" charset="0"/>
                <a:cs typeface="Arial" pitchFamily="34" charset="0"/>
              </a:rPr>
              <a:t>Bademli</a:t>
            </a:r>
            <a:r>
              <a:rPr lang="en-GB" sz="500" dirty="0">
                <a:solidFill>
                  <a:schemeClr val="bg1"/>
                </a:solidFill>
                <a:latin typeface="Arial" pitchFamily="34" charset="0"/>
                <a:cs typeface="Arial" pitchFamily="34" charset="0"/>
              </a:rPr>
              <a:t>, K. and </a:t>
            </a:r>
            <a:r>
              <a:rPr lang="en-GB" sz="500" dirty="0" err="1">
                <a:solidFill>
                  <a:schemeClr val="bg1"/>
                </a:solidFill>
                <a:latin typeface="Arial" pitchFamily="34" charset="0"/>
                <a:cs typeface="Arial" pitchFamily="34" charset="0"/>
              </a:rPr>
              <a:t>Selçuk‐Tosun</a:t>
            </a:r>
            <a:r>
              <a:rPr lang="en-GB" sz="500" dirty="0">
                <a:solidFill>
                  <a:schemeClr val="bg1"/>
                </a:solidFill>
                <a:latin typeface="Arial" pitchFamily="34" charset="0"/>
                <a:cs typeface="Arial" pitchFamily="34" charset="0"/>
              </a:rPr>
              <a:t>, A., (2019). The effect of reminiscence therapy on cognitive functions, depression, and quality of life in Alzheimer patients: Randomized controlled trial. </a:t>
            </a:r>
            <a:r>
              <a:rPr lang="en-US" sz="500" i="1" dirty="0">
                <a:solidFill>
                  <a:schemeClr val="bg1"/>
                </a:solidFill>
                <a:latin typeface="Arial" pitchFamily="34" charset="0"/>
                <a:cs typeface="Arial" pitchFamily="34" charset="0"/>
              </a:rPr>
              <a:t>International journal of geriatric psychiatry</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34</a:t>
            </a:r>
            <a:r>
              <a:rPr lang="en-US" sz="500" dirty="0">
                <a:solidFill>
                  <a:schemeClr val="bg1"/>
                </a:solidFill>
                <a:latin typeface="Arial" pitchFamily="34" charset="0"/>
                <a:cs typeface="Arial" pitchFamily="34" charset="0"/>
              </a:rPr>
              <a:t>(1), pp.47-53.</a:t>
            </a:r>
          </a:p>
          <a:p>
            <a:r>
              <a:rPr lang="en-GB" sz="500" dirty="0" err="1">
                <a:solidFill>
                  <a:schemeClr val="bg1"/>
                </a:solidFill>
                <a:latin typeface="Arial" pitchFamily="34" charset="0"/>
                <a:cs typeface="Arial" pitchFamily="34" charset="0"/>
              </a:rPr>
              <a:t>Lozupone</a:t>
            </a:r>
            <a:r>
              <a:rPr lang="en-GB" sz="500" dirty="0">
                <a:solidFill>
                  <a:schemeClr val="bg1"/>
                </a:solidFill>
                <a:latin typeface="Arial" pitchFamily="34" charset="0"/>
                <a:cs typeface="Arial" pitchFamily="34" charset="0"/>
              </a:rPr>
              <a:t>, M., </a:t>
            </a:r>
            <a:r>
              <a:rPr lang="en-GB" sz="500" dirty="0" err="1">
                <a:solidFill>
                  <a:schemeClr val="bg1"/>
                </a:solidFill>
                <a:latin typeface="Arial" pitchFamily="34" charset="0"/>
                <a:cs typeface="Arial" pitchFamily="34" charset="0"/>
              </a:rPr>
              <a:t>Montagna</a:t>
            </a:r>
            <a:r>
              <a:rPr lang="en-GB" sz="500" dirty="0">
                <a:solidFill>
                  <a:schemeClr val="bg1"/>
                </a:solidFill>
                <a:latin typeface="Arial" pitchFamily="34" charset="0"/>
                <a:cs typeface="Arial" pitchFamily="34" charset="0"/>
              </a:rPr>
              <a:t>, M.L., </a:t>
            </a:r>
            <a:r>
              <a:rPr lang="en-GB" sz="500" dirty="0" err="1">
                <a:solidFill>
                  <a:schemeClr val="bg1"/>
                </a:solidFill>
                <a:latin typeface="Arial" pitchFamily="34" charset="0"/>
                <a:cs typeface="Arial" pitchFamily="34" charset="0"/>
              </a:rPr>
              <a:t>D’Urso</a:t>
            </a:r>
            <a:r>
              <a:rPr lang="en-GB" sz="500" dirty="0">
                <a:solidFill>
                  <a:schemeClr val="bg1"/>
                </a:solidFill>
                <a:latin typeface="Arial" pitchFamily="34" charset="0"/>
                <a:cs typeface="Arial" pitchFamily="34" charset="0"/>
              </a:rPr>
              <a:t>, F., </a:t>
            </a:r>
            <a:r>
              <a:rPr lang="en-GB" sz="500" dirty="0" err="1">
                <a:solidFill>
                  <a:schemeClr val="bg1"/>
                </a:solidFill>
                <a:latin typeface="Arial" pitchFamily="34" charset="0"/>
                <a:cs typeface="Arial" pitchFamily="34" charset="0"/>
              </a:rPr>
              <a:t>Piccininni</a:t>
            </a:r>
            <a:r>
              <a:rPr lang="en-GB" sz="500" dirty="0">
                <a:solidFill>
                  <a:schemeClr val="bg1"/>
                </a:solidFill>
                <a:latin typeface="Arial" pitchFamily="34" charset="0"/>
                <a:cs typeface="Arial" pitchFamily="34" charset="0"/>
              </a:rPr>
              <a:t>, C., Rinaldi, A., </a:t>
            </a:r>
            <a:r>
              <a:rPr lang="en-GB" sz="500" dirty="0" err="1">
                <a:solidFill>
                  <a:schemeClr val="bg1"/>
                </a:solidFill>
                <a:latin typeface="Arial" pitchFamily="34" charset="0"/>
                <a:cs typeface="Arial" pitchFamily="34" charset="0"/>
              </a:rPr>
              <a:t>Beghi</a:t>
            </a:r>
            <a:r>
              <a:rPr lang="en-GB" sz="500" dirty="0">
                <a:solidFill>
                  <a:schemeClr val="bg1"/>
                </a:solidFill>
                <a:latin typeface="Arial" pitchFamily="34" charset="0"/>
                <a:cs typeface="Arial" pitchFamily="34" charset="0"/>
              </a:rPr>
              <a:t>, M., </a:t>
            </a:r>
            <a:r>
              <a:rPr lang="en-GB" sz="500" dirty="0" err="1">
                <a:solidFill>
                  <a:schemeClr val="bg1"/>
                </a:solidFill>
                <a:latin typeface="Arial" pitchFamily="34" charset="0"/>
                <a:cs typeface="Arial" pitchFamily="34" charset="0"/>
              </a:rPr>
              <a:t>Cornaggia</a:t>
            </a:r>
            <a:r>
              <a:rPr lang="en-GB" sz="500" dirty="0">
                <a:solidFill>
                  <a:schemeClr val="bg1"/>
                </a:solidFill>
                <a:latin typeface="Arial" pitchFamily="34" charset="0"/>
                <a:cs typeface="Arial" pitchFamily="34" charset="0"/>
              </a:rPr>
              <a:t>, C.M., </a:t>
            </a:r>
            <a:r>
              <a:rPr lang="en-GB" sz="500" dirty="0" err="1">
                <a:solidFill>
                  <a:schemeClr val="bg1"/>
                </a:solidFill>
                <a:latin typeface="Arial" pitchFamily="34" charset="0"/>
                <a:cs typeface="Arial" pitchFamily="34" charset="0"/>
              </a:rPr>
              <a:t>Sardone</a:t>
            </a:r>
            <a:r>
              <a:rPr lang="en-GB" sz="500" dirty="0">
                <a:solidFill>
                  <a:schemeClr val="bg1"/>
                </a:solidFill>
                <a:latin typeface="Arial" pitchFamily="34" charset="0"/>
                <a:cs typeface="Arial" pitchFamily="34" charset="0"/>
              </a:rPr>
              <a:t>, R., </a:t>
            </a:r>
            <a:r>
              <a:rPr lang="en-GB" sz="500" dirty="0" err="1">
                <a:solidFill>
                  <a:schemeClr val="bg1"/>
                </a:solidFill>
                <a:latin typeface="Arial" pitchFamily="34" charset="0"/>
                <a:cs typeface="Arial" pitchFamily="34" charset="0"/>
              </a:rPr>
              <a:t>Solfrizzi</a:t>
            </a:r>
            <a:r>
              <a:rPr lang="en-GB" sz="500" dirty="0">
                <a:solidFill>
                  <a:schemeClr val="bg1"/>
                </a:solidFill>
                <a:latin typeface="Arial" pitchFamily="34" charset="0"/>
                <a:cs typeface="Arial" pitchFamily="34" charset="0"/>
              </a:rPr>
              <a:t>, V., Daniele, A. and </a:t>
            </a:r>
            <a:r>
              <a:rPr lang="en-GB" sz="500" dirty="0" err="1">
                <a:solidFill>
                  <a:schemeClr val="bg1"/>
                </a:solidFill>
                <a:latin typeface="Arial" pitchFamily="34" charset="0"/>
                <a:cs typeface="Arial" pitchFamily="34" charset="0"/>
              </a:rPr>
              <a:t>Seripa</a:t>
            </a:r>
            <a:r>
              <a:rPr lang="en-GB" sz="500" dirty="0">
                <a:solidFill>
                  <a:schemeClr val="bg1"/>
                </a:solidFill>
                <a:latin typeface="Arial" pitchFamily="34" charset="0"/>
                <a:cs typeface="Arial" pitchFamily="34" charset="0"/>
              </a:rPr>
              <a:t>, D., (2020). The challenge of antidepressant therapeutics in Alzheimer’s disease. </a:t>
            </a:r>
            <a:r>
              <a:rPr lang="en-US" sz="500" i="1" dirty="0">
                <a:solidFill>
                  <a:schemeClr val="bg1"/>
                </a:solidFill>
                <a:latin typeface="Arial" pitchFamily="34" charset="0"/>
                <a:cs typeface="Arial" pitchFamily="34" charset="0"/>
              </a:rPr>
              <a:t>Reviews on New Drug Targets in Age-Related Disorders</a:t>
            </a:r>
            <a:r>
              <a:rPr lang="en-US" sz="500" dirty="0">
                <a:solidFill>
                  <a:schemeClr val="bg1"/>
                </a:solidFill>
                <a:latin typeface="Arial" pitchFamily="34" charset="0"/>
                <a:cs typeface="Arial" pitchFamily="34" charset="0"/>
              </a:rPr>
              <a:t>, pp.267-281.</a:t>
            </a:r>
          </a:p>
          <a:p>
            <a:r>
              <a:rPr lang="en-GB" sz="500" dirty="0" err="1">
                <a:solidFill>
                  <a:schemeClr val="bg1"/>
                </a:solidFill>
                <a:latin typeface="Arial" pitchFamily="34" charset="0"/>
                <a:cs typeface="Arial" pitchFamily="34" charset="0"/>
              </a:rPr>
              <a:t>Sáiz</a:t>
            </a:r>
            <a:r>
              <a:rPr lang="en-GB" sz="500" dirty="0">
                <a:solidFill>
                  <a:schemeClr val="bg1"/>
                </a:solidFill>
                <a:latin typeface="Arial" pitchFamily="34" charset="0"/>
                <a:cs typeface="Arial" pitchFamily="34" charset="0"/>
              </a:rPr>
              <a:t>-Vázquez, O., </a:t>
            </a:r>
            <a:r>
              <a:rPr lang="en-GB" sz="500" dirty="0" err="1">
                <a:solidFill>
                  <a:schemeClr val="bg1"/>
                </a:solidFill>
                <a:latin typeface="Arial" pitchFamily="34" charset="0"/>
                <a:cs typeface="Arial" pitchFamily="34" charset="0"/>
              </a:rPr>
              <a:t>Gracia</a:t>
            </a:r>
            <a:r>
              <a:rPr lang="en-GB" sz="500" dirty="0">
                <a:solidFill>
                  <a:schemeClr val="bg1"/>
                </a:solidFill>
                <a:latin typeface="Arial" pitchFamily="34" charset="0"/>
                <a:cs typeface="Arial" pitchFamily="34" charset="0"/>
              </a:rPr>
              <a:t>-García, P., </a:t>
            </a:r>
            <a:r>
              <a:rPr lang="en-GB" sz="500" dirty="0" err="1">
                <a:solidFill>
                  <a:schemeClr val="bg1"/>
                </a:solidFill>
                <a:latin typeface="Arial" pitchFamily="34" charset="0"/>
                <a:cs typeface="Arial" pitchFamily="34" charset="0"/>
              </a:rPr>
              <a:t>Ubillos-Landa</a:t>
            </a:r>
            <a:r>
              <a:rPr lang="en-GB" sz="500" dirty="0">
                <a:solidFill>
                  <a:schemeClr val="bg1"/>
                </a:solidFill>
                <a:latin typeface="Arial" pitchFamily="34" charset="0"/>
                <a:cs typeface="Arial" pitchFamily="34" charset="0"/>
              </a:rPr>
              <a:t>, S., Puente-Martínez, A., Casado-</a:t>
            </a:r>
            <a:r>
              <a:rPr lang="en-GB" sz="500" dirty="0" err="1">
                <a:solidFill>
                  <a:schemeClr val="bg1"/>
                </a:solidFill>
                <a:latin typeface="Arial" pitchFamily="34" charset="0"/>
                <a:cs typeface="Arial" pitchFamily="34" charset="0"/>
              </a:rPr>
              <a:t>Yusta</a:t>
            </a:r>
            <a:r>
              <a:rPr lang="en-GB" sz="500" dirty="0">
                <a:solidFill>
                  <a:schemeClr val="bg1"/>
                </a:solidFill>
                <a:latin typeface="Arial" pitchFamily="34" charset="0"/>
                <a:cs typeface="Arial" pitchFamily="34" charset="0"/>
              </a:rPr>
              <a:t>, S., </a:t>
            </a:r>
            <a:r>
              <a:rPr lang="en-GB" sz="500" dirty="0" err="1">
                <a:solidFill>
                  <a:schemeClr val="bg1"/>
                </a:solidFill>
                <a:latin typeface="Arial" pitchFamily="34" charset="0"/>
                <a:cs typeface="Arial" pitchFamily="34" charset="0"/>
              </a:rPr>
              <a:t>Olaya</a:t>
            </a:r>
            <a:r>
              <a:rPr lang="en-GB" sz="500" dirty="0">
                <a:solidFill>
                  <a:schemeClr val="bg1"/>
                </a:solidFill>
                <a:latin typeface="Arial" pitchFamily="34" charset="0"/>
                <a:cs typeface="Arial" pitchFamily="34" charset="0"/>
              </a:rPr>
              <a:t>, B. and </a:t>
            </a:r>
            <a:r>
              <a:rPr lang="en-GB" sz="500" dirty="0" err="1">
                <a:solidFill>
                  <a:schemeClr val="bg1"/>
                </a:solidFill>
                <a:latin typeface="Arial" pitchFamily="34" charset="0"/>
                <a:cs typeface="Arial" pitchFamily="34" charset="0"/>
              </a:rPr>
              <a:t>Santabárbara</a:t>
            </a:r>
            <a:r>
              <a:rPr lang="en-GB" sz="500" dirty="0">
                <a:solidFill>
                  <a:schemeClr val="bg1"/>
                </a:solidFill>
                <a:latin typeface="Arial" pitchFamily="34" charset="0"/>
                <a:cs typeface="Arial" pitchFamily="34" charset="0"/>
              </a:rPr>
              <a:t>, J., (2021). Depression as a risk factor for Alzheimer’s disease: a systematic review of longitudinal meta-analyses. </a:t>
            </a:r>
            <a:r>
              <a:rPr lang="en-US" sz="500" i="1" dirty="0">
                <a:solidFill>
                  <a:schemeClr val="bg1"/>
                </a:solidFill>
                <a:latin typeface="Arial" pitchFamily="34" charset="0"/>
                <a:cs typeface="Arial" pitchFamily="34" charset="0"/>
              </a:rPr>
              <a:t>Journal of Clinical Medicine</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10</a:t>
            </a:r>
            <a:r>
              <a:rPr lang="en-US" sz="500" dirty="0">
                <a:solidFill>
                  <a:schemeClr val="bg1"/>
                </a:solidFill>
                <a:latin typeface="Arial" pitchFamily="34" charset="0"/>
                <a:cs typeface="Arial" pitchFamily="34" charset="0"/>
              </a:rPr>
              <a:t>(9), p.1809.</a:t>
            </a:r>
          </a:p>
          <a:p>
            <a:r>
              <a:rPr lang="en-GB" sz="500" dirty="0">
                <a:solidFill>
                  <a:schemeClr val="bg1"/>
                </a:solidFill>
                <a:latin typeface="Arial" pitchFamily="34" charset="0"/>
                <a:cs typeface="Arial" pitchFamily="34" charset="0"/>
              </a:rPr>
              <a:t>Tonga, J.B., </a:t>
            </a:r>
            <a:r>
              <a:rPr lang="en-GB" sz="500" dirty="0" err="1">
                <a:solidFill>
                  <a:schemeClr val="bg1"/>
                </a:solidFill>
                <a:latin typeface="Arial" pitchFamily="34" charset="0"/>
                <a:cs typeface="Arial" pitchFamily="34" charset="0"/>
              </a:rPr>
              <a:t>Benth</a:t>
            </a:r>
            <a:r>
              <a:rPr lang="en-GB" sz="500" dirty="0">
                <a:solidFill>
                  <a:schemeClr val="bg1"/>
                </a:solidFill>
                <a:latin typeface="Arial" pitchFamily="34" charset="0"/>
                <a:cs typeface="Arial" pitchFamily="34" charset="0"/>
              </a:rPr>
              <a:t>, J.Š., </a:t>
            </a:r>
            <a:r>
              <a:rPr lang="en-GB" sz="500" dirty="0" err="1">
                <a:solidFill>
                  <a:schemeClr val="bg1"/>
                </a:solidFill>
                <a:latin typeface="Arial" pitchFamily="34" charset="0"/>
                <a:cs typeface="Arial" pitchFamily="34" charset="0"/>
              </a:rPr>
              <a:t>Arnevik</a:t>
            </a:r>
            <a:r>
              <a:rPr lang="en-GB" sz="500" dirty="0">
                <a:solidFill>
                  <a:schemeClr val="bg1"/>
                </a:solidFill>
                <a:latin typeface="Arial" pitchFamily="34" charset="0"/>
                <a:cs typeface="Arial" pitchFamily="34" charset="0"/>
              </a:rPr>
              <a:t>, E.A., </a:t>
            </a:r>
            <a:r>
              <a:rPr lang="en-GB" sz="500" dirty="0" err="1">
                <a:solidFill>
                  <a:schemeClr val="bg1"/>
                </a:solidFill>
                <a:latin typeface="Arial" pitchFamily="34" charset="0"/>
                <a:cs typeface="Arial" pitchFamily="34" charset="0"/>
              </a:rPr>
              <a:t>Werheid</a:t>
            </a:r>
            <a:r>
              <a:rPr lang="en-GB" sz="500" dirty="0">
                <a:solidFill>
                  <a:schemeClr val="bg1"/>
                </a:solidFill>
                <a:latin typeface="Arial" pitchFamily="34" charset="0"/>
                <a:cs typeface="Arial" pitchFamily="34" charset="0"/>
              </a:rPr>
              <a:t>, K., </a:t>
            </a:r>
            <a:r>
              <a:rPr lang="en-GB" sz="500" dirty="0" err="1">
                <a:solidFill>
                  <a:schemeClr val="bg1"/>
                </a:solidFill>
                <a:latin typeface="Arial" pitchFamily="34" charset="0"/>
                <a:cs typeface="Arial" pitchFamily="34" charset="0"/>
              </a:rPr>
              <a:t>Korsnes</a:t>
            </a:r>
            <a:r>
              <a:rPr lang="en-GB" sz="500" dirty="0">
                <a:solidFill>
                  <a:schemeClr val="bg1"/>
                </a:solidFill>
                <a:latin typeface="Arial" pitchFamily="34" charset="0"/>
                <a:cs typeface="Arial" pitchFamily="34" charset="0"/>
              </a:rPr>
              <a:t>, M.S. and </a:t>
            </a:r>
            <a:r>
              <a:rPr lang="en-GB" sz="500" dirty="0" err="1">
                <a:solidFill>
                  <a:schemeClr val="bg1"/>
                </a:solidFill>
                <a:latin typeface="Arial" pitchFamily="34" charset="0"/>
                <a:cs typeface="Arial" pitchFamily="34" charset="0"/>
              </a:rPr>
              <a:t>Ulstein</a:t>
            </a:r>
            <a:r>
              <a:rPr lang="en-GB" sz="500" dirty="0">
                <a:solidFill>
                  <a:schemeClr val="bg1"/>
                </a:solidFill>
                <a:latin typeface="Arial" pitchFamily="34" charset="0"/>
                <a:cs typeface="Arial" pitchFamily="34" charset="0"/>
              </a:rPr>
              <a:t>, I.D., (2021). Managing depressive symptoms in people with mild cognitive impairment and mild dementia with a multicomponent psychotherapy intervention: a randomized controlled trial. </a:t>
            </a:r>
            <a:r>
              <a:rPr lang="en-US" sz="500" i="1" dirty="0">
                <a:solidFill>
                  <a:schemeClr val="bg1"/>
                </a:solidFill>
                <a:latin typeface="Arial" pitchFamily="34" charset="0"/>
                <a:cs typeface="Arial" pitchFamily="34" charset="0"/>
              </a:rPr>
              <a:t>International Psychogeriatrics</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33</a:t>
            </a:r>
            <a:r>
              <a:rPr lang="en-US" sz="500" dirty="0">
                <a:solidFill>
                  <a:schemeClr val="bg1"/>
                </a:solidFill>
                <a:latin typeface="Arial" pitchFamily="34" charset="0"/>
                <a:cs typeface="Arial" pitchFamily="34" charset="0"/>
              </a:rPr>
              <a:t>(3), pp.217-231.</a:t>
            </a:r>
          </a:p>
          <a:p>
            <a:r>
              <a:rPr lang="en-GB" sz="500" dirty="0" err="1">
                <a:solidFill>
                  <a:schemeClr val="bg1"/>
                </a:solidFill>
                <a:latin typeface="Arial" pitchFamily="34" charset="0"/>
                <a:cs typeface="Arial" pitchFamily="34" charset="0"/>
              </a:rPr>
              <a:t>Verdaguer</a:t>
            </a:r>
            <a:r>
              <a:rPr lang="en-GB" sz="500" dirty="0">
                <a:solidFill>
                  <a:schemeClr val="bg1"/>
                </a:solidFill>
                <a:latin typeface="Arial" pitchFamily="34" charset="0"/>
                <a:cs typeface="Arial" pitchFamily="34" charset="0"/>
              </a:rPr>
              <a:t>, E.S., Stafford, J., </a:t>
            </a:r>
            <a:r>
              <a:rPr lang="en-GB" sz="500" dirty="0" err="1">
                <a:solidFill>
                  <a:schemeClr val="bg1"/>
                </a:solidFill>
                <a:latin typeface="Arial" pitchFamily="34" charset="0"/>
                <a:cs typeface="Arial" pitchFamily="34" charset="0"/>
              </a:rPr>
              <a:t>Tuijt</a:t>
            </a:r>
            <a:r>
              <a:rPr lang="en-GB" sz="500" dirty="0">
                <a:solidFill>
                  <a:schemeClr val="bg1"/>
                </a:solidFill>
                <a:latin typeface="Arial" pitchFamily="34" charset="0"/>
                <a:cs typeface="Arial" pitchFamily="34" charset="0"/>
              </a:rPr>
              <a:t>, R. and </a:t>
            </a:r>
            <a:r>
              <a:rPr lang="en-GB" sz="500" dirty="0" err="1">
                <a:solidFill>
                  <a:schemeClr val="bg1"/>
                </a:solidFill>
                <a:latin typeface="Arial" pitchFamily="34" charset="0"/>
                <a:cs typeface="Arial" pitchFamily="34" charset="0"/>
              </a:rPr>
              <a:t>Orgeta</a:t>
            </a:r>
            <a:r>
              <a:rPr lang="en-GB" sz="500" dirty="0">
                <a:solidFill>
                  <a:schemeClr val="bg1"/>
                </a:solidFill>
                <a:latin typeface="Arial" pitchFamily="34" charset="0"/>
                <a:cs typeface="Arial" pitchFamily="34" charset="0"/>
              </a:rPr>
              <a:t>, V., (2020). Minor and subthreshold depressive disorders in Alzheimer's disease: A systematic review and meta-analysis of prevalence studies. </a:t>
            </a:r>
            <a:r>
              <a:rPr lang="en-US" sz="500" i="1" dirty="0">
                <a:solidFill>
                  <a:schemeClr val="bg1"/>
                </a:solidFill>
                <a:latin typeface="Arial" pitchFamily="34" charset="0"/>
                <a:cs typeface="Arial" pitchFamily="34" charset="0"/>
              </a:rPr>
              <a:t>Journal of affective disorders</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263</a:t>
            </a:r>
            <a:r>
              <a:rPr lang="en-US" sz="500" dirty="0">
                <a:solidFill>
                  <a:schemeClr val="bg1"/>
                </a:solidFill>
                <a:latin typeface="Arial" pitchFamily="34" charset="0"/>
                <a:cs typeface="Arial" pitchFamily="34" charset="0"/>
              </a:rPr>
              <a:t>, pp.728-734.</a:t>
            </a:r>
          </a:p>
          <a:p>
            <a:r>
              <a:rPr lang="en-GB" sz="500" dirty="0">
                <a:solidFill>
                  <a:schemeClr val="bg1"/>
                </a:solidFill>
                <a:latin typeface="Arial" pitchFamily="34" charset="0"/>
                <a:cs typeface="Arial" pitchFamily="34" charset="0"/>
              </a:rPr>
              <a:t>Wharton, W., Epps, F., </a:t>
            </a:r>
            <a:r>
              <a:rPr lang="en-GB" sz="500" dirty="0" err="1">
                <a:solidFill>
                  <a:schemeClr val="bg1"/>
                </a:solidFill>
                <a:latin typeface="Arial" pitchFamily="34" charset="0"/>
                <a:cs typeface="Arial" pitchFamily="34" charset="0"/>
              </a:rPr>
              <a:t>Kovaleva</a:t>
            </a:r>
            <a:r>
              <a:rPr lang="en-GB" sz="500" dirty="0">
                <a:solidFill>
                  <a:schemeClr val="bg1"/>
                </a:solidFill>
                <a:latin typeface="Arial" pitchFamily="34" charset="0"/>
                <a:cs typeface="Arial" pitchFamily="34" charset="0"/>
              </a:rPr>
              <a:t>, M., Bridwell, L., Tate, R.C., </a:t>
            </a:r>
            <a:r>
              <a:rPr lang="en-GB" sz="500" dirty="0" err="1">
                <a:solidFill>
                  <a:schemeClr val="bg1"/>
                </a:solidFill>
                <a:latin typeface="Arial" pitchFamily="34" charset="0"/>
                <a:cs typeface="Arial" pitchFamily="34" charset="0"/>
              </a:rPr>
              <a:t>Dorbin</a:t>
            </a:r>
            <a:r>
              <a:rPr lang="en-GB" sz="500" dirty="0">
                <a:solidFill>
                  <a:schemeClr val="bg1"/>
                </a:solidFill>
                <a:latin typeface="Arial" pitchFamily="34" charset="0"/>
                <a:cs typeface="Arial" pitchFamily="34" charset="0"/>
              </a:rPr>
              <a:t>, C.D. and Hepburn, K., (2019). Photojournalism-based intervention reduces caregiver burden and depression in Alzheimer’s disease family caregivers. </a:t>
            </a:r>
            <a:r>
              <a:rPr lang="en-US" sz="500" i="1" dirty="0">
                <a:solidFill>
                  <a:schemeClr val="bg1"/>
                </a:solidFill>
                <a:latin typeface="Arial" pitchFamily="34" charset="0"/>
                <a:cs typeface="Arial" pitchFamily="34" charset="0"/>
              </a:rPr>
              <a:t>Journal of holistic nursing</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37</a:t>
            </a:r>
            <a:r>
              <a:rPr lang="en-US" sz="500" dirty="0">
                <a:solidFill>
                  <a:schemeClr val="bg1"/>
                </a:solidFill>
                <a:latin typeface="Arial" pitchFamily="34" charset="0"/>
                <a:cs typeface="Arial" pitchFamily="34" charset="0"/>
              </a:rPr>
              <a:t>(3), pp.214-224.</a:t>
            </a:r>
          </a:p>
          <a:p>
            <a:r>
              <a:rPr lang="en-GB" sz="500" dirty="0">
                <a:solidFill>
                  <a:schemeClr val="bg1"/>
                </a:solidFill>
                <a:latin typeface="Arial" pitchFamily="34" charset="0"/>
                <a:cs typeface="Arial" pitchFamily="34" charset="0"/>
              </a:rPr>
              <a:t>Zhao, J.L., Jiang, W.T., Wang, X., Cai, Z.D., Liu, Z.H. and Liu, G.R., (2020). Exercise, brain plasticity, and depression. </a:t>
            </a:r>
            <a:r>
              <a:rPr lang="en-US" sz="500" i="1" dirty="0">
                <a:solidFill>
                  <a:schemeClr val="bg1"/>
                </a:solidFill>
                <a:latin typeface="Arial" pitchFamily="34" charset="0"/>
                <a:cs typeface="Arial" pitchFamily="34" charset="0"/>
              </a:rPr>
              <a:t>CNS Neuroscience &amp; Therapeutics</a:t>
            </a:r>
            <a:r>
              <a:rPr lang="en-US" sz="500" dirty="0">
                <a:solidFill>
                  <a:schemeClr val="bg1"/>
                </a:solidFill>
                <a:latin typeface="Arial" pitchFamily="34" charset="0"/>
                <a:cs typeface="Arial" pitchFamily="34" charset="0"/>
              </a:rPr>
              <a:t>, </a:t>
            </a:r>
            <a:r>
              <a:rPr lang="en-US" sz="500" i="1" dirty="0">
                <a:solidFill>
                  <a:schemeClr val="bg1"/>
                </a:solidFill>
                <a:latin typeface="Arial" pitchFamily="34" charset="0"/>
                <a:cs typeface="Arial" pitchFamily="34" charset="0"/>
              </a:rPr>
              <a:t>26</a:t>
            </a:r>
            <a:r>
              <a:rPr lang="en-US" sz="500" dirty="0">
                <a:solidFill>
                  <a:schemeClr val="bg1"/>
                </a:solidFill>
                <a:latin typeface="Arial" pitchFamily="34" charset="0"/>
                <a:cs typeface="Arial" pitchFamily="34" charset="0"/>
              </a:rPr>
              <a:t>(9), pp.885-895.</a:t>
            </a:r>
          </a:p>
          <a:p>
            <a:r>
              <a:rPr lang="en-GB" sz="500" dirty="0">
                <a:solidFill>
                  <a:schemeClr val="bg1"/>
                </a:solidFill>
                <a:latin typeface="Arial" pitchFamily="34" charset="0"/>
                <a:cs typeface="Arial" pitchFamily="34" charset="0"/>
              </a:rPr>
              <a:t>ICD (2022) </a:t>
            </a:r>
            <a:r>
              <a:rPr lang="en-GB" sz="500" i="1" dirty="0">
                <a:solidFill>
                  <a:schemeClr val="bg1"/>
                </a:solidFill>
                <a:latin typeface="Arial" pitchFamily="34" charset="0"/>
                <a:cs typeface="Arial" pitchFamily="34" charset="0"/>
              </a:rPr>
              <a:t>Chapter V Mental and behavioural disorders (F00-F99)</a:t>
            </a:r>
            <a:r>
              <a:rPr lang="en-GB" sz="500" dirty="0">
                <a:solidFill>
                  <a:schemeClr val="bg1"/>
                </a:solidFill>
                <a:latin typeface="Arial" pitchFamily="34" charset="0"/>
                <a:cs typeface="Arial" pitchFamily="34" charset="0"/>
              </a:rPr>
              <a:t>  Available at </a:t>
            </a:r>
            <a:r>
              <a:rPr lang="en-GB" sz="500" dirty="0">
                <a:solidFill>
                  <a:schemeClr val="bg1"/>
                </a:solidFill>
                <a:latin typeface="Arial" pitchFamily="34" charset="0"/>
                <a:cs typeface="Arial" pitchFamily="34" charset="0"/>
                <a:hlinkClick r:id="rId2">
                  <a:extLst>
                    <a:ext uri="{A12FA001-AC4F-418D-AE19-62706E023703}">
                      <ahyp:hlinkClr xmlns:ahyp="http://schemas.microsoft.com/office/drawing/2018/hyperlinkcolor" val="tx"/>
                    </a:ext>
                  </a:extLst>
                </a:hlinkClick>
              </a:rPr>
              <a:t>https://icd.who.int/browse10/2010/en#/F00-F09</a:t>
            </a:r>
            <a:endParaRPr lang="en-GB" sz="500" dirty="0">
              <a:solidFill>
                <a:schemeClr val="bg1"/>
              </a:solidFill>
              <a:latin typeface="Arial" pitchFamily="34" charset="0"/>
              <a:cs typeface="Arial" pitchFamily="34" charset="0"/>
            </a:endParaRPr>
          </a:p>
          <a:p>
            <a:pPr marL="36900" indent="0">
              <a:buNone/>
            </a:pPr>
            <a:r>
              <a:rPr lang="en-GB" sz="500" dirty="0">
                <a:solidFill>
                  <a:schemeClr val="bg1"/>
                </a:solidFill>
                <a:latin typeface="Arial" pitchFamily="34" charset="0"/>
                <a:cs typeface="Arial" pitchFamily="34" charset="0"/>
              </a:rPr>
              <a:t>             (Accessed on 18 July 2022)</a:t>
            </a:r>
          </a:p>
          <a:p>
            <a:r>
              <a:rPr lang="en-GB" sz="500" b="0" i="0" dirty="0">
                <a:solidFill>
                  <a:schemeClr val="bg1"/>
                </a:solidFill>
                <a:effectLst/>
                <a:latin typeface="GilroyBold"/>
              </a:rPr>
              <a:t>(April 14, 2020</a:t>
            </a:r>
            <a:r>
              <a:rPr lang="en-GB" sz="500" dirty="0">
                <a:solidFill>
                  <a:schemeClr val="bg1"/>
                </a:solidFill>
                <a:effectLst/>
                <a:latin typeface="GilroyBold"/>
              </a:rPr>
              <a:t>) </a:t>
            </a:r>
            <a:r>
              <a:rPr lang="en-GB" sz="500" b="0" i="0" dirty="0">
                <a:solidFill>
                  <a:schemeClr val="bg1"/>
                </a:solidFill>
                <a:effectLst/>
                <a:latin typeface="GilroyBold"/>
              </a:rPr>
              <a:t>The Six Types of Alzheimer’s Disease .</a:t>
            </a:r>
          </a:p>
          <a:p>
            <a:pPr marL="36900" indent="0">
              <a:buNone/>
            </a:pPr>
            <a:r>
              <a:rPr lang="en-GB" sz="500" dirty="0">
                <a:solidFill>
                  <a:schemeClr val="bg1"/>
                </a:solidFill>
                <a:effectLst/>
                <a:latin typeface="GilroyBold"/>
                <a:cs typeface="Arial" pitchFamily="34" charset="0"/>
              </a:rPr>
              <a:t>             Available at </a:t>
            </a:r>
            <a:r>
              <a:rPr lang="en-GB" sz="500" dirty="0">
                <a:solidFill>
                  <a:schemeClr val="bg1"/>
                </a:solidFill>
                <a:effectLst/>
                <a:latin typeface="GilroyBold"/>
                <a:cs typeface="Arial" pitchFamily="34" charset="0"/>
                <a:hlinkClick r:id="rId3">
                  <a:extLst>
                    <a:ext uri="{A12FA001-AC4F-418D-AE19-62706E023703}">
                      <ahyp:hlinkClr xmlns:ahyp="http://schemas.microsoft.com/office/drawing/2018/hyperlinkcolor" val="tx"/>
                    </a:ext>
                  </a:extLst>
                </a:hlinkClick>
              </a:rPr>
              <a:t>https://www.apollohealthco.com/the-six-types-of-alzheimers-disease/</a:t>
            </a:r>
            <a:endParaRPr lang="en-GB" sz="500" dirty="0">
              <a:solidFill>
                <a:schemeClr val="bg1"/>
              </a:solidFill>
              <a:effectLst/>
              <a:latin typeface="GilroyBold"/>
              <a:cs typeface="Arial" pitchFamily="34" charset="0"/>
            </a:endParaRPr>
          </a:p>
          <a:p>
            <a:pPr marL="36900" indent="0">
              <a:buNone/>
            </a:pPr>
            <a:r>
              <a:rPr lang="en-GB" sz="500" dirty="0">
                <a:solidFill>
                  <a:schemeClr val="bg1"/>
                </a:solidFill>
                <a:effectLst/>
                <a:latin typeface="GilroyBold"/>
                <a:cs typeface="Arial" pitchFamily="34" charset="0"/>
              </a:rPr>
              <a:t>             Accessed: 27 July 2022</a:t>
            </a:r>
            <a:endParaRPr lang="en-US" sz="500" dirty="0">
              <a:solidFill>
                <a:schemeClr val="bg1"/>
              </a:solidFill>
              <a:latin typeface="Arial" pitchFamily="34" charset="0"/>
              <a:cs typeface="Arial" pitchFamily="34" charset="0"/>
            </a:endParaRPr>
          </a:p>
          <a:p>
            <a:endParaRPr lang="en-US" sz="500" dirty="0"/>
          </a:p>
        </p:txBody>
      </p:sp>
      <p:sp>
        <p:nvSpPr>
          <p:cNvPr id="15" name="Rectangle 9">
            <a:extLst>
              <a:ext uri="{FF2B5EF4-FFF2-40B4-BE49-F238E27FC236}">
                <a16:creationId xmlns:a16="http://schemas.microsoft.com/office/drawing/2014/main" id="{6B424749-EEE0-49C9-9ABF-97B171A3E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760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TM03457515[[fn=View]]</Template>
  <TotalTime>9084</TotalTime>
  <Words>2607</Words>
  <Application>Microsoft Office PowerPoint</Application>
  <PresentationFormat>Widescreen</PresentationFormat>
  <Paragraphs>96</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View</vt:lpstr>
      <vt:lpstr>Power Point presentation   Student name: Andreea Bogdan Student ID: 1907865 Module name: Mental discover and psychopathology Module code: BMHP6006 Lecturer name: Bianca Sanfilippo </vt:lpstr>
      <vt:lpstr>Introduction  Dementia in Alzheimer disease(ICD-10 chapter. V. f00) </vt:lpstr>
      <vt:lpstr>Definition of Alzheimer’s</vt:lpstr>
      <vt:lpstr>Classification of Alzheimer's  depressive practice</vt:lpstr>
      <vt:lpstr>The six types of Alzheimer’s</vt:lpstr>
      <vt:lpstr>Historical and Current treatment  </vt:lpstr>
      <vt:lpstr>   Analysis of the impacts of treatments available for Alzheimer’s  </vt:lpstr>
      <vt:lpstr>Symptoms of Alzheimer's and its diagnosis process</vt:lpstr>
      <vt:lpstr>Professional principles when working with people</vt:lpstr>
      <vt:lpstr>Recommendations for improvement</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IN ALZHEIMER DISEASE</dc:title>
  <dc:creator>andreea bogdan</dc:creator>
  <cp:lastModifiedBy>Andreea Bogdan (1907865)</cp:lastModifiedBy>
  <cp:revision>9</cp:revision>
  <dcterms:created xsi:type="dcterms:W3CDTF">2022-07-22T12:44:51Z</dcterms:created>
  <dcterms:modified xsi:type="dcterms:W3CDTF">2022-08-01T22:26:35Z</dcterms:modified>
</cp:coreProperties>
</file>