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6" r:id="rId3"/>
    <p:sldId id="262" r:id="rId4"/>
    <p:sldId id="263" r:id="rId5"/>
    <p:sldId id="257" r:id="rId6"/>
    <p:sldId id="259" r:id="rId7"/>
    <p:sldId id="260" r:id="rId8"/>
    <p:sldId id="261" r:id="rId9"/>
    <p:sldId id="258" r:id="rId10"/>
    <p:sldId id="264" r:id="rId11"/>
    <p:sldId id="265" r:id="rId12"/>
    <p:sldId id="269" r:id="rId13"/>
    <p:sldId id="267"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FD89729-5C77-42D1-981B-985CFA9C1523}">
          <p14:sldIdLst>
            <p14:sldId id="256"/>
            <p14:sldId id="266"/>
            <p14:sldId id="262"/>
            <p14:sldId id="263"/>
            <p14:sldId id="257"/>
            <p14:sldId id="259"/>
            <p14:sldId id="260"/>
            <p14:sldId id="261"/>
            <p14:sldId id="258"/>
            <p14:sldId id="264"/>
            <p14:sldId id="265"/>
            <p14:sldId id="269"/>
            <p14:sldId id="267"/>
            <p14:sldId id="268"/>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1944" y="-3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95BA5C6-955D-40DD-BE79-5D39F147EC96}" type="datetimeFigureOut">
              <a:rPr lang="en-GB" smtClean="0"/>
              <a:t>16/05/2018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26ED30-0E23-457F-BF8B-F0456F739FA7}" type="slidenum">
              <a:rPr lang="en-GB" smtClean="0"/>
              <a:t>‹#›</a:t>
            </a:fld>
            <a:endParaRPr lang="en-GB"/>
          </a:p>
        </p:txBody>
      </p:sp>
    </p:spTree>
    <p:extLst>
      <p:ext uri="{BB962C8B-B14F-4D97-AF65-F5344CB8AC3E}">
        <p14:creationId xmlns:p14="http://schemas.microsoft.com/office/powerpoint/2010/main" val="1537684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Welsh Shop</a:t>
            </a:r>
            <a:r>
              <a:rPr lang="en-GB" baseline="0" dirty="0" smtClean="0"/>
              <a:t> sells traditional and modern Welsh themed items. Some of these include: </a:t>
            </a:r>
            <a:r>
              <a:rPr lang="en-GB" baseline="0" dirty="0" err="1" smtClean="0"/>
              <a:t>Lovespoons</a:t>
            </a:r>
            <a:r>
              <a:rPr lang="en-GB" baseline="0" dirty="0" smtClean="0"/>
              <a:t>, </a:t>
            </a:r>
            <a:r>
              <a:rPr lang="en-GB" baseline="0" dirty="0" err="1" smtClean="0"/>
              <a:t>Clogau</a:t>
            </a:r>
            <a:r>
              <a:rPr lang="en-GB" baseline="0" dirty="0" smtClean="0"/>
              <a:t> Gold, Slate Plaques and many more. Their main target audience is adults, primarily aged 25+ but they do try to cater for all ages and backgrounds. The website that I have created has been created in WordPress. I chose WordPress as it has a large library of themes to choose from as well a it’s easy usability. In WordPress plug-ins can be installed for things such as forms that allow </a:t>
            </a:r>
            <a:r>
              <a:rPr lang="en-GB" baseline="0" dirty="0" err="1" smtClean="0"/>
              <a:t>yiu</a:t>
            </a:r>
            <a:r>
              <a:rPr lang="en-GB" baseline="0" dirty="0" smtClean="0"/>
              <a:t> to make your website </a:t>
            </a:r>
            <a:r>
              <a:rPr lang="en-GB" baseline="0" dirty="0" err="1" smtClean="0"/>
              <a:t>orignial</a:t>
            </a:r>
            <a:r>
              <a:rPr lang="en-GB" baseline="0" dirty="0" smtClean="0"/>
              <a:t>. The shopping cart plug-in that I chose to use was Woo-Commerce. I chose </a:t>
            </a:r>
            <a:r>
              <a:rPr lang="en-GB" baseline="0" dirty="0" err="1" smtClean="0"/>
              <a:t>WooCommerce</a:t>
            </a:r>
            <a:r>
              <a:rPr lang="en-GB" baseline="0" dirty="0" smtClean="0"/>
              <a:t> as it is a very versatile and very effective e-commerce website aiding tool. The ability to view, update and confirm your basket with ease make </a:t>
            </a:r>
            <a:r>
              <a:rPr lang="en-GB" baseline="0" dirty="0" err="1" smtClean="0"/>
              <a:t>WooCommerce</a:t>
            </a:r>
            <a:r>
              <a:rPr lang="en-GB" baseline="0" dirty="0" smtClean="0"/>
              <a:t> an ideal plug-in to use when creating E-Commerce sites. I have </a:t>
            </a:r>
            <a:r>
              <a:rPr lang="en-GB" baseline="0" dirty="0" err="1" smtClean="0"/>
              <a:t>alos</a:t>
            </a:r>
            <a:r>
              <a:rPr lang="en-GB" baseline="0" dirty="0" smtClean="0"/>
              <a:t> installed a plug-in that handles anti spam and anti-virus. This will help prevent spam messages and ads appearing on </a:t>
            </a:r>
            <a:r>
              <a:rPr lang="en-GB" baseline="0" smtClean="0"/>
              <a:t>the site.</a:t>
            </a:r>
            <a:endParaRPr lang="en-GB" dirty="0"/>
          </a:p>
        </p:txBody>
      </p:sp>
      <p:sp>
        <p:nvSpPr>
          <p:cNvPr id="4" name="Slide Number Placeholder 3"/>
          <p:cNvSpPr>
            <a:spLocks noGrp="1"/>
          </p:cNvSpPr>
          <p:nvPr>
            <p:ph type="sldNum" sz="quarter" idx="10"/>
          </p:nvPr>
        </p:nvSpPr>
        <p:spPr/>
        <p:txBody>
          <a:bodyPr/>
          <a:lstStyle/>
          <a:p>
            <a:fld id="{9626ED30-0E23-457F-BF8B-F0456F739FA7}" type="slidenum">
              <a:rPr lang="en-GB" smtClean="0"/>
              <a:t>2</a:t>
            </a:fld>
            <a:endParaRPr lang="en-GB"/>
          </a:p>
        </p:txBody>
      </p:sp>
    </p:spTree>
    <p:extLst>
      <p:ext uri="{BB962C8B-B14F-4D97-AF65-F5344CB8AC3E}">
        <p14:creationId xmlns:p14="http://schemas.microsoft.com/office/powerpoint/2010/main" val="37449838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the proposed</a:t>
            </a:r>
            <a:r>
              <a:rPr lang="en-GB" baseline="0" dirty="0" smtClean="0"/>
              <a:t> site map that I designed for my website in the design phase of the project. The home page will act as the hub that connects all of the pages together whilst also providing a little bit of a background into the shop. The contact page is a contact form used to collect customer feedback about possible changes to be made to the website and things that the </a:t>
            </a:r>
            <a:r>
              <a:rPr lang="en-GB" baseline="0" dirty="0" err="1" smtClean="0"/>
              <a:t>webiste</a:t>
            </a:r>
            <a:r>
              <a:rPr lang="en-GB" baseline="0" dirty="0" smtClean="0"/>
              <a:t> does well.</a:t>
            </a:r>
            <a:endParaRPr lang="en-GB" dirty="0"/>
          </a:p>
        </p:txBody>
      </p:sp>
      <p:sp>
        <p:nvSpPr>
          <p:cNvPr id="4" name="Slide Number Placeholder 3"/>
          <p:cNvSpPr>
            <a:spLocks noGrp="1"/>
          </p:cNvSpPr>
          <p:nvPr>
            <p:ph type="sldNum" sz="quarter" idx="10"/>
          </p:nvPr>
        </p:nvSpPr>
        <p:spPr/>
        <p:txBody>
          <a:bodyPr/>
          <a:lstStyle/>
          <a:p>
            <a:fld id="{9626ED30-0E23-457F-BF8B-F0456F739FA7}" type="slidenum">
              <a:rPr lang="en-GB" smtClean="0"/>
              <a:t>3</a:t>
            </a:fld>
            <a:endParaRPr lang="en-GB"/>
          </a:p>
        </p:txBody>
      </p:sp>
    </p:spTree>
    <p:extLst>
      <p:ext uri="{BB962C8B-B14F-4D97-AF65-F5344CB8AC3E}">
        <p14:creationId xmlns:p14="http://schemas.microsoft.com/office/powerpoint/2010/main" val="2063263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the actual</a:t>
            </a:r>
            <a:r>
              <a:rPr lang="en-GB" baseline="0" dirty="0" smtClean="0"/>
              <a:t> site map of the website. The homepage and the contact page are as they were in the previous diagram. The products page is the page where all of the products in the shop are stored. This directly links to the basket page as any items that are added to basket will be present in the basket page. The basket page also allows you ton change the quantity of the amount of items you are looking to buy and also apply any relevant coupon codes. This then directly links to the checkout page where customers need to enter their bank details as well as a few of their personal details. The payment method that I have chosen to incorporate into the website is PayPal. I chose PayPal as it presents the smallest expense to the shop compared to other payment methods that can be costly. </a:t>
            </a:r>
            <a:r>
              <a:rPr lang="en-GB" baseline="0" dirty="0" err="1" smtClean="0"/>
              <a:t>Paypal</a:t>
            </a:r>
            <a:r>
              <a:rPr lang="en-GB" baseline="0" dirty="0" smtClean="0"/>
              <a:t> is also a universal payment method and works with the majority of currencies. </a:t>
            </a:r>
            <a:endParaRPr lang="en-GB" dirty="0"/>
          </a:p>
        </p:txBody>
      </p:sp>
      <p:sp>
        <p:nvSpPr>
          <p:cNvPr id="4" name="Slide Number Placeholder 3"/>
          <p:cNvSpPr>
            <a:spLocks noGrp="1"/>
          </p:cNvSpPr>
          <p:nvPr>
            <p:ph type="sldNum" sz="quarter" idx="10"/>
          </p:nvPr>
        </p:nvSpPr>
        <p:spPr/>
        <p:txBody>
          <a:bodyPr/>
          <a:lstStyle/>
          <a:p>
            <a:fld id="{9626ED30-0E23-457F-BF8B-F0456F739FA7}" type="slidenum">
              <a:rPr lang="en-GB" smtClean="0"/>
              <a:t>4</a:t>
            </a:fld>
            <a:endParaRPr lang="en-GB"/>
          </a:p>
        </p:txBody>
      </p:sp>
    </p:spTree>
    <p:extLst>
      <p:ext uri="{BB962C8B-B14F-4D97-AF65-F5344CB8AC3E}">
        <p14:creationId xmlns:p14="http://schemas.microsoft.com/office/powerpoint/2010/main" val="2365982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Ronald Beale (David</a:t>
            </a:r>
            <a:r>
              <a:rPr lang="en-GB" sz="1200" kern="1200" baseline="0" dirty="0" smtClean="0">
                <a:solidFill>
                  <a:schemeClr val="tx1"/>
                </a:solidFill>
                <a:effectLst/>
                <a:latin typeface="+mn-lt"/>
                <a:ea typeface="+mn-ea"/>
                <a:cs typeface="+mn-cs"/>
              </a:rPr>
              <a:t> </a:t>
            </a:r>
            <a:r>
              <a:rPr lang="en-GB" sz="1200" kern="1200" baseline="0" dirty="0" err="1" smtClean="0">
                <a:solidFill>
                  <a:schemeClr val="tx1"/>
                </a:solidFill>
                <a:effectLst/>
                <a:latin typeface="+mn-lt"/>
                <a:ea typeface="+mn-ea"/>
                <a:cs typeface="+mn-cs"/>
              </a:rPr>
              <a:t>Beales</a:t>
            </a:r>
            <a:r>
              <a:rPr lang="en-GB" sz="1200" kern="1200" dirty="0" smtClean="0">
                <a:solidFill>
                  <a:schemeClr val="tx1"/>
                </a:solidFill>
                <a:effectLst/>
                <a:latin typeface="+mn-lt"/>
                <a:ea typeface="+mn-ea"/>
                <a:cs typeface="+mn-cs"/>
              </a:rPr>
              <a:t> grandfather) opened the business back in 1966. He worked in the household furnishings department of the Co-op for many years and having many contacts in this trade helped massively when it came to starting on his own. A few years later him and Peter Beale made the bold decision to take on the Welsh shop and its blossomed ever since. We are onto the 3</a:t>
            </a:r>
            <a:r>
              <a:rPr lang="en-GB" sz="1200" kern="1200" baseline="30000" dirty="0" smtClean="0">
                <a:solidFill>
                  <a:schemeClr val="tx1"/>
                </a:solidFill>
                <a:effectLst/>
                <a:latin typeface="+mn-lt"/>
                <a:ea typeface="+mn-ea"/>
                <a:cs typeface="+mn-cs"/>
              </a:rPr>
              <a:t>rd</a:t>
            </a:r>
            <a:r>
              <a:rPr lang="en-GB" sz="1200" kern="1200" dirty="0" smtClean="0">
                <a:solidFill>
                  <a:schemeClr val="tx1"/>
                </a:solidFill>
                <a:effectLst/>
                <a:latin typeface="+mn-lt"/>
                <a:ea typeface="+mn-ea"/>
                <a:cs typeface="+mn-cs"/>
              </a:rPr>
              <a:t> generation with Dave himself</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being a partner. The shop also promotes Welsh</a:t>
            </a:r>
            <a:r>
              <a:rPr lang="en-GB" sz="1200" kern="1200" baseline="0" dirty="0" smtClean="0">
                <a:solidFill>
                  <a:schemeClr val="tx1"/>
                </a:solidFill>
                <a:effectLst/>
                <a:latin typeface="+mn-lt"/>
                <a:ea typeface="+mn-ea"/>
                <a:cs typeface="+mn-cs"/>
              </a:rPr>
              <a:t> culture and caters for different seasonal events such as Christmas and </a:t>
            </a:r>
            <a:r>
              <a:rPr lang="en-GB" sz="1200" kern="1200" baseline="0" dirty="0" err="1" smtClean="0">
                <a:solidFill>
                  <a:schemeClr val="tx1"/>
                </a:solidFill>
                <a:effectLst/>
                <a:latin typeface="+mn-lt"/>
                <a:ea typeface="+mn-ea"/>
                <a:cs typeface="+mn-cs"/>
              </a:rPr>
              <a:t>St.Davids</a:t>
            </a:r>
            <a:r>
              <a:rPr lang="en-GB" sz="1200" kern="1200" baseline="0" dirty="0" smtClean="0">
                <a:solidFill>
                  <a:schemeClr val="tx1"/>
                </a:solidFill>
                <a:effectLst/>
                <a:latin typeface="+mn-lt"/>
                <a:ea typeface="+mn-ea"/>
                <a:cs typeface="+mn-cs"/>
              </a:rPr>
              <a:t> day even winning 1</a:t>
            </a:r>
            <a:r>
              <a:rPr lang="en-GB" sz="1200" kern="1200" baseline="30000" dirty="0" smtClean="0">
                <a:solidFill>
                  <a:schemeClr val="tx1"/>
                </a:solidFill>
                <a:effectLst/>
                <a:latin typeface="+mn-lt"/>
                <a:ea typeface="+mn-ea"/>
                <a:cs typeface="+mn-cs"/>
              </a:rPr>
              <a:t>st</a:t>
            </a:r>
            <a:r>
              <a:rPr lang="en-GB" sz="1200" kern="1200" baseline="0" dirty="0" smtClean="0">
                <a:solidFill>
                  <a:schemeClr val="tx1"/>
                </a:solidFill>
                <a:effectLst/>
                <a:latin typeface="+mn-lt"/>
                <a:ea typeface="+mn-ea"/>
                <a:cs typeface="+mn-cs"/>
              </a:rPr>
              <a:t> prize in the Christmas Window Competition.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626ED30-0E23-457F-BF8B-F0456F739FA7}" type="slidenum">
              <a:rPr lang="en-GB" smtClean="0"/>
              <a:t>5</a:t>
            </a:fld>
            <a:endParaRPr lang="en-GB"/>
          </a:p>
        </p:txBody>
      </p:sp>
    </p:spTree>
    <p:extLst>
      <p:ext uri="{BB962C8B-B14F-4D97-AF65-F5344CB8AC3E}">
        <p14:creationId xmlns:p14="http://schemas.microsoft.com/office/powerpoint/2010/main" val="2206288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Transferring</a:t>
            </a:r>
            <a:r>
              <a:rPr lang="en-GB" baseline="0" dirty="0" smtClean="0"/>
              <a:t> a shop online is one of the best things a shop can do. Firstly the market is expanded dramatically. The internet is worldwide therefore the possible customers are endless. In addition to this products can be bought online even when the shop is shut. This will lead to an increase in sales. An increase in sales therefore leads to an increase in profits. </a:t>
            </a:r>
            <a:endParaRPr lang="en-GB" dirty="0"/>
          </a:p>
        </p:txBody>
      </p:sp>
      <p:sp>
        <p:nvSpPr>
          <p:cNvPr id="4" name="Slide Number Placeholder 3"/>
          <p:cNvSpPr>
            <a:spLocks noGrp="1"/>
          </p:cNvSpPr>
          <p:nvPr>
            <p:ph type="sldNum" sz="quarter" idx="10"/>
          </p:nvPr>
        </p:nvSpPr>
        <p:spPr/>
        <p:txBody>
          <a:bodyPr/>
          <a:lstStyle/>
          <a:p>
            <a:fld id="{9626ED30-0E23-457F-BF8B-F0456F739FA7}" type="slidenum">
              <a:rPr lang="en-GB" smtClean="0"/>
              <a:t>6</a:t>
            </a:fld>
            <a:endParaRPr lang="en-GB"/>
          </a:p>
        </p:txBody>
      </p:sp>
    </p:spTree>
    <p:extLst>
      <p:ext uri="{BB962C8B-B14F-4D97-AF65-F5344CB8AC3E}">
        <p14:creationId xmlns:p14="http://schemas.microsoft.com/office/powerpoint/2010/main" val="245077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Welsh nationality is something being discovered more and more each day by people all around the world. Websites such as </a:t>
            </a:r>
            <a:r>
              <a:rPr lang="en-GB" baseline="0" dirty="0" err="1" smtClean="0"/>
              <a:t>Ancestory.Com</a:t>
            </a:r>
            <a:r>
              <a:rPr lang="en-GB" baseline="0" dirty="0" smtClean="0"/>
              <a:t> allow people to discover their family history and trace back the roots of their family tree. This means that the demographic of the shop is constantly increasing. </a:t>
            </a:r>
            <a:endParaRPr lang="en-GB" dirty="0"/>
          </a:p>
        </p:txBody>
      </p:sp>
      <p:sp>
        <p:nvSpPr>
          <p:cNvPr id="4" name="Slide Number Placeholder 3"/>
          <p:cNvSpPr>
            <a:spLocks noGrp="1"/>
          </p:cNvSpPr>
          <p:nvPr>
            <p:ph type="sldNum" sz="quarter" idx="10"/>
          </p:nvPr>
        </p:nvSpPr>
        <p:spPr/>
        <p:txBody>
          <a:bodyPr/>
          <a:lstStyle/>
          <a:p>
            <a:fld id="{9626ED30-0E23-457F-BF8B-F0456F739FA7}" type="slidenum">
              <a:rPr lang="en-GB" smtClean="0"/>
              <a:t>7</a:t>
            </a:fld>
            <a:endParaRPr lang="en-GB"/>
          </a:p>
        </p:txBody>
      </p:sp>
    </p:spTree>
    <p:extLst>
      <p:ext uri="{BB962C8B-B14F-4D97-AF65-F5344CB8AC3E}">
        <p14:creationId xmlns:p14="http://schemas.microsoft.com/office/powerpoint/2010/main" val="3641694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Facebook is</a:t>
            </a:r>
            <a:r>
              <a:rPr lang="en-GB" baseline="0" dirty="0" smtClean="0"/>
              <a:t> the largest social media platform in the world. It is a universal platform that can be accessed anywhere in the world with internet connectivity. In addition, Facebook also has the most adult users compared to other social media platforms. As the target audience for the shop is aimed at people aged 25+ then Facebook is the ideal platform to use. A recent graph found at Statista, The Statistics Portal, found that there have been over 2 billion monthly users of Facebook worldwide in 2018. As well as this adverts on Facebook are easy to create and are very easy to modify. This means that any sales that start in the shop can be incorporated into the advert with ease.</a:t>
            </a:r>
            <a:endParaRPr lang="en-GB" dirty="0"/>
          </a:p>
        </p:txBody>
      </p:sp>
      <p:sp>
        <p:nvSpPr>
          <p:cNvPr id="4" name="Slide Number Placeholder 3"/>
          <p:cNvSpPr>
            <a:spLocks noGrp="1"/>
          </p:cNvSpPr>
          <p:nvPr>
            <p:ph type="sldNum" sz="quarter" idx="10"/>
          </p:nvPr>
        </p:nvSpPr>
        <p:spPr/>
        <p:txBody>
          <a:bodyPr/>
          <a:lstStyle/>
          <a:p>
            <a:fld id="{9626ED30-0E23-457F-BF8B-F0456F739FA7}" type="slidenum">
              <a:rPr lang="en-GB" smtClean="0"/>
              <a:t>8</a:t>
            </a:fld>
            <a:endParaRPr lang="en-GB"/>
          </a:p>
        </p:txBody>
      </p:sp>
    </p:spTree>
    <p:extLst>
      <p:ext uri="{BB962C8B-B14F-4D97-AF65-F5344CB8AC3E}">
        <p14:creationId xmlns:p14="http://schemas.microsoft.com/office/powerpoint/2010/main" val="41044860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is the ad that will be advertised on Facebook. The ad is static at the moment but when it will be live the logo that is in the middle of the ad will cycle through some of the shops products. The four products shown on the screen, the </a:t>
            </a:r>
            <a:r>
              <a:rPr lang="en-GB" baseline="0" dirty="0" err="1" smtClean="0"/>
              <a:t>LoveSpoons</a:t>
            </a:r>
            <a:r>
              <a:rPr lang="en-GB" baseline="0" dirty="0" smtClean="0"/>
              <a:t>, Slate Plaques, Keyrings and Jewellery are all examples of the type of image that will be cycled through. My ad makes the personal pronouns of your and us stand out by making them italic. This is because I believe that it will establish a connection between the customer and the ad. The text on the ad is sharp and concise, it’s enough to give an inkling of what the website is but also leads the user to find out more.</a:t>
            </a:r>
            <a:endParaRPr lang="en-GB" dirty="0"/>
          </a:p>
        </p:txBody>
      </p:sp>
      <p:sp>
        <p:nvSpPr>
          <p:cNvPr id="4" name="Slide Number Placeholder 3"/>
          <p:cNvSpPr>
            <a:spLocks noGrp="1"/>
          </p:cNvSpPr>
          <p:nvPr>
            <p:ph type="sldNum" sz="quarter" idx="10"/>
          </p:nvPr>
        </p:nvSpPr>
        <p:spPr/>
        <p:txBody>
          <a:bodyPr/>
          <a:lstStyle/>
          <a:p>
            <a:fld id="{9626ED30-0E23-457F-BF8B-F0456F739FA7}" type="slidenum">
              <a:rPr lang="en-GB" smtClean="0"/>
              <a:t>9</a:t>
            </a:fld>
            <a:endParaRPr lang="en-GB"/>
          </a:p>
        </p:txBody>
      </p:sp>
    </p:spTree>
    <p:extLst>
      <p:ext uri="{BB962C8B-B14F-4D97-AF65-F5344CB8AC3E}">
        <p14:creationId xmlns:p14="http://schemas.microsoft.com/office/powerpoint/2010/main" val="41263506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chose the green</a:t>
            </a:r>
            <a:r>
              <a:rPr lang="en-GB" baseline="0" dirty="0" smtClean="0"/>
              <a:t> header and the red footer to help present the colours of the Welsh flag. This product page allows the user to sort the products based on several variables. The find us section, search bar and about us can be found on every page and therefore will only be talked about here. The find us section gives the location of the shop alongside the postcode of the shop and the opening times of the shop on each day. The search bar gives the customer the ability to search exactly what they want. The about us section gives a brief insight into the history of the shop. </a:t>
            </a:r>
            <a:endParaRPr lang="en-GB" dirty="0"/>
          </a:p>
        </p:txBody>
      </p:sp>
      <p:sp>
        <p:nvSpPr>
          <p:cNvPr id="4" name="Slide Number Placeholder 3"/>
          <p:cNvSpPr>
            <a:spLocks noGrp="1"/>
          </p:cNvSpPr>
          <p:nvPr>
            <p:ph type="sldNum" sz="quarter" idx="10"/>
          </p:nvPr>
        </p:nvSpPr>
        <p:spPr/>
        <p:txBody>
          <a:bodyPr/>
          <a:lstStyle/>
          <a:p>
            <a:fld id="{9626ED30-0E23-457F-BF8B-F0456F739FA7}" type="slidenum">
              <a:rPr lang="en-GB" smtClean="0"/>
              <a:t>10</a:t>
            </a:fld>
            <a:endParaRPr lang="en-GB"/>
          </a:p>
        </p:txBody>
      </p:sp>
    </p:spTree>
    <p:extLst>
      <p:ext uri="{BB962C8B-B14F-4D97-AF65-F5344CB8AC3E}">
        <p14:creationId xmlns:p14="http://schemas.microsoft.com/office/powerpoint/2010/main" val="3858356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 screenshot of the contact us page. This page gives the customer the ability to</a:t>
            </a:r>
            <a:r>
              <a:rPr lang="en-GB" baseline="0" dirty="0" smtClean="0"/>
              <a:t> give feedback about what they thought of the website. This page also helps with showcasing the social media plug-in that I have installed. This plugin is on every page and allows the user to connect to any social media platform that they chose.</a:t>
            </a:r>
            <a:endParaRPr lang="en-GB" dirty="0"/>
          </a:p>
        </p:txBody>
      </p:sp>
      <p:sp>
        <p:nvSpPr>
          <p:cNvPr id="4" name="Slide Number Placeholder 3"/>
          <p:cNvSpPr>
            <a:spLocks noGrp="1"/>
          </p:cNvSpPr>
          <p:nvPr>
            <p:ph type="sldNum" sz="quarter" idx="10"/>
          </p:nvPr>
        </p:nvSpPr>
        <p:spPr/>
        <p:txBody>
          <a:bodyPr/>
          <a:lstStyle/>
          <a:p>
            <a:fld id="{9626ED30-0E23-457F-BF8B-F0456F739FA7}" type="slidenum">
              <a:rPr lang="en-GB" smtClean="0"/>
              <a:t>11</a:t>
            </a:fld>
            <a:endParaRPr lang="en-GB"/>
          </a:p>
        </p:txBody>
      </p:sp>
    </p:spTree>
    <p:extLst>
      <p:ext uri="{BB962C8B-B14F-4D97-AF65-F5344CB8AC3E}">
        <p14:creationId xmlns:p14="http://schemas.microsoft.com/office/powerpoint/2010/main" val="27547287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is the Homepage of the website. This page gives us a history into the shop and describes what the shop aims to do as well as </a:t>
            </a:r>
            <a:r>
              <a:rPr lang="en-GB" baseline="0" smtClean="0"/>
              <a:t>what it does.</a:t>
            </a:r>
            <a:endParaRPr lang="en-GB" baseline="0" dirty="0" smtClean="0"/>
          </a:p>
        </p:txBody>
      </p:sp>
      <p:sp>
        <p:nvSpPr>
          <p:cNvPr id="4" name="Slide Number Placeholder 3"/>
          <p:cNvSpPr>
            <a:spLocks noGrp="1"/>
          </p:cNvSpPr>
          <p:nvPr>
            <p:ph type="sldNum" sz="quarter" idx="10"/>
          </p:nvPr>
        </p:nvSpPr>
        <p:spPr/>
        <p:txBody>
          <a:bodyPr/>
          <a:lstStyle/>
          <a:p>
            <a:fld id="{9626ED30-0E23-457F-BF8B-F0456F739FA7}" type="slidenum">
              <a:rPr lang="en-GB" smtClean="0"/>
              <a:t>12</a:t>
            </a:fld>
            <a:endParaRPr lang="en-GB"/>
          </a:p>
        </p:txBody>
      </p:sp>
    </p:spTree>
    <p:extLst>
      <p:ext uri="{BB962C8B-B14F-4D97-AF65-F5344CB8AC3E}">
        <p14:creationId xmlns:p14="http://schemas.microsoft.com/office/powerpoint/2010/main" val="27013323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is the basket page of the shop. This page allows us to change the quantity of any goods that are being purchased, delete any items that they do not want or apply any coupon codes that they have to get some discount off their total price. This page also shows the shipping cost of the delivery. Customers who finish everything they want to do on this page then proceed onto the checkout page. </a:t>
            </a:r>
            <a:endParaRPr lang="en-GB" dirty="0"/>
          </a:p>
        </p:txBody>
      </p:sp>
      <p:sp>
        <p:nvSpPr>
          <p:cNvPr id="4" name="Slide Number Placeholder 3"/>
          <p:cNvSpPr>
            <a:spLocks noGrp="1"/>
          </p:cNvSpPr>
          <p:nvPr>
            <p:ph type="sldNum" sz="quarter" idx="10"/>
          </p:nvPr>
        </p:nvSpPr>
        <p:spPr/>
        <p:txBody>
          <a:bodyPr/>
          <a:lstStyle/>
          <a:p>
            <a:fld id="{9626ED30-0E23-457F-BF8B-F0456F739FA7}" type="slidenum">
              <a:rPr lang="en-GB" smtClean="0"/>
              <a:t>13</a:t>
            </a:fld>
            <a:endParaRPr lang="en-GB"/>
          </a:p>
        </p:txBody>
      </p:sp>
    </p:spTree>
    <p:extLst>
      <p:ext uri="{BB962C8B-B14F-4D97-AF65-F5344CB8AC3E}">
        <p14:creationId xmlns:p14="http://schemas.microsoft.com/office/powerpoint/2010/main" val="31577026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page is the checkout</a:t>
            </a:r>
            <a:r>
              <a:rPr lang="en-GB" baseline="0" dirty="0" smtClean="0"/>
              <a:t> page of the website. This page is where the customer enters their bank details and personal information for the delivery and payment of their chosen items. </a:t>
            </a:r>
            <a:endParaRPr lang="en-GB" dirty="0"/>
          </a:p>
        </p:txBody>
      </p:sp>
      <p:sp>
        <p:nvSpPr>
          <p:cNvPr id="4" name="Slide Number Placeholder 3"/>
          <p:cNvSpPr>
            <a:spLocks noGrp="1"/>
          </p:cNvSpPr>
          <p:nvPr>
            <p:ph type="sldNum" sz="quarter" idx="10"/>
          </p:nvPr>
        </p:nvSpPr>
        <p:spPr/>
        <p:txBody>
          <a:bodyPr/>
          <a:lstStyle/>
          <a:p>
            <a:fld id="{9626ED30-0E23-457F-BF8B-F0456F739FA7}" type="slidenum">
              <a:rPr lang="en-GB" smtClean="0"/>
              <a:t>14</a:t>
            </a:fld>
            <a:endParaRPr lang="en-GB"/>
          </a:p>
        </p:txBody>
      </p:sp>
    </p:spTree>
    <p:extLst>
      <p:ext uri="{BB962C8B-B14F-4D97-AF65-F5344CB8AC3E}">
        <p14:creationId xmlns:p14="http://schemas.microsoft.com/office/powerpoint/2010/main" val="1410844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C583EB12-B240-44AE-B318-E103C6B0C797}" type="datetimeFigureOut">
              <a:rPr lang="en-GB" smtClean="0"/>
              <a:t>16/05/2018</a:t>
            </a:fld>
            <a:endParaRPr lang="en-GB" dirty="0"/>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dirty="0"/>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2C6D3325-4EC1-4821-A91D-84EC9B7E9550}" type="slidenum">
              <a:rPr lang="en-GB" smtClean="0"/>
              <a:t>‹#›</a:t>
            </a:fld>
            <a:endParaRPr lang="en-GB" dirty="0"/>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583EB12-B240-44AE-B318-E103C6B0C797}" type="datetimeFigureOut">
              <a:rPr lang="en-GB" smtClean="0"/>
              <a:t>16/05/2018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6D3325-4EC1-4821-A91D-84EC9B7E9550}" type="slidenum">
              <a:rPr lang="en-GB" smtClean="0"/>
              <a:t>‹#›</a:t>
            </a:fld>
            <a:endParaRPr lang="en-GB"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583EB12-B240-44AE-B318-E103C6B0C797}" type="datetimeFigureOut">
              <a:rPr lang="en-GB" smtClean="0"/>
              <a:t>16/05/2018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6D3325-4EC1-4821-A91D-84EC9B7E9550}" type="slidenum">
              <a:rPr lang="en-GB" smtClean="0"/>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C583EB12-B240-44AE-B318-E103C6B0C797}" type="datetimeFigureOut">
              <a:rPr lang="en-GB" smtClean="0"/>
              <a:t>16/05/2018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C6D3325-4EC1-4821-A91D-84EC9B7E9550}" type="slidenum">
              <a:rPr lang="en-GB" smtClean="0"/>
              <a:t>‹#›</a:t>
            </a:fld>
            <a:endParaRPr lang="en-GB" dirty="0"/>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583EB12-B240-44AE-B318-E103C6B0C797}" type="datetimeFigureOut">
              <a:rPr lang="en-GB" smtClean="0"/>
              <a:t>16/05/2018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C6D3325-4EC1-4821-A91D-84EC9B7E9550}"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583EB12-B240-44AE-B318-E103C6B0C797}" type="datetimeFigureOut">
              <a:rPr lang="en-GB" smtClean="0"/>
              <a:t>16/05/2018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C6D3325-4EC1-4821-A91D-84EC9B7E9550}"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83EB12-B240-44AE-B318-E103C6B0C797}" type="datetimeFigureOut">
              <a:rPr lang="en-GB" smtClean="0"/>
              <a:t>16/05/2018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C6D3325-4EC1-4821-A91D-84EC9B7E9550}"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ate Placeholder 4"/>
          <p:cNvSpPr>
            <a:spLocks noGrp="1"/>
          </p:cNvSpPr>
          <p:nvPr>
            <p:ph type="dt" sz="half" idx="10"/>
          </p:nvPr>
        </p:nvSpPr>
        <p:spPr/>
        <p:txBody>
          <a:bodyPr/>
          <a:lstStyle/>
          <a:p>
            <a:fld id="{C583EB12-B240-44AE-B318-E103C6B0C797}" type="datetimeFigureOut">
              <a:rPr lang="en-GB" smtClean="0"/>
              <a:t>16/05/2018</a:t>
            </a:fld>
            <a:endParaRPr lang="en-GB" dirty="0"/>
          </a:p>
        </p:txBody>
      </p:sp>
      <p:sp>
        <p:nvSpPr>
          <p:cNvPr id="7" name="Slide Number Placeholder 6"/>
          <p:cNvSpPr>
            <a:spLocks noGrp="1"/>
          </p:cNvSpPr>
          <p:nvPr>
            <p:ph type="sldNum" sz="quarter" idx="12"/>
          </p:nvPr>
        </p:nvSpPr>
        <p:spPr/>
        <p:txBody>
          <a:bodyPr/>
          <a:lstStyle/>
          <a:p>
            <a:fld id="{2C6D3325-4EC1-4821-A91D-84EC9B7E9550}" type="slidenum">
              <a:rPr lang="en-GB" smtClean="0"/>
              <a:t>‹#›</a:t>
            </a:fld>
            <a:endParaRPr lang="en-GB" dirty="0"/>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dirty="0"/>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583EB12-B240-44AE-B318-E103C6B0C797}" type="datetimeFigureOut">
              <a:rPr lang="en-GB" smtClean="0"/>
              <a:t>16/05/2018</a:t>
            </a:fld>
            <a:endParaRPr lang="en-GB" dirty="0"/>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dirty="0"/>
          </a:p>
        </p:txBody>
      </p:sp>
      <p:sp>
        <p:nvSpPr>
          <p:cNvPr id="7" name="Slide Number Placeholder 6"/>
          <p:cNvSpPr>
            <a:spLocks noGrp="1"/>
          </p:cNvSpPr>
          <p:nvPr>
            <p:ph type="sldNum" sz="quarter" idx="12"/>
          </p:nvPr>
        </p:nvSpPr>
        <p:spPr/>
        <p:txBody>
          <a:bodyPr/>
          <a:lstStyle/>
          <a:p>
            <a:fld id="{2C6D3325-4EC1-4821-A91D-84EC9B7E9550}"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583EB12-B240-44AE-B318-E103C6B0C797}" type="datetimeFigureOut">
              <a:rPr lang="en-GB" smtClean="0"/>
              <a:t>16/05/2018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6D3325-4EC1-4821-A91D-84EC9B7E9550}"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583EB12-B240-44AE-B318-E103C6B0C797}" type="datetimeFigureOut">
              <a:rPr lang="en-GB" smtClean="0"/>
              <a:t>16/05/2018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C6D3325-4EC1-4821-A91D-84EC9B7E9550}"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75000"/>
              </a:schemeClr>
            </a:gs>
            <a:gs pos="62000">
              <a:schemeClr val="accent3">
                <a:lumMod val="75000"/>
              </a:schemeClr>
            </a:gs>
            <a:gs pos="100000">
              <a:schemeClr val="accent3">
                <a:lumMod val="75000"/>
              </a:schemeClr>
            </a:gs>
          </a:gsLst>
          <a:lin ang="5400000" scaled="0"/>
          <a:tileRect/>
        </a:gradFill>
        <a:effectLst/>
      </p:bgPr>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C583EB12-B240-44AE-B318-E103C6B0C797}" type="datetimeFigureOut">
              <a:rPr lang="en-GB" smtClean="0"/>
              <a:t>16/05/2018</a:t>
            </a:fld>
            <a:endParaRPr lang="en-GB" dirty="0"/>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dirty="0"/>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2C6D3325-4EC1-4821-A91D-84EC9B7E9550}"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Welsh Shop Llanelli </a:t>
            </a:r>
            <a:endParaRPr lang="en-GB" dirty="0"/>
          </a:p>
        </p:txBody>
      </p:sp>
      <p:sp>
        <p:nvSpPr>
          <p:cNvPr id="3" name="Subtitle 2"/>
          <p:cNvSpPr>
            <a:spLocks noGrp="1"/>
          </p:cNvSpPr>
          <p:nvPr>
            <p:ph type="subTitle" idx="1"/>
          </p:nvPr>
        </p:nvSpPr>
        <p:spPr/>
        <p:txBody>
          <a:bodyPr/>
          <a:lstStyle/>
          <a:p>
            <a:r>
              <a:rPr lang="en-GB" dirty="0" smtClean="0"/>
              <a:t>By James Sweeney AATQB</a:t>
            </a:r>
          </a:p>
          <a:p>
            <a:r>
              <a:rPr lang="en-GB" dirty="0" smtClean="0"/>
              <a:t>SWE14822952</a:t>
            </a:r>
            <a:endParaRPr lang="en-GB" dirty="0"/>
          </a:p>
        </p:txBody>
      </p:sp>
    </p:spTree>
    <p:extLst>
      <p:ext uri="{BB962C8B-B14F-4D97-AF65-F5344CB8AC3E}">
        <p14:creationId xmlns:p14="http://schemas.microsoft.com/office/powerpoint/2010/main" val="33203217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99792" y="899428"/>
            <a:ext cx="3744416" cy="369332"/>
          </a:xfrm>
          <a:prstGeom prst="rect">
            <a:avLst/>
          </a:prstGeom>
          <a:noFill/>
        </p:spPr>
        <p:txBody>
          <a:bodyPr wrap="square" rtlCol="0">
            <a:spAutoFit/>
          </a:bodyPr>
          <a:lstStyle/>
          <a:p>
            <a:pPr algn="ctr"/>
            <a:r>
              <a:rPr lang="en-GB" dirty="0" smtClean="0"/>
              <a:t>Introduction to the Website </a:t>
            </a:r>
            <a:endParaRPr lang="en-GB" dirty="0"/>
          </a:p>
        </p:txBody>
      </p:sp>
      <p:sp>
        <p:nvSpPr>
          <p:cNvPr id="3" name="TextBox 2"/>
          <p:cNvSpPr txBox="1"/>
          <p:nvPr/>
        </p:nvSpPr>
        <p:spPr>
          <a:xfrm>
            <a:off x="755576" y="1844824"/>
            <a:ext cx="3528392" cy="3693319"/>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The Welsh Shop sells Welsh themed items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r>
              <a:rPr lang="en-GB" dirty="0" smtClean="0"/>
              <a:t>The main target audience are adults (25+)</a:t>
            </a:r>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Creating the website in WordPress</a:t>
            </a:r>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smtClean="0"/>
          </a:p>
          <a:p>
            <a:endParaRPr lang="en-GB" dirty="0" smtClean="0"/>
          </a:p>
        </p:txBody>
      </p:sp>
    </p:spTree>
    <p:extLst>
      <p:ext uri="{BB962C8B-B14F-4D97-AF65-F5344CB8AC3E}">
        <p14:creationId xmlns:p14="http://schemas.microsoft.com/office/powerpoint/2010/main" val="32997826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99792" y="899428"/>
            <a:ext cx="3744416" cy="369332"/>
          </a:xfrm>
          <a:prstGeom prst="rect">
            <a:avLst/>
          </a:prstGeom>
          <a:noFill/>
        </p:spPr>
        <p:txBody>
          <a:bodyPr wrap="square" rtlCol="0">
            <a:spAutoFit/>
          </a:bodyPr>
          <a:lstStyle/>
          <a:p>
            <a:pPr algn="ctr"/>
            <a:r>
              <a:rPr lang="en-GB" dirty="0" smtClean="0"/>
              <a:t>Proposed Site Map</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61293" y="2060848"/>
            <a:ext cx="4821414" cy="2226080"/>
          </a:xfrm>
          <a:prstGeom prst="rect">
            <a:avLst/>
          </a:prstGeom>
        </p:spPr>
      </p:pic>
    </p:spTree>
    <p:extLst>
      <p:ext uri="{BB962C8B-B14F-4D97-AF65-F5344CB8AC3E}">
        <p14:creationId xmlns:p14="http://schemas.microsoft.com/office/powerpoint/2010/main" val="25576165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99792" y="899428"/>
            <a:ext cx="3744416" cy="369332"/>
          </a:xfrm>
          <a:prstGeom prst="rect">
            <a:avLst/>
          </a:prstGeom>
          <a:noFill/>
        </p:spPr>
        <p:txBody>
          <a:bodyPr wrap="square" rtlCol="0">
            <a:spAutoFit/>
          </a:bodyPr>
          <a:lstStyle/>
          <a:p>
            <a:pPr algn="ctr"/>
            <a:r>
              <a:rPr lang="en-GB" dirty="0" smtClean="0"/>
              <a:t>Actual Site Map</a:t>
            </a:r>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01265" y="1988840"/>
            <a:ext cx="5141470" cy="2951204"/>
          </a:xfrm>
          <a:prstGeom prst="rect">
            <a:avLst/>
          </a:prstGeom>
        </p:spPr>
      </p:pic>
    </p:spTree>
    <p:extLst>
      <p:ext uri="{BB962C8B-B14F-4D97-AF65-F5344CB8AC3E}">
        <p14:creationId xmlns:p14="http://schemas.microsoft.com/office/powerpoint/2010/main" val="4640869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699792" y="899428"/>
            <a:ext cx="3744416" cy="369332"/>
          </a:xfrm>
          <a:prstGeom prst="rect">
            <a:avLst/>
          </a:prstGeom>
          <a:noFill/>
        </p:spPr>
        <p:txBody>
          <a:bodyPr wrap="square" rtlCol="0">
            <a:spAutoFit/>
          </a:bodyPr>
          <a:lstStyle/>
          <a:p>
            <a:pPr algn="ctr"/>
            <a:r>
              <a:rPr lang="en-GB" dirty="0" smtClean="0"/>
              <a:t>Background </a:t>
            </a:r>
            <a:endParaRPr lang="en-GB" dirty="0"/>
          </a:p>
        </p:txBody>
      </p:sp>
      <p:sp>
        <p:nvSpPr>
          <p:cNvPr id="6" name="TextBox 5"/>
          <p:cNvSpPr txBox="1"/>
          <p:nvPr/>
        </p:nvSpPr>
        <p:spPr>
          <a:xfrm>
            <a:off x="755576" y="1691516"/>
            <a:ext cx="4464496" cy="3416320"/>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Opened in 1966 by Ronald Beale</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r>
              <a:rPr lang="en-GB" dirty="0" smtClean="0"/>
              <a:t>Pillar in the community</a:t>
            </a:r>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Promotes Welsh Tradition and Culture</a:t>
            </a:r>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r>
              <a:rPr lang="en-GB" dirty="0" smtClean="0"/>
              <a:t>Provides for several Holidays </a:t>
            </a:r>
            <a:endParaRPr lang="en-GB" dirty="0"/>
          </a:p>
          <a:p>
            <a:pPr marL="285750" indent="-285750">
              <a:buFont typeface="Wingdings" panose="05000000000000000000" pitchFamily="2" charset="2"/>
              <a:buChar char="Ø"/>
            </a:pPr>
            <a:endParaRPr lang="en-GB" dirty="0" smtClean="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68144" y="1691516"/>
            <a:ext cx="2483768" cy="1862826"/>
          </a:xfrm>
          <a:prstGeom prst="rect">
            <a:avLst/>
          </a:prstGeom>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4208" y="4077072"/>
            <a:ext cx="1728192" cy="16547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252668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99792" y="899428"/>
            <a:ext cx="3744416" cy="369332"/>
          </a:xfrm>
          <a:prstGeom prst="rect">
            <a:avLst/>
          </a:prstGeom>
          <a:noFill/>
        </p:spPr>
        <p:txBody>
          <a:bodyPr wrap="square" rtlCol="0">
            <a:spAutoFit/>
          </a:bodyPr>
          <a:lstStyle/>
          <a:p>
            <a:pPr algn="ctr"/>
            <a:r>
              <a:rPr lang="en-GB" dirty="0" smtClean="0"/>
              <a:t>Why go online?</a:t>
            </a:r>
            <a:endParaRPr lang="en-GB" dirty="0"/>
          </a:p>
        </p:txBody>
      </p:sp>
      <p:sp>
        <p:nvSpPr>
          <p:cNvPr id="3" name="TextBox 2"/>
          <p:cNvSpPr txBox="1"/>
          <p:nvPr/>
        </p:nvSpPr>
        <p:spPr>
          <a:xfrm>
            <a:off x="755576" y="1691516"/>
            <a:ext cx="4464496" cy="3139321"/>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Expandable Market</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r>
              <a:rPr lang="en-GB" dirty="0" smtClean="0"/>
              <a:t>More Sales &amp; Profit </a:t>
            </a:r>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More advertising possibilities</a:t>
            </a:r>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r>
              <a:rPr lang="en-GB" dirty="0" smtClean="0"/>
              <a:t>Sell even when the shop is closed</a:t>
            </a:r>
            <a:endParaRPr lang="en-GB" dirty="0"/>
          </a:p>
          <a:p>
            <a:pPr marL="285750" indent="-285750">
              <a:buFont typeface="Wingdings" panose="05000000000000000000" pitchFamily="2" charset="2"/>
              <a:buChar char="Ø"/>
            </a:pPr>
            <a:endParaRPr lang="en-GB"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176" y="2276872"/>
            <a:ext cx="1808989" cy="13567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250792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99792" y="899428"/>
            <a:ext cx="3744416" cy="369332"/>
          </a:xfrm>
          <a:prstGeom prst="rect">
            <a:avLst/>
          </a:prstGeom>
          <a:noFill/>
        </p:spPr>
        <p:txBody>
          <a:bodyPr wrap="square" rtlCol="0">
            <a:spAutoFit/>
          </a:bodyPr>
          <a:lstStyle/>
          <a:p>
            <a:pPr algn="ctr"/>
            <a:r>
              <a:rPr lang="en-GB" dirty="0" smtClean="0"/>
              <a:t>Welsh Culture and the Market</a:t>
            </a:r>
            <a:endParaRPr lang="en-GB" dirty="0"/>
          </a:p>
        </p:txBody>
      </p:sp>
      <p:sp>
        <p:nvSpPr>
          <p:cNvPr id="3" name="TextBox 2"/>
          <p:cNvSpPr txBox="1"/>
          <p:nvPr/>
        </p:nvSpPr>
        <p:spPr>
          <a:xfrm>
            <a:off x="755576" y="1691516"/>
            <a:ext cx="4464496" cy="3139321"/>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Welsh Identity</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r>
              <a:rPr lang="en-GB" dirty="0" smtClean="0"/>
              <a:t>Pride, Tradition, etc.</a:t>
            </a:r>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Expanding Demographic</a:t>
            </a:r>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smtClean="0"/>
          </a:p>
          <a:p>
            <a:endParaRPr lang="en-GB" dirty="0"/>
          </a:p>
          <a:p>
            <a:pPr marL="285750" indent="-285750">
              <a:buFont typeface="Wingdings" panose="05000000000000000000" pitchFamily="2" charset="2"/>
              <a:buChar char="Ø"/>
            </a:pPr>
            <a:endParaRPr lang="en-GB" dirty="0" smtClean="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68144" y="1691516"/>
            <a:ext cx="2088232" cy="12903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6538" y="3429000"/>
            <a:ext cx="1792213" cy="1962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785254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621" y="1678831"/>
            <a:ext cx="3888432" cy="529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621" y="2611896"/>
            <a:ext cx="3560787" cy="23075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2699792" y="899428"/>
            <a:ext cx="3744416" cy="369332"/>
          </a:xfrm>
          <a:prstGeom prst="rect">
            <a:avLst/>
          </a:prstGeom>
          <a:noFill/>
        </p:spPr>
        <p:txBody>
          <a:bodyPr wrap="square" rtlCol="0">
            <a:spAutoFit/>
          </a:bodyPr>
          <a:lstStyle/>
          <a:p>
            <a:pPr algn="ctr"/>
            <a:r>
              <a:rPr lang="en-GB" dirty="0" smtClean="0"/>
              <a:t>Why Facebook</a:t>
            </a:r>
            <a:endParaRPr lang="en-GB" dirty="0"/>
          </a:p>
        </p:txBody>
      </p:sp>
      <p:sp>
        <p:nvSpPr>
          <p:cNvPr id="5" name="TextBox 4"/>
          <p:cNvSpPr txBox="1"/>
          <p:nvPr/>
        </p:nvSpPr>
        <p:spPr>
          <a:xfrm>
            <a:off x="755576" y="1691516"/>
            <a:ext cx="3928045" cy="4247317"/>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Largest Social Media </a:t>
            </a:r>
          </a:p>
          <a:p>
            <a:r>
              <a:rPr lang="en-GB" dirty="0"/>
              <a:t> </a:t>
            </a:r>
            <a:r>
              <a:rPr lang="en-GB" dirty="0" smtClean="0"/>
              <a:t>    Platform</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r>
              <a:rPr lang="en-GB" dirty="0" smtClean="0"/>
              <a:t>Platform that matches</a:t>
            </a:r>
          </a:p>
          <a:p>
            <a:r>
              <a:rPr lang="en-GB" dirty="0"/>
              <a:t> </a:t>
            </a:r>
            <a:r>
              <a:rPr lang="en-GB" dirty="0" smtClean="0"/>
              <a:t>    the target audience</a:t>
            </a:r>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smtClean="0"/>
              <a:t>Easy to create and edit </a:t>
            </a:r>
          </a:p>
          <a:p>
            <a:r>
              <a:rPr lang="en-GB" dirty="0"/>
              <a:t> </a:t>
            </a:r>
            <a:r>
              <a:rPr lang="en-GB" dirty="0" smtClean="0"/>
              <a:t>   adverts.</a:t>
            </a:r>
            <a:endParaRPr lang="en-GB" dirty="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smtClean="0"/>
          </a:p>
          <a:p>
            <a:endParaRPr lang="en-GB" dirty="0"/>
          </a:p>
          <a:p>
            <a:pPr marL="285750" indent="-285750">
              <a:buFont typeface="Wingdings" panose="05000000000000000000" pitchFamily="2" charset="2"/>
              <a:buChar char="Ø"/>
            </a:pPr>
            <a:endParaRPr lang="en-GB" dirty="0" smtClean="0"/>
          </a:p>
        </p:txBody>
      </p:sp>
      <p:sp>
        <p:nvSpPr>
          <p:cNvPr id="3" name="Rectangle 2"/>
          <p:cNvSpPr/>
          <p:nvPr/>
        </p:nvSpPr>
        <p:spPr>
          <a:xfrm>
            <a:off x="5279103" y="4943802"/>
            <a:ext cx="2697467" cy="923330"/>
          </a:xfrm>
          <a:prstGeom prst="rect">
            <a:avLst/>
          </a:prstGeom>
        </p:spPr>
        <p:txBody>
          <a:bodyPr wrap="square">
            <a:spAutoFit/>
          </a:bodyPr>
          <a:lstStyle/>
          <a:p>
            <a:r>
              <a:rPr lang="en-GB" dirty="0" smtClean="0"/>
              <a:t>Graph found from Statista, The Statistics Portal </a:t>
            </a:r>
            <a:endParaRPr lang="en-GB" dirty="0"/>
          </a:p>
        </p:txBody>
      </p:sp>
    </p:spTree>
    <p:extLst>
      <p:ext uri="{BB962C8B-B14F-4D97-AF65-F5344CB8AC3E}">
        <p14:creationId xmlns:p14="http://schemas.microsoft.com/office/powerpoint/2010/main" val="235787863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99792" y="899428"/>
            <a:ext cx="3744416" cy="369332"/>
          </a:xfrm>
          <a:prstGeom prst="rect">
            <a:avLst/>
          </a:prstGeom>
          <a:noFill/>
        </p:spPr>
        <p:txBody>
          <a:bodyPr wrap="square" rtlCol="0">
            <a:spAutoFit/>
          </a:bodyPr>
          <a:lstStyle/>
          <a:p>
            <a:pPr algn="ctr"/>
            <a:r>
              <a:rPr lang="en-GB" dirty="0" smtClean="0"/>
              <a:t>Advertising </a:t>
            </a:r>
            <a:endParaRPr lang="en-GB"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77698" y="2246891"/>
            <a:ext cx="3322493" cy="2530851"/>
          </a:xfrm>
          <a:prstGeom prst="rect">
            <a:avLst/>
          </a:prstGeom>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200000">
            <a:off x="6741241" y="671716"/>
            <a:ext cx="1350150" cy="1800200"/>
          </a:xfrm>
          <a:prstGeom prst="rect">
            <a:avLst/>
          </a:prstGeom>
        </p:spPr>
      </p:pic>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5576" y="4869160"/>
            <a:ext cx="1800200" cy="1350151"/>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09861" y="899428"/>
            <a:ext cx="1491630" cy="1359853"/>
          </a:xfrm>
          <a:prstGeom prst="rect">
            <a:avLst/>
          </a:prstGeom>
        </p:spPr>
      </p:pic>
      <p:pic>
        <p:nvPicPr>
          <p:cNvPr id="7" name="Picture 6"/>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6215" y="4898767"/>
            <a:ext cx="1961567" cy="1471176"/>
          </a:xfrm>
          <a:prstGeom prst="rect">
            <a:avLst/>
          </a:prstGeom>
        </p:spPr>
      </p:pic>
    </p:spTree>
    <p:extLst>
      <p:ext uri="{BB962C8B-B14F-4D97-AF65-F5344CB8AC3E}">
        <p14:creationId xmlns:p14="http://schemas.microsoft.com/office/powerpoint/2010/main" val="155497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08" y="548680"/>
            <a:ext cx="6457050" cy="31928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15616" y="3832423"/>
            <a:ext cx="6120680" cy="1943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15616" y="5776289"/>
            <a:ext cx="6120680" cy="6669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882439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r="35752"/>
          <a:stretch/>
        </p:blipFill>
        <p:spPr bwMode="auto">
          <a:xfrm>
            <a:off x="2195736" y="1424998"/>
            <a:ext cx="4402013" cy="42876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23132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1196752"/>
            <a:ext cx="6416874" cy="41251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54383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1196752"/>
            <a:ext cx="4961359" cy="47468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4038698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832" y="908720"/>
            <a:ext cx="3773271" cy="4972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3544913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273</TotalTime>
  <Words>1397</Words>
  <Application>Microsoft Office PowerPoint</Application>
  <PresentationFormat>On-screen Show (4:3)</PresentationFormat>
  <Paragraphs>88</Paragraphs>
  <Slides>14</Slides>
  <Notes>13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Austin</vt:lpstr>
      <vt:lpstr>The Welsh Shop Llanelli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Welsh Shop Llanelli </dc:title>
  <dc:creator>STONENEW</dc:creator>
  <cp:lastModifiedBy>STONENEW</cp:lastModifiedBy>
  <cp:revision>6</cp:revision>
  <dcterms:created xsi:type="dcterms:W3CDTF">2018-05-02T09:20:05Z</dcterms:created>
  <dcterms:modified xsi:type="dcterms:W3CDTF">2018-05-16T12:29:52Z</dcterms:modified>
</cp:coreProperties>
</file>