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97" autoAdjust="0"/>
    <p:restoredTop sz="94660"/>
  </p:normalViewPr>
  <p:slideViewPr>
    <p:cSldViewPr snapToGrid="0">
      <p:cViewPr varScale="1">
        <p:scale>
          <a:sx n="78" d="100"/>
          <a:sy n="78" d="100"/>
        </p:scale>
        <p:origin x="126"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C4781E-32E5-44A8-934D-15505DAEBB8F}"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0D0659AF-9A6F-4AE2-9E21-8D560B2423E3}">
      <dgm:prSet/>
      <dgm:spPr/>
      <dgm:t>
        <a:bodyPr/>
        <a:lstStyle/>
        <a:p>
          <a:r>
            <a:rPr lang="en-GB" dirty="0"/>
            <a:t>Focus on  emotional bond with caregivers </a:t>
          </a:r>
          <a:endParaRPr lang="en-US" dirty="0"/>
        </a:p>
      </dgm:t>
    </dgm:pt>
    <dgm:pt modelId="{E55437EB-E3B4-4C0F-A5B3-F4D8F5EACA58}" type="parTrans" cxnId="{7D8BB5F5-8FFD-4F8B-BD6D-30A3CBE2F8F8}">
      <dgm:prSet/>
      <dgm:spPr/>
      <dgm:t>
        <a:bodyPr/>
        <a:lstStyle/>
        <a:p>
          <a:endParaRPr lang="en-US"/>
        </a:p>
      </dgm:t>
    </dgm:pt>
    <dgm:pt modelId="{DDF87B86-8E5A-442E-AB5D-0B29D64EA5CB}" type="sibTrans" cxnId="{7D8BB5F5-8FFD-4F8B-BD6D-30A3CBE2F8F8}">
      <dgm:prSet/>
      <dgm:spPr/>
      <dgm:t>
        <a:bodyPr/>
        <a:lstStyle/>
        <a:p>
          <a:endParaRPr lang="en-US"/>
        </a:p>
      </dgm:t>
    </dgm:pt>
    <dgm:pt modelId="{AF41EBEC-D3A0-4733-B0B1-DE1311A50001}">
      <dgm:prSet/>
      <dgm:spPr/>
      <dgm:t>
        <a:bodyPr/>
        <a:lstStyle/>
        <a:p>
          <a:r>
            <a:rPr lang="en-GB"/>
            <a:t>Explain separation anxiety</a:t>
          </a:r>
          <a:endParaRPr lang="en-US"/>
        </a:p>
      </dgm:t>
    </dgm:pt>
    <dgm:pt modelId="{1C92414F-20D8-4111-B2B7-9E011A6E0068}" type="parTrans" cxnId="{08870156-13B1-48A6-A134-4FC8C693DCE7}">
      <dgm:prSet/>
      <dgm:spPr/>
      <dgm:t>
        <a:bodyPr/>
        <a:lstStyle/>
        <a:p>
          <a:endParaRPr lang="en-US"/>
        </a:p>
      </dgm:t>
    </dgm:pt>
    <dgm:pt modelId="{75E9D3AB-3B89-4369-A0F1-B0CF24AED5E6}" type="sibTrans" cxnId="{08870156-13B1-48A6-A134-4FC8C693DCE7}">
      <dgm:prSet/>
      <dgm:spPr/>
      <dgm:t>
        <a:bodyPr/>
        <a:lstStyle/>
        <a:p>
          <a:endParaRPr lang="en-US"/>
        </a:p>
      </dgm:t>
    </dgm:pt>
    <dgm:pt modelId="{3D2B3E49-F41B-46EE-A2B1-61E7BE391CA6}">
      <dgm:prSet/>
      <dgm:spPr/>
      <dgm:t>
        <a:bodyPr/>
        <a:lstStyle/>
        <a:p>
          <a:r>
            <a:rPr lang="en-GB"/>
            <a:t>Relevant to early childhood development</a:t>
          </a:r>
          <a:endParaRPr lang="en-US"/>
        </a:p>
      </dgm:t>
    </dgm:pt>
    <dgm:pt modelId="{61F336F1-1A80-4508-87CF-3377416126C1}" type="parTrans" cxnId="{8D5C6C5F-F7EB-4189-B459-6EF91647D2B5}">
      <dgm:prSet/>
      <dgm:spPr/>
      <dgm:t>
        <a:bodyPr/>
        <a:lstStyle/>
        <a:p>
          <a:endParaRPr lang="en-US"/>
        </a:p>
      </dgm:t>
    </dgm:pt>
    <dgm:pt modelId="{36D4D12F-A1B8-4037-AA3D-D25A1F9ED460}" type="sibTrans" cxnId="{8D5C6C5F-F7EB-4189-B459-6EF91647D2B5}">
      <dgm:prSet/>
      <dgm:spPr/>
      <dgm:t>
        <a:bodyPr/>
        <a:lstStyle/>
        <a:p>
          <a:endParaRPr lang="en-US"/>
        </a:p>
      </dgm:t>
    </dgm:pt>
    <dgm:pt modelId="{4AEE2024-D929-4420-B83E-6D847416E863}">
      <dgm:prSet/>
      <dgm:spPr/>
      <dgm:t>
        <a:bodyPr/>
        <a:lstStyle/>
        <a:p>
          <a:r>
            <a:rPr lang="en-GB"/>
            <a:t>Helps understand Amira’s reactions in nursery</a:t>
          </a:r>
          <a:endParaRPr lang="en-US"/>
        </a:p>
      </dgm:t>
    </dgm:pt>
    <dgm:pt modelId="{3EA77B27-87D9-4811-8A52-531BA3B3D7AA}" type="parTrans" cxnId="{4080D9CC-8808-4620-B2AA-E7F2DDC58563}">
      <dgm:prSet/>
      <dgm:spPr/>
      <dgm:t>
        <a:bodyPr/>
        <a:lstStyle/>
        <a:p>
          <a:endParaRPr lang="en-US"/>
        </a:p>
      </dgm:t>
    </dgm:pt>
    <dgm:pt modelId="{DDF6A9CB-B815-46F5-A3E6-8DFBB794A990}" type="sibTrans" cxnId="{4080D9CC-8808-4620-B2AA-E7F2DDC58563}">
      <dgm:prSet/>
      <dgm:spPr/>
      <dgm:t>
        <a:bodyPr/>
        <a:lstStyle/>
        <a:p>
          <a:endParaRPr lang="en-US"/>
        </a:p>
      </dgm:t>
    </dgm:pt>
    <dgm:pt modelId="{A85500DF-833E-42BC-ADE1-796E04049F26}" type="pres">
      <dgm:prSet presAssocID="{C9C4781E-32E5-44A8-934D-15505DAEBB8F}" presName="matrix" presStyleCnt="0">
        <dgm:presLayoutVars>
          <dgm:chMax val="1"/>
          <dgm:dir/>
          <dgm:resizeHandles val="exact"/>
        </dgm:presLayoutVars>
      </dgm:prSet>
      <dgm:spPr/>
    </dgm:pt>
    <dgm:pt modelId="{4DA6BDEA-E788-47A8-B424-E226FD3F6B7F}" type="pres">
      <dgm:prSet presAssocID="{C9C4781E-32E5-44A8-934D-15505DAEBB8F}" presName="diamond" presStyleLbl="bgShp" presStyleIdx="0" presStyleCnt="1"/>
      <dgm:spPr/>
    </dgm:pt>
    <dgm:pt modelId="{DDF3441E-1BD9-4054-8A1E-5DEB6B86304A}" type="pres">
      <dgm:prSet presAssocID="{C9C4781E-32E5-44A8-934D-15505DAEBB8F}" presName="quad1" presStyleLbl="node1" presStyleIdx="0" presStyleCnt="4">
        <dgm:presLayoutVars>
          <dgm:chMax val="0"/>
          <dgm:chPref val="0"/>
          <dgm:bulletEnabled val="1"/>
        </dgm:presLayoutVars>
      </dgm:prSet>
      <dgm:spPr/>
    </dgm:pt>
    <dgm:pt modelId="{DC616219-3963-4820-AF7A-78DBCBCF79A2}" type="pres">
      <dgm:prSet presAssocID="{C9C4781E-32E5-44A8-934D-15505DAEBB8F}" presName="quad2" presStyleLbl="node1" presStyleIdx="1" presStyleCnt="4">
        <dgm:presLayoutVars>
          <dgm:chMax val="0"/>
          <dgm:chPref val="0"/>
          <dgm:bulletEnabled val="1"/>
        </dgm:presLayoutVars>
      </dgm:prSet>
      <dgm:spPr/>
    </dgm:pt>
    <dgm:pt modelId="{4D7D1516-E82D-4043-BE5E-CC1186B866CA}" type="pres">
      <dgm:prSet presAssocID="{C9C4781E-32E5-44A8-934D-15505DAEBB8F}" presName="quad3" presStyleLbl="node1" presStyleIdx="2" presStyleCnt="4">
        <dgm:presLayoutVars>
          <dgm:chMax val="0"/>
          <dgm:chPref val="0"/>
          <dgm:bulletEnabled val="1"/>
        </dgm:presLayoutVars>
      </dgm:prSet>
      <dgm:spPr/>
    </dgm:pt>
    <dgm:pt modelId="{BE68C0B6-B726-4DC7-B55C-039F3CC60E95}" type="pres">
      <dgm:prSet presAssocID="{C9C4781E-32E5-44A8-934D-15505DAEBB8F}" presName="quad4" presStyleLbl="node1" presStyleIdx="3" presStyleCnt="4">
        <dgm:presLayoutVars>
          <dgm:chMax val="0"/>
          <dgm:chPref val="0"/>
          <dgm:bulletEnabled val="1"/>
        </dgm:presLayoutVars>
      </dgm:prSet>
      <dgm:spPr/>
    </dgm:pt>
  </dgm:ptLst>
  <dgm:cxnLst>
    <dgm:cxn modelId="{64AF0135-687C-4ADB-BA10-275BD7B56829}" type="presOf" srcId="{0D0659AF-9A6F-4AE2-9E21-8D560B2423E3}" destId="{DDF3441E-1BD9-4054-8A1E-5DEB6B86304A}" srcOrd="0" destOrd="0" presId="urn:microsoft.com/office/officeart/2005/8/layout/matrix3"/>
    <dgm:cxn modelId="{F815C03B-87E0-4D85-BD3A-E682557533A1}" type="presOf" srcId="{C9C4781E-32E5-44A8-934D-15505DAEBB8F}" destId="{A85500DF-833E-42BC-ADE1-796E04049F26}" srcOrd="0" destOrd="0" presId="urn:microsoft.com/office/officeart/2005/8/layout/matrix3"/>
    <dgm:cxn modelId="{8D5C6C5F-F7EB-4189-B459-6EF91647D2B5}" srcId="{C9C4781E-32E5-44A8-934D-15505DAEBB8F}" destId="{3D2B3E49-F41B-46EE-A2B1-61E7BE391CA6}" srcOrd="2" destOrd="0" parTransId="{61F336F1-1A80-4508-87CF-3377416126C1}" sibTransId="{36D4D12F-A1B8-4037-AA3D-D25A1F9ED460}"/>
    <dgm:cxn modelId="{A2DA5343-359A-408A-9224-7817C7E957F7}" type="presOf" srcId="{3D2B3E49-F41B-46EE-A2B1-61E7BE391CA6}" destId="{4D7D1516-E82D-4043-BE5E-CC1186B866CA}" srcOrd="0" destOrd="0" presId="urn:microsoft.com/office/officeart/2005/8/layout/matrix3"/>
    <dgm:cxn modelId="{99F7E467-72D1-439C-8BB1-3365F4C88D9A}" type="presOf" srcId="{4AEE2024-D929-4420-B83E-6D847416E863}" destId="{BE68C0B6-B726-4DC7-B55C-039F3CC60E95}" srcOrd="0" destOrd="0" presId="urn:microsoft.com/office/officeart/2005/8/layout/matrix3"/>
    <dgm:cxn modelId="{08870156-13B1-48A6-A134-4FC8C693DCE7}" srcId="{C9C4781E-32E5-44A8-934D-15505DAEBB8F}" destId="{AF41EBEC-D3A0-4733-B0B1-DE1311A50001}" srcOrd="1" destOrd="0" parTransId="{1C92414F-20D8-4111-B2B7-9E011A6E0068}" sibTransId="{75E9D3AB-3B89-4369-A0F1-B0CF24AED5E6}"/>
    <dgm:cxn modelId="{4080D9CC-8808-4620-B2AA-E7F2DDC58563}" srcId="{C9C4781E-32E5-44A8-934D-15505DAEBB8F}" destId="{4AEE2024-D929-4420-B83E-6D847416E863}" srcOrd="3" destOrd="0" parTransId="{3EA77B27-87D9-4811-8A52-531BA3B3D7AA}" sibTransId="{DDF6A9CB-B815-46F5-A3E6-8DFBB794A990}"/>
    <dgm:cxn modelId="{B34765EC-064D-4D8E-9241-159C7A909EF7}" type="presOf" srcId="{AF41EBEC-D3A0-4733-B0B1-DE1311A50001}" destId="{DC616219-3963-4820-AF7A-78DBCBCF79A2}" srcOrd="0" destOrd="0" presId="urn:microsoft.com/office/officeart/2005/8/layout/matrix3"/>
    <dgm:cxn modelId="{7D8BB5F5-8FFD-4F8B-BD6D-30A3CBE2F8F8}" srcId="{C9C4781E-32E5-44A8-934D-15505DAEBB8F}" destId="{0D0659AF-9A6F-4AE2-9E21-8D560B2423E3}" srcOrd="0" destOrd="0" parTransId="{E55437EB-E3B4-4C0F-A5B3-F4D8F5EACA58}" sibTransId="{DDF87B86-8E5A-442E-AB5D-0B29D64EA5CB}"/>
    <dgm:cxn modelId="{A7A9A9BF-CFE0-4D4A-B913-364A08BF525C}" type="presParOf" srcId="{A85500DF-833E-42BC-ADE1-796E04049F26}" destId="{4DA6BDEA-E788-47A8-B424-E226FD3F6B7F}" srcOrd="0" destOrd="0" presId="urn:microsoft.com/office/officeart/2005/8/layout/matrix3"/>
    <dgm:cxn modelId="{39EDA729-3434-4716-AA98-852EC24A7F91}" type="presParOf" srcId="{A85500DF-833E-42BC-ADE1-796E04049F26}" destId="{DDF3441E-1BD9-4054-8A1E-5DEB6B86304A}" srcOrd="1" destOrd="0" presId="urn:microsoft.com/office/officeart/2005/8/layout/matrix3"/>
    <dgm:cxn modelId="{E7A01921-638E-4B58-A260-1F57DB7B8C60}" type="presParOf" srcId="{A85500DF-833E-42BC-ADE1-796E04049F26}" destId="{DC616219-3963-4820-AF7A-78DBCBCF79A2}" srcOrd="2" destOrd="0" presId="urn:microsoft.com/office/officeart/2005/8/layout/matrix3"/>
    <dgm:cxn modelId="{01E66CEE-AB0D-4A4A-89DC-986FF638F9DE}" type="presParOf" srcId="{A85500DF-833E-42BC-ADE1-796E04049F26}" destId="{4D7D1516-E82D-4043-BE5E-CC1186B866CA}" srcOrd="3" destOrd="0" presId="urn:microsoft.com/office/officeart/2005/8/layout/matrix3"/>
    <dgm:cxn modelId="{CABF982B-1932-4552-94F3-DF5E64CCD8C0}" type="presParOf" srcId="{A85500DF-833E-42BC-ADE1-796E04049F26}" destId="{BE68C0B6-B726-4DC7-B55C-039F3CC60E95}"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95ADE3-D3B8-4BB0-B3E6-99D8B6B1DB3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199DF82-8414-4129-84F9-CAFCADD94652}">
      <dgm:prSet/>
      <dgm:spPr/>
      <dgm:t>
        <a:bodyPr/>
        <a:lstStyle/>
        <a:p>
          <a:r>
            <a:rPr lang="en-GB"/>
            <a:t>Amira’s development is influenced by both biological factors (nature) and environmental experiences (nurture).</a:t>
          </a:r>
          <a:endParaRPr lang="en-US"/>
        </a:p>
      </dgm:t>
    </dgm:pt>
    <dgm:pt modelId="{E8EC2097-CAEC-4983-AE06-9225D792A709}" type="parTrans" cxnId="{AA7769A0-8505-4ED8-98E2-83C824409E7D}">
      <dgm:prSet/>
      <dgm:spPr/>
      <dgm:t>
        <a:bodyPr/>
        <a:lstStyle/>
        <a:p>
          <a:endParaRPr lang="en-US"/>
        </a:p>
      </dgm:t>
    </dgm:pt>
    <dgm:pt modelId="{150F2305-3979-470D-93AA-4EE9CD3BE055}" type="sibTrans" cxnId="{AA7769A0-8505-4ED8-98E2-83C824409E7D}">
      <dgm:prSet/>
      <dgm:spPr/>
      <dgm:t>
        <a:bodyPr/>
        <a:lstStyle/>
        <a:p>
          <a:endParaRPr lang="en-US"/>
        </a:p>
      </dgm:t>
    </dgm:pt>
    <dgm:pt modelId="{66963D4A-4FD4-45F8-8BA4-E7AE4FA39269}">
      <dgm:prSet/>
      <dgm:spPr/>
      <dgm:t>
        <a:bodyPr/>
        <a:lstStyle/>
        <a:p>
          <a:r>
            <a:rPr lang="en-GB"/>
            <a:t>Bowlby recognised that a child’s temperament, sensitivity, and emotional regulation interact with the quality of care and the stability of relationships they receive.</a:t>
          </a:r>
          <a:endParaRPr lang="en-US"/>
        </a:p>
      </dgm:t>
    </dgm:pt>
    <dgm:pt modelId="{654A111B-445F-4CDF-86ED-A923E188B9EC}" type="parTrans" cxnId="{D423A107-AC62-488F-8F17-B2345D1E777B}">
      <dgm:prSet/>
      <dgm:spPr/>
      <dgm:t>
        <a:bodyPr/>
        <a:lstStyle/>
        <a:p>
          <a:endParaRPr lang="en-US"/>
        </a:p>
      </dgm:t>
    </dgm:pt>
    <dgm:pt modelId="{A0C20CC8-2425-46A6-B1D8-669DEC65D63F}" type="sibTrans" cxnId="{D423A107-AC62-488F-8F17-B2345D1E777B}">
      <dgm:prSet/>
      <dgm:spPr/>
      <dgm:t>
        <a:bodyPr/>
        <a:lstStyle/>
        <a:p>
          <a:endParaRPr lang="en-US"/>
        </a:p>
      </dgm:t>
    </dgm:pt>
    <dgm:pt modelId="{C1E63AD7-FE12-43AB-8A82-D5E78ADCBF51}">
      <dgm:prSet/>
      <dgm:spPr/>
      <dgm:t>
        <a:bodyPr/>
        <a:lstStyle/>
        <a:p>
          <a:r>
            <a:rPr lang="en-GB"/>
            <a:t>Understanding this interaction helps explain why Amira may be more vulnerable to separation anxiety and why consistent, supportive caregiving is essential for her emotional security.  </a:t>
          </a:r>
          <a:endParaRPr lang="en-US"/>
        </a:p>
      </dgm:t>
    </dgm:pt>
    <dgm:pt modelId="{70E41365-6F43-44BF-B430-360943B5CFD2}" type="parTrans" cxnId="{E60B933A-92F7-4879-BA13-3F3B7FE2063B}">
      <dgm:prSet/>
      <dgm:spPr/>
      <dgm:t>
        <a:bodyPr/>
        <a:lstStyle/>
        <a:p>
          <a:endParaRPr lang="en-US"/>
        </a:p>
      </dgm:t>
    </dgm:pt>
    <dgm:pt modelId="{29873621-60CD-4E4F-9C1A-5BAB4E58124C}" type="sibTrans" cxnId="{E60B933A-92F7-4879-BA13-3F3B7FE2063B}">
      <dgm:prSet/>
      <dgm:spPr/>
      <dgm:t>
        <a:bodyPr/>
        <a:lstStyle/>
        <a:p>
          <a:endParaRPr lang="en-US"/>
        </a:p>
      </dgm:t>
    </dgm:pt>
    <dgm:pt modelId="{C3BC7788-9F88-4BB2-9C7F-1B8F73D46493}" type="pres">
      <dgm:prSet presAssocID="{9A95ADE3-D3B8-4BB0-B3E6-99D8B6B1DB38}" presName="linear" presStyleCnt="0">
        <dgm:presLayoutVars>
          <dgm:animLvl val="lvl"/>
          <dgm:resizeHandles val="exact"/>
        </dgm:presLayoutVars>
      </dgm:prSet>
      <dgm:spPr/>
    </dgm:pt>
    <dgm:pt modelId="{0788E5AE-54D7-44A3-878F-A933D98E39C7}" type="pres">
      <dgm:prSet presAssocID="{F199DF82-8414-4129-84F9-CAFCADD94652}" presName="parentText" presStyleLbl="node1" presStyleIdx="0" presStyleCnt="3">
        <dgm:presLayoutVars>
          <dgm:chMax val="0"/>
          <dgm:bulletEnabled val="1"/>
        </dgm:presLayoutVars>
      </dgm:prSet>
      <dgm:spPr/>
    </dgm:pt>
    <dgm:pt modelId="{A74E8AC9-D6D9-414F-ACC0-0F87D33DAD99}" type="pres">
      <dgm:prSet presAssocID="{150F2305-3979-470D-93AA-4EE9CD3BE055}" presName="spacer" presStyleCnt="0"/>
      <dgm:spPr/>
    </dgm:pt>
    <dgm:pt modelId="{4BD747FE-5112-4BEF-A093-4D6C859ED413}" type="pres">
      <dgm:prSet presAssocID="{66963D4A-4FD4-45F8-8BA4-E7AE4FA39269}" presName="parentText" presStyleLbl="node1" presStyleIdx="1" presStyleCnt="3">
        <dgm:presLayoutVars>
          <dgm:chMax val="0"/>
          <dgm:bulletEnabled val="1"/>
        </dgm:presLayoutVars>
      </dgm:prSet>
      <dgm:spPr/>
    </dgm:pt>
    <dgm:pt modelId="{AC32732D-5FAE-4A81-BF32-AF27A15792F9}" type="pres">
      <dgm:prSet presAssocID="{A0C20CC8-2425-46A6-B1D8-669DEC65D63F}" presName="spacer" presStyleCnt="0"/>
      <dgm:spPr/>
    </dgm:pt>
    <dgm:pt modelId="{87A316BE-F5D0-4878-B9B2-2045E211AEC3}" type="pres">
      <dgm:prSet presAssocID="{C1E63AD7-FE12-43AB-8A82-D5E78ADCBF51}" presName="parentText" presStyleLbl="node1" presStyleIdx="2" presStyleCnt="3">
        <dgm:presLayoutVars>
          <dgm:chMax val="0"/>
          <dgm:bulletEnabled val="1"/>
        </dgm:presLayoutVars>
      </dgm:prSet>
      <dgm:spPr/>
    </dgm:pt>
  </dgm:ptLst>
  <dgm:cxnLst>
    <dgm:cxn modelId="{D423A107-AC62-488F-8F17-B2345D1E777B}" srcId="{9A95ADE3-D3B8-4BB0-B3E6-99D8B6B1DB38}" destId="{66963D4A-4FD4-45F8-8BA4-E7AE4FA39269}" srcOrd="1" destOrd="0" parTransId="{654A111B-445F-4CDF-86ED-A923E188B9EC}" sibTransId="{A0C20CC8-2425-46A6-B1D8-669DEC65D63F}"/>
    <dgm:cxn modelId="{02B59910-69A0-4221-B1B8-5E30F6D498F9}" type="presOf" srcId="{C1E63AD7-FE12-43AB-8A82-D5E78ADCBF51}" destId="{87A316BE-F5D0-4878-B9B2-2045E211AEC3}" srcOrd="0" destOrd="0" presId="urn:microsoft.com/office/officeart/2005/8/layout/vList2"/>
    <dgm:cxn modelId="{E60B933A-92F7-4879-BA13-3F3B7FE2063B}" srcId="{9A95ADE3-D3B8-4BB0-B3E6-99D8B6B1DB38}" destId="{C1E63AD7-FE12-43AB-8A82-D5E78ADCBF51}" srcOrd="2" destOrd="0" parTransId="{70E41365-6F43-44BF-B430-360943B5CFD2}" sibTransId="{29873621-60CD-4E4F-9C1A-5BAB4E58124C}"/>
    <dgm:cxn modelId="{A522F05E-7EC1-40CC-8500-858386064D6A}" type="presOf" srcId="{66963D4A-4FD4-45F8-8BA4-E7AE4FA39269}" destId="{4BD747FE-5112-4BEF-A093-4D6C859ED413}" srcOrd="0" destOrd="0" presId="urn:microsoft.com/office/officeart/2005/8/layout/vList2"/>
    <dgm:cxn modelId="{ED29AD72-F0E4-423B-B479-90D83A826CFB}" type="presOf" srcId="{F199DF82-8414-4129-84F9-CAFCADD94652}" destId="{0788E5AE-54D7-44A3-878F-A933D98E39C7}" srcOrd="0" destOrd="0" presId="urn:microsoft.com/office/officeart/2005/8/layout/vList2"/>
    <dgm:cxn modelId="{2BE32D76-DE7A-4BB8-A7B7-954F00CFE5E2}" type="presOf" srcId="{9A95ADE3-D3B8-4BB0-B3E6-99D8B6B1DB38}" destId="{C3BC7788-9F88-4BB2-9C7F-1B8F73D46493}" srcOrd="0" destOrd="0" presId="urn:microsoft.com/office/officeart/2005/8/layout/vList2"/>
    <dgm:cxn modelId="{AA7769A0-8505-4ED8-98E2-83C824409E7D}" srcId="{9A95ADE3-D3B8-4BB0-B3E6-99D8B6B1DB38}" destId="{F199DF82-8414-4129-84F9-CAFCADD94652}" srcOrd="0" destOrd="0" parTransId="{E8EC2097-CAEC-4983-AE06-9225D792A709}" sibTransId="{150F2305-3979-470D-93AA-4EE9CD3BE055}"/>
    <dgm:cxn modelId="{C07614E1-3FFB-44EE-BFC9-93EC2B5C3C19}" type="presParOf" srcId="{C3BC7788-9F88-4BB2-9C7F-1B8F73D46493}" destId="{0788E5AE-54D7-44A3-878F-A933D98E39C7}" srcOrd="0" destOrd="0" presId="urn:microsoft.com/office/officeart/2005/8/layout/vList2"/>
    <dgm:cxn modelId="{19B20FE4-2FD2-4EA0-8918-348FD0AC07B4}" type="presParOf" srcId="{C3BC7788-9F88-4BB2-9C7F-1B8F73D46493}" destId="{A74E8AC9-D6D9-414F-ACC0-0F87D33DAD99}" srcOrd="1" destOrd="0" presId="urn:microsoft.com/office/officeart/2005/8/layout/vList2"/>
    <dgm:cxn modelId="{2E437F6B-1A87-4E4E-AFBF-8CCC2E6C1C03}" type="presParOf" srcId="{C3BC7788-9F88-4BB2-9C7F-1B8F73D46493}" destId="{4BD747FE-5112-4BEF-A093-4D6C859ED413}" srcOrd="2" destOrd="0" presId="urn:microsoft.com/office/officeart/2005/8/layout/vList2"/>
    <dgm:cxn modelId="{1E7243B1-B5D6-4A07-932F-A26BAE604BFB}" type="presParOf" srcId="{C3BC7788-9F88-4BB2-9C7F-1B8F73D46493}" destId="{AC32732D-5FAE-4A81-BF32-AF27A15792F9}" srcOrd="3" destOrd="0" presId="urn:microsoft.com/office/officeart/2005/8/layout/vList2"/>
    <dgm:cxn modelId="{CAEFE60B-AA19-4341-9776-6075D13D5627}" type="presParOf" srcId="{C3BC7788-9F88-4BB2-9C7F-1B8F73D46493}" destId="{87A316BE-F5D0-4878-B9B2-2045E211AEC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6BDEA-E788-47A8-B424-E226FD3F6B7F}">
      <dsp:nvSpPr>
        <dsp:cNvPr id="0" name=""/>
        <dsp:cNvSpPr/>
      </dsp:nvSpPr>
      <dsp:spPr>
        <a:xfrm>
          <a:off x="736092" y="0"/>
          <a:ext cx="3739896" cy="3739896"/>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F3441E-1BD9-4054-8A1E-5DEB6B86304A}">
      <dsp:nvSpPr>
        <dsp:cNvPr id="0" name=""/>
        <dsp:cNvSpPr/>
      </dsp:nvSpPr>
      <dsp:spPr>
        <a:xfrm>
          <a:off x="1091382" y="355290"/>
          <a:ext cx="1458559" cy="14585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Focus on  emotional bond with caregivers </a:t>
          </a:r>
          <a:endParaRPr lang="en-US" sz="1700" kern="1200" dirty="0"/>
        </a:p>
      </dsp:txBody>
      <dsp:txXfrm>
        <a:off x="1162583" y="426491"/>
        <a:ext cx="1316157" cy="1316157"/>
      </dsp:txXfrm>
    </dsp:sp>
    <dsp:sp modelId="{DC616219-3963-4820-AF7A-78DBCBCF79A2}">
      <dsp:nvSpPr>
        <dsp:cNvPr id="0" name=""/>
        <dsp:cNvSpPr/>
      </dsp:nvSpPr>
      <dsp:spPr>
        <a:xfrm>
          <a:off x="2662138" y="355290"/>
          <a:ext cx="1458559" cy="14585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Explain separation anxiety</a:t>
          </a:r>
          <a:endParaRPr lang="en-US" sz="1700" kern="1200"/>
        </a:p>
      </dsp:txBody>
      <dsp:txXfrm>
        <a:off x="2733339" y="426491"/>
        <a:ext cx="1316157" cy="1316157"/>
      </dsp:txXfrm>
    </dsp:sp>
    <dsp:sp modelId="{4D7D1516-E82D-4043-BE5E-CC1186B866CA}">
      <dsp:nvSpPr>
        <dsp:cNvPr id="0" name=""/>
        <dsp:cNvSpPr/>
      </dsp:nvSpPr>
      <dsp:spPr>
        <a:xfrm>
          <a:off x="1091382" y="1926046"/>
          <a:ext cx="1458559" cy="14585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Relevant to early childhood development</a:t>
          </a:r>
          <a:endParaRPr lang="en-US" sz="1700" kern="1200"/>
        </a:p>
      </dsp:txBody>
      <dsp:txXfrm>
        <a:off x="1162583" y="1997247"/>
        <a:ext cx="1316157" cy="1316157"/>
      </dsp:txXfrm>
    </dsp:sp>
    <dsp:sp modelId="{BE68C0B6-B726-4DC7-B55C-039F3CC60E95}">
      <dsp:nvSpPr>
        <dsp:cNvPr id="0" name=""/>
        <dsp:cNvSpPr/>
      </dsp:nvSpPr>
      <dsp:spPr>
        <a:xfrm>
          <a:off x="2662138" y="1926046"/>
          <a:ext cx="1458559" cy="14585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Helps understand Amira’s reactions in nursery</a:t>
          </a:r>
          <a:endParaRPr lang="en-US" sz="1700" kern="1200"/>
        </a:p>
      </dsp:txBody>
      <dsp:txXfrm>
        <a:off x="2733339" y="1997247"/>
        <a:ext cx="1316157" cy="1316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88E5AE-54D7-44A3-878F-A933D98E39C7}">
      <dsp:nvSpPr>
        <dsp:cNvPr id="0" name=""/>
        <dsp:cNvSpPr/>
      </dsp:nvSpPr>
      <dsp:spPr>
        <a:xfrm>
          <a:off x="0" y="100813"/>
          <a:ext cx="5212080" cy="11467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Amira’s development is influenced by both biological factors (nature) and environmental experiences (nurture).</a:t>
          </a:r>
          <a:endParaRPr lang="en-US" sz="1700" kern="1200"/>
        </a:p>
      </dsp:txBody>
      <dsp:txXfrm>
        <a:off x="55981" y="156794"/>
        <a:ext cx="5100118" cy="1034820"/>
      </dsp:txXfrm>
    </dsp:sp>
    <dsp:sp modelId="{4BD747FE-5112-4BEF-A093-4D6C859ED413}">
      <dsp:nvSpPr>
        <dsp:cNvPr id="0" name=""/>
        <dsp:cNvSpPr/>
      </dsp:nvSpPr>
      <dsp:spPr>
        <a:xfrm>
          <a:off x="0" y="1296556"/>
          <a:ext cx="5212080" cy="11467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Bowlby recognised that a child’s temperament, sensitivity, and emotional regulation interact with the quality of care and the stability of relationships they receive.</a:t>
          </a:r>
          <a:endParaRPr lang="en-US" sz="1700" kern="1200"/>
        </a:p>
      </dsp:txBody>
      <dsp:txXfrm>
        <a:off x="55981" y="1352537"/>
        <a:ext cx="5100118" cy="1034820"/>
      </dsp:txXfrm>
    </dsp:sp>
    <dsp:sp modelId="{87A316BE-F5D0-4878-B9B2-2045E211AEC3}">
      <dsp:nvSpPr>
        <dsp:cNvPr id="0" name=""/>
        <dsp:cNvSpPr/>
      </dsp:nvSpPr>
      <dsp:spPr>
        <a:xfrm>
          <a:off x="0" y="2492299"/>
          <a:ext cx="5212080" cy="11467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Understanding this interaction helps explain why Amira may be more vulnerable to separation anxiety and why consistent, supportive caregiving is essential for her emotional security.  </a:t>
          </a:r>
          <a:endParaRPr lang="en-US" sz="1700" kern="1200"/>
        </a:p>
      </dsp:txBody>
      <dsp:txXfrm>
        <a:off x="55981" y="2548280"/>
        <a:ext cx="5100118" cy="1034820"/>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11/17/2025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03316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11/17/2025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41730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11/17/2025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03574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11/17/2025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3072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11/17/2025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16494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11/17/2025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54593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11/17/2025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97670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11/17/2025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425727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11/17/2025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82756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11/17/2025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17972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11/17/2025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40166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11/17/2025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7835728"/>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iqsels.com/pt/search?q=crian%C3%A7as" TargetMode="External"/><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calhealthreport.org/2018/08/13/low-income-children-access-mental-health-care-varies-sharply-county/" TargetMode="External"/><Relationship Id="rId2" Type="http://schemas.openxmlformats.org/officeDocument/2006/relationships/image" Target="../media/image3.jpg"/><Relationship Id="rId1" Type="http://schemas.openxmlformats.org/officeDocument/2006/relationships/slideLayout" Target="../slideLayouts/slideLayout4.xml"/><Relationship Id="rId4" Type="http://schemas.openxmlformats.org/officeDocument/2006/relationships/hyperlink" Target="https://creativecommons.org/licenses/by-nd/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alana.org.br/entrevista-soraia-chung-brincar/brincar-2/"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hs.uk/" TargetMode="External"/><Relationship Id="rId2" Type="http://schemas.openxmlformats.org/officeDocument/2006/relationships/hyperlink" Target="https://www.simplypsychology.org/bowlby.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8116E-D2BA-853B-3B3E-E048AC27B562}"/>
              </a:ext>
            </a:extLst>
          </p:cNvPr>
          <p:cNvSpPr>
            <a:spLocks noGrp="1"/>
          </p:cNvSpPr>
          <p:nvPr>
            <p:ph type="ctrTitle"/>
          </p:nvPr>
        </p:nvSpPr>
        <p:spPr>
          <a:xfrm>
            <a:off x="703400" y="908651"/>
            <a:ext cx="4937004" cy="4058682"/>
          </a:xfrm>
        </p:spPr>
        <p:txBody>
          <a:bodyPr anchor="t">
            <a:normAutofit/>
          </a:bodyPr>
          <a:lstStyle/>
          <a:p>
            <a:pPr>
              <a:lnSpc>
                <a:spcPct val="90000"/>
              </a:lnSpc>
            </a:pPr>
            <a:r>
              <a:rPr lang="en-GB" sz="2100" dirty="0"/>
              <a:t>Understanding Amira’s Development Using Bowlby’s Attachment Theory</a:t>
            </a:r>
            <a:br>
              <a:rPr lang="en-GB" sz="2100" dirty="0"/>
            </a:br>
            <a:br>
              <a:rPr lang="en-GB" sz="2100" dirty="0"/>
            </a:br>
            <a:r>
              <a:rPr lang="en-GB" sz="2100" dirty="0"/>
              <a:t>Module: LCHS 4010 – Psychology in Health and Social Care</a:t>
            </a:r>
            <a:br>
              <a:rPr lang="en-GB" sz="2100" dirty="0"/>
            </a:br>
            <a:r>
              <a:rPr lang="en-GB" sz="2100" dirty="0"/>
              <a:t>Student Name: Patricia Lopes Faria Falcao</a:t>
            </a:r>
            <a:br>
              <a:rPr lang="en-GB" sz="2100" dirty="0"/>
            </a:br>
            <a:r>
              <a:rPr lang="en-GB" sz="2100" dirty="0"/>
              <a:t>Student ID:  2426390</a:t>
            </a:r>
            <a:br>
              <a:rPr lang="en-GB" sz="2100" dirty="0"/>
            </a:br>
            <a:r>
              <a:rPr lang="en-GB" sz="2100" dirty="0"/>
              <a:t>Lecturer’s Name</a:t>
            </a:r>
            <a:br>
              <a:rPr lang="en-GB" sz="2100" dirty="0"/>
            </a:br>
            <a:br>
              <a:rPr lang="en-GB" sz="2100" dirty="0"/>
            </a:br>
            <a:br>
              <a:rPr lang="en-GB" sz="2100" dirty="0"/>
            </a:br>
            <a:endParaRPr lang="en-GB" sz="2100" dirty="0"/>
          </a:p>
        </p:txBody>
      </p:sp>
      <p:sp>
        <p:nvSpPr>
          <p:cNvPr id="3" name="Subtitle 2">
            <a:extLst>
              <a:ext uri="{FF2B5EF4-FFF2-40B4-BE49-F238E27FC236}">
                <a16:creationId xmlns:a16="http://schemas.microsoft.com/office/drawing/2014/main" id="{A9B2E4F8-2D47-5AF7-CBD5-807FB8B31E62}"/>
              </a:ext>
            </a:extLst>
          </p:cNvPr>
          <p:cNvSpPr>
            <a:spLocks noGrp="1"/>
          </p:cNvSpPr>
          <p:nvPr>
            <p:ph type="subTitle" idx="1"/>
          </p:nvPr>
        </p:nvSpPr>
        <p:spPr>
          <a:xfrm>
            <a:off x="703400" y="5103862"/>
            <a:ext cx="4172757" cy="845487"/>
          </a:xfrm>
        </p:spPr>
        <p:txBody>
          <a:bodyPr anchor="b">
            <a:normAutofit/>
          </a:bodyPr>
          <a:lstStyle/>
          <a:p>
            <a:r>
              <a:rPr lang="en-GB" dirty="0"/>
              <a:t>Date: 17 November 2025 </a:t>
            </a:r>
          </a:p>
        </p:txBody>
      </p:sp>
      <p:cxnSp>
        <p:nvCxnSpPr>
          <p:cNvPr id="14" name="Straight Connector 13">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79DF38A3-4D39-A53D-8D8D-C1F7465160EC}"/>
              </a:ext>
            </a:extLst>
          </p:cNvPr>
          <p:cNvPicPr>
            <a:picLocks noChangeAspect="1"/>
          </p:cNvPicPr>
          <p:nvPr/>
        </p:nvPicPr>
        <p:blipFill>
          <a:blip r:embed="rId2"/>
          <a:srcRect l="7115" r="7354"/>
          <a:stretch>
            <a:fillRect/>
          </a:stretch>
        </p:blipFill>
        <p:spPr>
          <a:xfrm>
            <a:off x="6326272" y="10"/>
            <a:ext cx="5865727" cy="6857990"/>
          </a:xfrm>
          <a:prstGeom prst="rect">
            <a:avLst/>
          </a:prstGeom>
        </p:spPr>
      </p:pic>
    </p:spTree>
    <p:extLst>
      <p:ext uri="{BB962C8B-B14F-4D97-AF65-F5344CB8AC3E}">
        <p14:creationId xmlns:p14="http://schemas.microsoft.com/office/powerpoint/2010/main" val="3280683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6ADFC8-44C9-470B-54FF-CBE78C100633}"/>
              </a:ext>
            </a:extLst>
          </p:cNvPr>
          <p:cNvSpPr>
            <a:spLocks noGrp="1"/>
          </p:cNvSpPr>
          <p:nvPr>
            <p:ph type="title"/>
          </p:nvPr>
        </p:nvSpPr>
        <p:spPr>
          <a:xfrm>
            <a:off x="704087" y="909637"/>
            <a:ext cx="4800600" cy="1307592"/>
          </a:xfrm>
        </p:spPr>
        <p:txBody>
          <a:bodyPr vert="horz" lIns="91440" tIns="45720" rIns="91440" bIns="45720" rtlCol="0" anchor="t">
            <a:normAutofit/>
          </a:bodyPr>
          <a:lstStyle/>
          <a:p>
            <a:pPr>
              <a:lnSpc>
                <a:spcPct val="90000"/>
              </a:lnSpc>
            </a:pPr>
            <a:r>
              <a:rPr lang="en-US"/>
              <a:t>Case summary: Amira</a:t>
            </a:r>
          </a:p>
        </p:txBody>
      </p:sp>
      <p:cxnSp>
        <p:nvCxnSpPr>
          <p:cNvPr id="17" name="Straight Connector 16">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6451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31A8CC9-6542-710D-02BC-B9C843018678}"/>
              </a:ext>
            </a:extLst>
          </p:cNvPr>
          <p:cNvSpPr>
            <a:spLocks noGrp="1"/>
          </p:cNvSpPr>
          <p:nvPr>
            <p:ph sz="half" idx="1"/>
          </p:nvPr>
        </p:nvSpPr>
        <p:spPr>
          <a:xfrm>
            <a:off x="704089" y="2221992"/>
            <a:ext cx="4800600" cy="3739896"/>
          </a:xfrm>
        </p:spPr>
        <p:txBody>
          <a:bodyPr vert="horz" lIns="91440" tIns="45720" rIns="91440" bIns="45720" rtlCol="0">
            <a:normAutofit/>
          </a:bodyPr>
          <a:lstStyle/>
          <a:p>
            <a:pPr marL="0" algn="just">
              <a:lnSpc>
                <a:spcPct val="100000"/>
              </a:lnSpc>
            </a:pPr>
            <a:r>
              <a:rPr lang="en-US" dirty="0"/>
              <a:t>Amira is a 3-year-old child who recently started nursery. She is showing signs of emotional difficulty as she adjusts to the new environment, which is affecting her </a:t>
            </a:r>
            <a:r>
              <a:rPr lang="en-US" dirty="0" err="1"/>
              <a:t>behaviour</a:t>
            </a:r>
            <a:r>
              <a:rPr lang="en-US" dirty="0"/>
              <a:t> and social interactions.</a:t>
            </a:r>
          </a:p>
          <a:p>
            <a:pPr marL="0" algn="just">
              <a:lnSpc>
                <a:spcPct val="100000"/>
              </a:lnSpc>
            </a:pPr>
            <a:r>
              <a:rPr lang="en-US" dirty="0"/>
              <a:t>. Show anxiety when separated from carers</a:t>
            </a:r>
          </a:p>
          <a:p>
            <a:pPr marL="0" algn="just">
              <a:lnSpc>
                <a:spcPct val="100000"/>
              </a:lnSpc>
            </a:pPr>
            <a:r>
              <a:rPr lang="en-US" dirty="0"/>
              <a:t>. Limited verbal communication</a:t>
            </a:r>
          </a:p>
          <a:p>
            <a:pPr marL="0" algn="just">
              <a:lnSpc>
                <a:spcPct val="100000"/>
              </a:lnSpc>
            </a:pPr>
            <a:r>
              <a:rPr lang="en-US" dirty="0"/>
              <a:t>. Difficulty joining group play</a:t>
            </a:r>
          </a:p>
          <a:p>
            <a:pPr marL="0" algn="just">
              <a:lnSpc>
                <a:spcPct val="100000"/>
              </a:lnSpc>
            </a:pPr>
            <a:r>
              <a:rPr lang="en-US" dirty="0"/>
              <a:t>. Recently joined the nursey</a:t>
            </a:r>
          </a:p>
        </p:txBody>
      </p:sp>
      <p:cxnSp>
        <p:nvCxnSpPr>
          <p:cNvPr id="19" name="Straight Connector 18">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4645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child playing in the sand&#10;&#10;AI-generated content may be incorrect.">
            <a:extLst>
              <a:ext uri="{FF2B5EF4-FFF2-40B4-BE49-F238E27FC236}">
                <a16:creationId xmlns:a16="http://schemas.microsoft.com/office/drawing/2014/main" id="{83B712A5-542B-3C43-53A6-585481DA5595}"/>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782" r="18388" b="-1"/>
          <a:stretch>
            <a:fillRect/>
          </a:stretch>
        </p:blipFill>
        <p:spPr>
          <a:xfrm>
            <a:off x="6147816" y="10"/>
            <a:ext cx="6044184" cy="6857990"/>
          </a:xfrm>
          <a:prstGeom prst="rect">
            <a:avLst/>
          </a:prstGeom>
        </p:spPr>
      </p:pic>
    </p:spTree>
    <p:extLst>
      <p:ext uri="{BB962C8B-B14F-4D97-AF65-F5344CB8AC3E}">
        <p14:creationId xmlns:p14="http://schemas.microsoft.com/office/powerpoint/2010/main" val="2943717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7F2B-650D-102E-243A-A1540D20957A}"/>
              </a:ext>
            </a:extLst>
          </p:cNvPr>
          <p:cNvSpPr>
            <a:spLocks noGrp="1"/>
          </p:cNvSpPr>
          <p:nvPr>
            <p:ph type="title"/>
          </p:nvPr>
        </p:nvSpPr>
        <p:spPr/>
        <p:txBody>
          <a:bodyPr/>
          <a:lstStyle/>
          <a:p>
            <a:pPr algn="ctr"/>
            <a:r>
              <a:rPr lang="en-GB" dirty="0"/>
              <a:t>Why BOWLBYS ATTACHMENT THEORY?</a:t>
            </a:r>
          </a:p>
        </p:txBody>
      </p:sp>
      <p:sp>
        <p:nvSpPr>
          <p:cNvPr id="3" name="Content Placeholder 2">
            <a:extLst>
              <a:ext uri="{FF2B5EF4-FFF2-40B4-BE49-F238E27FC236}">
                <a16:creationId xmlns:a16="http://schemas.microsoft.com/office/drawing/2014/main" id="{36A7F345-331C-A1E7-C0B5-23B9C6EBA690}"/>
              </a:ext>
            </a:extLst>
          </p:cNvPr>
          <p:cNvSpPr>
            <a:spLocks noGrp="1"/>
          </p:cNvSpPr>
          <p:nvPr>
            <p:ph sz="half" idx="1"/>
          </p:nvPr>
        </p:nvSpPr>
        <p:spPr/>
        <p:txBody>
          <a:bodyPr/>
          <a:lstStyle/>
          <a:p>
            <a:pPr marL="0" indent="0" algn="just">
              <a:buNone/>
            </a:pPr>
            <a:r>
              <a:rPr lang="en-GB" dirty="0"/>
              <a:t>I selected Bowlby’s Attachment Theory because it explains how early emotional bonds shape a child’s behaviour, especially in moments of separation and adaptation to new environments.</a:t>
            </a:r>
          </a:p>
          <a:p>
            <a:pPr marL="0" indent="0" algn="just">
              <a:buNone/>
            </a:pPr>
            <a:r>
              <a:rPr lang="en-GB" dirty="0"/>
              <a:t>This theory aligns closely whit Amira’s behaviours and supports understanding her emotional needs.</a:t>
            </a:r>
          </a:p>
        </p:txBody>
      </p:sp>
      <p:graphicFrame>
        <p:nvGraphicFramePr>
          <p:cNvPr id="6" name="Content Placeholder 3">
            <a:extLst>
              <a:ext uri="{FF2B5EF4-FFF2-40B4-BE49-F238E27FC236}">
                <a16:creationId xmlns:a16="http://schemas.microsoft.com/office/drawing/2014/main" id="{1126989B-42B7-AF0B-2B50-27E642514325}"/>
              </a:ext>
            </a:extLst>
          </p:cNvPr>
          <p:cNvGraphicFramePr>
            <a:graphicFrameLocks noGrp="1"/>
          </p:cNvGraphicFramePr>
          <p:nvPr>
            <p:ph sz="half" idx="2"/>
            <p:extLst>
              <p:ext uri="{D42A27DB-BD31-4B8C-83A1-F6EECF244321}">
                <p14:modId xmlns:p14="http://schemas.microsoft.com/office/powerpoint/2010/main" val="161438741"/>
              </p:ext>
            </p:extLst>
          </p:nvPr>
        </p:nvGraphicFramePr>
        <p:xfrm>
          <a:off x="6181344" y="2221992"/>
          <a:ext cx="5212080"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99290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288D09-A264-63CE-2419-BAB259F53198}"/>
              </a:ext>
            </a:extLst>
          </p:cNvPr>
          <p:cNvSpPr>
            <a:spLocks noGrp="1"/>
          </p:cNvSpPr>
          <p:nvPr>
            <p:ph type="title"/>
          </p:nvPr>
        </p:nvSpPr>
        <p:spPr>
          <a:xfrm>
            <a:off x="700088" y="909637"/>
            <a:ext cx="6400800" cy="1307592"/>
          </a:xfrm>
        </p:spPr>
        <p:txBody>
          <a:bodyPr vert="horz" lIns="91440" tIns="45720" rIns="91440" bIns="45720" rtlCol="0" anchor="t">
            <a:normAutofit/>
          </a:bodyPr>
          <a:lstStyle/>
          <a:p>
            <a:pPr>
              <a:lnSpc>
                <a:spcPct val="90000"/>
              </a:lnSpc>
            </a:pPr>
            <a:r>
              <a:rPr lang="en-US"/>
              <a:t>Bowlby’s attachment theory</a:t>
            </a:r>
          </a:p>
        </p:txBody>
      </p:sp>
      <p:cxnSp>
        <p:nvCxnSpPr>
          <p:cNvPr id="27" name="Straight Connector 26">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53BFB2-29B8-8F65-F1A2-7E9E3256F896}"/>
              </a:ext>
            </a:extLst>
          </p:cNvPr>
          <p:cNvSpPr>
            <a:spLocks noGrp="1"/>
          </p:cNvSpPr>
          <p:nvPr>
            <p:ph sz="half" idx="1"/>
          </p:nvPr>
        </p:nvSpPr>
        <p:spPr>
          <a:xfrm>
            <a:off x="700088" y="2221992"/>
            <a:ext cx="6400800" cy="3739896"/>
          </a:xfrm>
        </p:spPr>
        <p:txBody>
          <a:bodyPr vert="horz" lIns="91440" tIns="45720" rIns="91440" bIns="45720" rtlCol="0">
            <a:normAutofit/>
          </a:bodyPr>
          <a:lstStyle/>
          <a:p>
            <a:pPr marL="0" algn="just"/>
            <a:r>
              <a:rPr lang="en-US" dirty="0"/>
              <a:t>Bowlby’s Attachment Theory explains how early relations with caregivers shape a child’s emotional security, confidence, and ability to explore the importance of a stable caregivers as a secure base</a:t>
            </a:r>
          </a:p>
          <a:p>
            <a:pPr marL="0" algn="just"/>
            <a:r>
              <a:rPr lang="en-US" dirty="0"/>
              <a:t>. Secure and insecure attachment </a:t>
            </a:r>
          </a:p>
          <a:p>
            <a:pPr marL="0" algn="just"/>
            <a:r>
              <a:rPr lang="en-US" dirty="0"/>
              <a:t>. Caregiver as a secure base</a:t>
            </a:r>
          </a:p>
          <a:p>
            <a:pPr marL="0" algn="just"/>
            <a:r>
              <a:rPr lang="en-US" dirty="0"/>
              <a:t>. Separation anxiety</a:t>
            </a:r>
          </a:p>
          <a:p>
            <a:pPr marL="0" algn="just"/>
            <a:r>
              <a:rPr lang="en-US" dirty="0"/>
              <a:t>. Internal working model ( expectations about relationships ). </a:t>
            </a:r>
          </a:p>
        </p:txBody>
      </p:sp>
      <p:cxnSp>
        <p:nvCxnSpPr>
          <p:cNvPr id="28" name="Straight Connector 27">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9" name="Content Placeholder 8">
            <a:extLst>
              <a:ext uri="{FF2B5EF4-FFF2-40B4-BE49-F238E27FC236}">
                <a16:creationId xmlns:a16="http://schemas.microsoft.com/office/drawing/2014/main" id="{FF483553-489F-0AD5-9B83-8457351D6F14}"/>
              </a:ext>
            </a:extLst>
          </p:cNvPr>
          <p:cNvGraphicFramePr>
            <a:graphicFrameLocks noGrp="1"/>
          </p:cNvGraphicFramePr>
          <p:nvPr>
            <p:ph sz="half" idx="2"/>
            <p:extLst>
              <p:ext uri="{D42A27DB-BD31-4B8C-83A1-F6EECF244321}">
                <p14:modId xmlns:p14="http://schemas.microsoft.com/office/powerpoint/2010/main" val="1189451234"/>
              </p:ext>
            </p:extLst>
          </p:nvPr>
        </p:nvGraphicFramePr>
        <p:xfrm>
          <a:off x="7487920" y="1092143"/>
          <a:ext cx="3903981" cy="4712830"/>
        </p:xfrm>
        <a:graphic>
          <a:graphicData uri="http://schemas.openxmlformats.org/drawingml/2006/table">
            <a:tbl>
              <a:tblPr firstRow="1" bandRow="1">
                <a:tableStyleId>{5C22544A-7EE6-4342-B048-85BDC9FD1C3A}</a:tableStyleId>
              </a:tblPr>
              <a:tblGrid>
                <a:gridCol w="1984459">
                  <a:extLst>
                    <a:ext uri="{9D8B030D-6E8A-4147-A177-3AD203B41FA5}">
                      <a16:colId xmlns:a16="http://schemas.microsoft.com/office/drawing/2014/main" val="2830577046"/>
                    </a:ext>
                  </a:extLst>
                </a:gridCol>
                <a:gridCol w="1919522">
                  <a:extLst>
                    <a:ext uri="{9D8B030D-6E8A-4147-A177-3AD203B41FA5}">
                      <a16:colId xmlns:a16="http://schemas.microsoft.com/office/drawing/2014/main" val="3938003744"/>
                    </a:ext>
                  </a:extLst>
                </a:gridCol>
              </a:tblGrid>
              <a:tr h="691963">
                <a:tc>
                  <a:txBody>
                    <a:bodyPr/>
                    <a:lstStyle/>
                    <a:p>
                      <a:r>
                        <a:rPr lang="en-GB" sz="1800"/>
                        <a:t>Secure Attachment </a:t>
                      </a:r>
                    </a:p>
                  </a:txBody>
                  <a:tcPr marL="93508" marR="93508" marT="46754" marB="46754"/>
                </a:tc>
                <a:tc>
                  <a:txBody>
                    <a:bodyPr/>
                    <a:lstStyle/>
                    <a:p>
                      <a:r>
                        <a:rPr lang="en-GB" sz="1800"/>
                        <a:t>Insecure Attachment</a:t>
                      </a:r>
                    </a:p>
                  </a:txBody>
                  <a:tcPr marL="93508" marR="93508" marT="46754" marB="46754"/>
                </a:tc>
                <a:extLst>
                  <a:ext uri="{0D108BD9-81ED-4DB2-BD59-A6C34878D82A}">
                    <a16:rowId xmlns:a16="http://schemas.microsoft.com/office/drawing/2014/main" val="96527557"/>
                  </a:ext>
                </a:extLst>
              </a:tr>
              <a:tr h="691963">
                <a:tc>
                  <a:txBody>
                    <a:bodyPr/>
                    <a:lstStyle/>
                    <a:p>
                      <a:r>
                        <a:rPr lang="en-GB" sz="1800"/>
                        <a:t>Child feels safe </a:t>
                      </a:r>
                    </a:p>
                  </a:txBody>
                  <a:tcPr marL="93508" marR="93508" marT="46754" marB="46754"/>
                </a:tc>
                <a:tc>
                  <a:txBody>
                    <a:bodyPr/>
                    <a:lstStyle/>
                    <a:p>
                      <a:r>
                        <a:rPr lang="en-GB" sz="1800"/>
                        <a:t>Child feels uncertain</a:t>
                      </a:r>
                    </a:p>
                  </a:txBody>
                  <a:tcPr marL="93508" marR="93508" marT="46754" marB="46754"/>
                </a:tc>
                <a:extLst>
                  <a:ext uri="{0D108BD9-81ED-4DB2-BD59-A6C34878D82A}">
                    <a16:rowId xmlns:a16="http://schemas.microsoft.com/office/drawing/2014/main" val="4131413535"/>
                  </a:ext>
                </a:extLst>
              </a:tr>
              <a:tr h="691963">
                <a:tc>
                  <a:txBody>
                    <a:bodyPr/>
                    <a:lstStyle/>
                    <a:p>
                      <a:r>
                        <a:rPr lang="en-GB" sz="1800"/>
                        <a:t>Explores freely </a:t>
                      </a:r>
                    </a:p>
                  </a:txBody>
                  <a:tcPr marL="93508" marR="93508" marT="46754" marB="46754"/>
                </a:tc>
                <a:tc>
                  <a:txBody>
                    <a:bodyPr/>
                    <a:lstStyle/>
                    <a:p>
                      <a:r>
                        <a:rPr lang="en-GB" sz="1800"/>
                        <a:t>Hesitates to explore</a:t>
                      </a:r>
                    </a:p>
                  </a:txBody>
                  <a:tcPr marL="93508" marR="93508" marT="46754" marB="46754"/>
                </a:tc>
                <a:extLst>
                  <a:ext uri="{0D108BD9-81ED-4DB2-BD59-A6C34878D82A}">
                    <a16:rowId xmlns:a16="http://schemas.microsoft.com/office/drawing/2014/main" val="3053967563"/>
                  </a:ext>
                </a:extLst>
              </a:tr>
              <a:tr h="691963">
                <a:tc>
                  <a:txBody>
                    <a:bodyPr/>
                    <a:lstStyle/>
                    <a:p>
                      <a:r>
                        <a:rPr lang="en-GB" sz="1800"/>
                        <a:t>Uses caregiver as secure base </a:t>
                      </a:r>
                    </a:p>
                  </a:txBody>
                  <a:tcPr marL="93508" marR="93508" marT="46754" marB="46754"/>
                </a:tc>
                <a:tc>
                  <a:txBody>
                    <a:bodyPr/>
                    <a:lstStyle/>
                    <a:p>
                      <a:r>
                        <a:rPr lang="en-GB" sz="1800"/>
                        <a:t>Caregiver not a reliable base </a:t>
                      </a:r>
                    </a:p>
                  </a:txBody>
                  <a:tcPr marL="93508" marR="93508" marT="46754" marB="46754"/>
                </a:tc>
                <a:extLst>
                  <a:ext uri="{0D108BD9-81ED-4DB2-BD59-A6C34878D82A}">
                    <a16:rowId xmlns:a16="http://schemas.microsoft.com/office/drawing/2014/main" val="2668393693"/>
                  </a:ext>
                </a:extLst>
              </a:tr>
              <a:tr h="972489">
                <a:tc>
                  <a:txBody>
                    <a:bodyPr/>
                    <a:lstStyle/>
                    <a:p>
                      <a:r>
                        <a:rPr lang="en-GB" sz="1800"/>
                        <a:t>Recovers quickly after separation </a:t>
                      </a:r>
                    </a:p>
                  </a:txBody>
                  <a:tcPr marL="93508" marR="93508" marT="46754" marB="46754"/>
                </a:tc>
                <a:tc>
                  <a:txBody>
                    <a:bodyPr/>
                    <a:lstStyle/>
                    <a:p>
                      <a:r>
                        <a:rPr lang="en-GB" sz="1800"/>
                        <a:t>High distress during separation</a:t>
                      </a:r>
                    </a:p>
                  </a:txBody>
                  <a:tcPr marL="93508" marR="93508" marT="46754" marB="46754"/>
                </a:tc>
                <a:extLst>
                  <a:ext uri="{0D108BD9-81ED-4DB2-BD59-A6C34878D82A}">
                    <a16:rowId xmlns:a16="http://schemas.microsoft.com/office/drawing/2014/main" val="174688082"/>
                  </a:ext>
                </a:extLst>
              </a:tr>
              <a:tr h="972489">
                <a:tc>
                  <a:txBody>
                    <a:bodyPr/>
                    <a:lstStyle/>
                    <a:p>
                      <a:r>
                        <a:rPr lang="en-GB" sz="1800"/>
                        <a:t>Caregiver responds consistently </a:t>
                      </a:r>
                    </a:p>
                  </a:txBody>
                  <a:tcPr marL="93508" marR="93508" marT="46754" marB="46754"/>
                </a:tc>
                <a:tc>
                  <a:txBody>
                    <a:bodyPr/>
                    <a:lstStyle/>
                    <a:p>
                      <a:r>
                        <a:rPr lang="en-GB" sz="1800"/>
                        <a:t>Caregiver responds inconsistently</a:t>
                      </a:r>
                    </a:p>
                  </a:txBody>
                  <a:tcPr marL="93508" marR="93508" marT="46754" marB="46754"/>
                </a:tc>
                <a:extLst>
                  <a:ext uri="{0D108BD9-81ED-4DB2-BD59-A6C34878D82A}">
                    <a16:rowId xmlns:a16="http://schemas.microsoft.com/office/drawing/2014/main" val="2125459245"/>
                  </a:ext>
                </a:extLst>
              </a:tr>
            </a:tbl>
          </a:graphicData>
        </a:graphic>
      </p:graphicFrame>
    </p:spTree>
    <p:extLst>
      <p:ext uri="{BB962C8B-B14F-4D97-AF65-F5344CB8AC3E}">
        <p14:creationId xmlns:p14="http://schemas.microsoft.com/office/powerpoint/2010/main" val="3618748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419C80-8C93-E526-39D7-002C89FA204A}"/>
              </a:ext>
            </a:extLst>
          </p:cNvPr>
          <p:cNvSpPr>
            <a:spLocks noGrp="1"/>
          </p:cNvSpPr>
          <p:nvPr>
            <p:ph type="title"/>
          </p:nvPr>
        </p:nvSpPr>
        <p:spPr>
          <a:xfrm>
            <a:off x="704088" y="914400"/>
            <a:ext cx="6239599" cy="1307590"/>
          </a:xfrm>
        </p:spPr>
        <p:txBody>
          <a:bodyPr vert="horz" lIns="91440" tIns="45720" rIns="91440" bIns="45720" rtlCol="0" anchor="t">
            <a:normAutofit/>
          </a:bodyPr>
          <a:lstStyle/>
          <a:p>
            <a:pPr>
              <a:lnSpc>
                <a:spcPct val="90000"/>
              </a:lnSpc>
            </a:pPr>
            <a:r>
              <a:rPr lang="en-US"/>
              <a:t>Applying Bowlby’s, the theory to Amira</a:t>
            </a:r>
          </a:p>
        </p:txBody>
      </p:sp>
      <p:cxnSp>
        <p:nvCxnSpPr>
          <p:cNvPr id="20" name="Straight Connector 19">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210FC6-9C56-0302-65E0-C0C132C09267}"/>
              </a:ext>
            </a:extLst>
          </p:cNvPr>
          <p:cNvSpPr>
            <a:spLocks noGrp="1"/>
          </p:cNvSpPr>
          <p:nvPr>
            <p:ph sz="half" idx="1"/>
          </p:nvPr>
        </p:nvSpPr>
        <p:spPr>
          <a:xfrm>
            <a:off x="704088" y="2221992"/>
            <a:ext cx="6239599" cy="3941064"/>
          </a:xfrm>
        </p:spPr>
        <p:txBody>
          <a:bodyPr vert="horz" lIns="91440" tIns="45720" rIns="91440" bIns="45720" rtlCol="0">
            <a:normAutofit/>
          </a:bodyPr>
          <a:lstStyle/>
          <a:p>
            <a:pPr marL="0"/>
            <a:r>
              <a:rPr lang="en-US" sz="1900"/>
              <a:t>Bowlby’s concepts help explain Amira’s emotional responses in the nursery, especially her anxiety, limited communication, and difficulty joining group play.</a:t>
            </a:r>
          </a:p>
          <a:p>
            <a:pPr marL="0"/>
            <a:r>
              <a:rPr lang="en-US" sz="1900"/>
              <a:t>. Separation anxiety: Amira becomes distressed when care leave </a:t>
            </a:r>
          </a:p>
          <a:p>
            <a:pPr marL="0"/>
            <a:r>
              <a:rPr lang="en-US" sz="1900"/>
              <a:t>. Insecure attachment signs: clinginess, fear, withdrawal</a:t>
            </a:r>
          </a:p>
          <a:p>
            <a:pPr marL="0"/>
            <a:r>
              <a:rPr lang="en-US" sz="1900"/>
              <a:t>. Lack of secure base struggles to explore or join group play</a:t>
            </a:r>
          </a:p>
          <a:p>
            <a:pPr marL="0"/>
            <a:r>
              <a:rPr lang="en-US" sz="1900"/>
              <a:t>. Internal working model: may expect unfamiliar adults to be unsafe </a:t>
            </a:r>
          </a:p>
          <a:p>
            <a:pPr marL="0"/>
            <a:endParaRPr lang="en-US" sz="1900"/>
          </a:p>
        </p:txBody>
      </p:sp>
      <p:pic>
        <p:nvPicPr>
          <p:cNvPr id="8" name="Content Placeholder 7" descr="A child hugging a person's stomach&#10;&#10;AI-generated content may be incorrect.">
            <a:extLst>
              <a:ext uri="{FF2B5EF4-FFF2-40B4-BE49-F238E27FC236}">
                <a16:creationId xmlns:a16="http://schemas.microsoft.com/office/drawing/2014/main" id="{737E23E5-7C9A-9545-4515-0DCFFF45060D}"/>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2339" r="12804" b="-1"/>
          <a:stretch>
            <a:fillRect/>
          </a:stretch>
        </p:blipFill>
        <p:spPr>
          <a:xfrm>
            <a:off x="7583424" y="10"/>
            <a:ext cx="4608576" cy="6857990"/>
          </a:xfrm>
          <a:prstGeom prst="rect">
            <a:avLst/>
          </a:prstGeom>
        </p:spPr>
      </p:pic>
      <p:sp>
        <p:nvSpPr>
          <p:cNvPr id="9" name="TextBox 8">
            <a:extLst>
              <a:ext uri="{FF2B5EF4-FFF2-40B4-BE49-F238E27FC236}">
                <a16:creationId xmlns:a16="http://schemas.microsoft.com/office/drawing/2014/main" id="{2EDB2568-3E40-05B4-69CA-B615E3551D3E}"/>
              </a:ext>
            </a:extLst>
          </p:cNvPr>
          <p:cNvSpPr txBox="1"/>
          <p:nvPr/>
        </p:nvSpPr>
        <p:spPr>
          <a:xfrm>
            <a:off x="9639698" y="6657945"/>
            <a:ext cx="255230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calhealthreport.org/2018/08/13/low-income-children-access-mental-health-care-varies-sharply-count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585973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CDA230-A68D-BBAF-7637-0C0177FB53D7}"/>
              </a:ext>
            </a:extLst>
          </p:cNvPr>
          <p:cNvSpPr>
            <a:spLocks noGrp="1"/>
          </p:cNvSpPr>
          <p:nvPr>
            <p:ph type="title"/>
          </p:nvPr>
        </p:nvSpPr>
        <p:spPr>
          <a:xfrm>
            <a:off x="704088" y="555713"/>
            <a:ext cx="3721629" cy="2648594"/>
          </a:xfrm>
        </p:spPr>
        <p:txBody>
          <a:bodyPr>
            <a:normAutofit/>
          </a:bodyPr>
          <a:lstStyle/>
          <a:p>
            <a:r>
              <a:rPr lang="en-GB"/>
              <a:t>Practical strategies to support Amira </a:t>
            </a:r>
          </a:p>
        </p:txBody>
      </p:sp>
      <p:pic>
        <p:nvPicPr>
          <p:cNvPr id="5" name="Picture 4" descr="A group of kids playing with hula hoops&#10;&#10;AI-generated content may be incorrect.">
            <a:extLst>
              <a:ext uri="{FF2B5EF4-FFF2-40B4-BE49-F238E27FC236}">
                <a16:creationId xmlns:a16="http://schemas.microsoft.com/office/drawing/2014/main" id="{753099D1-DA21-03BE-E057-76F1EC3B25E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601" r="9606" b="3"/>
          <a:stretch>
            <a:fillRect/>
          </a:stretch>
        </p:blipFill>
        <p:spPr>
          <a:xfrm>
            <a:off x="715365" y="3524790"/>
            <a:ext cx="3721629" cy="2648593"/>
          </a:xfrm>
          <a:prstGeom prst="rect">
            <a:avLst/>
          </a:prstGeom>
        </p:spPr>
      </p:pic>
      <p:cxnSp>
        <p:nvCxnSpPr>
          <p:cNvPr id="17" name="Straight Connector 16">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EA56172-DA59-1E6B-CC81-21808B9BB872}"/>
              </a:ext>
            </a:extLst>
          </p:cNvPr>
          <p:cNvSpPr>
            <a:spLocks noGrp="1"/>
          </p:cNvSpPr>
          <p:nvPr>
            <p:ph idx="1"/>
          </p:nvPr>
        </p:nvSpPr>
        <p:spPr>
          <a:xfrm>
            <a:off x="5427407" y="555712"/>
            <a:ext cx="6065179" cy="5614416"/>
          </a:xfrm>
        </p:spPr>
        <p:txBody>
          <a:bodyPr>
            <a:normAutofit/>
          </a:bodyPr>
          <a:lstStyle/>
          <a:p>
            <a:pPr marL="0" indent="0" algn="just">
              <a:lnSpc>
                <a:spcPct val="100000"/>
              </a:lnSpc>
              <a:buNone/>
            </a:pPr>
            <a:r>
              <a:rPr lang="en-GB" dirty="0"/>
              <a:t>Based on Bowlby’s Attachment Theory, Amira requires consistent and nurturing support to help her feel emotionally secure in the nursey. Because she shows signs of anxiety and insecurity, the strategies must focus on building a stable relationship with a trusted adult, reducing separation distress, and creating predictable experiences that increase her confidence and ability to engage with others. These approaches will help Amira feel safe enough to explore, communicate, and participate in social play.</a:t>
            </a:r>
          </a:p>
          <a:p>
            <a:pPr marL="0" indent="0" algn="just">
              <a:lnSpc>
                <a:spcPct val="100000"/>
              </a:lnSpc>
              <a:buNone/>
            </a:pPr>
            <a:r>
              <a:rPr lang="en-GB" dirty="0"/>
              <a:t>. Key worker to build trust and emotional security</a:t>
            </a:r>
          </a:p>
          <a:p>
            <a:pPr marL="0" indent="0" algn="just">
              <a:lnSpc>
                <a:spcPct val="100000"/>
              </a:lnSpc>
              <a:buNone/>
            </a:pPr>
            <a:r>
              <a:rPr lang="en-GB" dirty="0"/>
              <a:t>. Predictable routines to reduce anxiety</a:t>
            </a:r>
          </a:p>
          <a:p>
            <a:pPr marL="0" indent="0" algn="just">
              <a:lnSpc>
                <a:spcPct val="100000"/>
              </a:lnSpc>
              <a:buNone/>
            </a:pPr>
            <a:r>
              <a:rPr lang="en-GB" dirty="0"/>
              <a:t>. Gradual and supported separation from carers</a:t>
            </a:r>
          </a:p>
          <a:p>
            <a:pPr marL="0" indent="0" algn="just">
              <a:lnSpc>
                <a:spcPct val="100000"/>
              </a:lnSpc>
              <a:buNone/>
            </a:pPr>
            <a:r>
              <a:rPr lang="en-GB" dirty="0"/>
              <a:t>.Warm, responsive communication and comfort</a:t>
            </a:r>
          </a:p>
          <a:p>
            <a:pPr marL="0" indent="0" algn="just">
              <a:lnSpc>
                <a:spcPct val="100000"/>
              </a:lnSpc>
              <a:buNone/>
            </a:pPr>
            <a:r>
              <a:rPr lang="en-GB" dirty="0"/>
              <a:t>. Small group activities to improve social confidence</a:t>
            </a:r>
          </a:p>
          <a:p>
            <a:pPr marL="0" indent="0">
              <a:lnSpc>
                <a:spcPct val="100000"/>
              </a:lnSpc>
              <a:buNone/>
            </a:pPr>
            <a:endParaRPr lang="en-GB" dirty="0"/>
          </a:p>
          <a:p>
            <a:pPr marL="0" indent="0">
              <a:lnSpc>
                <a:spcPct val="100000"/>
              </a:lnSpc>
              <a:buNone/>
            </a:pPr>
            <a:endParaRPr lang="en-GB" dirty="0"/>
          </a:p>
        </p:txBody>
      </p:sp>
      <p:sp>
        <p:nvSpPr>
          <p:cNvPr id="6" name="TextBox 5">
            <a:extLst>
              <a:ext uri="{FF2B5EF4-FFF2-40B4-BE49-F238E27FC236}">
                <a16:creationId xmlns:a16="http://schemas.microsoft.com/office/drawing/2014/main" id="{7FD9BAE3-FEFD-602A-506B-9E8287973093}"/>
              </a:ext>
            </a:extLst>
          </p:cNvPr>
          <p:cNvSpPr txBox="1"/>
          <p:nvPr/>
        </p:nvSpPr>
        <p:spPr>
          <a:xfrm>
            <a:off x="1750041" y="5973328"/>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lana.org.br/entrevista-soraia-chung-brincar/brincar-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720393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EF82C-46E2-5EC4-34FF-4D42F58BD42B}"/>
              </a:ext>
            </a:extLst>
          </p:cNvPr>
          <p:cNvSpPr>
            <a:spLocks noGrp="1"/>
          </p:cNvSpPr>
          <p:nvPr>
            <p:ph type="title"/>
          </p:nvPr>
        </p:nvSpPr>
        <p:spPr/>
        <p:txBody>
          <a:bodyPr>
            <a:normAutofit fontScale="90000"/>
          </a:bodyPr>
          <a:lstStyle/>
          <a:p>
            <a:r>
              <a:rPr lang="en-GB" dirty="0"/>
              <a:t>Nature and nurture in Amira's development</a:t>
            </a:r>
          </a:p>
        </p:txBody>
      </p:sp>
      <p:graphicFrame>
        <p:nvGraphicFramePr>
          <p:cNvPr id="6" name="Content Placeholder 2">
            <a:extLst>
              <a:ext uri="{FF2B5EF4-FFF2-40B4-BE49-F238E27FC236}">
                <a16:creationId xmlns:a16="http://schemas.microsoft.com/office/drawing/2014/main" id="{BFF8C4BA-B0A2-2F27-C56B-3782F3E37130}"/>
              </a:ext>
            </a:extLst>
          </p:cNvPr>
          <p:cNvGraphicFramePr>
            <a:graphicFrameLocks noGrp="1"/>
          </p:cNvGraphicFramePr>
          <p:nvPr>
            <p:ph sz="half" idx="1"/>
          </p:nvPr>
        </p:nvGraphicFramePr>
        <p:xfrm>
          <a:off x="704088" y="2221992"/>
          <a:ext cx="5212080"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5982982B-325E-4E29-11EA-8A70E272FA74}"/>
              </a:ext>
            </a:extLst>
          </p:cNvPr>
          <p:cNvSpPr>
            <a:spLocks noGrp="1"/>
          </p:cNvSpPr>
          <p:nvPr>
            <p:ph sz="half" idx="2"/>
          </p:nvPr>
        </p:nvSpPr>
        <p:spPr/>
        <p:txBody>
          <a:bodyPr>
            <a:normAutofit/>
          </a:bodyPr>
          <a:lstStyle/>
          <a:p>
            <a:r>
              <a:rPr lang="en-GB" dirty="0"/>
              <a:t>Nature: temperament, emotional sensitivity</a:t>
            </a:r>
          </a:p>
          <a:p>
            <a:r>
              <a:rPr lang="en-GB" dirty="0"/>
              <a:t>Nurture: quality of caregiving, home environment</a:t>
            </a:r>
          </a:p>
          <a:p>
            <a:r>
              <a:rPr lang="en-GB" dirty="0"/>
              <a:t>Interaction shapes attachment patterns</a:t>
            </a:r>
          </a:p>
          <a:p>
            <a:r>
              <a:rPr lang="en-GB" dirty="0"/>
              <a:t>Helps explain Amira’s anxiety and need for stability</a:t>
            </a:r>
          </a:p>
        </p:txBody>
      </p:sp>
    </p:spTree>
    <p:extLst>
      <p:ext uri="{BB962C8B-B14F-4D97-AF65-F5344CB8AC3E}">
        <p14:creationId xmlns:p14="http://schemas.microsoft.com/office/powerpoint/2010/main" val="3261421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0" name="Straight Connector 9">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3B5BA59-BF31-EE62-F16C-424D160CF697}"/>
              </a:ext>
            </a:extLst>
          </p:cNvPr>
          <p:cNvSpPr>
            <a:spLocks noGrp="1"/>
          </p:cNvSpPr>
          <p:nvPr>
            <p:ph type="title"/>
          </p:nvPr>
        </p:nvSpPr>
        <p:spPr>
          <a:xfrm>
            <a:off x="702129" y="914760"/>
            <a:ext cx="3678485" cy="3543764"/>
          </a:xfrm>
        </p:spPr>
        <p:txBody>
          <a:bodyPr>
            <a:normAutofit/>
          </a:bodyPr>
          <a:lstStyle/>
          <a:p>
            <a:r>
              <a:rPr lang="en-GB"/>
              <a:t>Strengths of Bowlby's Theory</a:t>
            </a:r>
            <a:endParaRPr lang="en-GB" dirty="0"/>
          </a:p>
        </p:txBody>
      </p:sp>
      <p:sp>
        <p:nvSpPr>
          <p:cNvPr id="3" name="Content Placeholder 2">
            <a:extLst>
              <a:ext uri="{FF2B5EF4-FFF2-40B4-BE49-F238E27FC236}">
                <a16:creationId xmlns:a16="http://schemas.microsoft.com/office/drawing/2014/main" id="{E39D80F3-CB7C-4AE2-4FBC-315022FCEBC6}"/>
              </a:ext>
            </a:extLst>
          </p:cNvPr>
          <p:cNvSpPr>
            <a:spLocks noGrp="1"/>
          </p:cNvSpPr>
          <p:nvPr>
            <p:ph idx="1"/>
          </p:nvPr>
        </p:nvSpPr>
        <p:spPr>
          <a:xfrm>
            <a:off x="4773168" y="993228"/>
            <a:ext cx="6720840" cy="4935981"/>
          </a:xfrm>
        </p:spPr>
        <p:txBody>
          <a:bodyPr>
            <a:normAutofit/>
          </a:bodyPr>
          <a:lstStyle/>
          <a:p>
            <a:pPr marL="0" indent="0" algn="just">
              <a:buNone/>
            </a:pPr>
            <a:r>
              <a:rPr lang="en-GB" dirty="0"/>
              <a:t>Bowlby’s Attachment Theory has several strengths that make it highly valuable in early years practice. The theory is strongly supported by research, particularly Ainsworth’s studies, which confirmed different patterns of attachment in young children. Bowlby provides a clear explanation anxiety. Because of its practical relevance, the theory is widely used in childcare settings to guide planning, observation, and support strategies.</a:t>
            </a:r>
          </a:p>
          <a:p>
            <a:pPr marL="0" indent="0" algn="just">
              <a:buNone/>
            </a:pPr>
            <a:r>
              <a:rPr lang="en-GB" dirty="0"/>
              <a:t>. Explains emotional needs in early childhood </a:t>
            </a:r>
          </a:p>
          <a:p>
            <a:pPr marL="0" indent="0" algn="just">
              <a:buNone/>
            </a:pPr>
            <a:r>
              <a:rPr lang="en-GB" dirty="0"/>
              <a:t>. Helps understand separation anxiety and insecurity</a:t>
            </a:r>
          </a:p>
          <a:p>
            <a:pPr marL="0" indent="0" algn="just">
              <a:buNone/>
            </a:pPr>
            <a:r>
              <a:rPr lang="en-GB" dirty="0"/>
              <a:t>. Highly relevant in nursery and social care practice </a:t>
            </a:r>
          </a:p>
        </p:txBody>
      </p:sp>
    </p:spTree>
    <p:extLst>
      <p:ext uri="{BB962C8B-B14F-4D97-AF65-F5344CB8AC3E}">
        <p14:creationId xmlns:p14="http://schemas.microsoft.com/office/powerpoint/2010/main" val="4193528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4AA147-1EAB-10B8-85EF-6DC6911EB75E}"/>
              </a:ext>
            </a:extLst>
          </p:cNvPr>
          <p:cNvSpPr>
            <a:spLocks noGrp="1"/>
          </p:cNvSpPr>
          <p:nvPr>
            <p:ph type="title"/>
          </p:nvPr>
        </p:nvSpPr>
        <p:spPr>
          <a:xfrm>
            <a:off x="704087" y="559063"/>
            <a:ext cx="3306747" cy="5256025"/>
          </a:xfrm>
        </p:spPr>
        <p:txBody>
          <a:bodyPr>
            <a:normAutofit/>
          </a:bodyPr>
          <a:lstStyle/>
          <a:p>
            <a:r>
              <a:rPr lang="en-GB" sz="3600"/>
              <a:t>Limitations of Bowlby's theory</a:t>
            </a:r>
          </a:p>
        </p:txBody>
      </p:sp>
      <p:sp>
        <p:nvSpPr>
          <p:cNvPr id="3" name="Content Placeholder 2">
            <a:extLst>
              <a:ext uri="{FF2B5EF4-FFF2-40B4-BE49-F238E27FC236}">
                <a16:creationId xmlns:a16="http://schemas.microsoft.com/office/drawing/2014/main" id="{C01E148E-BECC-252C-CDDF-04B9B236FD46}"/>
              </a:ext>
            </a:extLst>
          </p:cNvPr>
          <p:cNvSpPr>
            <a:spLocks noGrp="1"/>
          </p:cNvSpPr>
          <p:nvPr>
            <p:ph idx="1"/>
          </p:nvPr>
        </p:nvSpPr>
        <p:spPr>
          <a:xfrm>
            <a:off x="4643022" y="622249"/>
            <a:ext cx="6844892" cy="5639712"/>
          </a:xfrm>
        </p:spPr>
        <p:txBody>
          <a:bodyPr>
            <a:normAutofit/>
          </a:bodyPr>
          <a:lstStyle/>
          <a:p>
            <a:pPr marL="0" indent="0" algn="just">
              <a:lnSpc>
                <a:spcPct val="100000"/>
              </a:lnSpc>
              <a:buNone/>
            </a:pPr>
            <a:r>
              <a:rPr lang="en-GB" dirty="0"/>
              <a:t>Although Bowlby’s attachment Theory is highly influential, it also has limitations that need to be considered in practice. The theory places a strong emphasis on the mother-child relationship, which may not reflect the wide variety of family structures seen today. It may also oversimplify the role of early experiences by suggesting that attachment patterns formed in early childhood remain fixed throughout life. In addition, the theory has been criticised for cultural bias, as attachment behaviours can vary across cultures depending on social norms and caregiving practices. Recognising these limitations is important to avoid generalisations when supporting children like Amira.</a:t>
            </a:r>
          </a:p>
          <a:p>
            <a:pPr marL="0" indent="0" algn="just">
              <a:lnSpc>
                <a:spcPct val="100000"/>
              </a:lnSpc>
              <a:buNone/>
            </a:pPr>
            <a:r>
              <a:rPr lang="en-GB" dirty="0"/>
              <a:t>. Overemphasis on mother-child bond </a:t>
            </a:r>
          </a:p>
          <a:p>
            <a:pPr marL="0" indent="0" algn="just">
              <a:lnSpc>
                <a:spcPct val="100000"/>
              </a:lnSpc>
              <a:buNone/>
            </a:pPr>
            <a:r>
              <a:rPr lang="en-GB" dirty="0"/>
              <a:t>. May oversimplify early experiences</a:t>
            </a:r>
          </a:p>
          <a:p>
            <a:pPr marL="0" indent="0" algn="just">
              <a:lnSpc>
                <a:spcPct val="100000"/>
              </a:lnSpc>
              <a:buNone/>
            </a:pPr>
            <a:r>
              <a:rPr lang="en-GB" dirty="0"/>
              <a:t>. Cultural bias ( attachment varies across cultures )</a:t>
            </a:r>
          </a:p>
          <a:p>
            <a:pPr marL="0" indent="0" algn="just">
              <a:lnSpc>
                <a:spcPct val="100000"/>
              </a:lnSpc>
              <a:buNone/>
            </a:pPr>
            <a:r>
              <a:rPr lang="en-GB" dirty="0"/>
              <a:t>. Less focus on later life empierces and changes</a:t>
            </a:r>
          </a:p>
          <a:p>
            <a:pPr marL="0" indent="0">
              <a:lnSpc>
                <a:spcPct val="100000"/>
              </a:lnSpc>
              <a:buNone/>
            </a:pPr>
            <a:endParaRPr lang="en-GB" dirty="0"/>
          </a:p>
        </p:txBody>
      </p:sp>
      <p:cxnSp>
        <p:nvCxnSpPr>
          <p:cNvPr id="10" name="Straight Connector 9">
            <a:extLst>
              <a:ext uri="{FF2B5EF4-FFF2-40B4-BE49-F238E27FC236}">
                <a16:creationId xmlns:a16="http://schemas.microsoft.com/office/drawing/2014/main" id="{0AFF0B6C-73E2-4B40-9280-938C14922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23541"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0306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7ABBD-01A4-B166-1AA9-81A5E7E03EB0}"/>
              </a:ext>
            </a:extLst>
          </p:cNvPr>
          <p:cNvSpPr>
            <a:spLocks noGrp="1"/>
          </p:cNvSpPr>
          <p:nvPr>
            <p:ph type="title"/>
          </p:nvPr>
        </p:nvSpPr>
        <p:spPr>
          <a:xfrm>
            <a:off x="704087" y="559063"/>
            <a:ext cx="3306747" cy="5256025"/>
          </a:xfrm>
        </p:spPr>
        <p:txBody>
          <a:bodyPr>
            <a:normAutofit/>
          </a:bodyPr>
          <a:lstStyle/>
          <a:p>
            <a:r>
              <a:rPr lang="en-GB" sz="3600"/>
              <a:t>Conclusion </a:t>
            </a:r>
          </a:p>
        </p:txBody>
      </p:sp>
      <p:sp>
        <p:nvSpPr>
          <p:cNvPr id="3" name="Content Placeholder 2">
            <a:extLst>
              <a:ext uri="{FF2B5EF4-FFF2-40B4-BE49-F238E27FC236}">
                <a16:creationId xmlns:a16="http://schemas.microsoft.com/office/drawing/2014/main" id="{AF39AB2A-0EB9-5B4F-CF78-0BEDEC5D02D8}"/>
              </a:ext>
            </a:extLst>
          </p:cNvPr>
          <p:cNvSpPr>
            <a:spLocks noGrp="1"/>
          </p:cNvSpPr>
          <p:nvPr>
            <p:ph idx="1"/>
          </p:nvPr>
        </p:nvSpPr>
        <p:spPr>
          <a:xfrm>
            <a:off x="4643022" y="622249"/>
            <a:ext cx="6844892" cy="5639712"/>
          </a:xfrm>
        </p:spPr>
        <p:txBody>
          <a:bodyPr>
            <a:normAutofit/>
          </a:bodyPr>
          <a:lstStyle/>
          <a:p>
            <a:pPr marL="0" indent="0">
              <a:buNone/>
            </a:pPr>
            <a:r>
              <a:rPr lang="en-GB" dirty="0"/>
              <a:t>Bowlby's attachment theory provides a clear and effective explanation for Amira’s behaviours in the nursery, including her separation anxiety, limited communication, and difficulty joining group play. These behaviours  suggest that she may not yet feel emotionally secure in this new environment, which is consistent with signs of insecure attachment. By offering consistent, responsive and nurturing support – such as a stable key worker, predictable routines, gradual separations, and warn emotional reassurance practitioners can help Amira feel safe, reduce her anxiety, and participate in social activities, supporting her overall emotional and social development. </a:t>
            </a:r>
            <a:endParaRPr lang="en-GB"/>
          </a:p>
        </p:txBody>
      </p:sp>
      <p:cxnSp>
        <p:nvCxnSpPr>
          <p:cNvPr id="10" name="Straight Connector 9">
            <a:extLst>
              <a:ext uri="{FF2B5EF4-FFF2-40B4-BE49-F238E27FC236}">
                <a16:creationId xmlns:a16="http://schemas.microsoft.com/office/drawing/2014/main" id="{0AFF0B6C-73E2-4B40-9280-938C14922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23541"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68233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10D20F-FA71-248D-3E79-99DAF1BFD7B9}"/>
              </a:ext>
            </a:extLst>
          </p:cNvPr>
          <p:cNvSpPr>
            <a:spLocks noGrp="1"/>
          </p:cNvSpPr>
          <p:nvPr>
            <p:ph type="title"/>
          </p:nvPr>
        </p:nvSpPr>
        <p:spPr>
          <a:xfrm>
            <a:off x="704087" y="559063"/>
            <a:ext cx="3306747" cy="5256025"/>
          </a:xfrm>
        </p:spPr>
        <p:txBody>
          <a:bodyPr>
            <a:normAutofit/>
          </a:bodyPr>
          <a:lstStyle/>
          <a:p>
            <a:r>
              <a:rPr lang="en-GB" sz="3600"/>
              <a:t>Referent list </a:t>
            </a:r>
          </a:p>
        </p:txBody>
      </p:sp>
      <p:sp>
        <p:nvSpPr>
          <p:cNvPr id="3" name="Content Placeholder 2">
            <a:extLst>
              <a:ext uri="{FF2B5EF4-FFF2-40B4-BE49-F238E27FC236}">
                <a16:creationId xmlns:a16="http://schemas.microsoft.com/office/drawing/2014/main" id="{B318540D-F267-3D4B-3521-86087E6BB5AA}"/>
              </a:ext>
            </a:extLst>
          </p:cNvPr>
          <p:cNvSpPr>
            <a:spLocks noGrp="1"/>
          </p:cNvSpPr>
          <p:nvPr>
            <p:ph idx="1"/>
          </p:nvPr>
        </p:nvSpPr>
        <p:spPr>
          <a:xfrm>
            <a:off x="4643022" y="622249"/>
            <a:ext cx="6844892" cy="5639712"/>
          </a:xfrm>
        </p:spPr>
        <p:txBody>
          <a:bodyPr>
            <a:normAutofit/>
          </a:bodyPr>
          <a:lstStyle/>
          <a:p>
            <a:r>
              <a:rPr lang="en-GB" dirty="0"/>
              <a:t>Bowlby, J. (1969) Attachment and Loss: volume 1 Attachment </a:t>
            </a:r>
          </a:p>
          <a:p>
            <a:r>
              <a:rPr lang="en-GB" dirty="0"/>
              <a:t>Ainsworth, M.D.S., </a:t>
            </a:r>
            <a:r>
              <a:rPr lang="en-GB" dirty="0" err="1"/>
              <a:t>Blehar</a:t>
            </a:r>
            <a:r>
              <a:rPr lang="en-GB" dirty="0"/>
              <a:t>, M., Waters, E. and Wall, S. (1978) </a:t>
            </a:r>
            <a:r>
              <a:rPr lang="en-GB" dirty="0" err="1"/>
              <a:t>atterns</a:t>
            </a:r>
            <a:r>
              <a:rPr lang="en-GB" dirty="0"/>
              <a:t> of Attachment: Attachment: A psychological Study of the strange situation. Hillsdale, NJ: Lawrence Erlbaum.</a:t>
            </a:r>
          </a:p>
          <a:p>
            <a:r>
              <a:rPr lang="en-GB" dirty="0"/>
              <a:t>Berk, L. E.(2018) Development Through the Lifespan. </a:t>
            </a:r>
          </a:p>
          <a:p>
            <a:r>
              <a:rPr lang="en-GB" dirty="0"/>
              <a:t>Bee, H. and Boyd, D. (2019) The Developing child.13</a:t>
            </a:r>
            <a:r>
              <a:rPr lang="en-GB" baseline="30000" dirty="0"/>
              <a:t>th</a:t>
            </a:r>
            <a:r>
              <a:rPr lang="en-GB" dirty="0"/>
              <a:t> ed. London</a:t>
            </a:r>
          </a:p>
          <a:p>
            <a:r>
              <a:rPr lang="en-GB" dirty="0" err="1"/>
              <a:t>Mcleod</a:t>
            </a:r>
            <a:r>
              <a:rPr lang="en-GB" dirty="0"/>
              <a:t>, S. (2023) Bowlby’s Attachment Theory Simply Psychology. </a:t>
            </a:r>
            <a:r>
              <a:rPr lang="en-GB" dirty="0">
                <a:hlinkClick r:id="rId2"/>
              </a:rPr>
              <a:t>https://www.simplypsychology.org/bowlby.html</a:t>
            </a:r>
            <a:endParaRPr lang="en-GB" dirty="0"/>
          </a:p>
          <a:p>
            <a:r>
              <a:rPr lang="en-GB" dirty="0"/>
              <a:t>NHS (2023) Child development: early years. </a:t>
            </a:r>
            <a:r>
              <a:rPr lang="en-GB" dirty="0">
                <a:hlinkClick r:id="rId3"/>
              </a:rPr>
              <a:t>https://www.nhs.uk</a:t>
            </a:r>
            <a:r>
              <a:rPr lang="en-GB" dirty="0"/>
              <a:t> </a:t>
            </a:r>
          </a:p>
        </p:txBody>
      </p:sp>
      <p:cxnSp>
        <p:nvCxnSpPr>
          <p:cNvPr id="10" name="Straight Connector 9">
            <a:extLst>
              <a:ext uri="{FF2B5EF4-FFF2-40B4-BE49-F238E27FC236}">
                <a16:creationId xmlns:a16="http://schemas.microsoft.com/office/drawing/2014/main" id="{0AFF0B6C-73E2-4B40-9280-938C14922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23541"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7790500"/>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2604</TotalTime>
  <Words>1066</Words>
  <Application>Microsoft Office PowerPoint</Application>
  <PresentationFormat>Widescreen</PresentationFormat>
  <Paragraphs>76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Calisto MT</vt:lpstr>
      <vt:lpstr>Univers Condensed</vt:lpstr>
      <vt:lpstr>ChronicleVTI</vt:lpstr>
      <vt:lpstr>Understanding Amira’s Development Using Bowlby’s Attachment Theory  Module: LCHS 4010 – Psychology in Health and Social Care Student Name: Patricia Lopes Faria Falcao Student ID:  2426390 Lecturer’s Name   </vt:lpstr>
      <vt:lpstr>Case summary: Amira</vt:lpstr>
      <vt:lpstr>Why BOWLBYS ATTACHMENT THEORY?</vt:lpstr>
      <vt:lpstr>Bowlby’s attachment theory</vt:lpstr>
      <vt:lpstr>Applying Bowlby’s, the theory to Amira</vt:lpstr>
      <vt:lpstr>Practical strategies to support Amira </vt:lpstr>
      <vt:lpstr>Nature and nurture in Amira's development</vt:lpstr>
      <vt:lpstr>Strengths of Bowlby's Theory</vt:lpstr>
      <vt:lpstr>Limitations of Bowlby's theory</vt:lpstr>
      <vt:lpstr>Conclusion </vt:lpstr>
      <vt:lpstr>Referent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Patricia Faria</dc:creator>
  <cp:lastModifiedBy>Patricia Faria</cp:lastModifiedBy>
  <cp:revision>3</cp:revision>
  <dcterms:created xsi:type="dcterms:W3CDTF">2025-11-15T09:45:47Z</dcterms:created>
  <dcterms:modified xsi:type="dcterms:W3CDTF">2025-11-17T05:52:09Z</dcterms:modified>
</cp:coreProperties>
</file>