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86" r:id="rId2"/>
    <p:sldId id="298" r:id="rId3"/>
    <p:sldId id="257" r:id="rId4"/>
    <p:sldId id="620" r:id="rId5"/>
    <p:sldId id="258" r:id="rId6"/>
    <p:sldId id="618" r:id="rId7"/>
    <p:sldId id="615" r:id="rId8"/>
    <p:sldId id="616" r:id="rId9"/>
    <p:sldId id="617" r:id="rId10"/>
    <p:sldId id="622" r:id="rId11"/>
    <p:sldId id="619" r:id="rId12"/>
    <p:sldId id="30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89" d="100"/>
          <a:sy n="89" d="100"/>
        </p:scale>
        <p:origin x="4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nak jamalta" userId="ef4bed07b22a1a7b" providerId="LiveId" clId="{0346C1A8-FA30-4F0F-A35B-1F906524713F}"/>
    <pc:docChg chg="undo custSel delSld modSld">
      <pc:chgData name="kanak jamalta" userId="ef4bed07b22a1a7b" providerId="LiveId" clId="{0346C1A8-FA30-4F0F-A35B-1F906524713F}" dt="2023-11-13T13:03:10.856" v="610" actId="14734"/>
      <pc:docMkLst>
        <pc:docMk/>
      </pc:docMkLst>
      <pc:sldChg chg="modSp mod">
        <pc:chgData name="kanak jamalta" userId="ef4bed07b22a1a7b" providerId="LiveId" clId="{0346C1A8-FA30-4F0F-A35B-1F906524713F}" dt="2023-11-13T12:49:14.376" v="403" actId="20577"/>
        <pc:sldMkLst>
          <pc:docMk/>
          <pc:sldMk cId="0" sldId="258"/>
        </pc:sldMkLst>
        <pc:spChg chg="mod">
          <ac:chgData name="kanak jamalta" userId="ef4bed07b22a1a7b" providerId="LiveId" clId="{0346C1A8-FA30-4F0F-A35B-1F906524713F}" dt="2023-11-13T12:49:14.376" v="403" actId="20577"/>
          <ac:spMkLst>
            <pc:docMk/>
            <pc:sldMk cId="0" sldId="258"/>
            <ac:spMk id="9219" creationId="{EDD6FDD8-03F3-4F96-9979-762D8609EA45}"/>
          </ac:spMkLst>
        </pc:spChg>
      </pc:sldChg>
      <pc:sldChg chg="modSp mod">
        <pc:chgData name="kanak jamalta" userId="ef4bed07b22a1a7b" providerId="LiveId" clId="{0346C1A8-FA30-4F0F-A35B-1F906524713F}" dt="2023-11-13T12:53:27.368" v="606" actId="122"/>
        <pc:sldMkLst>
          <pc:docMk/>
          <pc:sldMk cId="0" sldId="286"/>
        </pc:sldMkLst>
        <pc:spChg chg="mod">
          <ac:chgData name="kanak jamalta" userId="ef4bed07b22a1a7b" providerId="LiveId" clId="{0346C1A8-FA30-4F0F-A35B-1F906524713F}" dt="2023-11-13T12:52:35.952" v="605" actId="2711"/>
          <ac:spMkLst>
            <pc:docMk/>
            <pc:sldMk cId="0" sldId="286"/>
            <ac:spMk id="4" creationId="{109843B8-E41C-4FE6-9ECB-4DD3EE242A10}"/>
          </ac:spMkLst>
        </pc:spChg>
        <pc:spChg chg="mod">
          <ac:chgData name="kanak jamalta" userId="ef4bed07b22a1a7b" providerId="LiveId" clId="{0346C1A8-FA30-4F0F-A35B-1F906524713F}" dt="2023-11-13T12:52:35.952" v="605" actId="2711"/>
          <ac:spMkLst>
            <pc:docMk/>
            <pc:sldMk cId="0" sldId="286"/>
            <ac:spMk id="6146" creationId="{8DA32E8A-5DB2-4AA4-AA5A-9D6420CF51C9}"/>
          </ac:spMkLst>
        </pc:spChg>
        <pc:spChg chg="mod">
          <ac:chgData name="kanak jamalta" userId="ef4bed07b22a1a7b" providerId="LiveId" clId="{0346C1A8-FA30-4F0F-A35B-1F906524713F}" dt="2023-11-13T12:53:27.368" v="606" actId="122"/>
          <ac:spMkLst>
            <pc:docMk/>
            <pc:sldMk cId="0" sldId="286"/>
            <ac:spMk id="6147" creationId="{DFF9AAD1-A0E4-41E9-85C5-C54A68C04797}"/>
          </ac:spMkLst>
        </pc:spChg>
      </pc:sldChg>
      <pc:sldChg chg="modSp mod">
        <pc:chgData name="kanak jamalta" userId="ef4bed07b22a1a7b" providerId="LiveId" clId="{0346C1A8-FA30-4F0F-A35B-1F906524713F}" dt="2023-11-13T12:55:35.842" v="607" actId="20577"/>
        <pc:sldMkLst>
          <pc:docMk/>
          <pc:sldMk cId="3716840799" sldId="617"/>
        </pc:sldMkLst>
        <pc:spChg chg="mod">
          <ac:chgData name="kanak jamalta" userId="ef4bed07b22a1a7b" providerId="LiveId" clId="{0346C1A8-FA30-4F0F-A35B-1F906524713F}" dt="2023-11-13T12:55:35.842" v="607" actId="20577"/>
          <ac:spMkLst>
            <pc:docMk/>
            <pc:sldMk cId="3716840799" sldId="617"/>
            <ac:spMk id="9219" creationId="{EDD6FDD8-03F3-4F96-9979-762D8609EA45}"/>
          </ac:spMkLst>
        </pc:spChg>
      </pc:sldChg>
      <pc:sldChg chg="del">
        <pc:chgData name="kanak jamalta" userId="ef4bed07b22a1a7b" providerId="LiveId" clId="{0346C1A8-FA30-4F0F-A35B-1F906524713F}" dt="2023-11-13T12:49:26.675" v="404" actId="2696"/>
        <pc:sldMkLst>
          <pc:docMk/>
          <pc:sldMk cId="3879457296" sldId="621"/>
        </pc:sldMkLst>
      </pc:sldChg>
      <pc:sldChg chg="modSp mod">
        <pc:chgData name="kanak jamalta" userId="ef4bed07b22a1a7b" providerId="LiveId" clId="{0346C1A8-FA30-4F0F-A35B-1F906524713F}" dt="2023-11-13T13:03:10.856" v="610" actId="14734"/>
        <pc:sldMkLst>
          <pc:docMk/>
          <pc:sldMk cId="1116776591" sldId="622"/>
        </pc:sldMkLst>
        <pc:graphicFrameChg chg="mod modGraphic">
          <ac:chgData name="kanak jamalta" userId="ef4bed07b22a1a7b" providerId="LiveId" clId="{0346C1A8-FA30-4F0F-A35B-1F906524713F}" dt="2023-11-13T13:03:10.856" v="610" actId="14734"/>
          <ac:graphicFrameMkLst>
            <pc:docMk/>
            <pc:sldMk cId="1116776591" sldId="622"/>
            <ac:graphicFrameMk id="5" creationId="{4C94E103-5F14-E4F4-E717-B8A62B51F8FE}"/>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EE19-B548-4246-B47A-BA00FCB3733C}"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C8682-D292-485B-BE2E-539C66EE3068}" type="slidenum">
              <a:rPr lang="en-GB" smtClean="0"/>
              <a:t>‹#›</a:t>
            </a:fld>
            <a:endParaRPr lang="en-GB"/>
          </a:p>
        </p:txBody>
      </p:sp>
    </p:spTree>
    <p:extLst>
      <p:ext uri="{BB962C8B-B14F-4D97-AF65-F5344CB8AC3E}">
        <p14:creationId xmlns:p14="http://schemas.microsoft.com/office/powerpoint/2010/main" val="671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18493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99784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988618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05549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498559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96002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364FC5-C09C-4222-895D-8CED6FFFE5C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7909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9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389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509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3662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867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5348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0742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6070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0085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7932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2893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200741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981200" y="188913"/>
            <a:ext cx="8229600" cy="1143000"/>
          </a:xfrm>
        </p:spPr>
        <p:txBody>
          <a:bodyPr/>
          <a:lstStyle/>
          <a:p>
            <a:r>
              <a:rPr lang="en-GB" altLang="en-US" b="1" dirty="0">
                <a:latin typeface="Arial" panose="020B0604020202020204" pitchFamily="34" charset="0"/>
                <a:cs typeface="Arial" panose="020B0604020202020204" pitchFamily="34" charset="0"/>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2063750" y="1457326"/>
            <a:ext cx="8229600" cy="2717859"/>
          </a:xfrm>
        </p:spPr>
        <p:txBody>
          <a:bodyPr>
            <a:normAutofit/>
          </a:bodyPr>
          <a:lstStyle/>
          <a:p>
            <a:pPr algn="ct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Title: GREEN WITH US</a:t>
            </a:r>
          </a:p>
          <a:p>
            <a:pPr algn="ct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Name of the Student: HAMZA UMAIR AMBALAPATTA</a:t>
            </a:r>
          </a:p>
          <a:p>
            <a:pPr algn="ct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Student ID Number : 2243417</a:t>
            </a:r>
          </a:p>
          <a:p>
            <a:pPr algn="ct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Lecturer  Name: NAZIA SAEED</a:t>
            </a:r>
          </a:p>
          <a:p>
            <a:pPr algn="ct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Module Name: ENTREPRENEURSHIP</a:t>
            </a:r>
          </a:p>
          <a:p>
            <a:pPr algn="ct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Module Code: LCMB7004</a:t>
            </a:r>
          </a:p>
          <a:p>
            <a:pPr eaLnBrk="1" hangingPunct="1">
              <a:buFont typeface="Arial" panose="020B0604020202020204" pitchFamily="34" charset="0"/>
              <a:buNone/>
            </a:pPr>
            <a:endParaRPr lang="en-GB" altLang="en-US"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latin typeface="Arial" panose="020B0604020202020204" pitchFamily="34" charset="0"/>
                <a:cs typeface="Arial" panose="020B0604020202020204" pitchFamily="34" charset="0"/>
              </a:rPr>
              <a:pPr>
                <a:defRPr/>
              </a:pPr>
              <a:t>13/11/2023</a:t>
            </a:fld>
            <a:endParaRPr lang="en-GB" altLang="en-US">
              <a:solidFill>
                <a:prstClr val="black">
                  <a:tint val="75000"/>
                </a:prst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8"/>
            <a:ext cx="8229600" cy="927100"/>
          </a:xfrm>
        </p:spPr>
        <p:txBody>
          <a:bodyPr/>
          <a:lstStyle/>
          <a:p>
            <a:pPr eaLnBrk="1" hangingPunct="1"/>
            <a:r>
              <a:rPr lang="en-US" sz="2800" b="1" dirty="0">
                <a:solidFill>
                  <a:prstClr val="black"/>
                </a:solidFill>
                <a:latin typeface="+mn-lt"/>
                <a:ea typeface="Arial" panose="020B0604020202020204" pitchFamily="34" charset="0"/>
                <a:cs typeface="+mn-cs"/>
              </a:rPr>
              <a:t>Introduction</a:t>
            </a:r>
            <a:endParaRPr lang="en-GB" altLang="en-US" sz="28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987550" y="1470026"/>
            <a:ext cx="8229600" cy="3916363"/>
          </a:xfrm>
        </p:spPr>
        <p:txBody>
          <a:bodyPr>
            <a:normAutofit/>
          </a:bodyPr>
          <a:lstStyle/>
          <a:p>
            <a:pPr algn="ctr">
              <a:spcAft>
                <a:spcPts val="800"/>
              </a:spcAft>
              <a:buFont typeface="Wingdings" panose="05000000000000000000" pitchFamily="2" charset="2"/>
              <a:buChar char="§"/>
            </a:pPr>
            <a:r>
              <a:rPr lang="en-IN" sz="1800" dirty="0">
                <a:effectLst/>
                <a:latin typeface="Arial" panose="020B0604020202020204" pitchFamily="34" charset="0"/>
                <a:ea typeface="Calibri" panose="020F0502020204030204" pitchFamily="34" charset="0"/>
              </a:rPr>
              <a:t>Introducing Green with us</a:t>
            </a:r>
            <a:r>
              <a:rPr lang="en-IN" sz="1800" dirty="0">
                <a:latin typeface="Arial" panose="020B0604020202020204" pitchFamily="34" charset="0"/>
                <a:ea typeface="Calibri" panose="020F0502020204030204" pitchFamily="34" charset="0"/>
              </a:rPr>
              <a:t>, an innovative coastal tourism using renewable energy</a:t>
            </a:r>
          </a:p>
          <a:p>
            <a:pPr algn="ctr">
              <a:spcAft>
                <a:spcPts val="800"/>
              </a:spcAft>
              <a:buFont typeface="Wingdings" panose="05000000000000000000" pitchFamily="2" charset="2"/>
              <a:buChar char="§"/>
            </a:pPr>
            <a:r>
              <a:rPr lang="en-IN" sz="1800" dirty="0">
                <a:effectLst/>
                <a:latin typeface="Arial" panose="020B0604020202020204" pitchFamily="34" charset="0"/>
                <a:ea typeface="Calibri" panose="020F0502020204030204" pitchFamily="34" charset="0"/>
              </a:rPr>
              <a:t>The focus of this research has been on a business strategy for a  renewable energy venture such as sustainable tourism in islands by utilizing renewable energy projects and technology, either directly or indirectly.</a:t>
            </a:r>
          </a:p>
          <a:p>
            <a:pPr algn="ctr">
              <a:spcAft>
                <a:spcPts val="800"/>
              </a:spcAft>
              <a:buFont typeface="Wingdings" panose="05000000000000000000" pitchFamily="2" charset="2"/>
              <a:buChar char="§"/>
            </a:pPr>
            <a:r>
              <a:rPr lang="en-IN" sz="1800" dirty="0">
                <a:effectLst/>
                <a:latin typeface="Arial" panose="020B0604020202020204" pitchFamily="34" charset="0"/>
                <a:ea typeface="Calibri" panose="020F0502020204030204" pitchFamily="34" charset="0"/>
              </a:rPr>
              <a:t>We evaluate the compatibility of renewable energy technologies (RETs) with sustainable tourism development through a presentation and discussion of case studies from examined islands, which takes into consideration island-specific traits and particularities.</a:t>
            </a:r>
            <a:endParaRPr lang="en-GB" altLang="en-US" sz="2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1644873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631504" y="0"/>
            <a:ext cx="8928992" cy="1125538"/>
          </a:xfrm>
        </p:spPr>
        <p:txBody>
          <a:bodyPr>
            <a:normAutofit/>
          </a:bodyPr>
          <a:lstStyle/>
          <a:p>
            <a:pPr eaLnBrk="1" hangingPunct="1"/>
            <a:r>
              <a:rPr lang="en-US" sz="3200" b="1" dirty="0">
                <a:solidFill>
                  <a:prstClr val="black"/>
                </a:solidFill>
                <a:latin typeface="+mn-lt"/>
                <a:ea typeface="Arial" panose="020B0604020202020204" pitchFamily="34" charset="0"/>
                <a:cs typeface="+mn-cs"/>
              </a:rPr>
              <a:t>Overview of the business idea, product and/or service</a:t>
            </a:r>
            <a:endParaRPr lang="en-GB" altLang="en-US" sz="32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631504" y="1196752"/>
            <a:ext cx="9036496" cy="4392488"/>
          </a:xfrm>
        </p:spPr>
        <p:txBody>
          <a:bodyPr>
            <a:normAutofit/>
          </a:bodyPr>
          <a:lstStyle/>
          <a:p>
            <a:pPr>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rPr>
              <a:t>Imagine a place where ancient history meets modern sustainability, where the warmth of the Mediterranean sun powers not just the landscapes but also the experiences of our visitors. </a:t>
            </a:r>
          </a:p>
          <a:p>
            <a:pPr>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rPr>
              <a:t>Today, I present to you our innovative venture </a:t>
            </a:r>
            <a:r>
              <a:rPr lang="en-IN" sz="1800" dirty="0">
                <a:effectLst/>
                <a:latin typeface="Arial" panose="020B0604020202020204" pitchFamily="34" charset="0"/>
                <a:ea typeface="Calibri" panose="020F0502020204030204" pitchFamily="34" charset="0"/>
              </a:rPr>
              <a:t>GREEN WITH US </a:t>
            </a:r>
            <a:r>
              <a:rPr lang="en-US" sz="1800" dirty="0">
                <a:effectLst/>
                <a:latin typeface="Arial" panose="020B0604020202020204" pitchFamily="34" charset="0"/>
                <a:ea typeface="Calibri" panose="020F0502020204030204" pitchFamily="34" charset="0"/>
              </a:rPr>
              <a:t>a resort business that not only showcases the enchanting allure of Sicily but does so in a way that minimizes our impact on the environment.</a:t>
            </a:r>
            <a:r>
              <a:rPr lang="en-IN" sz="1800" dirty="0">
                <a:solidFill>
                  <a:srgbClr val="1F1F1F"/>
                </a:solidFill>
                <a:effectLst/>
                <a:latin typeface="Arial" panose="020B0604020202020204" pitchFamily="34" charset="0"/>
                <a:ea typeface="Calibri" panose="020F0502020204030204" pitchFamily="34" charset="0"/>
              </a:rPr>
              <a:t> </a:t>
            </a:r>
          </a:p>
          <a:p>
            <a:pPr>
              <a:spcAft>
                <a:spcPts val="800"/>
              </a:spcAft>
              <a:buFont typeface="Wingdings" panose="05000000000000000000" pitchFamily="2" charset="2"/>
              <a:buChar char="§"/>
            </a:pPr>
            <a:r>
              <a:rPr lang="en-US" sz="1800" dirty="0">
                <a:solidFill>
                  <a:srgbClr val="1F1F1F"/>
                </a:solidFill>
                <a:latin typeface="Arial" panose="020B0604020202020204" pitchFamily="34" charset="0"/>
                <a:ea typeface="Calibri" panose="020F0502020204030204" pitchFamily="34" charset="0"/>
              </a:rPr>
              <a:t>Our resort venture is not just about creating a destination; it's about crafting an immersive, sustainable escape that resonates with the discerning traveler of today.</a:t>
            </a:r>
            <a:endParaRPr lang="en-IN" sz="1800" dirty="0">
              <a:solidFill>
                <a:srgbClr val="1F1F1F"/>
              </a:solidFill>
              <a:effectLst/>
              <a:latin typeface="Arial" panose="020B0604020202020204" pitchFamily="34" charset="0"/>
              <a:ea typeface="Calibri" panose="020F0502020204030204" pitchFamily="34" charset="0"/>
            </a:endParaRPr>
          </a:p>
          <a:p>
            <a:pPr>
              <a:spcAft>
                <a:spcPts val="800"/>
              </a:spcAft>
              <a:buFont typeface="Wingdings" panose="05000000000000000000" pitchFamily="2" charset="2"/>
              <a:buChar char="q"/>
            </a:pPr>
            <a:endParaRPr lang="en-GB" altLang="en-US"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50ACB38-8E63-22A1-33AC-AE96F8A449F0}"/>
              </a:ext>
            </a:extLst>
          </p:cNvPr>
          <p:cNvSpPr>
            <a:spLocks noGrp="1"/>
          </p:cNvSpPr>
          <p:nvPr>
            <p:ph idx="1"/>
          </p:nvPr>
        </p:nvSpPr>
        <p:spPr>
          <a:xfrm>
            <a:off x="609600" y="319088"/>
            <a:ext cx="10972800" cy="5197475"/>
          </a:xfrm>
        </p:spPr>
        <p:txBody>
          <a:bodyPr/>
          <a:lstStyle/>
          <a:p>
            <a:pPr>
              <a:buFont typeface="Wingdings" panose="05000000000000000000" pitchFamily="2" charset="2"/>
              <a:buChar char="§"/>
            </a:pPr>
            <a:r>
              <a:rPr lang="en-US" sz="1800" dirty="0">
                <a:effectLst/>
                <a:latin typeface="Arial" panose="020B0604020202020204" pitchFamily="34" charset="0"/>
                <a:ea typeface="Calibri" panose="020F0502020204030204" pitchFamily="34" charset="0"/>
              </a:rPr>
              <a:t>Our goal is to completely transform the notion of luxury by skillfully incorporating renewable energy methods into the design of our resort. </a:t>
            </a:r>
          </a:p>
          <a:p>
            <a:pPr>
              <a:buFont typeface="Wingdings" panose="05000000000000000000" pitchFamily="2" charset="2"/>
              <a:buChar char="§"/>
            </a:pPr>
            <a:r>
              <a:rPr lang="en-IN" sz="1800" dirty="0">
                <a:effectLst/>
                <a:latin typeface="Arial" panose="020B0604020202020204" pitchFamily="34" charset="0"/>
                <a:ea typeface="Calibri" panose="020F0502020204030204" pitchFamily="34" charset="0"/>
              </a:rPr>
              <a:t>Our dedication to green energy is at the core of all we do, from trash reduction programs and eco-aware travels to electric vehicles and solar-powered lodging.</a:t>
            </a:r>
          </a:p>
          <a:p>
            <a:pPr marL="0" indent="0">
              <a:buNone/>
            </a:pPr>
            <a:endParaRPr lang="en-IN" sz="1800" kern="15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IN" sz="1800" kern="150" dirty="0">
                <a:latin typeface="Arial" panose="020B0604020202020204" pitchFamily="34" charset="0"/>
                <a:ea typeface="Calibri" panose="020F0502020204030204" pitchFamily="34" charset="0"/>
                <a:cs typeface="Times New Roman" panose="02020603050405020304" pitchFamily="18" charset="0"/>
              </a:rPr>
              <a:t> Solar energy: </a:t>
            </a:r>
          </a:p>
          <a:p>
            <a:pPr marL="0" indent="0">
              <a:buNone/>
            </a:pPr>
            <a:r>
              <a:rPr lang="en-IN" sz="1800" kern="150" dirty="0">
                <a:effectLst/>
                <a:latin typeface="Arial" panose="020B0604020202020204" pitchFamily="34" charset="0"/>
                <a:ea typeface="Calibri" panose="020F0502020204030204" pitchFamily="34" charset="0"/>
                <a:cs typeface="Times New Roman" panose="02020603050405020304" pitchFamily="18" charset="0"/>
              </a:rPr>
              <a:t>               Photovoltaic systems and solar panels will be integrated into buildings, rooftops, and open areas.</a:t>
            </a:r>
          </a:p>
          <a:p>
            <a:pPr marL="0" indent="0">
              <a:buNone/>
            </a:pPr>
            <a:r>
              <a:rPr lang="en-IN" sz="1800" kern="150" dirty="0">
                <a:latin typeface="Arial" panose="020B0604020202020204" pitchFamily="34" charset="0"/>
                <a:ea typeface="Calibri" panose="020F0502020204030204" pitchFamily="34" charset="0"/>
                <a:cs typeface="Times New Roman" panose="02020603050405020304" pitchFamily="18" charset="0"/>
              </a:rPr>
              <a:t>               </a:t>
            </a:r>
            <a:endParaRPr lang="en-IN" sz="1800"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IN" sz="1800" kern="150" dirty="0">
                <a:latin typeface="Arial" panose="020B0604020202020204" pitchFamily="34" charset="0"/>
                <a:ea typeface="Calibri" panose="020F0502020204030204" pitchFamily="34" charset="0"/>
                <a:cs typeface="Times New Roman" panose="02020603050405020304" pitchFamily="18" charset="0"/>
              </a:rPr>
              <a:t>Wind energy:</a:t>
            </a:r>
          </a:p>
          <a:p>
            <a:pPr marL="0" indent="0">
              <a:buNone/>
            </a:pPr>
            <a:r>
              <a:rPr lang="en-IN" sz="1800" kern="150" dirty="0">
                <a:latin typeface="Arial" panose="020B0604020202020204" pitchFamily="34" charset="0"/>
                <a:ea typeface="Calibri" panose="020F0502020204030204" pitchFamily="34" charset="0"/>
                <a:cs typeface="Times New Roman" panose="02020603050405020304" pitchFamily="18" charset="0"/>
              </a:rPr>
              <a:t>               </a:t>
            </a:r>
            <a:r>
              <a:rPr lang="en-IN" sz="1800" dirty="0">
                <a:effectLst/>
                <a:latin typeface="Arial" panose="020B0604020202020204" pitchFamily="34" charset="0"/>
                <a:ea typeface="Calibri" panose="020F0502020204030204" pitchFamily="34" charset="0"/>
              </a:rPr>
              <a:t>Coastal regions are perfect for installing wind turbines </a:t>
            </a:r>
            <a:endParaRPr lang="en-IN" sz="1800" kern="15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IN" sz="1800" kern="150" dirty="0">
                <a:latin typeface="Arial" panose="020B0604020202020204" pitchFamily="34" charset="0"/>
                <a:ea typeface="Calibri" panose="020F0502020204030204" pitchFamily="34" charset="0"/>
                <a:cs typeface="Times New Roman" panose="02020603050405020304" pitchFamily="18" charset="0"/>
              </a:rPr>
              <a:t>               </a:t>
            </a:r>
            <a:r>
              <a:rPr lang="en-IN" sz="1800" dirty="0">
                <a:effectLst/>
                <a:latin typeface="Arial" panose="020B0604020202020204" pitchFamily="34" charset="0"/>
                <a:ea typeface="Calibri" panose="020F0502020204030204" pitchFamily="34" charset="0"/>
              </a:rPr>
              <a:t>will power boats </a:t>
            </a:r>
            <a:endParaRPr lang="en-IN" sz="1800" kern="15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IN" sz="1800" kern="150" dirty="0">
                <a:latin typeface="Arial" panose="020B0604020202020204" pitchFamily="34" charset="0"/>
                <a:ea typeface="Calibri" panose="020F0502020204030204" pitchFamily="34" charset="0"/>
                <a:cs typeface="Times New Roman" panose="02020603050405020304" pitchFamily="18" charset="0"/>
              </a:rPr>
              <a:t>               </a:t>
            </a:r>
            <a:r>
              <a:rPr lang="en-IN" sz="1800" kern="150" dirty="0">
                <a:effectLst/>
                <a:latin typeface="Arial" panose="020B0604020202020204" pitchFamily="34" charset="0"/>
                <a:ea typeface="Calibri" panose="020F0502020204030204" pitchFamily="34" charset="0"/>
                <a:cs typeface="Times New Roman" panose="02020603050405020304" pitchFamily="18" charset="0"/>
              </a:rPr>
              <a:t>provide electricity for other attractions along the shore.</a:t>
            </a:r>
            <a:endParaRPr lang="en-IN" sz="1800"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sz="1800" kern="150" dirty="0">
              <a:latin typeface="Arial" panose="020B060402020202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5B6F3BC5-45A0-4657-FD4C-C796B8E062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75643" y="2510286"/>
            <a:ext cx="3791039" cy="2311880"/>
          </a:xfrm>
          <a:prstGeom prst="rect">
            <a:avLst/>
          </a:prstGeom>
        </p:spPr>
      </p:pic>
      <p:sp>
        <p:nvSpPr>
          <p:cNvPr id="5" name="TextBox 4">
            <a:extLst>
              <a:ext uri="{FF2B5EF4-FFF2-40B4-BE49-F238E27FC236}">
                <a16:creationId xmlns:a16="http://schemas.microsoft.com/office/drawing/2014/main" id="{C5C151CC-72C8-A5B2-B6BE-9922B53491DE}"/>
              </a:ext>
            </a:extLst>
          </p:cNvPr>
          <p:cNvSpPr txBox="1"/>
          <p:nvPr/>
        </p:nvSpPr>
        <p:spPr>
          <a:xfrm>
            <a:off x="8744310" y="4822166"/>
            <a:ext cx="1253706" cy="261610"/>
          </a:xfrm>
          <a:prstGeom prst="rect">
            <a:avLst/>
          </a:prstGeom>
          <a:noFill/>
        </p:spPr>
        <p:txBody>
          <a:bodyPr wrap="square" rtlCol="0">
            <a:spAutoFit/>
          </a:bodyPr>
          <a:lstStyle/>
          <a:p>
            <a:r>
              <a:rPr lang="en-IN" sz="1100" dirty="0"/>
              <a:t>Inhabitat.com</a:t>
            </a:r>
          </a:p>
        </p:txBody>
      </p:sp>
    </p:spTree>
    <p:extLst>
      <p:ext uri="{BB962C8B-B14F-4D97-AF65-F5344CB8AC3E}">
        <p14:creationId xmlns:p14="http://schemas.microsoft.com/office/powerpoint/2010/main" val="601316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Legal format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1557174" y="793850"/>
            <a:ext cx="9003322" cy="4867399"/>
          </a:xfrm>
        </p:spPr>
        <p:txBody>
          <a:bodyPr>
            <a:normAutofit/>
          </a:bodyPr>
          <a:lstStyle/>
          <a:p>
            <a:pPr eaLnBrk="1" hangingPunct="1">
              <a:buFont typeface="Wingdings" panose="05000000000000000000" pitchFamily="2" charset="2"/>
              <a:buChar char="§"/>
            </a:pPr>
            <a:r>
              <a:rPr lang="en-US" sz="1800" dirty="0">
                <a:ea typeface="Arial" panose="020B0604020202020204" pitchFamily="34" charset="0"/>
              </a:rPr>
              <a:t>A Limited Liability Partnership (LLP) may be the best option for our Sicilian renewable energy resort company depending on a number of strategic factors and the special advantages that the LLP structure provides.</a:t>
            </a:r>
          </a:p>
          <a:p>
            <a:pPr eaLnBrk="1" hangingPunct="1">
              <a:buSzPct val="87000"/>
              <a:buFont typeface="Courier New" panose="02070309020205020404" pitchFamily="49" charset="0"/>
              <a:buChar char="o"/>
            </a:pPr>
            <a:r>
              <a:rPr lang="en-US" sz="1800" dirty="0">
                <a:ea typeface="Arial" panose="020B0604020202020204" pitchFamily="34" charset="0"/>
              </a:rPr>
              <a:t>Limited Liability Protection</a:t>
            </a:r>
          </a:p>
          <a:p>
            <a:pPr marL="0" indent="0" eaLnBrk="1" hangingPunct="1">
              <a:buSzPct val="87000"/>
              <a:buNone/>
            </a:pPr>
            <a:r>
              <a:rPr lang="en-US" sz="1800" dirty="0">
                <a:ea typeface="Arial" panose="020B0604020202020204" pitchFamily="34" charset="0"/>
              </a:rPr>
              <a:t>                   The field of renewable energy frequently requires large financial outlays and ongoing initiatives. In cases of negligence, the innocent members of the LLP will have their liability limited to the extent of their stake in the firm, Payne (2000, pp1–2)</a:t>
            </a:r>
          </a:p>
          <a:p>
            <a:pPr marL="0" indent="0" eaLnBrk="1" hangingPunct="1">
              <a:buSzPct val="87000"/>
              <a:buNone/>
            </a:pPr>
            <a:endParaRPr lang="en-US" sz="1800" dirty="0">
              <a:ea typeface="Arial" panose="020B0604020202020204" pitchFamily="34" charset="0"/>
            </a:endParaRPr>
          </a:p>
          <a:p>
            <a:pPr eaLnBrk="1" hangingPunct="1">
              <a:buSzPct val="87000"/>
              <a:buFont typeface="Courier New" panose="02070309020205020404" pitchFamily="49" charset="0"/>
              <a:buChar char="o"/>
            </a:pPr>
            <a:r>
              <a:rPr lang="en-US" sz="1800" dirty="0">
                <a:ea typeface="Arial" panose="020B0604020202020204" pitchFamily="34" charset="0"/>
              </a:rPr>
              <a:t>Flexibility in Management</a:t>
            </a:r>
          </a:p>
          <a:p>
            <a:pPr eaLnBrk="1" hangingPunct="1">
              <a:buSzPct val="87000"/>
              <a:buFont typeface="Courier New" panose="02070309020205020404" pitchFamily="49" charset="0"/>
              <a:buChar char="o"/>
            </a:pPr>
            <a:r>
              <a:rPr lang="en-US" sz="1800" dirty="0">
                <a:ea typeface="Arial" panose="020B0604020202020204" pitchFamily="34" charset="0"/>
              </a:rPr>
              <a:t>Pass-Through Taxation</a:t>
            </a:r>
          </a:p>
          <a:p>
            <a:pPr eaLnBrk="1" hangingPunct="1">
              <a:buSzPct val="87000"/>
              <a:buFont typeface="Courier New" panose="02070309020205020404" pitchFamily="49" charset="0"/>
              <a:buChar char="o"/>
            </a:pPr>
            <a:r>
              <a:rPr lang="en-US" sz="1800" dirty="0">
                <a:ea typeface="Arial" panose="020B0604020202020204" pitchFamily="34" charset="0"/>
              </a:rPr>
              <a:t>Perpetual Existence</a:t>
            </a:r>
          </a:p>
          <a:p>
            <a:pPr marL="0" indent="0" eaLnBrk="1" hangingPunct="1">
              <a:buSzPct val="87000"/>
              <a:buNone/>
            </a:pPr>
            <a:r>
              <a:rPr lang="en-US" sz="1800" dirty="0">
                <a:ea typeface="Arial" panose="020B0604020202020204" pitchFamily="34" charset="0"/>
              </a:rPr>
              <a:t>                   </a:t>
            </a:r>
            <a:endParaRPr lang="en-US" sz="2800" dirty="0">
              <a:ea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Gap in the Market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1557174" y="793850"/>
            <a:ext cx="9003322" cy="4867399"/>
          </a:xfrm>
        </p:spPr>
        <p:txBody>
          <a:bodyPr/>
          <a:lstStyle/>
          <a:p>
            <a:pPr>
              <a:lnSpc>
                <a:spcPct val="150000"/>
              </a:lnSpc>
              <a:spcAft>
                <a:spcPts val="800"/>
              </a:spcAft>
              <a:buFont typeface="Wingdings" panose="05000000000000000000" pitchFamily="2" charset="2"/>
              <a:buChar char="§"/>
            </a:pPr>
            <a:r>
              <a:rPr lang="en-IN" sz="1800" dirty="0">
                <a:effectLst/>
                <a:latin typeface="Arial" panose="020B0604020202020204" pitchFamily="34" charset="0"/>
                <a:ea typeface="Calibri" panose="020F0502020204030204" pitchFamily="34" charset="0"/>
              </a:rPr>
              <a:t>There is a growing trend among tourists to seek for environmentally conscious and sustainable travel choices. </a:t>
            </a:r>
            <a:endParaRPr lang="en-IN" sz="1800" dirty="0">
              <a:latin typeface="Arial" panose="020B0604020202020204" pitchFamily="34" charset="0"/>
              <a:ea typeface="Calibri" panose="020F0502020204030204" pitchFamily="34" charset="0"/>
            </a:endParaRPr>
          </a:p>
          <a:p>
            <a:pPr>
              <a:lnSpc>
                <a:spcPct val="150000"/>
              </a:lnSpc>
              <a:spcAft>
                <a:spcPts val="800"/>
              </a:spcAft>
              <a:buFont typeface="Wingdings" panose="05000000000000000000" pitchFamily="2" charset="2"/>
              <a:buChar char="§"/>
            </a:pPr>
            <a:r>
              <a:rPr lang="en-IN" sz="1800" dirty="0">
                <a:effectLst/>
                <a:latin typeface="Arial" panose="020B0604020202020204" pitchFamily="34" charset="0"/>
                <a:ea typeface="Calibri" panose="020F0502020204030204" pitchFamily="34" charset="0"/>
              </a:rPr>
              <a:t>The idea of sustainable development is to use natural resources without compromising the needs and happiness of future generations.</a:t>
            </a:r>
            <a:r>
              <a:rPr lang="en-US" sz="1800" dirty="0">
                <a:effectLst/>
                <a:latin typeface="Arial" panose="020B0604020202020204" pitchFamily="34" charset="0"/>
                <a:ea typeface="Calibri" panose="020F0502020204030204" pitchFamily="34" charset="0"/>
              </a:rPr>
              <a:t> </a:t>
            </a:r>
          </a:p>
          <a:p>
            <a:pPr>
              <a:lnSpc>
                <a:spcPct val="150000"/>
              </a:lnSpc>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rPr>
              <a:t>There are a few resorts in Sicily that run entirely on renewable energy. </a:t>
            </a:r>
          </a:p>
          <a:p>
            <a:pPr>
              <a:lnSpc>
                <a:spcPct val="150000"/>
              </a:lnSpc>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rPr>
              <a:t>The resort is ideally situated to offer quick access to well-known tourist attractions and to highlight neighboring renewable energy plants or projects.</a:t>
            </a:r>
          </a:p>
          <a:p>
            <a:pPr>
              <a:lnSpc>
                <a:spcPct val="150000"/>
              </a:lnSpc>
              <a:spcAft>
                <a:spcPts val="800"/>
              </a:spcAft>
              <a:buFont typeface="Wingdings" panose="05000000000000000000" pitchFamily="2" charset="2"/>
              <a:buChar char="§"/>
            </a:pPr>
            <a:r>
              <a:rPr lang="en-US" sz="1800" dirty="0">
                <a:latin typeface="Arial" panose="020B0604020202020204" pitchFamily="34" charset="0"/>
                <a:ea typeface="Calibri" panose="020F0502020204030204" pitchFamily="34" charset="0"/>
              </a:rPr>
              <a:t>Absence of resorts offering guided tours or experiences focused on renewable energy initiatives in Sicily.</a:t>
            </a:r>
          </a:p>
        </p:txBody>
      </p:sp>
    </p:spTree>
    <p:extLst>
      <p:ext uri="{BB962C8B-B14F-4D97-AF65-F5344CB8AC3E}">
        <p14:creationId xmlns:p14="http://schemas.microsoft.com/office/powerpoint/2010/main" val="3393854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GB" sz="3200" b="1" dirty="0">
                <a:latin typeface="+mn-lt"/>
                <a:ea typeface="Arial" panose="020B0604020202020204" pitchFamily="34" charset="0"/>
              </a:rPr>
              <a:t>SWOT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1557174" y="793850"/>
            <a:ext cx="9003322" cy="4867399"/>
          </a:xfrm>
        </p:spPr>
        <p:txBody>
          <a:bodyPr>
            <a:normAutofit/>
          </a:bodyPr>
          <a:lstStyle/>
          <a:p>
            <a:pPr eaLnBrk="1" hangingPunct="1">
              <a:buNone/>
            </a:pPr>
            <a:r>
              <a:rPr lang="en-US" sz="1800" dirty="0">
                <a:ea typeface="Arial" panose="020B0604020202020204" pitchFamily="34" charset="0"/>
              </a:rPr>
              <a:t>     A strategic planning technique called a SWOT analysis aids companies in determining their internal and external strengths and weaknesses as well as opportunities and threats</a:t>
            </a:r>
            <a:endParaRPr lang="en-US" sz="2800" dirty="0">
              <a:ea typeface="Arial" panose="020B0604020202020204" pitchFamily="34" charset="0"/>
            </a:endParaRPr>
          </a:p>
        </p:txBody>
      </p:sp>
      <p:graphicFrame>
        <p:nvGraphicFramePr>
          <p:cNvPr id="3" name="Table 2">
            <a:extLst>
              <a:ext uri="{FF2B5EF4-FFF2-40B4-BE49-F238E27FC236}">
                <a16:creationId xmlns:a16="http://schemas.microsoft.com/office/drawing/2014/main" id="{AFD3BE7B-81C7-758D-71E6-36D162296EE3}"/>
              </a:ext>
            </a:extLst>
          </p:cNvPr>
          <p:cNvGraphicFramePr>
            <a:graphicFrameLocks noGrp="1"/>
          </p:cNvGraphicFramePr>
          <p:nvPr>
            <p:extLst>
              <p:ext uri="{D42A27DB-BD31-4B8C-83A1-F6EECF244321}">
                <p14:modId xmlns:p14="http://schemas.microsoft.com/office/powerpoint/2010/main" val="1622818107"/>
              </p:ext>
            </p:extLst>
          </p:nvPr>
        </p:nvGraphicFramePr>
        <p:xfrm>
          <a:off x="1919536" y="2041041"/>
          <a:ext cx="8128000" cy="32613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878928020"/>
                    </a:ext>
                  </a:extLst>
                </a:gridCol>
                <a:gridCol w="4064000">
                  <a:extLst>
                    <a:ext uri="{9D8B030D-6E8A-4147-A177-3AD203B41FA5}">
                      <a16:colId xmlns:a16="http://schemas.microsoft.com/office/drawing/2014/main" val="4284404069"/>
                    </a:ext>
                  </a:extLst>
                </a:gridCol>
              </a:tblGrid>
              <a:tr h="0">
                <a:tc>
                  <a:txBody>
                    <a:bodyPr/>
                    <a:lstStyle/>
                    <a:p>
                      <a:r>
                        <a:rPr lang="en-IN" dirty="0"/>
                        <a:t>STRENGHT</a:t>
                      </a:r>
                    </a:p>
                    <a:p>
                      <a:endParaRPr lang="en-IN" dirty="0"/>
                    </a:p>
                    <a:p>
                      <a:pPr marL="285750" indent="-285750">
                        <a:buFont typeface="Courier New" panose="02070309020205020404" pitchFamily="49" charset="0"/>
                        <a:buChar char="o"/>
                      </a:pPr>
                      <a:r>
                        <a:rPr lang="en-IN" sz="1400" b="1" kern="1200" dirty="0">
                          <a:solidFill>
                            <a:schemeClr val="lt1"/>
                          </a:solidFill>
                          <a:effectLst/>
                          <a:latin typeface="+mn-lt"/>
                          <a:ea typeface="+mn-ea"/>
                          <a:cs typeface="+mn-cs"/>
                        </a:rPr>
                        <a:t>An abundance of Renewable Resources</a:t>
                      </a:r>
                    </a:p>
                    <a:p>
                      <a:pPr marL="285750" indent="-285750">
                        <a:buFont typeface="Courier New" panose="02070309020205020404" pitchFamily="49" charset="0"/>
                        <a:buChar char="o"/>
                      </a:pPr>
                      <a:r>
                        <a:rPr lang="en-IN" sz="1400" b="1" kern="1200" dirty="0">
                          <a:solidFill>
                            <a:schemeClr val="lt1"/>
                          </a:solidFill>
                          <a:effectLst/>
                          <a:latin typeface="+mn-lt"/>
                          <a:ea typeface="+mn-ea"/>
                          <a:cs typeface="+mn-cs"/>
                        </a:rPr>
                        <a:t>Eco-Friendly Brand Image</a:t>
                      </a:r>
                    </a:p>
                    <a:p>
                      <a:pPr marL="285750" indent="-285750">
                        <a:buFont typeface="Courier New" panose="02070309020205020404" pitchFamily="49" charset="0"/>
                        <a:buChar char="o"/>
                      </a:pPr>
                      <a:r>
                        <a:rPr lang="en-IN" sz="1400" b="1" kern="1200" dirty="0">
                          <a:solidFill>
                            <a:schemeClr val="lt1"/>
                          </a:solidFill>
                          <a:effectLst/>
                          <a:latin typeface="+mn-lt"/>
                          <a:ea typeface="+mn-ea"/>
                          <a:cs typeface="+mn-cs"/>
                        </a:rPr>
                        <a:t>Year-Round Tourist Destination</a:t>
                      </a:r>
                    </a:p>
                    <a:p>
                      <a:pPr marL="285750" indent="-285750">
                        <a:buFont typeface="Courier New" panose="02070309020205020404" pitchFamily="49" charset="0"/>
                        <a:buChar char="o"/>
                      </a:pPr>
                      <a:r>
                        <a:rPr lang="en-IN" sz="1400" b="1" kern="1200" dirty="0">
                          <a:solidFill>
                            <a:schemeClr val="lt1"/>
                          </a:solidFill>
                          <a:effectLst/>
                          <a:latin typeface="+mn-lt"/>
                          <a:ea typeface="+mn-ea"/>
                          <a:cs typeface="+mn-cs"/>
                        </a:rPr>
                        <a:t>Diverse Tourism Offerings</a:t>
                      </a:r>
                      <a:endParaRPr lang="en-IN" sz="1400" dirty="0"/>
                    </a:p>
                    <a:p>
                      <a:pPr marL="285750" indent="-285750">
                        <a:buFont typeface="Courier New" panose="02070309020205020404" pitchFamily="49" charset="0"/>
                        <a:buChar char="o"/>
                      </a:pPr>
                      <a:endParaRPr lang="en-IN" sz="1400" dirty="0"/>
                    </a:p>
                  </a:txBody>
                  <a:tcPr/>
                </a:tc>
                <a:tc>
                  <a:txBody>
                    <a:bodyPr/>
                    <a:lstStyle/>
                    <a:p>
                      <a:pPr marL="0" indent="0">
                        <a:buFont typeface="Courier New" panose="02070309020205020404" pitchFamily="49" charset="0"/>
                        <a:buNone/>
                      </a:pPr>
                      <a:r>
                        <a:rPr lang="en-IN" dirty="0"/>
                        <a:t>WEAKNESS</a:t>
                      </a:r>
                    </a:p>
                    <a:p>
                      <a:pPr marL="285750" indent="-285750">
                        <a:buFont typeface="Courier New" panose="02070309020205020404" pitchFamily="49" charset="0"/>
                        <a:buChar char="o"/>
                      </a:pPr>
                      <a:endParaRPr lang="en-IN" dirty="0"/>
                    </a:p>
                    <a:p>
                      <a:pPr marL="285750" indent="-285750">
                        <a:buFont typeface="Courier New" panose="02070309020205020404" pitchFamily="49" charset="0"/>
                        <a:buChar char="o"/>
                      </a:pPr>
                      <a:r>
                        <a:rPr lang="en-IN" sz="1400" b="1" kern="1200" dirty="0">
                          <a:solidFill>
                            <a:schemeClr val="lt1"/>
                          </a:solidFill>
                          <a:effectLst/>
                          <a:latin typeface="+mn-lt"/>
                          <a:ea typeface="+mn-ea"/>
                          <a:cs typeface="+mn-cs"/>
                        </a:rPr>
                        <a:t>Initial Investment</a:t>
                      </a:r>
                    </a:p>
                    <a:p>
                      <a:pPr marL="285750" indent="-285750">
                        <a:buFont typeface="Courier New" panose="02070309020205020404" pitchFamily="49" charset="0"/>
                        <a:buChar char="o"/>
                      </a:pPr>
                      <a:r>
                        <a:rPr lang="en-IN" sz="1400" b="1" kern="1200" dirty="0">
                          <a:solidFill>
                            <a:schemeClr val="lt1"/>
                          </a:solidFill>
                          <a:effectLst/>
                          <a:latin typeface="+mn-lt"/>
                          <a:ea typeface="+mn-ea"/>
                          <a:cs typeface="+mn-cs"/>
                        </a:rPr>
                        <a:t>Regulatory Challenges</a:t>
                      </a:r>
                    </a:p>
                    <a:p>
                      <a:pPr marL="285750" indent="-285750">
                        <a:buFont typeface="Courier New" panose="02070309020205020404" pitchFamily="49" charset="0"/>
                        <a:buChar char="o"/>
                      </a:pPr>
                      <a:r>
                        <a:rPr lang="en-IN" sz="1400" b="1" kern="1200" dirty="0">
                          <a:solidFill>
                            <a:schemeClr val="lt1"/>
                          </a:solidFill>
                          <a:effectLst/>
                          <a:latin typeface="+mn-lt"/>
                          <a:ea typeface="+mn-ea"/>
                          <a:cs typeface="+mn-cs"/>
                        </a:rPr>
                        <a:t>Market Competition</a:t>
                      </a:r>
                      <a:endParaRPr lang="en-IN" sz="1400" dirty="0"/>
                    </a:p>
                    <a:p>
                      <a:pPr marL="285750" indent="-285750">
                        <a:buFont typeface="Courier New" panose="02070309020205020404" pitchFamily="49" charset="0"/>
                        <a:buChar char="o"/>
                      </a:pPr>
                      <a:endParaRPr lang="en-IN" dirty="0"/>
                    </a:p>
                  </a:txBody>
                  <a:tcPr/>
                </a:tc>
                <a:extLst>
                  <a:ext uri="{0D108BD9-81ED-4DB2-BD59-A6C34878D82A}">
                    <a16:rowId xmlns:a16="http://schemas.microsoft.com/office/drawing/2014/main" val="2923710254"/>
                  </a:ext>
                </a:extLst>
              </a:tr>
              <a:tr h="0">
                <a:tc>
                  <a:txBody>
                    <a:bodyPr/>
                    <a:lstStyle/>
                    <a:p>
                      <a:r>
                        <a:rPr lang="en-IN" dirty="0"/>
                        <a:t>OPPORTUNITIES</a:t>
                      </a:r>
                    </a:p>
                    <a:p>
                      <a:pPr marL="285750" indent="-285750">
                        <a:buFont typeface="Courier New" panose="02070309020205020404" pitchFamily="49" charset="0"/>
                        <a:buChar char="o"/>
                      </a:pPr>
                      <a:r>
                        <a:rPr lang="en-IN" sz="1400" kern="1200" dirty="0">
                          <a:solidFill>
                            <a:schemeClr val="dk1"/>
                          </a:solidFill>
                          <a:effectLst/>
                          <a:latin typeface="+mn-lt"/>
                          <a:ea typeface="+mn-ea"/>
                          <a:cs typeface="+mn-cs"/>
                        </a:rPr>
                        <a:t>Sustainability Trend</a:t>
                      </a:r>
                    </a:p>
                    <a:p>
                      <a:pPr marL="285750" indent="-285750">
                        <a:buFont typeface="Courier New" panose="02070309020205020404" pitchFamily="49" charset="0"/>
                        <a:buChar char="o"/>
                      </a:pPr>
                      <a:r>
                        <a:rPr lang="en-IN" sz="1400" kern="1200" dirty="0">
                          <a:solidFill>
                            <a:schemeClr val="dk1"/>
                          </a:solidFill>
                          <a:effectLst/>
                          <a:latin typeface="+mn-lt"/>
                          <a:ea typeface="+mn-ea"/>
                          <a:cs typeface="+mn-cs"/>
                        </a:rPr>
                        <a:t>Collaboration</a:t>
                      </a:r>
                    </a:p>
                    <a:p>
                      <a:pPr marL="285750" indent="-285750">
                        <a:buFont typeface="Courier New" panose="02070309020205020404" pitchFamily="49" charset="0"/>
                        <a:buChar char="o"/>
                      </a:pPr>
                      <a:r>
                        <a:rPr lang="en-IN" sz="1400" kern="1200" dirty="0">
                          <a:solidFill>
                            <a:schemeClr val="dk1"/>
                          </a:solidFill>
                          <a:effectLst/>
                          <a:latin typeface="+mn-lt"/>
                          <a:ea typeface="+mn-ea"/>
                          <a:cs typeface="+mn-cs"/>
                        </a:rPr>
                        <a:t>Government Incentives</a:t>
                      </a:r>
                      <a:endParaRPr lang="en-IN" sz="1400" dirty="0"/>
                    </a:p>
                  </a:txBody>
                  <a:tcPr/>
                </a:tc>
                <a:tc>
                  <a:txBody>
                    <a:bodyPr/>
                    <a:lstStyle/>
                    <a:p>
                      <a:r>
                        <a:rPr lang="en-IN" dirty="0"/>
                        <a:t>THREATS</a:t>
                      </a:r>
                    </a:p>
                    <a:p>
                      <a:pPr marL="285750" indent="-285750">
                        <a:buFont typeface="Courier New" panose="02070309020205020404" pitchFamily="49" charset="0"/>
                        <a:buChar char="o"/>
                      </a:pPr>
                      <a:r>
                        <a:rPr lang="en-IN" sz="1400" kern="1200" dirty="0">
                          <a:solidFill>
                            <a:schemeClr val="dk1"/>
                          </a:solidFill>
                          <a:effectLst/>
                          <a:latin typeface="+mn-lt"/>
                          <a:ea typeface="+mn-ea"/>
                          <a:cs typeface="+mn-cs"/>
                        </a:rPr>
                        <a:t>Market Saturation</a:t>
                      </a:r>
                    </a:p>
                    <a:p>
                      <a:pPr marL="285750" indent="-285750">
                        <a:buFont typeface="Courier New" panose="02070309020205020404" pitchFamily="49" charset="0"/>
                        <a:buChar char="o"/>
                      </a:pPr>
                      <a:r>
                        <a:rPr lang="en-IN" sz="1400" kern="1200" dirty="0">
                          <a:solidFill>
                            <a:schemeClr val="dk1"/>
                          </a:solidFill>
                          <a:effectLst/>
                          <a:latin typeface="+mn-lt"/>
                          <a:ea typeface="+mn-ea"/>
                          <a:cs typeface="+mn-cs"/>
                        </a:rPr>
                        <a:t>Natural Disasters</a:t>
                      </a:r>
                    </a:p>
                    <a:p>
                      <a:pPr marL="285750" indent="-285750">
                        <a:buFont typeface="Courier New" panose="02070309020205020404" pitchFamily="49" charset="0"/>
                        <a:buChar char="o"/>
                      </a:pPr>
                      <a:r>
                        <a:rPr lang="en-IN" sz="1400" kern="1200" dirty="0">
                          <a:solidFill>
                            <a:schemeClr val="dk1"/>
                          </a:solidFill>
                          <a:effectLst/>
                          <a:latin typeface="+mn-lt"/>
                          <a:ea typeface="+mn-ea"/>
                          <a:cs typeface="+mn-cs"/>
                        </a:rPr>
                        <a:t>Changes in Government Energy policy</a:t>
                      </a:r>
                      <a:endParaRPr lang="en-IN" sz="1400" dirty="0"/>
                    </a:p>
                    <a:p>
                      <a:endParaRPr lang="en-IN" dirty="0"/>
                    </a:p>
                    <a:p>
                      <a:endParaRPr lang="en-IN" dirty="0"/>
                    </a:p>
                  </a:txBody>
                  <a:tcPr/>
                </a:tc>
                <a:extLst>
                  <a:ext uri="{0D108BD9-81ED-4DB2-BD59-A6C34878D82A}">
                    <a16:rowId xmlns:a16="http://schemas.microsoft.com/office/drawing/2014/main" val="3159460977"/>
                  </a:ext>
                </a:extLst>
              </a:tr>
            </a:tbl>
          </a:graphicData>
        </a:graphic>
      </p:graphicFrame>
    </p:spTree>
    <p:extLst>
      <p:ext uri="{BB962C8B-B14F-4D97-AF65-F5344CB8AC3E}">
        <p14:creationId xmlns:p14="http://schemas.microsoft.com/office/powerpoint/2010/main" val="1668164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GB" sz="3200" b="1" dirty="0">
                <a:latin typeface="Arial" panose="020B0604020202020204" pitchFamily="34" charset="0"/>
                <a:ea typeface="Arial" panose="020B0604020202020204" pitchFamily="34" charset="0"/>
              </a:rPr>
              <a:t>Target market and the strategies </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680720" y="793850"/>
            <a:ext cx="11104880" cy="4867399"/>
          </a:xfrm>
        </p:spPr>
        <p:txBody>
          <a:bodyPr/>
          <a:lstStyle/>
          <a:p>
            <a:pPr eaLnBrk="1" hangingPunct="1">
              <a:buFont typeface="Wingdings" panose="05000000000000000000" pitchFamily="2" charset="2"/>
              <a:buChar char="§"/>
            </a:pPr>
            <a:r>
              <a:rPr lang="en-IN" sz="1800" dirty="0">
                <a:effectLst/>
                <a:latin typeface="Arial" panose="020B0604020202020204" pitchFamily="34" charset="0"/>
                <a:ea typeface="Calibri" panose="020F0502020204030204" pitchFamily="34" charset="0"/>
              </a:rPr>
              <a:t>Tourists that actively seek out locations and activities that support ethical and sustainable tourism should be targeted as sustainable tourists. </a:t>
            </a:r>
          </a:p>
          <a:p>
            <a:pPr eaLnBrk="1" hangingPunct="1">
              <a:buFont typeface="Wingdings" panose="05000000000000000000" pitchFamily="2" charset="2"/>
              <a:buChar char="§"/>
            </a:pPr>
            <a:r>
              <a:rPr lang="en-IN" sz="1800" dirty="0">
                <a:effectLst/>
                <a:latin typeface="Arial" panose="020B0604020202020204" pitchFamily="34" charset="0"/>
                <a:ea typeface="Calibri" panose="020F0502020204030204" pitchFamily="34" charset="0"/>
              </a:rPr>
              <a:t>Those who are enthusiastic about renewable energy sources and green technologies should be targeted. </a:t>
            </a:r>
          </a:p>
          <a:p>
            <a:pPr eaLnBrk="1" hangingPunct="1">
              <a:buFont typeface="Wingdings" panose="05000000000000000000" pitchFamily="2" charset="2"/>
              <a:buChar char="§"/>
            </a:pPr>
            <a:r>
              <a:rPr lang="en-US" sz="1800" dirty="0">
                <a:latin typeface="Arial" panose="020B0604020202020204" pitchFamily="34" charset="0"/>
                <a:ea typeface="Arial" panose="020B0604020202020204" pitchFamily="34" charset="0"/>
                <a:cs typeface="Arial" panose="020B0604020202020204" pitchFamily="34" charset="0"/>
              </a:rPr>
              <a:t>Those who want to experience Sicily's rich history, customs, and culture. </a:t>
            </a:r>
          </a:p>
          <a:p>
            <a:pPr eaLnBrk="1" hangingPunct="1">
              <a:buFont typeface="Wingdings" panose="05000000000000000000" pitchFamily="2" charset="2"/>
              <a:buChar char="§"/>
            </a:pPr>
            <a:r>
              <a:rPr lang="en-US" sz="1800" dirty="0">
                <a:latin typeface="Arial" panose="020B0604020202020204" pitchFamily="34" charset="0"/>
                <a:ea typeface="Arial" panose="020B0604020202020204" pitchFamily="34" charset="0"/>
                <a:cs typeface="Arial" panose="020B0604020202020204" pitchFamily="34" charset="0"/>
              </a:rPr>
              <a:t>Travelers seeking for sustainable and natural environments for their holistic health experiences. </a:t>
            </a:r>
          </a:p>
          <a:p>
            <a:pPr eaLnBrk="1" hangingPunct="1">
              <a:buFont typeface="Wingdings" panose="05000000000000000000" pitchFamily="2" charset="2"/>
              <a:buChar char="§"/>
            </a:pPr>
            <a:r>
              <a:rPr lang="en-US" sz="1800" dirty="0">
                <a:latin typeface="Arial" panose="020B0604020202020204" pitchFamily="34" charset="0"/>
                <a:ea typeface="Arial" panose="020B0604020202020204" pitchFamily="34" charset="0"/>
                <a:cs typeface="Arial" panose="020B0604020202020204" pitchFamily="34" charset="0"/>
              </a:rPr>
              <a:t>Those who are in favor of and interested in developments in sustainable technology and renewable energy.</a:t>
            </a:r>
          </a:p>
          <a:p>
            <a:pPr marL="0" indent="0" eaLnBrk="1" hangingPunct="1">
              <a:buNone/>
            </a:pPr>
            <a:endParaRPr lang="en-US" sz="1800" dirty="0">
              <a:latin typeface="Arial" panose="020B0604020202020204" pitchFamily="34" charset="0"/>
              <a:ea typeface="Arial" panose="020B0604020202020204" pitchFamily="34" charset="0"/>
              <a:cs typeface="Arial" panose="020B0604020202020204" pitchFamily="34" charset="0"/>
            </a:endParaRPr>
          </a:p>
          <a:p>
            <a:pPr marL="0" indent="0">
              <a:buNone/>
            </a:pPr>
            <a:r>
              <a:rPr lang="en-IN" sz="1800" kern="150" dirty="0">
                <a:effectLst/>
                <a:latin typeface="Arial" panose="020B0604020202020204" pitchFamily="34" charset="0"/>
                <a:ea typeface="Calibri" panose="020F0502020204030204" pitchFamily="34" charset="0"/>
                <a:cs typeface="Times New Roman" panose="02020603050405020304" pitchFamily="18" charset="0"/>
              </a:rPr>
              <a:t>Strategies to Capture our Target Market:</a:t>
            </a:r>
          </a:p>
          <a:p>
            <a:pPr marL="228600">
              <a:lnSpc>
                <a:spcPct val="150000"/>
              </a:lnSpc>
              <a:spcAft>
                <a:spcPts val="800"/>
              </a:spcAft>
            </a:pPr>
            <a:r>
              <a:rPr lang="en-IN" sz="1800" dirty="0">
                <a:effectLst/>
                <a:latin typeface="Arial" panose="020B0604020202020204" pitchFamily="34" charset="0"/>
                <a:ea typeface="Calibri" panose="020F0502020204030204" pitchFamily="34" charset="0"/>
              </a:rPr>
              <a:t>     Tailored Marketing, Eco-Friendly Accommodations, Educative Content, Package Deals.</a:t>
            </a:r>
            <a:endParaRPr lang="en-IN" sz="1800"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sz="1800"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1" hangingPunct="1">
              <a:buNone/>
            </a:pPr>
            <a:endParaRPr lang="en-US" sz="18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2540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marR="102235"/>
            <a:r>
              <a:rPr lang="en-GB" sz="3200" b="1" dirty="0">
                <a:latin typeface="Arial" panose="020B0604020202020204" pitchFamily="34" charset="0"/>
                <a:ea typeface="Arial" panose="020B0604020202020204" pitchFamily="34" charset="0"/>
              </a:rPr>
              <a:t>Brief budgeting or financial plan  </a:t>
            </a: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1557174" y="793850"/>
            <a:ext cx="9003322" cy="4867399"/>
          </a:xfrm>
        </p:spPr>
        <p:txBody>
          <a:bodyPr/>
          <a:lstStyle/>
          <a:p>
            <a:pPr eaLnBrk="1" hangingPunct="1">
              <a:buNone/>
            </a:pPr>
            <a:endParaRPr lang="en-US" sz="1800" dirty="0">
              <a:latin typeface="Arial" panose="020B0604020202020204" pitchFamily="34" charset="0"/>
              <a:ea typeface="Arial" panose="020B0604020202020204" pitchFamily="34" charset="0"/>
              <a:cs typeface="Arial" panose="020B0604020202020204" pitchFamily="34" charset="0"/>
            </a:endParaRPr>
          </a:p>
          <a:p>
            <a:pPr eaLnBrk="1" hangingPunct="1">
              <a:buNone/>
            </a:pPr>
            <a:endParaRPr lang="en-US" sz="1800" dirty="0">
              <a:latin typeface="Arial" panose="020B0604020202020204" pitchFamily="34" charset="0"/>
              <a:ea typeface="Arial" panose="020B0604020202020204" pitchFamily="34" charset="0"/>
              <a:cs typeface="Arial" panose="020B0604020202020204" pitchFamily="34" charset="0"/>
            </a:endParaRPr>
          </a:p>
          <a:p>
            <a:pPr eaLnBrk="1" hangingPunct="1">
              <a:buNone/>
            </a:pPr>
            <a:r>
              <a:rPr lang="en-US" sz="1800" dirty="0">
                <a:latin typeface="Arial" panose="020B0604020202020204" pitchFamily="34" charset="0"/>
                <a:ea typeface="Arial" panose="020B0604020202020204" pitchFamily="34" charset="0"/>
                <a:cs typeface="Arial" panose="020B0604020202020204" pitchFamily="34" charset="0"/>
              </a:rPr>
              <a:t>Our aim is to raise £615,500 in beginning capital for our renewable energy resort business in Sicily, which will come from a variety of sources.</a:t>
            </a:r>
          </a:p>
          <a:p>
            <a:pPr eaLnBrk="1" hangingPunct="1">
              <a:buFont typeface="Wingdings" panose="05000000000000000000" pitchFamily="2" charset="2"/>
              <a:buChar char="§"/>
            </a:pPr>
            <a:r>
              <a:rPr lang="en-US" sz="1800" dirty="0">
                <a:latin typeface="Arial" panose="020B0604020202020204" pitchFamily="34" charset="0"/>
                <a:ea typeface="Arial" panose="020B0604020202020204" pitchFamily="34" charset="0"/>
                <a:cs typeface="Arial" panose="020B0604020202020204" pitchFamily="34" charset="0"/>
              </a:rPr>
              <a:t>Equity Financing(Private Investors)</a:t>
            </a:r>
          </a:p>
          <a:p>
            <a:pPr eaLnBrk="1" hangingPunct="1">
              <a:buFont typeface="Wingdings" panose="05000000000000000000" pitchFamily="2" charset="2"/>
              <a:buChar char="§"/>
            </a:pPr>
            <a:r>
              <a:rPr lang="en-US" sz="1800" dirty="0">
                <a:latin typeface="Arial" panose="020B0604020202020204" pitchFamily="34" charset="0"/>
                <a:ea typeface="Arial" panose="020B0604020202020204" pitchFamily="34" charset="0"/>
                <a:cs typeface="Arial" panose="020B0604020202020204" pitchFamily="34" charset="0"/>
              </a:rPr>
              <a:t>Debt Financing(Bank Loans, Government Loans)</a:t>
            </a:r>
          </a:p>
          <a:p>
            <a:pPr eaLnBrk="1" hangingPunct="1">
              <a:buFont typeface="Wingdings" panose="05000000000000000000" pitchFamily="2" charset="2"/>
              <a:buChar char="§"/>
            </a:pPr>
            <a:r>
              <a:rPr lang="en-US" sz="1800" dirty="0">
                <a:latin typeface="Arial" panose="020B0604020202020204" pitchFamily="34" charset="0"/>
                <a:ea typeface="Arial" panose="020B0604020202020204" pitchFamily="34" charset="0"/>
                <a:cs typeface="Arial" panose="020B0604020202020204" pitchFamily="34" charset="0"/>
              </a:rPr>
              <a:t>Grants and Incentives</a:t>
            </a:r>
          </a:p>
          <a:p>
            <a:pPr marL="0" indent="0" eaLnBrk="1" hangingPunct="1">
              <a:buNone/>
            </a:pPr>
            <a:endParaRPr lang="en-US" sz="1800" dirty="0">
              <a:latin typeface="Arial" panose="020B0604020202020204" pitchFamily="34" charset="0"/>
              <a:ea typeface="Arial" panose="020B0604020202020204" pitchFamily="34" charset="0"/>
              <a:cs typeface="Arial" panose="020B0604020202020204" pitchFamily="34" charset="0"/>
            </a:endParaRPr>
          </a:p>
          <a:p>
            <a:pPr marL="0" indent="0">
              <a:buNone/>
            </a:pPr>
            <a:r>
              <a:rPr lang="en-IN" sz="1800" dirty="0"/>
              <a:t>Assumptions:</a:t>
            </a:r>
          </a:p>
          <a:p>
            <a:pPr marL="0" indent="0">
              <a:buNone/>
            </a:pPr>
            <a:r>
              <a:rPr lang="en-US" sz="1800" dirty="0"/>
              <a:t>Startup Cost: £615,500</a:t>
            </a:r>
          </a:p>
          <a:p>
            <a:pPr marL="0" indent="0">
              <a:buNone/>
            </a:pPr>
            <a:r>
              <a:rPr lang="en-US" sz="1800" dirty="0"/>
              <a:t>Revenue Sources: Room bookings, restaurant, event hosting, etc.</a:t>
            </a:r>
          </a:p>
          <a:p>
            <a:pPr marL="0" indent="0">
              <a:buNone/>
            </a:pPr>
            <a:r>
              <a:rPr lang="en-US" sz="1800" dirty="0"/>
              <a:t>Monthly Operating Expenses: Staff salaries, utilities, maintenance, marketing, etc.</a:t>
            </a:r>
          </a:p>
          <a:p>
            <a:pPr marL="0" indent="0">
              <a:buNone/>
            </a:pPr>
            <a:r>
              <a:rPr lang="en-US" sz="1800" dirty="0"/>
              <a:t>Initial Marketing and Launch Costs: £50,000 (spread over the first three months)</a:t>
            </a:r>
          </a:p>
          <a:p>
            <a:pPr marL="0" indent="0">
              <a:buNone/>
            </a:pPr>
            <a:r>
              <a:rPr lang="en-US" sz="1800" dirty="0"/>
              <a:t>Loan Repayment: monthly loan repayment amounts.</a:t>
            </a:r>
            <a:endParaRPr lang="en-IN" sz="1800" dirty="0"/>
          </a:p>
          <a:p>
            <a:pPr eaLnBrk="1" hangingPunct="1">
              <a:buFont typeface="Wingdings" panose="05000000000000000000" pitchFamily="2" charset="2"/>
              <a:buChar char="§"/>
            </a:pPr>
            <a:endParaRPr lang="en-US" sz="1800" dirty="0">
              <a:latin typeface="Arial" panose="020B0604020202020204" pitchFamily="34" charset="0"/>
              <a:ea typeface="Arial" panose="020B0604020202020204" pitchFamily="34" charset="0"/>
              <a:cs typeface="Arial" panose="020B0604020202020204" pitchFamily="34" charset="0"/>
            </a:endParaRPr>
          </a:p>
          <a:p>
            <a:pPr eaLnBrk="1" hangingPunct="1">
              <a:buFont typeface="Wingdings" panose="05000000000000000000" pitchFamily="2" charset="2"/>
              <a:buChar char="§"/>
            </a:pPr>
            <a:endParaRPr lang="en-US" sz="18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6840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C94E103-5F14-E4F4-E717-B8A62B51F8FE}"/>
              </a:ext>
            </a:extLst>
          </p:cNvPr>
          <p:cNvGraphicFramePr>
            <a:graphicFrameLocks noGrp="1"/>
          </p:cNvGraphicFramePr>
          <p:nvPr>
            <p:ph idx="1"/>
            <p:extLst>
              <p:ext uri="{D42A27DB-BD31-4B8C-83A1-F6EECF244321}">
                <p14:modId xmlns:p14="http://schemas.microsoft.com/office/powerpoint/2010/main" val="1530430192"/>
              </p:ext>
            </p:extLst>
          </p:nvPr>
        </p:nvGraphicFramePr>
        <p:xfrm>
          <a:off x="1282461" y="362310"/>
          <a:ext cx="9345283" cy="5176142"/>
        </p:xfrm>
        <a:graphic>
          <a:graphicData uri="http://schemas.openxmlformats.org/drawingml/2006/table">
            <a:tbl>
              <a:tblPr firstRow="1" bandRow="1">
                <a:tableStyleId>{5C22544A-7EE6-4342-B048-85BDC9FD1C3A}</a:tableStyleId>
              </a:tblPr>
              <a:tblGrid>
                <a:gridCol w="1029418">
                  <a:extLst>
                    <a:ext uri="{9D8B030D-6E8A-4147-A177-3AD203B41FA5}">
                      <a16:colId xmlns:a16="http://schemas.microsoft.com/office/drawing/2014/main" val="634806400"/>
                    </a:ext>
                  </a:extLst>
                </a:gridCol>
                <a:gridCol w="1566494">
                  <a:extLst>
                    <a:ext uri="{9D8B030D-6E8A-4147-A177-3AD203B41FA5}">
                      <a16:colId xmlns:a16="http://schemas.microsoft.com/office/drawing/2014/main" val="3225480404"/>
                    </a:ext>
                  </a:extLst>
                </a:gridCol>
                <a:gridCol w="1179282">
                  <a:extLst>
                    <a:ext uri="{9D8B030D-6E8A-4147-A177-3AD203B41FA5}">
                      <a16:colId xmlns:a16="http://schemas.microsoft.com/office/drawing/2014/main" val="1745300852"/>
                    </a:ext>
                  </a:extLst>
                </a:gridCol>
                <a:gridCol w="1237856">
                  <a:extLst>
                    <a:ext uri="{9D8B030D-6E8A-4147-A177-3AD203B41FA5}">
                      <a16:colId xmlns:a16="http://schemas.microsoft.com/office/drawing/2014/main" val="2351429150"/>
                    </a:ext>
                  </a:extLst>
                </a:gridCol>
                <a:gridCol w="1535505">
                  <a:extLst>
                    <a:ext uri="{9D8B030D-6E8A-4147-A177-3AD203B41FA5}">
                      <a16:colId xmlns:a16="http://schemas.microsoft.com/office/drawing/2014/main" val="4037022391"/>
                    </a:ext>
                  </a:extLst>
                </a:gridCol>
                <a:gridCol w="2796728">
                  <a:extLst>
                    <a:ext uri="{9D8B030D-6E8A-4147-A177-3AD203B41FA5}">
                      <a16:colId xmlns:a16="http://schemas.microsoft.com/office/drawing/2014/main" val="217079362"/>
                    </a:ext>
                  </a:extLst>
                </a:gridCol>
              </a:tblGrid>
              <a:tr h="470869">
                <a:tc>
                  <a:txBody>
                    <a:bodyPr/>
                    <a:lstStyle/>
                    <a:p>
                      <a:r>
                        <a:rPr lang="en-IN" dirty="0"/>
                        <a:t>Months</a:t>
                      </a:r>
                    </a:p>
                  </a:txBody>
                  <a:tcPr/>
                </a:tc>
                <a:tc>
                  <a:txBody>
                    <a:bodyPr/>
                    <a:lstStyle/>
                    <a:p>
                      <a:r>
                        <a:rPr lang="en-IN" dirty="0"/>
                        <a:t>Opening balance(</a:t>
                      </a:r>
                      <a:r>
                        <a:rPr lang="en-US" sz="1800" dirty="0">
                          <a:latin typeface="Arial" panose="020B0604020202020204" pitchFamily="34" charset="0"/>
                          <a:ea typeface="Arial" panose="020B0604020202020204" pitchFamily="34" charset="0"/>
                          <a:cs typeface="Arial" panose="020B0604020202020204" pitchFamily="34" charset="0"/>
                        </a:rPr>
                        <a:t>£)</a:t>
                      </a:r>
                      <a:endParaRPr lang="en-IN" dirty="0"/>
                    </a:p>
                  </a:txBody>
                  <a:tcPr/>
                </a:tc>
                <a:tc>
                  <a:txBody>
                    <a:bodyPr/>
                    <a:lstStyle/>
                    <a:p>
                      <a:r>
                        <a:rPr lang="en-IN" dirty="0"/>
                        <a:t>Revenues (</a:t>
                      </a:r>
                      <a:r>
                        <a:rPr lang="en-US" sz="1800" dirty="0">
                          <a:latin typeface="Arial" panose="020B0604020202020204" pitchFamily="34" charset="0"/>
                          <a:ea typeface="Arial" panose="020B0604020202020204" pitchFamily="34" charset="0"/>
                          <a:cs typeface="Arial" panose="020B0604020202020204" pitchFamily="34" charset="0"/>
                        </a:rPr>
                        <a:t>£)</a:t>
                      </a:r>
                      <a:endParaRPr lang="en-IN" dirty="0"/>
                    </a:p>
                  </a:txBody>
                  <a:tcPr/>
                </a:tc>
                <a:tc>
                  <a:txBody>
                    <a:bodyPr/>
                    <a:lstStyle/>
                    <a:p>
                      <a:r>
                        <a:rPr lang="en-IN" dirty="0"/>
                        <a:t>Expenses (</a:t>
                      </a:r>
                      <a:r>
                        <a:rPr lang="en-US" sz="1800" dirty="0">
                          <a:latin typeface="Arial" panose="020B0604020202020204" pitchFamily="34" charset="0"/>
                          <a:ea typeface="Arial" panose="020B0604020202020204" pitchFamily="34" charset="0"/>
                          <a:cs typeface="Arial" panose="020B0604020202020204" pitchFamily="34" charset="0"/>
                        </a:rPr>
                        <a:t>£)</a:t>
                      </a:r>
                      <a:endParaRPr lang="en-IN" dirty="0"/>
                    </a:p>
                  </a:txBody>
                  <a:tcPr/>
                </a:tc>
                <a:tc>
                  <a:txBody>
                    <a:bodyPr/>
                    <a:lstStyle/>
                    <a:p>
                      <a:r>
                        <a:rPr lang="en-IN" dirty="0"/>
                        <a:t>Net cash flow(</a:t>
                      </a:r>
                      <a:r>
                        <a:rPr lang="en-US" sz="1800" dirty="0">
                          <a:latin typeface="Arial" panose="020B0604020202020204" pitchFamily="34" charset="0"/>
                          <a:ea typeface="Arial" panose="020B0604020202020204" pitchFamily="34" charset="0"/>
                          <a:cs typeface="Arial" panose="020B0604020202020204" pitchFamily="34" charset="0"/>
                        </a:rPr>
                        <a:t>£)</a:t>
                      </a:r>
                      <a:endParaRPr lang="en-IN" dirty="0"/>
                    </a:p>
                  </a:txBody>
                  <a:tcPr/>
                </a:tc>
                <a:tc>
                  <a:txBody>
                    <a:bodyPr/>
                    <a:lstStyle/>
                    <a:p>
                      <a:r>
                        <a:rPr lang="en-IN" dirty="0"/>
                        <a:t>Closing balance(</a:t>
                      </a:r>
                      <a:r>
                        <a:rPr lang="en-US" sz="1800" dirty="0">
                          <a:latin typeface="Arial" panose="020B0604020202020204" pitchFamily="34" charset="0"/>
                          <a:ea typeface="Arial" panose="020B0604020202020204" pitchFamily="34" charset="0"/>
                          <a:cs typeface="Arial" panose="020B0604020202020204" pitchFamily="34" charset="0"/>
                        </a:rPr>
                        <a:t>£)</a:t>
                      </a:r>
                      <a:endParaRPr lang="en-IN" dirty="0"/>
                    </a:p>
                  </a:txBody>
                  <a:tcPr/>
                </a:tc>
                <a:extLst>
                  <a:ext uri="{0D108BD9-81ED-4DB2-BD59-A6C34878D82A}">
                    <a16:rowId xmlns:a16="http://schemas.microsoft.com/office/drawing/2014/main" val="3364111253"/>
                  </a:ext>
                </a:extLst>
              </a:tr>
              <a:tr h="262376">
                <a:tc>
                  <a:txBody>
                    <a:bodyPr/>
                    <a:lstStyle/>
                    <a:p>
                      <a:r>
                        <a:rPr lang="en-IN" dirty="0"/>
                        <a:t>1</a:t>
                      </a:r>
                    </a:p>
                  </a:txBody>
                  <a:tcPr/>
                </a:tc>
                <a:tc>
                  <a:txBody>
                    <a:bodyPr/>
                    <a:lstStyle/>
                    <a:p>
                      <a:r>
                        <a:rPr lang="en-IN" dirty="0"/>
                        <a:t>0</a:t>
                      </a:r>
                    </a:p>
                  </a:txBody>
                  <a:tcPr/>
                </a:tc>
                <a:tc>
                  <a:txBody>
                    <a:bodyPr/>
                    <a:lstStyle/>
                    <a:p>
                      <a:r>
                        <a:rPr lang="en-IN" dirty="0"/>
                        <a:t>0</a:t>
                      </a:r>
                    </a:p>
                  </a:txBody>
                  <a:tcPr/>
                </a:tc>
                <a:tc>
                  <a:txBody>
                    <a:bodyPr/>
                    <a:lstStyle/>
                    <a:p>
                      <a:r>
                        <a:rPr lang="en-IN" dirty="0"/>
                        <a:t>-50,000</a:t>
                      </a:r>
                    </a:p>
                  </a:txBody>
                  <a:tcPr/>
                </a:tc>
                <a:tc>
                  <a:txBody>
                    <a:bodyPr/>
                    <a:lstStyle/>
                    <a:p>
                      <a:r>
                        <a:rPr lang="en-IN" dirty="0"/>
                        <a:t>-50,000</a:t>
                      </a:r>
                    </a:p>
                  </a:txBody>
                  <a:tcPr/>
                </a:tc>
                <a:tc>
                  <a:txBody>
                    <a:bodyPr/>
                    <a:lstStyle/>
                    <a:p>
                      <a:r>
                        <a:rPr lang="en-IN" dirty="0"/>
                        <a:t>-50,000</a:t>
                      </a:r>
                    </a:p>
                  </a:txBody>
                  <a:tcPr/>
                </a:tc>
                <a:extLst>
                  <a:ext uri="{0D108BD9-81ED-4DB2-BD59-A6C34878D82A}">
                    <a16:rowId xmlns:a16="http://schemas.microsoft.com/office/drawing/2014/main" val="1926492470"/>
                  </a:ext>
                </a:extLst>
              </a:tr>
              <a:tr h="293431">
                <a:tc>
                  <a:txBody>
                    <a:bodyPr/>
                    <a:lstStyle/>
                    <a:p>
                      <a:r>
                        <a:rPr lang="en-IN" dirty="0"/>
                        <a:t>2</a:t>
                      </a:r>
                    </a:p>
                  </a:txBody>
                  <a:tcPr/>
                </a:tc>
                <a:tc>
                  <a:txBody>
                    <a:bodyPr/>
                    <a:lstStyle/>
                    <a:p>
                      <a:r>
                        <a:rPr lang="en-IN" dirty="0"/>
                        <a:t>-50,000</a:t>
                      </a:r>
                    </a:p>
                  </a:txBody>
                  <a:tcPr/>
                </a:tc>
                <a:tc>
                  <a:txBody>
                    <a:bodyPr/>
                    <a:lstStyle/>
                    <a:p>
                      <a:r>
                        <a:rPr lang="en-IN" dirty="0"/>
                        <a:t>25,000</a:t>
                      </a:r>
                    </a:p>
                  </a:txBody>
                  <a:tcPr/>
                </a:tc>
                <a:tc>
                  <a:txBody>
                    <a:bodyPr/>
                    <a:lstStyle/>
                    <a:p>
                      <a:r>
                        <a:rPr lang="en-IN" dirty="0"/>
                        <a:t>-35,000</a:t>
                      </a:r>
                    </a:p>
                  </a:txBody>
                  <a:tcPr/>
                </a:tc>
                <a:tc>
                  <a:txBody>
                    <a:bodyPr/>
                    <a:lstStyle/>
                    <a:p>
                      <a:r>
                        <a:rPr lang="en-IN" dirty="0"/>
                        <a:t>-10,000</a:t>
                      </a:r>
                    </a:p>
                  </a:txBody>
                  <a:tcPr/>
                </a:tc>
                <a:tc>
                  <a:txBody>
                    <a:bodyPr/>
                    <a:lstStyle/>
                    <a:p>
                      <a:r>
                        <a:rPr lang="en-IN" dirty="0"/>
                        <a:t>-60,000</a:t>
                      </a:r>
                    </a:p>
                  </a:txBody>
                  <a:tcPr/>
                </a:tc>
                <a:extLst>
                  <a:ext uri="{0D108BD9-81ED-4DB2-BD59-A6C34878D82A}">
                    <a16:rowId xmlns:a16="http://schemas.microsoft.com/office/drawing/2014/main" val="411667607"/>
                  </a:ext>
                </a:extLst>
              </a:tr>
              <a:tr h="307233">
                <a:tc>
                  <a:txBody>
                    <a:bodyPr/>
                    <a:lstStyle/>
                    <a:p>
                      <a:r>
                        <a:rPr lang="en-IN" dirty="0"/>
                        <a:t>3</a:t>
                      </a:r>
                    </a:p>
                  </a:txBody>
                  <a:tcPr/>
                </a:tc>
                <a:tc>
                  <a:txBody>
                    <a:bodyPr/>
                    <a:lstStyle/>
                    <a:p>
                      <a:r>
                        <a:rPr lang="en-IN" dirty="0"/>
                        <a:t>-60,000</a:t>
                      </a:r>
                    </a:p>
                  </a:txBody>
                  <a:tcPr/>
                </a:tc>
                <a:tc>
                  <a:txBody>
                    <a:bodyPr/>
                    <a:lstStyle/>
                    <a:p>
                      <a:r>
                        <a:rPr lang="en-IN" dirty="0"/>
                        <a:t>50,000</a:t>
                      </a:r>
                    </a:p>
                  </a:txBody>
                  <a:tcPr/>
                </a:tc>
                <a:tc>
                  <a:txBody>
                    <a:bodyPr/>
                    <a:lstStyle/>
                    <a:p>
                      <a:r>
                        <a:rPr lang="en-IN" dirty="0"/>
                        <a:t>-30,000</a:t>
                      </a:r>
                    </a:p>
                  </a:txBody>
                  <a:tcPr/>
                </a:tc>
                <a:tc>
                  <a:txBody>
                    <a:bodyPr/>
                    <a:lstStyle/>
                    <a:p>
                      <a:r>
                        <a:rPr lang="en-IN" dirty="0"/>
                        <a:t>20,000</a:t>
                      </a:r>
                    </a:p>
                  </a:txBody>
                  <a:tcPr/>
                </a:tc>
                <a:tc>
                  <a:txBody>
                    <a:bodyPr/>
                    <a:lstStyle/>
                    <a:p>
                      <a:r>
                        <a:rPr lang="en-IN" dirty="0"/>
                        <a:t>-40,000</a:t>
                      </a:r>
                    </a:p>
                  </a:txBody>
                  <a:tcPr/>
                </a:tc>
                <a:extLst>
                  <a:ext uri="{0D108BD9-81ED-4DB2-BD59-A6C34878D82A}">
                    <a16:rowId xmlns:a16="http://schemas.microsoft.com/office/drawing/2014/main" val="3904861887"/>
                  </a:ext>
                </a:extLst>
              </a:tr>
              <a:tr h="233178">
                <a:tc>
                  <a:txBody>
                    <a:bodyPr/>
                    <a:lstStyle/>
                    <a:p>
                      <a:r>
                        <a:rPr lang="en-IN" dirty="0"/>
                        <a:t>4</a:t>
                      </a:r>
                    </a:p>
                  </a:txBody>
                  <a:tcPr/>
                </a:tc>
                <a:tc>
                  <a:txBody>
                    <a:bodyPr/>
                    <a:lstStyle/>
                    <a:p>
                      <a:r>
                        <a:rPr lang="en-IN" dirty="0"/>
                        <a:t>-40,000</a:t>
                      </a:r>
                    </a:p>
                  </a:txBody>
                  <a:tcPr/>
                </a:tc>
                <a:tc>
                  <a:txBody>
                    <a:bodyPr/>
                    <a:lstStyle/>
                    <a:p>
                      <a:r>
                        <a:rPr lang="en-IN" dirty="0"/>
                        <a:t>80,000</a:t>
                      </a:r>
                    </a:p>
                  </a:txBody>
                  <a:tcPr/>
                </a:tc>
                <a:tc>
                  <a:txBody>
                    <a:bodyPr/>
                    <a:lstStyle/>
                    <a:p>
                      <a:r>
                        <a:rPr lang="en-IN" dirty="0"/>
                        <a:t>-45,000</a:t>
                      </a:r>
                    </a:p>
                  </a:txBody>
                  <a:tcPr/>
                </a:tc>
                <a:tc>
                  <a:txBody>
                    <a:bodyPr/>
                    <a:lstStyle/>
                    <a:p>
                      <a:r>
                        <a:rPr lang="en-IN" dirty="0"/>
                        <a:t>35,000</a:t>
                      </a:r>
                    </a:p>
                  </a:txBody>
                  <a:tcPr/>
                </a:tc>
                <a:tc>
                  <a:txBody>
                    <a:bodyPr/>
                    <a:lstStyle/>
                    <a:p>
                      <a:r>
                        <a:rPr lang="en-IN" dirty="0"/>
                        <a:t>-5,000</a:t>
                      </a:r>
                    </a:p>
                  </a:txBody>
                  <a:tcPr/>
                </a:tc>
                <a:extLst>
                  <a:ext uri="{0D108BD9-81ED-4DB2-BD59-A6C34878D82A}">
                    <a16:rowId xmlns:a16="http://schemas.microsoft.com/office/drawing/2014/main" val="4023988591"/>
                  </a:ext>
                </a:extLst>
              </a:tr>
              <a:tr h="308958">
                <a:tc>
                  <a:txBody>
                    <a:bodyPr/>
                    <a:lstStyle/>
                    <a:p>
                      <a:r>
                        <a:rPr lang="en-IN" dirty="0"/>
                        <a:t>5</a:t>
                      </a:r>
                    </a:p>
                  </a:txBody>
                  <a:tcPr/>
                </a:tc>
                <a:tc>
                  <a:txBody>
                    <a:bodyPr/>
                    <a:lstStyle/>
                    <a:p>
                      <a:r>
                        <a:rPr lang="en-IN" dirty="0"/>
                        <a:t>-5,000</a:t>
                      </a:r>
                    </a:p>
                  </a:txBody>
                  <a:tcPr/>
                </a:tc>
                <a:tc>
                  <a:txBody>
                    <a:bodyPr/>
                    <a:lstStyle/>
                    <a:p>
                      <a:r>
                        <a:rPr lang="en-IN" dirty="0"/>
                        <a:t>100,000</a:t>
                      </a:r>
                    </a:p>
                  </a:txBody>
                  <a:tcPr/>
                </a:tc>
                <a:tc>
                  <a:txBody>
                    <a:bodyPr/>
                    <a:lstStyle/>
                    <a:p>
                      <a:r>
                        <a:rPr lang="en-IN" dirty="0"/>
                        <a:t>-40,000</a:t>
                      </a:r>
                    </a:p>
                  </a:txBody>
                  <a:tcPr/>
                </a:tc>
                <a:tc>
                  <a:txBody>
                    <a:bodyPr/>
                    <a:lstStyle/>
                    <a:p>
                      <a:r>
                        <a:rPr lang="en-IN" dirty="0"/>
                        <a:t>60,000</a:t>
                      </a:r>
                    </a:p>
                  </a:txBody>
                  <a:tcPr/>
                </a:tc>
                <a:tc>
                  <a:txBody>
                    <a:bodyPr/>
                    <a:lstStyle/>
                    <a:p>
                      <a:r>
                        <a:rPr lang="en-IN" dirty="0"/>
                        <a:t>55,000</a:t>
                      </a:r>
                    </a:p>
                  </a:txBody>
                  <a:tcPr/>
                </a:tc>
                <a:extLst>
                  <a:ext uri="{0D108BD9-81ED-4DB2-BD59-A6C34878D82A}">
                    <a16:rowId xmlns:a16="http://schemas.microsoft.com/office/drawing/2014/main" val="572451085"/>
                  </a:ext>
                </a:extLst>
              </a:tr>
              <a:tr h="305508">
                <a:tc>
                  <a:txBody>
                    <a:bodyPr/>
                    <a:lstStyle/>
                    <a:p>
                      <a:r>
                        <a:rPr lang="en-IN" dirty="0"/>
                        <a:t>6</a:t>
                      </a:r>
                    </a:p>
                  </a:txBody>
                  <a:tcPr/>
                </a:tc>
                <a:tc>
                  <a:txBody>
                    <a:bodyPr/>
                    <a:lstStyle/>
                    <a:p>
                      <a:r>
                        <a:rPr lang="en-IN" dirty="0"/>
                        <a:t>55,000</a:t>
                      </a:r>
                    </a:p>
                  </a:txBody>
                  <a:tcPr/>
                </a:tc>
                <a:tc>
                  <a:txBody>
                    <a:bodyPr/>
                    <a:lstStyle/>
                    <a:p>
                      <a:r>
                        <a:rPr lang="en-IN" dirty="0"/>
                        <a:t>120,000</a:t>
                      </a:r>
                    </a:p>
                  </a:txBody>
                  <a:tcPr/>
                </a:tc>
                <a:tc>
                  <a:txBody>
                    <a:bodyPr/>
                    <a:lstStyle/>
                    <a:p>
                      <a:r>
                        <a:rPr lang="en-IN" dirty="0"/>
                        <a:t>-50,000</a:t>
                      </a:r>
                    </a:p>
                  </a:txBody>
                  <a:tcPr/>
                </a:tc>
                <a:tc>
                  <a:txBody>
                    <a:bodyPr/>
                    <a:lstStyle/>
                    <a:p>
                      <a:r>
                        <a:rPr lang="en-IN" dirty="0"/>
                        <a:t>70,000</a:t>
                      </a:r>
                    </a:p>
                  </a:txBody>
                  <a:tcPr/>
                </a:tc>
                <a:tc>
                  <a:txBody>
                    <a:bodyPr/>
                    <a:lstStyle/>
                    <a:p>
                      <a:r>
                        <a:rPr lang="en-IN" dirty="0"/>
                        <a:t>125,000</a:t>
                      </a:r>
                    </a:p>
                  </a:txBody>
                  <a:tcPr/>
                </a:tc>
                <a:extLst>
                  <a:ext uri="{0D108BD9-81ED-4DB2-BD59-A6C34878D82A}">
                    <a16:rowId xmlns:a16="http://schemas.microsoft.com/office/drawing/2014/main" val="508753810"/>
                  </a:ext>
                </a:extLst>
              </a:tr>
              <a:tr h="302057">
                <a:tc>
                  <a:txBody>
                    <a:bodyPr/>
                    <a:lstStyle/>
                    <a:p>
                      <a:r>
                        <a:rPr lang="en-IN" dirty="0"/>
                        <a:t>7</a:t>
                      </a:r>
                    </a:p>
                  </a:txBody>
                  <a:tcPr/>
                </a:tc>
                <a:tc>
                  <a:txBody>
                    <a:bodyPr/>
                    <a:lstStyle/>
                    <a:p>
                      <a:r>
                        <a:rPr lang="en-IN" dirty="0"/>
                        <a:t>125,000</a:t>
                      </a:r>
                    </a:p>
                  </a:txBody>
                  <a:tcPr/>
                </a:tc>
                <a:tc>
                  <a:txBody>
                    <a:bodyPr/>
                    <a:lstStyle/>
                    <a:p>
                      <a:r>
                        <a:rPr lang="en-IN" dirty="0"/>
                        <a:t>150,000</a:t>
                      </a:r>
                    </a:p>
                  </a:txBody>
                  <a:tcPr/>
                </a:tc>
                <a:tc>
                  <a:txBody>
                    <a:bodyPr/>
                    <a:lstStyle/>
                    <a:p>
                      <a:r>
                        <a:rPr lang="en-IN" dirty="0"/>
                        <a:t>-60,000</a:t>
                      </a:r>
                    </a:p>
                  </a:txBody>
                  <a:tcPr/>
                </a:tc>
                <a:tc>
                  <a:txBody>
                    <a:bodyPr/>
                    <a:lstStyle/>
                    <a:p>
                      <a:r>
                        <a:rPr lang="en-IN" dirty="0"/>
                        <a:t>90,000</a:t>
                      </a:r>
                    </a:p>
                  </a:txBody>
                  <a:tcPr/>
                </a:tc>
                <a:tc>
                  <a:txBody>
                    <a:bodyPr/>
                    <a:lstStyle/>
                    <a:p>
                      <a:r>
                        <a:rPr lang="en-IN" dirty="0"/>
                        <a:t>215,000</a:t>
                      </a:r>
                    </a:p>
                  </a:txBody>
                  <a:tcPr/>
                </a:tc>
                <a:extLst>
                  <a:ext uri="{0D108BD9-81ED-4DB2-BD59-A6C34878D82A}">
                    <a16:rowId xmlns:a16="http://schemas.microsoft.com/office/drawing/2014/main" val="1255248281"/>
                  </a:ext>
                </a:extLst>
              </a:tr>
              <a:tr h="298607">
                <a:tc>
                  <a:txBody>
                    <a:bodyPr/>
                    <a:lstStyle/>
                    <a:p>
                      <a:r>
                        <a:rPr lang="en-IN" dirty="0"/>
                        <a:t>8</a:t>
                      </a:r>
                    </a:p>
                  </a:txBody>
                  <a:tcPr/>
                </a:tc>
                <a:tc>
                  <a:txBody>
                    <a:bodyPr/>
                    <a:lstStyle/>
                    <a:p>
                      <a:r>
                        <a:rPr lang="en-IN" dirty="0"/>
                        <a:t>215,000</a:t>
                      </a:r>
                    </a:p>
                  </a:txBody>
                  <a:tcPr/>
                </a:tc>
                <a:tc>
                  <a:txBody>
                    <a:bodyPr/>
                    <a:lstStyle/>
                    <a:p>
                      <a:r>
                        <a:rPr lang="en-IN" dirty="0"/>
                        <a:t>180,000</a:t>
                      </a:r>
                    </a:p>
                  </a:txBody>
                  <a:tcPr/>
                </a:tc>
                <a:tc>
                  <a:txBody>
                    <a:bodyPr/>
                    <a:lstStyle/>
                    <a:p>
                      <a:r>
                        <a:rPr lang="en-IN" dirty="0"/>
                        <a:t>-70,000</a:t>
                      </a:r>
                    </a:p>
                  </a:txBody>
                  <a:tcPr/>
                </a:tc>
                <a:tc>
                  <a:txBody>
                    <a:bodyPr/>
                    <a:lstStyle/>
                    <a:p>
                      <a:r>
                        <a:rPr lang="en-IN" dirty="0"/>
                        <a:t>110,000</a:t>
                      </a:r>
                    </a:p>
                  </a:txBody>
                  <a:tcPr/>
                </a:tc>
                <a:tc>
                  <a:txBody>
                    <a:bodyPr/>
                    <a:lstStyle/>
                    <a:p>
                      <a:r>
                        <a:rPr lang="en-IN" dirty="0"/>
                        <a:t>325,000</a:t>
                      </a:r>
                    </a:p>
                  </a:txBody>
                  <a:tcPr/>
                </a:tc>
                <a:extLst>
                  <a:ext uri="{0D108BD9-81ED-4DB2-BD59-A6C34878D82A}">
                    <a16:rowId xmlns:a16="http://schemas.microsoft.com/office/drawing/2014/main" val="1365329420"/>
                  </a:ext>
                </a:extLst>
              </a:tr>
              <a:tr h="321035">
                <a:tc>
                  <a:txBody>
                    <a:bodyPr/>
                    <a:lstStyle/>
                    <a:p>
                      <a:r>
                        <a:rPr lang="en-IN" dirty="0"/>
                        <a:t>9</a:t>
                      </a:r>
                    </a:p>
                  </a:txBody>
                  <a:tcPr/>
                </a:tc>
                <a:tc>
                  <a:txBody>
                    <a:bodyPr/>
                    <a:lstStyle/>
                    <a:p>
                      <a:r>
                        <a:rPr lang="en-IN" dirty="0"/>
                        <a:t>325,000</a:t>
                      </a:r>
                    </a:p>
                  </a:txBody>
                  <a:tcPr/>
                </a:tc>
                <a:tc>
                  <a:txBody>
                    <a:bodyPr/>
                    <a:lstStyle/>
                    <a:p>
                      <a:r>
                        <a:rPr lang="en-IN" dirty="0"/>
                        <a:t>200,000</a:t>
                      </a:r>
                    </a:p>
                  </a:txBody>
                  <a:tcPr/>
                </a:tc>
                <a:tc>
                  <a:txBody>
                    <a:bodyPr/>
                    <a:lstStyle/>
                    <a:p>
                      <a:r>
                        <a:rPr lang="en-IN" dirty="0"/>
                        <a:t>-75,000</a:t>
                      </a:r>
                    </a:p>
                  </a:txBody>
                  <a:tcPr/>
                </a:tc>
                <a:tc>
                  <a:txBody>
                    <a:bodyPr/>
                    <a:lstStyle/>
                    <a:p>
                      <a:r>
                        <a:rPr lang="en-IN" dirty="0"/>
                        <a:t>125,000</a:t>
                      </a:r>
                    </a:p>
                  </a:txBody>
                  <a:tcPr/>
                </a:tc>
                <a:tc>
                  <a:txBody>
                    <a:bodyPr/>
                    <a:lstStyle/>
                    <a:p>
                      <a:r>
                        <a:rPr lang="en-IN" dirty="0"/>
                        <a:t>450,000</a:t>
                      </a:r>
                    </a:p>
                  </a:txBody>
                  <a:tcPr/>
                </a:tc>
                <a:extLst>
                  <a:ext uri="{0D108BD9-81ED-4DB2-BD59-A6C34878D82A}">
                    <a16:rowId xmlns:a16="http://schemas.microsoft.com/office/drawing/2014/main" val="793632356"/>
                  </a:ext>
                </a:extLst>
              </a:tr>
              <a:tr h="308958">
                <a:tc>
                  <a:txBody>
                    <a:bodyPr/>
                    <a:lstStyle/>
                    <a:p>
                      <a:r>
                        <a:rPr lang="en-IN" dirty="0"/>
                        <a:t>10</a:t>
                      </a:r>
                    </a:p>
                  </a:txBody>
                  <a:tcPr/>
                </a:tc>
                <a:tc>
                  <a:txBody>
                    <a:bodyPr/>
                    <a:lstStyle/>
                    <a:p>
                      <a:r>
                        <a:rPr lang="en-IN" dirty="0"/>
                        <a:t>450,000</a:t>
                      </a:r>
                    </a:p>
                  </a:txBody>
                  <a:tcPr/>
                </a:tc>
                <a:tc>
                  <a:txBody>
                    <a:bodyPr/>
                    <a:lstStyle/>
                    <a:p>
                      <a:r>
                        <a:rPr lang="en-IN" dirty="0"/>
                        <a:t>220,000</a:t>
                      </a:r>
                    </a:p>
                  </a:txBody>
                  <a:tcPr/>
                </a:tc>
                <a:tc>
                  <a:txBody>
                    <a:bodyPr/>
                    <a:lstStyle/>
                    <a:p>
                      <a:r>
                        <a:rPr lang="en-IN" dirty="0"/>
                        <a:t>-80,000</a:t>
                      </a:r>
                    </a:p>
                  </a:txBody>
                  <a:tcPr/>
                </a:tc>
                <a:tc>
                  <a:txBody>
                    <a:bodyPr/>
                    <a:lstStyle/>
                    <a:p>
                      <a:r>
                        <a:rPr lang="en-IN" dirty="0"/>
                        <a:t>140,000</a:t>
                      </a:r>
                    </a:p>
                  </a:txBody>
                  <a:tcPr/>
                </a:tc>
                <a:tc>
                  <a:txBody>
                    <a:bodyPr/>
                    <a:lstStyle/>
                    <a:p>
                      <a:r>
                        <a:rPr lang="en-IN" dirty="0"/>
                        <a:t>590,000</a:t>
                      </a:r>
                    </a:p>
                  </a:txBody>
                  <a:tcPr/>
                </a:tc>
                <a:extLst>
                  <a:ext uri="{0D108BD9-81ED-4DB2-BD59-A6C34878D82A}">
                    <a16:rowId xmlns:a16="http://schemas.microsoft.com/office/drawing/2014/main" val="1043069411"/>
                  </a:ext>
                </a:extLst>
              </a:tr>
              <a:tr h="331387">
                <a:tc>
                  <a:txBody>
                    <a:bodyPr/>
                    <a:lstStyle/>
                    <a:p>
                      <a:r>
                        <a:rPr lang="en-IN" dirty="0"/>
                        <a:t>11</a:t>
                      </a:r>
                    </a:p>
                  </a:txBody>
                  <a:tcPr/>
                </a:tc>
                <a:tc>
                  <a:txBody>
                    <a:bodyPr/>
                    <a:lstStyle/>
                    <a:p>
                      <a:r>
                        <a:rPr lang="en-IN" dirty="0"/>
                        <a:t>590,000</a:t>
                      </a:r>
                    </a:p>
                  </a:txBody>
                  <a:tcPr/>
                </a:tc>
                <a:tc>
                  <a:txBody>
                    <a:bodyPr/>
                    <a:lstStyle/>
                    <a:p>
                      <a:r>
                        <a:rPr lang="en-IN" dirty="0"/>
                        <a:t>250,000</a:t>
                      </a:r>
                    </a:p>
                  </a:txBody>
                  <a:tcPr/>
                </a:tc>
                <a:tc>
                  <a:txBody>
                    <a:bodyPr/>
                    <a:lstStyle/>
                    <a:p>
                      <a:r>
                        <a:rPr lang="en-IN" dirty="0"/>
                        <a:t>-85,000</a:t>
                      </a:r>
                    </a:p>
                  </a:txBody>
                  <a:tcPr/>
                </a:tc>
                <a:tc>
                  <a:txBody>
                    <a:bodyPr/>
                    <a:lstStyle/>
                    <a:p>
                      <a:r>
                        <a:rPr lang="en-IN" dirty="0"/>
                        <a:t>165,000</a:t>
                      </a:r>
                    </a:p>
                  </a:txBody>
                  <a:tcPr/>
                </a:tc>
                <a:tc>
                  <a:txBody>
                    <a:bodyPr/>
                    <a:lstStyle/>
                    <a:p>
                      <a:r>
                        <a:rPr lang="en-IN" dirty="0"/>
                        <a:t>755,000</a:t>
                      </a:r>
                    </a:p>
                  </a:txBody>
                  <a:tcPr/>
                </a:tc>
                <a:extLst>
                  <a:ext uri="{0D108BD9-81ED-4DB2-BD59-A6C34878D82A}">
                    <a16:rowId xmlns:a16="http://schemas.microsoft.com/office/drawing/2014/main" val="3612763324"/>
                  </a:ext>
                </a:extLst>
              </a:tr>
              <a:tr h="512702">
                <a:tc>
                  <a:txBody>
                    <a:bodyPr/>
                    <a:lstStyle/>
                    <a:p>
                      <a:r>
                        <a:rPr lang="en-IN" dirty="0"/>
                        <a:t>12</a:t>
                      </a:r>
                    </a:p>
                  </a:txBody>
                  <a:tcPr/>
                </a:tc>
                <a:tc>
                  <a:txBody>
                    <a:bodyPr/>
                    <a:lstStyle/>
                    <a:p>
                      <a:r>
                        <a:rPr lang="en-IN" dirty="0"/>
                        <a:t>755,000</a:t>
                      </a:r>
                    </a:p>
                  </a:txBody>
                  <a:tcPr/>
                </a:tc>
                <a:tc>
                  <a:txBody>
                    <a:bodyPr/>
                    <a:lstStyle/>
                    <a:p>
                      <a:r>
                        <a:rPr lang="en-IN" dirty="0"/>
                        <a:t>300,000</a:t>
                      </a:r>
                    </a:p>
                  </a:txBody>
                  <a:tcPr/>
                </a:tc>
                <a:tc>
                  <a:txBody>
                    <a:bodyPr/>
                    <a:lstStyle/>
                    <a:p>
                      <a:r>
                        <a:rPr lang="en-IN" dirty="0"/>
                        <a:t>-90,000</a:t>
                      </a:r>
                    </a:p>
                  </a:txBody>
                  <a:tcPr/>
                </a:tc>
                <a:tc>
                  <a:txBody>
                    <a:bodyPr/>
                    <a:lstStyle/>
                    <a:p>
                      <a:r>
                        <a:rPr lang="en-IN" dirty="0"/>
                        <a:t>210,000</a:t>
                      </a:r>
                    </a:p>
                  </a:txBody>
                  <a:tcPr/>
                </a:tc>
                <a:tc>
                  <a:txBody>
                    <a:bodyPr/>
                    <a:lstStyle/>
                    <a:p>
                      <a:r>
                        <a:rPr lang="en-IN" dirty="0"/>
                        <a:t>965,000</a:t>
                      </a:r>
                    </a:p>
                  </a:txBody>
                  <a:tcPr/>
                </a:tc>
                <a:extLst>
                  <a:ext uri="{0D108BD9-81ED-4DB2-BD59-A6C34878D82A}">
                    <a16:rowId xmlns:a16="http://schemas.microsoft.com/office/drawing/2014/main" val="3874305715"/>
                  </a:ext>
                </a:extLst>
              </a:tr>
            </a:tbl>
          </a:graphicData>
        </a:graphic>
      </p:graphicFrame>
    </p:spTree>
    <p:extLst>
      <p:ext uri="{BB962C8B-B14F-4D97-AF65-F5344CB8AC3E}">
        <p14:creationId xmlns:p14="http://schemas.microsoft.com/office/powerpoint/2010/main" val="1116776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8"/>
            <a:ext cx="8229600" cy="4502958"/>
          </a:xfrm>
        </p:spPr>
        <p:txBody>
          <a:bodyPr>
            <a:normAutofit/>
          </a:bodyPr>
          <a:lstStyle/>
          <a:p>
            <a:pPr eaLnBrk="1" hangingPunct="1"/>
            <a:r>
              <a:rPr lang="en-US" altLang="en-US" sz="3200" b="1" dirty="0">
                <a:solidFill>
                  <a:prstClr val="black"/>
                </a:solidFill>
                <a:latin typeface="+mn-lt"/>
                <a:cs typeface="+mn-cs"/>
              </a:rPr>
              <a:t>Thank you.</a:t>
            </a:r>
            <a:endParaRPr lang="en-GB" altLang="en-US" sz="32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987550" y="1470026"/>
            <a:ext cx="8229600" cy="3916363"/>
          </a:xfrm>
        </p:spPr>
        <p:txBody>
          <a:bodyPr/>
          <a:lstStyle/>
          <a:p>
            <a:pPr marL="0" indent="0">
              <a:spcAft>
                <a:spcPts val="800"/>
              </a:spcAft>
              <a:buNone/>
            </a:pPr>
            <a:endParaRPr lang="en-US" altLang="en-US" sz="2800" dirty="0"/>
          </a:p>
          <a:p>
            <a:pPr marL="0" indent="0">
              <a:spcAft>
                <a:spcPts val="800"/>
              </a:spcAft>
              <a:buNone/>
            </a:pPr>
            <a:endParaRPr lang="en-US" altLang="en-US" sz="2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362085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981200" y="114301"/>
            <a:ext cx="8229600" cy="1008063"/>
          </a:xfrm>
        </p:spPr>
        <p:txBody>
          <a:bodyPr/>
          <a:lstStyle/>
          <a:p>
            <a:pPr eaLnBrk="1" hangingPunct="1"/>
            <a:r>
              <a:rPr lang="en-GB" altLang="en-US" sz="3200" b="1" dirty="0"/>
              <a:t>References</a:t>
            </a:r>
            <a:endParaRPr lang="en-GB" altLang="en-US" sz="3200"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847528" y="980729"/>
            <a:ext cx="8363272" cy="4464397"/>
          </a:xfrm>
        </p:spPr>
        <p:txBody>
          <a:bodyPr>
            <a:normAutofit fontScale="40000" lnSpcReduction="20000"/>
          </a:bodyPr>
          <a:lstStyle/>
          <a:p>
            <a:pPr marL="0" indent="0" algn="ctr">
              <a:lnSpc>
                <a:spcPct val="90000"/>
              </a:lnSpc>
              <a:buNone/>
            </a:pPr>
            <a:endParaRPr lang="en-GB" altLang="en-US" dirty="0"/>
          </a:p>
          <a:p>
            <a:pPr marL="0" indent="0" algn="ctr">
              <a:lnSpc>
                <a:spcPct val="90000"/>
              </a:lnSpc>
              <a:buNone/>
            </a:pPr>
            <a:endParaRPr lang="en-GB" altLang="en-US" dirty="0"/>
          </a:p>
          <a:p>
            <a:pPr marL="342900" lvl="0" indent="-342900">
              <a:lnSpc>
                <a:spcPct val="150000"/>
              </a:lnSpc>
              <a:spcBef>
                <a:spcPts val="500"/>
              </a:spcBef>
              <a:spcAft>
                <a:spcPts val="500"/>
              </a:spcAft>
              <a:buFont typeface="+mj-lt"/>
              <a:buAutoNum type="arabicPeriod"/>
            </a:pPr>
            <a:r>
              <a:rPr lang="en-IN" sz="1800" dirty="0" err="1">
                <a:effectLst/>
                <a:latin typeface="Arial" panose="020B0604020202020204" pitchFamily="34" charset="0"/>
                <a:ea typeface="Times New Roman" panose="02020603050405020304" pitchFamily="18" charset="0"/>
              </a:rPr>
              <a:t>Acaravci</a:t>
            </a:r>
            <a:r>
              <a:rPr lang="en-IN" sz="1800" dirty="0">
                <a:effectLst/>
                <a:latin typeface="Arial" panose="020B0604020202020204" pitchFamily="34" charset="0"/>
                <a:ea typeface="Times New Roman" panose="02020603050405020304" pitchFamily="18" charset="0"/>
              </a:rPr>
              <a:t>, A. and Ozturk, I. (2010). On the relationship between energy consumption, CO2 emissions and economic growth in Europe. </a:t>
            </a:r>
            <a:r>
              <a:rPr lang="en-IN" sz="1800" i="1" dirty="0">
                <a:effectLst/>
                <a:latin typeface="Arial" panose="020B0604020202020204" pitchFamily="34" charset="0"/>
                <a:ea typeface="Times New Roman" panose="02020603050405020304" pitchFamily="18" charset="0"/>
              </a:rPr>
              <a:t>Energy</a:t>
            </a:r>
            <a:r>
              <a:rPr lang="en-IN" sz="1800" dirty="0">
                <a:effectLst/>
                <a:latin typeface="Arial" panose="020B0604020202020204" pitchFamily="34" charset="0"/>
                <a:ea typeface="Times New Roman" panose="02020603050405020304" pitchFamily="18" charset="0"/>
              </a:rPr>
              <a:t>, 35(12), pp.5412–5420.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://doi.org/10.1016/j.energy.2010.07.009.</a:t>
            </a:r>
          </a:p>
          <a:p>
            <a:pPr>
              <a:lnSpc>
                <a:spcPct val="150000"/>
              </a:lnSpc>
              <a:spcBef>
                <a:spcPts val="500"/>
              </a:spcBef>
              <a:spcAft>
                <a:spcPts val="500"/>
              </a:spcAft>
              <a:buFont typeface="+mj-lt"/>
              <a:buAutoNum type="arabicPeriod"/>
            </a:pPr>
            <a:r>
              <a:rPr lang="en-IN" sz="1800" dirty="0">
                <a:effectLst/>
                <a:latin typeface="Arial" panose="020B0604020202020204" pitchFamily="34" charset="0"/>
                <a:ea typeface="Times New Roman" panose="02020603050405020304" pitchFamily="18" charset="0"/>
              </a:rPr>
              <a:t>‌</a:t>
            </a:r>
            <a:r>
              <a:rPr lang="en-IN" sz="1800" dirty="0" err="1">
                <a:effectLst/>
                <a:latin typeface="Arial" panose="020B0604020202020204" pitchFamily="34" charset="0"/>
                <a:ea typeface="Times New Roman" panose="02020603050405020304" pitchFamily="18" charset="0"/>
              </a:rPr>
              <a:t>Akadiri</a:t>
            </a:r>
            <a:r>
              <a:rPr lang="en-IN" sz="1800" dirty="0">
                <a:effectLst/>
                <a:latin typeface="Arial" panose="020B0604020202020204" pitchFamily="34" charset="0"/>
                <a:ea typeface="Times New Roman" panose="02020603050405020304" pitchFamily="18" charset="0"/>
              </a:rPr>
              <a:t>, S.S., </a:t>
            </a:r>
            <a:r>
              <a:rPr lang="en-IN" sz="1800" dirty="0" err="1">
                <a:effectLst/>
                <a:latin typeface="Arial" panose="020B0604020202020204" pitchFamily="34" charset="0"/>
                <a:ea typeface="Times New Roman" panose="02020603050405020304" pitchFamily="18" charset="0"/>
              </a:rPr>
              <a:t>Alola</a:t>
            </a:r>
            <a:r>
              <a:rPr lang="en-IN" sz="1800" dirty="0">
                <a:effectLst/>
                <a:latin typeface="Arial" panose="020B0604020202020204" pitchFamily="34" charset="0"/>
                <a:ea typeface="Times New Roman" panose="02020603050405020304" pitchFamily="18" charset="0"/>
              </a:rPr>
              <a:t>, A.A. and </a:t>
            </a:r>
            <a:r>
              <a:rPr lang="en-IN" sz="1800" dirty="0" err="1">
                <a:effectLst/>
                <a:latin typeface="Arial" panose="020B0604020202020204" pitchFamily="34" charset="0"/>
                <a:ea typeface="Times New Roman" panose="02020603050405020304" pitchFamily="18" charset="0"/>
              </a:rPr>
              <a:t>Akadiri</a:t>
            </a:r>
            <a:r>
              <a:rPr lang="en-IN" sz="1800" dirty="0">
                <a:effectLst/>
                <a:latin typeface="Arial" panose="020B0604020202020204" pitchFamily="34" charset="0"/>
                <a:ea typeface="Times New Roman" panose="02020603050405020304" pitchFamily="18" charset="0"/>
              </a:rPr>
              <a:t>, A.C. (2019). The role of globalization, real income, tourism in environmental sustainability target. Evidence from Turkey. </a:t>
            </a:r>
            <a:r>
              <a:rPr lang="en-IN" sz="1800" i="1" dirty="0">
                <a:effectLst/>
                <a:latin typeface="Arial" panose="020B0604020202020204" pitchFamily="34" charset="0"/>
                <a:ea typeface="Times New Roman" panose="02020603050405020304" pitchFamily="18" charset="0"/>
              </a:rPr>
              <a:t>Science of The Total Environment</a:t>
            </a:r>
            <a:r>
              <a:rPr lang="en-IN" sz="1800" dirty="0">
                <a:effectLst/>
                <a:latin typeface="Arial" panose="020B0604020202020204" pitchFamily="34" charset="0"/>
                <a:ea typeface="Times New Roman" panose="02020603050405020304" pitchFamily="18" charset="0"/>
              </a:rPr>
              <a:t>, 687, pp.423–432.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://doi.org/10.1016/j.scitotenv.2019.06.139.</a:t>
            </a:r>
            <a:endParaRPr lang="en-IN" sz="1800" dirty="0">
              <a:effectLst/>
              <a:latin typeface="Times New Roman" panose="02020603050405020304" pitchFamily="18" charset="0"/>
              <a:ea typeface="Times New Roman" panose="02020603050405020304" pitchFamily="18" charset="0"/>
            </a:endParaRPr>
          </a:p>
          <a:p>
            <a:pPr>
              <a:lnSpc>
                <a:spcPct val="150000"/>
              </a:lnSpc>
              <a:spcBef>
                <a:spcPts val="500"/>
              </a:spcBef>
              <a:spcAft>
                <a:spcPts val="500"/>
              </a:spcAft>
              <a:buFont typeface="+mj-lt"/>
              <a:buAutoNum type="arabicPeriod"/>
            </a:pPr>
            <a:r>
              <a:rPr lang="en-IN" sz="1800" dirty="0">
                <a:effectLst/>
                <a:latin typeface="Arial" panose="020B0604020202020204" pitchFamily="34" charset="0"/>
                <a:ea typeface="Times New Roman" panose="02020603050405020304" pitchFamily="18" charset="0"/>
              </a:rPr>
              <a:t>Alam, </a:t>
            </a:r>
            <a:r>
              <a:rPr lang="en-IN" sz="1800" dirty="0" err="1">
                <a:effectLst/>
                <a:latin typeface="Arial" panose="020B0604020202020204" pitchFamily="34" charset="0"/>
                <a:ea typeface="Times New Roman" panose="02020603050405020304" pitchFamily="18" charset="0"/>
              </a:rPr>
              <a:t>Md.S</a:t>
            </a:r>
            <a:r>
              <a:rPr lang="en-IN" sz="1800" dirty="0">
                <a:effectLst/>
                <a:latin typeface="Arial" panose="020B0604020202020204" pitchFamily="34" charset="0"/>
                <a:ea typeface="Times New Roman" panose="02020603050405020304" pitchFamily="18" charset="0"/>
              </a:rPr>
              <a:t>. and </a:t>
            </a:r>
            <a:r>
              <a:rPr lang="en-IN" sz="1800" dirty="0" err="1">
                <a:effectLst/>
                <a:latin typeface="Arial" panose="020B0604020202020204" pitchFamily="34" charset="0"/>
                <a:ea typeface="Times New Roman" panose="02020603050405020304" pitchFamily="18" charset="0"/>
              </a:rPr>
              <a:t>Paramati</a:t>
            </a:r>
            <a:r>
              <a:rPr lang="en-IN" sz="1800" dirty="0">
                <a:effectLst/>
                <a:latin typeface="Arial" panose="020B0604020202020204" pitchFamily="34" charset="0"/>
                <a:ea typeface="Times New Roman" panose="02020603050405020304" pitchFamily="18" charset="0"/>
              </a:rPr>
              <a:t>, S.R. (2016). The impact of tourism on income inequality in developing economies: Does Kuznets curve hypothesis exist? </a:t>
            </a:r>
            <a:r>
              <a:rPr lang="en-IN" sz="1800" i="1" dirty="0">
                <a:effectLst/>
                <a:latin typeface="Arial" panose="020B0604020202020204" pitchFamily="34" charset="0"/>
                <a:ea typeface="Times New Roman" panose="02020603050405020304" pitchFamily="18" charset="0"/>
              </a:rPr>
              <a:t>Annals of Tourism Research</a:t>
            </a:r>
            <a:r>
              <a:rPr lang="en-IN" sz="1800" dirty="0">
                <a:effectLst/>
                <a:latin typeface="Arial" panose="020B0604020202020204" pitchFamily="34" charset="0"/>
                <a:ea typeface="Times New Roman" panose="02020603050405020304" pitchFamily="18" charset="0"/>
              </a:rPr>
              <a:t>, 61, pp.111–126.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://doi.org/10.1016/j.annals.2016.09.008.</a:t>
            </a:r>
            <a:endParaRPr lang="en-IN" sz="1800" dirty="0">
              <a:effectLst/>
              <a:latin typeface="Times New Roman" panose="02020603050405020304" pitchFamily="18" charset="0"/>
              <a:ea typeface="Times New Roman" panose="02020603050405020304" pitchFamily="18" charset="0"/>
            </a:endParaRPr>
          </a:p>
          <a:p>
            <a:pPr>
              <a:lnSpc>
                <a:spcPct val="150000"/>
              </a:lnSpc>
              <a:spcBef>
                <a:spcPts val="500"/>
              </a:spcBef>
              <a:spcAft>
                <a:spcPts val="500"/>
              </a:spcAft>
              <a:buFont typeface="+mj-lt"/>
              <a:buAutoNum type="arabicPeriod"/>
            </a:pPr>
            <a:r>
              <a:rPr lang="en-IN" sz="1800" dirty="0" err="1">
                <a:effectLst/>
                <a:latin typeface="Arial" panose="020B0604020202020204" pitchFamily="34" charset="0"/>
                <a:ea typeface="Times New Roman" panose="02020603050405020304" pitchFamily="18" charset="0"/>
              </a:rPr>
              <a:t>Alola</a:t>
            </a:r>
            <a:r>
              <a:rPr lang="en-IN" sz="1800" dirty="0">
                <a:effectLst/>
                <a:latin typeface="Arial" panose="020B0604020202020204" pitchFamily="34" charset="0"/>
                <a:ea typeface="Times New Roman" panose="02020603050405020304" pitchFamily="18" charset="0"/>
              </a:rPr>
              <a:t>, A.A., </a:t>
            </a:r>
            <a:r>
              <a:rPr lang="en-IN" sz="1800" dirty="0" err="1">
                <a:effectLst/>
                <a:latin typeface="Arial" panose="020B0604020202020204" pitchFamily="34" charset="0"/>
                <a:ea typeface="Times New Roman" panose="02020603050405020304" pitchFamily="18" charset="0"/>
              </a:rPr>
              <a:t>Bekun</a:t>
            </a:r>
            <a:r>
              <a:rPr lang="en-IN" sz="1800" dirty="0">
                <a:effectLst/>
                <a:latin typeface="Arial" panose="020B0604020202020204" pitchFamily="34" charset="0"/>
                <a:ea typeface="Times New Roman" panose="02020603050405020304" pitchFamily="18" charset="0"/>
              </a:rPr>
              <a:t>, F.V. and Sarkodie, S.A. (2019). Dynamic impact of trade policy, economic growth, fertility rate, renewable and non-renewable energy consumption on ecological footprint in Europe. </a:t>
            </a:r>
            <a:r>
              <a:rPr lang="en-IN" sz="1800" i="1" dirty="0">
                <a:effectLst/>
                <a:latin typeface="Arial" panose="020B0604020202020204" pitchFamily="34" charset="0"/>
                <a:ea typeface="Times New Roman" panose="02020603050405020304" pitchFamily="18" charset="0"/>
              </a:rPr>
              <a:t>Science of The Total Environment</a:t>
            </a:r>
            <a:r>
              <a:rPr lang="en-IN" sz="1800" dirty="0">
                <a:effectLst/>
                <a:latin typeface="Arial" panose="020B0604020202020204" pitchFamily="34" charset="0"/>
                <a:ea typeface="Times New Roman" panose="02020603050405020304" pitchFamily="18" charset="0"/>
              </a:rPr>
              <a:t>, [online] 685, pp.702–709.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://doi.org/10.1016/j.scitotenv.2019.05.139.</a:t>
            </a:r>
            <a:endParaRPr lang="en-IN" sz="1800" dirty="0">
              <a:effectLst/>
              <a:latin typeface="Times New Roman" panose="02020603050405020304" pitchFamily="18" charset="0"/>
              <a:ea typeface="Times New Roman" panose="02020603050405020304" pitchFamily="18" charset="0"/>
            </a:endParaRPr>
          </a:p>
          <a:p>
            <a:pPr>
              <a:lnSpc>
                <a:spcPct val="150000"/>
              </a:lnSpc>
              <a:spcBef>
                <a:spcPts val="500"/>
              </a:spcBef>
              <a:spcAft>
                <a:spcPts val="500"/>
              </a:spcAft>
              <a:buFont typeface="+mj-lt"/>
              <a:buAutoNum type="arabicPeriod"/>
            </a:pPr>
            <a:r>
              <a:rPr lang="en-IN" sz="1800" dirty="0">
                <a:effectLst/>
                <a:latin typeface="Arial" panose="020B0604020202020204" pitchFamily="34" charset="0"/>
                <a:ea typeface="Times New Roman" panose="02020603050405020304" pitchFamily="18" charset="0"/>
              </a:rPr>
              <a:t>Chou, M.C. (2013). Does tourism development promote economic growth in transition countries? A panel data analysis. </a:t>
            </a:r>
            <a:r>
              <a:rPr lang="en-IN" sz="1800" i="1" dirty="0">
                <a:effectLst/>
                <a:latin typeface="Arial" panose="020B0604020202020204" pitchFamily="34" charset="0"/>
                <a:ea typeface="Times New Roman" panose="02020603050405020304" pitchFamily="18" charset="0"/>
              </a:rPr>
              <a:t>Economic Modelling</a:t>
            </a:r>
            <a:r>
              <a:rPr lang="en-IN" sz="1800" dirty="0">
                <a:effectLst/>
                <a:latin typeface="Arial" panose="020B0604020202020204" pitchFamily="34" charset="0"/>
                <a:ea typeface="Times New Roman" panose="02020603050405020304" pitchFamily="18" charset="0"/>
              </a:rPr>
              <a:t>, 33, pp.226–232.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://doi.org/10.1016/j.econmod.2013.04.024.</a:t>
            </a:r>
            <a:endParaRPr lang="en-IN" sz="1800" dirty="0">
              <a:effectLst/>
              <a:latin typeface="Times New Roman" panose="02020603050405020304" pitchFamily="18" charset="0"/>
              <a:ea typeface="Times New Roman" panose="02020603050405020304" pitchFamily="18" charset="0"/>
            </a:endParaRPr>
          </a:p>
          <a:p>
            <a:pPr>
              <a:lnSpc>
                <a:spcPct val="150000"/>
              </a:lnSpc>
              <a:spcBef>
                <a:spcPts val="500"/>
              </a:spcBef>
              <a:spcAft>
                <a:spcPts val="500"/>
              </a:spcAft>
              <a:buFont typeface="+mj-lt"/>
              <a:buAutoNum type="arabicPeriod"/>
            </a:pPr>
            <a:r>
              <a:rPr lang="en-IN" sz="1800" dirty="0" err="1">
                <a:effectLst/>
                <a:latin typeface="Arial" panose="020B0604020202020204" pitchFamily="34" charset="0"/>
                <a:ea typeface="Times New Roman" panose="02020603050405020304" pitchFamily="18" charset="0"/>
              </a:rPr>
              <a:t>Çoban</a:t>
            </a:r>
            <a:r>
              <a:rPr lang="en-IN" sz="1800" dirty="0">
                <a:effectLst/>
                <a:latin typeface="Arial" panose="020B0604020202020204" pitchFamily="34" charset="0"/>
                <a:ea typeface="Times New Roman" panose="02020603050405020304" pitchFamily="18" charset="0"/>
              </a:rPr>
              <a:t>, S. and </a:t>
            </a:r>
            <a:r>
              <a:rPr lang="en-IN" sz="1800" dirty="0" err="1">
                <a:effectLst/>
                <a:latin typeface="Arial" panose="020B0604020202020204" pitchFamily="34" charset="0"/>
                <a:ea typeface="Times New Roman" panose="02020603050405020304" pitchFamily="18" charset="0"/>
              </a:rPr>
              <a:t>Topcu</a:t>
            </a:r>
            <a:r>
              <a:rPr lang="en-IN" sz="1800" dirty="0">
                <a:effectLst/>
                <a:latin typeface="Arial" panose="020B0604020202020204" pitchFamily="34" charset="0"/>
                <a:ea typeface="Times New Roman" panose="02020603050405020304" pitchFamily="18" charset="0"/>
              </a:rPr>
              <a:t>, M. (2013). The nexus between financial development and energy consumption in the EU: A dynamic panel data analysis. </a:t>
            </a:r>
            <a:r>
              <a:rPr lang="en-IN" sz="1800" i="1" dirty="0">
                <a:effectLst/>
                <a:latin typeface="Arial" panose="020B0604020202020204" pitchFamily="34" charset="0"/>
                <a:ea typeface="Times New Roman" panose="02020603050405020304" pitchFamily="18" charset="0"/>
              </a:rPr>
              <a:t>Energy Economics</a:t>
            </a:r>
            <a:r>
              <a:rPr lang="en-IN" sz="1800" dirty="0">
                <a:effectLst/>
                <a:latin typeface="Arial" panose="020B0604020202020204" pitchFamily="34" charset="0"/>
                <a:ea typeface="Times New Roman" panose="02020603050405020304" pitchFamily="18" charset="0"/>
              </a:rPr>
              <a:t>, 39, pp.81–88.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://doi.org/10.1016/j.eneco.2013.04.001.</a:t>
            </a:r>
            <a:endParaRPr lang="en-IN" sz="1800" kern="1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Bef>
                <a:spcPts val="500"/>
              </a:spcBef>
              <a:spcAft>
                <a:spcPts val="500"/>
              </a:spcAft>
              <a:buFont typeface="+mj-lt"/>
              <a:buAutoNum type="arabicPeriod"/>
            </a:pPr>
            <a:r>
              <a:rPr lang="en-IN" sz="1800" dirty="0">
                <a:effectLst/>
                <a:latin typeface="Arial" panose="020B0604020202020204" pitchFamily="34" charset="0"/>
                <a:ea typeface="Times New Roman" panose="02020603050405020304" pitchFamily="18" charset="0"/>
              </a:rPr>
              <a:t>Danish, </a:t>
            </a:r>
            <a:r>
              <a:rPr lang="en-IN" sz="1800" dirty="0" err="1">
                <a:effectLst/>
                <a:latin typeface="Arial" panose="020B0604020202020204" pitchFamily="34" charset="0"/>
                <a:ea typeface="Times New Roman" panose="02020603050405020304" pitchFamily="18" charset="0"/>
              </a:rPr>
              <a:t>Ulucak</a:t>
            </a:r>
            <a:r>
              <a:rPr lang="en-IN" sz="1800" dirty="0">
                <a:effectLst/>
                <a:latin typeface="Arial" panose="020B0604020202020204" pitchFamily="34" charset="0"/>
                <a:ea typeface="Times New Roman" panose="02020603050405020304" pitchFamily="18" charset="0"/>
              </a:rPr>
              <a:t>, R. and Khan, S.U.-D. (2020). Determinants of the ecological footprint: Role of renewable energy, natural resources, and urbanization. </a:t>
            </a:r>
            <a:r>
              <a:rPr lang="en-IN" sz="1800" i="1" dirty="0">
                <a:effectLst/>
                <a:latin typeface="Arial" panose="020B0604020202020204" pitchFamily="34" charset="0"/>
                <a:ea typeface="Times New Roman" panose="02020603050405020304" pitchFamily="18" charset="0"/>
              </a:rPr>
              <a:t>Sustainable Cities and Society</a:t>
            </a:r>
            <a:r>
              <a:rPr lang="en-IN" sz="1800" dirty="0">
                <a:effectLst/>
                <a:latin typeface="Arial" panose="020B0604020202020204" pitchFamily="34" charset="0"/>
                <a:ea typeface="Times New Roman" panose="02020603050405020304" pitchFamily="18" charset="0"/>
              </a:rPr>
              <a:t>, 54, p.101996.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://doi.org/10.1016/j.scs.2019.101996.</a:t>
            </a:r>
          </a:p>
          <a:p>
            <a:pPr>
              <a:lnSpc>
                <a:spcPct val="150000"/>
              </a:lnSpc>
              <a:spcBef>
                <a:spcPts val="500"/>
              </a:spcBef>
              <a:spcAft>
                <a:spcPts val="500"/>
              </a:spcAft>
              <a:buFont typeface="+mj-lt"/>
              <a:buAutoNum type="arabicPeriod"/>
            </a:pPr>
            <a:r>
              <a:rPr lang="en-IN" sz="1800" dirty="0" err="1">
                <a:effectLst/>
                <a:latin typeface="Arial" panose="020B0604020202020204" pitchFamily="34" charset="0"/>
                <a:ea typeface="Times New Roman" panose="02020603050405020304" pitchFamily="18" charset="0"/>
              </a:rPr>
              <a:t>Destek</a:t>
            </a:r>
            <a:r>
              <a:rPr lang="en-IN" sz="1800" dirty="0">
                <a:effectLst/>
                <a:latin typeface="Arial" panose="020B0604020202020204" pitchFamily="34" charset="0"/>
                <a:ea typeface="Times New Roman" panose="02020603050405020304" pitchFamily="18" charset="0"/>
              </a:rPr>
              <a:t>, M.A. and Aslan, A. (2017). Renewable and non-renewable energy consumption and economic growth in emerging economies: Evidence from bootstrap panel causality. </a:t>
            </a:r>
            <a:r>
              <a:rPr lang="en-IN" sz="1800" i="1" dirty="0">
                <a:effectLst/>
                <a:latin typeface="Arial" panose="020B0604020202020204" pitchFamily="34" charset="0"/>
                <a:ea typeface="Times New Roman" panose="02020603050405020304" pitchFamily="18" charset="0"/>
              </a:rPr>
              <a:t>Renewable Energy</a:t>
            </a:r>
            <a:r>
              <a:rPr lang="en-IN" sz="1800" dirty="0">
                <a:effectLst/>
                <a:latin typeface="Arial" panose="020B0604020202020204" pitchFamily="34" charset="0"/>
                <a:ea typeface="Times New Roman" panose="02020603050405020304" pitchFamily="18" charset="0"/>
              </a:rPr>
              <a:t>, 111, pp.757–763.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://doi.org/10.1016/j.renene.2017.05.008.</a:t>
            </a:r>
            <a:endParaRPr lang="en-IN" sz="1800" dirty="0">
              <a:effectLst/>
              <a:latin typeface="Times New Roman" panose="02020603050405020304" pitchFamily="18" charset="0"/>
              <a:ea typeface="Times New Roman" panose="02020603050405020304" pitchFamily="18" charset="0"/>
            </a:endParaRPr>
          </a:p>
          <a:p>
            <a:pPr>
              <a:lnSpc>
                <a:spcPct val="150000"/>
              </a:lnSpc>
              <a:spcBef>
                <a:spcPts val="500"/>
              </a:spcBef>
              <a:spcAft>
                <a:spcPts val="500"/>
              </a:spcAft>
              <a:buFont typeface="+mj-lt"/>
              <a:buAutoNum type="arabicPeriod"/>
            </a:pPr>
            <a:r>
              <a:rPr lang="en-IN" sz="1800" dirty="0" err="1">
                <a:effectLst/>
                <a:latin typeface="Arial" panose="020B0604020202020204" pitchFamily="34" charset="0"/>
                <a:ea typeface="Times New Roman" panose="02020603050405020304" pitchFamily="18" charset="0"/>
              </a:rPr>
              <a:t>Dinda</a:t>
            </a:r>
            <a:r>
              <a:rPr lang="en-IN" sz="1800" dirty="0">
                <a:effectLst/>
                <a:latin typeface="Arial" panose="020B0604020202020204" pitchFamily="34" charset="0"/>
                <a:ea typeface="Times New Roman" panose="02020603050405020304" pitchFamily="18" charset="0"/>
              </a:rPr>
              <a:t>, S. (2004). Environmental Kuznets Curve Hypothesis: A Survey. </a:t>
            </a:r>
            <a:r>
              <a:rPr lang="en-IN" sz="1800" i="1" dirty="0">
                <a:effectLst/>
                <a:latin typeface="Arial" panose="020B0604020202020204" pitchFamily="34" charset="0"/>
                <a:ea typeface="Times New Roman" panose="02020603050405020304" pitchFamily="18" charset="0"/>
              </a:rPr>
              <a:t>Ecological Economics</a:t>
            </a:r>
            <a:r>
              <a:rPr lang="en-IN" sz="1800" dirty="0">
                <a:effectLst/>
                <a:latin typeface="Arial" panose="020B0604020202020204" pitchFamily="34" charset="0"/>
                <a:ea typeface="Times New Roman" panose="02020603050405020304" pitchFamily="18" charset="0"/>
              </a:rPr>
              <a:t>, [online] 49(4), pp.431–455.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://doi.org/10.1016/j.ecolecon.2004.02.011.</a:t>
            </a:r>
            <a:endParaRPr lang="en-IN" sz="1800" dirty="0">
              <a:effectLst/>
              <a:latin typeface="Times New Roman" panose="02020603050405020304" pitchFamily="18" charset="0"/>
              <a:ea typeface="Times New Roman" panose="02020603050405020304" pitchFamily="18" charset="0"/>
            </a:endParaRPr>
          </a:p>
          <a:p>
            <a:pPr>
              <a:lnSpc>
                <a:spcPct val="150000"/>
              </a:lnSpc>
              <a:spcBef>
                <a:spcPts val="500"/>
              </a:spcBef>
              <a:spcAft>
                <a:spcPts val="500"/>
              </a:spcAft>
              <a:buFont typeface="+mj-lt"/>
              <a:buAutoNum type="arabicPeriod"/>
            </a:pPr>
            <a:r>
              <a:rPr lang="en-IN" sz="1800" dirty="0">
                <a:effectLst/>
                <a:latin typeface="Arial" panose="020B0604020202020204" pitchFamily="34" charset="0"/>
                <a:ea typeface="Times New Roman" panose="02020603050405020304" pitchFamily="18" charset="0"/>
              </a:rPr>
              <a:t>Erdogan, S. (2020). </a:t>
            </a:r>
            <a:r>
              <a:rPr lang="en-IN" sz="1800" dirty="0" err="1">
                <a:effectLst/>
                <a:latin typeface="Arial" panose="020B0604020202020204" pitchFamily="34" charset="0"/>
                <a:ea typeface="Times New Roman" panose="02020603050405020304" pitchFamily="18" charset="0"/>
              </a:rPr>
              <a:t>Analyzing</a:t>
            </a:r>
            <a:r>
              <a:rPr lang="en-IN" sz="1800" dirty="0">
                <a:effectLst/>
                <a:latin typeface="Arial" panose="020B0604020202020204" pitchFamily="34" charset="0"/>
                <a:ea typeface="Times New Roman" panose="02020603050405020304" pitchFamily="18" charset="0"/>
              </a:rPr>
              <a:t> the environmental Kuznets curve hypothesis: The role of disaggregated transport infrastructure investments. </a:t>
            </a:r>
            <a:r>
              <a:rPr lang="en-IN" sz="1800" i="1" dirty="0">
                <a:effectLst/>
                <a:latin typeface="Arial" panose="020B0604020202020204" pitchFamily="34" charset="0"/>
                <a:ea typeface="Times New Roman" panose="02020603050405020304" pitchFamily="18" charset="0"/>
              </a:rPr>
              <a:t>Sustainable Cities and Society</a:t>
            </a:r>
            <a:r>
              <a:rPr lang="en-IN" sz="1800" dirty="0">
                <a:effectLst/>
                <a:latin typeface="Arial" panose="020B0604020202020204" pitchFamily="34" charset="0"/>
                <a:ea typeface="Times New Roman" panose="02020603050405020304" pitchFamily="18" charset="0"/>
              </a:rPr>
              <a:t>, 61, p.102338. </a:t>
            </a:r>
            <a:r>
              <a:rPr lang="en-IN" sz="1800" dirty="0" err="1">
                <a:effectLst/>
                <a:latin typeface="Arial" panose="020B0604020202020204" pitchFamily="34" charset="0"/>
                <a:ea typeface="Times New Roman" panose="02020603050405020304" pitchFamily="18" charset="0"/>
              </a:rPr>
              <a:t>doi:https</a:t>
            </a:r>
            <a:r>
              <a:rPr lang="en-IN" sz="1800" dirty="0">
                <a:effectLst/>
                <a:latin typeface="Arial" panose="020B0604020202020204" pitchFamily="34" charset="0"/>
                <a:ea typeface="Times New Roman" panose="02020603050405020304" pitchFamily="18" charset="0"/>
              </a:rPr>
              <a:t>://doi.org/10.1016/j.scs.2020.102338.</a:t>
            </a:r>
            <a:endParaRPr lang="en-IN" sz="1800" dirty="0">
              <a:effectLst/>
              <a:latin typeface="Times New Roman" panose="02020603050405020304" pitchFamily="18" charset="0"/>
              <a:ea typeface="Times New Roman" panose="02020603050405020304" pitchFamily="18" charset="0"/>
            </a:endParaRPr>
          </a:p>
          <a:p>
            <a:pPr marL="342900" lvl="0" indent="-342900">
              <a:lnSpc>
                <a:spcPct val="150000"/>
              </a:lnSpc>
              <a:spcBef>
                <a:spcPts val="500"/>
              </a:spcBef>
              <a:spcAft>
                <a:spcPts val="500"/>
              </a:spcAft>
              <a:buFont typeface="+mj-lt"/>
              <a:buAutoNum type="arabicPeriod"/>
            </a:pPr>
            <a:endParaRPr lang="en-IN" sz="1800" dirty="0">
              <a:effectLst/>
              <a:latin typeface="Times New Roman" panose="02020603050405020304" pitchFamily="18" charset="0"/>
              <a:ea typeface="Times New Roman" panose="02020603050405020304" pitchFamily="18" charset="0"/>
            </a:endParaRPr>
          </a:p>
          <a:p>
            <a:pPr marL="342900" lvl="0" indent="-342900">
              <a:lnSpc>
                <a:spcPct val="150000"/>
              </a:lnSpc>
              <a:spcBef>
                <a:spcPts val="500"/>
              </a:spcBef>
              <a:spcAft>
                <a:spcPts val="500"/>
              </a:spcAft>
              <a:buFont typeface="+mj-lt"/>
              <a:buAutoNum type="arabicPeriod"/>
            </a:pP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464933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368</TotalTime>
  <Words>1497</Words>
  <Application>Microsoft Office PowerPoint</Application>
  <PresentationFormat>Widescreen</PresentationFormat>
  <Paragraphs>189</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Courier New</vt:lpstr>
      <vt:lpstr>Myriad Pro</vt:lpstr>
      <vt:lpstr>Times New Roman</vt:lpstr>
      <vt:lpstr>Wingdings</vt:lpstr>
      <vt:lpstr>20140311PresentationUWTSDTemplate</vt:lpstr>
      <vt:lpstr>BUSINESS PLAN</vt:lpstr>
      <vt:lpstr>Introduction</vt:lpstr>
      <vt:lpstr>Overview of the business idea, product and/or service</vt:lpstr>
      <vt:lpstr>PowerPoint Presentation</vt:lpstr>
      <vt:lpstr>Legal format</vt:lpstr>
      <vt:lpstr>Gap in the Market</vt:lpstr>
      <vt:lpstr>SWOT</vt:lpstr>
      <vt:lpstr>Target market and the strategies </vt:lpstr>
      <vt:lpstr>Brief budgeting or financial plan  </vt:lpstr>
      <vt:lpstr>PowerPoint Presentation</vt:lpstr>
      <vt:lpstr>Thank you.</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Vasilios Tavlaridis</dc:creator>
  <cp:lastModifiedBy>kanak jamalta</cp:lastModifiedBy>
  <cp:revision>6</cp:revision>
  <dcterms:created xsi:type="dcterms:W3CDTF">2023-07-03T10:56:25Z</dcterms:created>
  <dcterms:modified xsi:type="dcterms:W3CDTF">2023-11-13T13:03:16Z</dcterms:modified>
</cp:coreProperties>
</file>