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6"/>
  </p:notesMasterIdLst>
  <p:sldIdLst>
    <p:sldId id="256" r:id="rId2"/>
    <p:sldId id="257" r:id="rId3"/>
    <p:sldId id="258" r:id="rId4"/>
    <p:sldId id="269" r:id="rId5"/>
    <p:sldId id="273" r:id="rId6"/>
    <p:sldId id="261" r:id="rId7"/>
    <p:sldId id="272" r:id="rId8"/>
    <p:sldId id="263" r:id="rId9"/>
    <p:sldId id="264" r:id="rId10"/>
    <p:sldId id="265" r:id="rId11"/>
    <p:sldId id="266" r:id="rId12"/>
    <p:sldId id="267" r:id="rId13"/>
    <p:sldId id="268"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7" d="100"/>
          <a:sy n="67" d="100"/>
        </p:scale>
        <p:origin x="64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B0DB74-B2B2-44CA-8B4F-198D3A8DD73E}" type="doc">
      <dgm:prSet loTypeId="urn:microsoft.com/office/officeart/2005/8/layout/bList2" loCatId="list" qsTypeId="urn:microsoft.com/office/officeart/2005/8/quickstyle/simple1" qsCatId="simple" csTypeId="urn:microsoft.com/office/officeart/2005/8/colors/accent1_2" csCatId="accent1" phldr="0"/>
      <dgm:spPr/>
    </dgm:pt>
    <dgm:pt modelId="{84672C36-9804-4179-A738-F42531BBA0DD}">
      <dgm:prSet phldrT="[Text]" phldr="1"/>
      <dgm:spPr/>
      <dgm:t>
        <a:bodyPr/>
        <a:lstStyle/>
        <a:p>
          <a:endParaRPr lang="en-GB"/>
        </a:p>
      </dgm:t>
    </dgm:pt>
    <dgm:pt modelId="{9663E763-F2CF-4865-8BF0-523E894ABE2B}" type="parTrans" cxnId="{2E28C508-D749-4AD6-A776-1680397AB25C}">
      <dgm:prSet/>
      <dgm:spPr/>
      <dgm:t>
        <a:bodyPr/>
        <a:lstStyle/>
        <a:p>
          <a:endParaRPr lang="en-GB"/>
        </a:p>
      </dgm:t>
    </dgm:pt>
    <dgm:pt modelId="{FE296AB5-096C-4412-B407-04FC232CB3C0}" type="sibTrans" cxnId="{2E28C508-D749-4AD6-A776-1680397AB25C}">
      <dgm:prSet/>
      <dgm:spPr/>
      <dgm:t>
        <a:bodyPr/>
        <a:lstStyle/>
        <a:p>
          <a:endParaRPr lang="en-GB"/>
        </a:p>
      </dgm:t>
    </dgm:pt>
    <dgm:pt modelId="{689C1A05-A892-45BA-A089-6F5838D58233}">
      <dgm:prSet phldrT="[Text]" phldr="1"/>
      <dgm:spPr/>
      <dgm:t>
        <a:bodyPr/>
        <a:lstStyle/>
        <a:p>
          <a:endParaRPr lang="en-GB" dirty="0"/>
        </a:p>
      </dgm:t>
    </dgm:pt>
    <dgm:pt modelId="{B8956050-EE67-4333-951E-0D9969DFB118}" type="parTrans" cxnId="{4C185A33-F635-4EBF-B148-C0161B58FC31}">
      <dgm:prSet/>
      <dgm:spPr/>
      <dgm:t>
        <a:bodyPr/>
        <a:lstStyle/>
        <a:p>
          <a:endParaRPr lang="en-GB"/>
        </a:p>
      </dgm:t>
    </dgm:pt>
    <dgm:pt modelId="{B2596FF3-671C-4561-A7E6-D5FC7E2E669A}" type="sibTrans" cxnId="{4C185A33-F635-4EBF-B148-C0161B58FC31}">
      <dgm:prSet/>
      <dgm:spPr/>
      <dgm:t>
        <a:bodyPr/>
        <a:lstStyle/>
        <a:p>
          <a:endParaRPr lang="en-GB"/>
        </a:p>
      </dgm:t>
    </dgm:pt>
    <dgm:pt modelId="{AB87344E-952A-452F-A4F2-8DFEBD48E701}">
      <dgm:prSet phldrT="[Text]" phldr="1"/>
      <dgm:spPr/>
      <dgm:t>
        <a:bodyPr/>
        <a:lstStyle/>
        <a:p>
          <a:endParaRPr lang="en-GB"/>
        </a:p>
      </dgm:t>
    </dgm:pt>
    <dgm:pt modelId="{B284A0FC-703E-4C15-9C4A-097429AB0C6E}" type="parTrans" cxnId="{F27E12AB-4A8F-4628-8CCC-229E4C7DF6D3}">
      <dgm:prSet/>
      <dgm:spPr/>
      <dgm:t>
        <a:bodyPr/>
        <a:lstStyle/>
        <a:p>
          <a:endParaRPr lang="en-GB"/>
        </a:p>
      </dgm:t>
    </dgm:pt>
    <dgm:pt modelId="{C11E7518-A32E-40DA-8D68-C9090906115A}" type="sibTrans" cxnId="{F27E12AB-4A8F-4628-8CCC-229E4C7DF6D3}">
      <dgm:prSet/>
      <dgm:spPr/>
      <dgm:t>
        <a:bodyPr/>
        <a:lstStyle/>
        <a:p>
          <a:endParaRPr lang="en-GB"/>
        </a:p>
      </dgm:t>
    </dgm:pt>
    <dgm:pt modelId="{AEE1A382-A6E2-47C6-95CC-90EF543D81DA}" type="pres">
      <dgm:prSet presAssocID="{6DB0DB74-B2B2-44CA-8B4F-198D3A8DD73E}" presName="diagram" presStyleCnt="0">
        <dgm:presLayoutVars>
          <dgm:dir/>
          <dgm:animLvl val="lvl"/>
          <dgm:resizeHandles val="exact"/>
        </dgm:presLayoutVars>
      </dgm:prSet>
      <dgm:spPr/>
    </dgm:pt>
    <dgm:pt modelId="{881DD1BD-3489-407D-92A3-95FC874170C8}" type="pres">
      <dgm:prSet presAssocID="{84672C36-9804-4179-A738-F42531BBA0DD}" presName="compNode" presStyleCnt="0"/>
      <dgm:spPr/>
    </dgm:pt>
    <dgm:pt modelId="{1A6831C3-9061-4C75-9C06-420E70F67ED4}" type="pres">
      <dgm:prSet presAssocID="{84672C36-9804-4179-A738-F42531BBA0DD}" presName="childRect" presStyleLbl="bgAcc1" presStyleIdx="0" presStyleCnt="3">
        <dgm:presLayoutVars>
          <dgm:bulletEnabled val="1"/>
        </dgm:presLayoutVars>
      </dgm:prSet>
      <dgm:spPr/>
    </dgm:pt>
    <dgm:pt modelId="{FA3AF92E-6C31-4E71-869F-94BF3987BF12}" type="pres">
      <dgm:prSet presAssocID="{84672C36-9804-4179-A738-F42531BBA0DD}" presName="parentText" presStyleLbl="node1" presStyleIdx="0" presStyleCnt="0">
        <dgm:presLayoutVars>
          <dgm:chMax val="0"/>
          <dgm:bulletEnabled val="1"/>
        </dgm:presLayoutVars>
      </dgm:prSet>
      <dgm:spPr/>
    </dgm:pt>
    <dgm:pt modelId="{00E011A7-1B35-4FE1-9533-E016295EE8FC}" type="pres">
      <dgm:prSet presAssocID="{84672C36-9804-4179-A738-F42531BBA0DD}" presName="parentRect" presStyleLbl="alignNode1" presStyleIdx="0" presStyleCnt="3"/>
      <dgm:spPr/>
    </dgm:pt>
    <dgm:pt modelId="{8ED70665-6545-4122-B6CC-6CC47240B7DB}" type="pres">
      <dgm:prSet presAssocID="{84672C36-9804-4179-A738-F42531BBA0DD}" presName="adorn" presStyleLbl="fgAccFollowNode1" presStyleIdx="0" presStyleCnt="3"/>
      <dgm:spPr/>
    </dgm:pt>
    <dgm:pt modelId="{2BB1E339-C753-4586-B090-B61679447456}" type="pres">
      <dgm:prSet presAssocID="{FE296AB5-096C-4412-B407-04FC232CB3C0}" presName="sibTrans" presStyleLbl="sibTrans2D1" presStyleIdx="0" presStyleCnt="0"/>
      <dgm:spPr/>
    </dgm:pt>
    <dgm:pt modelId="{EDDDA852-623B-4B43-A9BE-146E02D9ACAF}" type="pres">
      <dgm:prSet presAssocID="{689C1A05-A892-45BA-A089-6F5838D58233}" presName="compNode" presStyleCnt="0"/>
      <dgm:spPr/>
    </dgm:pt>
    <dgm:pt modelId="{69459FAB-EC29-40BB-8023-CB939209E278}" type="pres">
      <dgm:prSet presAssocID="{689C1A05-A892-45BA-A089-6F5838D58233}" presName="childRect" presStyleLbl="bgAcc1" presStyleIdx="1" presStyleCnt="3">
        <dgm:presLayoutVars>
          <dgm:bulletEnabled val="1"/>
        </dgm:presLayoutVars>
      </dgm:prSet>
      <dgm:spPr/>
    </dgm:pt>
    <dgm:pt modelId="{68BDAEEC-5392-4121-976B-6A433F4FF9C0}" type="pres">
      <dgm:prSet presAssocID="{689C1A05-A892-45BA-A089-6F5838D58233}" presName="parentText" presStyleLbl="node1" presStyleIdx="0" presStyleCnt="0">
        <dgm:presLayoutVars>
          <dgm:chMax val="0"/>
          <dgm:bulletEnabled val="1"/>
        </dgm:presLayoutVars>
      </dgm:prSet>
      <dgm:spPr/>
    </dgm:pt>
    <dgm:pt modelId="{C6725D46-D99B-4754-A665-4FB9CBC8B5C5}" type="pres">
      <dgm:prSet presAssocID="{689C1A05-A892-45BA-A089-6F5838D58233}" presName="parentRect" presStyleLbl="alignNode1" presStyleIdx="1" presStyleCnt="3"/>
      <dgm:spPr/>
    </dgm:pt>
    <dgm:pt modelId="{D89214C4-D0A9-4BE7-A8EB-9FDAB6FC729E}" type="pres">
      <dgm:prSet presAssocID="{689C1A05-A892-45BA-A089-6F5838D58233}" presName="adorn" presStyleLbl="fgAccFollowNode1" presStyleIdx="1" presStyleCnt="3"/>
      <dgm:spPr/>
    </dgm:pt>
    <dgm:pt modelId="{358DB6C2-AD17-4470-A1E6-1BC83747E169}" type="pres">
      <dgm:prSet presAssocID="{B2596FF3-671C-4561-A7E6-D5FC7E2E669A}" presName="sibTrans" presStyleLbl="sibTrans2D1" presStyleIdx="0" presStyleCnt="0"/>
      <dgm:spPr/>
    </dgm:pt>
    <dgm:pt modelId="{55B6676E-2B92-4103-A4D7-0AB127F461AA}" type="pres">
      <dgm:prSet presAssocID="{AB87344E-952A-452F-A4F2-8DFEBD48E701}" presName="compNode" presStyleCnt="0"/>
      <dgm:spPr/>
    </dgm:pt>
    <dgm:pt modelId="{5DED3D4F-15BF-4B07-8292-B8DDC3A81415}" type="pres">
      <dgm:prSet presAssocID="{AB87344E-952A-452F-A4F2-8DFEBD48E701}" presName="childRect" presStyleLbl="bgAcc1" presStyleIdx="2" presStyleCnt="3">
        <dgm:presLayoutVars>
          <dgm:bulletEnabled val="1"/>
        </dgm:presLayoutVars>
      </dgm:prSet>
      <dgm:spPr/>
    </dgm:pt>
    <dgm:pt modelId="{BE214E53-21E6-48E0-82E3-4000FED92988}" type="pres">
      <dgm:prSet presAssocID="{AB87344E-952A-452F-A4F2-8DFEBD48E701}" presName="parentText" presStyleLbl="node1" presStyleIdx="0" presStyleCnt="0">
        <dgm:presLayoutVars>
          <dgm:chMax val="0"/>
          <dgm:bulletEnabled val="1"/>
        </dgm:presLayoutVars>
      </dgm:prSet>
      <dgm:spPr/>
    </dgm:pt>
    <dgm:pt modelId="{1AAA4613-63C2-4185-9ECF-FCE90170FFB2}" type="pres">
      <dgm:prSet presAssocID="{AB87344E-952A-452F-A4F2-8DFEBD48E701}" presName="parentRect" presStyleLbl="alignNode1" presStyleIdx="2" presStyleCnt="3"/>
      <dgm:spPr/>
    </dgm:pt>
    <dgm:pt modelId="{5B6C912B-6CE1-42A3-8A1F-F54869D60ABD}" type="pres">
      <dgm:prSet presAssocID="{AB87344E-952A-452F-A4F2-8DFEBD48E701}" presName="adorn" presStyleLbl="fgAccFollowNode1" presStyleIdx="2" presStyleCnt="3"/>
      <dgm:spPr/>
    </dgm:pt>
  </dgm:ptLst>
  <dgm:cxnLst>
    <dgm:cxn modelId="{2EE68A02-4926-4034-934D-FCD17DFC0A89}" type="presOf" srcId="{84672C36-9804-4179-A738-F42531BBA0DD}" destId="{00E011A7-1B35-4FE1-9533-E016295EE8FC}" srcOrd="1" destOrd="0" presId="urn:microsoft.com/office/officeart/2005/8/layout/bList2"/>
    <dgm:cxn modelId="{2E28C508-D749-4AD6-A776-1680397AB25C}" srcId="{6DB0DB74-B2B2-44CA-8B4F-198D3A8DD73E}" destId="{84672C36-9804-4179-A738-F42531BBA0DD}" srcOrd="0" destOrd="0" parTransId="{9663E763-F2CF-4865-8BF0-523E894ABE2B}" sibTransId="{FE296AB5-096C-4412-B407-04FC232CB3C0}"/>
    <dgm:cxn modelId="{4C185A33-F635-4EBF-B148-C0161B58FC31}" srcId="{6DB0DB74-B2B2-44CA-8B4F-198D3A8DD73E}" destId="{689C1A05-A892-45BA-A089-6F5838D58233}" srcOrd="1" destOrd="0" parTransId="{B8956050-EE67-4333-951E-0D9969DFB118}" sibTransId="{B2596FF3-671C-4561-A7E6-D5FC7E2E669A}"/>
    <dgm:cxn modelId="{CF61795D-A30A-4C5C-BE53-AE47C2A4EA2B}" type="presOf" srcId="{6DB0DB74-B2B2-44CA-8B4F-198D3A8DD73E}" destId="{AEE1A382-A6E2-47C6-95CC-90EF543D81DA}" srcOrd="0" destOrd="0" presId="urn:microsoft.com/office/officeart/2005/8/layout/bList2"/>
    <dgm:cxn modelId="{82202457-F888-404F-86A3-535B3AB96E78}" type="presOf" srcId="{AB87344E-952A-452F-A4F2-8DFEBD48E701}" destId="{BE214E53-21E6-48E0-82E3-4000FED92988}" srcOrd="0" destOrd="0" presId="urn:microsoft.com/office/officeart/2005/8/layout/bList2"/>
    <dgm:cxn modelId="{A7C7077D-9A89-462B-AAE6-CDB9F9D8AF28}" type="presOf" srcId="{689C1A05-A892-45BA-A089-6F5838D58233}" destId="{C6725D46-D99B-4754-A665-4FB9CBC8B5C5}" srcOrd="1" destOrd="0" presId="urn:microsoft.com/office/officeart/2005/8/layout/bList2"/>
    <dgm:cxn modelId="{F0C9C887-6E1F-479F-B710-1E8ECF62A548}" type="presOf" srcId="{84672C36-9804-4179-A738-F42531BBA0DD}" destId="{FA3AF92E-6C31-4E71-869F-94BF3987BF12}" srcOrd="0" destOrd="0" presId="urn:microsoft.com/office/officeart/2005/8/layout/bList2"/>
    <dgm:cxn modelId="{B5964C92-4B8F-4290-907A-359CE84B3ED0}" type="presOf" srcId="{AB87344E-952A-452F-A4F2-8DFEBD48E701}" destId="{1AAA4613-63C2-4185-9ECF-FCE90170FFB2}" srcOrd="1" destOrd="0" presId="urn:microsoft.com/office/officeart/2005/8/layout/bList2"/>
    <dgm:cxn modelId="{7D6E2596-0B0E-4408-A458-052EDA73BE82}" type="presOf" srcId="{689C1A05-A892-45BA-A089-6F5838D58233}" destId="{68BDAEEC-5392-4121-976B-6A433F4FF9C0}" srcOrd="0" destOrd="0" presId="urn:microsoft.com/office/officeart/2005/8/layout/bList2"/>
    <dgm:cxn modelId="{F27E12AB-4A8F-4628-8CCC-229E4C7DF6D3}" srcId="{6DB0DB74-B2B2-44CA-8B4F-198D3A8DD73E}" destId="{AB87344E-952A-452F-A4F2-8DFEBD48E701}" srcOrd="2" destOrd="0" parTransId="{B284A0FC-703E-4C15-9C4A-097429AB0C6E}" sibTransId="{C11E7518-A32E-40DA-8D68-C9090906115A}"/>
    <dgm:cxn modelId="{10831ABD-CAD1-48BB-A416-AB4E3308B780}" type="presOf" srcId="{FE296AB5-096C-4412-B407-04FC232CB3C0}" destId="{2BB1E339-C753-4586-B090-B61679447456}" srcOrd="0" destOrd="0" presId="urn:microsoft.com/office/officeart/2005/8/layout/bList2"/>
    <dgm:cxn modelId="{E30346EE-AC82-498F-8AF6-0220831B0A57}" type="presOf" srcId="{B2596FF3-671C-4561-A7E6-D5FC7E2E669A}" destId="{358DB6C2-AD17-4470-A1E6-1BC83747E169}" srcOrd="0" destOrd="0" presId="urn:microsoft.com/office/officeart/2005/8/layout/bList2"/>
    <dgm:cxn modelId="{A7607214-8C05-47EA-9A36-CECD380DBBF5}" type="presParOf" srcId="{AEE1A382-A6E2-47C6-95CC-90EF543D81DA}" destId="{881DD1BD-3489-407D-92A3-95FC874170C8}" srcOrd="0" destOrd="0" presId="urn:microsoft.com/office/officeart/2005/8/layout/bList2"/>
    <dgm:cxn modelId="{318796E8-9000-402B-A3FC-988E64D2946F}" type="presParOf" srcId="{881DD1BD-3489-407D-92A3-95FC874170C8}" destId="{1A6831C3-9061-4C75-9C06-420E70F67ED4}" srcOrd="0" destOrd="0" presId="urn:microsoft.com/office/officeart/2005/8/layout/bList2"/>
    <dgm:cxn modelId="{732BEA5D-8F9F-4705-A134-1ACF7C5A86C8}" type="presParOf" srcId="{881DD1BD-3489-407D-92A3-95FC874170C8}" destId="{FA3AF92E-6C31-4E71-869F-94BF3987BF12}" srcOrd="1" destOrd="0" presId="urn:microsoft.com/office/officeart/2005/8/layout/bList2"/>
    <dgm:cxn modelId="{6ACA444C-63A6-4D14-BDC3-B083A8540DA6}" type="presParOf" srcId="{881DD1BD-3489-407D-92A3-95FC874170C8}" destId="{00E011A7-1B35-4FE1-9533-E016295EE8FC}" srcOrd="2" destOrd="0" presId="urn:microsoft.com/office/officeart/2005/8/layout/bList2"/>
    <dgm:cxn modelId="{5814FF44-ED92-4484-89D9-54F18F7C81A9}" type="presParOf" srcId="{881DD1BD-3489-407D-92A3-95FC874170C8}" destId="{8ED70665-6545-4122-B6CC-6CC47240B7DB}" srcOrd="3" destOrd="0" presId="urn:microsoft.com/office/officeart/2005/8/layout/bList2"/>
    <dgm:cxn modelId="{E4BFA416-C790-404A-B75E-549FB2EA6470}" type="presParOf" srcId="{AEE1A382-A6E2-47C6-95CC-90EF543D81DA}" destId="{2BB1E339-C753-4586-B090-B61679447456}" srcOrd="1" destOrd="0" presId="urn:microsoft.com/office/officeart/2005/8/layout/bList2"/>
    <dgm:cxn modelId="{4ADC258B-7FAE-4FFA-86D5-1E3F0B6B48FC}" type="presParOf" srcId="{AEE1A382-A6E2-47C6-95CC-90EF543D81DA}" destId="{EDDDA852-623B-4B43-A9BE-146E02D9ACAF}" srcOrd="2" destOrd="0" presId="urn:microsoft.com/office/officeart/2005/8/layout/bList2"/>
    <dgm:cxn modelId="{A6155571-75B4-45C8-8D12-87425F056E5F}" type="presParOf" srcId="{EDDDA852-623B-4B43-A9BE-146E02D9ACAF}" destId="{69459FAB-EC29-40BB-8023-CB939209E278}" srcOrd="0" destOrd="0" presId="urn:microsoft.com/office/officeart/2005/8/layout/bList2"/>
    <dgm:cxn modelId="{88AAAD84-DE01-403E-80DD-D8BFB1698DA1}" type="presParOf" srcId="{EDDDA852-623B-4B43-A9BE-146E02D9ACAF}" destId="{68BDAEEC-5392-4121-976B-6A433F4FF9C0}" srcOrd="1" destOrd="0" presId="urn:microsoft.com/office/officeart/2005/8/layout/bList2"/>
    <dgm:cxn modelId="{184990D9-08B0-4EC8-845C-4120049F30DB}" type="presParOf" srcId="{EDDDA852-623B-4B43-A9BE-146E02D9ACAF}" destId="{C6725D46-D99B-4754-A665-4FB9CBC8B5C5}" srcOrd="2" destOrd="0" presId="urn:microsoft.com/office/officeart/2005/8/layout/bList2"/>
    <dgm:cxn modelId="{61E9D7EF-6207-44D0-A1BF-32520FFBDDB6}" type="presParOf" srcId="{EDDDA852-623B-4B43-A9BE-146E02D9ACAF}" destId="{D89214C4-D0A9-4BE7-A8EB-9FDAB6FC729E}" srcOrd="3" destOrd="0" presId="urn:microsoft.com/office/officeart/2005/8/layout/bList2"/>
    <dgm:cxn modelId="{6895981A-6A14-468F-A526-6CA2A6A89BD8}" type="presParOf" srcId="{AEE1A382-A6E2-47C6-95CC-90EF543D81DA}" destId="{358DB6C2-AD17-4470-A1E6-1BC83747E169}" srcOrd="3" destOrd="0" presId="urn:microsoft.com/office/officeart/2005/8/layout/bList2"/>
    <dgm:cxn modelId="{2AC9F3E3-B242-4A3A-BCB0-F749F4E46180}" type="presParOf" srcId="{AEE1A382-A6E2-47C6-95CC-90EF543D81DA}" destId="{55B6676E-2B92-4103-A4D7-0AB127F461AA}" srcOrd="4" destOrd="0" presId="urn:microsoft.com/office/officeart/2005/8/layout/bList2"/>
    <dgm:cxn modelId="{3DB955D8-0C80-44F3-B695-51CE4E35E77D}" type="presParOf" srcId="{55B6676E-2B92-4103-A4D7-0AB127F461AA}" destId="{5DED3D4F-15BF-4B07-8292-B8DDC3A81415}" srcOrd="0" destOrd="0" presId="urn:microsoft.com/office/officeart/2005/8/layout/bList2"/>
    <dgm:cxn modelId="{2550D2DC-1659-4FB4-B58E-C6034F882150}" type="presParOf" srcId="{55B6676E-2B92-4103-A4D7-0AB127F461AA}" destId="{BE214E53-21E6-48E0-82E3-4000FED92988}" srcOrd="1" destOrd="0" presId="urn:microsoft.com/office/officeart/2005/8/layout/bList2"/>
    <dgm:cxn modelId="{1928BA6A-F07E-44BD-9DAC-D37C9C15511F}" type="presParOf" srcId="{55B6676E-2B92-4103-A4D7-0AB127F461AA}" destId="{1AAA4613-63C2-4185-9ECF-FCE90170FFB2}" srcOrd="2" destOrd="0" presId="urn:microsoft.com/office/officeart/2005/8/layout/bList2"/>
    <dgm:cxn modelId="{ECDFB3EB-5ADA-4F2E-97E8-05A0CB5C9ACF}" type="presParOf" srcId="{55B6676E-2B92-4103-A4D7-0AB127F461AA}" destId="{5B6C912B-6CE1-42A3-8A1F-F54869D60ABD}" srcOrd="3" destOrd="0" presId="urn:microsoft.com/office/officeart/2005/8/layout/b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831C3-9061-4C75-9C06-420E70F67ED4}">
      <dsp:nvSpPr>
        <dsp:cNvPr id="0" name=""/>
        <dsp:cNvSpPr/>
      </dsp:nvSpPr>
      <dsp:spPr>
        <a:xfrm>
          <a:off x="40" y="22546"/>
          <a:ext cx="43474" cy="32452"/>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E011A7-1B35-4FE1-9533-E016295EE8FC}">
      <dsp:nvSpPr>
        <dsp:cNvPr id="0" name=""/>
        <dsp:cNvSpPr/>
      </dsp:nvSpPr>
      <dsp:spPr>
        <a:xfrm>
          <a:off x="40" y="54999"/>
          <a:ext cx="43474" cy="13954"/>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0" rIns="63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40" y="54999"/>
        <a:ext cx="30615" cy="13954"/>
      </dsp:txXfrm>
    </dsp:sp>
    <dsp:sp modelId="{8ED70665-6545-4122-B6CC-6CC47240B7DB}">
      <dsp:nvSpPr>
        <dsp:cNvPr id="0" name=""/>
        <dsp:cNvSpPr/>
      </dsp:nvSpPr>
      <dsp:spPr>
        <a:xfrm>
          <a:off x="31885" y="57215"/>
          <a:ext cx="15215" cy="15215"/>
        </a:xfrm>
        <a:prstGeom prst="ellips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459FAB-EC29-40BB-8023-CB939209E278}">
      <dsp:nvSpPr>
        <dsp:cNvPr id="0" name=""/>
        <dsp:cNvSpPr/>
      </dsp:nvSpPr>
      <dsp:spPr>
        <a:xfrm>
          <a:off x="50871" y="22546"/>
          <a:ext cx="43474" cy="32452"/>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725D46-D99B-4754-A665-4FB9CBC8B5C5}">
      <dsp:nvSpPr>
        <dsp:cNvPr id="0" name=""/>
        <dsp:cNvSpPr/>
      </dsp:nvSpPr>
      <dsp:spPr>
        <a:xfrm>
          <a:off x="50871" y="54999"/>
          <a:ext cx="43474" cy="13954"/>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0" rIns="6350" bIns="0" numCol="1" spcCol="1270" anchor="ctr" anchorCtr="0">
          <a:noAutofit/>
        </a:bodyPr>
        <a:lstStyle/>
        <a:p>
          <a:pPr marL="0" lvl="0" indent="0" algn="l" defTabSz="222250">
            <a:lnSpc>
              <a:spcPct val="90000"/>
            </a:lnSpc>
            <a:spcBef>
              <a:spcPct val="0"/>
            </a:spcBef>
            <a:spcAft>
              <a:spcPct val="35000"/>
            </a:spcAft>
            <a:buNone/>
          </a:pPr>
          <a:endParaRPr lang="en-GB" sz="500" kern="1200" dirty="0"/>
        </a:p>
      </dsp:txBody>
      <dsp:txXfrm>
        <a:off x="50871" y="54999"/>
        <a:ext cx="30615" cy="13954"/>
      </dsp:txXfrm>
    </dsp:sp>
    <dsp:sp modelId="{D89214C4-D0A9-4BE7-A8EB-9FDAB6FC729E}">
      <dsp:nvSpPr>
        <dsp:cNvPr id="0" name=""/>
        <dsp:cNvSpPr/>
      </dsp:nvSpPr>
      <dsp:spPr>
        <a:xfrm>
          <a:off x="82716" y="57215"/>
          <a:ext cx="15215" cy="15215"/>
        </a:xfrm>
        <a:prstGeom prst="ellips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ED3D4F-15BF-4B07-8292-B8DDC3A81415}">
      <dsp:nvSpPr>
        <dsp:cNvPr id="0" name=""/>
        <dsp:cNvSpPr/>
      </dsp:nvSpPr>
      <dsp:spPr>
        <a:xfrm>
          <a:off x="25455" y="79968"/>
          <a:ext cx="43474" cy="32452"/>
        </a:xfrm>
        <a:prstGeom prst="round2SameRect">
          <a:avLst>
            <a:gd name="adj1" fmla="val 8000"/>
            <a:gd name="adj2" fmla="val 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AAA4613-63C2-4185-9ECF-FCE90170FFB2}">
      <dsp:nvSpPr>
        <dsp:cNvPr id="0" name=""/>
        <dsp:cNvSpPr/>
      </dsp:nvSpPr>
      <dsp:spPr>
        <a:xfrm>
          <a:off x="25455" y="112420"/>
          <a:ext cx="43474" cy="13954"/>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0" rIns="6350" bIns="0" numCol="1" spcCol="1270" anchor="ctr" anchorCtr="0">
          <a:noAutofit/>
        </a:bodyPr>
        <a:lstStyle/>
        <a:p>
          <a:pPr marL="0" lvl="0" indent="0" algn="l" defTabSz="222250">
            <a:lnSpc>
              <a:spcPct val="90000"/>
            </a:lnSpc>
            <a:spcBef>
              <a:spcPct val="0"/>
            </a:spcBef>
            <a:spcAft>
              <a:spcPct val="35000"/>
            </a:spcAft>
            <a:buNone/>
          </a:pPr>
          <a:endParaRPr lang="en-GB" sz="500" kern="1200"/>
        </a:p>
      </dsp:txBody>
      <dsp:txXfrm>
        <a:off x="25455" y="112420"/>
        <a:ext cx="30615" cy="13954"/>
      </dsp:txXfrm>
    </dsp:sp>
    <dsp:sp modelId="{5B6C912B-6CE1-42A3-8A1F-F54869D60ABD}">
      <dsp:nvSpPr>
        <dsp:cNvPr id="0" name=""/>
        <dsp:cNvSpPr/>
      </dsp:nvSpPr>
      <dsp:spPr>
        <a:xfrm>
          <a:off x="57301" y="114637"/>
          <a:ext cx="15215" cy="15215"/>
        </a:xfrm>
        <a:prstGeom prst="ellips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492928-1D5D-4BC1-BB0E-93372E8F77E6}"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3C09EE-81AC-4140-8F90-9C5E47280A74}" type="slidenum">
              <a:rPr lang="en-GB" smtClean="0"/>
              <a:t>‹#›</a:t>
            </a:fld>
            <a:endParaRPr lang="en-GB"/>
          </a:p>
        </p:txBody>
      </p:sp>
    </p:spTree>
    <p:extLst>
      <p:ext uri="{BB962C8B-B14F-4D97-AF65-F5344CB8AC3E}">
        <p14:creationId xmlns:p14="http://schemas.microsoft.com/office/powerpoint/2010/main" val="1795220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3C09EE-81AC-4140-8F90-9C5E47280A74}" type="slidenum">
              <a:rPr lang="en-GB" smtClean="0"/>
              <a:t>10</a:t>
            </a:fld>
            <a:endParaRPr lang="en-GB"/>
          </a:p>
        </p:txBody>
      </p:sp>
    </p:spTree>
    <p:extLst>
      <p:ext uri="{BB962C8B-B14F-4D97-AF65-F5344CB8AC3E}">
        <p14:creationId xmlns:p14="http://schemas.microsoft.com/office/powerpoint/2010/main" val="4138176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425721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111452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661953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5AC310-C7FD-477D-BE51-2451A93C5E3E}"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3033689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5AC310-C7FD-477D-BE51-2451A93C5E3E}"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148434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5AC310-C7FD-477D-BE51-2451A93C5E3E}"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4032500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5AC310-C7FD-477D-BE51-2451A93C5E3E}"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134767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5AC310-C7FD-477D-BE51-2451A93C5E3E}"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263500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345955-E1C4-4EB1-AD23-2FFEAF3F20A8}" type="slidenum">
              <a:rPr lang="en-GB" smtClean="0"/>
              <a:t>‹#›</a:t>
            </a:fld>
            <a:endParaRPr lang="en-GB"/>
          </a:p>
        </p:txBody>
      </p:sp>
      <p:sp>
        <p:nvSpPr>
          <p:cNvPr id="5" name="Date Placeholder 4"/>
          <p:cNvSpPr>
            <a:spLocks noGrp="1"/>
          </p:cNvSpPr>
          <p:nvPr>
            <p:ph type="dt" sz="half" idx="10"/>
          </p:nvPr>
        </p:nvSpPr>
        <p:spPr/>
        <p:txBody>
          <a:bodyPr/>
          <a:lstStyle/>
          <a:p>
            <a:fld id="{6F5AC310-C7FD-477D-BE51-2451A93C5E3E}" type="datetimeFigureOut">
              <a:rPr lang="en-GB" smtClean="0"/>
              <a:t>11/11/2025</a:t>
            </a:fld>
            <a:endParaRPr lang="en-GB"/>
          </a:p>
        </p:txBody>
      </p:sp>
    </p:spTree>
    <p:extLst>
      <p:ext uri="{BB962C8B-B14F-4D97-AF65-F5344CB8AC3E}">
        <p14:creationId xmlns:p14="http://schemas.microsoft.com/office/powerpoint/2010/main" val="2052375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1981630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8739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10231185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146450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2626471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1817370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5AC310-C7FD-477D-BE51-2451A93C5E3E}"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345955-E1C4-4EB1-AD23-2FFEAF3F20A8}" type="slidenum">
              <a:rPr lang="en-GB" smtClean="0"/>
              <a:t>‹#›</a:t>
            </a:fld>
            <a:endParaRPr lang="en-GB"/>
          </a:p>
        </p:txBody>
      </p:sp>
    </p:spTree>
    <p:extLst>
      <p:ext uri="{BB962C8B-B14F-4D97-AF65-F5344CB8AC3E}">
        <p14:creationId xmlns:p14="http://schemas.microsoft.com/office/powerpoint/2010/main" val="4207358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F5AC310-C7FD-477D-BE51-2451A93C5E3E}" type="datetimeFigureOut">
              <a:rPr lang="en-GB" smtClean="0"/>
              <a:t>11/11/2025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6345955-E1C4-4EB1-AD23-2FFEAF3F20A8}" type="slidenum">
              <a:rPr lang="en-GB" smtClean="0"/>
              <a:t>‹#›</a:t>
            </a:fld>
            <a:endParaRPr lang="en-GB"/>
          </a:p>
        </p:txBody>
      </p:sp>
    </p:spTree>
    <p:extLst>
      <p:ext uri="{BB962C8B-B14F-4D97-AF65-F5344CB8AC3E}">
        <p14:creationId xmlns:p14="http://schemas.microsoft.com/office/powerpoint/2010/main" val="4001600919"/>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11/medu.15397" TargetMode="External"/><Relationship Id="rId2" Type="http://schemas.openxmlformats.org/officeDocument/2006/relationships/hyperlink" Target="https://www.hdruk.ac.uk/wp-content/uploads/2023/08/Finance-Analyst-Job-Description.pd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8">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Isosceles Triangle 10">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BEED1E72-9E9F-820A-1F18-849BC1E41A87}"/>
              </a:ext>
            </a:extLst>
          </p:cNvPr>
          <p:cNvSpPr>
            <a:spLocks noGrp="1"/>
          </p:cNvSpPr>
          <p:nvPr>
            <p:ph type="ctrTitle"/>
          </p:nvPr>
        </p:nvSpPr>
        <p:spPr>
          <a:xfrm>
            <a:off x="1012998" y="2757488"/>
            <a:ext cx="7766936" cy="2653836"/>
          </a:xfrm>
        </p:spPr>
        <p:txBody>
          <a:bodyPr>
            <a:noAutofit/>
          </a:bodyPr>
          <a:lstStyle/>
          <a:p>
            <a:pPr algn="l">
              <a:lnSpc>
                <a:spcPct val="90000"/>
              </a:lnSpc>
            </a:pPr>
            <a:br>
              <a:rPr lang="en-GB" sz="2800" dirty="0">
                <a:solidFill>
                  <a:schemeClr val="tx1"/>
                </a:solidFill>
                <a:latin typeface="Arial" panose="020B0604020202020204" pitchFamily="34" charset="0"/>
                <a:cs typeface="Arial" panose="020B0604020202020204" pitchFamily="34" charset="0"/>
              </a:rPr>
            </a:br>
            <a:r>
              <a:rPr lang="en-GB" sz="2800" dirty="0">
                <a:solidFill>
                  <a:schemeClr val="tx1"/>
                </a:solidFill>
                <a:latin typeface="Arial" panose="020B0604020202020204" pitchFamily="34" charset="0"/>
                <a:cs typeface="Arial" panose="020B0604020202020204" pitchFamily="34" charset="0"/>
              </a:rPr>
              <a:t> </a:t>
            </a:r>
            <a:br>
              <a:rPr lang="en-GB" sz="2800" dirty="0">
                <a:solidFill>
                  <a:schemeClr val="tx1"/>
                </a:solidFill>
                <a:latin typeface="Arial" panose="020B0604020202020204" pitchFamily="34" charset="0"/>
                <a:cs typeface="Arial" panose="020B0604020202020204" pitchFamily="34" charset="0"/>
              </a:rPr>
            </a:br>
            <a:br>
              <a:rPr lang="en-GB" sz="28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BA (Hons) Leadership and Management Skills for the Workplace </a:t>
            </a:r>
            <a:br>
              <a:rPr lang="en-GB" sz="2000" b="1" dirty="0">
                <a:solidFill>
                  <a:schemeClr val="tx1"/>
                </a:solidFill>
                <a:latin typeface="Arial" panose="020B0604020202020204" pitchFamily="34" charset="0"/>
                <a:cs typeface="Arial" panose="020B0604020202020204" pitchFamily="34" charset="0"/>
              </a:rPr>
            </a:br>
            <a:br>
              <a:rPr lang="en-GB" sz="2000" b="1"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Assignment: </a:t>
            </a:r>
            <a:r>
              <a:rPr lang="en-GB" sz="2000" dirty="0">
                <a:solidFill>
                  <a:schemeClr val="tx1"/>
                </a:solidFill>
                <a:latin typeface="Arial" panose="020B0604020202020204" pitchFamily="34" charset="0"/>
                <a:cs typeface="Arial" panose="020B0604020202020204" pitchFamily="34" charset="0"/>
              </a:rPr>
              <a:t>1</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Name: </a:t>
            </a:r>
            <a:r>
              <a:rPr lang="en-GB" sz="2000" dirty="0">
                <a:solidFill>
                  <a:schemeClr val="tx1"/>
                </a:solidFill>
                <a:latin typeface="Arial" panose="020B0604020202020204" pitchFamily="34" charset="0"/>
                <a:cs typeface="Arial" panose="020B0604020202020204" pitchFamily="34" charset="0"/>
              </a:rPr>
              <a:t>Developing and Managing Individuals and Teams</a:t>
            </a:r>
            <a:br>
              <a:rPr lang="en-GB" sz="2000" dirty="0">
                <a:solidFill>
                  <a:schemeClr val="tx1"/>
                </a:solidFill>
                <a:latin typeface="Arial" panose="020B0604020202020204" pitchFamily="34" charset="0"/>
                <a:cs typeface="Arial" panose="020B0604020202020204" pitchFamily="34" charset="0"/>
              </a:rPr>
            </a:br>
            <a:br>
              <a:rPr lang="en-GB" sz="2000" b="1"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Module Code: </a:t>
            </a:r>
            <a:r>
              <a:rPr lang="en-GB" sz="2000" dirty="0">
                <a:solidFill>
                  <a:schemeClr val="tx1"/>
                </a:solidFill>
                <a:latin typeface="Arial" panose="020B0604020202020204" pitchFamily="34" charset="0"/>
                <a:cs typeface="Arial" panose="020B0604020202020204" pitchFamily="34" charset="0"/>
              </a:rPr>
              <a:t>LCLM5002</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Name:</a:t>
            </a:r>
            <a:r>
              <a:rPr lang="en-GB" sz="2000" dirty="0">
                <a:solidFill>
                  <a:schemeClr val="tx1"/>
                </a:solidFill>
                <a:latin typeface="Arial" panose="020B0604020202020204" pitchFamily="34" charset="0"/>
                <a:cs typeface="Arial" panose="020B0604020202020204" pitchFamily="34" charset="0"/>
              </a:rPr>
              <a:t> Lucelia  Azevedo</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ID Number: </a:t>
            </a:r>
            <a:r>
              <a:rPr lang="en-GB" sz="2000" dirty="0">
                <a:solidFill>
                  <a:schemeClr val="tx1"/>
                </a:solidFill>
                <a:latin typeface="Arial" panose="020B0604020202020204" pitchFamily="34" charset="0"/>
                <a:cs typeface="Arial" panose="020B0604020202020204" pitchFamily="34" charset="0"/>
              </a:rPr>
              <a:t>2410218</a:t>
            </a:r>
            <a:br>
              <a:rPr lang="en-GB" sz="2000" dirty="0">
                <a:solidFill>
                  <a:schemeClr val="tx1"/>
                </a:solidFill>
                <a:latin typeface="Arial" panose="020B0604020202020204" pitchFamily="34" charset="0"/>
                <a:cs typeface="Arial" panose="020B0604020202020204" pitchFamily="34" charset="0"/>
              </a:rPr>
            </a:br>
            <a:br>
              <a:rPr lang="en-GB" sz="2000" dirty="0">
                <a:solidFill>
                  <a:schemeClr val="tx1"/>
                </a:solidFill>
                <a:latin typeface="Arial" panose="020B0604020202020204" pitchFamily="34" charset="0"/>
                <a:cs typeface="Arial" panose="020B0604020202020204" pitchFamily="34" charset="0"/>
              </a:rPr>
            </a:br>
            <a:r>
              <a:rPr lang="en-GB" sz="2000" b="1" dirty="0">
                <a:solidFill>
                  <a:schemeClr val="tx1"/>
                </a:solidFill>
                <a:latin typeface="Arial" panose="020B0604020202020204" pitchFamily="34" charset="0"/>
                <a:cs typeface="Arial" panose="020B0604020202020204" pitchFamily="34" charset="0"/>
              </a:rPr>
              <a:t>Lecturer’s Name: </a:t>
            </a:r>
            <a:r>
              <a:rPr lang="en-GB" sz="2000" dirty="0">
                <a:solidFill>
                  <a:schemeClr val="tx1"/>
                </a:solidFill>
                <a:latin typeface="Arial" panose="020B0604020202020204" pitchFamily="34" charset="0"/>
                <a:cs typeface="Arial" panose="020B0604020202020204" pitchFamily="34" charset="0"/>
              </a:rPr>
              <a:t>Gregory Cowan</a:t>
            </a:r>
          </a:p>
        </p:txBody>
      </p:sp>
      <p:sp>
        <p:nvSpPr>
          <p:cNvPr id="17"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0615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6D6B58E-2430-72D7-6CDB-BB16691EC5E5}"/>
              </a:ext>
            </a:extLst>
          </p:cNvPr>
          <p:cNvSpPr>
            <a:spLocks noGrp="1"/>
          </p:cNvSpPr>
          <p:nvPr>
            <p:ph type="subTitle" idx="1"/>
          </p:nvPr>
        </p:nvSpPr>
        <p:spPr>
          <a:xfrm>
            <a:off x="1533724" y="847059"/>
            <a:ext cx="5487562" cy="5063883"/>
          </a:xfrm>
        </p:spPr>
        <p:txBody>
          <a:bodyPr anchor="ctr">
            <a:normAutofit/>
          </a:bodyPr>
          <a:lstStyle/>
          <a:p>
            <a:pPr algn="l">
              <a:lnSpc>
                <a:spcPct val="90000"/>
              </a:lnSpc>
            </a:pPr>
            <a:r>
              <a:rPr lang="en-GB" sz="1600" b="1" dirty="0">
                <a:solidFill>
                  <a:schemeClr val="tx1"/>
                </a:solidFill>
                <a:latin typeface="Arial" panose="020B0604020202020204" pitchFamily="34" charset="0"/>
                <a:cs typeface="Arial" panose="020B0604020202020204" pitchFamily="34" charset="0"/>
              </a:rPr>
              <a:t>Table of Contents</a:t>
            </a:r>
          </a:p>
          <a:p>
            <a:pPr algn="l">
              <a:lnSpc>
                <a:spcPct val="90000"/>
              </a:lnSpc>
            </a:pPr>
            <a:endParaRPr lang="en-GB" sz="1400" dirty="0"/>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Introduction</a:t>
            </a:r>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A brief introduction of a London or Birmingham-based company</a:t>
            </a:r>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Recruitment process</a:t>
            </a:r>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3 different types of interviews for the team member</a:t>
            </a:r>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Justification of the appropriate questioning techniques, such as probing, leading, and Socratic</a:t>
            </a:r>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Comparison and contrast between a face-to-face interview and online interview </a:t>
            </a:r>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Conclusion</a:t>
            </a:r>
          </a:p>
          <a:p>
            <a:pPr marL="285750" indent="-285750" algn="l">
              <a:lnSpc>
                <a:spcPct val="90000"/>
              </a:lnSpc>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References</a:t>
            </a:r>
          </a:p>
          <a:p>
            <a:pPr algn="l">
              <a:lnSpc>
                <a:spcPct val="90000"/>
              </a:lnSpc>
            </a:pPr>
            <a:endParaRPr lang="en-GB" sz="1000" dirty="0"/>
          </a:p>
        </p:txBody>
      </p:sp>
    </p:spTree>
    <p:extLst>
      <p:ext uri="{BB962C8B-B14F-4D97-AF65-F5344CB8AC3E}">
        <p14:creationId xmlns:p14="http://schemas.microsoft.com/office/powerpoint/2010/main" val="279744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6" name="Title 5">
            <a:extLst>
              <a:ext uri="{FF2B5EF4-FFF2-40B4-BE49-F238E27FC236}">
                <a16:creationId xmlns:a16="http://schemas.microsoft.com/office/drawing/2014/main" id="{37DF1007-03BE-73DF-AAA2-937E5303E946}"/>
              </a:ext>
            </a:extLst>
          </p:cNvPr>
          <p:cNvSpPr>
            <a:spLocks noGrp="1"/>
          </p:cNvSpPr>
          <p:nvPr>
            <p:ph type="ctrTitle"/>
          </p:nvPr>
        </p:nvSpPr>
        <p:spPr>
          <a:xfrm>
            <a:off x="1507066" y="1819276"/>
            <a:ext cx="7884583" cy="1013802"/>
          </a:xfrm>
        </p:spPr>
        <p:txBody>
          <a:bodyPr>
            <a:noAutofit/>
          </a:bodyPr>
          <a:lstStyle/>
          <a:p>
            <a:pPr algn="l">
              <a:lnSpc>
                <a:spcPct val="90000"/>
              </a:lnSpc>
            </a:pPr>
            <a:r>
              <a:rPr lang="en-GB" sz="1400" dirty="0">
                <a:solidFill>
                  <a:schemeClr val="tx1"/>
                </a:solidFill>
                <a:latin typeface="Arial" panose="020B0604020202020204" pitchFamily="34" charset="0"/>
                <a:cs typeface="Arial" panose="020B0604020202020204" pitchFamily="34" charset="0"/>
              </a:rPr>
              <a:t>I will discuss HR in this evaluation. Give a quick overview of HSBC and go over job analysis, job description, and a person specification. I’ll discuss three different kinds of interviews. finally, I will discuss strategies like leading </a:t>
            </a:r>
            <a:r>
              <a:rPr lang="en-GB" sz="1400" dirty="0" err="1">
                <a:solidFill>
                  <a:schemeClr val="tx1"/>
                </a:solidFill>
                <a:latin typeface="Arial" panose="020B0604020202020204" pitchFamily="34" charset="0"/>
                <a:cs typeface="Arial" panose="020B0604020202020204" pitchFamily="34" charset="0"/>
              </a:rPr>
              <a:t>scrotic</a:t>
            </a:r>
            <a:r>
              <a:rPr lang="en-GB" sz="1400" dirty="0">
                <a:solidFill>
                  <a:schemeClr val="tx1"/>
                </a:solidFill>
                <a:latin typeface="Arial" panose="020B0604020202020204" pitchFamily="34" charset="0"/>
                <a:cs typeface="Arial" panose="020B0604020202020204" pitchFamily="34" charset="0"/>
              </a:rPr>
              <a:t> and questioning. For the mentioned candidate, I will compare and contrast an in-person interview with an online one, and the advantages and disadvantages.</a:t>
            </a:r>
          </a:p>
        </p:txBody>
      </p:sp>
      <p:sp>
        <p:nvSpPr>
          <p:cNvPr id="21"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B090BAC3-20CC-40C0-A7A7-1C864A9A881B}"/>
              </a:ext>
            </a:extLst>
          </p:cNvPr>
          <p:cNvSpPr txBox="1"/>
          <p:nvPr/>
        </p:nvSpPr>
        <p:spPr>
          <a:xfrm>
            <a:off x="1703194" y="1150434"/>
            <a:ext cx="8073571"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92307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CCADB-7FA1-9770-0C97-6AAF2746F43C}"/>
              </a:ext>
            </a:extLst>
          </p:cNvPr>
          <p:cNvSpPr>
            <a:spLocks noGrp="1"/>
          </p:cNvSpPr>
          <p:nvPr>
            <p:ph type="ctrTitle"/>
          </p:nvPr>
        </p:nvSpPr>
        <p:spPr>
          <a:xfrm>
            <a:off x="5062784" y="1234168"/>
            <a:ext cx="4299666" cy="3577911"/>
          </a:xfrm>
        </p:spPr>
        <p:txBody>
          <a:bodyPr>
            <a:normAutofit/>
          </a:bodyPr>
          <a:lstStyle/>
          <a:p>
            <a:pPr algn="l">
              <a:lnSpc>
                <a:spcPct val="90000"/>
              </a:lnSpc>
            </a:pPr>
            <a:r>
              <a:rPr lang="pt-BR" sz="1400" dirty="0">
                <a:solidFill>
                  <a:schemeClr val="tx1"/>
                </a:solidFill>
                <a:latin typeface="Arial" panose="020B0604020202020204" pitchFamily="34" charset="0"/>
                <a:cs typeface="Arial" panose="020B0604020202020204" pitchFamily="34" charset="0"/>
              </a:rPr>
              <a:t>HSBC is a multinational banking and financial services company with assets exceeding $3 trillion.</a:t>
            </a:r>
            <a:br>
              <a:rPr lang="pt-BR" sz="1400" dirty="0">
                <a:solidFill>
                  <a:schemeClr val="tx1"/>
                </a:solidFill>
                <a:latin typeface="Arial" panose="020B0604020202020204" pitchFamily="34" charset="0"/>
                <a:cs typeface="Arial" panose="020B0604020202020204" pitchFamily="34" charset="0"/>
              </a:rPr>
            </a:br>
            <a:br>
              <a:rPr lang="pt-BR"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The bank's operations encompass wealth and personal banking, commercial banking, and global banking and markets</a:t>
            </a:r>
            <a:r>
              <a:rPr lang="pt-BR" sz="1400" dirty="0">
                <a:solidFill>
                  <a:schemeClr val="tx1"/>
                </a:solidFill>
                <a:latin typeface="Arial" panose="020B0604020202020204" pitchFamily="34" charset="0"/>
                <a:cs typeface="Arial" panose="020B0604020202020204" pitchFamily="34" charset="0"/>
              </a:rPr>
              <a:t>.</a:t>
            </a:r>
            <a:br>
              <a:rPr lang="pt-BR" sz="1400" dirty="0">
                <a:solidFill>
                  <a:schemeClr val="tx1"/>
                </a:solidFill>
                <a:latin typeface="Arial" panose="020B0604020202020204" pitchFamily="34" charset="0"/>
                <a:cs typeface="Arial" panose="020B0604020202020204" pitchFamily="34" charset="0"/>
              </a:rPr>
            </a:br>
            <a:br>
              <a:rPr lang="pt-BR" sz="1400" dirty="0">
                <a:solidFill>
                  <a:schemeClr val="tx1"/>
                </a:solidFill>
                <a:latin typeface="Arial" panose="020B0604020202020204" pitchFamily="34" charset="0"/>
                <a:cs typeface="Arial" panose="020B0604020202020204" pitchFamily="34" charset="0"/>
              </a:rPr>
            </a:br>
            <a:r>
              <a:rPr lang="pt-BR" sz="1400" dirty="0">
                <a:solidFill>
                  <a:schemeClr val="tx1"/>
                </a:solidFill>
                <a:latin typeface="Arial" panose="020B0604020202020204" pitchFamily="34" charset="0"/>
                <a:cs typeface="Arial" panose="020B0604020202020204" pitchFamily="34" charset="0"/>
              </a:rPr>
              <a:t>Current and savings accounts,  credit cards and debit cards, wealth management, investment and treasury management, insurance and financing are among the goods and services it provides (HSBC HOLDINGS PLC (2025).</a:t>
            </a:r>
            <a:br>
              <a:rPr lang="pt-BR" sz="1400" dirty="0">
                <a:solidFill>
                  <a:schemeClr val="tx1"/>
                </a:solidFill>
                <a:latin typeface="Arial" panose="020B0604020202020204" pitchFamily="34" charset="0"/>
                <a:cs typeface="Arial" panose="020B0604020202020204" pitchFamily="34" charset="0"/>
              </a:rPr>
            </a:br>
            <a:br>
              <a:rPr lang="pt-BR"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p:txBody>
      </p:sp>
      <p:sp>
        <p:nvSpPr>
          <p:cNvPr id="1031" name="Isosceles Triangle 1030">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HSBC Bank plc — Scottish Financial Enterprise (SFE)">
            <a:extLst>
              <a:ext uri="{FF2B5EF4-FFF2-40B4-BE49-F238E27FC236}">
                <a16:creationId xmlns:a16="http://schemas.microsoft.com/office/drawing/2014/main" id="{7297B7C2-3AB5-5B54-5B5D-8EE5D1E56A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6704" y="2389219"/>
            <a:ext cx="3765692" cy="2079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885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098B6A5-ADD8-A125-5AFC-7731CE5261F6}"/>
              </a:ext>
            </a:extLst>
          </p:cNvPr>
          <p:cNvSpPr txBox="1"/>
          <p:nvPr/>
        </p:nvSpPr>
        <p:spPr>
          <a:xfrm>
            <a:off x="1273629" y="783770"/>
            <a:ext cx="7260770"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Job Analysis</a:t>
            </a:r>
          </a:p>
        </p:txBody>
      </p:sp>
      <p:sp>
        <p:nvSpPr>
          <p:cNvPr id="7" name="TextBox 6">
            <a:extLst>
              <a:ext uri="{FF2B5EF4-FFF2-40B4-BE49-F238E27FC236}">
                <a16:creationId xmlns:a16="http://schemas.microsoft.com/office/drawing/2014/main" id="{1F4DE145-F078-1078-0404-854B1A8A6B4E}"/>
              </a:ext>
            </a:extLst>
          </p:cNvPr>
          <p:cNvSpPr txBox="1"/>
          <p:nvPr/>
        </p:nvSpPr>
        <p:spPr>
          <a:xfrm>
            <a:off x="1132115" y="1600982"/>
            <a:ext cx="8033657" cy="2739211"/>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Position: Finance Analyst.</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Location: London, UK, flexible base, though travel to London and other places will be required.</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Pay ranges from £45,000 to £49,000 based on experience.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Permanent position that reports to the head of Financial Planning and Analysis.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Our goal is to combine UK health data to facilitate research and enhance people’s lives. (Health Data Research UK, 2025).</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483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7CBD-F750-2431-5A4F-7C284D02ADB6}"/>
              </a:ext>
            </a:extLst>
          </p:cNvPr>
          <p:cNvSpPr>
            <a:spLocks noGrp="1"/>
          </p:cNvSpPr>
          <p:nvPr>
            <p:ph type="ctrTitle"/>
          </p:nvPr>
        </p:nvSpPr>
        <p:spPr>
          <a:xfrm>
            <a:off x="794657" y="239485"/>
            <a:ext cx="8588829" cy="6204858"/>
          </a:xfrm>
        </p:spPr>
        <p:txBody>
          <a:bodyPr>
            <a:normAutofit/>
          </a:bodyPr>
          <a:lstStyle/>
          <a:p>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318F795D-3A80-2173-7E5F-E95A5122E4A5}"/>
              </a:ext>
            </a:extLst>
          </p:cNvPr>
          <p:cNvGraphicFramePr/>
          <p:nvPr>
            <p:extLst>
              <p:ext uri="{D42A27DB-BD31-4B8C-83A1-F6EECF244321}">
                <p14:modId xmlns:p14="http://schemas.microsoft.com/office/powerpoint/2010/main" val="2957386015"/>
              </p:ext>
            </p:extLst>
          </p:nvPr>
        </p:nvGraphicFramePr>
        <p:xfrm>
          <a:off x="3614056" y="4669971"/>
          <a:ext cx="97973" cy="152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0F7EEA4-AB9C-1E81-2660-99999E6419D2}"/>
              </a:ext>
            </a:extLst>
          </p:cNvPr>
          <p:cNvSpPr txBox="1"/>
          <p:nvPr/>
        </p:nvSpPr>
        <p:spPr>
          <a:xfrm>
            <a:off x="1110342" y="1033751"/>
            <a:ext cx="7434943" cy="3724096"/>
          </a:xfrm>
          <a:prstGeom prst="rect">
            <a:avLst/>
          </a:prstGeom>
          <a:noFill/>
        </p:spPr>
        <p:txBody>
          <a:bodyPr wrap="square" rtlCol="0">
            <a:spAutoFit/>
          </a:bodyPr>
          <a:lstStyle/>
          <a:p>
            <a:r>
              <a:rPr lang="en-GB" sz="1600" b="1" dirty="0"/>
              <a:t>Financial Analyst Description </a:t>
            </a:r>
          </a:p>
          <a:p>
            <a:endParaRPr lang="en-GB" sz="2000" b="1" dirty="0"/>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Ensure accuracy and timely delivery while preparing monthly management accounts for the Senior Leadership Team and budget holders.</a:t>
            </a: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Process journal entries (allocations, recharges)and assist with month-end and quarter-end close by working with the finance team.</a:t>
            </a: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Help with forecasting and budget cycles by assuring accuracy and completeness through data import/export into the financial system (Microsoft Dynamics 365 Business Central.</a:t>
            </a: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Create and manage intricate multi-year financial models; assist with costing tools (for internal budgets and external grants/bids) (Health Data Research UK, 2025).</a:t>
            </a: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8647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9A8A95-B669-53A6-7B21-222FA0DB8729}"/>
              </a:ext>
            </a:extLst>
          </p:cNvPr>
          <p:cNvSpPr txBox="1"/>
          <p:nvPr/>
        </p:nvSpPr>
        <p:spPr>
          <a:xfrm>
            <a:off x="1524000" y="272143"/>
            <a:ext cx="7641771"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Financial Analyst Specification</a:t>
            </a:r>
          </a:p>
        </p:txBody>
      </p:sp>
      <p:sp>
        <p:nvSpPr>
          <p:cNvPr id="6" name="TextBox 5">
            <a:extLst>
              <a:ext uri="{FF2B5EF4-FFF2-40B4-BE49-F238E27FC236}">
                <a16:creationId xmlns:a16="http://schemas.microsoft.com/office/drawing/2014/main" id="{554DF4B4-D68D-9F1A-17F8-AA5E2CEB8750}"/>
              </a:ext>
            </a:extLst>
          </p:cNvPr>
          <p:cNvSpPr txBox="1"/>
          <p:nvPr/>
        </p:nvSpPr>
        <p:spPr>
          <a:xfrm>
            <a:off x="1295400" y="1262743"/>
            <a:ext cx="8011885" cy="4031873"/>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 minimum of four years of real-world experience in financial operations or reporting responsibilities, or a CCAB-qualified or part-qualified accountant.</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The capacity to manage conflicting agendas, assist several stakeholders at once, and pay attention to detail.</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Excellent teamwork, listening and goal-achieving abilities.</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Proficient in both written and spoken communication: capable of elucidating intricate financial ideas to stakeholders who are not in finance.</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Proficient use of Microsoft Excel.</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 Competence with Microsoft Word and Outlook</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Give the Finance department guidance and instruction on reporting tools procedures, both internally and externally (Health Data Research UK, 2025).</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5642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2" name="Group 1031">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3" name="Straight Connector 1032">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34" name="Straight Connector 1033">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35"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6"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Isosceles Triangle 1036">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Isosceles Triangle 1040">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2" name="Isosceles Triangle 1041">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D04B4D6A-F233-D789-1348-A892E00A8767}"/>
              </a:ext>
            </a:extLst>
          </p:cNvPr>
          <p:cNvSpPr txBox="1"/>
          <p:nvPr/>
        </p:nvSpPr>
        <p:spPr>
          <a:xfrm>
            <a:off x="911118" y="1484379"/>
            <a:ext cx="395734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600" b="1" dirty="0">
                <a:solidFill>
                  <a:schemeClr val="tx1">
                    <a:lumMod val="75000"/>
                    <a:lumOff val="25000"/>
                  </a:schemeClr>
                </a:solidFill>
                <a:latin typeface="Arial" panose="020B0604020202020204" pitchFamily="34" charset="0"/>
                <a:cs typeface="Arial" panose="020B0604020202020204" pitchFamily="34" charset="0"/>
              </a:rPr>
              <a:t>Phone Interviews</a:t>
            </a:r>
          </a:p>
          <a:p>
            <a:pPr>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Employers frequently utilize this method during the initial round of the application process to screen out a large number of candidates, and or to assess your phone communication skills. You will usually be invited to a face-to-face interview or assessment Centre if you do well in the phone interview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Ox.ac.Uk</a:t>
            </a:r>
            <a:r>
              <a:rPr lang="en-GB" sz="1400" dirty="0">
                <a:latin typeface="Arial" panose="020B0604020202020204" pitchFamily="34" charset="0"/>
                <a:cs typeface="Arial" panose="020B0604020202020204" pitchFamily="34" charset="0"/>
              </a:rPr>
              <a:t>. 2025).</a:t>
            </a:r>
            <a:endParaRPr lang="en-US" sz="1400" dirty="0">
              <a:latin typeface="Arial" panose="020B0604020202020204" pitchFamily="34" charset="0"/>
              <a:cs typeface="Arial" panose="020B0604020202020204" pitchFamily="34" charset="0"/>
            </a:endParaRPr>
          </a:p>
        </p:txBody>
      </p:sp>
      <p:pic>
        <p:nvPicPr>
          <p:cNvPr id="1027" name="Picture 3" descr="Executive Phone Interview? 10 Important ...">
            <a:extLst>
              <a:ext uri="{FF2B5EF4-FFF2-40B4-BE49-F238E27FC236}">
                <a16:creationId xmlns:a16="http://schemas.microsoft.com/office/drawing/2014/main" id="{E728753F-31C8-B178-4327-8693CEF360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324"/>
          <a:stretch>
            <a:fillRect/>
          </a:stretch>
        </p:blipFill>
        <p:spPr bwMode="auto">
          <a:xfrm>
            <a:off x="5252579" y="1308058"/>
            <a:ext cx="3957349" cy="3479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378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DD259-A43F-3868-B847-2F120A5CF904}"/>
              </a:ext>
            </a:extLst>
          </p:cNvPr>
          <p:cNvSpPr>
            <a:spLocks noGrp="1"/>
          </p:cNvSpPr>
          <p:nvPr>
            <p:ph type="ctrTitle"/>
          </p:nvPr>
        </p:nvSpPr>
        <p:spPr>
          <a:xfrm>
            <a:off x="6094856" y="1534886"/>
            <a:ext cx="3386602" cy="3520268"/>
          </a:xfrm>
        </p:spPr>
        <p:txBody>
          <a:bodyPr>
            <a:normAutofit/>
          </a:bodyPr>
          <a:lstStyle/>
          <a:p>
            <a:pPr algn="l">
              <a:lnSpc>
                <a:spcPct val="90000"/>
              </a:lnSpc>
            </a:pPr>
            <a:r>
              <a:rPr lang="en-GB" sz="1800" b="1" dirty="0">
                <a:solidFill>
                  <a:schemeClr val="tx1"/>
                </a:solidFill>
                <a:latin typeface="Arial" panose="020B0604020202020204" pitchFamily="34" charset="0"/>
                <a:cs typeface="Arial" panose="020B0604020202020204" pitchFamily="34" charset="0"/>
              </a:rPr>
              <a:t>Face-to-Face Interviews</a:t>
            </a:r>
            <a:br>
              <a:rPr lang="en-GB" sz="1400" b="1" dirty="0">
                <a:latin typeface="Arial" panose="020B0604020202020204" pitchFamily="34" charset="0"/>
                <a:cs typeface="Arial" panose="020B0604020202020204" pitchFamily="34" charset="0"/>
              </a:rPr>
            </a:br>
            <a:br>
              <a:rPr lang="en-GB" sz="1400" b="1" dirty="0">
                <a:latin typeface="Arial" panose="020B0604020202020204" pitchFamily="34" charset="0"/>
                <a:cs typeface="Arial" panose="020B0604020202020204" pitchFamily="34" charset="0"/>
              </a:rPr>
            </a:br>
            <a:r>
              <a:rPr lang="en-GB" sz="1300" dirty="0">
                <a:solidFill>
                  <a:schemeClr val="tx1"/>
                </a:solidFill>
                <a:latin typeface="Arial" panose="020B0604020202020204" pitchFamily="34" charset="0"/>
                <a:cs typeface="Arial" panose="020B0604020202020204" pitchFamily="34" charset="0"/>
              </a:rPr>
              <a:t>The most popular type of interview is still face-to-face, which takes place in the employer's office and allows for evaluating potential coworkers and the workplace culture. A solo or panel of interviews will quiz you about your suitability for the position. In-person interviews typically take at least 30 minutes, but they may last longer if the company incorporates a written exam or presentation into the process</a:t>
            </a:r>
            <a:r>
              <a:rPr lang="en-GB" sz="1800" dirty="0">
                <a:solidFill>
                  <a:schemeClr val="tx1"/>
                </a:solidFill>
                <a:latin typeface="Arial" panose="020B0604020202020204" pitchFamily="34" charset="0"/>
                <a:cs typeface="Arial" panose="020B0604020202020204" pitchFamily="34" charset="0"/>
              </a:rPr>
              <a:t> </a:t>
            </a:r>
            <a:r>
              <a:rPr lang="en-GB" sz="1800" dirty="0">
                <a:solidFill>
                  <a:schemeClr val="tx1"/>
                </a:solidFill>
              </a:rPr>
              <a:t>(</a:t>
            </a:r>
            <a:r>
              <a:rPr lang="en-GB" sz="1800" dirty="0" err="1">
                <a:solidFill>
                  <a:schemeClr val="tx1"/>
                </a:solidFill>
              </a:rPr>
              <a:t>Ox.ac.Uk</a:t>
            </a:r>
            <a:r>
              <a:rPr lang="en-GB" sz="1800" dirty="0">
                <a:solidFill>
                  <a:schemeClr val="tx1"/>
                </a:solidFill>
              </a:rPr>
              <a:t>. 2025).</a:t>
            </a:r>
            <a:endParaRPr lang="en-GB" sz="1800" dirty="0">
              <a:solidFill>
                <a:schemeClr val="tx1"/>
              </a:solidFill>
              <a:latin typeface="Arial" panose="020B0604020202020204" pitchFamily="34" charset="0"/>
              <a:cs typeface="Arial" panose="020B0604020202020204" pitchFamily="34" charset="0"/>
            </a:endParaRPr>
          </a:p>
        </p:txBody>
      </p:sp>
      <p:sp>
        <p:nvSpPr>
          <p:cNvPr id="2055" name="Isosceles Triangle 2054">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50" name="Picture 2" descr="Face-to-Face Interviews - Advantages ...">
            <a:extLst>
              <a:ext uri="{FF2B5EF4-FFF2-40B4-BE49-F238E27FC236}">
                <a16:creationId xmlns:a16="http://schemas.microsoft.com/office/drawing/2014/main" id="{9DD44BFD-9098-85EE-5DCB-5DA26016F40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88603" y="1802844"/>
            <a:ext cx="4887354" cy="3252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9799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0BD28193-F705-E5EF-A8B6-092CEE38EC7C}"/>
              </a:ext>
            </a:extLst>
          </p:cNvPr>
          <p:cNvSpPr>
            <a:spLocks noGrp="1"/>
          </p:cNvSpPr>
          <p:nvPr>
            <p:ph type="ctrTitle"/>
          </p:nvPr>
        </p:nvSpPr>
        <p:spPr>
          <a:xfrm>
            <a:off x="1212235" y="263557"/>
            <a:ext cx="8356600" cy="2523186"/>
          </a:xfrm>
        </p:spPr>
        <p:txBody>
          <a:bodyPr>
            <a:normAutofit/>
          </a:bodyPr>
          <a:lstStyle/>
          <a:p>
            <a:pPr algn="l"/>
            <a:r>
              <a:rPr lang="en-GB" sz="1600" b="1" dirty="0">
                <a:solidFill>
                  <a:schemeClr val="tx1"/>
                </a:solidFill>
                <a:latin typeface="Arial" panose="020B0604020202020204" pitchFamily="34" charset="0"/>
                <a:cs typeface="Arial" panose="020B0604020202020204" pitchFamily="34" charset="0"/>
              </a:rPr>
              <a:t>Video Interviews</a:t>
            </a:r>
            <a:br>
              <a:rPr lang="en-GB" sz="2400" b="1" dirty="0">
                <a:solidFill>
                  <a:schemeClr val="tx1"/>
                </a:solidFill>
                <a:latin typeface="Arial" panose="020B0604020202020204" pitchFamily="34" charset="0"/>
                <a:cs typeface="Arial" panose="020B0604020202020204" pitchFamily="34" charset="0"/>
              </a:rPr>
            </a:br>
            <a:br>
              <a:rPr lang="en-GB" sz="2400" b="1"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Similar to the phone interview, this is another method by which employers can effectively sort through a huge number of applicants. They can be pre-recorded or live on Teams or Zoom. Although pre-recorded video interviews are the least common method of interviewing students, several major businesses still use them, especially for graduate program applications </a:t>
            </a:r>
            <a:r>
              <a:rPr lang="en-GB" sz="1800" dirty="0">
                <a:solidFill>
                  <a:schemeClr val="tx1"/>
                </a:solidFill>
                <a:latin typeface="Arial" panose="020B0604020202020204" pitchFamily="34" charset="0"/>
                <a:cs typeface="Arial" panose="020B0604020202020204" pitchFamily="34" charset="0"/>
              </a:rPr>
              <a:t>(Ox.ac.uk. 2025).</a:t>
            </a:r>
          </a:p>
        </p:txBody>
      </p:sp>
      <p:sp>
        <p:nvSpPr>
          <p:cNvPr id="18"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74" name="Picture 2" descr="How To Prepare For a Video Interview ...">
            <a:extLst>
              <a:ext uri="{FF2B5EF4-FFF2-40B4-BE49-F238E27FC236}">
                <a16:creationId xmlns:a16="http://schemas.microsoft.com/office/drawing/2014/main" id="{197E11E0-9511-9F64-8140-03BA1675C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3467" y="3153078"/>
            <a:ext cx="4003221" cy="2773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00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6" name="Isosceles Triangle 1035">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Isosceles Triangle 1039">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Isosceles Triangle 1040">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BF1D2B5-4EA0-38F9-947B-D65D96A30EF9}"/>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1600" b="1" dirty="0">
                <a:solidFill>
                  <a:schemeClr val="tx1"/>
                </a:solidFill>
                <a:latin typeface="Arial" panose="020B0604020202020204" pitchFamily="34" charset="0"/>
                <a:cs typeface="Arial" panose="020B0604020202020204" pitchFamily="34" charset="0"/>
              </a:rPr>
              <a:t>Questioning Techniques</a:t>
            </a:r>
          </a:p>
        </p:txBody>
      </p:sp>
      <p:pic>
        <p:nvPicPr>
          <p:cNvPr id="1026" name="Picture 2" descr="7 Effective Interview Questioning ...">
            <a:extLst>
              <a:ext uri="{FF2B5EF4-FFF2-40B4-BE49-F238E27FC236}">
                <a16:creationId xmlns:a16="http://schemas.microsoft.com/office/drawing/2014/main" id="{5209D200-BBF8-C5E8-274F-EC2CB32FAD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7474" y="2159331"/>
            <a:ext cx="5283289" cy="30241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5C15705-B74D-AB41-25AF-A848F0105DF4}"/>
              </a:ext>
            </a:extLst>
          </p:cNvPr>
          <p:cNvSpPr txBox="1"/>
          <p:nvPr/>
        </p:nvSpPr>
        <p:spPr>
          <a:xfrm>
            <a:off x="6416039" y="2160589"/>
            <a:ext cx="2927185"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In particular, </a:t>
            </a:r>
            <a:r>
              <a:rPr lang="en-US" sz="1400" dirty="0" err="1">
                <a:solidFill>
                  <a:schemeClr val="tx1">
                    <a:lumMod val="75000"/>
                    <a:lumOff val="25000"/>
                  </a:schemeClr>
                </a:solidFill>
                <a:latin typeface="Arial" panose="020B0604020202020204" pitchFamily="34" charset="0"/>
                <a:cs typeface="Arial" panose="020B0604020202020204" pitchFamily="34" charset="0"/>
              </a:rPr>
              <a:t>Scoractic</a:t>
            </a:r>
            <a:r>
              <a:rPr lang="en-US" sz="1400" dirty="0">
                <a:solidFill>
                  <a:schemeClr val="tx1">
                    <a:lumMod val="75000"/>
                    <a:lumOff val="25000"/>
                  </a:schemeClr>
                </a:solidFill>
                <a:latin typeface="Arial" panose="020B0604020202020204" pitchFamily="34" charset="0"/>
                <a:cs typeface="Arial" panose="020B0604020202020204" pitchFamily="34" charset="0"/>
              </a:rPr>
              <a:t> questioning is </a:t>
            </a:r>
            <a:r>
              <a:rPr lang="en-US" sz="1400" dirty="0" err="1">
                <a:solidFill>
                  <a:schemeClr val="tx1">
                    <a:lumMod val="75000"/>
                    <a:lumOff val="25000"/>
                  </a:schemeClr>
                </a:solidFill>
                <a:latin typeface="Arial" panose="020B0604020202020204" pitchFamily="34" charset="0"/>
                <a:cs typeface="Arial" panose="020B0604020202020204" pitchFamily="34" charset="0"/>
              </a:rPr>
              <a:t>characterised</a:t>
            </a:r>
            <a:r>
              <a:rPr lang="en-US" sz="1400" dirty="0">
                <a:solidFill>
                  <a:schemeClr val="tx1">
                    <a:lumMod val="75000"/>
                    <a:lumOff val="25000"/>
                  </a:schemeClr>
                </a:solidFill>
                <a:latin typeface="Arial" panose="020B0604020202020204" pitchFamily="34" charset="0"/>
                <a:cs typeface="Arial" panose="020B0604020202020204" pitchFamily="34" charset="0"/>
              </a:rPr>
              <a:t> by its fundamental ideas that </a:t>
            </a:r>
            <a:r>
              <a:rPr lang="en-US" sz="1400" dirty="0" err="1">
                <a:solidFill>
                  <a:schemeClr val="tx1">
                    <a:lumMod val="75000"/>
                    <a:lumOff val="25000"/>
                  </a:schemeClr>
                </a:solidFill>
                <a:latin typeface="Arial" panose="020B0604020202020204" pitchFamily="34" charset="0"/>
                <a:cs typeface="Arial" panose="020B0604020202020204" pitchFamily="34" charset="0"/>
              </a:rPr>
              <a:t>prioritise</a:t>
            </a:r>
            <a:r>
              <a:rPr lang="en-US" sz="1400" dirty="0">
                <a:solidFill>
                  <a:schemeClr val="tx1">
                    <a:lumMod val="75000"/>
                    <a:lumOff val="25000"/>
                  </a:schemeClr>
                </a:solidFill>
                <a:latin typeface="Arial" panose="020B0604020202020204" pitchFamily="34" charset="0"/>
                <a:cs typeface="Arial" panose="020B0604020202020204" pitchFamily="34" charset="0"/>
              </a:rPr>
              <a:t> encouraging critical thinking and guided discovery over merely testing knowledge or generating preconceived responses.</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Probing, leading, and Socratic questioning are examples of appropriate questioning strategies that have specific functions and must be carefully justified in light of how they affect learning outcomes and communication </a:t>
            </a:r>
            <a:r>
              <a:rPr lang="en-US" sz="1400" dirty="0">
                <a:solidFill>
                  <a:schemeClr val="tx1">
                    <a:lumMod val="75000"/>
                    <a:lumOff val="25000"/>
                  </a:schemeClr>
                </a:solidFill>
              </a:rPr>
              <a:t>(Ng, I.K.S. et al. 2024).</a:t>
            </a:r>
          </a:p>
          <a:p>
            <a:pPr>
              <a:lnSpc>
                <a:spcPct val="90000"/>
              </a:lnSpc>
              <a:spcBef>
                <a:spcPts val="1000"/>
              </a:spcBef>
              <a:buClr>
                <a:schemeClr val="accent1"/>
              </a:buClr>
              <a:buSzPct val="80000"/>
              <a:buFont typeface="Wingdings 3" charset="2"/>
              <a:buChar char=""/>
            </a:pPr>
            <a:endParaRPr lang="en-US" sz="14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507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18"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79561370-35DA-0712-98C4-B38C8041B928}"/>
              </a:ext>
            </a:extLst>
          </p:cNvPr>
          <p:cNvSpPr txBox="1"/>
          <p:nvPr/>
        </p:nvSpPr>
        <p:spPr>
          <a:xfrm>
            <a:off x="1155864" y="2525486"/>
            <a:ext cx="7909076" cy="5909310"/>
          </a:xfrm>
          <a:prstGeom prst="rect">
            <a:avLst/>
          </a:prstGeom>
          <a:noFill/>
        </p:spPr>
        <p:txBody>
          <a:bodyPr wrap="square" rtlCol="0">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f</a:t>
            </a:r>
          </a:p>
        </p:txBody>
      </p:sp>
      <p:sp>
        <p:nvSpPr>
          <p:cNvPr id="6" name="Title 5">
            <a:extLst>
              <a:ext uri="{FF2B5EF4-FFF2-40B4-BE49-F238E27FC236}">
                <a16:creationId xmlns:a16="http://schemas.microsoft.com/office/drawing/2014/main" id="{6FFA9385-7A62-6850-F930-ABAE97DFF16F}"/>
              </a:ext>
            </a:extLst>
          </p:cNvPr>
          <p:cNvSpPr>
            <a:spLocks noGrp="1"/>
          </p:cNvSpPr>
          <p:nvPr>
            <p:ph type="ctrTitle"/>
          </p:nvPr>
        </p:nvSpPr>
        <p:spPr>
          <a:xfrm>
            <a:off x="842597" y="134006"/>
            <a:ext cx="7766936" cy="823151"/>
          </a:xfrm>
        </p:spPr>
        <p:txBody>
          <a:bodyPr/>
          <a:lstStyle/>
          <a:p>
            <a:pPr algn="l"/>
            <a:r>
              <a:rPr lang="en-GB" sz="1600" b="1" dirty="0">
                <a:solidFill>
                  <a:schemeClr val="tx1"/>
                </a:solidFill>
                <a:latin typeface="Arial" panose="020B0604020202020204" pitchFamily="34" charset="0"/>
                <a:cs typeface="Arial" panose="020B0604020202020204" pitchFamily="34" charset="0"/>
              </a:rPr>
              <a:t>Comparison</a:t>
            </a:r>
            <a:br>
              <a:rPr lang="en-GB" sz="2800" b="1" dirty="0">
                <a:solidFill>
                  <a:schemeClr val="tx1"/>
                </a:solidFill>
                <a:latin typeface="Arial" panose="020B0604020202020204" pitchFamily="34" charset="0"/>
                <a:cs typeface="Arial" panose="020B0604020202020204" pitchFamily="34" charset="0"/>
              </a:rPr>
            </a:br>
            <a:endParaRPr lang="en-GB" sz="2800" b="1" dirty="0">
              <a:solidFill>
                <a:schemeClr val="tx1"/>
              </a:solidFill>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740F3DE4-6E1D-E3DC-D7AC-0936AD3C76EF}"/>
              </a:ext>
            </a:extLst>
          </p:cNvPr>
          <p:cNvGraphicFramePr>
            <a:graphicFrameLocks noGrp="1"/>
          </p:cNvGraphicFramePr>
          <p:nvPr>
            <p:extLst>
              <p:ext uri="{D42A27DB-BD31-4B8C-83A1-F6EECF244321}">
                <p14:modId xmlns:p14="http://schemas.microsoft.com/office/powerpoint/2010/main" val="3307005684"/>
              </p:ext>
            </p:extLst>
          </p:nvPr>
        </p:nvGraphicFramePr>
        <p:xfrm>
          <a:off x="885825" y="719667"/>
          <a:ext cx="8566306" cy="5194232"/>
        </p:xfrm>
        <a:graphic>
          <a:graphicData uri="http://schemas.openxmlformats.org/drawingml/2006/table">
            <a:tbl>
              <a:tblPr firstRow="1" bandRow="1">
                <a:tableStyleId>{5C22544A-7EE6-4342-B048-85BDC9FD1C3A}</a:tableStyleId>
              </a:tblPr>
              <a:tblGrid>
                <a:gridCol w="2838974">
                  <a:extLst>
                    <a:ext uri="{9D8B030D-6E8A-4147-A177-3AD203B41FA5}">
                      <a16:colId xmlns:a16="http://schemas.microsoft.com/office/drawing/2014/main" val="3546270720"/>
                    </a:ext>
                  </a:extLst>
                </a:gridCol>
                <a:gridCol w="2880493">
                  <a:extLst>
                    <a:ext uri="{9D8B030D-6E8A-4147-A177-3AD203B41FA5}">
                      <a16:colId xmlns:a16="http://schemas.microsoft.com/office/drawing/2014/main" val="546109231"/>
                    </a:ext>
                  </a:extLst>
                </a:gridCol>
                <a:gridCol w="2846839">
                  <a:extLst>
                    <a:ext uri="{9D8B030D-6E8A-4147-A177-3AD203B41FA5}">
                      <a16:colId xmlns:a16="http://schemas.microsoft.com/office/drawing/2014/main" val="4013035529"/>
                    </a:ext>
                  </a:extLst>
                </a:gridCol>
              </a:tblGrid>
              <a:tr h="537337">
                <a:tc>
                  <a:txBody>
                    <a:bodyPr/>
                    <a:lstStyle/>
                    <a:p>
                      <a:r>
                        <a:rPr lang="en-GB" dirty="0"/>
                        <a:t>Aspect</a:t>
                      </a:r>
                    </a:p>
                  </a:txBody>
                  <a:tcPr/>
                </a:tc>
                <a:tc>
                  <a:txBody>
                    <a:bodyPr/>
                    <a:lstStyle/>
                    <a:p>
                      <a:r>
                        <a:rPr lang="en-GB" dirty="0"/>
                        <a:t>Face-to-face Interview</a:t>
                      </a:r>
                    </a:p>
                  </a:txBody>
                  <a:tcPr/>
                </a:tc>
                <a:tc>
                  <a:txBody>
                    <a:bodyPr/>
                    <a:lstStyle/>
                    <a:p>
                      <a:r>
                        <a:rPr lang="en-GB" dirty="0"/>
                        <a:t>Online Interview</a:t>
                      </a:r>
                    </a:p>
                  </a:txBody>
                  <a:tcPr/>
                </a:tc>
                <a:extLst>
                  <a:ext uri="{0D108BD9-81ED-4DB2-BD59-A6C34878D82A}">
                    <a16:rowId xmlns:a16="http://schemas.microsoft.com/office/drawing/2014/main" val="1271943601"/>
                  </a:ext>
                </a:extLst>
              </a:tr>
              <a:tr h="770679">
                <a:tc>
                  <a:txBody>
                    <a:bodyPr/>
                    <a:lstStyle/>
                    <a:p>
                      <a:r>
                        <a:rPr lang="en-GB" dirty="0"/>
                        <a:t>Setting</a:t>
                      </a:r>
                    </a:p>
                  </a:txBody>
                  <a:tcPr/>
                </a:tc>
                <a:tc>
                  <a:txBody>
                    <a:bodyPr/>
                    <a:lstStyle/>
                    <a:p>
                      <a:r>
                        <a:rPr lang="en-GB" dirty="0"/>
                        <a:t>Conducted in person, usually at the employer’s office</a:t>
                      </a:r>
                    </a:p>
                  </a:txBody>
                  <a:tcPr/>
                </a:tc>
                <a:tc>
                  <a:txBody>
                    <a:bodyPr/>
                    <a:lstStyle/>
                    <a:p>
                      <a:r>
                        <a:rPr lang="en-GB" dirty="0"/>
                        <a:t>Conducted remotely via video conferencing(</a:t>
                      </a:r>
                      <a:r>
                        <a:rPr lang="en-GB" dirty="0" err="1"/>
                        <a:t>eg</a:t>
                      </a:r>
                      <a:r>
                        <a:rPr lang="en-GB" dirty="0"/>
                        <a:t>, Zoom, Teams</a:t>
                      </a:r>
                    </a:p>
                  </a:txBody>
                  <a:tcPr/>
                </a:tc>
                <a:extLst>
                  <a:ext uri="{0D108BD9-81ED-4DB2-BD59-A6C34878D82A}">
                    <a16:rowId xmlns:a16="http://schemas.microsoft.com/office/drawing/2014/main" val="3821866331"/>
                  </a:ext>
                </a:extLst>
              </a:tr>
              <a:tr h="770679">
                <a:tc>
                  <a:txBody>
                    <a:bodyPr/>
                    <a:lstStyle/>
                    <a:p>
                      <a:r>
                        <a:rPr lang="en-GB" dirty="0"/>
                        <a:t>Personal Connection</a:t>
                      </a:r>
                    </a:p>
                  </a:txBody>
                  <a:tcPr/>
                </a:tc>
                <a:tc>
                  <a:txBody>
                    <a:bodyPr/>
                    <a:lstStyle/>
                    <a:p>
                      <a:r>
                        <a:rPr lang="en-GB" dirty="0"/>
                        <a:t>Allows stronger rapport and better reading of body language</a:t>
                      </a:r>
                    </a:p>
                  </a:txBody>
                  <a:tcPr/>
                </a:tc>
                <a:tc>
                  <a:txBody>
                    <a:bodyPr/>
                    <a:lstStyle/>
                    <a:p>
                      <a:r>
                        <a:rPr lang="en-GB" dirty="0"/>
                        <a:t>Limited non-verbal cues, harder to build a personal connection</a:t>
                      </a:r>
                    </a:p>
                  </a:txBody>
                  <a:tcPr/>
                </a:tc>
                <a:extLst>
                  <a:ext uri="{0D108BD9-81ED-4DB2-BD59-A6C34878D82A}">
                    <a16:rowId xmlns:a16="http://schemas.microsoft.com/office/drawing/2014/main" val="1926469316"/>
                  </a:ext>
                </a:extLst>
              </a:tr>
              <a:tr h="724975">
                <a:tc>
                  <a:txBody>
                    <a:bodyPr/>
                    <a:lstStyle/>
                    <a:p>
                      <a:r>
                        <a:rPr lang="en-GB" dirty="0"/>
                        <a:t>Technology Requirements</a:t>
                      </a:r>
                    </a:p>
                  </a:txBody>
                  <a:tcPr/>
                </a:tc>
                <a:tc>
                  <a:txBody>
                    <a:bodyPr/>
                    <a:lstStyle/>
                    <a:p>
                      <a:r>
                        <a:rPr lang="en-GB" dirty="0"/>
                        <a:t>Minimal only requires being physically present</a:t>
                      </a:r>
                    </a:p>
                  </a:txBody>
                  <a:tcPr/>
                </a:tc>
                <a:tc>
                  <a:txBody>
                    <a:bodyPr/>
                    <a:lstStyle/>
                    <a:p>
                      <a:r>
                        <a:rPr lang="en-GB" dirty="0"/>
                        <a:t>Requires stable internet, webcam, and microphone</a:t>
                      </a:r>
                    </a:p>
                  </a:txBody>
                  <a:tcPr/>
                </a:tc>
                <a:extLst>
                  <a:ext uri="{0D108BD9-81ED-4DB2-BD59-A6C34878D82A}">
                    <a16:rowId xmlns:a16="http://schemas.microsoft.com/office/drawing/2014/main" val="811415069"/>
                  </a:ext>
                </a:extLst>
              </a:tr>
              <a:tr h="1001883">
                <a:tc>
                  <a:txBody>
                    <a:bodyPr/>
                    <a:lstStyle/>
                    <a:p>
                      <a:r>
                        <a:rPr lang="en-GB" dirty="0"/>
                        <a:t>Flexibility</a:t>
                      </a:r>
                    </a:p>
                  </a:txBody>
                  <a:tcPr/>
                </a:tc>
                <a:tc>
                  <a:txBody>
                    <a:bodyPr/>
                    <a:lstStyle/>
                    <a:p>
                      <a:r>
                        <a:rPr lang="en-GB" dirty="0"/>
                        <a:t>May involve travel time and cost</a:t>
                      </a:r>
                    </a:p>
                  </a:txBody>
                  <a:tcPr/>
                </a:tc>
                <a:tc>
                  <a:txBody>
                    <a:bodyPr/>
                    <a:lstStyle/>
                    <a:p>
                      <a:r>
                        <a:rPr lang="en-GB" dirty="0"/>
                        <a:t>Convenient for both the interviewer and candidate- no travel needed</a:t>
                      </a:r>
                    </a:p>
                  </a:txBody>
                  <a:tcPr/>
                </a:tc>
                <a:extLst>
                  <a:ext uri="{0D108BD9-81ED-4DB2-BD59-A6C34878D82A}">
                    <a16:rowId xmlns:a16="http://schemas.microsoft.com/office/drawing/2014/main" val="1737285989"/>
                  </a:ext>
                </a:extLst>
              </a:tr>
              <a:tr h="770679">
                <a:tc>
                  <a:txBody>
                    <a:bodyPr/>
                    <a:lstStyle/>
                    <a:p>
                      <a:r>
                        <a:rPr lang="en-GB" dirty="0"/>
                        <a:t>Environment Control</a:t>
                      </a:r>
                    </a:p>
                  </a:txBody>
                  <a:tcPr/>
                </a:tc>
                <a:tc>
                  <a:txBody>
                    <a:bodyPr/>
                    <a:lstStyle/>
                    <a:p>
                      <a:r>
                        <a:rPr lang="en-GB" dirty="0"/>
                        <a:t>Employer controls the setting</a:t>
                      </a:r>
                    </a:p>
                  </a:txBody>
                  <a:tcPr/>
                </a:tc>
                <a:tc>
                  <a:txBody>
                    <a:bodyPr/>
                    <a:lstStyle/>
                    <a:p>
                      <a:r>
                        <a:rPr lang="en-GB" dirty="0"/>
                        <a:t>Candidate must ensure a quiet, distraction-free environment</a:t>
                      </a:r>
                    </a:p>
                  </a:txBody>
                  <a:tcPr/>
                </a:tc>
                <a:extLst>
                  <a:ext uri="{0D108BD9-81ED-4DB2-BD59-A6C34878D82A}">
                    <a16:rowId xmlns:a16="http://schemas.microsoft.com/office/drawing/2014/main" val="3248386855"/>
                  </a:ext>
                </a:extLst>
              </a:tr>
            </a:tbl>
          </a:graphicData>
        </a:graphic>
      </p:graphicFrame>
      <p:sp>
        <p:nvSpPr>
          <p:cNvPr id="2" name="TextBox 1">
            <a:extLst>
              <a:ext uri="{FF2B5EF4-FFF2-40B4-BE49-F238E27FC236}">
                <a16:creationId xmlns:a16="http://schemas.microsoft.com/office/drawing/2014/main" id="{09589A5B-CBDA-8BFD-1192-895B17F8199E}"/>
              </a:ext>
            </a:extLst>
          </p:cNvPr>
          <p:cNvSpPr txBox="1"/>
          <p:nvPr/>
        </p:nvSpPr>
        <p:spPr>
          <a:xfrm>
            <a:off x="7425267" y="5913899"/>
            <a:ext cx="2379133" cy="369332"/>
          </a:xfrm>
          <a:prstGeom prst="rect">
            <a:avLst/>
          </a:prstGeom>
          <a:noFill/>
        </p:spPr>
        <p:txBody>
          <a:bodyPr wrap="square" rtlCol="0">
            <a:spAutoFit/>
          </a:bodyPr>
          <a:lstStyle/>
          <a:p>
            <a:r>
              <a:rPr lang="en-GB" dirty="0"/>
              <a:t>(NSTR 2022)</a:t>
            </a:r>
          </a:p>
        </p:txBody>
      </p:sp>
    </p:spTree>
    <p:extLst>
      <p:ext uri="{BB962C8B-B14F-4D97-AF65-F5344CB8AC3E}">
        <p14:creationId xmlns:p14="http://schemas.microsoft.com/office/powerpoint/2010/main" val="2876235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6" name="Straight Connector 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65E592B1-48D4-DCAD-052E-DF4D56B60081}"/>
              </a:ext>
            </a:extLst>
          </p:cNvPr>
          <p:cNvSpPr>
            <a:spLocks noGrp="1"/>
          </p:cNvSpPr>
          <p:nvPr>
            <p:ph type="ctrTitle"/>
          </p:nvPr>
        </p:nvSpPr>
        <p:spPr>
          <a:xfrm>
            <a:off x="1703194" y="-1407562"/>
            <a:ext cx="7766936" cy="2653836"/>
          </a:xfrm>
        </p:spPr>
        <p:txBody>
          <a:bodyPr>
            <a:normAutofit/>
          </a:bodyPr>
          <a:lstStyle/>
          <a:p>
            <a:pPr algn="l"/>
            <a:r>
              <a:rPr lang="en-GB" sz="1600" b="1" dirty="0">
                <a:solidFill>
                  <a:schemeClr val="tx1"/>
                </a:solidFill>
                <a:latin typeface="Arial" panose="020B0604020202020204" pitchFamily="34" charset="0"/>
                <a:cs typeface="Arial" panose="020B0604020202020204" pitchFamily="34" charset="0"/>
              </a:rPr>
              <a:t>Conclusion</a:t>
            </a:r>
          </a:p>
        </p:txBody>
      </p:sp>
      <p:sp>
        <p:nvSpPr>
          <p:cNvPr id="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31D7C8F9-B594-34F2-4F26-19FABE61A1B7}"/>
              </a:ext>
            </a:extLst>
          </p:cNvPr>
          <p:cNvSpPr txBox="1"/>
          <p:nvPr/>
        </p:nvSpPr>
        <p:spPr>
          <a:xfrm>
            <a:off x="1774598" y="1489228"/>
            <a:ext cx="7053943" cy="2277547"/>
          </a:xfrm>
          <a:prstGeom prst="rect">
            <a:avLst/>
          </a:prstGeom>
          <a:noFill/>
        </p:spPr>
        <p:txBody>
          <a:bodyPr wrap="square" rtlCol="0">
            <a:spAutoFit/>
          </a:bodyPr>
          <a:lstStyle/>
          <a:p>
            <a:endParaRPr lang="en-GB" dirty="0"/>
          </a:p>
          <a:p>
            <a:r>
              <a:rPr lang="en-GB" sz="1400" dirty="0">
                <a:latin typeface="Arial" panose="020B0604020202020204" pitchFamily="34" charset="0"/>
                <a:cs typeface="Arial" panose="020B0604020202020204" pitchFamily="34" charset="0"/>
              </a:rPr>
              <a:t>I briefly introduced a London-based company in this assessment. I explained a hiring procedure, outlining three distinct interview formats. I defended the proper questioning strategies, including Socratic, leading and probing. Lastly, I contrasted and compared online and in-person interviews. I gained a lot of knowledge about interviews there.</a:t>
            </a:r>
          </a:p>
          <a:p>
            <a:endParaRPr lang="en-GB" sz="14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426812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3EA2-5F20-D99F-4918-F76D5E5B525D}"/>
              </a:ext>
            </a:extLst>
          </p:cNvPr>
          <p:cNvSpPr>
            <a:spLocks noGrp="1"/>
          </p:cNvSpPr>
          <p:nvPr>
            <p:ph type="ctrTitle"/>
          </p:nvPr>
        </p:nvSpPr>
        <p:spPr>
          <a:xfrm>
            <a:off x="664028" y="435428"/>
            <a:ext cx="9209315" cy="5519057"/>
          </a:xfrm>
        </p:spPr>
        <p:txBody>
          <a:bodyPr/>
          <a:lstStyle/>
          <a:p>
            <a:r>
              <a:rPr lang="en-GB" dirty="0"/>
              <a:t>‌</a:t>
            </a:r>
            <a:br>
              <a:rPr lang="en-GB" dirty="0"/>
            </a:br>
            <a:br>
              <a:rPr lang="en-GB" sz="1800" b="1" dirty="0">
                <a:solidFill>
                  <a:schemeClr val="tx1"/>
                </a:solidFill>
              </a:rPr>
            </a:br>
            <a:endParaRPr lang="en-GB" sz="1800" b="1" dirty="0">
              <a:solidFill>
                <a:schemeClr val="tx1"/>
              </a:solidFill>
            </a:endParaRPr>
          </a:p>
        </p:txBody>
      </p:sp>
      <p:sp>
        <p:nvSpPr>
          <p:cNvPr id="5" name="TextBox 4">
            <a:extLst>
              <a:ext uri="{FF2B5EF4-FFF2-40B4-BE49-F238E27FC236}">
                <a16:creationId xmlns:a16="http://schemas.microsoft.com/office/drawing/2014/main" id="{A45C7B26-7341-C3DE-B94A-65D3DE7C7065}"/>
              </a:ext>
            </a:extLst>
          </p:cNvPr>
          <p:cNvSpPr txBox="1"/>
          <p:nvPr/>
        </p:nvSpPr>
        <p:spPr>
          <a:xfrm>
            <a:off x="1096735" y="674791"/>
            <a:ext cx="8011886" cy="400110"/>
          </a:xfrm>
          <a:prstGeom prst="rect">
            <a:avLst/>
          </a:prstGeom>
          <a:noFill/>
        </p:spPr>
        <p:txBody>
          <a:bodyPr wrap="square" rtlCol="0">
            <a:spAutoFit/>
          </a:bodyPr>
          <a:lstStyle/>
          <a:p>
            <a:r>
              <a:rPr lang="en-GB" sz="2000" b="1" dirty="0"/>
              <a:t>REFERENCES</a:t>
            </a:r>
          </a:p>
        </p:txBody>
      </p:sp>
      <p:sp>
        <p:nvSpPr>
          <p:cNvPr id="4" name="TextBox 3">
            <a:extLst>
              <a:ext uri="{FF2B5EF4-FFF2-40B4-BE49-F238E27FC236}">
                <a16:creationId xmlns:a16="http://schemas.microsoft.com/office/drawing/2014/main" id="{4473B2FD-9BA2-0CE6-8B64-99E9753B3577}"/>
              </a:ext>
            </a:extLst>
          </p:cNvPr>
          <p:cNvSpPr txBox="1"/>
          <p:nvPr/>
        </p:nvSpPr>
        <p:spPr>
          <a:xfrm>
            <a:off x="749752" y="1314264"/>
            <a:ext cx="9037865" cy="5078313"/>
          </a:xfrm>
          <a:prstGeom prst="rect">
            <a:avLst/>
          </a:prstGeom>
          <a:noFill/>
        </p:spPr>
        <p:txBody>
          <a:bodyPr wrap="square" rtlCol="0">
            <a:spAutoFit/>
          </a:bodyPr>
          <a:lstStyle/>
          <a:p>
            <a:pPr marL="285750" indent="-285750">
              <a:buFont typeface="Arial" panose="020B0604020202020204" pitchFamily="34" charset="0"/>
              <a:buChar char="•"/>
            </a:pPr>
            <a:r>
              <a:rPr lang="en-GB" dirty="0"/>
              <a:t>Health Data Research UK. (2025) Job description and person specification. (n.d.). Available at: </a:t>
            </a:r>
            <a:r>
              <a:rPr lang="en-GB" u="sng" dirty="0">
                <a:hlinkClick r:id="rId2"/>
              </a:rPr>
              <a:t>https://www.hdruk.ac.uk/wp-content/uploads/2023/08/Finance-Analyst-Job-Description.pdf</a:t>
            </a:r>
            <a:r>
              <a:rPr lang="en-GB" dirty="0"/>
              <a:t>. (Accessed 10 November).</a:t>
            </a:r>
          </a:p>
          <a:p>
            <a:pPr marL="285750" indent="-285750">
              <a:buFont typeface="Arial" panose="020B0604020202020204" pitchFamily="34" charset="0"/>
              <a:buChar char="•"/>
            </a:pPr>
            <a:endParaRPr lang="en-US" b="1" i="1" dirty="0"/>
          </a:p>
          <a:p>
            <a:pPr marL="285750" indent="-285750">
              <a:buFont typeface="Arial" panose="020B0604020202020204" pitchFamily="34" charset="0"/>
              <a:buChar char="•"/>
            </a:pPr>
            <a:r>
              <a:rPr lang="en-US" b="1" i="1" dirty="0"/>
              <a:t>HSBC HOLDINGS PLC</a:t>
            </a:r>
            <a:r>
              <a:rPr lang="en-US" b="1" dirty="0"/>
              <a:t> (2025) </a:t>
            </a:r>
            <a:r>
              <a:rPr lang="en-US" b="1" i="1" dirty="0"/>
              <a:t>Hoover’s Company Records</a:t>
            </a:r>
            <a:r>
              <a:rPr lang="en-US" b="1" dirty="0"/>
              <a:t>. Fort Mill </a:t>
            </a:r>
            <a:r>
              <a:rPr lang="en-US" b="1" dirty="0" err="1"/>
              <a:t>Mergent</a:t>
            </a:r>
            <a:r>
              <a:rPr lang="en-US" b="1" dirty="0"/>
              <a:t>. (Accessed 28 October).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Ox.ac.uk. (2025). </a:t>
            </a:r>
            <a:r>
              <a:rPr lang="en-GB" i="1" dirty="0"/>
              <a:t>Types of Interview</a:t>
            </a:r>
            <a:r>
              <a:rPr lang="en-GB" dirty="0"/>
              <a:t>. [online] Available at: https://www.careers.ox.ac.uk/types-of-interview (Accessed 6 November 2025).</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GB" dirty="0"/>
              <a:t>Ng, I.K.S. </a:t>
            </a:r>
            <a:r>
              <a:rPr lang="en-GB" i="1" dirty="0"/>
              <a:t>et al.</a:t>
            </a:r>
            <a:r>
              <a:rPr lang="en-GB" dirty="0"/>
              <a:t> (2024) ‘When I say … Socratic questioning’, </a:t>
            </a:r>
            <a:r>
              <a:rPr lang="en-GB" i="1" dirty="0"/>
              <a:t>Medical education</a:t>
            </a:r>
            <a:r>
              <a:rPr lang="en-GB" dirty="0"/>
              <a:t>, 58(9), pp. 1029–1031. Available at: </a:t>
            </a:r>
            <a:r>
              <a:rPr lang="en-GB" u="sng" dirty="0">
                <a:hlinkClick r:id="rId3"/>
              </a:rPr>
              <a:t>https://doi.org/10.1111/medu.15397</a:t>
            </a:r>
            <a:r>
              <a:rPr lang="en-GB" dirty="0"/>
              <a:t>. (Accessed 10 November).</a:t>
            </a:r>
          </a:p>
          <a:p>
            <a:r>
              <a:rPr lang="en-GB" dirty="0"/>
              <a:t> </a:t>
            </a:r>
          </a:p>
          <a:p>
            <a:pPr marL="285750" indent="-285750">
              <a:buFont typeface="Arial" panose="020B0604020202020204" pitchFamily="34" charset="0"/>
              <a:buChar char="•"/>
            </a:pPr>
            <a:r>
              <a:rPr lang="en-GB" dirty="0"/>
              <a:t>NSTR (2022). </a:t>
            </a:r>
            <a:r>
              <a:rPr lang="en-GB" i="1" dirty="0"/>
              <a:t>Face-To-Face vs. Online Interviews - NSTR</a:t>
            </a:r>
            <a:r>
              <a:rPr lang="en-GB" dirty="0"/>
              <a:t>. [online] NSTR. Available at: https://www.nstr.co.uk/face-to-face-vs-online-interviews. (Accessed 9 November 2025).</a:t>
            </a:r>
          </a:p>
          <a:p>
            <a:pPr marL="285750" indent="-285750">
              <a:buFont typeface="Arial" panose="020B0604020202020204" pitchFamily="34" charset="0"/>
              <a:buChar char="•"/>
            </a:pPr>
            <a:endParaRPr lang="en-US" b="1" dirty="0"/>
          </a:p>
        </p:txBody>
      </p:sp>
    </p:spTree>
    <p:extLst>
      <p:ext uri="{BB962C8B-B14F-4D97-AF65-F5344CB8AC3E}">
        <p14:creationId xmlns:p14="http://schemas.microsoft.com/office/powerpoint/2010/main" val="20222985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1822</TotalTime>
  <Words>1201</Words>
  <Application>Microsoft Office PowerPoint</Application>
  <PresentationFormat>Widescreen</PresentationFormat>
  <Paragraphs>115</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     BA (Hons) Leadership and Management Skills for the Workplace   Assignment: 1  Module Name: Developing and Managing Individuals and Teams  Module Code: LCLM5002  Name: Lucelia  Azevedo  ID Number: 2410218  Lecturer’s Name: Gregory Cowan</vt:lpstr>
      <vt:lpstr>PowerPoint Presentation</vt:lpstr>
      <vt:lpstr>I will discuss HR in this evaluation. Give a quick overview of HSBC and go over job analysis, job description, and a person specification. I’ll discuss three different kinds of interviews. finally, I will discuss strategies like leading scrotic and questioning. For the mentioned candidate, I will compare and contrast an in-person interview with an online one, and the advantages and disadvantages.</vt:lpstr>
      <vt:lpstr>HSBC is a multinational banking and financial services company with assets exceeding $3 trillion.  The bank's operations encompass wealth and personal banking, commercial banking, and global banking and markets.  Current and savings accounts,  credit cards and debit cards, wealth management, investment and treasury management, insurance and financing are among the goods and services it provides (HSBC HOLDINGS PLC (2025).  </vt:lpstr>
      <vt:lpstr>PowerPoint Presentation</vt:lpstr>
      <vt:lpstr>  </vt:lpstr>
      <vt:lpstr>PowerPoint Presentation</vt:lpstr>
      <vt:lpstr>PowerPoint Presentation</vt:lpstr>
      <vt:lpstr>Face-to-Face Interviews  The most popular type of interview is still face-to-face, which takes place in the employer's office and allows for evaluating potential coworkers and the workplace culture. A solo or panel of interviews will quiz you about your suitability for the position. In-person interviews typically take at least 30 minutes, but they may last longer if the company incorporates a written exam or presentation into the process (Ox.ac.Uk. 2025).</vt:lpstr>
      <vt:lpstr>Video Interviews  Similar to the phone interview, this is another method by which employers can effectively sort through a huge number of applicants. They can be pre-recorded or live on Teams or Zoom. Although pre-recorded video interviews are the least common method of interviewing students, several major businesses still use them, especially for graduate program applications (Ox.ac.uk. 2025).</vt:lpstr>
      <vt:lpstr>Questioning Techniques</vt:lpstr>
      <vt:lpstr>Comparison </vt:lpstr>
      <vt:lpstr>Conclusion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Lucelia Pinto De Azevedo (2410218)</dc:creator>
  <cp:lastModifiedBy>Lucelia Pinto De Azevedo (2410218)</cp:lastModifiedBy>
  <cp:revision>14</cp:revision>
  <dcterms:created xsi:type="dcterms:W3CDTF">2025-10-24T21:00:31Z</dcterms:created>
  <dcterms:modified xsi:type="dcterms:W3CDTF">2025-11-11T22:35:33Z</dcterms:modified>
</cp:coreProperties>
</file>