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handoutMasterIdLst>
    <p:handoutMasterId r:id="rId24"/>
  </p:handoutMasterIdLst>
  <p:sldIdLst>
    <p:sldId id="257" r:id="rId2"/>
    <p:sldId id="276" r:id="rId3"/>
    <p:sldId id="258" r:id="rId4"/>
    <p:sldId id="259" r:id="rId5"/>
    <p:sldId id="260" r:id="rId6"/>
    <p:sldId id="261" r:id="rId7"/>
    <p:sldId id="263" r:id="rId8"/>
    <p:sldId id="262"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65935" autoAdjust="0"/>
  </p:normalViewPr>
  <p:slideViewPr>
    <p:cSldViewPr snapToGrid="0" showGuides="1">
      <p:cViewPr varScale="1">
        <p:scale>
          <a:sx n="43" d="100"/>
          <a:sy n="43" d="100"/>
        </p:scale>
        <p:origin x="1488" y="24"/>
      </p:cViewPr>
      <p:guideLst>
        <p:guide orient="horz" pos="2160"/>
        <p:guide pos="3840"/>
      </p:guideLst>
    </p:cSldViewPr>
  </p:slideViewPr>
  <p:notesTextViewPr>
    <p:cViewPr>
      <p:scale>
        <a:sx n="1" d="1"/>
        <a:sy n="1" d="1"/>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2/6/2020</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2/6/2020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smtClean="0">
                <a:solidFill>
                  <a:schemeClr val="tx1"/>
                </a:solidFill>
                <a:effectLst/>
                <a:latin typeface="+mn-lt"/>
                <a:ea typeface="+mn-ea"/>
                <a:cs typeface="+mn-cs"/>
              </a:rPr>
              <a:t>If your haiku poem is about something that has happened in your past, if you are remembering a snowfall from last winter, then sit in a quiet spot and go to the memory. Remember the snow.</a:t>
            </a:r>
            <a:endParaRPr lang="en-GB" dirty="0"/>
          </a:p>
        </p:txBody>
      </p:sp>
      <p:sp>
        <p:nvSpPr>
          <p:cNvPr id="4" name="Slide Number Placeholder 3"/>
          <p:cNvSpPr>
            <a:spLocks noGrp="1"/>
          </p:cNvSpPr>
          <p:nvPr>
            <p:ph type="sldNum" sz="quarter" idx="10"/>
          </p:nvPr>
        </p:nvSpPr>
        <p:spPr/>
        <p:txBody>
          <a:bodyPr/>
          <a:lstStyle/>
          <a:p>
            <a:fld id="{203E91F2-10CE-41A6-AD49-30D4CB692F4F}" type="slidenum">
              <a:rPr lang="en-US" smtClean="0"/>
              <a:t>2</a:t>
            </a:fld>
            <a:endParaRPr lang="en-US"/>
          </a:p>
        </p:txBody>
      </p:sp>
    </p:spTree>
    <p:extLst>
      <p:ext uri="{BB962C8B-B14F-4D97-AF65-F5344CB8AC3E}">
        <p14:creationId xmlns:p14="http://schemas.microsoft.com/office/powerpoint/2010/main" val="479753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 are ceaselessly</a:t>
            </a:r>
            <a:r>
              <a:rPr lang="en-GB" baseline="0" dirty="0" smtClean="0"/>
              <a:t> assessing what and how we sense, feel, and think about certain phenomena, which checking in with others to learn if they are experiencing them in different, similar, or the same ways, and then returning to ourselves to process all this information towards a  more cohesive understanding. </a:t>
            </a:r>
            <a:endParaRPr lang="en-GB" dirty="0"/>
          </a:p>
        </p:txBody>
      </p:sp>
      <p:sp>
        <p:nvSpPr>
          <p:cNvPr id="4" name="Slide Number Placeholder 3"/>
          <p:cNvSpPr>
            <a:spLocks noGrp="1"/>
          </p:cNvSpPr>
          <p:nvPr>
            <p:ph type="sldNum" sz="quarter" idx="10"/>
          </p:nvPr>
        </p:nvSpPr>
        <p:spPr/>
        <p:txBody>
          <a:bodyPr/>
          <a:lstStyle/>
          <a:p>
            <a:fld id="{203E91F2-10CE-41A6-AD49-30D4CB692F4F}" type="slidenum">
              <a:rPr lang="en-US" smtClean="0"/>
              <a:t>4</a:t>
            </a:fld>
            <a:endParaRPr lang="en-US"/>
          </a:p>
        </p:txBody>
      </p:sp>
    </p:spTree>
    <p:extLst>
      <p:ext uri="{BB962C8B-B14F-4D97-AF65-F5344CB8AC3E}">
        <p14:creationId xmlns:p14="http://schemas.microsoft.com/office/powerpoint/2010/main" val="13551299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0"/>
            <a:ext cx="9603346" cy="1828800"/>
          </a:xfrm>
        </p:spPr>
        <p:txBody>
          <a:bodyPr anchor="b"/>
          <a:lstStyle>
            <a:lvl1pPr algn="r">
              <a:lnSpc>
                <a:spcPct val="100000"/>
              </a:lnSpc>
              <a:defRPr sz="6000">
                <a:solidFill>
                  <a:schemeClr val="tx2">
                    <a:lumMod val="20000"/>
                    <a:lumOff val="80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709892" y="1981083"/>
            <a:ext cx="4417453" cy="1655762"/>
          </a:xfrm>
        </p:spPr>
        <p:txBody>
          <a:bodyPr/>
          <a:lstStyle>
            <a:lvl1pPr marL="0" indent="0" algn="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64185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8816326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026650" cy="2862262"/>
          </a:xfrm>
        </p:spPr>
        <p:txBody>
          <a:bodyPr anchor="b"/>
          <a:lstStyle>
            <a:lvl1pPr>
              <a:defRPr sz="600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02665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Edit Master text styles</a:t>
            </a:r>
          </a:p>
        </p:txBody>
      </p:sp>
      <p:sp>
        <p:nvSpPr>
          <p:cNvPr id="4" name="Date Placeholder 3"/>
          <p:cNvSpPr>
            <a:spLocks noGrp="1"/>
          </p:cNvSpPr>
          <p:nvPr>
            <p:ph type="dt" sz="half" idx="10"/>
          </p:nvPr>
        </p:nvSpPr>
        <p:spPr/>
        <p:txBody>
          <a:bodyPr/>
          <a:lstStyle/>
          <a:p>
            <a:fld id="{E33B2A8E-2924-46CB-8A3D-E6C838C23300}" type="datetimeFigureOut">
              <a:rPr lang="en-US" smtClean="0"/>
              <a:t>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79119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016086" y="1825625"/>
            <a:ext cx="484632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33B2A8E-2924-46CB-8A3D-E6C838C23300}" type="datetimeFigureOut">
              <a:rPr lang="en-US" smtClean="0"/>
              <a:t>2/6/2020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52463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1248" y="365760"/>
            <a:ext cx="10515600" cy="132588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1850"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1850"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011247" y="1755057"/>
            <a:ext cx="4846320" cy="5965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011247" y="2418735"/>
            <a:ext cx="4846320" cy="37534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33B2A8E-2924-46CB-8A3D-E6C838C23300}" type="datetimeFigureOut">
              <a:rPr lang="en-US" smtClean="0"/>
              <a:t>2/6/2020</a:t>
            </a:fld>
            <a:endParaRPr lang="en-US"/>
          </a:p>
        </p:txBody>
      </p:sp>
      <p:sp>
        <p:nvSpPr>
          <p:cNvPr id="8" name="Footer Placeholder 7"/>
          <p:cNvSpPr>
            <a:spLocks noGrp="1"/>
          </p:cNvSpPr>
          <p:nvPr>
            <p:ph type="ftr" sz="quarter" idx="11"/>
          </p:nvPr>
        </p:nvSpPr>
        <p:spPr/>
        <p:txBody>
          <a:bodyPr/>
          <a:lstStyle/>
          <a:p>
            <a:r>
              <a:rPr lang="en-US" dirty="0"/>
              <a:t>Add a footer</a:t>
            </a:r>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52014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33B2A8E-2924-46CB-8A3D-E6C838C23300}" type="datetimeFigureOut">
              <a:rPr lang="en-US" smtClean="0"/>
              <a:t>2/6/2020</a:t>
            </a:fld>
            <a:endParaRPr lang="en-US"/>
          </a:p>
        </p:txBody>
      </p:sp>
      <p:sp>
        <p:nvSpPr>
          <p:cNvPr id="4" name="Footer Placeholder 3"/>
          <p:cNvSpPr>
            <a:spLocks noGrp="1"/>
          </p:cNvSpPr>
          <p:nvPr>
            <p:ph type="ftr" sz="quarter" idx="11"/>
          </p:nvPr>
        </p:nvSpPr>
        <p:spPr/>
        <p:txBody>
          <a:bodyPr/>
          <a:lstStyle/>
          <a:p>
            <a:r>
              <a:rPr lang="en-US" dirty="0"/>
              <a:t>Add a footer</a:t>
            </a:r>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7101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2/6/2020</a:t>
            </a:fld>
            <a:endParaRPr lang="en-US"/>
          </a:p>
        </p:txBody>
      </p:sp>
      <p:sp>
        <p:nvSpPr>
          <p:cNvPr id="3" name="Footer Placeholder 2"/>
          <p:cNvSpPr>
            <a:spLocks noGrp="1"/>
          </p:cNvSpPr>
          <p:nvPr>
            <p:ph type="ftr" sz="quarter" idx="11"/>
          </p:nvPr>
        </p:nvSpPr>
        <p:spPr/>
        <p:txBody>
          <a:bodyPr/>
          <a:lstStyle/>
          <a:p>
            <a:r>
              <a:rPr lang="en-US" dirty="0"/>
              <a:t>Add a footer</a:t>
            </a:r>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548617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621826"/>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1683834"/>
            <a:ext cx="5675312" cy="4400236"/>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3300761"/>
            <a:ext cx="3932237" cy="278330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2/6/2020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3854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94624"/>
            <a:ext cx="3932237" cy="1600200"/>
          </a:xfrm>
        </p:spPr>
        <p:txBody>
          <a:bodyPr anchor="b"/>
          <a:lstStyle>
            <a:lvl1pPr>
              <a:defRPr sz="3200"/>
            </a:lvl1pPr>
          </a:lstStyle>
          <a:p>
            <a:r>
              <a:rPr lang="en-US" smtClean="0"/>
              <a:t>Click to edit Master title style</a:t>
            </a:r>
            <a:endParaRPr lang="en-US" dirty="0"/>
          </a:p>
        </p:txBody>
      </p:sp>
      <p:sp>
        <p:nvSpPr>
          <p:cNvPr id="3" name="Picture Placeholder 2" descr="An empty placeholder to add an image. Click on the placeholder and select the image that you wish to add"/>
          <p:cNvSpPr>
            <a:spLocks noGrp="1"/>
          </p:cNvSpPr>
          <p:nvPr>
            <p:ph type="pic" idx="1"/>
          </p:nvPr>
        </p:nvSpPr>
        <p:spPr>
          <a:xfrm>
            <a:off x="5183188" y="1594624"/>
            <a:ext cx="5675312" cy="450060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3323062"/>
            <a:ext cx="3932237" cy="267629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2/6/2020</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791464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1825625"/>
            <a:ext cx="10057327" cy="43513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196462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92427"/>
            <a:ext cx="2628900" cy="558453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592427"/>
            <a:ext cx="7734300" cy="558453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33B2A8E-2924-46CB-8A3D-E6C838C23300}" type="datetimeFigureOut">
              <a:rPr lang="en-US" smtClean="0"/>
              <a:t>2/6/2020</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0695314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23492" y="6498019"/>
            <a:ext cx="2891307" cy="365125"/>
          </a:xfrm>
          <a:prstGeom prst="rect">
            <a:avLst/>
          </a:prstGeom>
        </p:spPr>
        <p:txBody>
          <a:bodyPr vert="horz" lIns="91440" tIns="45720" rIns="91440" bIns="45720" rtlCol="0" anchor="ctr"/>
          <a:lstStyle>
            <a:lvl1pPr algn="l">
              <a:defRPr sz="1200">
                <a:solidFill>
                  <a:schemeClr val="tx2"/>
                </a:solidFill>
              </a:defRPr>
            </a:lvl1pPr>
          </a:lstStyle>
          <a:p>
            <a:fld id="{E33B2A8E-2924-46CB-8A3D-E6C838C23300}" type="datetimeFigureOut">
              <a:rPr lang="en-US" smtClean="0"/>
              <a:pPr/>
              <a:t>2/6/2020</a:t>
            </a:fld>
            <a:endParaRPr lang="en-US"/>
          </a:p>
        </p:txBody>
      </p:sp>
      <p:sp>
        <p:nvSpPr>
          <p:cNvPr id="5" name="Footer Placeholder 4"/>
          <p:cNvSpPr>
            <a:spLocks noGrp="1"/>
          </p:cNvSpPr>
          <p:nvPr>
            <p:ph type="ftr" sz="quarter" idx="3"/>
          </p:nvPr>
        </p:nvSpPr>
        <p:spPr>
          <a:xfrm>
            <a:off x="4648200" y="6498019"/>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a:t>Add a footer</a:t>
            </a:r>
          </a:p>
        </p:txBody>
      </p:sp>
      <p:sp>
        <p:nvSpPr>
          <p:cNvPr id="6" name="Slide Number Placeholder 5"/>
          <p:cNvSpPr>
            <a:spLocks noGrp="1"/>
          </p:cNvSpPr>
          <p:nvPr>
            <p:ph type="sldNum" sz="quarter" idx="4"/>
          </p:nvPr>
        </p:nvSpPr>
        <p:spPr>
          <a:xfrm>
            <a:off x="8077200" y="6498019"/>
            <a:ext cx="3276600" cy="365125"/>
          </a:xfrm>
          <a:prstGeom prst="rect">
            <a:avLst/>
          </a:prstGeom>
        </p:spPr>
        <p:txBody>
          <a:bodyPr vert="horz" lIns="91440" tIns="45720" rIns="91440" bIns="45720" rtlCol="0" anchor="ctr"/>
          <a:lstStyle>
            <a:lvl1pPr algn="r">
              <a:defRPr sz="1200">
                <a:solidFill>
                  <a:schemeClr val="tx2"/>
                </a:solidFill>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75957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ts val="4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6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Heuristic Research</a:t>
            </a:r>
            <a:endParaRPr lang="en-US" dirty="0"/>
          </a:p>
        </p:txBody>
      </p:sp>
      <p:sp>
        <p:nvSpPr>
          <p:cNvPr id="3" name="Subtitle 2"/>
          <p:cNvSpPr>
            <a:spLocks noGrp="1"/>
          </p:cNvSpPr>
          <p:nvPr>
            <p:ph type="subTitle" idx="1"/>
          </p:nvPr>
        </p:nvSpPr>
        <p:spPr>
          <a:xfrm>
            <a:off x="6607343" y="3383349"/>
            <a:ext cx="4417453" cy="1655762"/>
          </a:xfrm>
        </p:spPr>
        <p:txBody>
          <a:bodyPr/>
          <a:lstStyle/>
          <a:p>
            <a:r>
              <a:rPr lang="en-US" dirty="0" smtClean="0"/>
              <a:t>‘Winter seclusion –</a:t>
            </a:r>
          </a:p>
          <a:p>
            <a:r>
              <a:rPr lang="en-US" dirty="0" smtClean="0"/>
              <a:t>Listening, that evening,</a:t>
            </a:r>
          </a:p>
          <a:p>
            <a:r>
              <a:rPr lang="en-US" dirty="0" smtClean="0"/>
              <a:t>To the rain in the mountain </a:t>
            </a:r>
            <a:endParaRPr lang="en-US" dirty="0"/>
          </a:p>
        </p:txBody>
      </p:sp>
      <p:sp>
        <p:nvSpPr>
          <p:cNvPr id="4" name="TextBox 3"/>
          <p:cNvSpPr txBox="1"/>
          <p:nvPr/>
        </p:nvSpPr>
        <p:spPr>
          <a:xfrm>
            <a:off x="9861141" y="4908306"/>
            <a:ext cx="3366782" cy="261610"/>
          </a:xfrm>
          <a:prstGeom prst="rect">
            <a:avLst/>
          </a:prstGeom>
          <a:noFill/>
        </p:spPr>
        <p:txBody>
          <a:bodyPr wrap="square" rtlCol="0">
            <a:spAutoFit/>
          </a:bodyPr>
          <a:lstStyle/>
          <a:p>
            <a:r>
              <a:rPr lang="en-GB" sz="1100" dirty="0" smtClean="0"/>
              <a:t>Kobayashi </a:t>
            </a:r>
            <a:r>
              <a:rPr lang="en-GB" sz="1100" dirty="0" err="1" smtClean="0"/>
              <a:t>Issa</a:t>
            </a:r>
            <a:endParaRPr lang="en-GB" sz="1100" dirty="0"/>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Write a Haiku!</a:t>
            </a:r>
            <a:endParaRPr lang="en-GB" dirty="0"/>
          </a:p>
        </p:txBody>
      </p:sp>
      <p:sp>
        <p:nvSpPr>
          <p:cNvPr id="3" name="Content Placeholder 2"/>
          <p:cNvSpPr>
            <a:spLocks noGrp="1"/>
          </p:cNvSpPr>
          <p:nvPr>
            <p:ph idx="1"/>
          </p:nvPr>
        </p:nvSpPr>
        <p:spPr/>
        <p:txBody>
          <a:bodyPr/>
          <a:lstStyle/>
          <a:p>
            <a:r>
              <a:rPr lang="en-GB" dirty="0" smtClean="0"/>
              <a:t>Has to contain 17 syllables within three lines and each haiku has to contain a </a:t>
            </a:r>
            <a:r>
              <a:rPr lang="en-GB" i="1" dirty="0" err="1" smtClean="0"/>
              <a:t>kigo</a:t>
            </a:r>
            <a:r>
              <a:rPr lang="en-GB" dirty="0" smtClean="0"/>
              <a:t> – a word that indicates the season in which the poem is set.</a:t>
            </a:r>
          </a:p>
          <a:p>
            <a:endParaRPr lang="en-GB" dirty="0"/>
          </a:p>
          <a:p>
            <a:r>
              <a:rPr lang="en-GB" dirty="0" smtClean="0"/>
              <a:t>They are simple and deal with everyday feelings and situations</a:t>
            </a:r>
          </a:p>
          <a:p>
            <a:r>
              <a:rPr lang="en-GB" dirty="0" smtClean="0"/>
              <a:t>It wouldn’t contain metaphors or similes.</a:t>
            </a:r>
          </a:p>
          <a:p>
            <a:endParaRPr lang="en-GB" dirty="0"/>
          </a:p>
          <a:p>
            <a:r>
              <a:rPr lang="en-GB" dirty="0" smtClean="0"/>
              <a:t>They are about a single moment and the depths of that moment.</a:t>
            </a:r>
          </a:p>
        </p:txBody>
      </p:sp>
    </p:spTree>
    <p:extLst>
      <p:ext uri="{BB962C8B-B14F-4D97-AF65-F5344CB8AC3E}">
        <p14:creationId xmlns:p14="http://schemas.microsoft.com/office/powerpoint/2010/main" val="3429139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 of Heuristic Research</a:t>
            </a:r>
            <a:endParaRPr lang="en-GB" dirty="0"/>
          </a:p>
        </p:txBody>
      </p:sp>
      <p:sp>
        <p:nvSpPr>
          <p:cNvPr id="3" name="Content Placeholder 2"/>
          <p:cNvSpPr>
            <a:spLocks noGrp="1"/>
          </p:cNvSpPr>
          <p:nvPr>
            <p:ph idx="1"/>
          </p:nvPr>
        </p:nvSpPr>
        <p:spPr/>
        <p:txBody>
          <a:bodyPr/>
          <a:lstStyle/>
          <a:p>
            <a:r>
              <a:rPr lang="en-GB" dirty="0" smtClean="0"/>
              <a:t>Initially started out as a process of assessment and meaning-making, rather than research in its self.</a:t>
            </a:r>
          </a:p>
          <a:p>
            <a:r>
              <a:rPr lang="en-GB" dirty="0" err="1" smtClean="0"/>
              <a:t>Moustakas</a:t>
            </a:r>
            <a:r>
              <a:rPr lang="en-GB" dirty="0" smtClean="0"/>
              <a:t> (the founder of the approach) suggested that he used the term to describe the process of exploration that defines the human experience.</a:t>
            </a:r>
          </a:p>
          <a:p>
            <a:r>
              <a:rPr lang="en-GB" dirty="0" smtClean="0"/>
              <a:t>In 1961 </a:t>
            </a:r>
            <a:r>
              <a:rPr lang="en-GB" dirty="0" err="1" smtClean="0"/>
              <a:t>Moustakas</a:t>
            </a:r>
            <a:r>
              <a:rPr lang="en-GB" dirty="0" smtClean="0"/>
              <a:t> produced his book ‘</a:t>
            </a:r>
            <a:r>
              <a:rPr lang="en-GB" i="1" dirty="0" smtClean="0"/>
              <a:t>loneliness’ </a:t>
            </a:r>
            <a:r>
              <a:rPr lang="en-GB" dirty="0" smtClean="0"/>
              <a:t>during which he developed and formalised his research approach.</a:t>
            </a:r>
            <a:endParaRPr lang="en-GB" dirty="0"/>
          </a:p>
        </p:txBody>
      </p:sp>
    </p:spTree>
    <p:extLst>
      <p:ext uri="{BB962C8B-B14F-4D97-AF65-F5344CB8AC3E}">
        <p14:creationId xmlns:p14="http://schemas.microsoft.com/office/powerpoint/2010/main" val="207238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Living Heuristically</a:t>
            </a:r>
            <a:endParaRPr lang="en-GB" dirty="0"/>
          </a:p>
        </p:txBody>
      </p:sp>
      <p:sp>
        <p:nvSpPr>
          <p:cNvPr id="3" name="Content Placeholder 2"/>
          <p:cNvSpPr>
            <a:spLocks noGrp="1"/>
          </p:cNvSpPr>
          <p:nvPr>
            <p:ph idx="1"/>
          </p:nvPr>
        </p:nvSpPr>
        <p:spPr/>
        <p:txBody>
          <a:bodyPr/>
          <a:lstStyle/>
          <a:p>
            <a:r>
              <a:rPr lang="en-GB" dirty="0" smtClean="0"/>
              <a:t>Why might we all be immersed in heuristic processes?</a:t>
            </a:r>
            <a:endParaRPr lang="en-GB" dirty="0"/>
          </a:p>
        </p:txBody>
      </p:sp>
    </p:spTree>
    <p:extLst>
      <p:ext uri="{BB962C8B-B14F-4D97-AF65-F5344CB8AC3E}">
        <p14:creationId xmlns:p14="http://schemas.microsoft.com/office/powerpoint/2010/main" val="1583615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Heuristic Research</a:t>
            </a:r>
            <a:endParaRPr lang="en-GB" dirty="0"/>
          </a:p>
        </p:txBody>
      </p:sp>
      <p:sp>
        <p:nvSpPr>
          <p:cNvPr id="3" name="Content Placeholder 2"/>
          <p:cNvSpPr>
            <a:spLocks noGrp="1"/>
          </p:cNvSpPr>
          <p:nvPr>
            <p:ph idx="1"/>
          </p:nvPr>
        </p:nvSpPr>
        <p:spPr/>
        <p:txBody>
          <a:bodyPr/>
          <a:lstStyle/>
          <a:p>
            <a:r>
              <a:rPr lang="en-GB" dirty="0" smtClean="0"/>
              <a:t>Heuristic research allows us to engage with these experiences and enables them to be included within the research process.</a:t>
            </a:r>
          </a:p>
          <a:p>
            <a:r>
              <a:rPr lang="en-GB" dirty="0" smtClean="0"/>
              <a:t>Thus Heuristic inquiry is a very personal, engaging, potentially revealing process.</a:t>
            </a:r>
          </a:p>
          <a:p>
            <a:r>
              <a:rPr lang="en-GB" dirty="0" smtClean="0"/>
              <a:t>The process has a systematic framework, within which you will engage with the ‘felt sense’ (</a:t>
            </a:r>
            <a:r>
              <a:rPr lang="en-GB" dirty="0" err="1" smtClean="0"/>
              <a:t>Gendlin</a:t>
            </a:r>
            <a:r>
              <a:rPr lang="en-GB" dirty="0" smtClean="0"/>
              <a:t>); allow an exploration of the relational experience and enable a true reflexive process of self-discovery.</a:t>
            </a:r>
          </a:p>
        </p:txBody>
      </p:sp>
    </p:spTree>
    <p:extLst>
      <p:ext uri="{BB962C8B-B14F-4D97-AF65-F5344CB8AC3E}">
        <p14:creationId xmlns:p14="http://schemas.microsoft.com/office/powerpoint/2010/main" val="317526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Heuristic Research</a:t>
            </a:r>
            <a:endParaRPr lang="en-GB" dirty="0"/>
          </a:p>
        </p:txBody>
      </p:sp>
      <p:sp>
        <p:nvSpPr>
          <p:cNvPr id="3" name="Content Placeholder 2"/>
          <p:cNvSpPr>
            <a:spLocks noGrp="1"/>
          </p:cNvSpPr>
          <p:nvPr>
            <p:ph idx="1"/>
          </p:nvPr>
        </p:nvSpPr>
        <p:spPr/>
        <p:txBody>
          <a:bodyPr/>
          <a:lstStyle/>
          <a:p>
            <a:r>
              <a:rPr lang="en-GB" dirty="0" smtClean="0"/>
              <a:t>It is a qualitative method, which allows the phenomenological experience to be explored.</a:t>
            </a:r>
          </a:p>
          <a:p>
            <a:r>
              <a:rPr lang="en-GB" dirty="0" smtClean="0"/>
              <a:t>It allows for a deep process to occur, which will be experiential, humanistic, authentic, imaginative and creative.</a:t>
            </a:r>
          </a:p>
          <a:p>
            <a:r>
              <a:rPr lang="en-GB" dirty="0" smtClean="0"/>
              <a:t>It is autobiographical, it includes a personal history, memory of events, an engagement with the past, present and future.</a:t>
            </a:r>
          </a:p>
        </p:txBody>
      </p:sp>
    </p:spTree>
    <p:extLst>
      <p:ext uri="{BB962C8B-B14F-4D97-AF65-F5344CB8AC3E}">
        <p14:creationId xmlns:p14="http://schemas.microsoft.com/office/powerpoint/2010/main" val="4109227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Social-Constructivism</a:t>
            </a:r>
            <a:endParaRPr lang="en-GB" dirty="0"/>
          </a:p>
        </p:txBody>
      </p:sp>
      <p:sp>
        <p:nvSpPr>
          <p:cNvPr id="3" name="Content Placeholder 2"/>
          <p:cNvSpPr>
            <a:spLocks noGrp="1"/>
          </p:cNvSpPr>
          <p:nvPr>
            <p:ph idx="1"/>
          </p:nvPr>
        </p:nvSpPr>
        <p:spPr/>
        <p:txBody>
          <a:bodyPr/>
          <a:lstStyle/>
          <a:p>
            <a:r>
              <a:rPr lang="en-GB" dirty="0" smtClean="0"/>
              <a:t>This explores your ability to make meaning of your personal experience.</a:t>
            </a:r>
          </a:p>
          <a:p>
            <a:r>
              <a:rPr lang="en-GB" dirty="0" smtClean="0"/>
              <a:t>Within this you also acknowledge your own biases, values, morals and attitudes.</a:t>
            </a:r>
            <a:endParaRPr lang="en-GB" dirty="0"/>
          </a:p>
        </p:txBody>
      </p:sp>
    </p:spTree>
    <p:extLst>
      <p:ext uri="{BB962C8B-B14F-4D97-AF65-F5344CB8AC3E}">
        <p14:creationId xmlns:p14="http://schemas.microsoft.com/office/powerpoint/2010/main" val="173911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Reflexive Research</a:t>
            </a:r>
            <a:endParaRPr lang="en-GB" dirty="0"/>
          </a:p>
        </p:txBody>
      </p:sp>
      <p:sp>
        <p:nvSpPr>
          <p:cNvPr id="3" name="Content Placeholder 2"/>
          <p:cNvSpPr>
            <a:spLocks noGrp="1"/>
          </p:cNvSpPr>
          <p:nvPr>
            <p:ph idx="1"/>
          </p:nvPr>
        </p:nvSpPr>
        <p:spPr/>
        <p:txBody>
          <a:bodyPr/>
          <a:lstStyle/>
          <a:p>
            <a:r>
              <a:rPr lang="en-GB" dirty="0" smtClean="0"/>
              <a:t>You will engage with the ‘felt sense’ that </a:t>
            </a:r>
            <a:r>
              <a:rPr lang="en-GB" dirty="0" err="1" smtClean="0"/>
              <a:t>Gendlin</a:t>
            </a:r>
            <a:r>
              <a:rPr lang="en-GB" dirty="0" smtClean="0"/>
              <a:t> explores within his ‘Focusing’ approach. Listen for those feelings that are sitting within the body.</a:t>
            </a:r>
          </a:p>
          <a:p>
            <a:r>
              <a:rPr lang="en-GB" dirty="0" smtClean="0"/>
              <a:t>Feel, imagine and create. Listen for the words or phrases that come to you, hear the voices, see the images. Allow these to come forward, explore these and then move on deeper.</a:t>
            </a:r>
            <a:endParaRPr lang="en-GB" dirty="0"/>
          </a:p>
        </p:txBody>
      </p:sp>
    </p:spTree>
    <p:extLst>
      <p:ext uri="{BB962C8B-B14F-4D97-AF65-F5344CB8AC3E}">
        <p14:creationId xmlns:p14="http://schemas.microsoft.com/office/powerpoint/2010/main" val="68655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Heuristic Inquiry and Diversity</a:t>
            </a:r>
            <a:endParaRPr lang="en-GB" dirty="0"/>
          </a:p>
        </p:txBody>
      </p:sp>
      <p:sp>
        <p:nvSpPr>
          <p:cNvPr id="3" name="Content Placeholder 2"/>
          <p:cNvSpPr>
            <a:spLocks noGrp="1"/>
          </p:cNvSpPr>
          <p:nvPr>
            <p:ph idx="1"/>
          </p:nvPr>
        </p:nvSpPr>
        <p:spPr/>
        <p:txBody>
          <a:bodyPr/>
          <a:lstStyle/>
          <a:p>
            <a:r>
              <a:rPr lang="en-GB" dirty="0" smtClean="0"/>
              <a:t>Explores  diversity and all aspects of this</a:t>
            </a:r>
          </a:p>
          <a:p>
            <a:r>
              <a:rPr lang="en-GB" dirty="0" smtClean="0"/>
              <a:t>Explores social context</a:t>
            </a:r>
          </a:p>
          <a:p>
            <a:r>
              <a:rPr lang="en-GB" dirty="0" smtClean="0"/>
              <a:t>Explores culture</a:t>
            </a:r>
          </a:p>
          <a:p>
            <a:endParaRPr lang="en-GB" dirty="0"/>
          </a:p>
        </p:txBody>
      </p:sp>
    </p:spTree>
    <p:extLst>
      <p:ext uri="{BB962C8B-B14F-4D97-AF65-F5344CB8AC3E}">
        <p14:creationId xmlns:p14="http://schemas.microsoft.com/office/powerpoint/2010/main" val="138519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Heuristic Inquiry</a:t>
            </a:r>
            <a:endParaRPr lang="en-GB" dirty="0"/>
          </a:p>
        </p:txBody>
      </p:sp>
      <p:sp>
        <p:nvSpPr>
          <p:cNvPr id="3" name="Content Placeholder 2"/>
          <p:cNvSpPr>
            <a:spLocks noGrp="1"/>
          </p:cNvSpPr>
          <p:nvPr>
            <p:ph idx="1"/>
          </p:nvPr>
        </p:nvSpPr>
        <p:spPr/>
        <p:txBody>
          <a:bodyPr/>
          <a:lstStyle/>
          <a:p>
            <a:r>
              <a:rPr lang="en-GB" dirty="0" smtClean="0"/>
              <a:t>It is not a linear approach, it moves, it is fluid. You will go back and forth within the process as you experience each new phenomenon.</a:t>
            </a:r>
          </a:p>
          <a:p>
            <a:r>
              <a:rPr lang="en-GB" dirty="0" smtClean="0"/>
              <a:t>You need to be patient and allow the experience to flow, allow there to be many experiences at once.</a:t>
            </a:r>
            <a:endParaRPr lang="en-GB" dirty="0"/>
          </a:p>
        </p:txBody>
      </p:sp>
    </p:spTree>
    <p:extLst>
      <p:ext uri="{BB962C8B-B14F-4D97-AF65-F5344CB8AC3E}">
        <p14:creationId xmlns:p14="http://schemas.microsoft.com/office/powerpoint/2010/main" val="3402256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purpose?</a:t>
            </a:r>
            <a:endParaRPr lang="en-GB" dirty="0"/>
          </a:p>
        </p:txBody>
      </p:sp>
      <p:sp>
        <p:nvSpPr>
          <p:cNvPr id="3" name="Content Placeholder 2"/>
          <p:cNvSpPr>
            <a:spLocks noGrp="1"/>
          </p:cNvSpPr>
          <p:nvPr>
            <p:ph idx="1"/>
          </p:nvPr>
        </p:nvSpPr>
        <p:spPr/>
        <p:txBody>
          <a:bodyPr/>
          <a:lstStyle/>
          <a:p>
            <a:r>
              <a:rPr lang="en-GB" dirty="0" smtClean="0"/>
              <a:t>There are questions that you need to consider:</a:t>
            </a:r>
          </a:p>
          <a:p>
            <a:pPr lvl="1"/>
            <a:r>
              <a:rPr lang="en-GB" dirty="0" smtClean="0"/>
              <a:t>What is the experience of…..</a:t>
            </a:r>
          </a:p>
          <a:p>
            <a:pPr lvl="1"/>
            <a:r>
              <a:rPr lang="en-GB" dirty="0" smtClean="0"/>
              <a:t>How do I experience this?</a:t>
            </a:r>
          </a:p>
          <a:p>
            <a:pPr lvl="1"/>
            <a:endParaRPr lang="en-GB" dirty="0"/>
          </a:p>
          <a:p>
            <a:pPr lvl="1"/>
            <a:endParaRPr lang="en-GB" dirty="0" smtClean="0"/>
          </a:p>
          <a:p>
            <a:r>
              <a:rPr lang="en-GB" dirty="0" smtClean="0"/>
              <a:t>Heuristic Inquiry is so closely linked to the Humanistic framework. It is about the person, the self and what it means to be human.</a:t>
            </a:r>
            <a:endParaRPr lang="en-GB" dirty="0"/>
          </a:p>
        </p:txBody>
      </p:sp>
    </p:spTree>
    <p:extLst>
      <p:ext uri="{BB962C8B-B14F-4D97-AF65-F5344CB8AC3E}">
        <p14:creationId xmlns:p14="http://schemas.microsoft.com/office/powerpoint/2010/main" val="369105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Elements (</a:t>
            </a:r>
            <a:r>
              <a:rPr lang="en-GB" dirty="0" err="1" smtClean="0"/>
              <a:t>Moustakas</a:t>
            </a:r>
            <a:r>
              <a:rPr lang="en-GB" dirty="0" smtClean="0"/>
              <a:t>)</a:t>
            </a:r>
            <a:endParaRPr lang="en-GB" dirty="0"/>
          </a:p>
        </p:txBody>
      </p:sp>
      <p:sp>
        <p:nvSpPr>
          <p:cNvPr id="3" name="Content Placeholder 2"/>
          <p:cNvSpPr>
            <a:spLocks noGrp="1"/>
          </p:cNvSpPr>
          <p:nvPr>
            <p:ph idx="1"/>
          </p:nvPr>
        </p:nvSpPr>
        <p:spPr/>
        <p:txBody>
          <a:bodyPr/>
          <a:lstStyle/>
          <a:p>
            <a:r>
              <a:rPr lang="en-GB" dirty="0" smtClean="0"/>
              <a:t>Initial Engagement</a:t>
            </a:r>
          </a:p>
          <a:p>
            <a:r>
              <a:rPr lang="en-GB" dirty="0" smtClean="0"/>
              <a:t>Immersion</a:t>
            </a:r>
          </a:p>
          <a:p>
            <a:r>
              <a:rPr lang="en-GB" dirty="0" smtClean="0"/>
              <a:t>Incubation</a:t>
            </a:r>
          </a:p>
          <a:p>
            <a:r>
              <a:rPr lang="en-GB" dirty="0" smtClean="0"/>
              <a:t>Illumination</a:t>
            </a:r>
          </a:p>
          <a:p>
            <a:r>
              <a:rPr lang="en-GB" dirty="0" smtClean="0"/>
              <a:t>Explication</a:t>
            </a:r>
          </a:p>
          <a:p>
            <a:r>
              <a:rPr lang="en-GB" dirty="0" smtClean="0"/>
              <a:t>Creative Synthesis</a:t>
            </a:r>
            <a:endParaRPr lang="en-GB" dirty="0"/>
          </a:p>
        </p:txBody>
      </p:sp>
    </p:spTree>
    <p:extLst>
      <p:ext uri="{BB962C8B-B14F-4D97-AF65-F5344CB8AC3E}">
        <p14:creationId xmlns:p14="http://schemas.microsoft.com/office/powerpoint/2010/main" val="364327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Engagement –Finding the focus</a:t>
            </a:r>
            <a:endParaRPr lang="en-GB" dirty="0"/>
          </a:p>
        </p:txBody>
      </p:sp>
      <p:sp>
        <p:nvSpPr>
          <p:cNvPr id="3" name="Content Placeholder 2"/>
          <p:cNvSpPr>
            <a:spLocks noGrp="1"/>
          </p:cNvSpPr>
          <p:nvPr>
            <p:ph idx="1"/>
          </p:nvPr>
        </p:nvSpPr>
        <p:spPr/>
        <p:txBody>
          <a:bodyPr/>
          <a:lstStyle/>
          <a:p>
            <a:r>
              <a:rPr lang="en-GB" dirty="0" smtClean="0"/>
              <a:t>This is where the inquiry starts. It’s a first encounter with a topic that is highly engaging, where there is a curiosity, that is personal to the researcher.</a:t>
            </a:r>
          </a:p>
          <a:p>
            <a:r>
              <a:rPr lang="en-GB" dirty="0" smtClean="0"/>
              <a:t>It is something that keeps nudging at you, that is asking for attention, that is becoming so noisy that you can no longer ignore it.</a:t>
            </a:r>
          </a:p>
          <a:p>
            <a:endParaRPr lang="en-GB" dirty="0"/>
          </a:p>
          <a:p>
            <a:r>
              <a:rPr lang="en-GB" dirty="0" smtClean="0"/>
              <a:t>It is a discovery of something within your internal world, that is playing out within your external world.</a:t>
            </a:r>
            <a:endParaRPr lang="en-GB" dirty="0"/>
          </a:p>
        </p:txBody>
      </p:sp>
    </p:spTree>
    <p:extLst>
      <p:ext uri="{BB962C8B-B14F-4D97-AF65-F5344CB8AC3E}">
        <p14:creationId xmlns:p14="http://schemas.microsoft.com/office/powerpoint/2010/main" val="379180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Immersion</a:t>
            </a:r>
            <a:endParaRPr lang="en-GB" dirty="0"/>
          </a:p>
        </p:txBody>
      </p:sp>
      <p:sp>
        <p:nvSpPr>
          <p:cNvPr id="3" name="Content Placeholder 2"/>
          <p:cNvSpPr>
            <a:spLocks noGrp="1"/>
          </p:cNvSpPr>
          <p:nvPr>
            <p:ph idx="1"/>
          </p:nvPr>
        </p:nvSpPr>
        <p:spPr/>
        <p:txBody>
          <a:bodyPr/>
          <a:lstStyle/>
          <a:p>
            <a:r>
              <a:rPr lang="en-GB" dirty="0" smtClean="0"/>
              <a:t>Once you’ve found that question, you now need to set the final answer aside, so that you can immerse yourself within the experience of it.</a:t>
            </a:r>
          </a:p>
          <a:p>
            <a:r>
              <a:rPr lang="en-GB" dirty="0" smtClean="0"/>
              <a:t>You need to be patient and allow the ambiguity to be. </a:t>
            </a:r>
          </a:p>
          <a:p>
            <a:r>
              <a:rPr lang="en-GB" dirty="0" smtClean="0"/>
              <a:t>Do not aim for the answer, sit with the confusion, lack of clarity, don’t search for the end point. </a:t>
            </a:r>
          </a:p>
          <a:p>
            <a:r>
              <a:rPr lang="en-GB" dirty="0" smtClean="0"/>
              <a:t>Connect completely with the experience.</a:t>
            </a:r>
          </a:p>
          <a:p>
            <a:r>
              <a:rPr lang="en-GB" dirty="0" smtClean="0"/>
              <a:t>This is where you will engage with creativity, curiosity and even vulnerability (allow it to just be).</a:t>
            </a:r>
            <a:endParaRPr lang="en-GB" dirty="0"/>
          </a:p>
        </p:txBody>
      </p:sp>
    </p:spTree>
    <p:extLst>
      <p:ext uri="{BB962C8B-B14F-4D97-AF65-F5344CB8AC3E}">
        <p14:creationId xmlns:p14="http://schemas.microsoft.com/office/powerpoint/2010/main" val="152474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Immersion</a:t>
            </a:r>
            <a:endParaRPr lang="en-GB" dirty="0"/>
          </a:p>
        </p:txBody>
      </p:sp>
      <p:sp>
        <p:nvSpPr>
          <p:cNvPr id="3" name="Content Placeholder 2"/>
          <p:cNvSpPr>
            <a:spLocks noGrp="1"/>
          </p:cNvSpPr>
          <p:nvPr>
            <p:ph idx="1"/>
          </p:nvPr>
        </p:nvSpPr>
        <p:spPr/>
        <p:txBody>
          <a:bodyPr/>
          <a:lstStyle/>
          <a:p>
            <a:r>
              <a:rPr lang="en-GB" dirty="0" smtClean="0"/>
              <a:t>You are so immersed in the experience that it is filling your waking and sleeping world. Going about your day, look for connected experiences, feel them, sense them.</a:t>
            </a:r>
          </a:p>
          <a:p>
            <a:r>
              <a:rPr lang="en-GB" dirty="0" smtClean="0"/>
              <a:t>Open up your intuition and let yourself be guided.</a:t>
            </a:r>
          </a:p>
          <a:p>
            <a:r>
              <a:rPr lang="en-GB" dirty="0" smtClean="0"/>
              <a:t>Anything that relates to your research question will become connected to your experience. </a:t>
            </a:r>
          </a:p>
          <a:p>
            <a:r>
              <a:rPr lang="en-GB" dirty="0" err="1" smtClean="0"/>
              <a:t>Moustakas</a:t>
            </a:r>
            <a:r>
              <a:rPr lang="en-GB" dirty="0" smtClean="0"/>
              <a:t> calls it a ‘lingering presence’ (</a:t>
            </a:r>
            <a:r>
              <a:rPr lang="en-GB" dirty="0" err="1" smtClean="0"/>
              <a:t>Moustakas</a:t>
            </a:r>
            <a:r>
              <a:rPr lang="en-GB" dirty="0" smtClean="0"/>
              <a:t>, 2015, p309).</a:t>
            </a:r>
            <a:endParaRPr lang="en-GB" dirty="0"/>
          </a:p>
        </p:txBody>
      </p:sp>
    </p:spTree>
    <p:extLst>
      <p:ext uri="{BB962C8B-B14F-4D97-AF65-F5344CB8AC3E}">
        <p14:creationId xmlns:p14="http://schemas.microsoft.com/office/powerpoint/2010/main" val="263353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Incubation</a:t>
            </a:r>
            <a:endParaRPr lang="en-GB" dirty="0"/>
          </a:p>
        </p:txBody>
      </p:sp>
      <p:sp>
        <p:nvSpPr>
          <p:cNvPr id="3" name="Content Placeholder 2"/>
          <p:cNvSpPr>
            <a:spLocks noGrp="1"/>
          </p:cNvSpPr>
          <p:nvPr>
            <p:ph idx="1"/>
          </p:nvPr>
        </p:nvSpPr>
        <p:spPr/>
        <p:txBody>
          <a:bodyPr/>
          <a:lstStyle/>
          <a:p>
            <a:r>
              <a:rPr lang="en-GB" dirty="0" smtClean="0"/>
              <a:t>Every once in a while you need to step out of the research question.</a:t>
            </a:r>
          </a:p>
          <a:p>
            <a:r>
              <a:rPr lang="en-GB" dirty="0" smtClean="0"/>
              <a:t>This is almost where the seed begins to grow, it is cared for, cultivated, allows insight and understanding to develop.</a:t>
            </a:r>
          </a:p>
          <a:p>
            <a:r>
              <a:rPr lang="en-GB" dirty="0" smtClean="0"/>
              <a:t>It’s a place of letting the question go for a moment, to give yourself a little space to find those insights.</a:t>
            </a:r>
          </a:p>
          <a:p>
            <a:endParaRPr lang="en-GB" dirty="0"/>
          </a:p>
          <a:p>
            <a:r>
              <a:rPr lang="en-GB" dirty="0" smtClean="0"/>
              <a:t>Heuristic Inquiry needs time, allow yourself to surrender to the experience and let things find you.</a:t>
            </a:r>
            <a:endParaRPr lang="en-GB" dirty="0"/>
          </a:p>
        </p:txBody>
      </p:sp>
    </p:spTree>
    <p:extLst>
      <p:ext uri="{BB962C8B-B14F-4D97-AF65-F5344CB8AC3E}">
        <p14:creationId xmlns:p14="http://schemas.microsoft.com/office/powerpoint/2010/main" val="2609871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Illumination</a:t>
            </a:r>
            <a:endParaRPr lang="en-GB" dirty="0"/>
          </a:p>
        </p:txBody>
      </p:sp>
      <p:sp>
        <p:nvSpPr>
          <p:cNvPr id="3" name="Content Placeholder 2"/>
          <p:cNvSpPr>
            <a:spLocks noGrp="1"/>
          </p:cNvSpPr>
          <p:nvPr>
            <p:ph idx="1"/>
          </p:nvPr>
        </p:nvSpPr>
        <p:spPr/>
        <p:txBody>
          <a:bodyPr>
            <a:normAutofit lnSpcReduction="10000"/>
          </a:bodyPr>
          <a:lstStyle/>
          <a:p>
            <a:r>
              <a:rPr lang="en-GB" dirty="0" smtClean="0"/>
              <a:t>This is the element of discovery, where you find deeper knowledge and understanding.</a:t>
            </a:r>
          </a:p>
          <a:p>
            <a:r>
              <a:rPr lang="en-GB" dirty="0" smtClean="0"/>
              <a:t>You also need to engage in external processes, you may find others that have had similar experiences, you may develop a shared understanding of those experiences. </a:t>
            </a:r>
          </a:p>
          <a:p>
            <a:r>
              <a:rPr lang="en-GB" dirty="0" smtClean="0"/>
              <a:t>At this point there may be a moment of realising a change in the internal frame of reference.</a:t>
            </a:r>
          </a:p>
          <a:p>
            <a:endParaRPr lang="en-GB" dirty="0"/>
          </a:p>
          <a:p>
            <a:r>
              <a:rPr lang="en-GB" dirty="0" smtClean="0"/>
              <a:t>You must remember that there is no beginning, middle and end, it is a non-linear process that will take you in and out, round and through. </a:t>
            </a:r>
            <a:endParaRPr lang="en-GB" dirty="0"/>
          </a:p>
        </p:txBody>
      </p:sp>
    </p:spTree>
    <p:extLst>
      <p:ext uri="{BB962C8B-B14F-4D97-AF65-F5344CB8AC3E}">
        <p14:creationId xmlns:p14="http://schemas.microsoft.com/office/powerpoint/2010/main" val="302259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Values, beliefs and assumptions</a:t>
            </a:r>
            <a:endParaRPr lang="en-GB" dirty="0"/>
          </a:p>
        </p:txBody>
      </p:sp>
      <p:sp>
        <p:nvSpPr>
          <p:cNvPr id="3" name="Content Placeholder 2"/>
          <p:cNvSpPr>
            <a:spLocks noGrp="1"/>
          </p:cNvSpPr>
          <p:nvPr>
            <p:ph idx="1"/>
          </p:nvPr>
        </p:nvSpPr>
        <p:spPr/>
        <p:txBody>
          <a:bodyPr/>
          <a:lstStyle/>
          <a:p>
            <a:r>
              <a:rPr lang="en-GB" dirty="0" smtClean="0"/>
              <a:t>Throughout the process you’ll explore your own values, beliefs and assumptions, as well as explore and notice those of others and society.</a:t>
            </a:r>
          </a:p>
          <a:p>
            <a:r>
              <a:rPr lang="en-GB" dirty="0" smtClean="0"/>
              <a:t>There will be a sense of an empathic engagement with others, as you progress through and within your journey.</a:t>
            </a:r>
            <a:endParaRPr lang="en-GB" dirty="0"/>
          </a:p>
        </p:txBody>
      </p:sp>
    </p:spTree>
    <p:extLst>
      <p:ext uri="{BB962C8B-B14F-4D97-AF65-F5344CB8AC3E}">
        <p14:creationId xmlns:p14="http://schemas.microsoft.com/office/powerpoint/2010/main" val="1156669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Explication</a:t>
            </a:r>
            <a:endParaRPr lang="en-GB" dirty="0"/>
          </a:p>
        </p:txBody>
      </p:sp>
      <p:sp>
        <p:nvSpPr>
          <p:cNvPr id="3" name="Content Placeholder 2"/>
          <p:cNvSpPr>
            <a:spLocks noGrp="1"/>
          </p:cNvSpPr>
          <p:nvPr>
            <p:ph idx="1"/>
          </p:nvPr>
        </p:nvSpPr>
        <p:spPr/>
        <p:txBody>
          <a:bodyPr/>
          <a:lstStyle/>
          <a:p>
            <a:r>
              <a:rPr lang="en-GB" dirty="0" smtClean="0"/>
              <a:t>Following on from the illumination there now will be a process of exploration, looking at understanding what has been unfolding, looking for a new meaning.</a:t>
            </a:r>
            <a:endParaRPr lang="en-GB" dirty="0"/>
          </a:p>
        </p:txBody>
      </p:sp>
    </p:spTree>
    <p:extLst>
      <p:ext uri="{BB962C8B-B14F-4D97-AF65-F5344CB8AC3E}">
        <p14:creationId xmlns:p14="http://schemas.microsoft.com/office/powerpoint/2010/main" val="121917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Synthesis</a:t>
            </a:r>
            <a:endParaRPr lang="en-GB" dirty="0"/>
          </a:p>
        </p:txBody>
      </p:sp>
      <p:sp>
        <p:nvSpPr>
          <p:cNvPr id="3" name="Content Placeholder 2"/>
          <p:cNvSpPr>
            <a:spLocks noGrp="1"/>
          </p:cNvSpPr>
          <p:nvPr>
            <p:ph idx="1"/>
          </p:nvPr>
        </p:nvSpPr>
        <p:spPr/>
        <p:txBody>
          <a:bodyPr/>
          <a:lstStyle/>
          <a:p>
            <a:r>
              <a:rPr lang="en-GB" dirty="0" smtClean="0"/>
              <a:t>Bringing together of the different strands that the research has uncovered and pulling them into a coherent whole….which might then begin a new process of discovery!</a:t>
            </a:r>
            <a:endParaRPr lang="en-GB" dirty="0"/>
          </a:p>
        </p:txBody>
      </p:sp>
    </p:spTree>
    <p:extLst>
      <p:ext uri="{BB962C8B-B14F-4D97-AF65-F5344CB8AC3E}">
        <p14:creationId xmlns:p14="http://schemas.microsoft.com/office/powerpoint/2010/main" val="1063132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a:t>
            </a:r>
            <a:endParaRPr lang="en-GB" dirty="0"/>
          </a:p>
        </p:txBody>
      </p:sp>
      <p:sp>
        <p:nvSpPr>
          <p:cNvPr id="3" name="Content Placeholder 2"/>
          <p:cNvSpPr>
            <a:spLocks noGrp="1"/>
          </p:cNvSpPr>
          <p:nvPr>
            <p:ph idx="1"/>
          </p:nvPr>
        </p:nvSpPr>
        <p:spPr/>
        <p:txBody>
          <a:bodyPr/>
          <a:lstStyle/>
          <a:p>
            <a:r>
              <a:rPr lang="en-GB" dirty="0" smtClean="0"/>
              <a:t>See attached sheet.</a:t>
            </a:r>
            <a:endParaRPr lang="en-GB" dirty="0"/>
          </a:p>
        </p:txBody>
      </p:sp>
    </p:spTree>
    <p:extLst>
      <p:ext uri="{BB962C8B-B14F-4D97-AF65-F5344CB8AC3E}">
        <p14:creationId xmlns:p14="http://schemas.microsoft.com/office/powerpoint/2010/main" val="82616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asons in Sage Design Templat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asons in sage design slides.potx" id="{20B2578C-A058-49A0-BF74-1D8EE2CBF7F1}" vid="{6013AC06-0964-4A95-8D65-BA949AA843E2}"/>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Seasons in sage design slides</Template>
  <TotalTime>146</TotalTime>
  <Words>1171</Words>
  <Application>Microsoft Office PowerPoint</Application>
  <PresentationFormat>Widescreen</PresentationFormat>
  <Paragraphs>94</Paragraphs>
  <Slides>21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Wingdings</vt:lpstr>
      <vt:lpstr>Seasons in Sage Design Template</vt:lpstr>
      <vt:lpstr>Heuristic Research</vt:lpstr>
      <vt:lpstr>Write a Haiku!</vt:lpstr>
      <vt:lpstr>Brief History of Heuristic Research</vt:lpstr>
      <vt:lpstr>Living Heuristically</vt:lpstr>
      <vt:lpstr>Heuristic Research</vt:lpstr>
      <vt:lpstr>Heuristic Research</vt:lpstr>
      <vt:lpstr>Social-Constructivism</vt:lpstr>
      <vt:lpstr>Reflexive Research</vt:lpstr>
      <vt:lpstr>Heuristic Inquiry and Diversity</vt:lpstr>
      <vt:lpstr>Heuristic Inquiry</vt:lpstr>
      <vt:lpstr>What is the purpose?</vt:lpstr>
      <vt:lpstr>Key Elements (Moustakas)</vt:lpstr>
      <vt:lpstr>Initial Engagement –Finding the focus</vt:lpstr>
      <vt:lpstr>Immersion</vt:lpstr>
      <vt:lpstr>Immersion</vt:lpstr>
      <vt:lpstr>Incubation</vt:lpstr>
      <vt:lpstr>Illumination</vt:lpstr>
      <vt:lpstr>Values, beliefs and assumptions</vt:lpstr>
      <vt:lpstr>Explication</vt:lpstr>
      <vt:lpstr>Creative Synthesis</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 Research</dc:title>
  <dc:creator>Catherine Slade</dc:creator>
  <cp:lastModifiedBy>Catherine Slade</cp:lastModifiedBy>
  <cp:revision>11</cp:revision>
  <dcterms:created xsi:type="dcterms:W3CDTF">2020-02-06T09:28:01Z</dcterms:created>
  <dcterms:modified xsi:type="dcterms:W3CDTF">2020-02-06T11:54:46Z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