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2"/>
  </p:notesMasterIdLst>
  <p:sldIdLst>
    <p:sldId id="267" r:id="rId2"/>
    <p:sldId id="274" r:id="rId3"/>
    <p:sldId id="256" r:id="rId4"/>
    <p:sldId id="275" r:id="rId5"/>
    <p:sldId id="269" r:id="rId6"/>
    <p:sldId id="258" r:id="rId7"/>
    <p:sldId id="260" r:id="rId8"/>
    <p:sldId id="259" r:id="rId9"/>
    <p:sldId id="270" r:id="rId10"/>
    <p:sldId id="276" r:id="rId11"/>
    <p:sldId id="261" r:id="rId12"/>
    <p:sldId id="272" r:id="rId13"/>
    <p:sldId id="262" r:id="rId14"/>
    <p:sldId id="263" r:id="rId15"/>
    <p:sldId id="264" r:id="rId16"/>
    <p:sldId id="265" r:id="rId17"/>
    <p:sldId id="266" r:id="rId18"/>
    <p:sldId id="283" r:id="rId19"/>
    <p:sldId id="285" r:id="rId20"/>
    <p:sldId id="28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75217" autoAdjust="0"/>
  </p:normalViewPr>
  <p:slideViewPr>
    <p:cSldViewPr snapToGrid="0">
      <p:cViewPr varScale="1">
        <p:scale>
          <a:sx n="68" d="100"/>
          <a:sy n="68" d="100"/>
        </p:scale>
        <p:origin x="-1416"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03/09/2018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smtClean="0">
                <a:solidFill>
                  <a:schemeClr val="tx1"/>
                </a:solidFill>
                <a:latin typeface="+mn-lt"/>
                <a:ea typeface="+mn-ea"/>
                <a:cs typeface="+mn-cs"/>
              </a:rPr>
              <a:t>PESTLE and SWOT are highly effective analysis tools to help you during the process of developing a strategic plan for your business. They can be used in isolation, however become significantly more effective when used in combination.</a:t>
            </a:r>
          </a:p>
          <a:p>
            <a:pPr fontAlgn="base">
              <a:buFont typeface="Arial" pitchFamily="34" charset="0"/>
              <a:buChar char="•"/>
            </a:pPr>
            <a:r>
              <a:rPr lang="en-GB" sz="1200" b="1" i="0" kern="1200" dirty="0" smtClean="0">
                <a:solidFill>
                  <a:schemeClr val="tx1"/>
                </a:solidFill>
                <a:latin typeface="+mn-lt"/>
                <a:ea typeface="+mn-ea"/>
                <a:cs typeface="+mn-cs"/>
              </a:rPr>
              <a:t>PESTLE </a:t>
            </a:r>
            <a:r>
              <a:rPr lang="en-GB" sz="1200" b="0" i="0" kern="1200" dirty="0" smtClean="0">
                <a:solidFill>
                  <a:schemeClr val="tx1"/>
                </a:solidFill>
                <a:latin typeface="+mn-lt"/>
                <a:ea typeface="+mn-ea"/>
                <a:cs typeface="+mn-cs"/>
              </a:rPr>
              <a:t>analysis considers the broad environmental context that affects the business and the changes that occur in this context.</a:t>
            </a:r>
          </a:p>
          <a:p>
            <a:pPr fontAlgn="base">
              <a:buFont typeface="Arial" pitchFamily="34" charset="0"/>
              <a:buChar char="•"/>
            </a:pPr>
            <a:r>
              <a:rPr lang="en-GB" sz="1200" b="1" i="0" kern="1200" dirty="0" smtClean="0">
                <a:solidFill>
                  <a:schemeClr val="tx1"/>
                </a:solidFill>
                <a:latin typeface="+mn-lt"/>
                <a:ea typeface="+mn-ea"/>
                <a:cs typeface="+mn-cs"/>
              </a:rPr>
              <a:t>SWOT </a:t>
            </a:r>
            <a:r>
              <a:rPr lang="en-GB" sz="1200" b="0" i="0" kern="1200" dirty="0" smtClean="0">
                <a:solidFill>
                  <a:schemeClr val="tx1"/>
                </a:solidFill>
                <a:latin typeface="+mn-lt"/>
                <a:ea typeface="+mn-ea"/>
                <a:cs typeface="+mn-cs"/>
              </a:rPr>
              <a:t>analysis then interprets these findings for the business to determine the strengths and weaknesses, and opportunities and threats.</a:t>
            </a:r>
          </a:p>
          <a:p>
            <a:pPr fontAlgn="base"/>
            <a:r>
              <a:rPr lang="en-GB" sz="1200" b="0" i="0" kern="1200" dirty="0" smtClean="0">
                <a:solidFill>
                  <a:schemeClr val="tx1"/>
                </a:solidFill>
                <a:latin typeface="+mn-lt"/>
                <a:ea typeface="+mn-ea"/>
                <a:cs typeface="+mn-cs"/>
              </a:rPr>
              <a:t>If combined, PESTLE analysis is usually completed first to provide a context for the SWOT analysis.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As discussed earlier, SWOT analysis helps to interpret the findings of the PESTLE analysis to determine the business’s strengths and weaknesses, and opportunities and threats.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The completed SWOT analysis image provides an example of the issues that a business owner may face. </a:t>
            </a:r>
          </a:p>
          <a:p>
            <a:endParaRPr lang="en-GB" dirty="0"/>
          </a:p>
        </p:txBody>
      </p:sp>
      <p:sp>
        <p:nvSpPr>
          <p:cNvPr id="4" name="Slide Number Placeholder 3"/>
          <p:cNvSpPr>
            <a:spLocks noGrp="1"/>
          </p:cNvSpPr>
          <p:nvPr>
            <p:ph type="sldNum" sz="quarter" idx="10"/>
          </p:nvPr>
        </p:nvSpPr>
        <p:spPr/>
        <p:txBody>
          <a:bodyPr/>
          <a:lstStyle/>
          <a:p>
            <a:fld id="{EE542B6C-87E8-4917-BD1C-F2F9A8F09EAF}"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ADF8E8A-B492-471A-898E-C5AF3C220281}" type="datetimeFigureOut">
              <a:rPr lang="en-GB" smtClean="0"/>
              <a:pPr/>
              <a:t>03/09/2018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2DF7ABF-D73F-4177-9B46-001B2C7EFAB2}" type="slidenum">
              <a:rPr lang="en-GB" smtClean="0"/>
              <a:pPr/>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 xmlns:p14="http://schemas.microsoft.com/office/powerpoint/2010/main" val="591861141"/>
      </p:ext>
    </p:extLst>
  </p:cSld>
  <p:clrMapOvr>
    <a:overrideClrMapping bg1="lt1" tx1="dk1" bg2="lt2" tx2="dk2" accent1="accent1" accent2="accent2" accent3="accent3" accent4="accent4" accent5="accent5" accent6="accent6" hlink="hlink" folHlink="folHlink"/>
  </p:clrMapOvr>
  <p:extLst>
    <p:ext uri="{DCECCB84-F9BA-43D5-87BE-67443E8EF086}">
      <p15:sldGuideLst xmlns=""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3955977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ADF8E8A-B492-471A-898E-C5AF3C220281}" type="datetimeFigureOut">
              <a:rPr lang="en-GB" smtClean="0"/>
              <a:pPr/>
              <a:t>03/09/2018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2DF7ABF-D73F-4177-9B46-001B2C7EFAB2}" type="slidenum">
              <a:rPr lang="en-GB" smtClean="0"/>
              <a:pPr/>
              <a:t>‹#›</a:t>
            </a:fld>
            <a:endParaRPr lang="en-GB"/>
          </a:p>
        </p:txBody>
      </p:sp>
      <p:sp>
        <p:nvSpPr>
          <p:cNvPr id="7" name="Freeform 6"/>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 xmlns:p14="http://schemas.microsoft.com/office/powerpoint/2010/main" val="20994385"/>
      </p:ext>
    </p:extLst>
  </p:cSld>
  <p:clrMapOvr>
    <a:overrideClrMapping bg1="dk1" tx1="lt1" bg2="dk2" tx2="lt2" accent1="accent1" accent2="accent2" accent3="accent3" accent4="accent4" accent5="accent5" accent6="accent6" hlink="hlink" folHlink="folHlink"/>
  </p:clrMapOvr>
  <p:extLst>
    <p:ext uri="{DCECCB84-F9BA-43D5-87BE-67443E8EF086}">
      <p15:sldGuideLst xmlns=""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3209821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63004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1043649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2321729574"/>
      </p:ext>
    </p:extLst>
  </p:cSld>
  <p:clrMapOvr>
    <a:masterClrMapping/>
  </p:clrMapOvr>
  <p:extLst>
    <p:ext uri="{DCECCB84-F9BA-43D5-87BE-67443E8EF086}">
      <p15:sldGuideLst xmlns=""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DF8E8A-B492-471A-898E-C5AF3C220281}" type="datetimeFigureOut">
              <a:rPr lang="en-GB" smtClean="0"/>
              <a:pPr/>
              <a:t>03/09/2018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DF7ABF-D73F-4177-9B46-001B2C7EFAB2}" type="slidenum">
              <a:rPr lang="en-GB" smtClean="0"/>
              <a:pPr/>
              <a:t>‹#›</a:t>
            </a:fld>
            <a:endParaRPr lang="en-GB"/>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 xmlns:p14="http://schemas.microsoft.com/office/powerpoint/2010/main" val="1098294176"/>
      </p:ext>
    </p:extLst>
  </p:cSld>
  <p:clrMapOvr>
    <a:masterClrMapping/>
  </p:clrMapOvr>
  <p:extLst>
    <p:ext uri="{DCECCB84-F9BA-43D5-87BE-67443E8EF086}">
      <p15:sldGuideLst xmlns=""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DF8E8A-B492-471A-898E-C5AF3C220281}" type="datetimeFigureOut">
              <a:rPr lang="en-GB" smtClean="0"/>
              <a:pPr/>
              <a:t>03/09/2018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DF7ABF-D73F-4177-9B46-001B2C7EFAB2}" type="slidenum">
              <a:rPr lang="en-GB" smtClean="0"/>
              <a:pPr/>
              <a:t>‹#›</a:t>
            </a:fld>
            <a:endParaRPr lang="en-GB"/>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 xmlns:p14="http://schemas.microsoft.com/office/powerpoint/2010/main" val="3320205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1647617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03/09/2018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 xmlns:p14="http://schemas.microsoft.com/office/powerpoint/2010/main" val="33739987"/>
      </p:ext>
    </p:extLst>
  </p:cSld>
  <p:clrMapOvr>
    <a:masterClrMapping/>
  </p:clrMapOvr>
  <p:extLst>
    <p:ext uri="{DCECCB84-F9BA-43D5-87BE-67443E8EF086}">
      <p15:sldGuideLst xmlns=""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ADF8E8A-B492-471A-898E-C5AF3C220281}" type="datetimeFigureOut">
              <a:rPr lang="en-GB" smtClean="0"/>
              <a:pPr/>
              <a:t>03/09/2018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2DF7ABF-D73F-4177-9B46-001B2C7EFAB2}" type="slidenum">
              <a:rPr lang="en-GB" smtClean="0"/>
              <a:pPr/>
              <a:t>‹#›</a:t>
            </a:fld>
            <a:endParaRPr lang="en-GB"/>
          </a:p>
        </p:txBody>
      </p:sp>
      <p:sp>
        <p:nvSpPr>
          <p:cNvPr id="9" name="Rectangle 8"/>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 xmlns:p14="http://schemas.microsoft.com/office/powerpoint/2010/main" val="33903902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v5fza6wHE4" TargetMode="External"/><Relationship Id="rId2" Type="http://schemas.openxmlformats.org/officeDocument/2006/relationships/hyperlink" Target="https://www.youtube.com/watch?v=_YhEpBvlO2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r>
              <a:rPr lang="en-GB" altLang="en-US" sz="4000" i="1" dirty="0"/>
              <a:t/>
            </a:r>
            <a:br>
              <a:rPr lang="en-GB" altLang="en-US" sz="4000" i="1" dirty="0"/>
            </a:br>
            <a:r>
              <a:rPr lang="en-GB" altLang="en-US" sz="4000" b="1" dirty="0">
                <a:effectLst>
                  <a:outerShdw blurRad="38100" dist="38100" dir="2700000" algn="tl">
                    <a:srgbClr val="000000">
                      <a:alpha val="43137"/>
                    </a:srgbClr>
                  </a:outerShdw>
                </a:effectLst>
              </a:rPr>
              <a:t>CertHE Skills for the Workplace</a:t>
            </a:r>
            <a:r>
              <a:rPr lang="en-GB" altLang="en-US" sz="4000" dirty="0"/>
              <a:t/>
            </a:r>
            <a:br>
              <a:rPr lang="en-GB" altLang="en-US" sz="4000" dirty="0"/>
            </a:br>
            <a:r>
              <a:rPr lang="en-GB" altLang="en-US" sz="4000" dirty="0"/>
              <a:t/>
            </a: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r>
              <a:rPr lang="en-GB" altLang="en-US" sz="2000" dirty="0"/>
              <a:t/>
            </a:r>
            <a:br>
              <a:rPr lang="en-GB" altLang="en-US" sz="2000" dirty="0"/>
            </a:b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Tree>
    <p:extLst>
      <p:ext uri="{BB962C8B-B14F-4D97-AF65-F5344CB8AC3E}">
        <p14:creationId xmlns=""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a:xfrm>
            <a:off x="1811016" y="1268761"/>
            <a:ext cx="8856984" cy="4525963"/>
          </a:xfrm>
        </p:spPr>
        <p:txBody>
          <a:bodyPr/>
          <a:lstStyle/>
          <a:p>
            <a:r>
              <a:rPr lang="en-GB" dirty="0" smtClean="0"/>
              <a:t>PESTEL Analysis</a:t>
            </a:r>
          </a:p>
          <a:p>
            <a:r>
              <a:rPr lang="en-GB" dirty="0" smtClean="0"/>
              <a:t>PESTEL with SWOT</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pPr marL="0" indent="0">
              <a:buNone/>
            </a:pPr>
            <a:endParaRPr lang="en-GB" dirty="0"/>
          </a:p>
        </p:txBody>
      </p:sp>
      <p:sp>
        <p:nvSpPr>
          <p:cNvPr id="6" name="Slide Number Placeholder 5"/>
          <p:cNvSpPr>
            <a:spLocks noGrp="1"/>
          </p:cNvSpPr>
          <p:nvPr>
            <p:ph type="sldNum" sz="quarter" idx="12"/>
          </p:nvPr>
        </p:nvSpPr>
        <p:spPr/>
        <p:txBody>
          <a:bodyPr/>
          <a:lstStyle/>
          <a:p>
            <a:fld id="{04657A23-F046-44D7-AC1D-38111E7AC05F}" type="slidenum">
              <a:rPr lang="en-US" smtClean="0"/>
              <a:pPr/>
              <a:t>2</a:t>
            </a:fld>
            <a:endParaRPr lang="en-US" dirty="0"/>
          </a:p>
        </p:txBody>
      </p:sp>
    </p:spTree>
    <p:extLst>
      <p:ext uri="{BB962C8B-B14F-4D97-AF65-F5344CB8AC3E}">
        <p14:creationId xmlns="" xmlns:p14="http://schemas.microsoft.com/office/powerpoint/2010/main" val="20358954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PESTLE ANALYSIS</a:t>
            </a:r>
            <a:endParaRPr lang="en-GB" dirty="0"/>
          </a:p>
        </p:txBody>
      </p:sp>
      <p:sp>
        <p:nvSpPr>
          <p:cNvPr id="3" name="Subtitle 2"/>
          <p:cNvSpPr>
            <a:spLocks noGrp="1"/>
          </p:cNvSpPr>
          <p:nvPr>
            <p:ph type="subTitle" idx="1"/>
          </p:nvPr>
        </p:nvSpPr>
        <p:spPr/>
        <p:txBody>
          <a:bodyPr/>
          <a:lstStyle/>
          <a:p>
            <a:r>
              <a:rPr lang="en-GB" dirty="0" smtClean="0"/>
              <a:t>Problem Solving and </a:t>
            </a:r>
            <a:r>
              <a:rPr lang="en-GB" smtClean="0"/>
              <a:t>Decision Making</a:t>
            </a:r>
            <a:endParaRPr lang="en-GB"/>
          </a:p>
        </p:txBody>
      </p:sp>
    </p:spTree>
    <p:extLst>
      <p:ext uri="{BB962C8B-B14F-4D97-AF65-F5344CB8AC3E}">
        <p14:creationId xmlns="" xmlns:p14="http://schemas.microsoft.com/office/powerpoint/2010/main" val="2792562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PEST</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lgn="ctr">
              <a:buNone/>
            </a:pPr>
            <a:r>
              <a:rPr lang="en-GB" dirty="0"/>
              <a:t>So where did the term PEST or PESTLE derive? What were the origins?</a:t>
            </a:r>
          </a:p>
          <a:p>
            <a:pPr marL="0" indent="0" algn="ctr">
              <a:buNone/>
            </a:pPr>
            <a:endParaRPr lang="en-GB" dirty="0"/>
          </a:p>
          <a:p>
            <a:pPr marL="0" indent="0" algn="ctr">
              <a:buNone/>
            </a:pPr>
            <a:r>
              <a:rPr lang="en-GB" dirty="0"/>
              <a:t>The term PESTLE has been used regularly in the last 10+ </a:t>
            </a:r>
            <a:r>
              <a:rPr lang="en-GB" dirty="0" smtClean="0"/>
              <a:t>years.</a:t>
            </a:r>
            <a:endParaRPr lang="en-GB" dirty="0"/>
          </a:p>
          <a:p>
            <a:pPr marL="0" indent="0" algn="ctr">
              <a:buNone/>
            </a:pPr>
            <a:endParaRPr lang="en-GB" dirty="0"/>
          </a:p>
          <a:p>
            <a:pPr marL="0" indent="0" algn="ctr">
              <a:buNone/>
            </a:pPr>
            <a:r>
              <a:rPr lang="en-GB" dirty="0" smtClean="0"/>
              <a:t>The </a:t>
            </a:r>
            <a:r>
              <a:rPr lang="en-GB" dirty="0"/>
              <a:t>earliest </a:t>
            </a:r>
            <a:r>
              <a:rPr lang="en-GB" dirty="0" smtClean="0"/>
              <a:t>known </a:t>
            </a:r>
            <a:r>
              <a:rPr lang="en-GB" dirty="0"/>
              <a:t>reference to </a:t>
            </a:r>
            <a:r>
              <a:rPr lang="en-GB" dirty="0" smtClean="0"/>
              <a:t>the tools </a:t>
            </a:r>
            <a:r>
              <a:rPr lang="en-GB" dirty="0"/>
              <a:t>and techniques for ‘Scanning the Business Environment’ appears to be by </a:t>
            </a:r>
            <a:r>
              <a:rPr lang="en-GB" b="1" dirty="0">
                <a:solidFill>
                  <a:srgbClr val="FF0000"/>
                </a:solidFill>
              </a:rPr>
              <a:t>Francis J. Aguilar (1967) </a:t>
            </a:r>
            <a:r>
              <a:rPr lang="en-GB" dirty="0"/>
              <a:t>who discusses ‘ETPS’ – a mnemonic for the four sectors of his taxonomy of the environment: Economic, Technical, Political, and Social.</a:t>
            </a:r>
          </a:p>
          <a:p>
            <a:endParaRPr lang="en-GB" dirty="0"/>
          </a:p>
        </p:txBody>
      </p:sp>
    </p:spTree>
    <p:extLst>
      <p:ext uri="{BB962C8B-B14F-4D97-AF65-F5344CB8AC3E}">
        <p14:creationId xmlns="" xmlns:p14="http://schemas.microsoft.com/office/powerpoint/2010/main" val="419564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normAutofit fontScale="92500" lnSpcReduction="10000"/>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12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12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12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5</a:t>
            </a:fld>
            <a:endParaRPr lang="en-US" dirty="0"/>
          </a:p>
        </p:txBody>
      </p:sp>
    </p:spTree>
    <p:extLst>
      <p:ext uri="{BB962C8B-B14F-4D97-AF65-F5344CB8AC3E}">
        <p14:creationId xmlns="" xmlns:p14="http://schemas.microsoft.com/office/powerpoint/2010/main" val="163749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spTree>
    <p:extLst>
      <p:ext uri="{BB962C8B-B14F-4D97-AF65-F5344CB8AC3E}">
        <p14:creationId xmlns="" xmlns:p14="http://schemas.microsoft.com/office/powerpoint/2010/main" val="121921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normAutofit lnSpcReduction="10000"/>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Tree>
    <p:extLst>
      <p:ext uri="{BB962C8B-B14F-4D97-AF65-F5344CB8AC3E}">
        <p14:creationId xmlns="" xmlns:p14="http://schemas.microsoft.com/office/powerpoint/2010/main" val="150813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lstStyle/>
          <a:p>
            <a:r>
              <a:rPr lang="en-GB" dirty="0" smtClean="0">
                <a:effectLst/>
              </a:rPr>
              <a:t>An important element to the technique is considering </a:t>
            </a:r>
            <a:r>
              <a:rPr lang="en-GB" b="1" dirty="0" smtClean="0">
                <a:solidFill>
                  <a:srgbClr val="FF0000"/>
                </a:solidFill>
                <a:effectLst/>
              </a:rPr>
              <a:t>all the areas </a:t>
            </a:r>
            <a:r>
              <a:rPr lang="en-GB" dirty="0" smtClean="0">
                <a:effectLst/>
              </a:rPr>
              <a:t>of the technique rather than painstakingly classifying a factor. </a:t>
            </a:r>
          </a:p>
          <a:p>
            <a:r>
              <a:rPr lang="en-GB" dirty="0" smtClean="0">
                <a:effectLst/>
              </a:rPr>
              <a:t>When considering each factor you need to identify </a:t>
            </a:r>
            <a:r>
              <a:rPr lang="en-GB" dirty="0" smtClean="0">
                <a:solidFill>
                  <a:srgbClr val="FF0000"/>
                </a:solidFill>
                <a:effectLst/>
              </a:rPr>
              <a:t>what the factor </a:t>
            </a:r>
            <a:r>
              <a:rPr lang="en-GB" dirty="0" smtClean="0">
                <a:effectLst/>
              </a:rPr>
              <a:t>is and what the </a:t>
            </a:r>
            <a:r>
              <a:rPr lang="en-GB" dirty="0" smtClean="0">
                <a:solidFill>
                  <a:srgbClr val="FF0000"/>
                </a:solidFill>
                <a:effectLst/>
              </a:rPr>
              <a:t>impact</a:t>
            </a:r>
            <a:r>
              <a:rPr lang="en-GB" dirty="0" smtClean="0">
                <a:effectLst/>
              </a:rPr>
              <a:t> will be on the business/organisation.  </a:t>
            </a:r>
          </a:p>
          <a:p>
            <a:r>
              <a:rPr lang="en-GB" dirty="0"/>
              <a:t>PESTLE analysis is often used alongside </a:t>
            </a:r>
            <a:r>
              <a:rPr lang="en-GB" dirty="0">
                <a:solidFill>
                  <a:srgbClr val="FF0000"/>
                </a:solidFill>
              </a:rPr>
              <a:t>SWOT</a:t>
            </a:r>
            <a:r>
              <a:rPr lang="en-GB" dirty="0"/>
              <a:t> analysis to help identify opportunities and threats. See our PESTLE analysis example.</a:t>
            </a:r>
            <a:endParaRPr lang="en-GB" dirty="0" smtClean="0">
              <a:effectLst/>
            </a:endParaRPr>
          </a:p>
          <a:p>
            <a:endParaRPr lang="en-GB" dirty="0" smtClean="0"/>
          </a:p>
          <a:p>
            <a:endParaRPr lang="en-GB" dirty="0" smtClean="0"/>
          </a:p>
          <a:p>
            <a:endParaRPr lang="en-GB" dirty="0"/>
          </a:p>
        </p:txBody>
      </p:sp>
    </p:spTree>
    <p:extLst>
      <p:ext uri="{BB962C8B-B14F-4D97-AF65-F5344CB8AC3E}">
        <p14:creationId xmlns="" xmlns:p14="http://schemas.microsoft.com/office/powerpoint/2010/main" val="415630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lstStyle/>
          <a:p>
            <a:r>
              <a:rPr lang="en-GB" sz="2400" b="1" dirty="0"/>
              <a:t>At the outset</a:t>
            </a:r>
            <a:r>
              <a:rPr lang="en-GB" sz="2400" dirty="0"/>
              <a:t>, it is important to establish the general nature of the organisational environment.</a:t>
            </a:r>
          </a:p>
          <a:p>
            <a:pPr>
              <a:buNone/>
            </a:pPr>
            <a:endParaRPr lang="en-GB" sz="1200" dirty="0"/>
          </a:p>
          <a:p>
            <a:r>
              <a:rPr lang="en-GB" sz="2400" dirty="0"/>
              <a:t>Is it simple, certain and static?</a:t>
            </a:r>
          </a:p>
          <a:p>
            <a:pPr>
              <a:buNone/>
            </a:pPr>
            <a:endParaRPr lang="en-GB" sz="1200" dirty="0"/>
          </a:p>
          <a:p>
            <a:r>
              <a:rPr lang="en-GB" sz="2400" dirty="0"/>
              <a:t>Or is complex, uncertain and dynamic?</a:t>
            </a:r>
          </a:p>
          <a:p>
            <a:endParaRPr lang="en-GB" sz="1200" dirty="0"/>
          </a:p>
          <a:p>
            <a:r>
              <a:rPr lang="en-GB" sz="2400" dirty="0">
                <a:solidFill>
                  <a:srgbClr val="FF0000"/>
                </a:solidFill>
              </a:rPr>
              <a:t>What about the NHS?</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Tree>
    <p:extLst>
      <p:ext uri="{BB962C8B-B14F-4D97-AF65-F5344CB8AC3E}">
        <p14:creationId xmlns="" xmlns:p14="http://schemas.microsoft.com/office/powerpoint/2010/main" val="1335826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03314" y="5144386"/>
            <a:ext cx="5181611" cy="369332"/>
          </a:xfrm>
          <a:prstGeom prst="rect">
            <a:avLst/>
          </a:prstGeom>
        </p:spPr>
        <p:txBody>
          <a:bodyPr wrap="none">
            <a:spAutoFit/>
          </a:bodyPr>
          <a:lstStyle/>
          <a:p>
            <a:r>
              <a:rPr lang="en-GB" dirty="0"/>
              <a:t>https://www.youtube.com/watch?v=GFVKKTwkANY</a:t>
            </a:r>
          </a:p>
        </p:txBody>
      </p:sp>
    </p:spTree>
    <p:extLst>
      <p:ext uri="{BB962C8B-B14F-4D97-AF65-F5344CB8AC3E}">
        <p14:creationId xmlns="" xmlns:p14="http://schemas.microsoft.com/office/powerpoint/2010/main" val="248111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Political</a:t>
            </a:r>
            <a:br>
              <a:rPr lang="en-GB" b="1" dirty="0" smtClean="0">
                <a:effectLst/>
              </a:rPr>
            </a:br>
            <a:endParaRPr lang="en-GB" dirty="0"/>
          </a:p>
        </p:txBody>
      </p:sp>
      <p:sp>
        <p:nvSpPr>
          <p:cNvPr id="2" name="Content Placeholder 1"/>
          <p:cNvSpPr>
            <a:spLocks noGrp="1"/>
          </p:cNvSpPr>
          <p:nvPr>
            <p:ph idx="1"/>
          </p:nvPr>
        </p:nvSpPr>
        <p:spPr/>
        <p:txBody>
          <a:bodyPr/>
          <a:lstStyle/>
          <a:p>
            <a:r>
              <a:rPr lang="en-GB" b="1" dirty="0" smtClean="0">
                <a:effectLst/>
              </a:rPr>
              <a:t>Political</a:t>
            </a:r>
          </a:p>
          <a:p>
            <a:r>
              <a:rPr lang="en-GB" dirty="0" smtClean="0">
                <a:effectLst/>
              </a:rPr>
              <a:t>Any factors in the political environment either in the home country or international arena. Examples of these could be government initiatives or changes of policy which affect the organisation. </a:t>
            </a:r>
          </a:p>
          <a:p>
            <a:endParaRPr lang="en-GB" dirty="0"/>
          </a:p>
        </p:txBody>
      </p:sp>
    </p:spTree>
    <p:extLst>
      <p:ext uri="{BB962C8B-B14F-4D97-AF65-F5344CB8AC3E}">
        <p14:creationId xmlns="" xmlns:p14="http://schemas.microsoft.com/office/powerpoint/2010/main" val="646800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3" name="Content Placeholder 2"/>
          <p:cNvSpPr>
            <a:spLocks noGrp="1"/>
          </p:cNvSpPr>
          <p:nvPr>
            <p:ph idx="1"/>
          </p:nvPr>
        </p:nvSpPr>
        <p:spPr/>
        <p:txBody>
          <a:bodyPr>
            <a:normAutofit lnSpcReduction="10000"/>
          </a:bodyPr>
          <a:lstStyle/>
          <a:p>
            <a:r>
              <a:rPr lang="cy-GB" sz="2400" dirty="0"/>
              <a:t>Here are some suggestions for </a:t>
            </a:r>
            <a:r>
              <a:rPr lang="cy-GB" sz="2400" b="1" u="sng" dirty="0"/>
              <a:t>political</a:t>
            </a:r>
            <a:r>
              <a:rPr lang="cy-GB" sz="2400" dirty="0"/>
              <a:t>:</a:t>
            </a:r>
          </a:p>
          <a:p>
            <a:endParaRPr lang="cy-GB" sz="2400" dirty="0"/>
          </a:p>
          <a:p>
            <a:r>
              <a:rPr lang="cy-GB" sz="2400" dirty="0"/>
              <a:t>Which party is in government?</a:t>
            </a:r>
          </a:p>
          <a:p>
            <a:r>
              <a:rPr lang="cy-GB" sz="2400" dirty="0"/>
              <a:t>What is its ideological position?</a:t>
            </a:r>
          </a:p>
          <a:p>
            <a:r>
              <a:rPr lang="cy-GB" sz="2400" dirty="0"/>
              <a:t>Who is the minister responsible for the NHS and what is his title?</a:t>
            </a:r>
          </a:p>
          <a:p>
            <a:r>
              <a:rPr lang="cy-GB" sz="2400" dirty="0"/>
              <a:t>What are the positions of the opposition parties and who are their representatives?</a:t>
            </a:r>
          </a:p>
          <a:p>
            <a:r>
              <a:rPr lang="cy-GB" sz="2400" dirty="0">
                <a:solidFill>
                  <a:srgbClr val="FF0000"/>
                </a:solidFill>
              </a:rPr>
              <a:t>More???</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dirty="0"/>
          </a:p>
        </p:txBody>
      </p:sp>
    </p:spTree>
    <p:extLst>
      <p:ext uri="{BB962C8B-B14F-4D97-AF65-F5344CB8AC3E}">
        <p14:creationId xmlns="" xmlns:p14="http://schemas.microsoft.com/office/powerpoint/2010/main" val="2513916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Economic</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Any factors in the financial arena. These could include economic downturns, availability of bank loans. </a:t>
            </a:r>
          </a:p>
        </p:txBody>
      </p:sp>
    </p:spTree>
    <p:extLst>
      <p:ext uri="{BB962C8B-B14F-4D97-AF65-F5344CB8AC3E}">
        <p14:creationId xmlns="" xmlns:p14="http://schemas.microsoft.com/office/powerpoint/2010/main" val="330228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Sociological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Factors which affect the social aspects related to the customers of the organisation including social trends, the change in demographic of our customers and any other socio-cultural factors. </a:t>
            </a:r>
          </a:p>
          <a:p>
            <a:endParaRPr lang="en-GB" dirty="0" smtClean="0"/>
          </a:p>
          <a:p>
            <a:endParaRPr lang="en-GB" dirty="0"/>
          </a:p>
        </p:txBody>
      </p:sp>
    </p:spTree>
    <p:extLst>
      <p:ext uri="{BB962C8B-B14F-4D97-AF65-F5344CB8AC3E}">
        <p14:creationId xmlns="" xmlns:p14="http://schemas.microsoft.com/office/powerpoint/2010/main" val="142297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Technological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Any changes in the technical world which may cause some impact on the organisation. New technological developments, new software, new devices </a:t>
            </a:r>
            <a:r>
              <a:rPr lang="en-GB" dirty="0" err="1" smtClean="0">
                <a:effectLst/>
              </a:rPr>
              <a:t>etc</a:t>
            </a:r>
            <a:r>
              <a:rPr lang="en-GB" dirty="0" smtClean="0">
                <a:effectLst/>
              </a:rPr>
              <a:t> are all factors to consider. </a:t>
            </a:r>
          </a:p>
        </p:txBody>
      </p:sp>
    </p:spTree>
    <p:extLst>
      <p:ext uri="{BB962C8B-B14F-4D97-AF65-F5344CB8AC3E}">
        <p14:creationId xmlns="" xmlns:p14="http://schemas.microsoft.com/office/powerpoint/2010/main" val="1755504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effectLst/>
              </a:rPr>
              <a:t>Legal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Legal issues often begin with examining any legislative issues in the home country and expanded to other countries depending on the business' international offerings. Legal issues may include distance selling laws, data protection, health and safety etc. </a:t>
            </a:r>
          </a:p>
        </p:txBody>
      </p:sp>
    </p:spTree>
    <p:extLst>
      <p:ext uri="{BB962C8B-B14F-4D97-AF65-F5344CB8AC3E}">
        <p14:creationId xmlns="" xmlns:p14="http://schemas.microsoft.com/office/powerpoint/2010/main" val="3252801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Environmental</a:t>
            </a:r>
            <a:br>
              <a:rPr lang="en-GB" b="1" dirty="0" smtClean="0">
                <a:effectLst/>
              </a:rPr>
            </a:br>
            <a:endParaRPr lang="en-GB" dirty="0"/>
          </a:p>
        </p:txBody>
      </p:sp>
      <p:sp>
        <p:nvSpPr>
          <p:cNvPr id="2" name="Content Placeholder 1"/>
          <p:cNvSpPr>
            <a:spLocks noGrp="1"/>
          </p:cNvSpPr>
          <p:nvPr>
            <p:ph idx="1"/>
          </p:nvPr>
        </p:nvSpPr>
        <p:spPr/>
        <p:txBody>
          <a:bodyPr/>
          <a:lstStyle/>
          <a:p>
            <a:r>
              <a:rPr lang="en-GB" dirty="0" smtClean="0">
                <a:effectLst/>
              </a:rPr>
              <a:t>Environmental factors look at the world around the organisation and any factors which may have an impact on the environment. Examples include the use of plastic bags for goods, using vehicles for transporting goods and the pollution impact of these. </a:t>
            </a:r>
          </a:p>
          <a:p>
            <a:endParaRPr lang="en-GB" dirty="0" smtClean="0"/>
          </a:p>
          <a:p>
            <a:endParaRPr lang="en-GB" dirty="0"/>
          </a:p>
        </p:txBody>
      </p:sp>
    </p:spTree>
    <p:extLst>
      <p:ext uri="{BB962C8B-B14F-4D97-AF65-F5344CB8AC3E}">
        <p14:creationId xmlns="" xmlns:p14="http://schemas.microsoft.com/office/powerpoint/2010/main" val="23563121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Examine PESTLE on a chosen supermarket</a:t>
            </a:r>
            <a:endParaRPr lang="en-GB" dirty="0"/>
          </a:p>
        </p:txBody>
      </p:sp>
    </p:spTree>
    <p:extLst>
      <p:ext uri="{BB962C8B-B14F-4D97-AF65-F5344CB8AC3E}">
        <p14:creationId xmlns="" xmlns:p14="http://schemas.microsoft.com/office/powerpoint/2010/main" val="42617705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&amp; SWOT Combined</a:t>
            </a:r>
            <a:endParaRPr lang="en-GB" dirty="0"/>
          </a:p>
        </p:txBody>
      </p:sp>
      <p:sp>
        <p:nvSpPr>
          <p:cNvPr id="3" name="Content Placeholder 2"/>
          <p:cNvSpPr>
            <a:spLocks noGrp="1"/>
          </p:cNvSpPr>
          <p:nvPr>
            <p:ph idx="1"/>
          </p:nvPr>
        </p:nvSpPr>
        <p:spPr/>
        <p:txBody>
          <a:bodyPr/>
          <a:lstStyle/>
          <a:p>
            <a:r>
              <a:rPr lang="en-GB" dirty="0" smtClean="0">
                <a:solidFill>
                  <a:schemeClr val="tx1"/>
                </a:solidFill>
              </a:rPr>
              <a:t>If combined, PESTLE analysis is usually completed first to provide a context for the SWOT analysis.</a:t>
            </a:r>
          </a:p>
          <a:p>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4308500" y="3028340"/>
            <a:ext cx="4114800" cy="3333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and PESTLE</a:t>
            </a:r>
            <a:endParaRPr lang="en-GB" dirty="0"/>
          </a:p>
        </p:txBody>
      </p:sp>
      <p:sp>
        <p:nvSpPr>
          <p:cNvPr id="3" name="Content Placeholder 2"/>
          <p:cNvSpPr>
            <a:spLocks noGrp="1"/>
          </p:cNvSpPr>
          <p:nvPr>
            <p:ph idx="1"/>
          </p:nvPr>
        </p:nvSpPr>
        <p:spPr/>
        <p:txBody>
          <a:bodyPr/>
          <a:lstStyle/>
          <a:p>
            <a:r>
              <a:rPr lang="en-GB" dirty="0" smtClean="0">
                <a:hlinkClick r:id="rId2"/>
              </a:rPr>
              <a:t>https://www.youtube.com/watch?v=_YhEpBvlO2M</a:t>
            </a:r>
            <a:endParaRPr lang="en-GB" dirty="0" smtClean="0"/>
          </a:p>
          <a:p>
            <a:r>
              <a:rPr lang="en-GB" smtClean="0">
                <a:hlinkClick r:id="rId3"/>
              </a:rPr>
              <a:t>https://www.youtube.com/watch?v=Gv5fza6wHE4</a:t>
            </a:r>
            <a:endParaRPr lang="en-GB" smtClean="0"/>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134</TotalTime>
  <Words>766</Words>
  <Application>Microsoft Office PowerPoint</Application>
  <PresentationFormat>Custom</PresentationFormat>
  <Paragraphs>94</Paragraphs>
  <Slides>20</Slides>
  <Notes>2</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Crop</vt:lpstr>
      <vt:lpstr> CertHE Skills for the Workplace  Module: BMSK 4004  Problem Solving and Decision Making  </vt:lpstr>
      <vt:lpstr>Objectives:</vt:lpstr>
      <vt:lpstr>PESTLE ANALYSIS</vt:lpstr>
      <vt:lpstr>History of PEST </vt:lpstr>
      <vt:lpstr>PESTEL Analysis</vt:lpstr>
      <vt:lpstr>PESTLE</vt:lpstr>
      <vt:lpstr>PESTLE</vt:lpstr>
      <vt:lpstr>PESTLE</vt:lpstr>
      <vt:lpstr>PESTEL Analysis</vt:lpstr>
      <vt:lpstr>Slide 10</vt:lpstr>
      <vt:lpstr> Political </vt:lpstr>
      <vt:lpstr>PESTEL Analysis</vt:lpstr>
      <vt:lpstr>Economic </vt:lpstr>
      <vt:lpstr> Sociological </vt:lpstr>
      <vt:lpstr>Technological </vt:lpstr>
      <vt:lpstr>Legal </vt:lpstr>
      <vt:lpstr> Environmental </vt:lpstr>
      <vt:lpstr>Examine PESTLE on a chosen supermarket</vt:lpstr>
      <vt:lpstr>PESTLE &amp; SWOT Combined</vt:lpstr>
      <vt:lpstr>SWOT and PESTLE</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se046</cp:lastModifiedBy>
  <cp:revision>15</cp:revision>
  <dcterms:created xsi:type="dcterms:W3CDTF">2018-02-07T08:30:56Z</dcterms:created>
  <dcterms:modified xsi:type="dcterms:W3CDTF">2018-09-03T10:51:16Z</dcterms:modified>
</cp:coreProperties>
</file>