
<file path=[Content_Types].xml><?xml version="1.0" encoding="utf-8"?>
<Types xmlns="http://schemas.openxmlformats.org/package/2006/content-types">
  <Default Extension="xml" ContentType="application/xml"/>
  <Default Extension="jpeg" ContentType="image/jpeg"/>
  <Default Extension="png" ContentType="image/png"/>
  <Default Extension="wdp" ContentType="image/vnd.ms-photo"/>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70" r:id="rId3"/>
    <p:sldId id="257" r:id="rId4"/>
    <p:sldId id="258" r:id="rId5"/>
    <p:sldId id="259" r:id="rId6"/>
    <p:sldId id="260" r:id="rId7"/>
    <p:sldId id="261"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8"/>
    <p:restoredTop sz="94674"/>
  </p:normalViewPr>
  <p:slideViewPr>
    <p:cSldViewPr snapToGrid="0" snapToObjects="1">
      <p:cViewPr varScale="1">
        <p:scale>
          <a:sx n="124" d="100"/>
          <a:sy n="124" d="100"/>
        </p:scale>
        <p:origin x="408" y="1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3/3/18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3/3/18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3/3/18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3/3/18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3/3/18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3/3/18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3/3/18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3/3/18</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3/3/18</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3/3/18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3/3/18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2.png"/><Relationship Id="rId14" Type="http://schemas.microsoft.com/office/2007/relationships/hdphoto" Target="../media/hdphoto1.wdp"/><Relationship Id="rId1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3/3/18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eprints.gla.ac.uk/44250/1/44250.pdf" TargetMode="External"/><Relationship Id="rId3" Type="http://schemas.openxmlformats.org/officeDocument/2006/relationships/hyperlink" Target="http://www.temple.edu/tempress/chapters_1100/1351_ch1.pdf"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lesbian and Gay Movements</a:t>
            </a:r>
            <a:endParaRPr lang="en-GB" dirty="0"/>
          </a:p>
        </p:txBody>
      </p:sp>
      <p:sp>
        <p:nvSpPr>
          <p:cNvPr id="3" name="Subtitle 2"/>
          <p:cNvSpPr>
            <a:spLocks noGrp="1"/>
          </p:cNvSpPr>
          <p:nvPr>
            <p:ph type="subTitle" idx="1"/>
          </p:nvPr>
        </p:nvSpPr>
        <p:spPr/>
        <p:txBody>
          <a:bodyPr/>
          <a:lstStyle/>
          <a:p>
            <a:r>
              <a:rPr lang="en-GB" dirty="0" smtClean="0"/>
              <a:t>Assimilation or Liberation?</a:t>
            </a:r>
          </a:p>
          <a:p>
            <a:r>
              <a:rPr lang="en-GB" dirty="0" smtClean="0"/>
              <a:t>Craig A. </a:t>
            </a:r>
            <a:r>
              <a:rPr lang="en-GB" dirty="0" err="1" smtClean="0"/>
              <a:t>Rimmerman</a:t>
            </a:r>
            <a:endParaRPr lang="en-GB" dirty="0"/>
          </a:p>
        </p:txBody>
      </p:sp>
    </p:spTree>
    <p:extLst>
      <p:ext uri="{BB962C8B-B14F-4D97-AF65-F5344CB8AC3E}">
        <p14:creationId xmlns:p14="http://schemas.microsoft.com/office/powerpoint/2010/main" val="1829938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normAutofit/>
          </a:bodyPr>
          <a:lstStyle/>
          <a:p>
            <a:r>
              <a:rPr lang="en-GB" dirty="0"/>
              <a:t>Della Portia, D. and Diani, M. (2006) </a:t>
            </a:r>
            <a:r>
              <a:rPr lang="en-GB" i="1" dirty="0"/>
              <a:t>Social Movements: </a:t>
            </a:r>
            <a:r>
              <a:rPr lang="en-GB" dirty="0"/>
              <a:t>An Introduction. (2</a:t>
            </a:r>
            <a:r>
              <a:rPr lang="en-GB" baseline="30000" dirty="0"/>
              <a:t>nd</a:t>
            </a:r>
            <a:r>
              <a:rPr lang="en-GB" dirty="0"/>
              <a:t> </a:t>
            </a:r>
            <a:r>
              <a:rPr lang="en-GB" dirty="0" err="1"/>
              <a:t>ed</a:t>
            </a:r>
            <a:r>
              <a:rPr lang="en-GB" dirty="0"/>
              <a:t>)  Oxford: Blackwell. </a:t>
            </a:r>
            <a:endParaRPr lang="en-GB" dirty="0" smtClean="0"/>
          </a:p>
          <a:p>
            <a:r>
              <a:rPr lang="en-GB" dirty="0"/>
              <a:t>Tremblay, M., </a:t>
            </a:r>
            <a:r>
              <a:rPr lang="en-GB" dirty="0" err="1"/>
              <a:t>Paternotte</a:t>
            </a:r>
            <a:r>
              <a:rPr lang="en-GB" dirty="0"/>
              <a:t>, D. and Johnson, C. (eds.) The Lesbian and Gay Movement and the State: Comparative Insights into a Transformed Relationship. </a:t>
            </a:r>
            <a:r>
              <a:rPr lang="en-GB" dirty="0" err="1"/>
              <a:t>Ashgate</a:t>
            </a:r>
            <a:r>
              <a:rPr lang="en-GB" dirty="0"/>
              <a:t>, </a:t>
            </a:r>
            <a:r>
              <a:rPr lang="en-GB" dirty="0" smtClean="0"/>
              <a:t>Farnham. </a:t>
            </a:r>
          </a:p>
          <a:p>
            <a:r>
              <a:rPr lang="en-GB" dirty="0" err="1" smtClean="0"/>
              <a:t>Rimmerman</a:t>
            </a:r>
            <a:r>
              <a:rPr lang="en-GB" dirty="0"/>
              <a:t>, C. A. (2007) </a:t>
            </a:r>
            <a:r>
              <a:rPr lang="en-GB" i="1" dirty="0"/>
              <a:t>The Lesbian and Gay Movements: Assimilation or Liberation</a:t>
            </a:r>
            <a:r>
              <a:rPr lang="en-GB" dirty="0"/>
              <a:t> (Dilemmas in American Politics). Westview Press</a:t>
            </a:r>
            <a:r>
              <a:rPr lang="en-GB" dirty="0" smtClean="0"/>
              <a:t>.</a:t>
            </a:r>
          </a:p>
          <a:p>
            <a:r>
              <a:rPr lang="en-GB" dirty="0" err="1" smtClean="0"/>
              <a:t>Tarrow</a:t>
            </a:r>
            <a:r>
              <a:rPr lang="en-GB" dirty="0"/>
              <a:t>, S. (2011) </a:t>
            </a:r>
            <a:r>
              <a:rPr lang="en-GB" i="1" dirty="0"/>
              <a:t>Power in Movement: Social Movements and Contentious Politics</a:t>
            </a:r>
            <a:r>
              <a:rPr lang="en-GB" dirty="0"/>
              <a:t> (Cambridge Studies in Comparative Politics) (3</a:t>
            </a:r>
            <a:r>
              <a:rPr lang="en-GB" baseline="30000" dirty="0"/>
              <a:t>rd</a:t>
            </a:r>
            <a:r>
              <a:rPr lang="en-GB" dirty="0"/>
              <a:t> </a:t>
            </a:r>
            <a:r>
              <a:rPr lang="en-GB" dirty="0" smtClean="0"/>
              <a:t>ed.) </a:t>
            </a:r>
            <a:r>
              <a:rPr lang="en-GB" dirty="0"/>
              <a:t>New York: Cambridge University Press</a:t>
            </a:r>
            <a:r>
              <a:rPr lang="en-GB" dirty="0" smtClean="0"/>
              <a:t>.</a:t>
            </a:r>
          </a:p>
          <a:p>
            <a:r>
              <a:rPr lang="en-GB" dirty="0"/>
              <a:t>Wolf, Sherry, (2009)</a:t>
            </a:r>
            <a:r>
              <a:rPr lang="en-GB" i="1" dirty="0"/>
              <a:t> Sexuality and Socialism: History, Politics, and Theory of LGBT Liberation. </a:t>
            </a:r>
            <a:endParaRPr lang="en-GB" dirty="0"/>
          </a:p>
        </p:txBody>
      </p:sp>
    </p:spTree>
    <p:extLst>
      <p:ext uri="{BB962C8B-B14F-4D97-AF65-F5344CB8AC3E}">
        <p14:creationId xmlns:p14="http://schemas.microsoft.com/office/powerpoint/2010/main" val="50204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Should policy and cultural change reflect a top-down model, or should it be inspired by organic grassroots organizing in local communities …?</a:t>
            </a:r>
          </a:p>
          <a:p>
            <a:r>
              <a:rPr lang="en-GB" dirty="0" smtClean="0"/>
              <a:t>Implying two possible outcomes :</a:t>
            </a:r>
          </a:p>
          <a:p>
            <a:r>
              <a:rPr lang="en-GB" dirty="0" smtClean="0"/>
              <a:t>Assimilationist</a:t>
            </a:r>
            <a:endParaRPr lang="en-GB" dirty="0"/>
          </a:p>
          <a:p>
            <a:r>
              <a:rPr lang="en-GB" dirty="0" smtClean="0"/>
              <a:t>Should the goal be a more assimilationist, rights-based approach to political and social change?</a:t>
            </a:r>
          </a:p>
          <a:p>
            <a:r>
              <a:rPr lang="en-GB" dirty="0" smtClean="0"/>
              <a:t>Liberationist</a:t>
            </a:r>
            <a:endParaRPr lang="en-GB" dirty="0"/>
          </a:p>
          <a:p>
            <a:r>
              <a:rPr lang="en-GB" dirty="0" smtClean="0"/>
              <a:t>Should movement activists embrace a more liberationist, revolutionary model, one that might embrace a full range of progressive causes?</a:t>
            </a:r>
            <a:endParaRPr lang="en-GB" dirty="0"/>
          </a:p>
        </p:txBody>
      </p:sp>
    </p:spTree>
    <p:extLst>
      <p:ext uri="{BB962C8B-B14F-4D97-AF65-F5344CB8AC3E}">
        <p14:creationId xmlns:p14="http://schemas.microsoft.com/office/powerpoint/2010/main" val="1092407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Assimilationist </a:t>
            </a:r>
            <a:r>
              <a:rPr lang="en-GB" dirty="0" err="1" smtClean="0"/>
              <a:t>ApprOach</a:t>
            </a:r>
            <a:r>
              <a:rPr lang="en-GB" dirty="0" smtClean="0"/>
              <a:t>.</a:t>
            </a:r>
            <a:endParaRPr lang="en-GB" dirty="0"/>
          </a:p>
        </p:txBody>
      </p:sp>
      <p:sp>
        <p:nvSpPr>
          <p:cNvPr id="3" name="Content Placeholder 2"/>
          <p:cNvSpPr>
            <a:spLocks noGrp="1"/>
          </p:cNvSpPr>
          <p:nvPr>
            <p:ph idx="1"/>
          </p:nvPr>
        </p:nvSpPr>
        <p:spPr/>
        <p:txBody>
          <a:bodyPr/>
          <a:lstStyle/>
          <a:p>
            <a:r>
              <a:rPr lang="en-GB" dirty="0" smtClean="0"/>
              <a:t>A rights-based perspective</a:t>
            </a:r>
          </a:p>
          <a:p>
            <a:endParaRPr lang="en-GB" dirty="0"/>
          </a:p>
          <a:p>
            <a:r>
              <a:rPr lang="en-GB" dirty="0" smtClean="0"/>
              <a:t>Within a pluralist democracy, within classical liberalism</a:t>
            </a:r>
          </a:p>
          <a:p>
            <a:endParaRPr lang="en-GB" dirty="0"/>
          </a:p>
          <a:p>
            <a:r>
              <a:rPr lang="en-GB" dirty="0" smtClean="0"/>
              <a:t>Works within the system to affect change – an insider approach</a:t>
            </a:r>
          </a:p>
          <a:p>
            <a:endParaRPr lang="en-GB" dirty="0"/>
          </a:p>
          <a:p>
            <a:r>
              <a:rPr lang="en-GB" dirty="0" smtClean="0"/>
              <a:t>Change slow and incremental, gradual process of changing government policy and state laws, and ultimately social structures</a:t>
            </a:r>
            <a:endParaRPr lang="en-GB" dirty="0"/>
          </a:p>
          <a:p>
            <a:endParaRPr lang="en-GB" dirty="0" smtClean="0"/>
          </a:p>
          <a:p>
            <a:endParaRPr lang="en-GB" dirty="0"/>
          </a:p>
        </p:txBody>
      </p:sp>
    </p:spTree>
    <p:extLst>
      <p:ext uri="{BB962C8B-B14F-4D97-AF65-F5344CB8AC3E}">
        <p14:creationId xmlns:p14="http://schemas.microsoft.com/office/powerpoint/2010/main" val="963876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Liberationist Perspective</a:t>
            </a:r>
            <a:endParaRPr lang="en-GB" dirty="0"/>
          </a:p>
        </p:txBody>
      </p:sp>
      <p:sp>
        <p:nvSpPr>
          <p:cNvPr id="3" name="Content Placeholder 2"/>
          <p:cNvSpPr>
            <a:spLocks noGrp="1"/>
          </p:cNvSpPr>
          <p:nvPr>
            <p:ph idx="1"/>
          </p:nvPr>
        </p:nvSpPr>
        <p:spPr/>
        <p:txBody>
          <a:bodyPr/>
          <a:lstStyle/>
          <a:p>
            <a:r>
              <a:rPr lang="en-GB" dirty="0" smtClean="0"/>
              <a:t>Works for more radical social change</a:t>
            </a:r>
          </a:p>
          <a:p>
            <a:endParaRPr lang="en-GB" dirty="0"/>
          </a:p>
          <a:p>
            <a:r>
              <a:rPr lang="en-GB" dirty="0" smtClean="0"/>
              <a:t>Is transformative in nature</a:t>
            </a:r>
          </a:p>
          <a:p>
            <a:endParaRPr lang="en-GB" dirty="0"/>
          </a:p>
          <a:p>
            <a:r>
              <a:rPr lang="en-GB" dirty="0" smtClean="0"/>
              <a:t>Rises outside the formal structures of power</a:t>
            </a:r>
          </a:p>
          <a:p>
            <a:endParaRPr lang="en-GB" dirty="0"/>
          </a:p>
          <a:p>
            <a:r>
              <a:rPr lang="en-GB" dirty="0" smtClean="0"/>
              <a:t>Seek structural and political change but not from an insider position - outsider political strategies.</a:t>
            </a:r>
            <a:endParaRPr lang="en-GB" dirty="0"/>
          </a:p>
        </p:txBody>
      </p:sp>
    </p:spTree>
    <p:extLst>
      <p:ext uri="{BB962C8B-B14F-4D97-AF65-F5344CB8AC3E}">
        <p14:creationId xmlns:p14="http://schemas.microsoft.com/office/powerpoint/2010/main" val="2034832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Liberationalists</a:t>
            </a:r>
            <a:endParaRPr lang="en-GB" dirty="0"/>
          </a:p>
        </p:txBody>
      </p:sp>
      <p:sp>
        <p:nvSpPr>
          <p:cNvPr id="3" name="Content Placeholder 2"/>
          <p:cNvSpPr>
            <a:spLocks noGrp="1"/>
          </p:cNvSpPr>
          <p:nvPr>
            <p:ph idx="1"/>
          </p:nvPr>
        </p:nvSpPr>
        <p:spPr/>
        <p:txBody>
          <a:bodyPr/>
          <a:lstStyle/>
          <a:p>
            <a:r>
              <a:rPr lang="en-GB" sz="3600" dirty="0" smtClean="0"/>
              <a:t>‘attempt to subvert the hierarchies of the hegemonic order, pointing out the gaps and contradictions in that order, … (Shane Phelan, 2001, p.32 in </a:t>
            </a:r>
            <a:r>
              <a:rPr lang="en-GB" sz="3600" dirty="0" err="1" smtClean="0"/>
              <a:t>Rimmerman</a:t>
            </a:r>
            <a:r>
              <a:rPr lang="en-GB" sz="3600" dirty="0" smtClean="0"/>
              <a:t>, 2008, p.5)</a:t>
            </a:r>
          </a:p>
          <a:p>
            <a:endParaRPr lang="en-GB" dirty="0"/>
          </a:p>
        </p:txBody>
      </p:sp>
    </p:spTree>
    <p:extLst>
      <p:ext uri="{BB962C8B-B14F-4D97-AF65-F5344CB8AC3E}">
        <p14:creationId xmlns:p14="http://schemas.microsoft.com/office/powerpoint/2010/main" val="2138143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movement</a:t>
            </a:r>
            <a:endParaRPr lang="en-GB" dirty="0"/>
          </a:p>
        </p:txBody>
      </p:sp>
      <p:sp>
        <p:nvSpPr>
          <p:cNvPr id="3" name="Content Placeholder 2"/>
          <p:cNvSpPr>
            <a:spLocks noGrp="1"/>
          </p:cNvSpPr>
          <p:nvPr>
            <p:ph idx="1"/>
          </p:nvPr>
        </p:nvSpPr>
        <p:spPr/>
        <p:txBody>
          <a:bodyPr>
            <a:normAutofit lnSpcReduction="10000"/>
          </a:bodyPr>
          <a:lstStyle/>
          <a:p>
            <a:r>
              <a:rPr lang="en-GB" dirty="0" err="1"/>
              <a:t>Rimmerman</a:t>
            </a:r>
            <a:r>
              <a:rPr lang="en-GB" dirty="0"/>
              <a:t>  argues that the ‘gay’ movement is a social movement rather than a political party, interest group and protest group</a:t>
            </a:r>
            <a:r>
              <a:rPr lang="en-GB" dirty="0" smtClean="0"/>
              <a:t>.</a:t>
            </a:r>
          </a:p>
          <a:p>
            <a:r>
              <a:rPr lang="en-GB" dirty="0" smtClean="0"/>
              <a:t>Characteristic:</a:t>
            </a:r>
          </a:p>
          <a:p>
            <a:r>
              <a:rPr lang="en-GB" dirty="0" smtClean="0"/>
              <a:t>1. they grow out of a mass base of individuals, groups, and organisations, linked by social interaction</a:t>
            </a:r>
          </a:p>
          <a:p>
            <a:r>
              <a:rPr lang="en-GB" dirty="0" smtClean="0"/>
              <a:t>2. they grow out of a mix of political and cultural goals</a:t>
            </a:r>
          </a:p>
          <a:p>
            <a:r>
              <a:rPr lang="en-GB" dirty="0" smtClean="0"/>
              <a:t>3. they rely on a shared collective identity that is the basis of mobilization and participation</a:t>
            </a:r>
            <a:endParaRPr lang="en-GB" dirty="0"/>
          </a:p>
          <a:p>
            <a:r>
              <a:rPr lang="en-GB" dirty="0" smtClean="0"/>
              <a:t>(Wald, 2000, p.5 in </a:t>
            </a:r>
            <a:r>
              <a:rPr lang="en-GB" dirty="0" err="1" smtClean="0"/>
              <a:t>Rimmernam</a:t>
            </a:r>
            <a:r>
              <a:rPr lang="en-GB" dirty="0" smtClean="0"/>
              <a:t>, 2008, p.6)</a:t>
            </a:r>
          </a:p>
          <a:p>
            <a:r>
              <a:rPr lang="en-GB" dirty="0" smtClean="0"/>
              <a:t>Decentralized and comprise an array of organisations</a:t>
            </a:r>
          </a:p>
          <a:p>
            <a:r>
              <a:rPr lang="en-GB" dirty="0" smtClean="0"/>
              <a:t>Often confused with political movements, but there are differences.</a:t>
            </a:r>
            <a:endParaRPr lang="en-GB" dirty="0"/>
          </a:p>
          <a:p>
            <a:endParaRPr lang="en-GB" dirty="0"/>
          </a:p>
        </p:txBody>
      </p:sp>
    </p:spTree>
    <p:extLst>
      <p:ext uri="{BB962C8B-B14F-4D97-AF65-F5344CB8AC3E}">
        <p14:creationId xmlns:p14="http://schemas.microsoft.com/office/powerpoint/2010/main" val="1410797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LGBT groups at the margins of society</a:t>
            </a:r>
            <a:endParaRPr lang="en-GB" dirty="0"/>
          </a:p>
        </p:txBody>
      </p:sp>
      <p:sp>
        <p:nvSpPr>
          <p:cNvPr id="8" name="Content Placeholder 7"/>
          <p:cNvSpPr>
            <a:spLocks noGrp="1"/>
          </p:cNvSpPr>
          <p:nvPr>
            <p:ph idx="1"/>
          </p:nvPr>
        </p:nvSpPr>
        <p:spPr/>
        <p:txBody>
          <a:bodyPr/>
          <a:lstStyle/>
          <a:p>
            <a:r>
              <a:rPr lang="en-GB" dirty="0" smtClean="0"/>
              <a:t>‘At their core, social movements inspire participatory democracy’ (p.6)</a:t>
            </a:r>
          </a:p>
          <a:p>
            <a:r>
              <a:rPr lang="en-GB" dirty="0" smtClean="0"/>
              <a:t>In </a:t>
            </a:r>
            <a:r>
              <a:rPr lang="en-GB" dirty="0" smtClean="0"/>
              <a:t>response to marginalization will identify strategies that will meet their needs – whilst challenging structures that constrain their life choices.</a:t>
            </a:r>
          </a:p>
          <a:p>
            <a:r>
              <a:rPr lang="en-GB" dirty="0" smtClean="0"/>
              <a:t>Will include:</a:t>
            </a:r>
          </a:p>
          <a:p>
            <a:r>
              <a:rPr lang="en-GB" dirty="0" smtClean="0"/>
              <a:t>Developing alternative resources</a:t>
            </a:r>
          </a:p>
          <a:p>
            <a:r>
              <a:rPr lang="en-GB" dirty="0" smtClean="0"/>
              <a:t>Constructing different ideological frameworks</a:t>
            </a:r>
          </a:p>
          <a:p>
            <a:r>
              <a:rPr lang="en-GB" dirty="0" smtClean="0"/>
              <a:t>Creating oppositional organizations and institutions</a:t>
            </a:r>
          </a:p>
          <a:p>
            <a:endParaRPr lang="en-GB" dirty="0"/>
          </a:p>
        </p:txBody>
      </p:sp>
    </p:spTree>
    <p:extLst>
      <p:ext uri="{BB962C8B-B14F-4D97-AF65-F5344CB8AC3E}">
        <p14:creationId xmlns:p14="http://schemas.microsoft.com/office/powerpoint/2010/main" val="813133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Rimmerman</a:t>
            </a:r>
            <a:r>
              <a:rPr lang="en-GB" dirty="0" smtClean="0"/>
              <a:t> p.7</a:t>
            </a:r>
            <a:endParaRPr lang="en-GB" dirty="0"/>
          </a:p>
        </p:txBody>
      </p:sp>
      <p:sp>
        <p:nvSpPr>
          <p:cNvPr id="3" name="Content Placeholder 2"/>
          <p:cNvSpPr>
            <a:spLocks noGrp="1"/>
          </p:cNvSpPr>
          <p:nvPr>
            <p:ph idx="1"/>
          </p:nvPr>
        </p:nvSpPr>
        <p:spPr/>
        <p:txBody>
          <a:bodyPr>
            <a:normAutofit/>
          </a:bodyPr>
          <a:lstStyle/>
          <a:p>
            <a:r>
              <a:rPr lang="en-GB" sz="3600" dirty="0" smtClean="0"/>
              <a:t>‘Such structures are most often “grounded in the indigenous or communal relationships of marginal groups”. This is especially true for the lesbian and gay movements' (Cohen, 1999, p.48).</a:t>
            </a:r>
          </a:p>
          <a:p>
            <a:r>
              <a:rPr lang="en-GB" sz="3600" dirty="0" smtClean="0"/>
              <a:t>What has been the communal relationship between lesbians. </a:t>
            </a:r>
            <a:endParaRPr lang="en-GB" sz="3600" dirty="0"/>
          </a:p>
        </p:txBody>
      </p:sp>
    </p:spTree>
    <p:extLst>
      <p:ext uri="{BB962C8B-B14F-4D97-AF65-F5344CB8AC3E}">
        <p14:creationId xmlns:p14="http://schemas.microsoft.com/office/powerpoint/2010/main" val="334519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social movements</a:t>
            </a:r>
            <a:endParaRPr lang="en-GB" dirty="0"/>
          </a:p>
        </p:txBody>
      </p:sp>
      <p:sp>
        <p:nvSpPr>
          <p:cNvPr id="3" name="Content Placeholder 2"/>
          <p:cNvSpPr>
            <a:spLocks noGrp="1"/>
          </p:cNvSpPr>
          <p:nvPr>
            <p:ph idx="1"/>
          </p:nvPr>
        </p:nvSpPr>
        <p:spPr/>
        <p:txBody>
          <a:bodyPr>
            <a:normAutofit/>
          </a:bodyPr>
          <a:lstStyle/>
          <a:p>
            <a:r>
              <a:rPr lang="en-GB" sz="2800" dirty="0" smtClean="0"/>
              <a:t>From a perspective of marginalized groups are potential arenas for organisation, education, and resistance.</a:t>
            </a:r>
          </a:p>
          <a:p>
            <a:r>
              <a:rPr lang="en-GB" sz="2800" dirty="0" smtClean="0"/>
              <a:t>Often arising when there are:</a:t>
            </a:r>
          </a:p>
          <a:p>
            <a:r>
              <a:rPr lang="en-GB" sz="2800" dirty="0" smtClean="0"/>
              <a:t>“changes in political opportunities that give rise to new waves of movements and shape their unfolding”.</a:t>
            </a:r>
          </a:p>
          <a:p>
            <a:r>
              <a:rPr lang="en-GB" sz="2800" dirty="0" smtClean="0"/>
              <a:t>‘Successful social movements build on political opportunities by seizing and expanding them, thus turning them into collective action (</a:t>
            </a:r>
            <a:r>
              <a:rPr lang="en-GB" sz="2800" dirty="0" err="1" smtClean="0"/>
              <a:t>Tarrow</a:t>
            </a:r>
            <a:r>
              <a:rPr lang="en-GB" sz="2800" dirty="0" smtClean="0"/>
              <a:t>, 1994, p.7 in </a:t>
            </a:r>
            <a:r>
              <a:rPr lang="en-GB" sz="2800" dirty="0" err="1" smtClean="0"/>
              <a:t>Rimmerman</a:t>
            </a:r>
            <a:r>
              <a:rPr lang="en-GB" sz="2800" dirty="0" smtClean="0"/>
              <a:t>, 2008, p.7)</a:t>
            </a:r>
          </a:p>
        </p:txBody>
      </p:sp>
    </p:spTree>
    <p:extLst>
      <p:ext uri="{BB962C8B-B14F-4D97-AF65-F5344CB8AC3E}">
        <p14:creationId xmlns:p14="http://schemas.microsoft.com/office/powerpoint/2010/main" val="2085788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Rimmerman</a:t>
            </a:r>
            <a:r>
              <a:rPr lang="en-GB" dirty="0" smtClean="0"/>
              <a:t> p.7</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His intention is</a:t>
            </a:r>
          </a:p>
          <a:p>
            <a:endParaRPr lang="en-GB" dirty="0"/>
          </a:p>
          <a:p>
            <a:r>
              <a:rPr lang="en-GB" sz="3200" dirty="0" smtClean="0"/>
              <a:t>To “examine how well the lesbian and gay movements have done so by studying the intersection between the assimilationist and liberationist strategies over time.  We will see that social-movement politics are conflictual, messy, and complicated; they defy easy generalization and often even explanations for various behaviours.”</a:t>
            </a:r>
            <a:endParaRPr lang="en-GB" sz="3200" dirty="0"/>
          </a:p>
        </p:txBody>
      </p:sp>
    </p:spTree>
    <p:extLst>
      <p:ext uri="{BB962C8B-B14F-4D97-AF65-F5344CB8AC3E}">
        <p14:creationId xmlns:p14="http://schemas.microsoft.com/office/powerpoint/2010/main" val="1409308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 </a:t>
            </a:r>
            <a:r>
              <a:rPr lang="en-GB" smtClean="0"/>
              <a:t>dev’t</a:t>
            </a:r>
            <a:r>
              <a:rPr lang="en-GB" dirty="0" smtClean="0"/>
              <a:t> his argument thus</a:t>
            </a:r>
            <a:endParaRPr lang="en-GB" dirty="0"/>
          </a:p>
        </p:txBody>
      </p:sp>
      <p:sp>
        <p:nvSpPr>
          <p:cNvPr id="3" name="Content Placeholder 2"/>
          <p:cNvSpPr>
            <a:spLocks noGrp="1"/>
          </p:cNvSpPr>
          <p:nvPr>
            <p:ph idx="1"/>
          </p:nvPr>
        </p:nvSpPr>
        <p:spPr/>
        <p:txBody>
          <a:bodyPr>
            <a:normAutofit lnSpcReduction="10000"/>
          </a:bodyPr>
          <a:lstStyle/>
          <a:p>
            <a:r>
              <a:rPr lang="en-GB" dirty="0" smtClean="0"/>
              <a:t>1. places </a:t>
            </a:r>
            <a:r>
              <a:rPr lang="en-GB" dirty="0" err="1" smtClean="0"/>
              <a:t>dev’t</a:t>
            </a:r>
            <a:r>
              <a:rPr lang="en-GB" dirty="0" smtClean="0"/>
              <a:t> of the lesbian and gay movements within their proper historical context and how assimilation /liberation developed over the last 60 years.</a:t>
            </a:r>
          </a:p>
          <a:p>
            <a:r>
              <a:rPr lang="en-GB" dirty="0" smtClean="0"/>
              <a:t>2. tensions between ass/lib/insider/outsider Act Up, Queer Nation, Lesbian Avengers from AIDS crisis v Treatment Action Group.</a:t>
            </a:r>
          </a:p>
          <a:p>
            <a:r>
              <a:rPr lang="en-GB" dirty="0" smtClean="0"/>
              <a:t>3. Gays in the military</a:t>
            </a:r>
          </a:p>
          <a:p>
            <a:r>
              <a:rPr lang="en-GB" dirty="0" smtClean="0"/>
              <a:t>4. Gay marriage</a:t>
            </a:r>
          </a:p>
          <a:p>
            <a:r>
              <a:rPr lang="en-GB" dirty="0" smtClean="0"/>
              <a:t>5. Future of the social movement </a:t>
            </a:r>
          </a:p>
          <a:p>
            <a:r>
              <a:rPr lang="en-GB" dirty="0" smtClean="0"/>
              <a:t>“a narrow rights based  perspective, rooted in identity politics, is largely unquestioned and unchallenged by mainstream contemporary lesbian and gay movements, especially those that dominate politics and public policy at the national level. It has led to heightened cultural visibility but also to what Urvashi </a:t>
            </a:r>
            <a:r>
              <a:rPr lang="en-GB" dirty="0" err="1" smtClean="0"/>
              <a:t>Vaid</a:t>
            </a:r>
            <a:r>
              <a:rPr lang="en-GB" dirty="0" smtClean="0"/>
              <a:t> calls “virtual equality” (p.10)</a:t>
            </a:r>
            <a:endParaRPr lang="en-GB" dirty="0"/>
          </a:p>
        </p:txBody>
      </p:sp>
    </p:spTree>
    <p:extLst>
      <p:ext uri="{BB962C8B-B14F-4D97-AF65-F5344CB8AC3E}">
        <p14:creationId xmlns:p14="http://schemas.microsoft.com/office/powerpoint/2010/main" val="1122448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normAutofit lnSpcReduction="10000"/>
          </a:bodyPr>
          <a:lstStyle/>
          <a:p>
            <a:r>
              <a:rPr lang="en-GB" dirty="0"/>
              <a:t>Conrad, R. (ed.)(2014) </a:t>
            </a:r>
            <a:r>
              <a:rPr lang="en-GB" i="1" dirty="0"/>
              <a:t>Against Equality: Queer Revolution, Not Mere Inclusion. </a:t>
            </a:r>
            <a:r>
              <a:rPr lang="en-GB" dirty="0"/>
              <a:t>Edinburgh:</a:t>
            </a:r>
            <a:r>
              <a:rPr lang="en-GB" i="1" dirty="0"/>
              <a:t> </a:t>
            </a:r>
            <a:r>
              <a:rPr lang="en-GB" dirty="0"/>
              <a:t>AK Press</a:t>
            </a:r>
            <a:r>
              <a:rPr lang="en-GB" dirty="0" smtClean="0"/>
              <a:t>.</a:t>
            </a:r>
          </a:p>
          <a:p>
            <a:r>
              <a:rPr lang="en-GB" dirty="0" err="1" smtClean="0"/>
              <a:t>Kuhar</a:t>
            </a:r>
            <a:r>
              <a:rPr lang="en-GB" dirty="0" smtClean="0"/>
              <a:t>, R. &amp; </a:t>
            </a:r>
            <a:r>
              <a:rPr lang="en-GB" dirty="0" err="1" smtClean="0"/>
              <a:t>Paternotte</a:t>
            </a:r>
            <a:r>
              <a:rPr lang="en-GB" dirty="0" smtClean="0"/>
              <a:t>, D. (2017) </a:t>
            </a:r>
            <a:r>
              <a:rPr lang="en-GB" i="1" dirty="0" smtClean="0"/>
              <a:t>Anti-Gender Campaigns in Europe: Mobilizing against Equality. </a:t>
            </a:r>
            <a:r>
              <a:rPr lang="en-GB" dirty="0" smtClean="0"/>
              <a:t>London: Rowman and Littlefield. Chp.1</a:t>
            </a:r>
          </a:p>
          <a:p>
            <a:r>
              <a:rPr lang="en-GB" dirty="0" err="1"/>
              <a:t>Kollman</a:t>
            </a:r>
            <a:r>
              <a:rPr lang="en-GB" dirty="0"/>
              <a:t>, K., and Waites, M. (2011) United Kingdom: changing political opportunity structures, policy success and continuing challenges for lesbian, gay and bisexual movements. In: Tremblay, M., </a:t>
            </a:r>
            <a:r>
              <a:rPr lang="en-GB" dirty="0" err="1"/>
              <a:t>Paternotte</a:t>
            </a:r>
            <a:r>
              <a:rPr lang="en-GB" dirty="0"/>
              <a:t>, D. and Johnson, C. (eds.) The Lesbian and Gay Movement and the State: Comparative Insights into a Transformed Relationship. </a:t>
            </a:r>
            <a:r>
              <a:rPr lang="en-GB" dirty="0" err="1"/>
              <a:t>Ashgate</a:t>
            </a:r>
            <a:r>
              <a:rPr lang="en-GB" dirty="0"/>
              <a:t>, Farnham, pp. 181-196. </a:t>
            </a:r>
            <a:r>
              <a:rPr lang="en-GB" dirty="0" smtClean="0"/>
              <a:t>PDF available from: </a:t>
            </a:r>
          </a:p>
          <a:p>
            <a:r>
              <a:rPr lang="mr-IN" dirty="0">
                <a:solidFill>
                  <a:srgbClr val="00B0F0"/>
                </a:solidFill>
                <a:hlinkClick r:id="rId2"/>
              </a:rPr>
              <a:t>http://</a:t>
            </a:r>
            <a:r>
              <a:rPr lang="mr-IN" dirty="0" smtClean="0">
                <a:solidFill>
                  <a:srgbClr val="00B0F0"/>
                </a:solidFill>
                <a:hlinkClick r:id="rId2"/>
              </a:rPr>
              <a:t>eprints.gla.ac.uk/44250/1/44250.pdf</a:t>
            </a:r>
            <a:endParaRPr lang="en-GB" dirty="0" smtClean="0">
              <a:solidFill>
                <a:srgbClr val="00B0F0"/>
              </a:solidFill>
            </a:endParaRPr>
          </a:p>
          <a:p>
            <a:r>
              <a:rPr lang="en-GB" dirty="0" err="1" smtClean="0"/>
              <a:t>Rimmerman</a:t>
            </a:r>
            <a:r>
              <a:rPr lang="en-GB" dirty="0" smtClean="0"/>
              <a:t>, C.R. (2002)</a:t>
            </a:r>
            <a:r>
              <a:rPr lang="en-GB" i="1" dirty="0" smtClean="0"/>
              <a:t>From Identity to Politics: The lesbian and Gay Movements in the United States.  Philadelphia: Temple University Press. Chp1.PDF </a:t>
            </a:r>
            <a:r>
              <a:rPr lang="en-GB" i="1" dirty="0"/>
              <a:t>available </a:t>
            </a:r>
            <a:r>
              <a:rPr lang="en-GB" i="1" dirty="0" smtClean="0"/>
              <a:t>from: </a:t>
            </a:r>
            <a:r>
              <a:rPr lang="en-GB" i="1" dirty="0">
                <a:hlinkClick r:id="rId3"/>
              </a:rPr>
              <a:t>http://</a:t>
            </a:r>
            <a:r>
              <a:rPr lang="en-GB" i="1" dirty="0" smtClean="0">
                <a:hlinkClick r:id="rId3"/>
              </a:rPr>
              <a:t>www.temple.edu/tempress/chapters_1100/1351_ch1.pdf</a:t>
            </a:r>
            <a:endParaRPr lang="en-GB" i="1" dirty="0" smtClean="0"/>
          </a:p>
          <a:p>
            <a:endParaRPr lang="en-GB" dirty="0"/>
          </a:p>
          <a:p>
            <a:endParaRPr lang="en-GB" dirty="0"/>
          </a:p>
        </p:txBody>
      </p:sp>
    </p:spTree>
    <p:extLst>
      <p:ext uri="{BB962C8B-B14F-4D97-AF65-F5344CB8AC3E}">
        <p14:creationId xmlns:p14="http://schemas.microsoft.com/office/powerpoint/2010/main" val="1624781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Tremblay, M, </a:t>
            </a:r>
            <a:r>
              <a:rPr lang="en-GB" dirty="0" err="1"/>
              <a:t>Patternote</a:t>
            </a:r>
            <a:r>
              <a:rPr lang="en-GB" dirty="0"/>
              <a:t>, D. &amp; Johnson, C. (eds.)(2011) </a:t>
            </a:r>
            <a:r>
              <a:rPr lang="en-GB" i="1" dirty="0"/>
              <a:t>The Lesbian and Gay Movement and the State: Comparison Insights into a Transformed Relationship. </a:t>
            </a:r>
            <a:r>
              <a:rPr lang="en-GB" dirty="0"/>
              <a:t>London: Routledge. Chp.1</a:t>
            </a:r>
          </a:p>
          <a:p>
            <a:endParaRPr lang="en-GB" dirty="0"/>
          </a:p>
        </p:txBody>
      </p:sp>
    </p:spTree>
    <p:extLst>
      <p:ext uri="{BB962C8B-B14F-4D97-AF65-F5344CB8AC3E}">
        <p14:creationId xmlns:p14="http://schemas.microsoft.com/office/powerpoint/2010/main" val="6500486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922</TotalTime>
  <Words>1030</Words>
  <Application>Microsoft Macintosh PowerPoint</Application>
  <PresentationFormat>Widescreen</PresentationFormat>
  <Paragraphs>77</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Calibri</vt:lpstr>
      <vt:lpstr>Mangal</vt:lpstr>
      <vt:lpstr>Rockwell</vt:lpstr>
      <vt:lpstr>Rockwell Condensed</vt:lpstr>
      <vt:lpstr>Rockwell Extra Bold</vt:lpstr>
      <vt:lpstr>Wingdings</vt:lpstr>
      <vt:lpstr>Wood Type</vt:lpstr>
      <vt:lpstr>The lesbian and Gay Movements</vt:lpstr>
      <vt:lpstr>Resources</vt:lpstr>
      <vt:lpstr>Question</vt:lpstr>
      <vt:lpstr>Assimilationist ApprOach.</vt:lpstr>
      <vt:lpstr>Liberationist Perspective</vt:lpstr>
      <vt:lpstr>Liberationalists</vt:lpstr>
      <vt:lpstr>Social movement</vt:lpstr>
      <vt:lpstr>LGBT groups at the margins of society</vt:lpstr>
      <vt:lpstr>Rimmerman p.7</vt:lpstr>
      <vt:lpstr>So, social movements</vt:lpstr>
      <vt:lpstr>Rimmerman p.7</vt:lpstr>
      <vt:lpstr>He dev’t his argument thus</vt:lpstr>
      <vt:lpstr>Resources</vt:lpstr>
      <vt:lpstr>PowerPoint Presentation</vt:lpstr>
    </vt:vector>
  </TitlesOfParts>
  <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lesbian and Gay Movements</dc:title>
  <dc:creator>Carol U Hughes</dc:creator>
  <cp:lastModifiedBy>Carol U Hughes</cp:lastModifiedBy>
  <cp:revision>29</cp:revision>
  <dcterms:created xsi:type="dcterms:W3CDTF">2017-12-03T13:57:23Z</dcterms:created>
  <dcterms:modified xsi:type="dcterms:W3CDTF">2018-03-03T17:55:41Z</dcterms:modified>
</cp:coreProperties>
</file>