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4"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p:scale>
          <a:sx n="66" d="100"/>
          <a:sy n="66" d="100"/>
        </p:scale>
        <p:origin x="6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DB78A697-9D75-4DE8-8C28-1296A6CF43C1}" type="datetimeFigureOut">
              <a:rPr lang="en-US" dirty="0"/>
              <a:t>3/5/2019</a:t>
            </a:fld>
            <a:endParaRPr lang="en-US" dirty="0"/>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pPr algn="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D967-1B7E-40AA-AAF7-BA98E0E039F7}" type="datetimeFigureOut">
              <a:rPr lang="en-US" dirty="0"/>
              <a:t>3/5/2019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D1490F-3E6A-4544-9694-22B6007FE3C6}" type="datetimeFigureOut">
              <a:rPr lang="en-US" dirty="0"/>
              <a:t>3/5/2019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AF9620-38BC-4982-922B-C904A70C41DD}" type="datetimeFigureOut">
              <a:rPr lang="en-US" dirty="0"/>
              <a:t>3/5/2019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56FC6-E80E-40CB-B83C-A6FFE3EF0BA6}" type="datetimeFigureOut">
              <a:rPr lang="en-US" dirty="0"/>
              <a:t>3/5/2019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F863F-52DC-41B2-9D00-5A4E5632AC32}" type="datetimeFigureOut">
              <a:rPr lang="en-US" dirty="0"/>
              <a:t>3/5/2019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55614-3909-43DC-A067-7F9842F8B81D}" type="datetimeFigureOut">
              <a:rPr lang="en-US" dirty="0"/>
              <a:t>3/5/2019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29323-6A73-409C-86A6-9EAF0F851121}" type="datetimeFigureOut">
              <a:rPr lang="en-US" dirty="0"/>
              <a:t>3/5/2019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E240176-F1D3-49EC-82F4-0915A3AC4184}" type="datetimeFigureOut">
              <a:rPr lang="en-US" dirty="0"/>
              <a:t>3/5/2019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3075A-B3CA-4308-8288-4AA3FDE33D80}" type="datetimeFigureOut">
              <a:rPr lang="en-US" dirty="0"/>
              <a:t>3/5/2019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674B8D-FEEF-4ACC-AE11-BD533592BCDC}" type="datetimeFigureOut">
              <a:rPr lang="en-US" dirty="0"/>
              <a:t>3/5/2019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26006-7E0B-4944-9FC8-8FFECA54B11C}" type="datetimeFigureOut">
              <a:rPr lang="en-US" dirty="0"/>
              <a:t>3/5/2019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5A3413-B80B-4905-8668-7292F4C8B0D5}" type="datetimeFigureOut">
              <a:rPr lang="en-US" dirty="0"/>
              <a:t>3/5/2019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4019662-C6A4-45F9-A235-129F0C1DEF43}" type="datetimeFigureOut">
              <a:rPr lang="en-US" dirty="0"/>
              <a:t>3/5/2019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9BB764-976A-4040-BDCA-252C91CEE939}" type="datetimeFigureOut">
              <a:rPr lang="en-US" dirty="0"/>
              <a:t>3/5/2019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FC935-CE77-4008-BAD9-6108F00BE393}" type="datetimeFigureOut">
              <a:rPr lang="en-US" dirty="0"/>
              <a:t>3/5/2019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C562D5-4244-4B26-B385-E71032EABECD}" type="datetimeFigureOut">
              <a:rPr lang="en-US" dirty="0"/>
              <a:t>3/5/2019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50172865-FBF0-458A-BAFF-4F75173770F5}" type="datetimeFigureOut">
              <a:rPr lang="en-US" dirty="0"/>
              <a:t>3/5/2019</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21420000">
            <a:off x="885266" y="436011"/>
            <a:ext cx="9945714" cy="2988339"/>
          </a:xfrm>
        </p:spPr>
        <p:txBody>
          <a:bodyPr>
            <a:normAutofit fontScale="90000"/>
          </a:bodyPr>
          <a:lstStyle/>
          <a:p>
            <a:r>
              <a:rPr lang="en-GB" dirty="0"/>
              <a:t>Segmentation, Targeting and Positioning</a:t>
            </a:r>
          </a:p>
        </p:txBody>
      </p:sp>
    </p:spTree>
    <p:extLst>
      <p:ext uri="{BB962C8B-B14F-4D97-AF65-F5344CB8AC3E}">
        <p14:creationId xmlns:p14="http://schemas.microsoft.com/office/powerpoint/2010/main" val="1237950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segmentation</a:t>
            </a:r>
          </a:p>
        </p:txBody>
      </p:sp>
      <p:sp>
        <p:nvSpPr>
          <p:cNvPr id="3" name="Content Placeholder 2"/>
          <p:cNvSpPr>
            <a:spLocks noGrp="1"/>
          </p:cNvSpPr>
          <p:nvPr>
            <p:ph sz="quarter" idx="13"/>
          </p:nvPr>
        </p:nvSpPr>
        <p:spPr/>
        <p:txBody>
          <a:bodyPr/>
          <a:lstStyle/>
          <a:p>
            <a:r>
              <a:rPr lang="en-GB" dirty="0"/>
              <a:t>Market segmentation and targeting is at the core of marketing strategy and consumers (or potential consumers) are the key stakeholder group for both commercial and social marketers.</a:t>
            </a:r>
          </a:p>
          <a:p>
            <a:r>
              <a:rPr lang="en-GB" dirty="0"/>
              <a:t>factors that impact on consumer behaviour are:  age, income, lifestyle – that form the basis for market segmentation. The process is as illustrated below.</a:t>
            </a:r>
          </a:p>
          <a:p>
            <a:endParaRPr lang="en-GB" dirty="0"/>
          </a:p>
        </p:txBody>
      </p:sp>
      <p:pic>
        <p:nvPicPr>
          <p:cNvPr id="4" name="Picture 3"/>
          <p:cNvPicPr>
            <a:picLocks noChangeAspect="1"/>
          </p:cNvPicPr>
          <p:nvPr/>
        </p:nvPicPr>
        <p:blipFill>
          <a:blip r:embed="rId2"/>
          <a:stretch>
            <a:fillRect/>
          </a:stretch>
        </p:blipFill>
        <p:spPr>
          <a:xfrm>
            <a:off x="685800" y="4679192"/>
            <a:ext cx="9956804" cy="502407"/>
          </a:xfrm>
          <a:prstGeom prst="rect">
            <a:avLst/>
          </a:prstGeom>
        </p:spPr>
      </p:pic>
    </p:spTree>
    <p:extLst>
      <p:ext uri="{BB962C8B-B14F-4D97-AF65-F5344CB8AC3E}">
        <p14:creationId xmlns:p14="http://schemas.microsoft.com/office/powerpoint/2010/main" val="1426256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Segmentation</a:t>
            </a:r>
          </a:p>
        </p:txBody>
      </p:sp>
      <p:sp>
        <p:nvSpPr>
          <p:cNvPr id="3" name="Content Placeholder 2"/>
          <p:cNvSpPr>
            <a:spLocks noGrp="1"/>
          </p:cNvSpPr>
          <p:nvPr>
            <p:ph sz="quarter" idx="13"/>
          </p:nvPr>
        </p:nvSpPr>
        <p:spPr/>
        <p:txBody>
          <a:bodyPr/>
          <a:lstStyle/>
          <a:p>
            <a:pPr marL="0" indent="0">
              <a:buNone/>
            </a:pPr>
            <a:r>
              <a:rPr lang="en-GB" dirty="0"/>
              <a:t>Market segmentation is the process of dividing the market in to groups of consumers who respond in a similar way to a given set of marketing stimuli (e.g. price, product features) or, alternatively, groups of consumers/customers with homogeneous needs or preferences. This may be on the basis of demographics, e.g. age, gender; </a:t>
            </a:r>
            <a:r>
              <a:rPr lang="en-GB" dirty="0" err="1"/>
              <a:t>geographics</a:t>
            </a:r>
            <a:r>
              <a:rPr lang="en-GB" dirty="0"/>
              <a:t>, e.g. by country, rural/urban areas; psychographics, e.g. lifestyle; or behavioural factors, e.g. brand loyalty.</a:t>
            </a:r>
          </a:p>
        </p:txBody>
      </p:sp>
    </p:spTree>
    <p:extLst>
      <p:ext uri="{BB962C8B-B14F-4D97-AF65-F5344CB8AC3E}">
        <p14:creationId xmlns:p14="http://schemas.microsoft.com/office/powerpoint/2010/main" val="1634938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sz="quarter" idx="13"/>
          </p:nvPr>
        </p:nvPicPr>
        <p:blipFill>
          <a:blip r:embed="rId2"/>
          <a:stretch>
            <a:fillRect/>
          </a:stretch>
        </p:blipFill>
        <p:spPr>
          <a:xfrm>
            <a:off x="0" y="0"/>
            <a:ext cx="11976100" cy="5829300"/>
          </a:xfrm>
          <a:prstGeom prst="rect">
            <a:avLst/>
          </a:prstGeom>
        </p:spPr>
      </p:pic>
    </p:spTree>
    <p:extLst>
      <p:ext uri="{BB962C8B-B14F-4D97-AF65-F5344CB8AC3E}">
        <p14:creationId xmlns:p14="http://schemas.microsoft.com/office/powerpoint/2010/main" val="4262740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a:t>
            </a:r>
          </a:p>
        </p:txBody>
      </p:sp>
      <p:sp>
        <p:nvSpPr>
          <p:cNvPr id="3" name="Content Placeholder 2"/>
          <p:cNvSpPr>
            <a:spLocks noGrp="1"/>
          </p:cNvSpPr>
          <p:nvPr>
            <p:ph sz="quarter" idx="13"/>
          </p:nvPr>
        </p:nvSpPr>
        <p:spPr/>
        <p:txBody>
          <a:bodyPr/>
          <a:lstStyle/>
          <a:p>
            <a:pPr marL="0" indent="0">
              <a:buNone/>
            </a:pPr>
            <a:r>
              <a:rPr lang="en-GB" dirty="0"/>
              <a:t>Think about the royal commission, construct the market segmentation for the royal commission.  Use the table we have just looked at.</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6430761" y="2943045"/>
            <a:ext cx="4997883" cy="2431540"/>
          </a:xfrm>
          <a:prstGeom prst="rect">
            <a:avLst/>
          </a:prstGeom>
        </p:spPr>
      </p:pic>
    </p:spTree>
    <p:extLst>
      <p:ext uri="{BB962C8B-B14F-4D97-AF65-F5344CB8AC3E}">
        <p14:creationId xmlns:p14="http://schemas.microsoft.com/office/powerpoint/2010/main" val="3014383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A98B3-1490-4330-ABA8-D573BBA4744E}"/>
              </a:ext>
            </a:extLst>
          </p:cNvPr>
          <p:cNvSpPr>
            <a:spLocks noGrp="1"/>
          </p:cNvSpPr>
          <p:nvPr>
            <p:ph type="title"/>
          </p:nvPr>
        </p:nvSpPr>
        <p:spPr/>
        <p:txBody>
          <a:bodyPr/>
          <a:lstStyle/>
          <a:p>
            <a:r>
              <a:rPr lang="en-GB" dirty="0"/>
              <a:t>Activity 2</a:t>
            </a:r>
          </a:p>
        </p:txBody>
      </p:sp>
      <p:sp>
        <p:nvSpPr>
          <p:cNvPr id="3" name="Content Placeholder 2">
            <a:extLst>
              <a:ext uri="{FF2B5EF4-FFF2-40B4-BE49-F238E27FC236}">
                <a16:creationId xmlns:a16="http://schemas.microsoft.com/office/drawing/2014/main" id="{18259CF7-FEA9-4CE2-909A-C10B4B7C07A1}"/>
              </a:ext>
            </a:extLst>
          </p:cNvPr>
          <p:cNvSpPr>
            <a:spLocks noGrp="1"/>
          </p:cNvSpPr>
          <p:nvPr>
            <p:ph sz="quarter" idx="13"/>
          </p:nvPr>
        </p:nvSpPr>
        <p:spPr/>
        <p:txBody>
          <a:bodyPr/>
          <a:lstStyle/>
          <a:p>
            <a:pPr marL="0" indent="0">
              <a:buNone/>
            </a:pPr>
            <a:r>
              <a:rPr lang="en-GB" dirty="0"/>
              <a:t>Read the Journal given to you, consider its relevance as an alternative solution for segmentation.  Be ready to discuss as a group.</a:t>
            </a:r>
          </a:p>
        </p:txBody>
      </p:sp>
    </p:spTree>
    <p:extLst>
      <p:ext uri="{BB962C8B-B14F-4D97-AF65-F5344CB8AC3E}">
        <p14:creationId xmlns:p14="http://schemas.microsoft.com/office/powerpoint/2010/main" val="276613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Following this…</a:t>
            </a:r>
          </a:p>
        </p:txBody>
      </p:sp>
      <p:sp>
        <p:nvSpPr>
          <p:cNvPr id="3" name="Content Placeholder 2"/>
          <p:cNvSpPr>
            <a:spLocks noGrp="1"/>
          </p:cNvSpPr>
          <p:nvPr>
            <p:ph sz="quarter" idx="13"/>
          </p:nvPr>
        </p:nvSpPr>
        <p:spPr/>
        <p:txBody>
          <a:bodyPr/>
          <a:lstStyle/>
          <a:p>
            <a:pPr marL="0" indent="0">
              <a:buNone/>
            </a:pPr>
            <a:r>
              <a:rPr lang="en-GB" dirty="0"/>
              <a:t>Subsequently the organisation will select a target market based on a number of factors. For example, will the target market provide the required level of behaviour change (or meet other objectives)? Will it be accessible to the organisation taking into account the available resources, etc.?</a:t>
            </a:r>
          </a:p>
        </p:txBody>
      </p:sp>
    </p:spTree>
    <p:extLst>
      <p:ext uri="{BB962C8B-B14F-4D97-AF65-F5344CB8AC3E}">
        <p14:creationId xmlns:p14="http://schemas.microsoft.com/office/powerpoint/2010/main" val="3852076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3</a:t>
            </a:r>
          </a:p>
        </p:txBody>
      </p:sp>
      <p:sp>
        <p:nvSpPr>
          <p:cNvPr id="3" name="Content Placeholder 2"/>
          <p:cNvSpPr>
            <a:spLocks noGrp="1"/>
          </p:cNvSpPr>
          <p:nvPr>
            <p:ph sz="quarter" idx="13"/>
          </p:nvPr>
        </p:nvSpPr>
        <p:spPr/>
        <p:txBody>
          <a:bodyPr/>
          <a:lstStyle/>
          <a:p>
            <a:pPr marL="0" indent="0">
              <a:buNone/>
            </a:pPr>
            <a:r>
              <a:rPr lang="en-GB" dirty="0"/>
              <a:t>From the Market segmentation you designed in the previous activity, rank the target markets 1-10 from this market segmentation and justify it.  We will then discuss as a class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3400" y="3258448"/>
            <a:ext cx="5804627" cy="2116137"/>
          </a:xfrm>
          <a:prstGeom prst="rect">
            <a:avLst/>
          </a:prstGeom>
        </p:spPr>
      </p:pic>
    </p:spTree>
    <p:extLst>
      <p:ext uri="{BB962C8B-B14F-4D97-AF65-F5344CB8AC3E}">
        <p14:creationId xmlns:p14="http://schemas.microsoft.com/office/powerpoint/2010/main" val="1552223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Positioning</a:t>
            </a:r>
          </a:p>
        </p:txBody>
      </p:sp>
      <p:sp>
        <p:nvSpPr>
          <p:cNvPr id="3" name="Content Placeholder 2"/>
          <p:cNvSpPr>
            <a:spLocks noGrp="1"/>
          </p:cNvSpPr>
          <p:nvPr>
            <p:ph sz="quarter" idx="13"/>
          </p:nvPr>
        </p:nvSpPr>
        <p:spPr/>
        <p:txBody>
          <a:bodyPr/>
          <a:lstStyle/>
          <a:p>
            <a:pPr marL="0" indent="0">
              <a:buNone/>
            </a:pPr>
            <a:r>
              <a:rPr lang="en-GB" dirty="0"/>
              <a:t>Market Positioning Definition.  Market positioning involves "arranging for a product to occupy a clear, distinctive and desirable place relative to competing products in the minds of target consumers". It is about formulating competitive positioning for a product and a detailed marketing mix (Kotler et al., 1999).</a:t>
            </a:r>
          </a:p>
        </p:txBody>
      </p:sp>
    </p:spTree>
    <p:extLst>
      <p:ext uri="{BB962C8B-B14F-4D97-AF65-F5344CB8AC3E}">
        <p14:creationId xmlns:p14="http://schemas.microsoft.com/office/powerpoint/2010/main" val="234947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196B1-5DBD-429B-B839-6064A58EC800}"/>
              </a:ext>
            </a:extLst>
          </p:cNvPr>
          <p:cNvSpPr>
            <a:spLocks noGrp="1"/>
          </p:cNvSpPr>
          <p:nvPr>
            <p:ph type="title"/>
          </p:nvPr>
        </p:nvSpPr>
        <p:spPr/>
        <p:txBody>
          <a:bodyPr/>
          <a:lstStyle/>
          <a:p>
            <a:r>
              <a:rPr lang="en-GB" dirty="0"/>
              <a:t>Activity 4</a:t>
            </a:r>
          </a:p>
        </p:txBody>
      </p:sp>
      <p:sp>
        <p:nvSpPr>
          <p:cNvPr id="3" name="Content Placeholder 2">
            <a:extLst>
              <a:ext uri="{FF2B5EF4-FFF2-40B4-BE49-F238E27FC236}">
                <a16:creationId xmlns:a16="http://schemas.microsoft.com/office/drawing/2014/main" id="{5B807189-B0C6-44A8-828B-F2F0E457421B}"/>
              </a:ext>
            </a:extLst>
          </p:cNvPr>
          <p:cNvSpPr>
            <a:spLocks noGrp="1"/>
          </p:cNvSpPr>
          <p:nvPr>
            <p:ph sz="quarter" idx="13"/>
          </p:nvPr>
        </p:nvSpPr>
        <p:spPr/>
        <p:txBody>
          <a:bodyPr/>
          <a:lstStyle/>
          <a:p>
            <a:pPr marL="0" indent="0">
              <a:buNone/>
            </a:pPr>
            <a:r>
              <a:rPr lang="en-GB" dirty="0"/>
              <a:t>Using the discussions from last week around the marketing mix, choose the marketing mix you most prefer (4p’s, 7p’s, 8p’s, 4 e’s).  Apply the chose mix to the top 3 target markets for the royal commission.</a:t>
            </a:r>
          </a:p>
          <a:p>
            <a:pPr marL="0" indent="0">
              <a:buNone/>
            </a:pPr>
            <a:r>
              <a:rPr lang="en-GB" dirty="0"/>
              <a:t>Be prepared to present to the class and discuss</a:t>
            </a:r>
          </a:p>
        </p:txBody>
      </p:sp>
    </p:spTree>
    <p:extLst>
      <p:ext uri="{BB962C8B-B14F-4D97-AF65-F5344CB8AC3E}">
        <p14:creationId xmlns:p14="http://schemas.microsoft.com/office/powerpoint/2010/main" val="339680974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docProps/app.xml><?xml version="1.0" encoding="utf-8"?>
<Properties xmlns="http://schemas.openxmlformats.org/officeDocument/2006/extended-properties" xmlns:vt="http://schemas.openxmlformats.org/officeDocument/2006/docPropsVTypes">
  <Template>TM04033927[[fn=Main Event]]</Template>
  <TotalTime>59</TotalTime>
  <Words>418</Words>
  <Application>Microsoft Office PowerPoint</Application>
  <PresentationFormat>Widescreen</PresentationFormat>
  <Paragraphs>23</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Impact</vt:lpstr>
      <vt:lpstr>Main Event</vt:lpstr>
      <vt:lpstr>Segmentation, Targeting and Positioning</vt:lpstr>
      <vt:lpstr>Market segmentation</vt:lpstr>
      <vt:lpstr>Market Segmentation</vt:lpstr>
      <vt:lpstr>PowerPoint Presentation</vt:lpstr>
      <vt:lpstr>Activity 1</vt:lpstr>
      <vt:lpstr>Activity 2</vt:lpstr>
      <vt:lpstr>Following this…</vt:lpstr>
      <vt:lpstr>Activity 3</vt:lpstr>
      <vt:lpstr>Positioning</vt:lpstr>
      <vt:lpstr>Activity 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Segmentation, Targeting and Positioning</dc:title>
  <dc:creator>Jessica Shore</dc:creator>
  <cp:lastModifiedBy>Jessica Shore</cp:lastModifiedBy>
  <cp:revision>4</cp:revision>
  <dcterms:created xsi:type="dcterms:W3CDTF">2019-03-05T13:39:42Z</dcterms:created>
  <dcterms:modified xsi:type="dcterms:W3CDTF">2019-03-05T21:37:47Z</dcterms:modified>
</cp:coreProperties>
</file>