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81" r:id="rId2"/>
    <p:sldId id="268" r:id="rId3"/>
    <p:sldId id="285" r:id="rId4"/>
    <p:sldId id="290" r:id="rId5"/>
    <p:sldId id="286" r:id="rId6"/>
    <p:sldId id="289" r:id="rId7"/>
    <p:sldId id="288" r:id="rId8"/>
    <p:sldId id="287" r:id="rId9"/>
    <p:sldId id="291" r:id="rId10"/>
    <p:sldId id="292" r:id="rId11"/>
    <p:sldId id="293" r:id="rId12"/>
    <p:sldId id="296" r:id="rId13"/>
    <p:sldId id="295" r:id="rId14"/>
    <p:sldId id="294" r:id="rId15"/>
    <p:sldId id="297" r:id="rId16"/>
    <p:sldId id="298" r:id="rId17"/>
    <p:sldId id="299" r:id="rId18"/>
    <p:sldId id="300" r:id="rId19"/>
    <p:sldId id="301" r:id="rId20"/>
    <p:sldId id="304" r:id="rId21"/>
    <p:sldId id="305" r:id="rId22"/>
    <p:sldId id="30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AQAFcZk7UCNR9PznmJXBKg==" hashData="OjMhJaeSBWWQmQb3fScOJZOa6SK90HSc8hcMakj659DswUZjxgNtOPfQNTgSSZtJy5Ug+jQIOgpjm+2gWibyqQ=="/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1141"/>
    <a:srgbClr val="42516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2" autoAdjust="0"/>
    <p:restoredTop sz="43721" autoAdjust="0"/>
  </p:normalViewPr>
  <p:slideViewPr>
    <p:cSldViewPr snapToGrid="0">
      <p:cViewPr varScale="1">
        <p:scale>
          <a:sx n="51" d="100"/>
          <a:sy n="51" d="100"/>
        </p:scale>
        <p:origin x="28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62DB9A-5B63-4CFE-92A7-7F54C9D82B98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29E3C3-FC54-409C-BE13-23C7F6CB9C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70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6C8754-5A55-4C64-8D25-5FBC3AA3A3D0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9293F-F3C1-4DBE-9ABE-39D87F4D9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56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62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8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197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>
                <a:latin typeface="Arial" charset="0"/>
              </a:rPr>
              <a:t>Diagnosed before the age of 18 years.</a:t>
            </a:r>
          </a:p>
          <a:p>
            <a:endParaRPr lang="en-GB" altLang="en-US" dirty="0" smtClean="0">
              <a:latin typeface="Arial" charset="0"/>
            </a:endParaRPr>
          </a:p>
          <a:p>
            <a:r>
              <a:rPr lang="en-GB" altLang="en-US" dirty="0" smtClean="0">
                <a:latin typeface="Arial" charset="0"/>
              </a:rPr>
              <a:t>Any disability after 18 years is classed as a “brain injury”.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People with learning disabilities may suffer from mental health problems just as anyone else in the community</a:t>
            </a:r>
          </a:p>
          <a:p>
            <a:r>
              <a:rPr lang="en-US" altLang="en-US" dirty="0" smtClean="0"/>
              <a:t>PACE requires us to use special measures when dealing with people with learning difficulties – ‘vulnerable persons’</a:t>
            </a:r>
            <a:endParaRPr lang="en-GB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3205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220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 smtClean="0">
                <a:latin typeface="Arial" charset="0"/>
              </a:rPr>
              <a:t>Many of the above are coping mechanisms for that person.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98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430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1505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076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128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6550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8409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72980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Where do people seek help? </a:t>
            </a:r>
          </a:p>
          <a:p>
            <a:endParaRPr lang="en-GB" dirty="0" smtClean="0"/>
          </a:p>
          <a:p>
            <a:r>
              <a:rPr lang="en-GB" dirty="0" smtClean="0"/>
              <a:t>76% from the internet</a:t>
            </a:r>
          </a:p>
          <a:p>
            <a:r>
              <a:rPr lang="en-GB" dirty="0" smtClean="0"/>
              <a:t>61% from friends</a:t>
            </a:r>
          </a:p>
          <a:p>
            <a:r>
              <a:rPr lang="en-GB" dirty="0" smtClean="0"/>
              <a:t>17% from a teacher</a:t>
            </a:r>
          </a:p>
          <a:p>
            <a:r>
              <a:rPr lang="en-GB" dirty="0" smtClean="0"/>
              <a:t>16% from family</a:t>
            </a:r>
          </a:p>
          <a:p>
            <a:r>
              <a:rPr lang="en-GB" dirty="0" smtClean="0"/>
              <a:t>27% from a doctor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9368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2081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3024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Delusions, hallucinations, hearing voices, thought dysfunction, destruction of personality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Hyperactive mood changes, wild look, rapid speech, delusions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Depression may have no apparent external causes or be reactive to a known cause – low level of activity, lack of motivation, sleep problems, delusion, suicidal thoughts.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Mood swings</a:t>
            </a:r>
          </a:p>
          <a:p>
            <a:endParaRPr lang="en-US" altLang="en-US" dirty="0" smtClean="0"/>
          </a:p>
          <a:p>
            <a:r>
              <a:rPr lang="en-US" altLang="en-US" dirty="0" smtClean="0"/>
              <a:t>Delusions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596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Depression associated with a life event</a:t>
            </a:r>
          </a:p>
          <a:p>
            <a:r>
              <a:rPr lang="en-US" altLang="en-US" dirty="0" smtClean="0"/>
              <a:t>Irritability, panic attacks, loss of concentration, sleep problems</a:t>
            </a:r>
          </a:p>
          <a:p>
            <a:r>
              <a:rPr lang="en-US" altLang="en-US" dirty="0" smtClean="0"/>
              <a:t>Irrational fear of things, panic attacks, avoidance</a:t>
            </a:r>
          </a:p>
          <a:p>
            <a:r>
              <a:rPr lang="en-US" altLang="en-US" dirty="0" smtClean="0"/>
              <a:t>Irrational displays of </a:t>
            </a:r>
            <a:r>
              <a:rPr lang="en-US" altLang="en-US" dirty="0" err="1" smtClean="0"/>
              <a:t>behaviour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behaviour</a:t>
            </a:r>
            <a:r>
              <a:rPr lang="en-US" altLang="en-US" dirty="0" smtClean="0"/>
              <a:t> repeated</a:t>
            </a:r>
            <a:endParaRPr lang="en-GB" alt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0227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5894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latin typeface="Arial" charset="0"/>
              </a:rPr>
              <a:t>A mental disorder may directly cause someone to offend, or play no significant part in their offending behaviour.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 smtClean="0">
              <a:latin typeface="Arial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 smtClean="0">
                <a:latin typeface="Arial" charset="0"/>
              </a:rPr>
              <a:t>In cases of serious illness, patients experiencing delusions or hallucinations may perceive people as posing a serious threat to them, when in fact none exists. This can account for why a vulnerable or distressed person might attack others, believing it to be a form of self-defence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0568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MIND &amp; MIND Blue Light Infoline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Samaritans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C.A.L.L.  Helpline (24 hours)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DAN24/7 (Drug and Alcohol Service)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Time to Change Wales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Occupational Health Department/Webpage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Federation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Unison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9293F-F3C1-4DBE-9ABE-39D87F4D905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502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57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65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508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62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2477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8975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947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781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78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53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80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jp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88794" y="1607730"/>
            <a:ext cx="455190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rgbClr val="CD114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Mental Health &amp; Vulnerability </a:t>
            </a:r>
          </a:p>
          <a:p>
            <a:r>
              <a:rPr lang="en-GB" sz="2000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Subtitle</a:t>
            </a:r>
          </a:p>
          <a:p>
            <a:endParaRPr lang="en-GB" sz="20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sz="1600" dirty="0" smtClean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Speaker</a:t>
            </a:r>
          </a:p>
          <a:p>
            <a:endParaRPr lang="en-GB" sz="20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33" y="104420"/>
            <a:ext cx="792549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45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19656" y="12246"/>
            <a:ext cx="8230313" cy="1243692"/>
          </a:xfrm>
          <a:prstGeom prst="rect">
            <a:avLst/>
          </a:prstGeom>
        </p:spPr>
      </p:pic>
      <p:sp>
        <p:nvSpPr>
          <p:cNvPr id="3" name="Content Placeholder 4"/>
          <p:cNvSpPr txBox="1">
            <a:spLocks/>
          </p:cNvSpPr>
          <p:nvPr/>
        </p:nvSpPr>
        <p:spPr>
          <a:xfrm>
            <a:off x="2019656" y="12559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Provides a legal framework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Protects patients and staff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Some patients are detained and temporarily lose their freedom but have rights &amp; Safeguards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Code of Practice for Wales provides guidance when undertaking functions and duties under the Act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Sec 135/6 Good Practice Guidance has been designed to promote good practice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748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3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Objectives of the Guidance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90700" y="141763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Promote the dignity and safety of individuals who may be subject to the powers of sections 135 or 136 of the 1983 Act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 Support safe and appropriate use of those powers  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Encourage effective joint working between health, social care and police forces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63538" marR="0" lvl="0" indent="-36353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Encourage effective monitoring and on-going development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699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Disorder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2076450" y="16764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 disorder means</a:t>
            </a:r>
            <a:br>
              <a:rPr kumimoji="0" lang="en-GB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altLang="en-US" sz="32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‘ mental illness, arrested or incomplete development of mind, psychopathic disorder and any other disorder or disability of mind and 'mentally disordered' shall be construed accordingly’.</a:t>
            </a:r>
            <a:br>
              <a:rPr kumimoji="0" lang="en-GB" altLang="en-US" sz="32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</a:b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107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2966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is a Learning Disability?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314450" y="1600200"/>
            <a:ext cx="95440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disabilities/difficulties are not a mental disorder.  They are a permanent condition, however people can present with the same behaviours and can co-exist with mental health conditions.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615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Facts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14500" y="1600200"/>
            <a:ext cx="9448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People with Learning Disabilities are some of our most vulnerable and disadvantaged members of society.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50% experience some form of abuse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40% will experience some form of mental health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20-30% of people have ASD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30% of offenders have learning disabilities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25% have motor impairment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33% have a form of sensory impairment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than 30% have epilepsy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4 times more likely to develop Dementia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More likely to experience all forms of adverse life events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811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Effects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371600" y="1417638"/>
            <a:ext cx="95250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Communication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Sensory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Unable to engage in eye contact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Aggressive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Repetitive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Problems understanding and using information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new skills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Managing to live independently and may need help to manage day to day life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Difficulty coping in unusual and stressful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8190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Useful Questions to Ask / </a:t>
            </a:r>
            <a:b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to look out for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38250" y="1600200"/>
            <a:ext cx="98107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have difficulty providing information about themselves?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tell you what time of the day it is (e.g. morning/afternoon/evening)?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tell you their address?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Are they able to read and write? At least a few sentences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live independently with no support?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manage their personal care? Or would they need reminding?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Can they get around their local area, catch buses / trains and get to appointments on time?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Do they need help with recognising and understanding money, working out change?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1696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871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Communication &amp; </a:t>
            </a:r>
            <a:b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De-escalation Skills Can You Use?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733550" y="1600200"/>
            <a:ext cx="9086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Patience and calmness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Active listening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Listen non-judgementally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Speak clearly and slowly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 sympathetic or show empathy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Try not to make any sudden movements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Try not to invade their personal space or touch them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Provide reassurance and explain what is happening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04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355" y="1887539"/>
            <a:ext cx="6048440" cy="337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6089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What is Self Harm?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19200" y="1600200"/>
            <a:ext cx="98488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Deliberate injury to oneself, typically as a manifestation of a psychological or psychiatric disorder.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above phenomenon has previously been described as self-mutilation, self-harm, cutting and para-suicide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large majority of people who indulge in deliberate self-harm do not have suicidal intentions and also they are not at risk for suicide, at this stage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 is not a mental illness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007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Different Methods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3943350" y="1600200"/>
            <a:ext cx="47434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Cutting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Burning           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Ingesting poisons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Pulling hair out             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Not eating/overeating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Over exercising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Risk taking behaviour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Taking an overdose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Hitting oneself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Self-strangulation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141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Reasons for Self Harming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828800" y="1417638"/>
            <a:ext cx="90297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need to feel in control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The need to find release from feelings or emotional distress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makes the person temporarily ‘feel better’ or able to cope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Self-punishment and atonement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form of communication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11610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700" y="1417638"/>
            <a:ext cx="5346607" cy="4285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itle 3"/>
          <p:cNvSpPr txBox="1">
            <a:spLocks/>
          </p:cNvSpPr>
          <p:nvPr/>
        </p:nvSpPr>
        <p:spPr>
          <a:xfrm>
            <a:off x="457200" y="274638"/>
            <a:ext cx="113347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 Cycle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2190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157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HELP!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68" y="1417638"/>
            <a:ext cx="1395413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868" y="3019425"/>
            <a:ext cx="1914525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906" y="4415235"/>
            <a:ext cx="1914525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538" y="1351757"/>
            <a:ext cx="16891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263" y="2874963"/>
            <a:ext cx="1603375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1855788" y="1661319"/>
            <a:ext cx="8229600" cy="4713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76% 				16%																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61% 				27%  																	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17%   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7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728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Suicide Risk - Escalation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1524000" y="1600200"/>
            <a:ext cx="927735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Those who had self-harmed are 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17  x likely to die by 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34 x to die by drug overdose or alcohol poisoning at a young age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 is the leading risk factor in suicide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791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5252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Self Harm v Suicide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6"/>
          <p:cNvSpPr txBox="1">
            <a:spLocks/>
          </p:cNvSpPr>
          <p:nvPr/>
        </p:nvSpPr>
        <p:spPr>
          <a:xfrm>
            <a:off x="1409700" y="1600200"/>
            <a:ext cx="9601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Self-Harm</a:t>
            </a: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is a way of telling the person change the brain chemistry which gives the effect of a rush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Suicidal people </a:t>
            </a:r>
            <a:r>
              <a:rPr kumimoji="0" lang="en-GB" sz="32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see no way out and wants to end their life.  It is an attempt to escape the pain and suffering they are going through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243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919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Health Problems - Psychoses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19250" y="1581150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Schizophrenia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Mania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Manic 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Paranoia/ paranoid state</a:t>
            </a:r>
            <a:endParaRPr kumimoji="0" lang="en-GB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5943600" y="1512888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Delusions, voices, thought dysfunction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Hyperactive, mood changes, rapid speech, delusions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No motivation, sleep problems, low activity levels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Mood swings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Delusions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89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681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44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Mental Health Problems - Neuroses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357686" y="1615223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Depression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Anxiety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Phobias</a:t>
            </a:r>
            <a:endParaRPr kumimoji="0" lang="en-US" altLang="en-US" sz="20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Obsessions / compulsions</a:t>
            </a:r>
            <a:endParaRPr kumimoji="0" lang="en-GB" altLang="en-US" sz="2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Content Placeholder 5"/>
          <p:cNvSpPr txBox="1">
            <a:spLocks/>
          </p:cNvSpPr>
          <p:nvPr/>
        </p:nvSpPr>
        <p:spPr>
          <a:xfrm>
            <a:off x="5814773" y="1463676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Life event, as previous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Irritability, panic attacks, loss of concentration, sleep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Fear of things, panic attacks, avoidance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None/>
              <a:tabLst/>
              <a:defRPr/>
            </a:pPr>
            <a:endParaRPr kumimoji="0" lang="en-US" altLang="en-US" sz="2800" b="0" i="0" u="none" strike="noStrike" kern="1200" cap="none" spc="0" normalizeH="0" baseline="0" noProof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ＭＳ Ｐゴシック" pitchFamily="1" charset="-128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ysClr val="windowText" lastClr="000000"/>
              </a:buClr>
              <a:buSzPct val="90000"/>
              <a:buFontTx/>
              <a:buChar char="•"/>
              <a:tabLst/>
              <a:defRPr/>
            </a:pPr>
            <a:r>
              <a:rPr kumimoji="0" lang="en-US" altLang="en-US" sz="2800" b="0" i="0" u="none" strike="noStrike" kern="1200" cap="none" spc="0" normalizeH="0" baseline="0" noProof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/>
                <a:ea typeface="ＭＳ Ｐゴシック" pitchFamily="1" charset="-128"/>
                <a:cs typeface="+mn-cs"/>
              </a:rPr>
              <a:t>Irrational behaviour, repeated behaviour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481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109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Vulnerable Victims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00150" y="1600200"/>
            <a:ext cx="9753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People with mental health issues &amp; learning disabilities, may be at greater risk of becoming victims of crime, especially those with severe mental illnesses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victim or witness with mental ill health/ learning disabilities should have equal access to justice and be treated with  dignity and respect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should not be assumed that a victim is unreliable because they are subject to mental ill health/learning disabilities, so please take them seriously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0057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353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Vulnerable Suspects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1200150" y="1417638"/>
            <a:ext cx="98679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 ill health is not a barrier to investigation, and taking action can lead to individual receiving more appropriate and safer levels of treatment and care.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It should not be assumed a detained suspect did not understand their actions or what they were doing was wrong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If applicable, crime in accordance with Home Office Counting Rules even if a complaint is not supported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600" b="0" i="0" u="none" strike="noStrike" kern="1200" cap="none" spc="0" normalizeH="0" baseline="0" noProof="0" smtClean="0">
              <a:ln>
                <a:noFill/>
              </a:ln>
              <a:solidFill>
                <a:srgbClr val="4F81BD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Secure evidence and seek as much background information as possible on the patient and their history utilising the </a:t>
            </a:r>
            <a:r>
              <a:rPr kumimoji="0" lang="en-GB" sz="3600" b="0" i="0" u="sng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Mentally Vulnerable Question Set form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608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457200" y="274638"/>
            <a:ext cx="1144905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Who to Contact for </a:t>
            </a:r>
            <a:b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Advice &amp; Guidance</a:t>
            </a: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2152650" y="1600200"/>
            <a:ext cx="81153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Family or friends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GP/Out of hours GP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 &amp; 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Duty Psychiatrist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Approved Mental Health Practitioner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Crisis Resolution Home Treatment Team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Community Mental Health Team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Children and Adolescent Mental Health Services (under 18’s)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Older Adult Services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Learning Disability Services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Third Sector Organisations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smtClean="0">
                <a:ln>
                  <a:noFill/>
                </a:ln>
                <a:solidFill>
                  <a:srgbClr val="4F81BD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Substance Misuse Services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45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1268</Words>
  <Application>Microsoft Office PowerPoint</Application>
  <PresentationFormat>Widescreen</PresentationFormat>
  <Paragraphs>232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ＭＳ Ｐゴシック</vt:lpstr>
      <vt:lpstr>Arial</vt:lpstr>
      <vt:lpstr>Calibri</vt:lpstr>
      <vt:lpstr>Calibri Light</vt:lpstr>
      <vt:lpstr>Microsoft Sans Serif</vt:lpstr>
      <vt:lpstr>Tahoma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Jones,Sarah swp5354</dc:creator>
  <cp:lastModifiedBy>Jones,Sarah swp5354</cp:lastModifiedBy>
  <cp:revision>40</cp:revision>
  <dcterms:created xsi:type="dcterms:W3CDTF">2018-01-30T11:09:50Z</dcterms:created>
  <dcterms:modified xsi:type="dcterms:W3CDTF">2019-02-26T12:39:50Z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0e5233a2-02bd-475e-ab65-006b631733b6</vt:lpwstr>
  </property>
  <property fmtid="{D5CDD505-2E9C-101B-9397-08002B2CF9AE}" pid="3" name="Classification">
    <vt:lpwstr>OFFICIAL</vt:lpwstr>
  </property>
  <property fmtid="{D5CDD505-2E9C-101B-9397-08002B2CF9AE}" pid="4" name="Visibility">
    <vt:lpwstr>NOT VISIBLE</vt:lpwstr>
  </property>
</Properties>
</file>