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1388" r:id="rId5"/>
    <p:sldId id="259" r:id="rId6"/>
    <p:sldId id="445" r:id="rId7"/>
    <p:sldId id="451" r:id="rId8"/>
    <p:sldId id="563" r:id="rId9"/>
    <p:sldId id="633" r:id="rId10"/>
    <p:sldId id="475" r:id="rId11"/>
    <p:sldId id="350" r:id="rId12"/>
    <p:sldId id="1389" r:id="rId13"/>
    <p:sldId id="1391" r:id="rId14"/>
    <p:sldId id="1392" r:id="rId15"/>
    <p:sldId id="1393" r:id="rId16"/>
    <p:sldId id="1397" r:id="rId17"/>
    <p:sldId id="1410" r:id="rId18"/>
    <p:sldId id="1409" r:id="rId19"/>
    <p:sldId id="1401" r:id="rId20"/>
    <p:sldId id="1394" r:id="rId21"/>
    <p:sldId id="1398" r:id="rId22"/>
    <p:sldId id="1399" r:id="rId23"/>
    <p:sldId id="1407" r:id="rId24"/>
    <p:sldId id="1395" r:id="rId25"/>
    <p:sldId id="1396" r:id="rId26"/>
    <p:sldId id="1400" r:id="rId27"/>
    <p:sldId id="1406" r:id="rId28"/>
    <p:sldId id="1408" r:id="rId29"/>
    <p:sldId id="1405" r:id="rId30"/>
    <p:sldId id="1402" r:id="rId31"/>
    <p:sldId id="1403" r:id="rId32"/>
    <p:sldId id="332" r:id="rId33"/>
    <p:sldId id="1404" r:id="rId34"/>
    <p:sldId id="139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1CE072-17DB-45B8-A3D9-EC33E141702B}" v="3" dt="2022-11-06T22:19:41.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591CE072-17DB-45B8-A3D9-EC33E141702B}"/>
    <pc:docChg chg="modSld sldOrd">
      <pc:chgData name="Aishat Bakre" userId="839b68a6-4a2b-45ef-9a5a-14f954bfea5f" providerId="ADAL" clId="{591CE072-17DB-45B8-A3D9-EC33E141702B}" dt="2022-11-06T22:37:26.671" v="38"/>
      <pc:docMkLst>
        <pc:docMk/>
      </pc:docMkLst>
      <pc:sldChg chg="modSp mod ord">
        <pc:chgData name="Aishat Bakre" userId="839b68a6-4a2b-45ef-9a5a-14f954bfea5f" providerId="ADAL" clId="{591CE072-17DB-45B8-A3D9-EC33E141702B}" dt="2022-11-06T22:32:39.394" v="19"/>
        <pc:sldMkLst>
          <pc:docMk/>
          <pc:sldMk cId="1871422022" sldId="332"/>
        </pc:sldMkLst>
        <pc:spChg chg="mod">
          <ac:chgData name="Aishat Bakre" userId="839b68a6-4a2b-45ef-9a5a-14f954bfea5f" providerId="ADAL" clId="{591CE072-17DB-45B8-A3D9-EC33E141702B}" dt="2022-11-06T22:16:39.233" v="0" actId="207"/>
          <ac:spMkLst>
            <pc:docMk/>
            <pc:sldMk cId="1871422022" sldId="332"/>
            <ac:spMk id="2" creationId="{A3A5EF2E-FB42-45E9-AA2B-F09A12B3D7CC}"/>
          </ac:spMkLst>
        </pc:spChg>
      </pc:sldChg>
      <pc:sldChg chg="ord">
        <pc:chgData name="Aishat Bakre" userId="839b68a6-4a2b-45ef-9a5a-14f954bfea5f" providerId="ADAL" clId="{591CE072-17DB-45B8-A3D9-EC33E141702B}" dt="2022-11-06T22:32:24.856" v="17"/>
        <pc:sldMkLst>
          <pc:docMk/>
          <pc:sldMk cId="140862196" sldId="350"/>
        </pc:sldMkLst>
      </pc:sldChg>
      <pc:sldChg chg="ord">
        <pc:chgData name="Aishat Bakre" userId="839b68a6-4a2b-45ef-9a5a-14f954bfea5f" providerId="ADAL" clId="{591CE072-17DB-45B8-A3D9-EC33E141702B}" dt="2022-11-06T22:32:14.771" v="15"/>
        <pc:sldMkLst>
          <pc:docMk/>
          <pc:sldMk cId="643741948" sldId="475"/>
        </pc:sldMkLst>
      </pc:sldChg>
      <pc:sldChg chg="modSp mod">
        <pc:chgData name="Aishat Bakre" userId="839b68a6-4a2b-45ef-9a5a-14f954bfea5f" providerId="ADAL" clId="{591CE072-17DB-45B8-A3D9-EC33E141702B}" dt="2022-11-06T22:25:08.329" v="11" actId="20577"/>
        <pc:sldMkLst>
          <pc:docMk/>
          <pc:sldMk cId="588468229" sldId="633"/>
        </pc:sldMkLst>
        <pc:spChg chg="mod">
          <ac:chgData name="Aishat Bakre" userId="839b68a6-4a2b-45ef-9a5a-14f954bfea5f" providerId="ADAL" clId="{591CE072-17DB-45B8-A3D9-EC33E141702B}" dt="2022-11-06T22:25:08.329" v="11" actId="20577"/>
          <ac:spMkLst>
            <pc:docMk/>
            <pc:sldMk cId="588468229" sldId="633"/>
            <ac:spMk id="3" creationId="{7944D532-5BD1-0F44-5A00-888BAD92702F}"/>
          </ac:spMkLst>
        </pc:spChg>
      </pc:sldChg>
      <pc:sldChg chg="modSp mod">
        <pc:chgData name="Aishat Bakre" userId="839b68a6-4a2b-45ef-9a5a-14f954bfea5f" providerId="ADAL" clId="{591CE072-17DB-45B8-A3D9-EC33E141702B}" dt="2022-11-06T22:37:26.671" v="38"/>
        <pc:sldMkLst>
          <pc:docMk/>
          <pc:sldMk cId="1183658900" sldId="1388"/>
        </pc:sldMkLst>
        <pc:spChg chg="mod">
          <ac:chgData name="Aishat Bakre" userId="839b68a6-4a2b-45ef-9a5a-14f954bfea5f" providerId="ADAL" clId="{591CE072-17DB-45B8-A3D9-EC33E141702B}" dt="2022-11-06T22:37:26.671" v="38"/>
          <ac:spMkLst>
            <pc:docMk/>
            <pc:sldMk cId="1183658900" sldId="1388"/>
            <ac:spMk id="8" creationId="{0583DE83-3B95-86A6-E705-2EF80A7EE526}"/>
          </ac:spMkLst>
        </pc:spChg>
      </pc:sldChg>
      <pc:sldChg chg="modSp mod">
        <pc:chgData name="Aishat Bakre" userId="839b68a6-4a2b-45ef-9a5a-14f954bfea5f" providerId="ADAL" clId="{591CE072-17DB-45B8-A3D9-EC33E141702B}" dt="2022-11-06T22:33:58.139" v="36" actId="20577"/>
        <pc:sldMkLst>
          <pc:docMk/>
          <pc:sldMk cId="2178653268" sldId="1389"/>
        </pc:sldMkLst>
        <pc:spChg chg="mod">
          <ac:chgData name="Aishat Bakre" userId="839b68a6-4a2b-45ef-9a5a-14f954bfea5f" providerId="ADAL" clId="{591CE072-17DB-45B8-A3D9-EC33E141702B}" dt="2022-11-06T22:33:58.139" v="36" actId="20577"/>
          <ac:spMkLst>
            <pc:docMk/>
            <pc:sldMk cId="2178653268" sldId="1389"/>
            <ac:spMk id="2" creationId="{2DFB88FC-7605-B994-D8B8-ECB769C926B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06/11/2022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uffieldtrust.org.uk/resource/obesity#backgroun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cbi.nlm.nih.gov/pmc/articles/PMC4981805/"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cadianaweightlosssurgery.com/blog/the-immediate-and-long-term-effects-of-obesity"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indent="-228600">
              <a:buFont typeface="+mj-lt"/>
              <a:buAutoNum type="arabicPeriod"/>
            </a:pPr>
            <a:r>
              <a:rPr lang="en-GB" b="1" dirty="0"/>
              <a:t>Reinforce the assessment criteria and especially criteria 5 which has the 10 extra marks they can gain for completing the online activities. </a:t>
            </a:r>
          </a:p>
          <a:p>
            <a:pPr marL="228600" indent="-228600">
              <a:buFont typeface="+mj-lt"/>
              <a:buAutoNum type="arabicPeriod"/>
            </a:pPr>
            <a:endParaRPr lang="en-GB" b="1" dirty="0"/>
          </a:p>
          <a:p>
            <a:pPr marL="228600" indent="-228600">
              <a:buFont typeface="+mj-lt"/>
              <a:buAutoNum type="arabicPeriod"/>
            </a:pPr>
            <a:r>
              <a:rPr lang="en-GB" b="1" dirty="0"/>
              <a:t>Remind students that they must have 8 creditable reference sources and to use the additional resources found on the Moodle site.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 The Nuffield Trust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37562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806267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measures for obesity</a:t>
            </a:r>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698250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2106463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and Consequences of Obesity - PMC (nih.gov)</a:t>
            </a:r>
            <a:endParaRPr lang="en-GB" sz="2000" b="0" i="0" dirty="0">
              <a:solidFill>
                <a:srgbClr val="000000"/>
              </a:solidFill>
              <a:effectLst/>
              <a:latin typeface="Cambria" panose="02040503050406030204" pitchFamily="18" charset="0"/>
            </a:endParaRPr>
          </a:p>
          <a:p>
            <a:endParaRPr lang="en-GB" dirty="0"/>
          </a:p>
          <a:p>
            <a:r>
              <a:rPr lang="en-GB" dirty="0"/>
              <a:t>key determinants/risk factors of obesity</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438082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Immediate and Long-Term Effects of Obesity | Acadiana Weight Loss Surgery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57909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698263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fingertips.phe.org.uk/profile/national-child-measurement-programme" TargetMode="External"/><Relationship Id="rId2" Type="http://schemas.openxmlformats.org/officeDocument/2006/relationships/hyperlink" Target="https://www.nuffieldtrust.org.uk/resource/obesity#backgroun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ni.gov.uk/articles/obesity-prevention" TargetMode="External"/><Relationship Id="rId2" Type="http://schemas.openxmlformats.org/officeDocument/2006/relationships/hyperlink" Target="https://www.nice.org.uk/guidance/cg43/chapter/1-guidan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pmc/articles/PMC2872299/pdf/ijerph-07-00765.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gov.uk/government/publications/adult-obesity-applying-all-our-health/adult-obesity-applying-all-our-health" TargetMode="External"/><Relationship Id="rId4" Type="http://schemas.openxmlformats.org/officeDocument/2006/relationships/hyperlink" Target="https://www.gov.uk/government/publications/tackling-obesity-government-strategy/tackling-obesity-empowering-adults-and-children-to-live-healthier-liv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cbi.nlm.nih.gov/pmc/articles/PMC4981805/"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ncbi.nlm.nih.gov/pmc/articles/PMC4266865/" TargetMode="External"/><Relationship Id="rId4" Type="http://schemas.openxmlformats.org/officeDocument/2006/relationships/hyperlink" Target="https://www.ncbi.nlm.nih.gov/pmc/articles/PMC4981805/pdf/AJPH.2016.303326.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cbi.nlm.nih.gov/pmc/articles/PMC5644962/" TargetMode="External"/><Relationship Id="rId2" Type="http://schemas.openxmlformats.org/officeDocument/2006/relationships/hyperlink" Target="https://www.hsph.harvard.edu/obesity-prevention-source/obesity-preven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 Id="rId4" Type="http://schemas.openxmlformats.org/officeDocument/2006/relationships/hyperlink" Target="https://www.who.int/news-room/questions-and-answers/item/obesity-health-consequences-of-being-overweigh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iddk.nih.gov/health-information/weight-management/adult-overweight-obesity/health-risk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cdc.gov/obesity/basics/consequences.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2015716" y="3683058"/>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LCHS4004</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466020" y="4651795"/>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1       2021/22</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1403648" y="2425131"/>
            <a:ext cx="6840760" cy="1077218"/>
          </a:xfrm>
          <a:prstGeom prst="rect">
            <a:avLst/>
          </a:prstGeom>
          <a:noFill/>
        </p:spPr>
        <p:txBody>
          <a:bodyPr wrap="square">
            <a:spAutoFit/>
          </a:bodyPr>
          <a:lstStyle/>
          <a:p>
            <a:pPr algn="ctr"/>
            <a:r>
              <a:rPr lang="en-GB" sz="3200" b="1" i="1">
                <a:solidFill>
                  <a:schemeClr val="bg1"/>
                </a:solidFill>
              </a:rPr>
              <a:t>Assessment Component 2 Workshop </a:t>
            </a:r>
            <a:endParaRPr lang="en-GB" sz="3200" b="1" i="1" dirty="0">
              <a:solidFill>
                <a:schemeClr val="bg1"/>
              </a:solidFill>
            </a:endParaRP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dirty="0"/>
              <a:t>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a:bodyPr>
          <a:lstStyle/>
          <a:p>
            <a:r>
              <a:rPr lang="en-GB" dirty="0"/>
              <a:t>Word count: </a:t>
            </a:r>
            <a:r>
              <a:rPr lang="en-GB" b="1" dirty="0"/>
              <a:t>2,000</a:t>
            </a:r>
            <a:r>
              <a:rPr lang="en-GB" dirty="0"/>
              <a:t> words (+/- 10%)</a:t>
            </a:r>
          </a:p>
          <a:p>
            <a:pPr marL="0" indent="0" algn="ctr">
              <a:buNone/>
            </a:pPr>
            <a:r>
              <a:rPr lang="en-GB" b="1" dirty="0"/>
              <a:t>50% of the Coursework</a:t>
            </a:r>
          </a:p>
          <a:p>
            <a:pPr marL="0" indent="0">
              <a:buNone/>
            </a:pPr>
            <a:r>
              <a:rPr lang="en-GB" dirty="0"/>
              <a:t>Submission deadline </a:t>
            </a:r>
          </a:p>
          <a:p>
            <a:pPr marL="0" indent="0" algn="ctr">
              <a:buNone/>
            </a:pPr>
            <a:endParaRPr lang="en-GB" dirty="0"/>
          </a:p>
          <a:p>
            <a:pPr algn="ctr"/>
            <a:r>
              <a:rPr lang="en-GB" dirty="0"/>
              <a:t>Submit </a:t>
            </a:r>
            <a:r>
              <a:rPr lang="en-GB" b="1" dirty="0"/>
              <a:t>Report </a:t>
            </a:r>
            <a:r>
              <a:rPr lang="en-GB" dirty="0"/>
              <a:t>to Turnitin- </a:t>
            </a:r>
            <a:r>
              <a:rPr lang="en-GB" b="1" dirty="0"/>
              <a:t>Wednesday Nov 23th  2022 9am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19388-1762-A931-C749-A2F11A8FAA6D}"/>
              </a:ext>
            </a:extLst>
          </p:cNvPr>
          <p:cNvSpPr>
            <a:spLocks noGrp="1"/>
          </p:cNvSpPr>
          <p:nvPr>
            <p:ph type="title"/>
          </p:nvPr>
        </p:nvSpPr>
        <p:spPr>
          <a:xfrm>
            <a:off x="457200" y="274638"/>
            <a:ext cx="8229600" cy="922114"/>
          </a:xfrm>
        </p:spPr>
        <p:txBody>
          <a:bodyPr/>
          <a:lstStyle/>
          <a:p>
            <a:r>
              <a:rPr lang="en-GB" b="1" dirty="0"/>
              <a:t>Late Submissions Rules </a:t>
            </a:r>
          </a:p>
        </p:txBody>
      </p:sp>
      <p:graphicFrame>
        <p:nvGraphicFramePr>
          <p:cNvPr id="4" name="Content Placeholder 3">
            <a:extLst>
              <a:ext uri="{FF2B5EF4-FFF2-40B4-BE49-F238E27FC236}">
                <a16:creationId xmlns:a16="http://schemas.microsoft.com/office/drawing/2014/main" id="{3ED32902-8C1D-348A-0419-111507725D71}"/>
              </a:ext>
            </a:extLst>
          </p:cNvPr>
          <p:cNvGraphicFramePr>
            <a:graphicFrameLocks noGrp="1"/>
          </p:cNvGraphicFramePr>
          <p:nvPr>
            <p:ph idx="1"/>
          </p:nvPr>
        </p:nvGraphicFramePr>
        <p:xfrm>
          <a:off x="457200" y="1417638"/>
          <a:ext cx="8435280" cy="4099594"/>
        </p:xfrm>
        <a:graphic>
          <a:graphicData uri="http://schemas.openxmlformats.org/drawingml/2006/table">
            <a:tbl>
              <a:tblPr>
                <a:tableStyleId>{5C22544A-7EE6-4342-B048-85BDC9FD1C3A}</a:tableStyleId>
              </a:tblPr>
              <a:tblGrid>
                <a:gridCol w="1779383">
                  <a:extLst>
                    <a:ext uri="{9D8B030D-6E8A-4147-A177-3AD203B41FA5}">
                      <a16:colId xmlns:a16="http://schemas.microsoft.com/office/drawing/2014/main" val="1594010040"/>
                    </a:ext>
                  </a:extLst>
                </a:gridCol>
                <a:gridCol w="6655897">
                  <a:extLst>
                    <a:ext uri="{9D8B030D-6E8A-4147-A177-3AD203B41FA5}">
                      <a16:colId xmlns:a16="http://schemas.microsoft.com/office/drawing/2014/main" val="2616415379"/>
                    </a:ext>
                  </a:extLst>
                </a:gridCol>
              </a:tblGrid>
              <a:tr h="4099594">
                <a:tc>
                  <a:txBody>
                    <a:bodyPr/>
                    <a:lstStyle/>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r>
                        <a:rPr lang="en-GB" sz="2000" b="1" dirty="0">
                          <a:effectLst/>
                        </a:rPr>
                        <a:t>Submission method:</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endParaRPr lang="en-GB" sz="2000" b="1" dirty="0">
                        <a:effectLst/>
                      </a:endParaRPr>
                    </a:p>
                    <a:p>
                      <a:r>
                        <a:rPr lang="en-GB" sz="2000" b="1"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2000" b="1" dirty="0">
                          <a:effectLst/>
                        </a:rPr>
                        <a:t>Alternative submission method (if applicable): </a:t>
                      </a:r>
                    </a:p>
                    <a:p>
                      <a:pPr algn="l">
                        <a:spcBef>
                          <a:spcPts val="600"/>
                        </a:spcBef>
                        <a:spcAft>
                          <a:spcPts val="600"/>
                        </a:spcAft>
                      </a:pPr>
                      <a:r>
                        <a:rPr lang="en-GB" sz="2000" b="1"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8045670"/>
                  </a:ext>
                </a:extLst>
              </a:tr>
            </a:tbl>
          </a:graphicData>
        </a:graphic>
      </p:graphicFrame>
    </p:spTree>
    <p:extLst>
      <p:ext uri="{BB962C8B-B14F-4D97-AF65-F5344CB8AC3E}">
        <p14:creationId xmlns:p14="http://schemas.microsoft.com/office/powerpoint/2010/main" val="64374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dirty="0">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dirty="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dirty="0">
                          <a:effectLst/>
                        </a:rPr>
                        <a:t>5. Transferable Skills for Life and Professional Practice 20%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88FC-7605-B994-D8B8-ECB769C926B0}"/>
              </a:ext>
            </a:extLst>
          </p:cNvPr>
          <p:cNvSpPr>
            <a:spLocks noGrp="1"/>
          </p:cNvSpPr>
          <p:nvPr>
            <p:ph type="title"/>
          </p:nvPr>
        </p:nvSpPr>
        <p:spPr/>
        <p:txBody>
          <a:bodyPr/>
          <a:lstStyle/>
          <a:p>
            <a:r>
              <a:rPr lang="en-GB" b="1" dirty="0"/>
              <a:t>Assessment Task</a:t>
            </a:r>
          </a:p>
        </p:txBody>
      </p:sp>
      <p:sp>
        <p:nvSpPr>
          <p:cNvPr id="3" name="Content Placeholder 2">
            <a:extLst>
              <a:ext uri="{FF2B5EF4-FFF2-40B4-BE49-F238E27FC236}">
                <a16:creationId xmlns:a16="http://schemas.microsoft.com/office/drawing/2014/main" id="{0D5B1A83-924C-D830-30ED-46D889C53176}"/>
              </a:ext>
            </a:extLst>
          </p:cNvPr>
          <p:cNvSpPr>
            <a:spLocks noGrp="1"/>
          </p:cNvSpPr>
          <p:nvPr>
            <p:ph idx="1"/>
          </p:nvPr>
        </p:nvSpPr>
        <p:spPr>
          <a:xfrm>
            <a:off x="611560" y="2204864"/>
            <a:ext cx="8229600" cy="2952328"/>
          </a:xfrm>
        </p:spPr>
        <p:txBody>
          <a:bodyPr>
            <a:normAutofit/>
          </a:bodyPr>
          <a:lstStyle/>
          <a:p>
            <a:r>
              <a:rPr lang="en-GB" dirty="0">
                <a:effectLst/>
                <a:latin typeface="Arial" panose="020B0604020202020204" pitchFamily="34" charset="0"/>
                <a:ea typeface="Times New Roman" panose="02020603050405020304" pitchFamily="18" charset="0"/>
              </a:rPr>
              <a:t>You must select </a:t>
            </a:r>
            <a:r>
              <a:rPr lang="en-GB" b="1" dirty="0">
                <a:effectLst/>
                <a:latin typeface="Arial" panose="020B0604020202020204" pitchFamily="34" charset="0"/>
                <a:ea typeface="Times New Roman" panose="02020603050405020304" pitchFamily="18" charset="0"/>
              </a:rPr>
              <a:t>one infectious or non-infectious</a:t>
            </a:r>
            <a:r>
              <a:rPr lang="en-GB" dirty="0">
                <a:effectLst/>
                <a:latin typeface="Arial" panose="020B0604020202020204" pitchFamily="34" charset="0"/>
                <a:ea typeface="Times New Roman" panose="02020603050405020304" pitchFamily="18" charset="0"/>
              </a:rPr>
              <a:t> disease and provide a report which should include the following</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78653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FEE14-F4F4-4080-B8CF-77C03908CCB2}"/>
              </a:ext>
            </a:extLst>
          </p:cNvPr>
          <p:cNvSpPr>
            <a:spLocks noGrp="1"/>
          </p:cNvSpPr>
          <p:nvPr>
            <p:ph type="title"/>
          </p:nvPr>
        </p:nvSpPr>
        <p:spPr/>
        <p:txBody>
          <a:bodyPr>
            <a:normAutofit/>
          </a:bodyPr>
          <a:lstStyle/>
          <a:p>
            <a:pPr marL="450215"/>
            <a:r>
              <a:rPr lang="en-GB" sz="4400" b="1" dirty="0">
                <a:effectLst/>
                <a:latin typeface="Arial" panose="020B0604020202020204" pitchFamily="34" charset="0"/>
                <a:ea typeface="Times New Roman" panose="02020603050405020304" pitchFamily="18" charset="0"/>
              </a:rPr>
              <a:t>Introduction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(250 words)</a:t>
            </a:r>
            <a:endParaRPr lang="en-GB" dirty="0"/>
          </a:p>
        </p:txBody>
      </p:sp>
      <p:sp>
        <p:nvSpPr>
          <p:cNvPr id="3" name="Content Placeholder 2">
            <a:extLst>
              <a:ext uri="{FF2B5EF4-FFF2-40B4-BE49-F238E27FC236}">
                <a16:creationId xmlns:a16="http://schemas.microsoft.com/office/drawing/2014/main" id="{0CBA8470-3C44-CEC1-0A2C-58C1D910744B}"/>
              </a:ext>
            </a:extLst>
          </p:cNvPr>
          <p:cNvSpPr>
            <a:spLocks noGrp="1"/>
          </p:cNvSpPr>
          <p:nvPr>
            <p:ph idx="1"/>
          </p:nvPr>
        </p:nvSpPr>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This should include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A definition of the chosen disease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incidence that demonstrate the severity of the health issue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should include both the current worldwide and UK statistics about the prevalence of the disease.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You should include the signs and symptoms of the disease</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End the introduction with the aim of the report</a:t>
            </a:r>
            <a:endParaRPr lang="en-GB" dirty="0"/>
          </a:p>
        </p:txBody>
      </p:sp>
    </p:spTree>
    <p:extLst>
      <p:ext uri="{BB962C8B-B14F-4D97-AF65-F5344CB8AC3E}">
        <p14:creationId xmlns:p14="http://schemas.microsoft.com/office/powerpoint/2010/main" val="1650774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82660-4718-4E2D-BDC8-B1B1A0F5EFE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Main Body (1500 words)</a:t>
            </a:r>
            <a:endParaRPr lang="en-GB" dirty="0"/>
          </a:p>
        </p:txBody>
      </p:sp>
      <p:sp>
        <p:nvSpPr>
          <p:cNvPr id="3" name="Content Placeholder 2">
            <a:extLst>
              <a:ext uri="{FF2B5EF4-FFF2-40B4-BE49-F238E27FC236}">
                <a16:creationId xmlns:a16="http://schemas.microsoft.com/office/drawing/2014/main" id="{3114CB44-0D10-96A8-138B-A0C27A2EB50A}"/>
              </a:ext>
            </a:extLst>
          </p:cNvPr>
          <p:cNvSpPr>
            <a:spLocks noGrp="1"/>
          </p:cNvSpPr>
          <p:nvPr>
            <p:ph idx="1"/>
          </p:nvPr>
        </p:nvSpPr>
        <p:spPr/>
        <p:txBody>
          <a:bodyPr>
            <a:normAutofit fontScale="85000" lnSpcReduction="10000"/>
          </a:bodyPr>
          <a:lstStyle/>
          <a:p>
            <a:r>
              <a:rPr lang="en-GB" sz="3200" dirty="0">
                <a:effectLst/>
                <a:latin typeface="Arial" panose="020B0604020202020204" pitchFamily="34" charset="0"/>
                <a:ea typeface="Times New Roman" panose="02020603050405020304" pitchFamily="18" charset="0"/>
              </a:rPr>
              <a:t>Public health measures available</a:t>
            </a:r>
            <a:r>
              <a:rPr lang="en-GB" sz="3200" b="1" dirty="0">
                <a:effectLst/>
                <a:latin typeface="Arial" panose="020B0604020202020204" pitchFamily="34" charset="0"/>
                <a:ea typeface="Times New Roman" panose="02020603050405020304" pitchFamily="18" charset="0"/>
              </a:rPr>
              <a:t> (450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The key determinants/risk factors of the chosen disease</a:t>
            </a:r>
            <a:r>
              <a:rPr lang="en-GB" sz="3200" b="1" dirty="0">
                <a:effectLst/>
                <a:latin typeface="Arial" panose="020B0604020202020204" pitchFamily="34" charset="0"/>
                <a:ea typeface="Times New Roman" panose="02020603050405020304" pitchFamily="18" charset="0"/>
              </a:rPr>
              <a:t> (350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Short-term public health consequences of the disease in a health or social care setting</a:t>
            </a:r>
            <a:r>
              <a:rPr lang="en-GB" sz="3200" b="1" dirty="0">
                <a:effectLst/>
                <a:latin typeface="Arial" panose="020B0604020202020204" pitchFamily="34" charset="0"/>
                <a:ea typeface="Times New Roman" panose="02020603050405020304" pitchFamily="18" charset="0"/>
              </a:rPr>
              <a:t> (350 words)</a:t>
            </a:r>
          </a:p>
          <a:p>
            <a:r>
              <a:rPr lang="en-GB" sz="3200" dirty="0">
                <a:effectLst/>
                <a:latin typeface="Arial" panose="020B0604020202020204" pitchFamily="34" charset="0"/>
                <a:ea typeface="Times New Roman" panose="02020603050405020304" pitchFamily="18" charset="0"/>
              </a:rPr>
              <a:t>Long-term public health consequences of the disease in a health or social care setting </a:t>
            </a:r>
            <a:r>
              <a:rPr lang="en-GB" sz="3200" b="1" dirty="0">
                <a:effectLst/>
                <a:latin typeface="Arial" panose="020B0604020202020204" pitchFamily="34" charset="0"/>
                <a:ea typeface="Times New Roman" panose="02020603050405020304" pitchFamily="18" charset="0"/>
              </a:rPr>
              <a:t>(350 words)</a:t>
            </a:r>
            <a:endParaRPr lang="en-GB" dirty="0"/>
          </a:p>
        </p:txBody>
      </p:sp>
    </p:spTree>
    <p:extLst>
      <p:ext uri="{BB962C8B-B14F-4D97-AF65-F5344CB8AC3E}">
        <p14:creationId xmlns:p14="http://schemas.microsoft.com/office/powerpoint/2010/main" val="2532826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33F93-3FCF-6F3F-4108-DDB374EA56A8}"/>
              </a:ext>
            </a:extLst>
          </p:cNvPr>
          <p:cNvSpPr>
            <a:spLocks noGrp="1"/>
          </p:cNvSpPr>
          <p:nvPr>
            <p:ph type="title"/>
          </p:nvPr>
        </p:nvSpPr>
        <p:spPr/>
        <p:txBody>
          <a:bodyPr>
            <a:normAutofit/>
          </a:bodyPr>
          <a:lstStyle/>
          <a:p>
            <a:r>
              <a:rPr lang="en-GB" sz="3200" b="1" dirty="0">
                <a:effectLst/>
                <a:latin typeface="Arial" panose="020B0604020202020204" pitchFamily="34" charset="0"/>
                <a:ea typeface="Times New Roman" panose="02020603050405020304" pitchFamily="18" charset="0"/>
              </a:rPr>
              <a:t>Public health measures available (450 words)</a:t>
            </a:r>
            <a:endParaRPr lang="en-GB" sz="3200" b="1" dirty="0"/>
          </a:p>
        </p:txBody>
      </p:sp>
      <p:sp>
        <p:nvSpPr>
          <p:cNvPr id="3" name="Content Placeholder 2">
            <a:extLst>
              <a:ext uri="{FF2B5EF4-FFF2-40B4-BE49-F238E27FC236}">
                <a16:creationId xmlns:a16="http://schemas.microsoft.com/office/drawing/2014/main" id="{2F55F75A-247C-E5E6-5439-EA86996A72E5}"/>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This should include the key public health measures that is in place to prevent and control the chosen </a:t>
            </a:r>
            <a:r>
              <a:rPr lang="en-GB" sz="3200" b="1" dirty="0">
                <a:effectLst/>
                <a:latin typeface="Arial" panose="020B0604020202020204" pitchFamily="34" charset="0"/>
                <a:ea typeface="Times New Roman" panose="02020603050405020304" pitchFamily="18" charset="0"/>
              </a:rPr>
              <a:t>infectious </a:t>
            </a:r>
            <a:r>
              <a:rPr lang="en-GB" sz="3200" dirty="0">
                <a:effectLst/>
                <a:latin typeface="Arial" panose="020B0604020202020204" pitchFamily="34" charset="0"/>
                <a:ea typeface="Times New Roman" panose="02020603050405020304" pitchFamily="18" charset="0"/>
              </a:rPr>
              <a:t>or</a:t>
            </a:r>
            <a:r>
              <a:rPr lang="en-GB" sz="3200" b="1" dirty="0">
                <a:effectLst/>
                <a:latin typeface="Arial" panose="020B0604020202020204" pitchFamily="34" charset="0"/>
                <a:ea typeface="Times New Roman" panose="02020603050405020304" pitchFamily="18" charset="0"/>
              </a:rPr>
              <a:t> non-infectious </a:t>
            </a:r>
            <a:r>
              <a:rPr lang="en-GB" sz="3200" dirty="0">
                <a:effectLst/>
                <a:latin typeface="Arial" panose="020B0604020202020204" pitchFamily="34" charset="0"/>
                <a:ea typeface="Times New Roman" panose="02020603050405020304" pitchFamily="18" charset="0"/>
              </a:rPr>
              <a:t>disease. </a:t>
            </a:r>
          </a:p>
          <a:p>
            <a:r>
              <a:rPr lang="en-GB" sz="3200" dirty="0">
                <a:effectLst/>
                <a:latin typeface="Arial" panose="020B0604020202020204" pitchFamily="34" charset="0"/>
                <a:ea typeface="Times New Roman" panose="02020603050405020304" pitchFamily="18" charset="0"/>
              </a:rPr>
              <a:t>Draw on the </a:t>
            </a:r>
            <a:r>
              <a:rPr lang="en-GB" sz="3200" b="1" dirty="0">
                <a:effectLst/>
                <a:latin typeface="Arial" panose="020B0604020202020204" pitchFamily="34" charset="0"/>
                <a:ea typeface="Times New Roman" panose="02020603050405020304" pitchFamily="18" charset="0"/>
              </a:rPr>
              <a:t>3P’s</a:t>
            </a:r>
            <a:r>
              <a:rPr lang="en-GB" sz="3200" dirty="0">
                <a:effectLst/>
                <a:latin typeface="Arial" panose="020B0604020202020204" pitchFamily="34" charset="0"/>
                <a:ea typeface="Times New Roman" panose="02020603050405020304" pitchFamily="18" charset="0"/>
              </a:rPr>
              <a:t> of public health when explaining this section.</a:t>
            </a:r>
            <a:endParaRPr lang="en-GB" dirty="0"/>
          </a:p>
        </p:txBody>
      </p:sp>
    </p:spTree>
    <p:extLst>
      <p:ext uri="{BB962C8B-B14F-4D97-AF65-F5344CB8AC3E}">
        <p14:creationId xmlns:p14="http://schemas.microsoft.com/office/powerpoint/2010/main" val="2020076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136D-E945-6398-A3FD-FE5447736CFE}"/>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92A38CA-5F2D-B2C6-1119-63D04CADEC6D}"/>
              </a:ext>
            </a:extLst>
          </p:cNvPr>
          <p:cNvSpPr>
            <a:spLocks noGrp="1"/>
          </p:cNvSpPr>
          <p:nvPr>
            <p:ph idx="1"/>
          </p:nvPr>
        </p:nvSpPr>
        <p:spPr/>
        <p:txBody>
          <a:bodyPr/>
          <a:lstStyle/>
          <a:p>
            <a:r>
              <a:rPr lang="en-GB" dirty="0"/>
              <a:t>Working in groups research the </a:t>
            </a:r>
            <a:r>
              <a:rPr lang="en-GB" b="1" dirty="0"/>
              <a:t>public health measures</a:t>
            </a:r>
            <a:r>
              <a:rPr lang="en-GB" dirty="0"/>
              <a:t> for obesity</a:t>
            </a:r>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extLst>
      <p:ext uri="{BB962C8B-B14F-4D97-AF65-F5344CB8AC3E}">
        <p14:creationId xmlns:p14="http://schemas.microsoft.com/office/powerpoint/2010/main" val="3390747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C147-926D-2202-E7E3-8A31BF0269EA}"/>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BA58065-3652-2ED2-1439-D711AE97BCCC}"/>
              </a:ext>
            </a:extLst>
          </p:cNvPr>
          <p:cNvSpPr>
            <a:spLocks noGrp="1"/>
          </p:cNvSpPr>
          <p:nvPr>
            <p:ph idx="1"/>
          </p:nvPr>
        </p:nvSpPr>
        <p:spPr/>
        <p:txBody>
          <a:bodyPr>
            <a:normAutofit/>
          </a:bodyPr>
          <a:lstStyle/>
          <a:p>
            <a:pPr marL="0" indent="0">
              <a:buNone/>
            </a:pPr>
            <a:r>
              <a:rPr lang="en-GB" sz="2800" dirty="0"/>
              <a:t>Working in groups explore the below link</a:t>
            </a:r>
            <a:endParaRPr lang="en-GB" sz="2800" dirty="0">
              <a:hlinkClick r:id="rId2"/>
            </a:endParaRPr>
          </a:p>
          <a:p>
            <a:r>
              <a:rPr lang="en-GB" sz="2800" dirty="0">
                <a:hlinkClick r:id="rId2"/>
              </a:rPr>
              <a:t>https://www.nuffieldtrust.org.uk/resource/obesity#background</a:t>
            </a:r>
            <a:endParaRPr lang="en-GB" sz="2800" dirty="0"/>
          </a:p>
          <a:p>
            <a:r>
              <a:rPr lang="en-GB" sz="2800" dirty="0">
                <a:hlinkClick r:id="rId3"/>
              </a:rPr>
              <a:t>https://fingertips.phe.org.uk/profile/national-child-measurement-programme</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    </a:t>
            </a:r>
            <a:r>
              <a:rPr kumimoji="0" lang="en-GB" sz="2800" b="1" i="0" u="none" strike="noStrike" kern="1200" cap="none" spc="0" normalizeH="0" baseline="0" noProof="0" dirty="0">
                <a:ln>
                  <a:noFill/>
                </a:ln>
                <a:solidFill>
                  <a:prstClr val="black"/>
                </a:solidFill>
                <a:effectLst/>
                <a:uLnTx/>
                <a:uFillTx/>
                <a:ea typeface="+mn-ea"/>
                <a:cs typeface="+mn-cs"/>
              </a:rPr>
              <a:t>15mins</a:t>
            </a:r>
            <a:endParaRPr lang="en-GB" sz="2800" dirty="0"/>
          </a:p>
          <a:p>
            <a:endParaRPr lang="en-GB" dirty="0"/>
          </a:p>
        </p:txBody>
      </p:sp>
    </p:spTree>
    <p:extLst>
      <p:ext uri="{BB962C8B-B14F-4D97-AF65-F5344CB8AC3E}">
        <p14:creationId xmlns:p14="http://schemas.microsoft.com/office/powerpoint/2010/main" val="2596188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C3AE7-F312-58E7-F413-7384236BDA8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E379C6-BD61-B3EB-2FEB-6AE885620A35}"/>
              </a:ext>
            </a:extLst>
          </p:cNvPr>
          <p:cNvSpPr>
            <a:spLocks noGrp="1"/>
          </p:cNvSpPr>
          <p:nvPr>
            <p:ph idx="1"/>
          </p:nvPr>
        </p:nvSpPr>
        <p:spPr/>
        <p:txBody>
          <a:bodyPr>
            <a:normAutofit fontScale="92500" lnSpcReduction="20000"/>
          </a:bodyPr>
          <a:lstStyle/>
          <a:p>
            <a:pPr marL="0" indent="0">
              <a:buNone/>
            </a:pPr>
            <a:r>
              <a:rPr lang="en-GB" dirty="0"/>
              <a:t>Working in groups explore the below link</a:t>
            </a:r>
          </a:p>
          <a:p>
            <a:endParaRPr lang="en-GB" dirty="0"/>
          </a:p>
          <a:p>
            <a:r>
              <a:rPr lang="en-GB" dirty="0">
                <a:hlinkClick r:id="rId2"/>
              </a:rPr>
              <a:t>https://www.nice.org.uk/guidance/cg43/chapter/1-guidance</a:t>
            </a:r>
            <a:endParaRPr lang="en-GB" dirty="0"/>
          </a:p>
          <a:p>
            <a:r>
              <a:rPr lang="en-GB" dirty="0">
                <a:hlinkClick r:id="rId3"/>
              </a:rPr>
              <a:t>https://www.health-ni.gov.uk/articles/obesity-prevention</a:t>
            </a:r>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extLst>
      <p:ext uri="{BB962C8B-B14F-4D97-AF65-F5344CB8AC3E}">
        <p14:creationId xmlns:p14="http://schemas.microsoft.com/office/powerpoint/2010/main" val="2615958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ECD18-1791-AE47-D5A4-0B07352E0D6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0B478C-0CA5-599F-FB01-EDB7C4CE4441}"/>
              </a:ext>
            </a:extLst>
          </p:cNvPr>
          <p:cNvSpPr>
            <a:spLocks noGrp="1"/>
          </p:cNvSpPr>
          <p:nvPr>
            <p:ph idx="1"/>
          </p:nvPr>
        </p:nvSpPr>
        <p:spPr/>
        <p:txBody>
          <a:bodyPr>
            <a:normAutofit fontScale="85000" lnSpcReduction="20000"/>
          </a:bodyPr>
          <a:lstStyle/>
          <a:p>
            <a:pPr marL="0" indent="0">
              <a:buNone/>
            </a:pPr>
            <a:r>
              <a:rPr kumimoji="0" lang="en-GB" sz="2800" b="0" i="0" u="none" strike="noStrike" kern="1200" cap="none" spc="0" normalizeH="0" baseline="0" noProof="0" dirty="0">
                <a:ln>
                  <a:noFill/>
                </a:ln>
                <a:solidFill>
                  <a:prstClr val="black"/>
                </a:solidFill>
                <a:effectLst/>
                <a:uLnTx/>
                <a:uFillTx/>
                <a:ea typeface="+mj-ea"/>
                <a:cs typeface="+mj-cs"/>
              </a:rPr>
              <a:t>Working in groups explore the below link</a:t>
            </a:r>
          </a:p>
          <a:p>
            <a:pPr marL="0" indent="0">
              <a:buNone/>
            </a:pPr>
            <a:endParaRPr lang="en-GB" sz="2800" dirty="0">
              <a:hlinkClick r:id="rId3"/>
            </a:endParaRPr>
          </a:p>
          <a:p>
            <a:r>
              <a:rPr lang="en-GB" sz="2400" dirty="0">
                <a:hlinkClick r:id="rId3"/>
              </a:rPr>
              <a:t>Prevention of Overweight and Obesity: How Effective is the Current Public Health Approach (nih.gov)</a:t>
            </a:r>
            <a:endParaRPr lang="en-GB" sz="2400" dirty="0"/>
          </a:p>
          <a:p>
            <a:endParaRPr lang="en-GB" sz="2400" dirty="0"/>
          </a:p>
          <a:p>
            <a:r>
              <a:rPr lang="en-GB" sz="2400" dirty="0">
                <a:hlinkClick r:id="rId4"/>
              </a:rPr>
              <a:t>https://www.gov.uk/government/publications/tackling-obesity-government-strategy/tackling-obesity-empowering-adults-and-children-to-live-healthier-lives</a:t>
            </a:r>
            <a:endParaRPr lang="en-GB" sz="2400" dirty="0"/>
          </a:p>
          <a:p>
            <a:pPr marL="0" indent="0" algn="ctr">
              <a:buNone/>
            </a:pPr>
            <a:r>
              <a:rPr lang="en-GB" sz="2400" dirty="0">
                <a:hlinkClick r:id="rId5"/>
              </a:rPr>
              <a:t>https://www.gov.uk/government/publications/adult-obesity-applying-all-our-health/adult-obesity-applying-all-our-health</a:t>
            </a:r>
            <a:endParaRPr lang="en-GB" sz="2400" dirty="0"/>
          </a:p>
          <a:p>
            <a:pPr marL="0" indent="0">
              <a:buNone/>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709513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1F0ED-790B-2403-29C1-EE83539A080C}"/>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key determinants/risk factors of disease (350 words)</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855CE691-6999-5502-A71B-C85633F97014}"/>
              </a:ext>
            </a:extLst>
          </p:cNvPr>
          <p:cNvSpPr>
            <a:spLocks noGrp="1"/>
          </p:cNvSpPr>
          <p:nvPr>
            <p:ph idx="1"/>
          </p:nvPr>
        </p:nvSpPr>
        <p:spPr>
          <a:xfrm>
            <a:off x="457200" y="1772816"/>
            <a:ext cx="8229600" cy="3917032"/>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factors that can influence the development of your chosen communicable or non-communicable disease using credible citation to support them.</a:t>
            </a:r>
            <a:endParaRPr lang="en-GB" dirty="0"/>
          </a:p>
        </p:txBody>
      </p:sp>
    </p:spTree>
    <p:extLst>
      <p:ext uri="{BB962C8B-B14F-4D97-AF65-F5344CB8AC3E}">
        <p14:creationId xmlns:p14="http://schemas.microsoft.com/office/powerpoint/2010/main" val="1732615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136D-E945-6398-A3FD-FE5447736CFE}"/>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92A38CA-5F2D-B2C6-1119-63D04CADEC6D}"/>
              </a:ext>
            </a:extLst>
          </p:cNvPr>
          <p:cNvSpPr>
            <a:spLocks noGrp="1"/>
          </p:cNvSpPr>
          <p:nvPr>
            <p:ph idx="1"/>
          </p:nvPr>
        </p:nvSpPr>
        <p:spPr>
          <a:xfrm>
            <a:off x="457200" y="1470484"/>
            <a:ext cx="8229600" cy="3917032"/>
          </a:xfrm>
        </p:spPr>
        <p:txBody>
          <a:bodyPr/>
          <a:lstStyle/>
          <a:p>
            <a:r>
              <a:rPr lang="en-GB" dirty="0"/>
              <a:t>Working in groups research the </a:t>
            </a:r>
            <a:r>
              <a:rPr lang="en-GB" sz="3200" b="1" dirty="0">
                <a:effectLst/>
                <a:latin typeface="Arial" panose="020B0604020202020204" pitchFamily="34" charset="0"/>
                <a:ea typeface="Times New Roman" panose="02020603050405020304" pitchFamily="18" charset="0"/>
              </a:rPr>
              <a:t>key determinants/risk factors</a:t>
            </a:r>
            <a:r>
              <a:rPr lang="en-GB" dirty="0"/>
              <a:t> for obesity</a:t>
            </a:r>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extLst>
      <p:ext uri="{BB962C8B-B14F-4D97-AF65-F5344CB8AC3E}">
        <p14:creationId xmlns:p14="http://schemas.microsoft.com/office/powerpoint/2010/main" val="20229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232E7-F589-F721-484D-5FA8A28B3E84}"/>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13EDB94E-1391-CE1E-1117-02A327454148}"/>
              </a:ext>
            </a:extLst>
          </p:cNvPr>
          <p:cNvSpPr>
            <a:spLocks noGrp="1"/>
          </p:cNvSpPr>
          <p:nvPr>
            <p:ph idx="1"/>
          </p:nvPr>
        </p:nvSpPr>
        <p:spPr/>
        <p:txBody>
          <a:bodyPr>
            <a:normAutofit fontScale="70000" lnSpcReduction="20000"/>
          </a:bodyPr>
          <a:lstStyle/>
          <a:p>
            <a:pPr marL="0" indent="0">
              <a:buNone/>
            </a:pPr>
            <a:r>
              <a:rPr lang="en-GB" dirty="0"/>
              <a:t>Working in groups explore the link below</a:t>
            </a:r>
          </a:p>
          <a:p>
            <a:pPr marL="0" indent="0">
              <a:buNone/>
            </a:pPr>
            <a:endParaRPr lang="en-GB" dirty="0">
              <a:hlinkClick r:id="rId3"/>
            </a:endParaRPr>
          </a:p>
          <a:p>
            <a:r>
              <a:rPr lang="en-GB" dirty="0">
                <a:hlinkClick r:id="rId3"/>
              </a:rPr>
              <a:t>https://www.ncbi.nlm.nih.gov/pmc/articles/PMC4981805/</a:t>
            </a:r>
            <a:endParaRPr lang="en-GB" dirty="0"/>
          </a:p>
          <a:p>
            <a:endParaRPr lang="en-GB" dirty="0"/>
          </a:p>
          <a:p>
            <a:r>
              <a:rPr lang="en-GB" dirty="0">
                <a:hlinkClick r:id="rId4"/>
              </a:rPr>
              <a:t>https://www.ncbi.nlm.nih.gov/pmc/articles/PMC4981805/pdf/AJPH.2016.303326.pdf</a:t>
            </a:r>
            <a:endParaRPr lang="en-GB" dirty="0"/>
          </a:p>
          <a:p>
            <a:endParaRPr lang="en-GB" dirty="0"/>
          </a:p>
          <a:p>
            <a:r>
              <a:rPr lang="en-GB" dirty="0">
                <a:hlinkClick r:id="rId5"/>
              </a:rPr>
              <a:t>https://www.ncbi.nlm.nih.gov/pmc/articles/PMC4266865/</a:t>
            </a:r>
            <a:endParaRPr lang="en-GB" dirty="0"/>
          </a:p>
          <a:p>
            <a:endParaRPr lang="en-GB" dirty="0"/>
          </a:p>
          <a:p>
            <a:pPr algn="ctr"/>
            <a:r>
              <a:rPr lang="en-GB" b="1" dirty="0"/>
              <a:t>Feedback your findings to the whole class</a:t>
            </a:r>
          </a:p>
          <a:p>
            <a:pPr marL="0" indent="0" algn="ctr">
              <a:buNone/>
            </a:pPr>
            <a:r>
              <a:rPr lang="en-GB" b="1" dirty="0"/>
              <a:t>15mins</a:t>
            </a:r>
          </a:p>
          <a:p>
            <a:endParaRPr lang="en-GB" dirty="0"/>
          </a:p>
          <a:p>
            <a:endParaRPr lang="en-GB" dirty="0"/>
          </a:p>
        </p:txBody>
      </p:sp>
    </p:spTree>
    <p:extLst>
      <p:ext uri="{BB962C8B-B14F-4D97-AF65-F5344CB8AC3E}">
        <p14:creationId xmlns:p14="http://schemas.microsoft.com/office/powerpoint/2010/main" val="647936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3CDE-4B1E-D79F-8EE5-D66F1FC118A3}"/>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B7537199-C37E-A1A1-7D0B-19031307A3CB}"/>
              </a:ext>
            </a:extLst>
          </p:cNvPr>
          <p:cNvSpPr>
            <a:spLocks noGrp="1"/>
          </p:cNvSpPr>
          <p:nvPr>
            <p:ph idx="1"/>
          </p:nvPr>
        </p:nvSpPr>
        <p:spPr/>
        <p:txBody>
          <a:bodyPr>
            <a:normAutofit fontScale="92500" lnSpcReduction="10000"/>
          </a:bodyPr>
          <a:lstStyle/>
          <a:p>
            <a:pPr marL="0" indent="0">
              <a:buNone/>
            </a:pPr>
            <a:r>
              <a:rPr lang="en-GB" sz="2800" dirty="0"/>
              <a:t>Working in groups explore the link below</a:t>
            </a:r>
          </a:p>
          <a:p>
            <a:pPr marL="0" indent="0">
              <a:buNone/>
            </a:pPr>
            <a:endParaRPr lang="en-GB" sz="2800" dirty="0">
              <a:hlinkClick r:id="rId2"/>
            </a:endParaRPr>
          </a:p>
          <a:p>
            <a:r>
              <a:rPr lang="en-GB" sz="2800" dirty="0">
                <a:hlinkClick r:id="rId2"/>
              </a:rPr>
              <a:t>https://www.hsph.harvard.edu/obesity-prevention-source/obesity-prevention/</a:t>
            </a:r>
            <a:endParaRPr lang="en-GB" sz="2800" dirty="0"/>
          </a:p>
          <a:p>
            <a:endParaRPr lang="en-GB" sz="2800" dirty="0"/>
          </a:p>
          <a:p>
            <a:r>
              <a:rPr lang="en-GB" sz="2800" dirty="0">
                <a:hlinkClick r:id="rId3"/>
              </a:rPr>
              <a:t>https://www.ncbi.nlm.nih.gov/pmc/articles/PMC5644962/</a:t>
            </a:r>
            <a:endParaRPr lang="en-GB" sz="2800" dirty="0"/>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2930961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3802-0B71-2135-AB78-64DA50CE05A1}"/>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Short-term public health consequences of the disease </a:t>
            </a:r>
            <a:endParaRPr lang="en-GB" b="1" dirty="0"/>
          </a:p>
        </p:txBody>
      </p:sp>
      <p:sp>
        <p:nvSpPr>
          <p:cNvPr id="3" name="Content Placeholder 2">
            <a:extLst>
              <a:ext uri="{FF2B5EF4-FFF2-40B4-BE49-F238E27FC236}">
                <a16:creationId xmlns:a16="http://schemas.microsoft.com/office/drawing/2014/main" id="{EC78A630-E0F6-53B0-C5D9-14F03D23DB0F}"/>
              </a:ext>
            </a:extLst>
          </p:cNvPr>
          <p:cNvSpPr>
            <a:spLocks noGrp="1"/>
          </p:cNvSpPr>
          <p:nvPr>
            <p:ph idx="1"/>
          </p:nvPr>
        </p:nvSpPr>
        <p:spPr>
          <a:xfrm>
            <a:off x="457200" y="1988840"/>
            <a:ext cx="8229600" cy="3600400"/>
          </a:xfrm>
        </p:spPr>
        <p:txBody>
          <a:bodyPr/>
          <a:lstStyle/>
          <a:p>
            <a:r>
              <a:rPr lang="en-GB" dirty="0"/>
              <a:t>This section should highlight and explain the short term negative impact of the disease on the affected person and </a:t>
            </a:r>
          </a:p>
          <a:p>
            <a:r>
              <a:rPr lang="en-GB" dirty="0"/>
              <a:t>The overall impact on the health service provision.</a:t>
            </a:r>
          </a:p>
        </p:txBody>
      </p:sp>
    </p:spTree>
    <p:extLst>
      <p:ext uri="{BB962C8B-B14F-4D97-AF65-F5344CB8AC3E}">
        <p14:creationId xmlns:p14="http://schemas.microsoft.com/office/powerpoint/2010/main" val="3305928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lstStyle/>
          <a:p>
            <a:r>
              <a:rPr lang="en-GB" dirty="0"/>
              <a:t>Working in groups research the </a:t>
            </a:r>
            <a:r>
              <a:rPr lang="en-GB" b="1" dirty="0"/>
              <a:t>short term consequences</a:t>
            </a:r>
            <a:r>
              <a:rPr lang="en-GB" dirty="0"/>
              <a:t> for obesity</a:t>
            </a:r>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extLst>
      <p:ext uri="{BB962C8B-B14F-4D97-AF65-F5344CB8AC3E}">
        <p14:creationId xmlns:p14="http://schemas.microsoft.com/office/powerpoint/2010/main" val="903696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60582-F8C2-DC58-1D96-D6C3065C3977}"/>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Long-term public health consequences of the disease</a:t>
            </a:r>
            <a:endParaRPr lang="en-GB" b="1" dirty="0"/>
          </a:p>
        </p:txBody>
      </p:sp>
      <p:sp>
        <p:nvSpPr>
          <p:cNvPr id="3" name="Content Placeholder 2">
            <a:extLst>
              <a:ext uri="{FF2B5EF4-FFF2-40B4-BE49-F238E27FC236}">
                <a16:creationId xmlns:a16="http://schemas.microsoft.com/office/drawing/2014/main" id="{B75BC90B-16AE-5378-F9CE-7DDBD6BBA5B8}"/>
              </a:ext>
            </a:extLst>
          </p:cNvPr>
          <p:cNvSpPr>
            <a:spLocks noGrp="1"/>
          </p:cNvSpPr>
          <p:nvPr>
            <p:ph idx="1"/>
          </p:nvPr>
        </p:nvSpPr>
        <p:spPr>
          <a:xfrm>
            <a:off x="457200" y="1844824"/>
            <a:ext cx="8229600" cy="3456384"/>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long term negative impact of the disease on the affected person and </a:t>
            </a:r>
          </a:p>
          <a:p>
            <a:r>
              <a:rPr lang="en-GB" dirty="0">
                <a:latin typeface="Arial" panose="020B0604020202020204" pitchFamily="34" charset="0"/>
                <a:ea typeface="Times New Roman" panose="02020603050405020304" pitchFamily="18" charset="0"/>
              </a:rPr>
              <a:t>T</a:t>
            </a:r>
            <a:r>
              <a:rPr lang="en-GB" sz="3200" dirty="0">
                <a:effectLst/>
                <a:latin typeface="Arial" panose="020B0604020202020204" pitchFamily="34" charset="0"/>
                <a:ea typeface="Times New Roman" panose="02020603050405020304" pitchFamily="18" charset="0"/>
              </a:rPr>
              <a:t>he overall impact on the health service provision.</a:t>
            </a:r>
            <a:endParaRPr lang="en-GB" dirty="0"/>
          </a:p>
        </p:txBody>
      </p:sp>
    </p:spTree>
    <p:extLst>
      <p:ext uri="{BB962C8B-B14F-4D97-AF65-F5344CB8AC3E}">
        <p14:creationId xmlns:p14="http://schemas.microsoft.com/office/powerpoint/2010/main" val="378128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a:xfrm>
            <a:off x="457200" y="1556792"/>
            <a:ext cx="8229600" cy="3917032"/>
          </a:xfrm>
        </p:spPr>
        <p:txBody>
          <a:bodyPr/>
          <a:lstStyle/>
          <a:p>
            <a:r>
              <a:rPr lang="en-GB" dirty="0"/>
              <a:t>Working in groups research the </a:t>
            </a:r>
            <a:r>
              <a:rPr lang="en-GB" b="1" dirty="0"/>
              <a:t>long</a:t>
            </a:r>
            <a:r>
              <a:rPr lang="en-GB" dirty="0"/>
              <a:t> </a:t>
            </a:r>
            <a:r>
              <a:rPr lang="en-GB" b="1" dirty="0"/>
              <a:t>term consequences</a:t>
            </a:r>
            <a:r>
              <a:rPr lang="en-GB" dirty="0"/>
              <a:t> for obesity</a:t>
            </a:r>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extLst>
      <p:ext uri="{BB962C8B-B14F-4D97-AF65-F5344CB8AC3E}">
        <p14:creationId xmlns:p14="http://schemas.microsoft.com/office/powerpoint/2010/main" val="3275157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dirty="0">
                <a:ln>
                  <a:noFill/>
                </a:ln>
                <a:solidFill>
                  <a:prstClr val="black"/>
                </a:solidFill>
                <a:effectLst/>
                <a:uLnTx/>
                <a:uFillTx/>
                <a:ea typeface="+mn-ea"/>
                <a:cs typeface="+mn-cs"/>
              </a:rPr>
              <a:t>Working in groups explore the below link</a:t>
            </a:r>
          </a:p>
          <a:p>
            <a:pPr marL="0" indent="0">
              <a:buNone/>
            </a:pPr>
            <a:endParaRPr lang="en-GB" sz="2600" dirty="0">
              <a:hlinkClick r:id="rId2"/>
            </a:endParaRPr>
          </a:p>
          <a:p>
            <a:r>
              <a:rPr lang="en-GB" sz="2600" dirty="0">
                <a:hlinkClick r:id="rId2"/>
              </a:rPr>
              <a:t>https://www.ncbi.nlm.nih.gov/pmc/articles/PMC4386197/</a:t>
            </a:r>
            <a:endParaRPr lang="en-GB" sz="2600" dirty="0"/>
          </a:p>
          <a:p>
            <a:pPr marL="0" indent="0">
              <a:buNone/>
            </a:pPr>
            <a:endParaRPr lang="en-GB" sz="2600" dirty="0"/>
          </a:p>
          <a:p>
            <a:r>
              <a:rPr lang="en-GB" sz="2600" dirty="0">
                <a:hlinkClick r:id="rId3"/>
              </a:rPr>
              <a:t>https://www.ncbi.nlm.nih.gov/books/NBK62231/pdf/Bookshelf_NBK62231.pdf</a:t>
            </a:r>
            <a:endParaRPr lang="en-GB" sz="2600" dirty="0"/>
          </a:p>
          <a:p>
            <a:pPr marL="0" indent="0">
              <a:buNone/>
            </a:pPr>
            <a:endParaRPr lang="en-GB" sz="2600" dirty="0"/>
          </a:p>
          <a:p>
            <a:r>
              <a:rPr lang="en-GB" sz="2600" dirty="0">
                <a:hlinkClick r:id="rId4"/>
              </a:rPr>
              <a:t>https://www.who.int/news-room/questions-and-answers/item/obesity-health-consequences-of-being-overweight</a:t>
            </a:r>
            <a:endParaRPr lang="en-GB" sz="2600" dirty="0"/>
          </a:p>
          <a:p>
            <a:endParaRPr lang="en-GB" sz="26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extLst>
      <p:ext uri="{BB962C8B-B14F-4D97-AF65-F5344CB8AC3E}">
        <p14:creationId xmlns:p14="http://schemas.microsoft.com/office/powerpoint/2010/main" val="495611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94CF-912A-F494-04C7-4943146D96CB}"/>
              </a:ext>
            </a:extLst>
          </p:cNvPr>
          <p:cNvSpPr>
            <a:spLocks noGrp="1"/>
          </p:cNvSpPr>
          <p:nvPr>
            <p:ph type="title"/>
          </p:nvPr>
        </p:nvSpPr>
        <p:spPr>
          <a:xfrm>
            <a:off x="447675" y="116632"/>
            <a:ext cx="8229600" cy="1143000"/>
          </a:xfrm>
        </p:spPr>
        <p:txBody>
          <a:bodyPr>
            <a:normAutofit/>
          </a:bodyPr>
          <a:lstStyle/>
          <a:p>
            <a:r>
              <a:rPr lang="en-GB" b="1" dirty="0"/>
              <a:t>Solution</a:t>
            </a:r>
          </a:p>
        </p:txBody>
      </p:sp>
      <p:sp>
        <p:nvSpPr>
          <p:cNvPr id="3" name="Content Placeholder 2">
            <a:extLst>
              <a:ext uri="{FF2B5EF4-FFF2-40B4-BE49-F238E27FC236}">
                <a16:creationId xmlns:a16="http://schemas.microsoft.com/office/drawing/2014/main" id="{67653B34-EC74-A163-4605-7871D79A7072}"/>
              </a:ext>
            </a:extLst>
          </p:cNvPr>
          <p:cNvSpPr>
            <a:spLocks noGrp="1"/>
          </p:cNvSpPr>
          <p:nvPr>
            <p:ph idx="1"/>
          </p:nvPr>
        </p:nvSpPr>
        <p:spPr/>
        <p:txBody>
          <a:bodyPr>
            <a:normAutofit fontScale="85000" lnSpcReduction="10000"/>
          </a:bodyPr>
          <a:lstStyle/>
          <a:p>
            <a:pPr marL="0" indent="0">
              <a:buNone/>
            </a:pPr>
            <a:r>
              <a:rPr lang="en-GB" sz="2800" dirty="0"/>
              <a:t>Working in groups explore the below link</a:t>
            </a:r>
          </a:p>
          <a:p>
            <a:endParaRPr lang="en-GB" sz="2800" dirty="0">
              <a:hlinkClick r:id="rId3"/>
            </a:endParaRPr>
          </a:p>
          <a:p>
            <a:r>
              <a:rPr lang="en-GB" sz="2800" dirty="0">
                <a:hlinkClick r:id="rId3"/>
              </a:rPr>
              <a:t>https://www.niddk.nih.gov/health-information/weight-management/adult-overweight-obesity/health-risks</a:t>
            </a:r>
            <a:endParaRPr lang="en-GB" sz="2800" dirty="0"/>
          </a:p>
          <a:p>
            <a:pPr marL="0" indent="0">
              <a:buNone/>
            </a:pPr>
            <a:endParaRPr lang="en-GB" sz="2800" dirty="0"/>
          </a:p>
          <a:p>
            <a:r>
              <a:rPr lang="en-GB" sz="2800" dirty="0">
                <a:hlinkClick r:id="rId4"/>
              </a:rPr>
              <a:t>https://www.cdc.gov/obesity/basics/consequences.html</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891766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818F-1257-09F2-73F1-26ACD79F869E}"/>
              </a:ext>
            </a:extLst>
          </p:cNvPr>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rPr>
              <a:t>C</a:t>
            </a:r>
            <a:r>
              <a:rPr lang="en-GB" sz="4400" b="1" dirty="0">
                <a:effectLst/>
                <a:latin typeface="Arial" panose="020B0604020202020204" pitchFamily="34" charset="0"/>
                <a:ea typeface="Times New Roman" panose="02020603050405020304" pitchFamily="18" charset="0"/>
              </a:rPr>
              <a:t>onclusion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(250 words)</a:t>
            </a:r>
            <a:endParaRPr lang="en-GB" dirty="0"/>
          </a:p>
        </p:txBody>
      </p:sp>
      <p:sp>
        <p:nvSpPr>
          <p:cNvPr id="3" name="Content Placeholder 2">
            <a:extLst>
              <a:ext uri="{FF2B5EF4-FFF2-40B4-BE49-F238E27FC236}">
                <a16:creationId xmlns:a16="http://schemas.microsoft.com/office/drawing/2014/main" id="{28B886FB-67CA-965B-D26C-559B769D9F9E}"/>
              </a:ext>
            </a:extLst>
          </p:cNvPr>
          <p:cNvSpPr>
            <a:spLocks noGrp="1"/>
          </p:cNvSpPr>
          <p:nvPr>
            <p:ph idx="1"/>
          </p:nvPr>
        </p:nvSpPr>
        <p:spPr>
          <a:xfrm>
            <a:off x="485775" y="1844824"/>
            <a:ext cx="8229600" cy="3340967"/>
          </a:xfrm>
        </p:spPr>
        <p:txBody>
          <a:bodyPr/>
          <a:lstStyle/>
          <a:p>
            <a:r>
              <a:rPr lang="en-GB" sz="3200" dirty="0">
                <a:effectLst/>
                <a:latin typeface="Arial" panose="020B0604020202020204" pitchFamily="34" charset="0"/>
                <a:ea typeface="Times New Roman" panose="02020603050405020304" pitchFamily="18" charset="0"/>
              </a:rPr>
              <a:t>In this section summarise what you have covered in the assignment and </a:t>
            </a:r>
          </a:p>
          <a:p>
            <a:r>
              <a:rPr lang="en-GB" dirty="0">
                <a:latin typeface="Arial" panose="020B0604020202020204" pitchFamily="34" charset="0"/>
                <a:ea typeface="Times New Roman" panose="02020603050405020304" pitchFamily="18" charset="0"/>
              </a:rPr>
              <a:t>P</a:t>
            </a:r>
            <a:r>
              <a:rPr lang="en-GB" sz="3200" dirty="0">
                <a:effectLst/>
                <a:latin typeface="Arial" panose="020B0604020202020204" pitchFamily="34" charset="0"/>
                <a:ea typeface="Times New Roman" panose="02020603050405020304" pitchFamily="18" charset="0"/>
              </a:rPr>
              <a:t>rovide recommendation.</a:t>
            </a:r>
            <a:endParaRPr lang="en-GB" dirty="0"/>
          </a:p>
        </p:txBody>
      </p:sp>
    </p:spTree>
    <p:extLst>
      <p:ext uri="{BB962C8B-B14F-4D97-AF65-F5344CB8AC3E}">
        <p14:creationId xmlns:p14="http://schemas.microsoft.com/office/powerpoint/2010/main" val="2597542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C3021-777E-B5CF-6A41-FE8167C76EA6}"/>
              </a:ext>
            </a:extLst>
          </p:cNvPr>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Reference lists </a:t>
            </a:r>
            <a:endParaRPr lang="en-GB" sz="4000" b="1" dirty="0"/>
          </a:p>
        </p:txBody>
      </p:sp>
      <p:sp>
        <p:nvSpPr>
          <p:cNvPr id="3" name="Content Placeholder 2">
            <a:extLst>
              <a:ext uri="{FF2B5EF4-FFF2-40B4-BE49-F238E27FC236}">
                <a16:creationId xmlns:a16="http://schemas.microsoft.com/office/drawing/2014/main" id="{7233C245-3565-82D8-4F9D-3BA8270B08D1}"/>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Follow the university’s Harvard requirements and guidance, </a:t>
            </a:r>
          </a:p>
          <a:p>
            <a:r>
              <a:rPr lang="en-GB" dirty="0">
                <a:latin typeface="Arial" panose="020B0604020202020204" pitchFamily="34" charset="0"/>
                <a:ea typeface="Times New Roman" panose="02020603050405020304" pitchFamily="18" charset="0"/>
              </a:rPr>
              <a:t>Y</a:t>
            </a:r>
            <a:r>
              <a:rPr lang="en-GB" sz="3200" dirty="0">
                <a:effectLst/>
                <a:latin typeface="Arial" panose="020B0604020202020204" pitchFamily="34" charset="0"/>
                <a:ea typeface="Times New Roman" panose="02020603050405020304" pitchFamily="18" charset="0"/>
              </a:rPr>
              <a:t>ou should have at least 8 credible reference sources from the supporting teaching material, academic books, articles and journals.</a:t>
            </a:r>
            <a:endParaRPr lang="en-GB" dirty="0"/>
          </a:p>
        </p:txBody>
      </p:sp>
    </p:spTree>
    <p:extLst>
      <p:ext uri="{BB962C8B-B14F-4D97-AF65-F5344CB8AC3E}">
        <p14:creationId xmlns:p14="http://schemas.microsoft.com/office/powerpoint/2010/main" val="3769032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REFERENCING REQUIREMENTS</a:t>
            </a:r>
            <a:br>
              <a:rPr lang="en-GB" sz="3700" dirty="0"/>
            </a:br>
            <a:endParaRPr lang="en-GB" sz="3700" dirty="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DD8ED-9B03-36E5-B19A-9C6250501DA9}"/>
              </a:ext>
            </a:extLst>
          </p:cNvPr>
          <p:cNvSpPr>
            <a:spLocks noGrp="1"/>
          </p:cNvSpPr>
          <p:nvPr>
            <p:ph type="title"/>
          </p:nvPr>
        </p:nvSpPr>
        <p:spPr/>
        <p:txBody>
          <a:bodyPr/>
          <a:lstStyle/>
          <a:p>
            <a:r>
              <a:rPr lang="en-GB" b="1" dirty="0"/>
              <a:t>Reminder</a:t>
            </a:r>
          </a:p>
        </p:txBody>
      </p:sp>
      <p:sp>
        <p:nvSpPr>
          <p:cNvPr id="3" name="Content Placeholder 2">
            <a:extLst>
              <a:ext uri="{FF2B5EF4-FFF2-40B4-BE49-F238E27FC236}">
                <a16:creationId xmlns:a16="http://schemas.microsoft.com/office/drawing/2014/main" id="{71DDF762-6640-B3E8-6DA1-2704035268ED}"/>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Relevant published UK data and statistics must be included and referenced within the report where applicable.</a:t>
            </a:r>
          </a:p>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 is important that you check your work, proofread the contents, spell check it and look at punctuation and grammar so that your assignment reads clearly. </a:t>
            </a:r>
            <a:endParaRPr lang="en-GB" sz="200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88848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2FF3-3CFC-3D59-E54C-B809B3C2F8E0}"/>
              </a:ext>
            </a:extLst>
          </p:cNvPr>
          <p:cNvSpPr>
            <a:spLocks noGrp="1"/>
          </p:cNvSpPr>
          <p:nvPr>
            <p:ph type="title"/>
          </p:nvPr>
        </p:nvSpPr>
        <p:spPr/>
        <p:txBody>
          <a:bodyPr>
            <a:normAutofit fontScale="90000"/>
          </a:bodyPr>
          <a:lstStyle/>
          <a:p>
            <a:r>
              <a:rPr lang="en-US" sz="4400" b="1" dirty="0">
                <a:solidFill>
                  <a:srgbClr val="000000"/>
                </a:solidFill>
                <a:effectLst/>
                <a:latin typeface="Arial" panose="020B0604020202020204" pitchFamily="34" charset="0"/>
                <a:ea typeface="Times New Roman" panose="02020603050405020304" pitchFamily="18" charset="0"/>
              </a:rPr>
              <a:t>General Submission Guidance </a:t>
            </a:r>
            <a:endParaRPr lang="en-GB" dirty="0"/>
          </a:p>
        </p:txBody>
      </p:sp>
      <p:sp>
        <p:nvSpPr>
          <p:cNvPr id="3" name="Content Placeholder 2">
            <a:extLst>
              <a:ext uri="{FF2B5EF4-FFF2-40B4-BE49-F238E27FC236}">
                <a16:creationId xmlns:a16="http://schemas.microsoft.com/office/drawing/2014/main" id="{65FAC09B-7F11-29A1-C966-BCBFC9BCEC86}"/>
              </a:ext>
            </a:extLst>
          </p:cNvPr>
          <p:cNvSpPr>
            <a:spLocks noGrp="1"/>
          </p:cNvSpPr>
          <p:nvPr>
            <p:ph idx="1"/>
          </p:nvPr>
        </p:nvSpPr>
        <p:spPr/>
        <p:txBody>
          <a:bodyPr>
            <a:normAutofit fontScale="92500" lnSpcReduction="20000"/>
          </a:bodyPr>
          <a:lstStyle/>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must include </a:t>
            </a:r>
            <a:r>
              <a:rPr lang="en-US" sz="2400" b="1" dirty="0">
                <a:solidFill>
                  <a:srgbClr val="000000"/>
                </a:solidFill>
                <a:effectLst/>
                <a:ea typeface="Times New Roman" panose="02020603050405020304" pitchFamily="18" charset="0"/>
              </a:rPr>
              <a:t>a title page </a:t>
            </a:r>
            <a:r>
              <a:rPr lang="en-US" sz="2400" dirty="0">
                <a:solidFill>
                  <a:srgbClr val="000000"/>
                </a:solidFill>
                <a:effectLst/>
                <a:ea typeface="Times New Roman" panose="02020603050405020304" pitchFamily="18" charset="0"/>
              </a:rPr>
              <a:t>that clearly states </a:t>
            </a:r>
            <a:r>
              <a:rPr lang="en-US" sz="2400" b="1" dirty="0">
                <a:solidFill>
                  <a:srgbClr val="000000"/>
                </a:solidFill>
                <a:effectLst/>
                <a:ea typeface="Times New Roman" panose="02020603050405020304" pitchFamily="18" charset="0"/>
              </a:rPr>
              <a:t>your name, your student number, the module code and title, your lecturer’s name, and your assignment title</a:t>
            </a:r>
            <a:r>
              <a:rPr lang="en-US" sz="2400" dirty="0">
                <a:solidFill>
                  <a:srgbClr val="000000"/>
                </a:solidFill>
                <a:effectLst/>
                <a:ea typeface="Times New Roman" panose="02020603050405020304" pitchFamily="18" charset="0"/>
              </a:rPr>
              <a:t>.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typed in Arial font, size 11.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a:t>
            </a:r>
            <a:r>
              <a:rPr lang="en-US" sz="2400" b="1" dirty="0">
                <a:solidFill>
                  <a:srgbClr val="000000"/>
                </a:solidFill>
                <a:effectLst/>
                <a:ea typeface="Times New Roman" panose="02020603050405020304" pitchFamily="18" charset="0"/>
              </a:rPr>
              <a:t>typed with 1.5 line spacing.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GB" sz="2400" dirty="0">
                <a:effectLst/>
                <a:ea typeface="Times New Roman" panose="02020603050405020304" pitchFamily="18" charset="0"/>
              </a:rPr>
              <a:t>All your submissions should have an appropriate structure, include page numbers, </a:t>
            </a:r>
            <a:r>
              <a:rPr lang="en-GB" sz="2400" b="1" dirty="0">
                <a:effectLst/>
                <a:ea typeface="Times New Roman" panose="02020603050405020304" pitchFamily="18" charset="0"/>
              </a:rPr>
              <a:t>and </a:t>
            </a:r>
            <a:r>
              <a:rPr lang="en-GB" sz="2400" dirty="0">
                <a:effectLst/>
                <a:ea typeface="Times New Roman" panose="02020603050405020304" pitchFamily="18" charset="0"/>
              </a:rPr>
              <a:t>have a reference list.</a:t>
            </a:r>
          </a:p>
          <a:p>
            <a:endParaRPr lang="en-GB" dirty="0"/>
          </a:p>
        </p:txBody>
      </p:sp>
    </p:spTree>
    <p:extLst>
      <p:ext uri="{BB962C8B-B14F-4D97-AF65-F5344CB8AC3E}">
        <p14:creationId xmlns:p14="http://schemas.microsoft.com/office/powerpoint/2010/main" val="43607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1457</Words>
  <Application>Microsoft Office PowerPoint</Application>
  <PresentationFormat>On-screen Show (4:3)</PresentationFormat>
  <Paragraphs>195</Paragraphs>
  <Slides>31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Myriad Pro</vt:lpstr>
      <vt:lpstr>Arial</vt:lpstr>
      <vt:lpstr>Calibri</vt:lpstr>
      <vt:lpstr>Cambria</vt:lpstr>
      <vt:lpstr>Symbol</vt:lpstr>
      <vt:lpstr>Times New Roman</vt:lpstr>
      <vt:lpstr>Wingdings</vt:lpstr>
      <vt:lpstr>20140311PresentationUWTSDTemplate</vt:lpstr>
      <vt:lpstr>INTRODUCTION TO PUBLIC HEALTH</vt:lpstr>
      <vt:lpstr>Learning outcomes</vt:lpstr>
      <vt:lpstr>Module Summary</vt:lpstr>
      <vt:lpstr>Aims of the Session</vt:lpstr>
      <vt:lpstr>What does the assessment entails?</vt:lpstr>
      <vt:lpstr>Report </vt:lpstr>
      <vt:lpstr>Late Submissions Rules </vt:lpstr>
      <vt:lpstr>ASSESSMENT CRITERIA PORTFOLIO  </vt:lpstr>
      <vt:lpstr>Assessment Task</vt:lpstr>
      <vt:lpstr>Introduction (250 words)</vt:lpstr>
      <vt:lpstr>Main Body (1500 words)</vt:lpstr>
      <vt:lpstr>Public health measures available (450 words)</vt:lpstr>
      <vt:lpstr>Activity</vt:lpstr>
      <vt:lpstr>Activity</vt:lpstr>
      <vt:lpstr>Activity</vt:lpstr>
      <vt:lpstr>Activity</vt:lpstr>
      <vt:lpstr>key determinants/risk factors of disease (350 words) </vt:lpstr>
      <vt:lpstr>Activity</vt:lpstr>
      <vt:lpstr>Solution</vt:lpstr>
      <vt:lpstr>Solution</vt:lpstr>
      <vt:lpstr>Short-term public health consequences of the disease </vt:lpstr>
      <vt:lpstr>Activity</vt:lpstr>
      <vt:lpstr>Long-term public health consequences of the disease</vt:lpstr>
      <vt:lpstr>Activity</vt:lpstr>
      <vt:lpstr>Solution</vt:lpstr>
      <vt:lpstr>Solution</vt:lpstr>
      <vt:lpstr>Conclusion (250 words)</vt:lpstr>
      <vt:lpstr>Reference lists </vt:lpstr>
      <vt:lpstr>REFERENCING REQUIREMENTS </vt:lpstr>
      <vt:lpstr>Reminder</vt:lpstr>
      <vt:lpstr>General Submission Guidance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37</cp:revision>
  <dcterms:created xsi:type="dcterms:W3CDTF">2015-04-14T15:21:28Z</dcterms:created>
  <dcterms:modified xsi:type="dcterms:W3CDTF">2022-11-06T22:37:28Z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