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58" r:id="rId5"/>
    <p:sldId id="263" r:id="rId6"/>
    <p:sldId id="264" r:id="rId7"/>
    <p:sldId id="265" r:id="rId8"/>
    <p:sldId id="268" r:id="rId9"/>
    <p:sldId id="269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8FCA29-546D-7964-25FA-FCCF61696695}" v="201" dt="2022-11-20T14:13:06.325"/>
    <p1510:client id="{2AAA829A-C484-B425-8603-D7706BB2F479}" v="270" dt="2022-11-20T16:52:12.896"/>
    <p1510:client id="{3924C63D-E573-373F-0C13-6B8E687371AB}" v="14" dt="2022-11-25T14:45:52.501"/>
    <p1510:client id="{6F0AE9E7-EDE0-4BB3-BB56-F29B99357CA8}" v="1963" dt="2022-11-20T13:18:08.812"/>
    <p1510:client id="{B3609D64-3713-B591-F11E-F173C8BBD4C3}" v="75" dt="2022-11-25T15:22:34.9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2" autoAdjust="0"/>
    <p:restoredTop sz="94712" autoAdjust="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B2F6B-0747-41DD-BEEB-4CCA7066FDD2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2D726-6B12-43A9-AE9A-8EE8DABF35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113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482D726-6B12-43A9-AE9A-8EE8DABF35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90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eg"/><Relationship Id="rId11" Type="http://schemas.openxmlformats.org/officeDocument/2006/relationships/image" Target="../media/image6.png"/><Relationship Id="rId5" Type="http://schemas.openxmlformats.org/officeDocument/2006/relationships/image" Target="../media/image2.jpeg"/><Relationship Id="rId10" Type="http://schemas.openxmlformats.org/officeDocument/2006/relationships/hyperlink" Target="https://commons.wikimedia.org/wiki/File:Red_Color.jpg" TargetMode="External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5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audio" Target="../media/media6.m4a"/><Relationship Id="rId5" Type="http://schemas.microsoft.com/office/2007/relationships/media" Target="../media/media6.m4a"/><Relationship Id="rId10" Type="http://schemas.openxmlformats.org/officeDocument/2006/relationships/image" Target="../media/image6.png"/><Relationship Id="rId4" Type="http://schemas.openxmlformats.org/officeDocument/2006/relationships/audio" Target="../media/media5.m4a"/><Relationship Id="rId9" Type="http://schemas.openxmlformats.org/officeDocument/2006/relationships/hyperlink" Target="https://pngimg.com/download/19779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jpe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jpeg"/><Relationship Id="rId5" Type="http://schemas.openxmlformats.org/officeDocument/2006/relationships/hyperlink" Target="https://courses.lumenlearning.com/wm-businesscommunicationmgrs/chapter/planning-business-messages/" TargetMode="External"/><Relationship Id="rId4" Type="http://schemas.openxmlformats.org/officeDocument/2006/relationships/image" Target="../media/image10.jpe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novarella.blogspot.com/2011/06/oh-so-very-green.html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jpeg"/><Relationship Id="rId5" Type="http://schemas.openxmlformats.org/officeDocument/2006/relationships/hyperlink" Target="https://en.wikipedia.org/wiki/File:Maslow%27s_hierarchy_of_needs.png" TargetMode="External"/><Relationship Id="rId4" Type="http://schemas.openxmlformats.org/officeDocument/2006/relationships/image" Target="../media/image13.png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pn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ommons.wikimedia.org/wiki/File:Red_Color.jpg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e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jpeg"/><Relationship Id="rId5" Type="http://schemas.openxmlformats.org/officeDocument/2006/relationships/hyperlink" Target="https://blesstheirheartsmom.blogspot.com/2012/04/weekend-plans-easy-peasy-coca-cola-bbq.html" TargetMode="External"/><Relationship Id="rId4" Type="http://schemas.openxmlformats.org/officeDocument/2006/relationships/image" Target="../media/image16.jpeg"/><Relationship Id="rId9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microsoft.com/office/2007/relationships/media" Target="../media/media12.m4a"/><Relationship Id="rId7" Type="http://schemas.openxmlformats.org/officeDocument/2006/relationships/image" Target="../media/image1.jpe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7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2.m4a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0" name="Rectangle 119">
            <a:extLst>
              <a:ext uri="{FF2B5EF4-FFF2-40B4-BE49-F238E27FC236}">
                <a16:creationId xmlns:a16="http://schemas.microsoft.com/office/drawing/2014/main" id="{02C4FFC0-3909-46F5-A4BF-351709452A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177F631A-B216-4CD3-B6F9-ADD5F0161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69C4F-AA86-273A-3CE3-0445AB154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GB" sz="3300" dirty="0"/>
              <a:t>Ceri Thomas marketing LTD.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89F3FB-3CB7-5375-93AB-EE5F1BB3C0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GB" sz="1600" dirty="0" err="1"/>
              <a:t>Nptcbc</a:t>
            </a:r>
            <a:r>
              <a:rPr lang="en-GB" sz="1600" dirty="0"/>
              <a:t> Summer of Fun bid campaign 2023</a:t>
            </a:r>
            <a:endParaRPr lang="en-US" sz="1600" dirty="0"/>
          </a:p>
        </p:txBody>
      </p:sp>
      <p:cxnSp>
        <p:nvCxnSpPr>
          <p:cNvPr id="124" name="Straight Connector 123">
            <a:extLst>
              <a:ext uri="{FF2B5EF4-FFF2-40B4-BE49-F238E27FC236}">
                <a16:creationId xmlns:a16="http://schemas.microsoft.com/office/drawing/2014/main" id="{01D17A82-43A3-468B-83E9-29B2540AE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00371919-C0A8-482C-8FA4-39812C36E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127" name="Rectangle 126">
              <a:extLst>
                <a:ext uri="{FF2B5EF4-FFF2-40B4-BE49-F238E27FC236}">
                  <a16:creationId xmlns:a16="http://schemas.microsoft.com/office/drawing/2014/main" id="{8D27CBB3-B7B1-4084-A98A-6161CA4CD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8" name="Rectangle 127">
              <a:extLst>
                <a:ext uri="{FF2B5EF4-FFF2-40B4-BE49-F238E27FC236}">
                  <a16:creationId xmlns:a16="http://schemas.microsoft.com/office/drawing/2014/main" id="{D5849FD1-1EE0-4677-A7F2-220175513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5">
            <a:extLst>
              <a:ext uri="{FF2B5EF4-FFF2-40B4-BE49-F238E27FC236}">
                <a16:creationId xmlns:a16="http://schemas.microsoft.com/office/drawing/2014/main" id="{48A6E4E0-BB82-BED6-7148-DD2221BE770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"/>
          <a:stretch/>
        </p:blipFill>
        <p:spPr>
          <a:xfrm>
            <a:off x="4631658" y="1116345"/>
            <a:ext cx="1980590" cy="3866172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217919EF-8AF0-CA0C-0D9C-35DEE689779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"/>
          <a:stretch/>
        </p:blipFill>
        <p:spPr>
          <a:xfrm>
            <a:off x="6775974" y="1114596"/>
            <a:ext cx="1980590" cy="3866172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BEEAAF6D-56EC-E4DF-D726-7B04DE23D1A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"/>
          <a:stretch/>
        </p:blipFill>
        <p:spPr>
          <a:xfrm>
            <a:off x="8926480" y="1114596"/>
            <a:ext cx="1980590" cy="3866172"/>
          </a:xfrm>
          <a:prstGeom prst="rect">
            <a:avLst/>
          </a:prstGeom>
        </p:spPr>
      </p:pic>
      <p:pic>
        <p:nvPicPr>
          <p:cNvPr id="130" name="Picture 129">
            <a:extLst>
              <a:ext uri="{FF2B5EF4-FFF2-40B4-BE49-F238E27FC236}">
                <a16:creationId xmlns:a16="http://schemas.microsoft.com/office/drawing/2014/main" id="{7C1537B4-F123-4E8A-BD26-89068644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2" name="Straight Connector 131">
            <a:extLst>
              <a:ext uri="{FF2B5EF4-FFF2-40B4-BE49-F238E27FC236}">
                <a16:creationId xmlns:a16="http://schemas.microsoft.com/office/drawing/2014/main" id="{C8ADBEB7-C423-4D14-B0F9-58475BF15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10">
            <a:extLst>
              <a:ext uri="{FF2B5EF4-FFF2-40B4-BE49-F238E27FC236}">
                <a16:creationId xmlns:a16="http://schemas.microsoft.com/office/drawing/2014/main" id="{7833DF57-8160-CE68-DFF8-7E62BD6FD6BE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627" y="6100313"/>
            <a:ext cx="12203501" cy="782128"/>
          </a:xfrm>
          <a:prstGeom prst="rect">
            <a:avLst/>
          </a:prstGeom>
        </p:spPr>
      </p:pic>
      <p:pic>
        <p:nvPicPr>
          <p:cNvPr id="5" name="Chapel Houses01">
            <a:hlinkClick r:id="" action="ppaction://media"/>
            <a:extLst>
              <a:ext uri="{FF2B5EF4-FFF2-40B4-BE49-F238E27FC236}">
                <a16:creationId xmlns:a16="http://schemas.microsoft.com/office/drawing/2014/main" id="{856D36FF-9C73-6698-2F4F-10F1E822A5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380096" y="509733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6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01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F43C979-D035-E034-1041-595E4DBC7FB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8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0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02CB9-055E-8A9C-672E-FC7A28A90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dirty="0"/>
              <a:t>The brief</a:t>
            </a:r>
            <a:endParaRPr lang="en-US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9CCF9-21AC-D940-E192-E7636F66F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531" y="1308877"/>
            <a:ext cx="6085091" cy="46990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/>
              <a:t>Market Neath Port Talbot County Borough Council’s SUMMER OF FUN Campaign 2023 for their use and the use of Community Groups etc on Social Media.</a:t>
            </a:r>
          </a:p>
          <a:p>
            <a:r>
              <a:rPr lang="en-GB" sz="2400" dirty="0"/>
              <a:t>The marketing must be inclusive and diverse.</a:t>
            </a:r>
          </a:p>
          <a:p>
            <a:r>
              <a:rPr lang="en-GB" sz="2400" dirty="0"/>
              <a:t>Provide an overview of events.</a:t>
            </a:r>
          </a:p>
          <a:p>
            <a:r>
              <a:rPr lang="en-GB" sz="2400" dirty="0"/>
              <a:t>Show pro social behaviours and attitudes.</a:t>
            </a:r>
          </a:p>
          <a:p>
            <a:r>
              <a:rPr lang="en-GB" sz="2400" dirty="0"/>
              <a:t>All advertising must incorporate NPTCBC logo.</a:t>
            </a:r>
          </a:p>
        </p:txBody>
      </p:sp>
      <p:sp>
        <p:nvSpPr>
          <p:cNvPr id="26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hapel Houses 2">
            <a:hlinkClick r:id="" action="ppaction://media"/>
            <a:extLst>
              <a:ext uri="{FF2B5EF4-FFF2-40B4-BE49-F238E27FC236}">
                <a16:creationId xmlns:a16="http://schemas.microsoft.com/office/drawing/2014/main" id="{051968C8-3428-3345-197E-3F3C58E40C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23891" y="452687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623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1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People and child exchanging gifts">
            <a:extLst>
              <a:ext uri="{FF2B5EF4-FFF2-40B4-BE49-F238E27FC236}">
                <a16:creationId xmlns:a16="http://schemas.microsoft.com/office/drawing/2014/main" id="{0847B049-F4D5-C87F-C47D-4F891F16BA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8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5044DE-CCE3-2F7E-F9DF-DA554E75C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Who are  the target audience?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4EE4C52-0931-9925-BDCC-1BA7D65E3E50}"/>
              </a:ext>
            </a:extLst>
          </p:cNvPr>
          <p:cNvSpPr txBox="1"/>
          <p:nvPr/>
        </p:nvSpPr>
        <p:spPr>
          <a:xfrm>
            <a:off x="4976636" y="1193800"/>
            <a:ext cx="6085091" cy="4699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Parents and Grandparents – Millennials and Gen X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000"/>
              <a:t>Aged between 25 and 54 Years Old</a:t>
            </a:r>
          </a:p>
        </p:txBody>
      </p:sp>
      <p:sp>
        <p:nvSpPr>
          <p:cNvPr id="36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hapel Houses 3">
            <a:hlinkClick r:id="" action="ppaction://media"/>
            <a:extLst>
              <a:ext uri="{FF2B5EF4-FFF2-40B4-BE49-F238E27FC236}">
                <a16:creationId xmlns:a16="http://schemas.microsoft.com/office/drawing/2014/main" id="{63BA3307-EB70-E8ED-22F7-AC5C38F2D5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17196" y="5054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677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33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5F08D9-EBB9-94B5-B39D-643D58E91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Which social media platform will best reach our target audience?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E3A2-50F5-5D86-AE5E-51EE91408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319927"/>
            <a:ext cx="6034827" cy="5836615"/>
          </a:xfrm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 dirty="0"/>
              <a:t>For this campaign I will be using Facebook: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24.5% of users are between the ages of 25 and 34 Years (Parents)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18.7% of users are between the ages of 35 and 44 Years and 14.4.% of users are between the ages of 45 and 54 Years (Grandparents)  (Published by S. Dixon &amp; 21, 2022</a:t>
            </a:r>
            <a:r>
              <a:rPr lang="en-GB" sz="1900" dirty="0">
                <a:ea typeface="+mn-lt"/>
                <a:cs typeface="+mn-lt"/>
              </a:rPr>
              <a:t>)</a:t>
            </a:r>
            <a:endParaRPr lang="en-GB" sz="1900" dirty="0"/>
          </a:p>
          <a:p>
            <a:pPr>
              <a:lnSpc>
                <a:spcPct val="110000"/>
              </a:lnSpc>
            </a:pPr>
            <a:endParaRPr lang="en-GB" sz="1900" dirty="0"/>
          </a:p>
          <a:p>
            <a:pPr>
              <a:lnSpc>
                <a:spcPct val="110000"/>
              </a:lnSpc>
            </a:pPr>
            <a:r>
              <a:rPr lang="en-GB" sz="1900" dirty="0"/>
              <a:t>Most schools within Neath Port Talbot have Facebook accounts and this will prove invaluable for sharing with Children, Parents and Grandparents- Our main demographic for this campaign.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Facebook is easy to share on Community Pages and Groups.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Facebook is free to add to the page of NPTCBC and other Community Groups.</a:t>
            </a:r>
          </a:p>
          <a:p>
            <a:pPr>
              <a:lnSpc>
                <a:spcPct val="110000"/>
              </a:lnSpc>
            </a:pPr>
            <a:endParaRPr lang="en-GB" sz="1900" dirty="0"/>
          </a:p>
          <a:p>
            <a:pPr>
              <a:lnSpc>
                <a:spcPct val="110000"/>
              </a:lnSpc>
            </a:pPr>
            <a:endParaRPr lang="en-GB" sz="1900" dirty="0"/>
          </a:p>
          <a:p>
            <a:pPr>
              <a:lnSpc>
                <a:spcPct val="110000"/>
              </a:lnSpc>
            </a:pPr>
            <a:endParaRPr lang="en-US" sz="1900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3EF6A468-8FFE-FEAE-764E-C893A36CC4B1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115907" y="5541228"/>
            <a:ext cx="2081842" cy="1210187"/>
          </a:xfrm>
          <a:prstGeom prst="rect">
            <a:avLst/>
          </a:prstGeom>
        </p:spPr>
      </p:pic>
      <p:pic>
        <p:nvPicPr>
          <p:cNvPr id="4" name="Chapel Houses 4">
            <a:hlinkClick r:id="" action="ppaction://media"/>
            <a:extLst>
              <a:ext uri="{FF2B5EF4-FFF2-40B4-BE49-F238E27FC236}">
                <a16:creationId xmlns:a16="http://schemas.microsoft.com/office/drawing/2014/main" id="{4E753C2F-E089-3477-73C2-74BF53C105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1454" y="4115965"/>
            <a:ext cx="609600" cy="609600"/>
          </a:xfrm>
          <a:prstGeom prst="rect">
            <a:avLst/>
          </a:prstGeom>
        </p:spPr>
      </p:pic>
      <p:pic>
        <p:nvPicPr>
          <p:cNvPr id="6" name="Chapel Houses 5">
            <a:hlinkClick r:id="" action="ppaction://media"/>
            <a:extLst>
              <a:ext uri="{FF2B5EF4-FFF2-40B4-BE49-F238E27FC236}">
                <a16:creationId xmlns:a16="http://schemas.microsoft.com/office/drawing/2014/main" id="{685C594A-A29A-9628-755F-0E9797985C4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1454" y="4980878"/>
            <a:ext cx="609600" cy="609600"/>
          </a:xfrm>
          <a:prstGeom prst="rect">
            <a:avLst/>
          </a:prstGeom>
        </p:spPr>
      </p:pic>
      <p:pic>
        <p:nvPicPr>
          <p:cNvPr id="7" name="Chapel Houses 6">
            <a:hlinkClick r:id="" action="ppaction://media"/>
            <a:extLst>
              <a:ext uri="{FF2B5EF4-FFF2-40B4-BE49-F238E27FC236}">
                <a16:creationId xmlns:a16="http://schemas.microsoft.com/office/drawing/2014/main" id="{AA60CB26-D601-C7C2-4347-51AF328A8A2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51454" y="58246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194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83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02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4" name="Rectangle 153">
            <a:extLst>
              <a:ext uri="{FF2B5EF4-FFF2-40B4-BE49-F238E27FC236}">
                <a16:creationId xmlns:a16="http://schemas.microsoft.com/office/drawing/2014/main" id="{637ED995-F452-47EF-8D9F-D1DCBB67D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EE853B74-7EE9-4788-BE45-7EAB60509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>
            <a:solidFill>
              <a:srgbClr val="3E246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50A0AEA-51C8-F7AC-1A49-448282234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5550357" cy="1049235"/>
          </a:xfrm>
        </p:spPr>
        <p:txBody>
          <a:bodyPr vert="horz" lIns="91440" tIns="45720" rIns="91440" bIns="0" rtlCol="0">
            <a:normAutofit/>
          </a:bodyPr>
          <a:lstStyle/>
          <a:p>
            <a:r>
              <a:rPr lang="en-US"/>
              <a:t>Marketing tools</a:t>
            </a:r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8F63E43-8065-44A3-8FF5-1758C83A3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3" name="Content Placeholder 52">
            <a:extLst>
              <a:ext uri="{FF2B5EF4-FFF2-40B4-BE49-F238E27FC236}">
                <a16:creationId xmlns:a16="http://schemas.microsoft.com/office/drawing/2014/main" id="{A891D927-F55B-9E3D-6D5C-D22E6C336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550357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/>
              <a:t>Use of</a:t>
            </a:r>
            <a:r>
              <a:rPr lang="en-US" sz="1800" b="1"/>
              <a:t> A.I.D.A.</a:t>
            </a:r>
          </a:p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/>
              <a:t>I am using Facebook to build</a:t>
            </a:r>
            <a:r>
              <a:rPr lang="en-US" sz="1800" b="1"/>
              <a:t> awareness</a:t>
            </a:r>
            <a:r>
              <a:rPr lang="en-US" sz="1800"/>
              <a:t> of and</a:t>
            </a:r>
            <a:r>
              <a:rPr lang="en-US" sz="1800" b="1"/>
              <a:t> interest</a:t>
            </a:r>
            <a:r>
              <a:rPr lang="en-US" sz="1800"/>
              <a:t> in the Event.</a:t>
            </a:r>
          </a:p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/>
              <a:t>*Consider offering a competition to launch the campaign and increase </a:t>
            </a:r>
            <a:r>
              <a:rPr lang="en-US" sz="1800" b="1"/>
              <a:t>interest</a:t>
            </a:r>
            <a:r>
              <a:rPr lang="en-US" sz="1800"/>
              <a:t>.</a:t>
            </a:r>
          </a:p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/>
              <a:t>Use of images and music, colour and branding will increase </a:t>
            </a:r>
            <a:r>
              <a:rPr lang="en-US" sz="1800" b="1"/>
              <a:t>desire</a:t>
            </a:r>
            <a:r>
              <a:rPr lang="en-US" sz="1800"/>
              <a:t> to attend.</a:t>
            </a:r>
          </a:p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/>
              <a:t>The</a:t>
            </a:r>
            <a:r>
              <a:rPr lang="en-US" sz="1800" b="1"/>
              <a:t> action</a:t>
            </a:r>
            <a:r>
              <a:rPr lang="en-US" sz="1800"/>
              <a:t> is attending the enjoyable event experience, </a:t>
            </a:r>
            <a:r>
              <a:rPr lang="en-US" sz="1800" b="1"/>
              <a:t>self- actualization</a:t>
            </a:r>
            <a:r>
              <a:rPr lang="en-US" sz="1800"/>
              <a:t>.</a:t>
            </a:r>
          </a:p>
          <a:p>
            <a:pPr>
              <a:lnSpc>
                <a:spcPct val="110000"/>
              </a:lnSpc>
              <a:buClr>
                <a:srgbClr val="3E2460"/>
              </a:buClr>
            </a:pPr>
            <a:r>
              <a:rPr lang="en-US" sz="1800">
                <a:ea typeface="+mn-lt"/>
                <a:cs typeface="+mn-lt"/>
              </a:rPr>
              <a:t>https://www.smartinsights.com/traffic-building-strategy/offer-and-message-development/aida-model/</a:t>
            </a:r>
            <a:endParaRPr lang="en-US" sz="1800"/>
          </a:p>
        </p:txBody>
      </p:sp>
      <p:grpSp>
        <p:nvGrpSpPr>
          <p:cNvPr id="160" name="Group 159">
            <a:extLst>
              <a:ext uri="{FF2B5EF4-FFF2-40B4-BE49-F238E27FC236}">
                <a16:creationId xmlns:a16="http://schemas.microsoft.com/office/drawing/2014/main" id="{48D4C44D-5D69-461B-BC69-FE44DE8CA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BA9F1232-B7E1-400C-97C6-D042EE1EE9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2" name="Rectangle 161">
              <a:extLst>
                <a:ext uri="{FF2B5EF4-FFF2-40B4-BE49-F238E27FC236}">
                  <a16:creationId xmlns:a16="http://schemas.microsoft.com/office/drawing/2014/main" id="{44ECE9DB-03A7-43E1-8749-91D8B557AF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 descr="Chart, funnel chart&#10;&#10;Description automatically generated">
            <a:extLst>
              <a:ext uri="{FF2B5EF4-FFF2-40B4-BE49-F238E27FC236}">
                <a16:creationId xmlns:a16="http://schemas.microsoft.com/office/drawing/2014/main" id="{FCFD9BE3-123B-ADA8-0E9D-680AFEC0E42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/>
          <a:stretch/>
        </p:blipFill>
        <p:spPr>
          <a:xfrm>
            <a:off x="8112095" y="1116346"/>
            <a:ext cx="2794832" cy="2221991"/>
          </a:xfrm>
          <a:prstGeom prst="rect">
            <a:avLst/>
          </a:prstGeom>
        </p:spPr>
      </p:pic>
      <p:sp>
        <p:nvSpPr>
          <p:cNvPr id="164" name="Rectangle 163">
            <a:extLst>
              <a:ext uri="{FF2B5EF4-FFF2-40B4-BE49-F238E27FC236}">
                <a16:creationId xmlns:a16="http://schemas.microsoft.com/office/drawing/2014/main" id="{70A4993B-5CB8-4499-A97E-F0B9E69ED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2094" y="3502929"/>
            <a:ext cx="893992" cy="1479588"/>
          </a:xfrm>
          <a:prstGeom prst="rect">
            <a:avLst/>
          </a:prstGeom>
          <a:solidFill>
            <a:srgbClr val="3E24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10" descr="Metallic Purple Glitter Texture Free Stock Photo - Public Domain Pictures">
            <a:extLst>
              <a:ext uri="{FF2B5EF4-FFF2-40B4-BE49-F238E27FC236}">
                <a16:creationId xmlns:a16="http://schemas.microsoft.com/office/drawing/2014/main" id="{1A37EF47-69E9-6674-DA0B-09D53E427702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160333" y="3502929"/>
            <a:ext cx="1751802" cy="1479588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9D4C28FC-2E91-4025-BFE4-E4E445470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8" name="Straight Connector 167">
            <a:extLst>
              <a:ext uri="{FF2B5EF4-FFF2-40B4-BE49-F238E27FC236}">
                <a16:creationId xmlns:a16="http://schemas.microsoft.com/office/drawing/2014/main" id="{0472A258-5A31-4F5C-A741-9F5C10196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BE57C67-93F7-BF5B-075F-0A1D3C7DF9AA}"/>
              </a:ext>
            </a:extLst>
          </p:cNvPr>
          <p:cNvSpPr txBox="1"/>
          <p:nvPr/>
        </p:nvSpPr>
        <p:spPr>
          <a:xfrm>
            <a:off x="255918" y="5994820"/>
            <a:ext cx="3475786" cy="576292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A26667-D399-8003-A27A-8C9385C6E80E}"/>
              </a:ext>
            </a:extLst>
          </p:cNvPr>
          <p:cNvSpPr txBox="1"/>
          <p:nvPr/>
        </p:nvSpPr>
        <p:spPr>
          <a:xfrm flipV="1">
            <a:off x="4745181" y="877441"/>
            <a:ext cx="68926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6" name="Picture 17" descr="Metallic Purple Glitter Texture Free Stock Photo - Public Domain Pictures">
            <a:extLst>
              <a:ext uri="{FF2B5EF4-FFF2-40B4-BE49-F238E27FC236}">
                <a16:creationId xmlns:a16="http://schemas.microsoft.com/office/drawing/2014/main" id="{37FE5B31-D08A-6651-042C-D1F8AFBB7A37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751" y="6054306"/>
            <a:ext cx="12289765" cy="816633"/>
          </a:xfrm>
          <a:prstGeom prst="rect">
            <a:avLst/>
          </a:prstGeom>
        </p:spPr>
      </p:pic>
      <p:pic>
        <p:nvPicPr>
          <p:cNvPr id="3" name="Chapel Houses 7">
            <a:hlinkClick r:id="" action="ppaction://media"/>
            <a:extLst>
              <a:ext uri="{FF2B5EF4-FFF2-40B4-BE49-F238E27FC236}">
                <a16:creationId xmlns:a16="http://schemas.microsoft.com/office/drawing/2014/main" id="{15F3AB8C-B212-E94E-4EC8-171D29D56B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803" y="5385464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266545-A8F8-07D7-7170-99A22C5EF7DD}"/>
              </a:ext>
            </a:extLst>
          </p:cNvPr>
          <p:cNvSpPr txBox="1"/>
          <p:nvPr/>
        </p:nvSpPr>
        <p:spPr>
          <a:xfrm>
            <a:off x="8710565" y="5646419"/>
            <a:ext cx="1597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(Hanlon, 2022)</a:t>
            </a:r>
          </a:p>
        </p:txBody>
      </p:sp>
    </p:spTree>
    <p:extLst>
      <p:ext uri="{BB962C8B-B14F-4D97-AF65-F5344CB8AC3E}">
        <p14:creationId xmlns:p14="http://schemas.microsoft.com/office/powerpoint/2010/main" val="388065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3193BA5C-B8F3-4972-BA54-014C48FAF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D7162BAB-C25E-4CE9-B87C-F118DC7E7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0EB0E6A-0283-3220-C48C-EA5A8D068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 vert="horz" lIns="91440" tIns="45720" rIns="91440" bIns="0" rtlCol="0">
            <a:normAutofit/>
          </a:bodyPr>
          <a:lstStyle/>
          <a:p>
            <a:r>
              <a:rPr lang="en-US"/>
              <a:t>Maslow's Hierarchy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5B93327-222A-4DAC-9163-371BF44CD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6" name="Content Placeholder 35">
            <a:extLst>
              <a:ext uri="{FF2B5EF4-FFF2-40B4-BE49-F238E27FC236}">
                <a16:creationId xmlns:a16="http://schemas.microsoft.com/office/drawing/2014/main" id="{F87C7C39-91EE-474D-AB9A-ACB076E2E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40900" cy="4040084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/>
              <a:t>The Summer of Fun Events and advertising campaign will meet Maslow's needs:</a:t>
            </a:r>
          </a:p>
          <a:p>
            <a:pPr>
              <a:lnSpc>
                <a:spcPct val="110000"/>
              </a:lnSpc>
            </a:pPr>
            <a:r>
              <a:rPr lang="en-US"/>
              <a:t>It provides </a:t>
            </a:r>
            <a:r>
              <a:rPr lang="en-US" b="1"/>
              <a:t>nutrition</a:t>
            </a:r>
            <a:r>
              <a:rPr lang="en-US"/>
              <a:t> in a </a:t>
            </a:r>
            <a:r>
              <a:rPr lang="en-US" b="1"/>
              <a:t>safe</a:t>
            </a:r>
            <a:r>
              <a:rPr lang="en-US"/>
              <a:t> space, is</a:t>
            </a:r>
            <a:r>
              <a:rPr lang="en-US" b="1"/>
              <a:t> inclusive</a:t>
            </a:r>
            <a:r>
              <a:rPr lang="en-US"/>
              <a:t>, </a:t>
            </a:r>
            <a:r>
              <a:rPr lang="en-US" b="1"/>
              <a:t>diverse</a:t>
            </a:r>
            <a:r>
              <a:rPr lang="en-US"/>
              <a:t>, and </a:t>
            </a:r>
            <a:r>
              <a:rPr lang="en-US" b="1"/>
              <a:t>builds self-esteem, respect for ourselves and others,</a:t>
            </a:r>
            <a:r>
              <a:rPr lang="en-US"/>
              <a:t> provides </a:t>
            </a:r>
            <a:r>
              <a:rPr lang="en-US" b="1"/>
              <a:t>creativity</a:t>
            </a:r>
            <a:r>
              <a:rPr lang="en-US"/>
              <a:t> and </a:t>
            </a:r>
            <a:r>
              <a:rPr lang="en-US" b="1"/>
              <a:t>physical and mental wellbeing.</a:t>
            </a:r>
          </a:p>
          <a:p>
            <a:pPr>
              <a:lnSpc>
                <a:spcPct val="110000"/>
              </a:lnSpc>
            </a:pPr>
            <a:r>
              <a:rPr lang="en-US">
                <a:ea typeface="+mn-lt"/>
                <a:cs typeface="+mn-lt"/>
              </a:rPr>
              <a:t>https://www.simplypsychology.org/maslow.html</a:t>
            </a:r>
            <a:endParaRPr lang="en-US" b="1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14EE34E3-F117-4487-8ACF-33DA65FA1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60131" y="482171"/>
            <a:chExt cx="6091791" cy="5149101"/>
          </a:xfrm>
        </p:grpSpPr>
        <p:sp>
          <p:nvSpPr>
            <p:cNvPr id="65" name="Rectangle 64">
              <a:extLst>
                <a:ext uri="{FF2B5EF4-FFF2-40B4-BE49-F238E27FC236}">
                  <a16:creationId xmlns:a16="http://schemas.microsoft.com/office/drawing/2014/main" id="{39ACC02C-6424-4165-93C4-E83C8E81D4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60131" y="482171"/>
              <a:ext cx="6091791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C182CB9C-C978-4C9B-9AAD-8B134189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8956" y="812507"/>
              <a:ext cx="5461780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8" name="Rectangle 67">
            <a:extLst>
              <a:ext uri="{FF2B5EF4-FFF2-40B4-BE49-F238E27FC236}">
                <a16:creationId xmlns:a16="http://schemas.microsoft.com/office/drawing/2014/main" id="{56388820-A63D-463C-9DBC-060A5ABE3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2379" y="977965"/>
            <a:ext cx="5134631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87FDB9FF-7B96-8A67-DE7D-47FCDEE28FC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3926" y="1470373"/>
            <a:ext cx="4821551" cy="3158116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C04ED70F-D6FD-4EB1-A171-D30F885FE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DA26CAE9-74C4-4EDD-8A80-77F79EAA8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FE3920E-C793-5039-3509-CBB240F7F672}"/>
              </a:ext>
            </a:extLst>
          </p:cNvPr>
          <p:cNvSpPr txBox="1"/>
          <p:nvPr/>
        </p:nvSpPr>
        <p:spPr>
          <a:xfrm>
            <a:off x="6665913" y="5465763"/>
            <a:ext cx="5256122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pic>
        <p:nvPicPr>
          <p:cNvPr id="7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18F28AAC-EC82-C735-2D5A-F5278004275E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-20128" y="6095281"/>
            <a:ext cx="12203501" cy="820946"/>
          </a:xfrm>
          <a:prstGeom prst="rect">
            <a:avLst/>
          </a:prstGeom>
        </p:spPr>
      </p:pic>
      <p:pic>
        <p:nvPicPr>
          <p:cNvPr id="3" name="Chapel Houses 9">
            <a:hlinkClick r:id="" action="ppaction://media"/>
            <a:extLst>
              <a:ext uri="{FF2B5EF4-FFF2-40B4-BE49-F238E27FC236}">
                <a16:creationId xmlns:a16="http://schemas.microsoft.com/office/drawing/2014/main" id="{A4B7CCB7-90A9-6471-C7DE-A2CECAF7B9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83931" y="4948877"/>
            <a:ext cx="609600" cy="609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24A9E4C-F8F0-85A5-E7E2-5E569954643D}"/>
              </a:ext>
            </a:extLst>
          </p:cNvPr>
          <p:cNvSpPr txBox="1"/>
          <p:nvPr/>
        </p:nvSpPr>
        <p:spPr>
          <a:xfrm>
            <a:off x="7774671" y="5695369"/>
            <a:ext cx="16348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Mcleod</a:t>
            </a:r>
            <a:r>
              <a:rPr lang="en-GB" dirty="0"/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90999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shtag sign with a blue background">
            <a:extLst>
              <a:ext uri="{FF2B5EF4-FFF2-40B4-BE49-F238E27FC236}">
                <a16:creationId xmlns:a16="http://schemas.microsoft.com/office/drawing/2014/main" id="{7CE89B25-6774-41A1-0615-036D473A000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14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ABBF0-7FAA-9CC6-7E62-D21313BFE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US" dirty="0"/>
              <a:t># Hashtags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28A34C-1421-A8FF-FE6C-669DA9164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308819"/>
            <a:ext cx="6070714" cy="446896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Hashtags are used within</a:t>
            </a:r>
            <a:r>
              <a:rPr lang="en-US" dirty="0">
                <a:ea typeface="+mn-lt"/>
                <a:cs typeface="+mn-lt"/>
              </a:rPr>
              <a:t> a post on social media </a:t>
            </a:r>
            <a:r>
              <a:rPr lang="en-US" b="1" dirty="0">
                <a:ea typeface="+mn-lt"/>
                <a:cs typeface="+mn-lt"/>
              </a:rPr>
              <a:t>to help those who may be interested in your topic to be able to find it when they search for a keyword or hashtag</a:t>
            </a:r>
            <a:r>
              <a:rPr lang="en-US" dirty="0">
                <a:ea typeface="+mn-lt"/>
                <a:cs typeface="+mn-lt"/>
              </a:rPr>
              <a:t>. (O’Brien, 2022)</a:t>
            </a:r>
          </a:p>
          <a:p>
            <a:pPr>
              <a:lnSpc>
                <a:spcPct val="110000"/>
              </a:lnSpc>
            </a:pPr>
            <a:endParaRPr lang="en-US" dirty="0"/>
          </a:p>
          <a:p>
            <a:pPr>
              <a:lnSpc>
                <a:spcPct val="110000"/>
              </a:lnSpc>
            </a:pPr>
            <a:r>
              <a:rPr lang="en-US" dirty="0"/>
              <a:t>I suggest we use: </a:t>
            </a:r>
          </a:p>
          <a:p>
            <a:pPr>
              <a:lnSpc>
                <a:spcPct val="110000"/>
              </a:lnSpc>
            </a:pPr>
            <a:r>
              <a:rPr lang="en-US" dirty="0"/>
              <a:t>#NPTCBCSummerofFun2023</a:t>
            </a:r>
          </a:p>
          <a:p>
            <a:pPr>
              <a:lnSpc>
                <a:spcPct val="110000"/>
              </a:lnSpc>
            </a:pPr>
            <a:r>
              <a:rPr lang="en-US" dirty="0"/>
              <a:t>#FreeSummerActivitiesNPTCBC</a:t>
            </a:r>
          </a:p>
          <a:p>
            <a:pPr>
              <a:lnSpc>
                <a:spcPct val="110000"/>
              </a:lnSpc>
            </a:pPr>
            <a:r>
              <a:rPr lang="en-US" dirty="0">
                <a:ea typeface="+mn-lt"/>
                <a:cs typeface="+mn-lt"/>
              </a:rPr>
              <a:t>#FreeFunFriendsFood</a:t>
            </a:r>
          </a:p>
          <a:p>
            <a:pPr>
              <a:lnSpc>
                <a:spcPct val="110000"/>
              </a:lnSpc>
            </a:pPr>
            <a:r>
              <a:rPr lang="en-US" dirty="0"/>
              <a:t>Each Community Venue can add their own hashtag.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hapel Houses 10">
            <a:hlinkClick r:id="" action="ppaction://media"/>
            <a:extLst>
              <a:ext uri="{FF2B5EF4-FFF2-40B4-BE49-F238E27FC236}">
                <a16:creationId xmlns:a16="http://schemas.microsoft.com/office/drawing/2014/main" id="{14F93DEC-4DAD-317A-9D59-AA52661A47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4650" y="48908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791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2D9ACCF-B00F-4C45-9BAE-804AA9D05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US"/>
              <a:t>Alliteration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BD610-E57F-F272-534A-87BAE1158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dirty="0">
                <a:ea typeface="+mn-lt"/>
                <a:cs typeface="+mn-lt"/>
              </a:rPr>
              <a:t>Alliteration makes brands and events more memorable (</a:t>
            </a:r>
            <a:r>
              <a:rPr lang="en-US" sz="1700" dirty="0" err="1">
                <a:ea typeface="+mn-lt"/>
                <a:cs typeface="+mn-lt"/>
              </a:rPr>
              <a:t>Mapplinks</a:t>
            </a:r>
            <a:r>
              <a:rPr lang="en-US" sz="1700" dirty="0">
                <a:ea typeface="+mn-lt"/>
                <a:cs typeface="+mn-lt"/>
              </a:rPr>
              <a:t>, 2021)</a:t>
            </a:r>
            <a:endParaRPr lang="en-US" sz="1700" dirty="0"/>
          </a:p>
          <a:p>
            <a:pPr>
              <a:lnSpc>
                <a:spcPct val="110000"/>
              </a:lnSpc>
            </a:pPr>
            <a:r>
              <a:rPr lang="en-US" sz="1700" dirty="0"/>
              <a:t>Some examples of well-known alliterative brands are;</a:t>
            </a:r>
          </a:p>
          <a:p>
            <a:pPr>
              <a:lnSpc>
                <a:spcPct val="110000"/>
              </a:lnSpc>
            </a:pPr>
            <a:r>
              <a:rPr lang="en-US" sz="1700" dirty="0"/>
              <a:t>PowerPoint, PayPal, Coca Cola and Range Rover.</a:t>
            </a:r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0BD215BA-F343-54C3-4C30-B67D9BC037A9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2">
            <a:extLst>
              <a:ext uri="{FF2B5EF4-FFF2-40B4-BE49-F238E27FC236}">
                <a16:creationId xmlns:a16="http://schemas.microsoft.com/office/drawing/2014/main" id="{44665505-0BD8-442D-DAA4-30A8E49A3F4B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-20128" y="6100313"/>
            <a:ext cx="12203501" cy="782128"/>
          </a:xfrm>
          <a:prstGeom prst="rect">
            <a:avLst/>
          </a:prstGeom>
        </p:spPr>
      </p:pic>
      <p:pic>
        <p:nvPicPr>
          <p:cNvPr id="5" name="Chapel Houses 11">
            <a:hlinkClick r:id="" action="ppaction://media"/>
            <a:extLst>
              <a:ext uri="{FF2B5EF4-FFF2-40B4-BE49-F238E27FC236}">
                <a16:creationId xmlns:a16="http://schemas.microsoft.com/office/drawing/2014/main" id="{1DA84A41-59E6-7FDC-57CC-5FDF2C137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1980" y="521752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50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554803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67261E4-9D43-A0C1-EC07-80D073AE4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5550355" cy="1049235"/>
          </a:xfrm>
        </p:spPr>
        <p:txBody>
          <a:bodyPr>
            <a:normAutofit/>
          </a:bodyPr>
          <a:lstStyle/>
          <a:p>
            <a:r>
              <a:rPr lang="en-US"/>
              <a:t>Alliteration Continued..</a:t>
            </a:r>
            <a:br>
              <a:rPr lang="en-US"/>
            </a:br>
            <a:r>
              <a:rPr lang="en-US"/>
              <a:t>Creating a 'Buzz'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B1E0B-A8B7-7311-52E6-CECD9BD53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9476"/>
            <a:ext cx="5550355" cy="3450613"/>
          </a:xfrm>
        </p:spPr>
        <p:txBody>
          <a:bodyPr>
            <a:normAutofit/>
          </a:bodyPr>
          <a:lstStyle/>
          <a:p>
            <a:r>
              <a:rPr lang="en-US" dirty="0"/>
              <a:t>#BouncingNotBoring! (C. Thomas, 2022)</a:t>
            </a:r>
          </a:p>
          <a:p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4">
            <a:extLst>
              <a:ext uri="{FF2B5EF4-FFF2-40B4-BE49-F238E27FC236}">
                <a16:creationId xmlns:a16="http://schemas.microsoft.com/office/drawing/2014/main" id="{207E1A5E-78FC-B7C6-A4C8-FCDD1F4F0D3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 descr="Metallic Green Glitter Texture Free Stock Photo - Public Domain Pictures">
            <a:extLst>
              <a:ext uri="{FF2B5EF4-FFF2-40B4-BE49-F238E27FC236}">
                <a16:creationId xmlns:a16="http://schemas.microsoft.com/office/drawing/2014/main" id="{38290E01-FD08-7079-9F98-2A5646831278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27" y="6126192"/>
            <a:ext cx="12203500" cy="7303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BC50B9-BA74-EF3B-9B5D-DCA4B1039E12}"/>
              </a:ext>
            </a:extLst>
          </p:cNvPr>
          <p:cNvSpPr txBox="1"/>
          <p:nvPr/>
        </p:nvSpPr>
        <p:spPr>
          <a:xfrm>
            <a:off x="7973823" y="807586"/>
            <a:ext cx="30851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Summer of Fun 2023 NPTCBC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C457A6-857E-7F7F-49E2-948007C016EC}"/>
              </a:ext>
            </a:extLst>
          </p:cNvPr>
          <p:cNvSpPr txBox="1"/>
          <p:nvPr/>
        </p:nvSpPr>
        <p:spPr>
          <a:xfrm>
            <a:off x="8581394" y="5688197"/>
            <a:ext cx="1866519" cy="3802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C. Thomas, (2022)</a:t>
            </a:r>
          </a:p>
        </p:txBody>
      </p:sp>
      <p:pic>
        <p:nvPicPr>
          <p:cNvPr id="8" name="Chapel Houses 12">
            <a:hlinkClick r:id="" action="ppaction://media"/>
            <a:extLst>
              <a:ext uri="{FF2B5EF4-FFF2-40B4-BE49-F238E27FC236}">
                <a16:creationId xmlns:a16="http://schemas.microsoft.com/office/drawing/2014/main" id="{AFF63916-CF64-CAF8-F6C8-81CBF22471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58219" y="4845641"/>
            <a:ext cx="609600" cy="609600"/>
          </a:xfrm>
          <a:prstGeom prst="rect">
            <a:avLst/>
          </a:prstGeom>
        </p:spPr>
      </p:pic>
      <p:pic>
        <p:nvPicPr>
          <p:cNvPr id="10" name="Chapel Houses 13">
            <a:hlinkClick r:id="" action="ppaction://media"/>
            <a:extLst>
              <a:ext uri="{FF2B5EF4-FFF2-40B4-BE49-F238E27FC236}">
                <a16:creationId xmlns:a16="http://schemas.microsoft.com/office/drawing/2014/main" id="{838B871B-5C90-0D21-CD5D-725A3C9864C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41723" y="5761007"/>
            <a:ext cx="730369" cy="730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96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1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003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 showWhenStopped="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UpscalediPod640">
            <a:hlinkClick r:id="" action="ppaction://media"/>
            <a:extLst>
              <a:ext uri="{FF2B5EF4-FFF2-40B4-BE49-F238E27FC236}">
                <a16:creationId xmlns:a16="http://schemas.microsoft.com/office/drawing/2014/main" id="{D620DCEF-129C-CB60-D278-C68B1D9469C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048000" y="1143000"/>
            <a:ext cx="60960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52D3952-5978-06EF-BBC7-646B89520B19}"/>
              </a:ext>
            </a:extLst>
          </p:cNvPr>
          <p:cNvSpPr txBox="1"/>
          <p:nvPr/>
        </p:nvSpPr>
        <p:spPr>
          <a:xfrm>
            <a:off x="269290" y="346738"/>
            <a:ext cx="5552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428A72-762D-069F-12E5-7D571A0445D4}"/>
              </a:ext>
            </a:extLst>
          </p:cNvPr>
          <p:cNvSpPr txBox="1"/>
          <p:nvPr/>
        </p:nvSpPr>
        <p:spPr>
          <a:xfrm>
            <a:off x="269290" y="878951"/>
            <a:ext cx="1181321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Published by S. Dixon and 21, O. (2022) </a:t>
            </a:r>
            <a:r>
              <a:rPr lang="en-GB" i="1" dirty="0"/>
              <a:t>UK Facebook users age group 2022, Statista</a:t>
            </a:r>
            <a:r>
              <a:rPr lang="en-GB" dirty="0"/>
              <a:t>. Available at:</a:t>
            </a:r>
            <a:br>
              <a:rPr lang="en-GB" dirty="0"/>
            </a:br>
            <a:r>
              <a:rPr lang="en-GB" dirty="0"/>
              <a:t>https:///www.statista.com/statistics/1030055/facebook-users-united-kingdom/ (Accessed: November 24,2022).</a:t>
            </a:r>
          </a:p>
          <a:p>
            <a:endParaRPr lang="en-GB" dirty="0"/>
          </a:p>
          <a:p>
            <a:r>
              <a:rPr lang="en-GB" dirty="0"/>
              <a:t>Hanlon, A. (2022) </a:t>
            </a:r>
            <a:r>
              <a:rPr lang="en-GB" i="1" dirty="0"/>
              <a:t>The AIDA Model and How to Apply it in The Real World – Examples and Tips. Smart Insights</a:t>
            </a:r>
            <a:r>
              <a:rPr lang="en-GB" dirty="0"/>
              <a:t>. Available at: https://www.smartinsights.com/traffic-building-strategy/offer-and-message-development/aida-model/ (Accessed: November 25, 2022).</a:t>
            </a:r>
          </a:p>
          <a:p>
            <a:endParaRPr lang="en-GB" dirty="0"/>
          </a:p>
          <a:p>
            <a:r>
              <a:rPr lang="en-GB" dirty="0"/>
              <a:t>https://www.facebook.com/NCCGlyncorrwg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Mcleod</a:t>
            </a:r>
            <a:r>
              <a:rPr lang="en-GB" dirty="0"/>
              <a:t>, S. (2020) </a:t>
            </a:r>
            <a:r>
              <a:rPr lang="en-GB" i="1" dirty="0"/>
              <a:t>Maslow’s Hierarchy of Needs, Simply Psychology. </a:t>
            </a:r>
            <a:r>
              <a:rPr lang="en-GB" dirty="0"/>
              <a:t>Available at: https://simplypsychology.org/maslow.html</a:t>
            </a:r>
          </a:p>
          <a:p>
            <a:r>
              <a:rPr lang="en-GB" dirty="0"/>
              <a:t>(Accessed November 25, 2022).</a:t>
            </a:r>
          </a:p>
          <a:p>
            <a:endParaRPr lang="en-GB" dirty="0"/>
          </a:p>
          <a:p>
            <a:r>
              <a:rPr lang="en-GB" dirty="0"/>
              <a:t>O’Brien, C. (2022) </a:t>
            </a:r>
            <a:r>
              <a:rPr lang="en-GB" i="1" dirty="0"/>
              <a:t>How to Use Hashtags Effectively on Social Media, Digital Marketing Institute. </a:t>
            </a:r>
            <a:r>
              <a:rPr lang="en-GB" dirty="0"/>
              <a:t>Available at:</a:t>
            </a:r>
            <a:endParaRPr lang="en-GB" i="1" dirty="0"/>
          </a:p>
          <a:p>
            <a:r>
              <a:rPr lang="en-GB" dirty="0"/>
              <a:t>https://digitalmarketinginstitute.com/blog/how-to-use-hashtags-in-social-media#;~;text=A%20hastag%20is%20a%20word.your%20and%20encourage%20interaction (Accessed: November 25, 2022).</a:t>
            </a:r>
          </a:p>
          <a:p>
            <a:endParaRPr lang="en-GB" dirty="0"/>
          </a:p>
          <a:p>
            <a:r>
              <a:rPr lang="en-GB" i="1" dirty="0"/>
              <a:t>The Allure of Alliteration in Advertising and Marketing (Copywriting Hack) </a:t>
            </a:r>
            <a:r>
              <a:rPr lang="en-GB" dirty="0"/>
              <a:t>(2021) </a:t>
            </a:r>
            <a:r>
              <a:rPr lang="en-GB" i="1" dirty="0" err="1"/>
              <a:t>Mapplinks</a:t>
            </a:r>
            <a:r>
              <a:rPr lang="en-GB" i="1" dirty="0"/>
              <a:t>. </a:t>
            </a:r>
            <a:r>
              <a:rPr lang="en-GB" dirty="0"/>
              <a:t>Available at: https://mapplinks.com/alliteration-in-advertising/#;~text=Aliteration%20is%20the%20occurance%20of%20perfect%20examples%20of%20alliterations (Accessed: November 25, 2022).</a:t>
            </a:r>
          </a:p>
        </p:txBody>
      </p:sp>
    </p:spTree>
    <p:extLst>
      <p:ext uri="{BB962C8B-B14F-4D97-AF65-F5344CB8AC3E}">
        <p14:creationId xmlns:p14="http://schemas.microsoft.com/office/powerpoint/2010/main" val="238160383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750</Words>
  <Application>Microsoft Office PowerPoint</Application>
  <PresentationFormat>Widescreen</PresentationFormat>
  <Paragraphs>62</Paragraphs>
  <Slides>11</Slides>
  <Notes>1</Notes>
  <HiddenSlides>1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Gallery</vt:lpstr>
      <vt:lpstr>Ceri Thomas marketing LTD.</vt:lpstr>
      <vt:lpstr>The brief</vt:lpstr>
      <vt:lpstr>Who are  the target audience?</vt:lpstr>
      <vt:lpstr>Which social media platform will best reach our target audience?</vt:lpstr>
      <vt:lpstr>Marketing tools</vt:lpstr>
      <vt:lpstr>Maslow's Hierarchy</vt:lpstr>
      <vt:lpstr># Hashtags</vt:lpstr>
      <vt:lpstr>Alliteration</vt:lpstr>
      <vt:lpstr>Alliteration Continued.. Creating a 'Buzz'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Ceri Thomas - 2208519</dc:title>
  <dc:creator>Ceri</dc:creator>
  <cp:lastModifiedBy>Octavian Ratstrangler</cp:lastModifiedBy>
  <cp:revision>12</cp:revision>
  <dcterms:created xsi:type="dcterms:W3CDTF">2022-11-17T13:22:14Z</dcterms:created>
  <dcterms:modified xsi:type="dcterms:W3CDTF">2022-11-25T23:25:35Z</dcterms:modified>
</cp:coreProperties>
</file>