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handoutMasterIdLst>
    <p:handoutMasterId r:id="rId24"/>
  </p:handoutMasterIdLst>
  <p:sldIdLst>
    <p:sldId id="309" r:id="rId5"/>
    <p:sldId id="257" r:id="rId6"/>
    <p:sldId id="285" r:id="rId7"/>
    <p:sldId id="291" r:id="rId8"/>
    <p:sldId id="319" r:id="rId9"/>
    <p:sldId id="283" r:id="rId10"/>
    <p:sldId id="293" r:id="rId11"/>
    <p:sldId id="320" r:id="rId12"/>
    <p:sldId id="321" r:id="rId13"/>
    <p:sldId id="322" r:id="rId14"/>
    <p:sldId id="276" r:id="rId15"/>
    <p:sldId id="330" r:id="rId16"/>
    <p:sldId id="331" r:id="rId17"/>
    <p:sldId id="327" r:id="rId18"/>
    <p:sldId id="277" r:id="rId19"/>
    <p:sldId id="328" r:id="rId20"/>
    <p:sldId id="311" r:id="rId21"/>
    <p:sldId id="31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771"/>
  </p:normalViewPr>
  <p:slideViewPr>
    <p:cSldViewPr>
      <p:cViewPr>
        <p:scale>
          <a:sx n="110" d="100"/>
          <a:sy n="110" d="100"/>
        </p:scale>
        <p:origin x="672" y="13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tronella Ganza" userId="4c28a531-57cc-45d5-989c-f33e1ef2020a" providerId="ADAL" clId="{25B6EFD7-1B17-4C1C-9A24-94670004F045}"/>
    <pc:docChg chg="custSel delSld modSld">
      <pc:chgData name="Patronella Ganza" userId="4c28a531-57cc-45d5-989c-f33e1ef2020a" providerId="ADAL" clId="{25B6EFD7-1B17-4C1C-9A24-94670004F045}" dt="2024-03-12T14:57:12.839" v="8" actId="6549"/>
      <pc:docMkLst>
        <pc:docMk/>
      </pc:docMkLst>
      <pc:sldChg chg="modSp mod">
        <pc:chgData name="Patronella Ganza" userId="4c28a531-57cc-45d5-989c-f33e1ef2020a" providerId="ADAL" clId="{25B6EFD7-1B17-4C1C-9A24-94670004F045}" dt="2024-03-12T14:42:59.545" v="6" actId="6549"/>
        <pc:sldMkLst>
          <pc:docMk/>
          <pc:sldMk cId="207621894" sldId="257"/>
        </pc:sldMkLst>
        <pc:spChg chg="mod">
          <ac:chgData name="Patronella Ganza" userId="4c28a531-57cc-45d5-989c-f33e1ef2020a" providerId="ADAL" clId="{25B6EFD7-1B17-4C1C-9A24-94670004F045}" dt="2024-03-12T14:42:59.545" v="6" actId="6549"/>
          <ac:spMkLst>
            <pc:docMk/>
            <pc:sldMk cId="207621894" sldId="257"/>
            <ac:spMk id="6" creationId="{62F9CC19-CC76-784E-B474-577994337A60}"/>
          </ac:spMkLst>
        </pc:spChg>
      </pc:sldChg>
      <pc:sldChg chg="del">
        <pc:chgData name="Patronella Ganza" userId="4c28a531-57cc-45d5-989c-f33e1ef2020a" providerId="ADAL" clId="{25B6EFD7-1B17-4C1C-9A24-94670004F045}" dt="2024-03-12T14:42:44.219" v="5" actId="2696"/>
        <pc:sldMkLst>
          <pc:docMk/>
          <pc:sldMk cId="705262751" sldId="292"/>
        </pc:sldMkLst>
      </pc:sldChg>
      <pc:sldChg chg="del">
        <pc:chgData name="Patronella Ganza" userId="4c28a531-57cc-45d5-989c-f33e1ef2020a" providerId="ADAL" clId="{25B6EFD7-1B17-4C1C-9A24-94670004F045}" dt="2024-03-12T14:42:40.839" v="4" actId="2696"/>
        <pc:sldMkLst>
          <pc:docMk/>
          <pc:sldMk cId="4143525731" sldId="308"/>
        </pc:sldMkLst>
      </pc:sldChg>
      <pc:sldChg chg="modSp mod">
        <pc:chgData name="Patronella Ganza" userId="4c28a531-57cc-45d5-989c-f33e1ef2020a" providerId="ADAL" clId="{25B6EFD7-1B17-4C1C-9A24-94670004F045}" dt="2024-03-12T14:41:13.208" v="3" actId="20577"/>
        <pc:sldMkLst>
          <pc:docMk/>
          <pc:sldMk cId="311320614" sldId="309"/>
        </pc:sldMkLst>
        <pc:spChg chg="mod">
          <ac:chgData name="Patronella Ganza" userId="4c28a531-57cc-45d5-989c-f33e1ef2020a" providerId="ADAL" clId="{25B6EFD7-1B17-4C1C-9A24-94670004F045}" dt="2024-03-12T14:41:13.208" v="3" actId="20577"/>
          <ac:spMkLst>
            <pc:docMk/>
            <pc:sldMk cId="311320614" sldId="309"/>
            <ac:spMk id="3" creationId="{8F1FDA89-5FBB-4CC3-B6AB-BC0969476989}"/>
          </ac:spMkLst>
        </pc:spChg>
      </pc:sldChg>
      <pc:sldChg chg="delSp modSp mod">
        <pc:chgData name="Patronella Ganza" userId="4c28a531-57cc-45d5-989c-f33e1ef2020a" providerId="ADAL" clId="{25B6EFD7-1B17-4C1C-9A24-94670004F045}" dt="2024-03-12T14:25:19.569" v="1" actId="478"/>
        <pc:sldMkLst>
          <pc:docMk/>
          <pc:sldMk cId="686761376" sldId="322"/>
        </pc:sldMkLst>
        <pc:spChg chg="del mod">
          <ac:chgData name="Patronella Ganza" userId="4c28a531-57cc-45d5-989c-f33e1ef2020a" providerId="ADAL" clId="{25B6EFD7-1B17-4C1C-9A24-94670004F045}" dt="2024-03-12T14:25:19.569" v="1" actId="478"/>
          <ac:spMkLst>
            <pc:docMk/>
            <pc:sldMk cId="686761376" sldId="322"/>
            <ac:spMk id="3" creationId="{DCE60521-82F7-2D41-9C7A-E3EE2DC8FB56}"/>
          </ac:spMkLst>
        </pc:spChg>
      </pc:sldChg>
      <pc:sldChg chg="modSp mod">
        <pc:chgData name="Patronella Ganza" userId="4c28a531-57cc-45d5-989c-f33e1ef2020a" providerId="ADAL" clId="{25B6EFD7-1B17-4C1C-9A24-94670004F045}" dt="2024-03-12T14:57:12.839" v="8" actId="6549"/>
        <pc:sldMkLst>
          <pc:docMk/>
          <pc:sldMk cId="1494317832" sldId="327"/>
        </pc:sldMkLst>
        <pc:spChg chg="mod">
          <ac:chgData name="Patronella Ganza" userId="4c28a531-57cc-45d5-989c-f33e1ef2020a" providerId="ADAL" clId="{25B6EFD7-1B17-4C1C-9A24-94670004F045}" dt="2024-03-12T14:57:12.839" v="8" actId="6549"/>
          <ac:spMkLst>
            <pc:docMk/>
            <pc:sldMk cId="1494317832" sldId="327"/>
            <ac:spMk id="3" creationId="{7E8DE6CE-E6DA-437F-BB6F-6A04AA23D0C1}"/>
          </ac:spMkLst>
        </pc:spChg>
      </pc:sldChg>
      <pc:sldChg chg="del">
        <pc:chgData name="Patronella Ganza" userId="4c28a531-57cc-45d5-989c-f33e1ef2020a" providerId="ADAL" clId="{25B6EFD7-1B17-4C1C-9A24-94670004F045}" dt="2024-03-12T14:44:26.708" v="7" actId="2696"/>
        <pc:sldMkLst>
          <pc:docMk/>
          <pc:sldMk cId="1448207153" sldId="32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12/03/2024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3/12/2024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12/03/2024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12/03/2024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12/03/2024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12/03/2024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12/03/2024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12/03/2024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12/03/2024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12/03/2024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12/03/2024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12/03/2024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healthitoutcomes.com/doc/ways-cloud-computing-is-impacting-healthcare-0001" TargetMode="External"/><Relationship Id="rId2" Type="http://schemas.openxmlformats.org/officeDocument/2006/relationships/hyperlink" Target="https://www.outsystems.com/blog/posts/cloud-computing-in-healthcare/" TargetMode="External"/><Relationship Id="rId1" Type="http://schemas.openxmlformats.org/officeDocument/2006/relationships/slideLayout" Target="../slideLayouts/slideLayout2.xml"/><Relationship Id="rId5" Type="http://schemas.openxmlformats.org/officeDocument/2006/relationships/hyperlink" Target="https://www.dincloud.com/blog/cloud-computing-health-industry-pros-cons" TargetMode="External"/><Relationship Id="rId4" Type="http://schemas.openxmlformats.org/officeDocument/2006/relationships/hyperlink" Target="https://www.entrepreneur.com/article/36312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340768"/>
            <a:ext cx="7992888" cy="1470025"/>
          </a:xfrm>
        </p:spPr>
        <p:txBody>
          <a:bodyPr>
            <a:normAutofit fontScale="90000"/>
          </a:bodyPr>
          <a:lstStyle/>
          <a:p>
            <a:pPr marL="0" indent="0"/>
            <a:r>
              <a:rPr lang="en-GB" altLang="en-US" b="1" dirty="0"/>
              <a:t>Digital Skills and Research Methods (DSR)</a:t>
            </a:r>
            <a:br>
              <a:rPr lang="en-GB" altLang="en-US" b="1"/>
            </a:br>
            <a:r>
              <a:rPr lang="en-GB" altLang="en-US" b="1"/>
              <a:t>LCHS 4007 </a:t>
            </a:r>
            <a:r>
              <a:rPr lang="en-GB" altLang="en-US" b="1" dirty="0"/>
              <a:t>(</a:t>
            </a:r>
            <a:r>
              <a:rPr lang="en-GB" altLang="en-US" b="1" dirty="0" err="1"/>
              <a:t>H&amp;Sc</a:t>
            </a:r>
            <a:r>
              <a:rPr lang="en-GB" altLang="en-US" b="1" dirty="0"/>
              <a:t>)</a:t>
            </a:r>
          </a:p>
        </p:txBody>
      </p:sp>
      <p:sp>
        <p:nvSpPr>
          <p:cNvPr id="3" name="Title 1">
            <a:extLst>
              <a:ext uri="{FF2B5EF4-FFF2-40B4-BE49-F238E27FC236}">
                <a16:creationId xmlns:a16="http://schemas.microsoft.com/office/drawing/2014/main" id="{8F1FDA89-5FBB-4CC3-B6AB-BC0969476989}"/>
              </a:ext>
            </a:extLst>
          </p:cNvPr>
          <p:cNvSpPr txBox="1">
            <a:spLocks/>
          </p:cNvSpPr>
          <p:nvPr/>
        </p:nvSpPr>
        <p:spPr>
          <a:xfrm>
            <a:off x="4572000" y="3717032"/>
            <a:ext cx="4320480" cy="1017809"/>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b="1" dirty="0"/>
              <a:t>Week 5: Session 2: </a:t>
            </a:r>
          </a:p>
          <a:p>
            <a:pPr algn="ctr"/>
            <a:r>
              <a:rPr lang="en-GB" sz="2400" b="1" dirty="0"/>
              <a:t>Digital safety in </a:t>
            </a:r>
            <a:r>
              <a:rPr lang="en-GB" sz="2400" b="1" dirty="0" err="1"/>
              <a:t>H&amp;Sc</a:t>
            </a:r>
            <a:endParaRPr lang="en-GB" sz="2400" b="1" dirty="0"/>
          </a:p>
        </p:txBody>
      </p:sp>
    </p:spTree>
    <p:extLst>
      <p:ext uri="{BB962C8B-B14F-4D97-AF65-F5344CB8AC3E}">
        <p14:creationId xmlns:p14="http://schemas.microsoft.com/office/powerpoint/2010/main" val="311320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p:txBody>
          <a:bodyPr/>
          <a:lstStyle/>
          <a:p>
            <a:r>
              <a:rPr lang="en-GB" b="1" dirty="0"/>
              <a:t>Learning Outcome</a:t>
            </a:r>
          </a:p>
        </p:txBody>
      </p:sp>
      <p:sp>
        <p:nvSpPr>
          <p:cNvPr id="6" name="Content Placeholder 2">
            <a:extLst>
              <a:ext uri="{FF2B5EF4-FFF2-40B4-BE49-F238E27FC236}">
                <a16:creationId xmlns:a16="http://schemas.microsoft.com/office/drawing/2014/main" id="{62F9CC19-CC76-784E-B474-577994337A60}"/>
              </a:ext>
            </a:extLst>
          </p:cNvPr>
          <p:cNvSpPr>
            <a:spLocks noGrp="1"/>
          </p:cNvSpPr>
          <p:nvPr>
            <p:ph idx="1"/>
          </p:nvPr>
        </p:nvSpPr>
        <p:spPr>
          <a:xfrm>
            <a:off x="487011" y="1417638"/>
            <a:ext cx="8229600" cy="3917032"/>
          </a:xfrm>
        </p:spPr>
        <p:txBody>
          <a:bodyPr>
            <a:normAutofit/>
          </a:bodyPr>
          <a:lstStyle/>
          <a:p>
            <a:pPr marL="0" indent="0" algn="just">
              <a:spcBef>
                <a:spcPct val="0"/>
              </a:spcBef>
              <a:buNone/>
            </a:pPr>
            <a:r>
              <a:rPr lang="en-GB" altLang="en-US" sz="2400" dirty="0"/>
              <a:t>By the end of this session, student should be aware of: </a:t>
            </a:r>
          </a:p>
          <a:p>
            <a:pPr marL="0" indent="0" algn="just">
              <a:spcBef>
                <a:spcPct val="0"/>
              </a:spcBef>
              <a:buNone/>
            </a:pPr>
            <a:endParaRPr lang="en-GB" altLang="en-US" sz="2400" dirty="0"/>
          </a:p>
          <a:p>
            <a:pPr algn="just">
              <a:spcBef>
                <a:spcPct val="0"/>
              </a:spcBef>
            </a:pPr>
            <a:r>
              <a:rPr lang="en-GB" altLang="en-US" sz="2200" dirty="0"/>
              <a:t>Contemporary technology </a:t>
            </a:r>
          </a:p>
          <a:p>
            <a:pPr algn="just">
              <a:spcBef>
                <a:spcPct val="0"/>
              </a:spcBef>
            </a:pPr>
            <a:r>
              <a:rPr lang="en-GB" sz="2200" dirty="0"/>
              <a:t>Importance of contemporary technology in </a:t>
            </a:r>
            <a:r>
              <a:rPr lang="en-GB" sz="2200" dirty="0" err="1"/>
              <a:t>H&amp;Sc</a:t>
            </a:r>
            <a:endParaRPr lang="en-GB" sz="2200" dirty="0"/>
          </a:p>
          <a:p>
            <a:pPr algn="just">
              <a:spcBef>
                <a:spcPct val="0"/>
              </a:spcBef>
            </a:pPr>
            <a:r>
              <a:rPr lang="en-GB" sz="2200" dirty="0"/>
              <a:t>Reasons of contemporary technology in </a:t>
            </a:r>
            <a:r>
              <a:rPr lang="en-GB" sz="2200" dirty="0" err="1"/>
              <a:t>H&amp;Sc</a:t>
            </a:r>
            <a:endParaRPr lang="en-GB" sz="2200" dirty="0"/>
          </a:p>
          <a:p>
            <a:pPr algn="just">
              <a:spcBef>
                <a:spcPct val="0"/>
              </a:spcBef>
            </a:pPr>
            <a:r>
              <a:rPr lang="en-GB" sz="2200" dirty="0"/>
              <a:t>Types of Contemporary technology </a:t>
            </a:r>
          </a:p>
          <a:p>
            <a:pPr algn="just">
              <a:spcBef>
                <a:spcPct val="0"/>
              </a:spcBef>
            </a:pPr>
            <a:r>
              <a:rPr lang="en-GB" sz="2200" dirty="0"/>
              <a:t>What is Cloud Computing? </a:t>
            </a:r>
          </a:p>
          <a:p>
            <a:pPr algn="just">
              <a:spcBef>
                <a:spcPct val="0"/>
              </a:spcBef>
            </a:pPr>
            <a:r>
              <a:rPr lang="en-GB" sz="2200" dirty="0"/>
              <a:t>Importance of Cloud Computing in </a:t>
            </a:r>
            <a:r>
              <a:rPr lang="en-GB" sz="2200" dirty="0" err="1"/>
              <a:t>H&amp;Sc</a:t>
            </a:r>
            <a:endParaRPr lang="en-GB" sz="2200" dirty="0"/>
          </a:p>
          <a:p>
            <a:pPr algn="just">
              <a:spcBef>
                <a:spcPct val="0"/>
              </a:spcBef>
            </a:pPr>
            <a:r>
              <a:rPr lang="en-GB" sz="2200" dirty="0"/>
              <a:t>Benefits of Cloud Computing in </a:t>
            </a:r>
            <a:r>
              <a:rPr lang="en-GB" sz="2200" dirty="0" err="1"/>
              <a:t>H&amp;Sc</a:t>
            </a:r>
            <a:endParaRPr lang="en-GB" sz="2200" dirty="0"/>
          </a:p>
          <a:p>
            <a:pPr algn="just">
              <a:spcBef>
                <a:spcPct val="0"/>
              </a:spcBef>
            </a:pPr>
            <a:r>
              <a:rPr lang="en-GB" sz="2200" dirty="0"/>
              <a:t>How Cloud Computing is Transforming the </a:t>
            </a:r>
            <a:r>
              <a:rPr lang="en-GB" sz="2200" dirty="0" err="1"/>
              <a:t>H&amp;Sc</a:t>
            </a:r>
            <a:r>
              <a:rPr lang="en-GB" sz="2200" dirty="0"/>
              <a:t> industry? </a:t>
            </a:r>
          </a:p>
        </p:txBody>
      </p:sp>
    </p:spTree>
    <p:extLst>
      <p:ext uri="{BB962C8B-B14F-4D97-AF65-F5344CB8AC3E}">
        <p14:creationId xmlns:p14="http://schemas.microsoft.com/office/powerpoint/2010/main" val="207621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8263E-8434-4C72-A1DD-43705D3C7FA7}"/>
              </a:ext>
            </a:extLst>
          </p:cNvPr>
          <p:cNvSpPr>
            <a:spLocks noGrp="1"/>
          </p:cNvSpPr>
          <p:nvPr>
            <p:ph type="title"/>
          </p:nvPr>
        </p:nvSpPr>
        <p:spPr>
          <a:xfrm>
            <a:off x="457200" y="116632"/>
            <a:ext cx="8229600" cy="778098"/>
          </a:xfrm>
        </p:spPr>
        <p:txBody>
          <a:bodyPr>
            <a:normAutofit/>
          </a:bodyPr>
          <a:lstStyle/>
          <a:p>
            <a:r>
              <a:rPr lang="en-GB" sz="3200" b="1" dirty="0"/>
              <a:t>What is Contemporary Technology?</a:t>
            </a:r>
          </a:p>
        </p:txBody>
      </p:sp>
      <p:sp>
        <p:nvSpPr>
          <p:cNvPr id="4" name="Rectangle 3">
            <a:extLst>
              <a:ext uri="{FF2B5EF4-FFF2-40B4-BE49-F238E27FC236}">
                <a16:creationId xmlns:a16="http://schemas.microsoft.com/office/drawing/2014/main" id="{0C15ADF8-CCCD-1E48-A814-FAE3EC244712}"/>
              </a:ext>
            </a:extLst>
          </p:cNvPr>
          <p:cNvSpPr txBox="1">
            <a:spLocks noChangeArrowheads="1"/>
          </p:cNvSpPr>
          <p:nvPr/>
        </p:nvSpPr>
        <p:spPr>
          <a:xfrm>
            <a:off x="442616" y="908720"/>
            <a:ext cx="8229600" cy="485539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400" dirty="0"/>
              <a:t>Contemporary technology is simply an advancement of old technology and the impact of contemporary technology in modern life is simply immeasurable</a:t>
            </a:r>
          </a:p>
          <a:p>
            <a:pPr algn="just"/>
            <a:endParaRPr lang="en-GB" sz="2400" dirty="0"/>
          </a:p>
          <a:p>
            <a:pPr algn="just"/>
            <a:r>
              <a:rPr lang="en-GB" sz="2400" dirty="0"/>
              <a:t>Contemporary technology simplifies life in so many ways and everyone defines in their own way </a:t>
            </a:r>
          </a:p>
          <a:p>
            <a:pPr algn="just"/>
            <a:endParaRPr lang="en-GB" sz="2400" dirty="0"/>
          </a:p>
          <a:p>
            <a:pPr algn="just"/>
            <a:r>
              <a:rPr lang="en-GB" sz="2400" dirty="0"/>
              <a:t>To some people, contemporary technology means complicated electronic devices and to others, it means the source of the radical changes that are happening in all phases of life </a:t>
            </a:r>
          </a:p>
          <a:p>
            <a:pPr algn="just"/>
            <a:endParaRPr lang="en-GB" sz="2400" dirty="0"/>
          </a:p>
          <a:p>
            <a:pPr algn="just"/>
            <a:r>
              <a:rPr lang="en-GB" sz="2400" dirty="0"/>
              <a:t>Contemporary technology is as science applied to practical purposes </a:t>
            </a:r>
          </a:p>
          <a:p>
            <a:pPr algn="just"/>
            <a:endParaRPr lang="en-GB" sz="2400" dirty="0"/>
          </a:p>
          <a:p>
            <a:pPr algn="just"/>
            <a:r>
              <a:rPr lang="en-GB" sz="2400" dirty="0"/>
              <a:t>Nowadays, we use contemporary technology on a daily basis to accomplish specific tasks or interests </a:t>
            </a:r>
          </a:p>
          <a:p>
            <a:pPr algn="just"/>
            <a:endParaRPr lang="en-GB" sz="2400" dirty="0"/>
          </a:p>
          <a:p>
            <a:pPr algn="just"/>
            <a:r>
              <a:rPr lang="en-GB" sz="2400" dirty="0"/>
              <a:t>For example: we are using Cloud, AI etc.  </a:t>
            </a:r>
            <a:endParaRPr lang="en-GB" sz="2800" dirty="0"/>
          </a:p>
        </p:txBody>
      </p:sp>
    </p:spTree>
    <p:extLst>
      <p:ext uri="{BB962C8B-B14F-4D97-AF65-F5344CB8AC3E}">
        <p14:creationId xmlns:p14="http://schemas.microsoft.com/office/powerpoint/2010/main" val="300082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116632"/>
            <a:ext cx="8229600" cy="792088"/>
          </a:xfrm>
        </p:spPr>
        <p:txBody>
          <a:bodyPr>
            <a:normAutofit/>
          </a:bodyPr>
          <a:lstStyle/>
          <a:p>
            <a:r>
              <a:rPr lang="en-GB" sz="3200" b="1" dirty="0"/>
              <a:t>Importance of Contemporary Technology</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457200" y="980728"/>
            <a:ext cx="8435280" cy="4608512"/>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400" dirty="0"/>
              <a:t>No one can escape the absolute necessity of technology in our daily lives. </a:t>
            </a:r>
          </a:p>
          <a:p>
            <a:pPr algn="just"/>
            <a:endParaRPr lang="en-GB" sz="2400" dirty="0"/>
          </a:p>
          <a:p>
            <a:pPr algn="just"/>
            <a:r>
              <a:rPr lang="en-GB" sz="2400" dirty="0"/>
              <a:t>Each of us is so heavily dependent on technology that we cannot do anything easily without it </a:t>
            </a:r>
          </a:p>
          <a:p>
            <a:pPr algn="just"/>
            <a:endParaRPr lang="en-GB" sz="2400" dirty="0"/>
          </a:p>
          <a:p>
            <a:pPr algn="just"/>
            <a:r>
              <a:rPr lang="en-GB" sz="2400" dirty="0"/>
              <a:t>For example: when you contemplate your daily routine and count all the technology gadgets you consume in just one day, you will realize how important contemporary technology is when you use mobile, watch TV, drive a car, and use a computer or any electrical machine </a:t>
            </a:r>
          </a:p>
          <a:p>
            <a:pPr algn="just"/>
            <a:endParaRPr lang="en-GB" sz="2400" dirty="0"/>
          </a:p>
          <a:p>
            <a:pPr algn="just"/>
            <a:r>
              <a:rPr lang="en-GB" sz="2400" dirty="0"/>
              <a:t>Day after day is increasing depending on technology whether during communication or transportation or search for any information or even entertainment </a:t>
            </a:r>
            <a:endParaRPr lang="en-GB" sz="2800" dirty="0"/>
          </a:p>
        </p:txBody>
      </p:sp>
    </p:spTree>
    <p:extLst>
      <p:ext uri="{BB962C8B-B14F-4D97-AF65-F5344CB8AC3E}">
        <p14:creationId xmlns:p14="http://schemas.microsoft.com/office/powerpoint/2010/main" val="2880431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116632"/>
            <a:ext cx="8229600" cy="792088"/>
          </a:xfrm>
        </p:spPr>
        <p:txBody>
          <a:bodyPr>
            <a:normAutofit/>
          </a:bodyPr>
          <a:lstStyle/>
          <a:p>
            <a:r>
              <a:rPr lang="en-GB" sz="3200" b="1" dirty="0"/>
              <a:t>Importance of Contemporary Technology</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457200" y="980728"/>
            <a:ext cx="8435280" cy="460851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400" dirty="0"/>
              <a:t>There is no doubt that we are experiencing a tremendous development in technology in almost all the sectors </a:t>
            </a:r>
          </a:p>
          <a:p>
            <a:pPr algn="just"/>
            <a:r>
              <a:rPr lang="en-GB" sz="2400" dirty="0"/>
              <a:t>It is no longer limited to any specific sector, rather spread in every sectors with following interests: </a:t>
            </a:r>
          </a:p>
          <a:p>
            <a:pPr lvl="1" algn="just">
              <a:buFontTx/>
              <a:buChar char="-"/>
            </a:pPr>
            <a:r>
              <a:rPr lang="en-GB" sz="2000" dirty="0"/>
              <a:t>In Communication</a:t>
            </a:r>
          </a:p>
          <a:p>
            <a:pPr lvl="1" algn="just">
              <a:buFontTx/>
              <a:buChar char="-"/>
            </a:pPr>
            <a:r>
              <a:rPr lang="en-GB" sz="2000" dirty="0"/>
              <a:t>In Education </a:t>
            </a:r>
          </a:p>
          <a:p>
            <a:pPr lvl="1" algn="just">
              <a:buFontTx/>
              <a:buChar char="-"/>
            </a:pPr>
            <a:r>
              <a:rPr lang="en-GB" sz="2000" dirty="0"/>
              <a:t>In Decision-Making and Problem-Solving </a:t>
            </a:r>
          </a:p>
          <a:p>
            <a:pPr lvl="1" algn="just">
              <a:buFontTx/>
              <a:buChar char="-"/>
            </a:pPr>
            <a:r>
              <a:rPr lang="en-GB" sz="2000" dirty="0"/>
              <a:t>In Domestic Work</a:t>
            </a:r>
          </a:p>
          <a:p>
            <a:pPr lvl="1" algn="just">
              <a:buFontTx/>
              <a:buChar char="-"/>
            </a:pPr>
            <a:r>
              <a:rPr lang="en-GB" sz="2000" dirty="0"/>
              <a:t>In </a:t>
            </a:r>
            <a:r>
              <a:rPr lang="en-GB" sz="2000" dirty="0" err="1"/>
              <a:t>H&amp;Sc</a:t>
            </a:r>
            <a:r>
              <a:rPr lang="en-GB" sz="2000" dirty="0"/>
              <a:t> </a:t>
            </a:r>
          </a:p>
          <a:p>
            <a:pPr lvl="1" algn="just">
              <a:buFontTx/>
              <a:buChar char="-"/>
            </a:pPr>
            <a:r>
              <a:rPr lang="en-GB" sz="2000" dirty="0"/>
              <a:t>In Business </a:t>
            </a:r>
          </a:p>
          <a:p>
            <a:pPr lvl="1" algn="just">
              <a:buFontTx/>
              <a:buChar char="-"/>
            </a:pPr>
            <a:endParaRPr lang="en-GB" sz="2000" dirty="0"/>
          </a:p>
          <a:p>
            <a:pPr algn="just">
              <a:buFontTx/>
              <a:buChar char="-"/>
            </a:pPr>
            <a:endParaRPr lang="en-GB" sz="2800" dirty="0"/>
          </a:p>
        </p:txBody>
      </p:sp>
    </p:spTree>
    <p:extLst>
      <p:ext uri="{BB962C8B-B14F-4D97-AF65-F5344CB8AC3E}">
        <p14:creationId xmlns:p14="http://schemas.microsoft.com/office/powerpoint/2010/main" val="506561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274638"/>
            <a:ext cx="8229600" cy="634082"/>
          </a:xfrm>
        </p:spPr>
        <p:txBody>
          <a:bodyPr>
            <a:normAutofit/>
          </a:bodyPr>
          <a:lstStyle/>
          <a:p>
            <a:r>
              <a:rPr lang="en-GB" sz="3200" b="1" dirty="0"/>
              <a:t>Why Contemporary Technology?</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611560" y="1052736"/>
            <a:ext cx="8075240" cy="4351338"/>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endParaRPr lang="en-GB" sz="2400" dirty="0"/>
          </a:p>
          <a:p>
            <a:pPr algn="just"/>
            <a:r>
              <a:rPr lang="en-GB" sz="2400" dirty="0"/>
              <a:t>The most significant reasons of contemporary technology are: </a:t>
            </a:r>
          </a:p>
          <a:p>
            <a:pPr marL="0" indent="0" algn="just">
              <a:buNone/>
            </a:pPr>
            <a:r>
              <a:rPr lang="en-GB" sz="2400" dirty="0"/>
              <a:t>	- Ease of Access to Information </a:t>
            </a:r>
          </a:p>
          <a:p>
            <a:pPr marL="0" indent="0" algn="just">
              <a:buNone/>
            </a:pPr>
            <a:r>
              <a:rPr lang="en-GB" sz="2400" dirty="0"/>
              <a:t>	- Saves Time </a:t>
            </a:r>
          </a:p>
          <a:p>
            <a:pPr marL="0" indent="0" algn="just">
              <a:buNone/>
            </a:pPr>
            <a:r>
              <a:rPr lang="en-GB" sz="2400" dirty="0"/>
              <a:t>	- Ease of Mobility </a:t>
            </a:r>
          </a:p>
          <a:p>
            <a:pPr marL="0" indent="0" algn="just">
              <a:buNone/>
            </a:pPr>
            <a:r>
              <a:rPr lang="en-GB" sz="2400" dirty="0"/>
              <a:t>	- Better Communication </a:t>
            </a:r>
          </a:p>
          <a:p>
            <a:pPr marL="0" indent="0" algn="just">
              <a:buNone/>
            </a:pPr>
            <a:r>
              <a:rPr lang="en-GB" sz="2400" dirty="0"/>
              <a:t>	- Cost Efficiency </a:t>
            </a:r>
          </a:p>
          <a:p>
            <a:pPr marL="0" indent="0" algn="just">
              <a:buNone/>
            </a:pPr>
            <a:r>
              <a:rPr lang="en-GB" sz="2400" dirty="0"/>
              <a:t>	- Improved Health &amp; Social Care work </a:t>
            </a:r>
          </a:p>
          <a:p>
            <a:pPr marL="0" indent="0" algn="just">
              <a:buNone/>
            </a:pPr>
            <a:r>
              <a:rPr lang="en-GB" sz="2400" dirty="0"/>
              <a:t>	- Improved Banking </a:t>
            </a:r>
          </a:p>
          <a:p>
            <a:pPr marL="0" indent="0" algn="just">
              <a:buNone/>
            </a:pPr>
            <a:r>
              <a:rPr lang="en-GB" sz="2400" dirty="0"/>
              <a:t>	- Better Learning Techniques </a:t>
            </a:r>
          </a:p>
          <a:p>
            <a:pPr marL="0" indent="0" algn="just">
              <a:buNone/>
            </a:pPr>
            <a:r>
              <a:rPr lang="en-GB" sz="2400" dirty="0"/>
              <a:t>	- Disable-d, Are now Able-d </a:t>
            </a:r>
          </a:p>
        </p:txBody>
      </p:sp>
    </p:spTree>
    <p:extLst>
      <p:ext uri="{BB962C8B-B14F-4D97-AF65-F5344CB8AC3E}">
        <p14:creationId xmlns:p14="http://schemas.microsoft.com/office/powerpoint/2010/main" val="2435289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274638"/>
            <a:ext cx="8229600" cy="706090"/>
          </a:xfrm>
        </p:spPr>
        <p:txBody>
          <a:bodyPr>
            <a:normAutofit/>
          </a:bodyPr>
          <a:lstStyle/>
          <a:p>
            <a:r>
              <a:rPr lang="en-GB" sz="3200" b="1" dirty="0"/>
              <a:t>Examples of Contemporary Technology</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611560" y="1196752"/>
            <a:ext cx="8075240" cy="460851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800" dirty="0"/>
              <a:t>There are many different types of contemporary technologies: </a:t>
            </a:r>
          </a:p>
          <a:p>
            <a:pPr marL="0" indent="0" algn="just">
              <a:buNone/>
            </a:pPr>
            <a:r>
              <a:rPr lang="en-GB" sz="2800" dirty="0"/>
              <a:t> 	- Smartwatches </a:t>
            </a:r>
          </a:p>
          <a:p>
            <a:pPr marL="0" indent="0" algn="just">
              <a:buNone/>
            </a:pPr>
            <a:r>
              <a:rPr lang="en-GB" sz="2800" dirty="0"/>
              <a:t>	- Robots </a:t>
            </a:r>
          </a:p>
          <a:p>
            <a:pPr marL="0" indent="0" algn="just">
              <a:buNone/>
            </a:pPr>
            <a:r>
              <a:rPr lang="en-GB" sz="2800" dirty="0"/>
              <a:t>	- Self-Driving Cars</a:t>
            </a:r>
          </a:p>
          <a:p>
            <a:pPr marL="0" indent="0" algn="just">
              <a:buNone/>
            </a:pPr>
            <a:r>
              <a:rPr lang="en-GB" sz="2800" dirty="0"/>
              <a:t>	- Cloud Technology </a:t>
            </a:r>
          </a:p>
          <a:p>
            <a:pPr marL="0" indent="0" algn="just">
              <a:buNone/>
            </a:pPr>
            <a:r>
              <a:rPr lang="en-GB" sz="2800" dirty="0"/>
              <a:t>	- Artificial Intelligence (AI)</a:t>
            </a:r>
          </a:p>
          <a:p>
            <a:pPr marL="0" indent="0" algn="just">
              <a:buNone/>
            </a:pPr>
            <a:r>
              <a:rPr lang="en-GB" sz="2800" dirty="0"/>
              <a:t>	- Big Data </a:t>
            </a:r>
          </a:p>
          <a:p>
            <a:pPr marL="0" indent="0" algn="just">
              <a:buNone/>
            </a:pPr>
            <a:r>
              <a:rPr lang="en-GB" sz="2800" dirty="0"/>
              <a:t>	- Internet of Things </a:t>
            </a:r>
          </a:p>
          <a:p>
            <a:pPr marL="0" indent="0" algn="ctr">
              <a:buNone/>
            </a:pPr>
            <a:endParaRPr lang="en-GB" sz="2800" dirty="0"/>
          </a:p>
        </p:txBody>
      </p:sp>
    </p:spTree>
    <p:extLst>
      <p:ext uri="{BB962C8B-B14F-4D97-AF65-F5344CB8AC3E}">
        <p14:creationId xmlns:p14="http://schemas.microsoft.com/office/powerpoint/2010/main" val="524050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116632"/>
            <a:ext cx="8229600" cy="1143000"/>
          </a:xfrm>
        </p:spPr>
        <p:txBody>
          <a:bodyPr/>
          <a:lstStyle/>
          <a:p>
            <a:r>
              <a:rPr lang="en-GB" b="1" dirty="0"/>
              <a:t>What is Cloud Computing? </a:t>
            </a:r>
          </a:p>
        </p:txBody>
      </p:sp>
      <p:sp>
        <p:nvSpPr>
          <p:cNvPr id="5" name="Rectangle 3">
            <a:extLst>
              <a:ext uri="{FF2B5EF4-FFF2-40B4-BE49-F238E27FC236}">
                <a16:creationId xmlns:a16="http://schemas.microsoft.com/office/drawing/2014/main" id="{032AD6C0-B97C-3B43-906B-03116F2731BE}"/>
              </a:ext>
            </a:extLst>
          </p:cNvPr>
          <p:cNvSpPr txBox="1">
            <a:spLocks noChangeArrowheads="1"/>
          </p:cNvSpPr>
          <p:nvPr/>
        </p:nvSpPr>
        <p:spPr>
          <a:xfrm>
            <a:off x="611560" y="1253331"/>
            <a:ext cx="8075240" cy="435133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800" b="1" dirty="0"/>
              <a:t>Data (or files) </a:t>
            </a:r>
            <a:r>
              <a:rPr lang="en-GB" sz="2800" dirty="0"/>
              <a:t>are said to be stored in the Cloud when they are </a:t>
            </a:r>
            <a:r>
              <a:rPr lang="en-GB" sz="2800" b="1" dirty="0"/>
              <a:t>saved</a:t>
            </a:r>
            <a:r>
              <a:rPr lang="en-GB" sz="2800" dirty="0"/>
              <a:t> on a </a:t>
            </a:r>
            <a:r>
              <a:rPr lang="en-GB" sz="2800" b="1" dirty="0"/>
              <a:t>remote server</a:t>
            </a:r>
            <a:r>
              <a:rPr lang="en-GB" sz="2800" dirty="0"/>
              <a:t>, which is easily accessible from anywhere, anytime with the support of </a:t>
            </a:r>
            <a:r>
              <a:rPr lang="en-GB" sz="2800" b="1" dirty="0"/>
              <a:t>Internet </a:t>
            </a:r>
            <a:r>
              <a:rPr lang="en-GB" sz="2800" dirty="0"/>
              <a:t>(Williams, 2014). </a:t>
            </a:r>
          </a:p>
          <a:p>
            <a:pPr marL="0" indent="0" algn="just">
              <a:buNone/>
            </a:pPr>
            <a:endParaRPr lang="en-GB" sz="2800" dirty="0"/>
          </a:p>
          <a:p>
            <a:pPr algn="just"/>
            <a:r>
              <a:rPr lang="en-GB" sz="2800" dirty="0"/>
              <a:t>Cloud computing is a </a:t>
            </a:r>
            <a:r>
              <a:rPr lang="en-GB" sz="2800" b="1" dirty="0"/>
              <a:t>model of data storage </a:t>
            </a:r>
            <a:r>
              <a:rPr lang="en-GB" sz="2800" dirty="0"/>
              <a:t>in which the digital data is stored in </a:t>
            </a:r>
            <a:r>
              <a:rPr lang="en-GB" sz="2800" b="1" dirty="0"/>
              <a:t>logical pools</a:t>
            </a:r>
            <a:r>
              <a:rPr lang="en-GB" sz="2800" dirty="0"/>
              <a:t>, the physical storage spans multiple servers (and often locations), and the physical environment is typically owned and managed by a hosting company (Dinesh, 2017). </a:t>
            </a:r>
          </a:p>
          <a:p>
            <a:pPr marL="0" indent="0" algn="just">
              <a:buNone/>
            </a:pPr>
            <a:r>
              <a:rPr lang="en-GB" sz="2800" dirty="0"/>
              <a:t> </a:t>
            </a:r>
          </a:p>
          <a:p>
            <a:pPr algn="just"/>
            <a:endParaRPr lang="en-GB" sz="2800" dirty="0"/>
          </a:p>
        </p:txBody>
      </p:sp>
    </p:spTree>
    <p:extLst>
      <p:ext uri="{BB962C8B-B14F-4D97-AF65-F5344CB8AC3E}">
        <p14:creationId xmlns:p14="http://schemas.microsoft.com/office/powerpoint/2010/main" val="4083162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116632"/>
            <a:ext cx="8229600" cy="1143000"/>
          </a:xfrm>
        </p:spPr>
        <p:txBody>
          <a:bodyPr/>
          <a:lstStyle/>
          <a:p>
            <a:r>
              <a:rPr lang="en-GB" b="1" dirty="0"/>
              <a:t>What is Cloud Storage? </a:t>
            </a:r>
          </a:p>
        </p:txBody>
      </p:sp>
      <p:sp>
        <p:nvSpPr>
          <p:cNvPr id="5" name="Rectangle 3">
            <a:extLst>
              <a:ext uri="{FF2B5EF4-FFF2-40B4-BE49-F238E27FC236}">
                <a16:creationId xmlns:a16="http://schemas.microsoft.com/office/drawing/2014/main" id="{032AD6C0-B97C-3B43-906B-03116F2731BE}"/>
              </a:ext>
            </a:extLst>
          </p:cNvPr>
          <p:cNvSpPr txBox="1">
            <a:spLocks noChangeArrowheads="1"/>
          </p:cNvSpPr>
          <p:nvPr/>
        </p:nvSpPr>
        <p:spPr>
          <a:xfrm>
            <a:off x="611560" y="1253331"/>
            <a:ext cx="8075240" cy="435133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800" dirty="0"/>
              <a:t>Cloud computing is a </a:t>
            </a:r>
            <a:r>
              <a:rPr lang="en-GB" sz="2800" b="1" dirty="0"/>
              <a:t>service model </a:t>
            </a:r>
            <a:r>
              <a:rPr lang="en-GB" sz="2800" dirty="0"/>
              <a:t>in which data is </a:t>
            </a:r>
            <a:r>
              <a:rPr lang="en-GB" sz="2800" b="1" dirty="0"/>
              <a:t>maintained, managed and backed up remotely</a:t>
            </a:r>
            <a:r>
              <a:rPr lang="en-GB" sz="2800" dirty="0"/>
              <a:t> and made available to users over a network (typically the Internet) (Dinesh, 2017)</a:t>
            </a:r>
          </a:p>
          <a:p>
            <a:pPr algn="just"/>
            <a:endParaRPr lang="en-GB" sz="2800" dirty="0"/>
          </a:p>
          <a:p>
            <a:pPr algn="just"/>
            <a:r>
              <a:rPr lang="en-GB" sz="2800" dirty="0"/>
              <a:t>Cloud computing is </a:t>
            </a:r>
            <a:r>
              <a:rPr lang="en-GB" sz="2800" b="1" dirty="0"/>
              <a:t>global network </a:t>
            </a:r>
            <a:r>
              <a:rPr lang="en-GB" sz="2800" dirty="0"/>
              <a:t>that allows access from anywhere at anytime</a:t>
            </a:r>
          </a:p>
          <a:p>
            <a:pPr algn="just"/>
            <a:endParaRPr lang="en-GB" sz="2800" dirty="0"/>
          </a:p>
          <a:p>
            <a:pPr algn="just"/>
            <a:r>
              <a:rPr lang="en-GB" sz="2800" dirty="0"/>
              <a:t>Cloud computing is in contrast to local data storage, where data is stored on the hard drive or a local desktop or a laptop (Williams, 2014).  </a:t>
            </a:r>
          </a:p>
          <a:p>
            <a:pPr algn="just"/>
            <a:endParaRPr lang="en-GB" sz="2800" dirty="0"/>
          </a:p>
        </p:txBody>
      </p:sp>
    </p:spTree>
    <p:extLst>
      <p:ext uri="{BB962C8B-B14F-4D97-AF65-F5344CB8AC3E}">
        <p14:creationId xmlns:p14="http://schemas.microsoft.com/office/powerpoint/2010/main" val="842253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8263E-8434-4C72-A1DD-43705D3C7FA7}"/>
              </a:ext>
            </a:extLst>
          </p:cNvPr>
          <p:cNvSpPr>
            <a:spLocks noGrp="1"/>
          </p:cNvSpPr>
          <p:nvPr>
            <p:ph type="title"/>
          </p:nvPr>
        </p:nvSpPr>
        <p:spPr/>
        <p:txBody>
          <a:bodyPr/>
          <a:lstStyle/>
          <a:p>
            <a:r>
              <a:rPr lang="en-GB" dirty="0"/>
              <a:t>Concepts of Cloud Storage</a:t>
            </a:r>
          </a:p>
        </p:txBody>
      </p:sp>
      <p:pic>
        <p:nvPicPr>
          <p:cNvPr id="4" name="Picture 2">
            <a:extLst>
              <a:ext uri="{FF2B5EF4-FFF2-40B4-BE49-F238E27FC236}">
                <a16:creationId xmlns:a16="http://schemas.microsoft.com/office/drawing/2014/main" id="{EDB34C79-E432-EB41-A371-FE8F4B0570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340768"/>
            <a:ext cx="3693096" cy="367240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594DD594-BBA2-7E4E-A700-6CA8CF0F25ED}"/>
              </a:ext>
            </a:extLst>
          </p:cNvPr>
          <p:cNvPicPr>
            <a:picLocks noChangeAspect="1"/>
          </p:cNvPicPr>
          <p:nvPr/>
        </p:nvPicPr>
        <p:blipFill>
          <a:blip r:embed="rId3"/>
          <a:stretch>
            <a:fillRect/>
          </a:stretch>
        </p:blipFill>
        <p:spPr>
          <a:xfrm>
            <a:off x="4283968" y="1232756"/>
            <a:ext cx="4581538" cy="3672408"/>
          </a:xfrm>
          <a:prstGeom prst="rect">
            <a:avLst/>
          </a:prstGeom>
        </p:spPr>
      </p:pic>
    </p:spTree>
    <p:extLst>
      <p:ext uri="{BB962C8B-B14F-4D97-AF65-F5344CB8AC3E}">
        <p14:creationId xmlns:p14="http://schemas.microsoft.com/office/powerpoint/2010/main" val="686761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583D6-A723-4B5E-AACA-E19AE5A8FDAA}"/>
              </a:ext>
            </a:extLst>
          </p:cNvPr>
          <p:cNvSpPr>
            <a:spLocks noGrp="1"/>
          </p:cNvSpPr>
          <p:nvPr>
            <p:ph type="title"/>
          </p:nvPr>
        </p:nvSpPr>
        <p:spPr>
          <a:xfrm>
            <a:off x="457200" y="274638"/>
            <a:ext cx="8229600" cy="562074"/>
          </a:xfrm>
        </p:spPr>
        <p:txBody>
          <a:bodyPr>
            <a:normAutofit fontScale="90000"/>
          </a:bodyPr>
          <a:lstStyle/>
          <a:p>
            <a:pPr algn="ctr"/>
            <a:r>
              <a:rPr lang="en-GB" sz="3200" b="1" dirty="0"/>
              <a:t>Benefits of Cloud Computing for Healthcare</a:t>
            </a:r>
          </a:p>
        </p:txBody>
      </p:sp>
      <p:sp>
        <p:nvSpPr>
          <p:cNvPr id="3" name="Content Placeholder 2">
            <a:extLst>
              <a:ext uri="{FF2B5EF4-FFF2-40B4-BE49-F238E27FC236}">
                <a16:creationId xmlns:a16="http://schemas.microsoft.com/office/drawing/2014/main" id="{B902CCDC-70C5-4AF6-BFD4-0412BB38DE63}"/>
              </a:ext>
            </a:extLst>
          </p:cNvPr>
          <p:cNvSpPr>
            <a:spLocks noGrp="1"/>
          </p:cNvSpPr>
          <p:nvPr>
            <p:ph idx="1"/>
          </p:nvPr>
        </p:nvSpPr>
        <p:spPr>
          <a:xfrm>
            <a:off x="405880" y="867422"/>
            <a:ext cx="8229600" cy="3917032"/>
          </a:xfrm>
        </p:spPr>
        <p:txBody>
          <a:bodyPr>
            <a:noAutofit/>
          </a:bodyPr>
          <a:lstStyle/>
          <a:p>
            <a:pPr algn="just">
              <a:lnSpc>
                <a:spcPct val="120000"/>
              </a:lnSpc>
            </a:pPr>
            <a:r>
              <a:rPr lang="en-GB" sz="2400" b="1" dirty="0"/>
              <a:t>Collaboration: </a:t>
            </a:r>
          </a:p>
          <a:p>
            <a:pPr lvl="1" algn="just">
              <a:lnSpc>
                <a:spcPct val="120000"/>
              </a:lnSpc>
            </a:pPr>
            <a:r>
              <a:rPr lang="en-GB" sz="2000" dirty="0"/>
              <a:t>With healthcare organisations, moving towards the collaboration between doctors, departments, and even institutions are essential</a:t>
            </a:r>
          </a:p>
          <a:p>
            <a:pPr lvl="1" algn="just">
              <a:lnSpc>
                <a:spcPct val="120000"/>
              </a:lnSpc>
            </a:pPr>
            <a:r>
              <a:rPr lang="en-GB" sz="2000" dirty="0"/>
              <a:t>Medical providers can transfer data between each other through a cloud computer server, boosting operation for better treatment </a:t>
            </a:r>
          </a:p>
          <a:p>
            <a:pPr algn="just">
              <a:lnSpc>
                <a:spcPct val="120000"/>
              </a:lnSpc>
            </a:pPr>
            <a:r>
              <a:rPr lang="en-GB" sz="2400" b="1" dirty="0"/>
              <a:t>Artificial Intelligence and Machine Learning: </a:t>
            </a:r>
          </a:p>
          <a:p>
            <a:pPr lvl="1" algn="just">
              <a:lnSpc>
                <a:spcPct val="120000"/>
              </a:lnSpc>
              <a:buFontTx/>
              <a:buChar char="-"/>
            </a:pPr>
            <a:r>
              <a:rPr lang="en-GB" sz="2000" dirty="0"/>
              <a:t>With the complexity and rise of data, AI and machine learning capabilities can be a crucial solution to support clinical decisions and, consequently, a faster time-to-treatment</a:t>
            </a:r>
          </a:p>
          <a:p>
            <a:pPr marL="0" indent="0" algn="just">
              <a:lnSpc>
                <a:spcPct val="120000"/>
              </a:lnSpc>
              <a:buNone/>
            </a:pPr>
            <a:endParaRPr lang="en-GB" sz="2000" dirty="0"/>
          </a:p>
        </p:txBody>
      </p:sp>
    </p:spTree>
    <p:extLst>
      <p:ext uri="{BB962C8B-B14F-4D97-AF65-F5344CB8AC3E}">
        <p14:creationId xmlns:p14="http://schemas.microsoft.com/office/powerpoint/2010/main" val="2203906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583D6-A723-4B5E-AACA-E19AE5A8FDAA}"/>
              </a:ext>
            </a:extLst>
          </p:cNvPr>
          <p:cNvSpPr>
            <a:spLocks noGrp="1"/>
          </p:cNvSpPr>
          <p:nvPr>
            <p:ph type="title"/>
          </p:nvPr>
        </p:nvSpPr>
        <p:spPr>
          <a:xfrm>
            <a:off x="457200" y="274638"/>
            <a:ext cx="8229600" cy="562074"/>
          </a:xfrm>
        </p:spPr>
        <p:txBody>
          <a:bodyPr>
            <a:normAutofit fontScale="90000"/>
          </a:bodyPr>
          <a:lstStyle/>
          <a:p>
            <a:pPr algn="ctr"/>
            <a:r>
              <a:rPr lang="en-GB" sz="3200" b="1" dirty="0"/>
              <a:t>Benefits of Cloud Computing for Healthcare</a:t>
            </a:r>
          </a:p>
        </p:txBody>
      </p:sp>
      <p:sp>
        <p:nvSpPr>
          <p:cNvPr id="3" name="Content Placeholder 2">
            <a:extLst>
              <a:ext uri="{FF2B5EF4-FFF2-40B4-BE49-F238E27FC236}">
                <a16:creationId xmlns:a16="http://schemas.microsoft.com/office/drawing/2014/main" id="{B902CCDC-70C5-4AF6-BFD4-0412BB38DE63}"/>
              </a:ext>
            </a:extLst>
          </p:cNvPr>
          <p:cNvSpPr>
            <a:spLocks noGrp="1"/>
          </p:cNvSpPr>
          <p:nvPr>
            <p:ph idx="1"/>
          </p:nvPr>
        </p:nvSpPr>
        <p:spPr>
          <a:xfrm>
            <a:off x="405880" y="867422"/>
            <a:ext cx="8229600" cy="3917032"/>
          </a:xfrm>
        </p:spPr>
        <p:txBody>
          <a:bodyPr>
            <a:noAutofit/>
          </a:bodyPr>
          <a:lstStyle/>
          <a:p>
            <a:pPr algn="just">
              <a:lnSpc>
                <a:spcPct val="120000"/>
              </a:lnSpc>
            </a:pPr>
            <a:r>
              <a:rPr lang="en-GB" sz="2200" b="1" dirty="0"/>
              <a:t>Data Storage: </a:t>
            </a:r>
          </a:p>
          <a:p>
            <a:pPr lvl="1" algn="just">
              <a:lnSpc>
                <a:spcPct val="120000"/>
              </a:lnSpc>
            </a:pPr>
            <a:r>
              <a:rPr lang="en-GB" sz="1800" dirty="0"/>
              <a:t>Healthcare providers have to deal with electronic medical records, patients portals, mobile apps, and big data analytics. </a:t>
            </a:r>
          </a:p>
          <a:p>
            <a:pPr lvl="1" algn="just">
              <a:lnSpc>
                <a:spcPct val="120000"/>
              </a:lnSpc>
            </a:pPr>
            <a:r>
              <a:rPr lang="en-GB" sz="1800" dirty="0"/>
              <a:t>Cloud computing allows healthcare institutions to store all that data while avoiding extra costs of maintaining physical servers </a:t>
            </a:r>
          </a:p>
          <a:p>
            <a:pPr algn="just">
              <a:lnSpc>
                <a:spcPct val="120000"/>
              </a:lnSpc>
            </a:pPr>
            <a:r>
              <a:rPr lang="en-GB" sz="2200" b="1" dirty="0"/>
              <a:t>Scalability: </a:t>
            </a:r>
          </a:p>
          <a:p>
            <a:pPr lvl="1" algn="just">
              <a:lnSpc>
                <a:spcPct val="120000"/>
              </a:lnSpc>
              <a:buFontTx/>
              <a:buChar char="-"/>
            </a:pPr>
            <a:r>
              <a:rPr lang="en-GB" sz="1800" dirty="0"/>
              <a:t>Unlike conventional self-hosted models, cloud computing gives healthcare providers the flexibility to increase or decrease their data storage depending on the patients’ flow</a:t>
            </a:r>
          </a:p>
          <a:p>
            <a:pPr lvl="1" algn="just">
              <a:lnSpc>
                <a:spcPct val="120000"/>
              </a:lnSpc>
              <a:buFontTx/>
              <a:buChar char="-"/>
            </a:pPr>
            <a:r>
              <a:rPr lang="en-GB" sz="1800" dirty="0"/>
              <a:t>This way healthcare institutions can adapt technology to peak seasons – for example: flu season, where the volume of patients increases - without wasting time and money with the latest hardware purchases or software updates</a:t>
            </a:r>
          </a:p>
          <a:p>
            <a:pPr marL="0" indent="0" algn="just">
              <a:lnSpc>
                <a:spcPct val="120000"/>
              </a:lnSpc>
              <a:buNone/>
            </a:pPr>
            <a:endParaRPr lang="en-GB" sz="2000" dirty="0"/>
          </a:p>
        </p:txBody>
      </p:sp>
    </p:spTree>
    <p:extLst>
      <p:ext uri="{BB962C8B-B14F-4D97-AF65-F5344CB8AC3E}">
        <p14:creationId xmlns:p14="http://schemas.microsoft.com/office/powerpoint/2010/main" val="1167889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583D6-A723-4B5E-AACA-E19AE5A8FDAA}"/>
              </a:ext>
            </a:extLst>
          </p:cNvPr>
          <p:cNvSpPr>
            <a:spLocks noGrp="1"/>
          </p:cNvSpPr>
          <p:nvPr>
            <p:ph type="title"/>
          </p:nvPr>
        </p:nvSpPr>
        <p:spPr>
          <a:xfrm>
            <a:off x="457200" y="274638"/>
            <a:ext cx="8229600" cy="562074"/>
          </a:xfrm>
        </p:spPr>
        <p:txBody>
          <a:bodyPr>
            <a:normAutofit fontScale="90000"/>
          </a:bodyPr>
          <a:lstStyle/>
          <a:p>
            <a:pPr algn="ctr"/>
            <a:r>
              <a:rPr lang="en-GB" sz="3200" b="1" dirty="0"/>
              <a:t>Benefits of Cloud Computing for Healthcare</a:t>
            </a:r>
          </a:p>
        </p:txBody>
      </p:sp>
      <p:sp>
        <p:nvSpPr>
          <p:cNvPr id="3" name="Content Placeholder 2">
            <a:extLst>
              <a:ext uri="{FF2B5EF4-FFF2-40B4-BE49-F238E27FC236}">
                <a16:creationId xmlns:a16="http://schemas.microsoft.com/office/drawing/2014/main" id="{B902CCDC-70C5-4AF6-BFD4-0412BB38DE63}"/>
              </a:ext>
            </a:extLst>
          </p:cNvPr>
          <p:cNvSpPr>
            <a:spLocks noGrp="1"/>
          </p:cNvSpPr>
          <p:nvPr>
            <p:ph idx="1"/>
          </p:nvPr>
        </p:nvSpPr>
        <p:spPr>
          <a:xfrm>
            <a:off x="405880" y="867422"/>
            <a:ext cx="8229600" cy="3917032"/>
          </a:xfrm>
        </p:spPr>
        <p:txBody>
          <a:bodyPr>
            <a:noAutofit/>
          </a:bodyPr>
          <a:lstStyle/>
          <a:p>
            <a:pPr algn="just">
              <a:lnSpc>
                <a:spcPct val="120000"/>
              </a:lnSpc>
            </a:pPr>
            <a:r>
              <a:rPr lang="en-GB" sz="2200" b="1" dirty="0"/>
              <a:t>Cost: </a:t>
            </a:r>
          </a:p>
          <a:p>
            <a:pPr lvl="1" algn="just">
              <a:lnSpc>
                <a:spcPct val="120000"/>
              </a:lnSpc>
            </a:pPr>
            <a:r>
              <a:rPr lang="en-GB" sz="1800" dirty="0"/>
              <a:t>Cloud computing runs under a subscription model, therefore, healthcare providers can save up money from purchasing expensive systems and equipment</a:t>
            </a:r>
          </a:p>
          <a:p>
            <a:pPr lvl="1" algn="just">
              <a:lnSpc>
                <a:spcPct val="120000"/>
              </a:lnSpc>
            </a:pPr>
            <a:r>
              <a:rPr lang="en-GB" sz="1800" dirty="0"/>
              <a:t>By adopting a cloud server, healthcare institutions can also reduce costs by using the cloud provider’s resources </a:t>
            </a:r>
          </a:p>
          <a:p>
            <a:pPr algn="just">
              <a:lnSpc>
                <a:spcPct val="120000"/>
              </a:lnSpc>
            </a:pPr>
            <a:r>
              <a:rPr lang="en-GB" sz="2200" b="1" dirty="0"/>
              <a:t>Security: </a:t>
            </a:r>
          </a:p>
          <a:p>
            <a:pPr lvl="1" algn="just">
              <a:lnSpc>
                <a:spcPct val="120000"/>
              </a:lnSpc>
              <a:buFontTx/>
              <a:buChar char="-"/>
            </a:pPr>
            <a:r>
              <a:rPr lang="en-GB" sz="1800" dirty="0"/>
              <a:t>Protection of patient’s personal data, secure data portability and sharing patient’s information between different health organisations (GP, hospitals) is one of most common concerns </a:t>
            </a:r>
          </a:p>
          <a:p>
            <a:pPr lvl="1" algn="just">
              <a:lnSpc>
                <a:spcPct val="120000"/>
              </a:lnSpc>
              <a:buFontTx/>
              <a:buChar char="-"/>
            </a:pPr>
            <a:r>
              <a:rPr lang="en-GB" sz="1800" dirty="0"/>
              <a:t>Most cloud providers nowadays offer security, risk management, and monitoring services to protect their users from unauthorised access and breaches </a:t>
            </a:r>
          </a:p>
          <a:p>
            <a:pPr marL="0" indent="0" algn="just">
              <a:lnSpc>
                <a:spcPct val="120000"/>
              </a:lnSpc>
              <a:buNone/>
            </a:pPr>
            <a:endParaRPr lang="en-GB" sz="2000" dirty="0"/>
          </a:p>
        </p:txBody>
      </p:sp>
    </p:spTree>
    <p:extLst>
      <p:ext uri="{BB962C8B-B14F-4D97-AF65-F5344CB8AC3E}">
        <p14:creationId xmlns:p14="http://schemas.microsoft.com/office/powerpoint/2010/main" val="1931987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B132A-F0F4-42BD-94B6-0BE45D5AEFC6}"/>
              </a:ext>
            </a:extLst>
          </p:cNvPr>
          <p:cNvSpPr>
            <a:spLocks noGrp="1"/>
          </p:cNvSpPr>
          <p:nvPr>
            <p:ph type="title"/>
          </p:nvPr>
        </p:nvSpPr>
        <p:spPr>
          <a:xfrm>
            <a:off x="457200" y="116632"/>
            <a:ext cx="8229600" cy="634082"/>
          </a:xfrm>
        </p:spPr>
        <p:txBody>
          <a:bodyPr>
            <a:normAutofit/>
          </a:bodyPr>
          <a:lstStyle/>
          <a:p>
            <a:pPr algn="ctr"/>
            <a:r>
              <a:rPr lang="en-GB" sz="3200" b="1" dirty="0"/>
              <a:t>Barriers of Cloud Computing in Healthcare</a:t>
            </a:r>
          </a:p>
        </p:txBody>
      </p:sp>
      <p:sp>
        <p:nvSpPr>
          <p:cNvPr id="3" name="Content Placeholder 2">
            <a:extLst>
              <a:ext uri="{FF2B5EF4-FFF2-40B4-BE49-F238E27FC236}">
                <a16:creationId xmlns:a16="http://schemas.microsoft.com/office/drawing/2014/main" id="{7E8DE6CE-E6DA-437F-BB6F-6A04AA23D0C1}"/>
              </a:ext>
            </a:extLst>
          </p:cNvPr>
          <p:cNvSpPr>
            <a:spLocks noGrp="1"/>
          </p:cNvSpPr>
          <p:nvPr>
            <p:ph idx="1"/>
          </p:nvPr>
        </p:nvSpPr>
        <p:spPr>
          <a:xfrm>
            <a:off x="457200" y="764704"/>
            <a:ext cx="8229600" cy="3917032"/>
          </a:xfrm>
        </p:spPr>
        <p:txBody>
          <a:bodyPr>
            <a:noAutofit/>
          </a:bodyPr>
          <a:lstStyle/>
          <a:p>
            <a:pPr marL="0" indent="0" algn="just">
              <a:lnSpc>
                <a:spcPct val="120000"/>
              </a:lnSpc>
              <a:buNone/>
            </a:pPr>
            <a:r>
              <a:rPr lang="en-GB" sz="2200" dirty="0"/>
              <a:t> </a:t>
            </a:r>
          </a:p>
          <a:p>
            <a:pPr algn="just">
              <a:lnSpc>
                <a:spcPct val="120000"/>
              </a:lnSpc>
            </a:pPr>
            <a:r>
              <a:rPr lang="en-GB" sz="2400" b="1" dirty="0"/>
              <a:t>Security Concerns:</a:t>
            </a:r>
            <a:r>
              <a:rPr lang="en-GB" sz="2400" dirty="0"/>
              <a:t> </a:t>
            </a:r>
          </a:p>
          <a:p>
            <a:pPr lvl="1" algn="just">
              <a:lnSpc>
                <a:spcPct val="120000"/>
              </a:lnSpc>
            </a:pPr>
            <a:r>
              <a:rPr lang="en-GB" sz="2000" dirty="0"/>
              <a:t>The biggest setback to cloud computing adoption in healthcare is the security risk associated with it</a:t>
            </a:r>
          </a:p>
          <a:p>
            <a:pPr lvl="1" algn="just">
              <a:lnSpc>
                <a:spcPct val="120000"/>
              </a:lnSpc>
            </a:pPr>
            <a:r>
              <a:rPr lang="en-GB" sz="2000" dirty="0"/>
              <a:t>Patient data is inherently sensitive in nature and cloud-hosted healthcare data needs to be safeguarded against external threats</a:t>
            </a:r>
          </a:p>
          <a:p>
            <a:pPr marL="457200" lvl="1" indent="0" algn="just">
              <a:lnSpc>
                <a:spcPct val="120000"/>
              </a:lnSpc>
              <a:buNone/>
            </a:pPr>
            <a:r>
              <a:rPr lang="en-GB" sz="2000" dirty="0"/>
              <a:t> </a:t>
            </a:r>
          </a:p>
          <a:p>
            <a:pPr algn="just">
              <a:lnSpc>
                <a:spcPct val="120000"/>
              </a:lnSpc>
            </a:pPr>
            <a:r>
              <a:rPr lang="en-GB" sz="2400" b="1" dirty="0"/>
              <a:t>Compliance to Security Norms:</a:t>
            </a:r>
            <a:r>
              <a:rPr lang="en-GB" sz="2400" dirty="0"/>
              <a:t> </a:t>
            </a:r>
          </a:p>
          <a:p>
            <a:pPr lvl="1" algn="just">
              <a:lnSpc>
                <a:spcPct val="120000"/>
              </a:lnSpc>
            </a:pPr>
            <a:r>
              <a:rPr lang="en-GB" sz="2000" dirty="0"/>
              <a:t>Healthcare data and related applications need to comply with a number of data regulation laws like GDPR</a:t>
            </a:r>
          </a:p>
          <a:p>
            <a:pPr marL="457200" lvl="1" indent="0">
              <a:buNone/>
            </a:pPr>
            <a:endParaRPr lang="en-GB" sz="1800" dirty="0">
              <a:solidFill>
                <a:srgbClr val="FF0000"/>
              </a:solidFill>
            </a:endParaRPr>
          </a:p>
          <a:p>
            <a:pPr marL="0" indent="0" algn="just">
              <a:lnSpc>
                <a:spcPct val="120000"/>
              </a:lnSpc>
              <a:buNone/>
            </a:pPr>
            <a:endParaRPr lang="en-GB" sz="1800" dirty="0"/>
          </a:p>
          <a:p>
            <a:pPr algn="just">
              <a:lnSpc>
                <a:spcPct val="120000"/>
              </a:lnSpc>
            </a:pPr>
            <a:endParaRPr lang="en-GB" sz="1800" dirty="0"/>
          </a:p>
        </p:txBody>
      </p:sp>
    </p:spTree>
    <p:extLst>
      <p:ext uri="{BB962C8B-B14F-4D97-AF65-F5344CB8AC3E}">
        <p14:creationId xmlns:p14="http://schemas.microsoft.com/office/powerpoint/2010/main" val="14943178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B132A-F0F4-42BD-94B6-0BE45D5AEFC6}"/>
              </a:ext>
            </a:extLst>
          </p:cNvPr>
          <p:cNvSpPr>
            <a:spLocks noGrp="1"/>
          </p:cNvSpPr>
          <p:nvPr>
            <p:ph type="title"/>
          </p:nvPr>
        </p:nvSpPr>
        <p:spPr>
          <a:xfrm>
            <a:off x="457200" y="274638"/>
            <a:ext cx="8229600" cy="706090"/>
          </a:xfrm>
        </p:spPr>
        <p:txBody>
          <a:bodyPr>
            <a:normAutofit/>
          </a:bodyPr>
          <a:lstStyle/>
          <a:p>
            <a:pPr algn="ctr"/>
            <a:r>
              <a:rPr lang="en-GB" sz="3200" b="1" dirty="0"/>
              <a:t>Barriers of Cloud Computing in Healthcare</a:t>
            </a:r>
          </a:p>
        </p:txBody>
      </p:sp>
      <p:sp>
        <p:nvSpPr>
          <p:cNvPr id="3" name="Content Placeholder 2">
            <a:extLst>
              <a:ext uri="{FF2B5EF4-FFF2-40B4-BE49-F238E27FC236}">
                <a16:creationId xmlns:a16="http://schemas.microsoft.com/office/drawing/2014/main" id="{7E8DE6CE-E6DA-437F-BB6F-6A04AA23D0C1}"/>
              </a:ext>
            </a:extLst>
          </p:cNvPr>
          <p:cNvSpPr>
            <a:spLocks noGrp="1"/>
          </p:cNvSpPr>
          <p:nvPr>
            <p:ph idx="1"/>
          </p:nvPr>
        </p:nvSpPr>
        <p:spPr>
          <a:xfrm>
            <a:off x="457200" y="987358"/>
            <a:ext cx="8229600" cy="3917032"/>
          </a:xfrm>
        </p:spPr>
        <p:txBody>
          <a:bodyPr>
            <a:noAutofit/>
          </a:bodyPr>
          <a:lstStyle/>
          <a:p>
            <a:r>
              <a:rPr lang="en-GB" sz="2400" b="1" dirty="0"/>
              <a:t>Does not work well with low-speed connections:</a:t>
            </a:r>
          </a:p>
          <a:p>
            <a:pPr lvl="1" algn="just"/>
            <a:r>
              <a:rPr lang="en-GB" sz="2000" dirty="0"/>
              <a:t>Similarly, a low-speed Internet connection, such as that found with dial-up services</a:t>
            </a:r>
          </a:p>
          <a:p>
            <a:pPr lvl="1" algn="just"/>
            <a:r>
              <a:rPr lang="en-GB" sz="2000" dirty="0"/>
              <a:t>Web-based applications require a lot of bandwidth to download, as do large documents.</a:t>
            </a:r>
            <a:endParaRPr lang="en-GB" sz="2000" dirty="0">
              <a:solidFill>
                <a:srgbClr val="FF0000"/>
              </a:solidFill>
            </a:endParaRPr>
          </a:p>
          <a:p>
            <a:pPr algn="just">
              <a:lnSpc>
                <a:spcPct val="120000"/>
              </a:lnSpc>
            </a:pPr>
            <a:r>
              <a:rPr lang="en-GB" sz="2400" b="1" dirty="0"/>
              <a:t>System Downtime:</a:t>
            </a:r>
            <a:r>
              <a:rPr lang="en-GB" sz="2400" dirty="0"/>
              <a:t> </a:t>
            </a:r>
          </a:p>
          <a:p>
            <a:pPr lvl="1" algn="just">
              <a:lnSpc>
                <a:spcPct val="120000"/>
              </a:lnSpc>
            </a:pPr>
            <a:r>
              <a:rPr lang="en-GB" sz="2000" dirty="0"/>
              <a:t>While the cloud offers more reliability, occasional downtimes are a reality </a:t>
            </a:r>
          </a:p>
          <a:p>
            <a:pPr lvl="1" algn="just">
              <a:lnSpc>
                <a:spcPct val="120000"/>
              </a:lnSpc>
            </a:pPr>
            <a:r>
              <a:rPr lang="en-GB" sz="2000" dirty="0"/>
              <a:t>Having contingency planning done beforehand and preparedness for a possible failure lets you overcome any downtime if it occurs </a:t>
            </a:r>
          </a:p>
          <a:p>
            <a:pPr marL="0" indent="0" algn="ctr">
              <a:lnSpc>
                <a:spcPct val="120000"/>
              </a:lnSpc>
              <a:buNone/>
            </a:pPr>
            <a:endParaRPr lang="en-GB" sz="1200" dirty="0">
              <a:solidFill>
                <a:srgbClr val="FF0000"/>
              </a:solidFill>
            </a:endParaRPr>
          </a:p>
          <a:p>
            <a:pPr marL="0" indent="0" algn="just">
              <a:lnSpc>
                <a:spcPct val="120000"/>
              </a:lnSpc>
              <a:buNone/>
            </a:pPr>
            <a:endParaRPr lang="en-GB" sz="1100" dirty="0"/>
          </a:p>
          <a:p>
            <a:pPr algn="just">
              <a:lnSpc>
                <a:spcPct val="120000"/>
              </a:lnSpc>
            </a:pPr>
            <a:endParaRPr lang="en-GB" sz="1200" dirty="0"/>
          </a:p>
        </p:txBody>
      </p:sp>
    </p:spTree>
    <p:extLst>
      <p:ext uri="{BB962C8B-B14F-4D97-AF65-F5344CB8AC3E}">
        <p14:creationId xmlns:p14="http://schemas.microsoft.com/office/powerpoint/2010/main" val="2748688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8DE6CE-E6DA-437F-BB6F-6A04AA23D0C1}"/>
              </a:ext>
            </a:extLst>
          </p:cNvPr>
          <p:cNvSpPr>
            <a:spLocks noGrp="1"/>
          </p:cNvSpPr>
          <p:nvPr>
            <p:ph idx="1"/>
          </p:nvPr>
        </p:nvSpPr>
        <p:spPr>
          <a:xfrm>
            <a:off x="457200" y="1556792"/>
            <a:ext cx="8229600" cy="3917032"/>
          </a:xfrm>
        </p:spPr>
        <p:txBody>
          <a:bodyPr>
            <a:noAutofit/>
          </a:bodyPr>
          <a:lstStyle/>
          <a:p>
            <a:r>
              <a:rPr lang="en-GB" sz="2400" b="1" dirty="0"/>
              <a:t>Stored data can be lost:</a:t>
            </a:r>
          </a:p>
          <a:p>
            <a:pPr lvl="1" algn="just"/>
            <a:r>
              <a:rPr lang="en-GB" sz="2000" dirty="0"/>
              <a:t>Theoretically, data stored in the cloud is safe, replicated across multiple machines.</a:t>
            </a:r>
          </a:p>
          <a:p>
            <a:pPr lvl="1" algn="just"/>
            <a:r>
              <a:rPr lang="en-GB" sz="2000" dirty="0"/>
              <a:t>On the off chance that patient’s data goes missing, if healthcare providers have no physical or local backup.</a:t>
            </a:r>
            <a:endParaRPr lang="en-GB" sz="2000" dirty="0">
              <a:solidFill>
                <a:srgbClr val="FF0000"/>
              </a:solidFill>
            </a:endParaRPr>
          </a:p>
          <a:p>
            <a:pPr algn="just">
              <a:lnSpc>
                <a:spcPct val="120000"/>
              </a:lnSpc>
            </a:pPr>
            <a:r>
              <a:rPr lang="en-GB" sz="2400" b="1" dirty="0"/>
              <a:t>Software:</a:t>
            </a:r>
            <a:r>
              <a:rPr lang="en-GB" sz="2400" dirty="0"/>
              <a:t> </a:t>
            </a:r>
          </a:p>
          <a:p>
            <a:pPr lvl="1" algn="just">
              <a:lnSpc>
                <a:spcPct val="120000"/>
              </a:lnSpc>
            </a:pPr>
            <a:r>
              <a:rPr lang="en-GB" sz="2000" dirty="0"/>
              <a:t>If you want to be able to manipulate your files locally through multiple devices, you’ll need to download the service on all devices.</a:t>
            </a:r>
          </a:p>
          <a:p>
            <a:pPr marL="457200" lvl="1" indent="0" algn="just">
              <a:lnSpc>
                <a:spcPct val="120000"/>
              </a:lnSpc>
              <a:buNone/>
            </a:pPr>
            <a:endParaRPr lang="en-GB" sz="1800" dirty="0"/>
          </a:p>
          <a:p>
            <a:pPr marL="0" indent="0" algn="ctr">
              <a:lnSpc>
                <a:spcPct val="120000"/>
              </a:lnSpc>
              <a:buNone/>
            </a:pPr>
            <a:endParaRPr lang="en-GB" sz="1800" dirty="0">
              <a:solidFill>
                <a:srgbClr val="FF0000"/>
              </a:solidFill>
            </a:endParaRPr>
          </a:p>
          <a:p>
            <a:pPr marL="0" indent="0" algn="just">
              <a:lnSpc>
                <a:spcPct val="120000"/>
              </a:lnSpc>
              <a:buNone/>
            </a:pPr>
            <a:endParaRPr lang="en-GB" sz="1100" dirty="0"/>
          </a:p>
          <a:p>
            <a:pPr algn="just">
              <a:lnSpc>
                <a:spcPct val="120000"/>
              </a:lnSpc>
            </a:pPr>
            <a:endParaRPr lang="en-GB" sz="1800" dirty="0"/>
          </a:p>
        </p:txBody>
      </p:sp>
      <p:sp>
        <p:nvSpPr>
          <p:cNvPr id="6" name="Title 1">
            <a:extLst>
              <a:ext uri="{FF2B5EF4-FFF2-40B4-BE49-F238E27FC236}">
                <a16:creationId xmlns:a16="http://schemas.microsoft.com/office/drawing/2014/main" id="{26FDA340-0354-634D-BC5B-17E07E0CD158}"/>
              </a:ext>
            </a:extLst>
          </p:cNvPr>
          <p:cNvSpPr>
            <a:spLocks noGrp="1"/>
          </p:cNvSpPr>
          <p:nvPr>
            <p:ph type="title"/>
          </p:nvPr>
        </p:nvSpPr>
        <p:spPr>
          <a:xfrm>
            <a:off x="457200" y="274638"/>
            <a:ext cx="8229600" cy="706090"/>
          </a:xfrm>
        </p:spPr>
        <p:txBody>
          <a:bodyPr>
            <a:normAutofit/>
          </a:bodyPr>
          <a:lstStyle/>
          <a:p>
            <a:pPr algn="ctr"/>
            <a:r>
              <a:rPr lang="en-GB" sz="3200" b="1" dirty="0"/>
              <a:t>Barriers of Cloud Computing in Healthcare</a:t>
            </a:r>
          </a:p>
        </p:txBody>
      </p:sp>
    </p:spTree>
    <p:extLst>
      <p:ext uri="{BB962C8B-B14F-4D97-AF65-F5344CB8AC3E}">
        <p14:creationId xmlns:p14="http://schemas.microsoft.com/office/powerpoint/2010/main" val="40173718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274638"/>
            <a:ext cx="8229600" cy="706090"/>
          </a:xfrm>
        </p:spPr>
        <p:txBody>
          <a:bodyPr>
            <a:normAutofit fontScale="90000"/>
          </a:bodyPr>
          <a:lstStyle/>
          <a:p>
            <a:r>
              <a:rPr lang="en-GB" sz="3200" b="1" dirty="0"/>
              <a:t>How Cloud Computing is Transforming the </a:t>
            </a:r>
            <a:r>
              <a:rPr lang="en-GB" sz="3200" b="1" dirty="0" err="1"/>
              <a:t>H&amp;Sc</a:t>
            </a:r>
            <a:r>
              <a:rPr lang="en-GB" sz="3200" b="1" dirty="0"/>
              <a:t> Industry?</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457200" y="1124744"/>
            <a:ext cx="8229600" cy="48245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200" dirty="0"/>
              <a:t>On the business side, it is beneficial for cutting down operational expenses while allowing providers to deliver high-quality, personalised care</a:t>
            </a:r>
          </a:p>
          <a:p>
            <a:pPr algn="just"/>
            <a:endParaRPr lang="en-GB" sz="2200" dirty="0"/>
          </a:p>
          <a:p>
            <a:pPr algn="just"/>
            <a:r>
              <a:rPr lang="en-GB" sz="2200" dirty="0"/>
              <a:t>Some of the ways cloud computing is transforming </a:t>
            </a:r>
            <a:r>
              <a:rPr lang="en-GB" sz="2200" dirty="0" err="1"/>
              <a:t>H&amp;Sc</a:t>
            </a:r>
            <a:r>
              <a:rPr lang="en-GB" sz="2200" dirty="0"/>
              <a:t>: </a:t>
            </a:r>
          </a:p>
          <a:p>
            <a:pPr marL="0" indent="0" algn="just">
              <a:buNone/>
            </a:pPr>
            <a:r>
              <a:rPr lang="en-GB" sz="2200" dirty="0"/>
              <a:t>	- Lowering of costs </a:t>
            </a:r>
          </a:p>
          <a:p>
            <a:pPr marL="0" indent="0" algn="just">
              <a:buNone/>
            </a:pPr>
            <a:r>
              <a:rPr lang="en-GB" sz="2200" dirty="0"/>
              <a:t>	- Ease of software system communications between 	    services</a:t>
            </a:r>
          </a:p>
          <a:p>
            <a:pPr marL="0" indent="0" algn="just">
              <a:buNone/>
            </a:pPr>
            <a:r>
              <a:rPr lang="en-GB" sz="2200" dirty="0"/>
              <a:t>	- Patient’s Ownership of Data </a:t>
            </a:r>
          </a:p>
          <a:p>
            <a:pPr marL="0" indent="0" algn="just">
              <a:buNone/>
            </a:pPr>
            <a:r>
              <a:rPr lang="en-GB" sz="2200" dirty="0"/>
              <a:t>	- Telemedicine Capabilities </a:t>
            </a:r>
          </a:p>
          <a:p>
            <a:pPr algn="just"/>
            <a:endParaRPr lang="en-GB" sz="2200" dirty="0"/>
          </a:p>
        </p:txBody>
      </p:sp>
    </p:spTree>
    <p:extLst>
      <p:ext uri="{BB962C8B-B14F-4D97-AF65-F5344CB8AC3E}">
        <p14:creationId xmlns:p14="http://schemas.microsoft.com/office/powerpoint/2010/main" val="11713488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260648"/>
            <a:ext cx="8229600" cy="648072"/>
          </a:xfrm>
        </p:spPr>
        <p:txBody>
          <a:bodyPr>
            <a:normAutofit/>
          </a:bodyPr>
          <a:lstStyle/>
          <a:p>
            <a:r>
              <a:rPr lang="en-GB" sz="3200" b="1" dirty="0"/>
              <a:t>References</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628650" y="1340768"/>
            <a:ext cx="7886700" cy="3528392"/>
          </a:xfrm>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lgn="just">
              <a:buFont typeface="+mj-lt"/>
              <a:buAutoNum type="arabicPeriod"/>
            </a:pPr>
            <a:r>
              <a:rPr lang="en-GB" sz="2400" dirty="0"/>
              <a:t>Douglas, M. (2020) Top 6 Benefits of Cloud Computing for Healthcare [Online] </a:t>
            </a:r>
            <a:r>
              <a:rPr lang="en-GB" sz="2400" dirty="0">
                <a:hlinkClick r:id="rId2"/>
              </a:rPr>
              <a:t>https://www.outsystems.com/blog/posts/cloud-computing-in-healthcare/</a:t>
            </a:r>
            <a:r>
              <a:rPr lang="en-GB" sz="2400" dirty="0"/>
              <a:t> </a:t>
            </a:r>
          </a:p>
          <a:p>
            <a:pPr marL="514350" indent="-514350" algn="just">
              <a:buFont typeface="+mj-lt"/>
              <a:buAutoNum type="arabicPeriod"/>
            </a:pPr>
            <a:r>
              <a:rPr lang="en-GB" sz="2400" dirty="0" err="1"/>
              <a:t>Kamani</a:t>
            </a:r>
            <a:r>
              <a:rPr lang="en-GB" sz="2400" dirty="0"/>
              <a:t>, V. (2019) 5 Ways Cloud Computing is Impacting Healthcare [Online] </a:t>
            </a:r>
            <a:r>
              <a:rPr lang="en-GB" sz="2400" dirty="0">
                <a:hlinkClick r:id="rId3"/>
              </a:rPr>
              <a:t>https://www.healthitoutcomes.com/doc/ways-cloud-computing-is-impacting-healthcare-0001</a:t>
            </a:r>
            <a:endParaRPr lang="en-GB" sz="2400" dirty="0"/>
          </a:p>
          <a:p>
            <a:pPr marL="514350" indent="-514350" algn="just">
              <a:buFont typeface="+mj-lt"/>
              <a:buAutoNum type="arabicPeriod"/>
            </a:pPr>
            <a:r>
              <a:rPr lang="en-GB" sz="2400" dirty="0"/>
              <a:t>Panner, M. (2021) The Future of Healthcare Is in the Cloud [Online] </a:t>
            </a:r>
            <a:r>
              <a:rPr lang="en-GB" sz="2400" dirty="0">
                <a:hlinkClick r:id="rId4"/>
              </a:rPr>
              <a:t>https://www.entrepreneur.com/article/363124</a:t>
            </a:r>
            <a:endParaRPr lang="en-GB" sz="2400" dirty="0"/>
          </a:p>
          <a:p>
            <a:pPr marL="514350" indent="-514350" algn="just">
              <a:buFont typeface="+mj-lt"/>
              <a:buAutoNum type="arabicPeriod"/>
            </a:pPr>
            <a:r>
              <a:rPr lang="en-GB" sz="2400" dirty="0" err="1"/>
              <a:t>DinCloud</a:t>
            </a:r>
            <a:r>
              <a:rPr lang="en-GB" sz="2400" dirty="0"/>
              <a:t> (2021) Advantages &amp; Disadvantages of Cloud Computing in Healthcare [Online] </a:t>
            </a:r>
            <a:r>
              <a:rPr lang="en-GB" sz="2400" dirty="0">
                <a:hlinkClick r:id="rId5"/>
              </a:rPr>
              <a:t>https://www.dincloud.com/blog/cloud-computing-health-industry-pros-cons</a:t>
            </a:r>
            <a:r>
              <a:rPr lang="en-GB" sz="2400" dirty="0"/>
              <a:t> </a:t>
            </a:r>
          </a:p>
          <a:p>
            <a:pPr marL="0" indent="0" algn="just">
              <a:buNone/>
            </a:pPr>
            <a:endParaRPr lang="en-GB" sz="2400" dirty="0"/>
          </a:p>
          <a:p>
            <a:pPr marL="514350" indent="-514350" algn="just">
              <a:buFont typeface="+mj-lt"/>
              <a:buAutoNum type="arabicPeriod"/>
            </a:pPr>
            <a:endParaRPr lang="en-GB" sz="2400" dirty="0"/>
          </a:p>
        </p:txBody>
      </p:sp>
    </p:spTree>
    <p:extLst>
      <p:ext uri="{BB962C8B-B14F-4D97-AF65-F5344CB8AC3E}">
        <p14:creationId xmlns:p14="http://schemas.microsoft.com/office/powerpoint/2010/main" val="199608818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1350</Words>
  <Application>Microsoft Office PowerPoint</Application>
  <PresentationFormat>On-screen Show (4:3)</PresentationFormat>
  <Paragraphs>134</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Myriad Pro</vt:lpstr>
      <vt:lpstr>Arial</vt:lpstr>
      <vt:lpstr>Calibri</vt:lpstr>
      <vt:lpstr>20140311PresentationUWTSDTemplate</vt:lpstr>
      <vt:lpstr>Digital Skills and Research Methods (DSR) LCHS 4007 (H&amp;Sc)</vt:lpstr>
      <vt:lpstr>Learning Outcome</vt:lpstr>
      <vt:lpstr>What is Contemporary Technology?</vt:lpstr>
      <vt:lpstr>Importance of Contemporary Technology</vt:lpstr>
      <vt:lpstr>Importance of Contemporary Technology</vt:lpstr>
      <vt:lpstr>Why Contemporary Technology?</vt:lpstr>
      <vt:lpstr>Examples of Contemporary Technology</vt:lpstr>
      <vt:lpstr>What is Cloud Computing? </vt:lpstr>
      <vt:lpstr>What is Cloud Storage? </vt:lpstr>
      <vt:lpstr>Concepts of Cloud Storage</vt:lpstr>
      <vt:lpstr>Benefits of Cloud Computing for Healthcare</vt:lpstr>
      <vt:lpstr>Benefits of Cloud Computing for Healthcare</vt:lpstr>
      <vt:lpstr>Benefits of Cloud Computing for Healthcare</vt:lpstr>
      <vt:lpstr>Barriers of Cloud Computing in Healthcare</vt:lpstr>
      <vt:lpstr>Barriers of Cloud Computing in Healthcare</vt:lpstr>
      <vt:lpstr>Barriers of Cloud Computing in Healthcare</vt:lpstr>
      <vt:lpstr>How Cloud Computing is Transforming the H&amp;Sc Industry?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Patronella Ganza</cp:lastModifiedBy>
  <cp:revision>200</cp:revision>
  <dcterms:created xsi:type="dcterms:W3CDTF">2015-04-14T15:21:28Z</dcterms:created>
  <dcterms:modified xsi:type="dcterms:W3CDTF">2024-03-12T14:57:22Z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