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58"/>
  </p:notesMasterIdLst>
  <p:sldIdLst>
    <p:sldId id="256" r:id="rId2"/>
    <p:sldId id="257" r:id="rId3"/>
    <p:sldId id="258" r:id="rId4"/>
    <p:sldId id="259" r:id="rId5"/>
    <p:sldId id="260" r:id="rId6"/>
    <p:sldId id="261" r:id="rId7"/>
    <p:sldId id="262" r:id="rId8"/>
    <p:sldId id="263" r:id="rId9"/>
    <p:sldId id="406" r:id="rId10"/>
    <p:sldId id="265" r:id="rId11"/>
    <p:sldId id="266" r:id="rId12"/>
    <p:sldId id="267" r:id="rId13"/>
    <p:sldId id="268" r:id="rId14"/>
    <p:sldId id="269" r:id="rId15"/>
    <p:sldId id="271" r:id="rId16"/>
    <p:sldId id="272" r:id="rId17"/>
    <p:sldId id="273" r:id="rId18"/>
    <p:sldId id="274" r:id="rId19"/>
    <p:sldId id="275" r:id="rId20"/>
    <p:sldId id="276" r:id="rId21"/>
    <p:sldId id="277" r:id="rId22"/>
    <p:sldId id="278" r:id="rId23"/>
    <p:sldId id="279" r:id="rId24"/>
    <p:sldId id="280" r:id="rId25"/>
    <p:sldId id="407" r:id="rId26"/>
    <p:sldId id="408" r:id="rId27"/>
    <p:sldId id="409" r:id="rId28"/>
    <p:sldId id="415" r:id="rId29"/>
    <p:sldId id="419" r:id="rId30"/>
    <p:sldId id="417" r:id="rId31"/>
    <p:sldId id="418" r:id="rId32"/>
    <p:sldId id="410" r:id="rId33"/>
    <p:sldId id="285" r:id="rId34"/>
    <p:sldId id="421"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 id="330" r:id="rId80"/>
    <p:sldId id="331" r:id="rId81"/>
    <p:sldId id="332" r:id="rId82"/>
    <p:sldId id="333" r:id="rId83"/>
    <p:sldId id="334" r:id="rId84"/>
    <p:sldId id="335" r:id="rId85"/>
    <p:sldId id="336" r:id="rId86"/>
    <p:sldId id="337" r:id="rId87"/>
    <p:sldId id="338" r:id="rId88"/>
    <p:sldId id="339" r:id="rId89"/>
    <p:sldId id="340" r:id="rId90"/>
    <p:sldId id="341" r:id="rId91"/>
    <p:sldId id="342" r:id="rId92"/>
    <p:sldId id="343" r:id="rId93"/>
    <p:sldId id="344" r:id="rId94"/>
    <p:sldId id="345" r:id="rId95"/>
    <p:sldId id="404" r:id="rId96"/>
    <p:sldId id="346" r:id="rId97"/>
    <p:sldId id="347" r:id="rId98"/>
    <p:sldId id="348" r:id="rId99"/>
    <p:sldId id="349" r:id="rId100"/>
    <p:sldId id="411" r:id="rId101"/>
    <p:sldId id="351" r:id="rId102"/>
    <p:sldId id="412" r:id="rId103"/>
    <p:sldId id="424" r:id="rId104"/>
    <p:sldId id="353" r:id="rId105"/>
    <p:sldId id="354" r:id="rId106"/>
    <p:sldId id="428" r:id="rId107"/>
    <p:sldId id="355" r:id="rId108"/>
    <p:sldId id="420" r:id="rId109"/>
    <p:sldId id="422" r:id="rId110"/>
    <p:sldId id="356" r:id="rId111"/>
    <p:sldId id="357" r:id="rId112"/>
    <p:sldId id="358" r:id="rId113"/>
    <p:sldId id="359" r:id="rId114"/>
    <p:sldId id="360" r:id="rId115"/>
    <p:sldId id="361" r:id="rId116"/>
    <p:sldId id="363" r:id="rId117"/>
    <p:sldId id="362" r:id="rId118"/>
    <p:sldId id="364" r:id="rId119"/>
    <p:sldId id="365" r:id="rId120"/>
    <p:sldId id="366" r:id="rId121"/>
    <p:sldId id="367" r:id="rId122"/>
    <p:sldId id="369" r:id="rId123"/>
    <p:sldId id="368" r:id="rId124"/>
    <p:sldId id="370" r:id="rId125"/>
    <p:sldId id="371" r:id="rId126"/>
    <p:sldId id="372" r:id="rId127"/>
    <p:sldId id="373" r:id="rId128"/>
    <p:sldId id="374" r:id="rId129"/>
    <p:sldId id="375" r:id="rId130"/>
    <p:sldId id="376" r:id="rId131"/>
    <p:sldId id="377" r:id="rId132"/>
    <p:sldId id="378" r:id="rId133"/>
    <p:sldId id="379" r:id="rId134"/>
    <p:sldId id="380" r:id="rId135"/>
    <p:sldId id="381" r:id="rId136"/>
    <p:sldId id="382" r:id="rId137"/>
    <p:sldId id="383" r:id="rId138"/>
    <p:sldId id="384" r:id="rId139"/>
    <p:sldId id="423" r:id="rId140"/>
    <p:sldId id="385" r:id="rId141"/>
    <p:sldId id="386" r:id="rId142"/>
    <p:sldId id="387" r:id="rId143"/>
    <p:sldId id="403" r:id="rId144"/>
    <p:sldId id="388" r:id="rId145"/>
    <p:sldId id="427" r:id="rId146"/>
    <p:sldId id="389" r:id="rId147"/>
    <p:sldId id="390" r:id="rId148"/>
    <p:sldId id="391" r:id="rId149"/>
    <p:sldId id="392" r:id="rId150"/>
    <p:sldId id="393" r:id="rId151"/>
    <p:sldId id="394" r:id="rId152"/>
    <p:sldId id="395" r:id="rId153"/>
    <p:sldId id="396" r:id="rId154"/>
    <p:sldId id="397" r:id="rId155"/>
    <p:sldId id="398" r:id="rId156"/>
    <p:sldId id="402" r:id="rId1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Holley" initials="DH" lastIdx="1" clrIdx="0">
    <p:extLst>
      <p:ext uri="{19B8F6BF-5375-455C-9EA6-DF929625EA0E}">
        <p15:presenceInfo xmlns:p15="http://schemas.microsoft.com/office/powerpoint/2012/main" userId="S::d.holley@uwtsd.ac.uk::45123e1e-ac21-4ee3-b53e-8d97b4b34e1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F02824-181A-4993-B430-6E5B98B5A422}" v="115" dt="2026-09-27T17:00:36.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sorterViewPr>
    <p:cViewPr>
      <p:scale>
        <a:sx n="20" d="100"/>
        <a:sy n="20" d="100"/>
      </p:scale>
      <p:origin x="0" y="0"/>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commentAuthors" Target="commentAuthors.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presProps" Target="presProps.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microsoft.com/office/2015/10/relationships/revisionInfo" Target="revisionInfo.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undo custSel addSld delSld modSld">
      <pc:chgData name="David Holley" userId="45123e1e-ac21-4ee3-b53e-8d97b4b34e1e" providerId="ADAL" clId="{EDA6ECDA-8E4D-4334-974E-AE2001485B30}" dt="2026-09-27T17:05:28.477" v="224" actId="34476"/>
      <pc:docMkLst>
        <pc:docMk/>
      </pc:docMkLst>
      <pc:sldChg chg="modSp del mod">
        <pc:chgData name="David Holley" userId="45123e1e-ac21-4ee3-b53e-8d97b4b34e1e" providerId="ADAL" clId="{EDA6ECDA-8E4D-4334-974E-AE2001485B30}" dt="2026-09-27T16:57:24.649" v="92" actId="2696"/>
        <pc:sldMkLst>
          <pc:docMk/>
          <pc:sldMk cId="3586871729" sldId="270"/>
        </pc:sldMkLst>
      </pc:sldChg>
      <pc:sldChg chg="modSp mod">
        <pc:chgData name="David Holley" userId="45123e1e-ac21-4ee3-b53e-8d97b4b34e1e" providerId="ADAL" clId="{EDA6ECDA-8E4D-4334-974E-AE2001485B30}" dt="2026-09-27T16:59:17.682" v="94" actId="207"/>
        <pc:sldMkLst>
          <pc:docMk/>
          <pc:sldMk cId="2556269681" sldId="287"/>
        </pc:sldMkLst>
        <pc:spChg chg="mod">
          <ac:chgData name="David Holley" userId="45123e1e-ac21-4ee3-b53e-8d97b4b34e1e" providerId="ADAL" clId="{EDA6ECDA-8E4D-4334-974E-AE2001485B30}" dt="2026-09-27T16:59:17.682" v="94" actId="207"/>
          <ac:spMkLst>
            <pc:docMk/>
            <pc:sldMk cId="2556269681" sldId="287"/>
            <ac:spMk id="3" creationId="{00000000-0000-0000-0000-000000000000}"/>
          </ac:spMkLst>
        </pc:spChg>
      </pc:sldChg>
      <pc:sldChg chg="modSp">
        <pc:chgData name="David Holley" userId="45123e1e-ac21-4ee3-b53e-8d97b4b34e1e" providerId="ADAL" clId="{EDA6ECDA-8E4D-4334-974E-AE2001485B30}" dt="2026-09-27T17:00:36.989" v="209" actId="20577"/>
        <pc:sldMkLst>
          <pc:docMk/>
          <pc:sldMk cId="2307841265" sldId="292"/>
        </pc:sldMkLst>
        <pc:spChg chg="mod">
          <ac:chgData name="David Holley" userId="45123e1e-ac21-4ee3-b53e-8d97b4b34e1e" providerId="ADAL" clId="{EDA6ECDA-8E4D-4334-974E-AE2001485B30}" dt="2026-09-27T17:00:36.989" v="209" actId="20577"/>
          <ac:spMkLst>
            <pc:docMk/>
            <pc:sldMk cId="2307841265" sldId="292"/>
            <ac:spMk id="5" creationId="{8D372C84-A85B-8C47-1516-A6E9526CAF5D}"/>
          </ac:spMkLst>
        </pc:spChg>
      </pc:sldChg>
      <pc:sldChg chg="modSp mod">
        <pc:chgData name="David Holley" userId="45123e1e-ac21-4ee3-b53e-8d97b4b34e1e" providerId="ADAL" clId="{EDA6ECDA-8E4D-4334-974E-AE2001485B30}" dt="2026-09-27T17:01:33.331" v="210" actId="790"/>
        <pc:sldMkLst>
          <pc:docMk/>
          <pc:sldMk cId="3457389383" sldId="345"/>
        </pc:sldMkLst>
        <pc:spChg chg="mod">
          <ac:chgData name="David Holley" userId="45123e1e-ac21-4ee3-b53e-8d97b4b34e1e" providerId="ADAL" clId="{EDA6ECDA-8E4D-4334-974E-AE2001485B30}" dt="2026-09-27T17:01:33.331" v="210" actId="790"/>
          <ac:spMkLst>
            <pc:docMk/>
            <pc:sldMk cId="3457389383" sldId="345"/>
            <ac:spMk id="10" creationId="{00000000-0000-0000-0000-000000000000}"/>
          </ac:spMkLst>
        </pc:spChg>
      </pc:sldChg>
      <pc:sldChg chg="modSp mod">
        <pc:chgData name="David Holley" userId="45123e1e-ac21-4ee3-b53e-8d97b4b34e1e" providerId="ADAL" clId="{EDA6ECDA-8E4D-4334-974E-AE2001485B30}" dt="2026-09-27T17:01:51.768" v="211" actId="790"/>
        <pc:sldMkLst>
          <pc:docMk/>
          <pc:sldMk cId="2509254786" sldId="346"/>
        </pc:sldMkLst>
        <pc:spChg chg="mod">
          <ac:chgData name="David Holley" userId="45123e1e-ac21-4ee3-b53e-8d97b4b34e1e" providerId="ADAL" clId="{EDA6ECDA-8E4D-4334-974E-AE2001485B30}" dt="2026-09-27T17:01:51.768" v="211" actId="790"/>
          <ac:spMkLst>
            <pc:docMk/>
            <pc:sldMk cId="2509254786" sldId="346"/>
            <ac:spMk id="2" creationId="{00000000-0000-0000-0000-000000000000}"/>
          </ac:spMkLst>
        </pc:spChg>
        <pc:spChg chg="mod">
          <ac:chgData name="David Holley" userId="45123e1e-ac21-4ee3-b53e-8d97b4b34e1e" providerId="ADAL" clId="{EDA6ECDA-8E4D-4334-974E-AE2001485B30}" dt="2026-09-27T17:01:51.768" v="211" actId="790"/>
          <ac:spMkLst>
            <pc:docMk/>
            <pc:sldMk cId="2509254786" sldId="346"/>
            <ac:spMk id="3" creationId="{3A8D07BB-95BF-47CB-B0DD-0A7E88F64D06}"/>
          </ac:spMkLst>
        </pc:spChg>
        <pc:spChg chg="mod">
          <ac:chgData name="David Holley" userId="45123e1e-ac21-4ee3-b53e-8d97b4b34e1e" providerId="ADAL" clId="{EDA6ECDA-8E4D-4334-974E-AE2001485B30}" dt="2026-09-27T17:01:51.768" v="211" actId="790"/>
          <ac:spMkLst>
            <pc:docMk/>
            <pc:sldMk cId="2509254786" sldId="346"/>
            <ac:spMk id="5" creationId="{00000000-0000-0000-0000-000000000000}"/>
          </ac:spMkLst>
        </pc:spChg>
        <pc:spChg chg="mod">
          <ac:chgData name="David Holley" userId="45123e1e-ac21-4ee3-b53e-8d97b4b34e1e" providerId="ADAL" clId="{EDA6ECDA-8E4D-4334-974E-AE2001485B30}" dt="2026-09-27T17:01:51.768" v="211" actId="790"/>
          <ac:spMkLst>
            <pc:docMk/>
            <pc:sldMk cId="2509254786" sldId="346"/>
            <ac:spMk id="7" creationId="{00000000-0000-0000-0000-000000000000}"/>
          </ac:spMkLst>
        </pc:spChg>
        <pc:spChg chg="mod">
          <ac:chgData name="David Holley" userId="45123e1e-ac21-4ee3-b53e-8d97b4b34e1e" providerId="ADAL" clId="{EDA6ECDA-8E4D-4334-974E-AE2001485B30}" dt="2026-09-27T17:01:51.768" v="211" actId="790"/>
          <ac:spMkLst>
            <pc:docMk/>
            <pc:sldMk cId="2509254786" sldId="346"/>
            <ac:spMk id="8" creationId="{00000000-0000-0000-0000-000000000000}"/>
          </ac:spMkLst>
        </pc:spChg>
      </pc:sldChg>
      <pc:sldChg chg="modSp mod">
        <pc:chgData name="David Holley" userId="45123e1e-ac21-4ee3-b53e-8d97b4b34e1e" providerId="ADAL" clId="{EDA6ECDA-8E4D-4334-974E-AE2001485B30}" dt="2026-09-27T17:02:19.058" v="212" actId="207"/>
        <pc:sldMkLst>
          <pc:docMk/>
          <pc:sldMk cId="1063697760" sldId="347"/>
        </pc:sldMkLst>
        <pc:spChg chg="mod">
          <ac:chgData name="David Holley" userId="45123e1e-ac21-4ee3-b53e-8d97b4b34e1e" providerId="ADAL" clId="{EDA6ECDA-8E4D-4334-974E-AE2001485B30}" dt="2026-09-27T17:02:19.058" v="212" actId="207"/>
          <ac:spMkLst>
            <pc:docMk/>
            <pc:sldMk cId="1063697760" sldId="347"/>
            <ac:spMk id="23" creationId="{E3214D6F-80FD-884F-A69A-42815FDF7B5A}"/>
          </ac:spMkLst>
        </pc:spChg>
        <pc:spChg chg="mod">
          <ac:chgData name="David Holley" userId="45123e1e-ac21-4ee3-b53e-8d97b4b34e1e" providerId="ADAL" clId="{EDA6ECDA-8E4D-4334-974E-AE2001485B30}" dt="2026-09-27T17:02:19.058" v="212" actId="207"/>
          <ac:spMkLst>
            <pc:docMk/>
            <pc:sldMk cId="1063697760" sldId="347"/>
            <ac:spMk id="29" creationId="{00000000-0000-0000-0000-000000000000}"/>
          </ac:spMkLst>
        </pc:spChg>
        <pc:spChg chg="mod">
          <ac:chgData name="David Holley" userId="45123e1e-ac21-4ee3-b53e-8d97b4b34e1e" providerId="ADAL" clId="{EDA6ECDA-8E4D-4334-974E-AE2001485B30}" dt="2026-09-27T17:02:19.058" v="212" actId="207"/>
          <ac:spMkLst>
            <pc:docMk/>
            <pc:sldMk cId="1063697760" sldId="347"/>
            <ac:spMk id="30" creationId="{00000000-0000-0000-0000-000000000000}"/>
          </ac:spMkLst>
        </pc:spChg>
        <pc:spChg chg="mod">
          <ac:chgData name="David Holley" userId="45123e1e-ac21-4ee3-b53e-8d97b4b34e1e" providerId="ADAL" clId="{EDA6ECDA-8E4D-4334-974E-AE2001485B30}" dt="2026-09-27T17:02:19.058" v="212" actId="207"/>
          <ac:spMkLst>
            <pc:docMk/>
            <pc:sldMk cId="1063697760" sldId="347"/>
            <ac:spMk id="32" creationId="{00000000-0000-0000-0000-000000000000}"/>
          </ac:spMkLst>
        </pc:spChg>
        <pc:spChg chg="mod">
          <ac:chgData name="David Holley" userId="45123e1e-ac21-4ee3-b53e-8d97b4b34e1e" providerId="ADAL" clId="{EDA6ECDA-8E4D-4334-974E-AE2001485B30}" dt="2026-09-27T17:02:19.058" v="212" actId="207"/>
          <ac:spMkLst>
            <pc:docMk/>
            <pc:sldMk cId="1063697760" sldId="347"/>
            <ac:spMk id="33" creationId="{00000000-0000-0000-0000-000000000000}"/>
          </ac:spMkLst>
        </pc:spChg>
      </pc:sldChg>
      <pc:sldChg chg="mod modShow">
        <pc:chgData name="David Holley" userId="45123e1e-ac21-4ee3-b53e-8d97b4b34e1e" providerId="ADAL" clId="{EDA6ECDA-8E4D-4334-974E-AE2001485B30}" dt="2026-09-27T17:04:40.874" v="213" actId="34476"/>
        <pc:sldMkLst>
          <pc:docMk/>
          <pc:sldMk cId="3240571198" sldId="375"/>
        </pc:sldMkLst>
      </pc:sldChg>
      <pc:sldChg chg="mod modShow">
        <pc:chgData name="David Holley" userId="45123e1e-ac21-4ee3-b53e-8d97b4b34e1e" providerId="ADAL" clId="{EDA6ECDA-8E4D-4334-974E-AE2001485B30}" dt="2026-09-27T17:04:43.918" v="214" actId="34476"/>
        <pc:sldMkLst>
          <pc:docMk/>
          <pc:sldMk cId="493323763" sldId="376"/>
        </pc:sldMkLst>
      </pc:sldChg>
      <pc:sldChg chg="mod modShow">
        <pc:chgData name="David Holley" userId="45123e1e-ac21-4ee3-b53e-8d97b4b34e1e" providerId="ADAL" clId="{EDA6ECDA-8E4D-4334-974E-AE2001485B30}" dt="2026-09-27T17:04:49.150" v="215" actId="34476"/>
        <pc:sldMkLst>
          <pc:docMk/>
          <pc:sldMk cId="3787820162" sldId="377"/>
        </pc:sldMkLst>
      </pc:sldChg>
      <pc:sldChg chg="mod modShow">
        <pc:chgData name="David Holley" userId="45123e1e-ac21-4ee3-b53e-8d97b4b34e1e" providerId="ADAL" clId="{EDA6ECDA-8E4D-4334-974E-AE2001485B30}" dt="2026-09-27T17:04:54.760" v="216" actId="34476"/>
        <pc:sldMkLst>
          <pc:docMk/>
          <pc:sldMk cId="2500676898" sldId="378"/>
        </pc:sldMkLst>
      </pc:sldChg>
      <pc:sldChg chg="mod modShow">
        <pc:chgData name="David Holley" userId="45123e1e-ac21-4ee3-b53e-8d97b4b34e1e" providerId="ADAL" clId="{EDA6ECDA-8E4D-4334-974E-AE2001485B30}" dt="2026-09-27T17:04:59.768" v="217" actId="34476"/>
        <pc:sldMkLst>
          <pc:docMk/>
          <pc:sldMk cId="3807518164" sldId="379"/>
        </pc:sldMkLst>
      </pc:sldChg>
      <pc:sldChg chg="mod modShow">
        <pc:chgData name="David Holley" userId="45123e1e-ac21-4ee3-b53e-8d97b4b34e1e" providerId="ADAL" clId="{EDA6ECDA-8E4D-4334-974E-AE2001485B30}" dt="2026-09-27T17:05:02.448" v="218" actId="34476"/>
        <pc:sldMkLst>
          <pc:docMk/>
          <pc:sldMk cId="2486378703" sldId="380"/>
        </pc:sldMkLst>
      </pc:sldChg>
      <pc:sldChg chg="mod modShow">
        <pc:chgData name="David Holley" userId="45123e1e-ac21-4ee3-b53e-8d97b4b34e1e" providerId="ADAL" clId="{EDA6ECDA-8E4D-4334-974E-AE2001485B30}" dt="2026-09-27T17:05:05.217" v="219" actId="34476"/>
        <pc:sldMkLst>
          <pc:docMk/>
          <pc:sldMk cId="48274925" sldId="381"/>
        </pc:sldMkLst>
      </pc:sldChg>
      <pc:sldChg chg="mod modShow">
        <pc:chgData name="David Holley" userId="45123e1e-ac21-4ee3-b53e-8d97b4b34e1e" providerId="ADAL" clId="{EDA6ECDA-8E4D-4334-974E-AE2001485B30}" dt="2026-09-27T17:05:16.951" v="220" actId="34476"/>
        <pc:sldMkLst>
          <pc:docMk/>
          <pc:sldMk cId="2737570611" sldId="382"/>
        </pc:sldMkLst>
      </pc:sldChg>
      <pc:sldChg chg="mod modShow">
        <pc:chgData name="David Holley" userId="45123e1e-ac21-4ee3-b53e-8d97b4b34e1e" providerId="ADAL" clId="{EDA6ECDA-8E4D-4334-974E-AE2001485B30}" dt="2026-09-27T17:05:20.281" v="221" actId="34476"/>
        <pc:sldMkLst>
          <pc:docMk/>
          <pc:sldMk cId="3063197069" sldId="383"/>
        </pc:sldMkLst>
      </pc:sldChg>
      <pc:sldChg chg="mod modShow">
        <pc:chgData name="David Holley" userId="45123e1e-ac21-4ee3-b53e-8d97b4b34e1e" providerId="ADAL" clId="{EDA6ECDA-8E4D-4334-974E-AE2001485B30}" dt="2026-09-27T17:05:22.950" v="222" actId="34476"/>
        <pc:sldMkLst>
          <pc:docMk/>
          <pc:sldMk cId="584759147" sldId="384"/>
        </pc:sldMkLst>
      </pc:sldChg>
      <pc:sldChg chg="mod modShow">
        <pc:chgData name="David Holley" userId="45123e1e-ac21-4ee3-b53e-8d97b4b34e1e" providerId="ADAL" clId="{EDA6ECDA-8E4D-4334-974E-AE2001485B30}" dt="2026-09-27T17:05:28.477" v="224" actId="34476"/>
        <pc:sldMkLst>
          <pc:docMk/>
          <pc:sldMk cId="1488051873" sldId="385"/>
        </pc:sldMkLst>
      </pc:sldChg>
      <pc:sldChg chg="mod modShow">
        <pc:chgData name="David Holley" userId="45123e1e-ac21-4ee3-b53e-8d97b4b34e1e" providerId="ADAL" clId="{EDA6ECDA-8E4D-4334-974E-AE2001485B30}" dt="2026-09-27T17:05:26.187" v="223" actId="34476"/>
        <pc:sldMkLst>
          <pc:docMk/>
          <pc:sldMk cId="2158448038" sldId="42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1#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2">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4">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5">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5932E2-F065-4E86-BCA2-266522B54E9D}" type="doc">
      <dgm:prSet loTypeId="urn:microsoft.com/office/officeart/2005/8/layout/orgChart1" loCatId="hierarchy" qsTypeId="urn:microsoft.com/office/officeart/2005/8/quickstyle/simple1#1" qsCatId="simple" csTypeId="urn:microsoft.com/office/officeart/2005/8/colors/accent6_1#1" csCatId="accent6" phldr="1"/>
      <dgm:spPr/>
    </dgm:pt>
    <dgm:pt modelId="{8DB20627-F751-4D2C-924A-CC8CBB0A65D0}">
      <dgm:prSet/>
      <dgm:spPr>
        <a:solidFill>
          <a:schemeClr val="accent2">
            <a:lumMod val="20000"/>
            <a:lumOff val="80000"/>
          </a:schemeClr>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BAE SYSTEMS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/MOD Manufacturing System Requirements</a:t>
          </a:r>
        </a:p>
      </dgm:t>
    </dgm:pt>
    <dgm:pt modelId="{32222346-0395-4C5A-9008-39171064C0D8}" type="parTrans" cxnId="{B5B9B279-7F4C-4867-BB58-1A995863D9AF}">
      <dgm:prSet/>
      <dgm:spPr/>
      <dgm:t>
        <a:bodyPr/>
        <a:lstStyle/>
        <a:p>
          <a:endParaRPr lang="en-GB"/>
        </a:p>
      </dgm:t>
    </dgm:pt>
    <dgm:pt modelId="{33D38CF1-86F8-4C5C-8450-B807F8BBCD77}" type="sibTrans" cxnId="{B5B9B279-7F4C-4867-BB58-1A995863D9AF}">
      <dgm:prSet/>
      <dgm:spPr/>
      <dgm:t>
        <a:bodyPr/>
        <a:lstStyle/>
        <a:p>
          <a:endParaRPr lang="en-GB"/>
        </a:p>
      </dgm:t>
    </dgm:pt>
    <dgm:pt modelId="{7429360C-C2F7-469B-ADC1-CDEC2CA979E1}">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Low </a:t>
          </a:r>
          <a:r>
            <a:rPr kumimoji="0" lang="en-US" altLang="en-US" sz="1100" b="0" i="0" u="none" strike="noStrike" kern="1200" cap="none" normalizeH="0" baseline="0" dirty="0" err="1">
              <a:ln/>
              <a:solidFill>
                <a:prstClr val="black">
                  <a:hueOff val="0"/>
                  <a:satOff val="0"/>
                  <a:lumOff val="0"/>
                  <a:alphaOff val="0"/>
                </a:prstClr>
              </a:solidFill>
              <a:effectLst/>
              <a:latin typeface="Arial" pitchFamily="34" charset="0"/>
              <a:ea typeface="+mn-ea"/>
              <a:cs typeface="Arial" pitchFamily="34" charset="0"/>
            </a:rPr>
            <a:t>Mfg</a:t>
          </a:r>
          <a:r>
            <a:rPr kumimoji="0" lang="en-US" altLang="en-US" sz="1100" b="0" i="0" u="none" strike="noStrike" kern="1200" cap="none" normalizeH="0" baseline="0" dirty="0">
              <a:ln/>
              <a:effectLst/>
              <a:latin typeface="Arial" pitchFamily="34" charset="0"/>
              <a:cs typeface="Arial" pitchFamily="34" charset="0"/>
            </a:rPr>
            <a:t> Costs</a:t>
          </a:r>
        </a:p>
      </dgm:t>
    </dgm:pt>
    <dgm:pt modelId="{D58CFC59-1E65-4520-B89A-9F3BF0790819}" type="parTrans" cxnId="{86B48F65-D475-4B2A-A2C9-AA1AF51833A9}">
      <dgm:prSet/>
      <dgm:spPr/>
      <dgm:t>
        <a:bodyPr/>
        <a:lstStyle/>
        <a:p>
          <a:endParaRPr lang="en-GB"/>
        </a:p>
      </dgm:t>
    </dgm:pt>
    <dgm:pt modelId="{1D94FA8E-5697-44D2-B309-15EFB2A870C0}" type="sibTrans" cxnId="{86B48F65-D475-4B2A-A2C9-AA1AF51833A9}">
      <dgm:prSet/>
      <dgm:spPr/>
      <dgm:t>
        <a:bodyPr/>
        <a:lstStyle/>
        <a:p>
          <a:endParaRPr lang="en-GB"/>
        </a:p>
      </dgm:t>
    </dgm:pt>
    <dgm:pt modelId="{2BD575A1-58BA-493D-B336-684DB60CC104}">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err="1">
              <a:ln/>
              <a:solidFill>
                <a:prstClr val="black">
                  <a:hueOff val="0"/>
                  <a:satOff val="0"/>
                  <a:lumOff val="0"/>
                  <a:alphaOff val="0"/>
                </a:prstClr>
              </a:solidFill>
              <a:effectLst/>
              <a:latin typeface="Arial" pitchFamily="34" charset="0"/>
              <a:ea typeface="+mn-ea"/>
              <a:cs typeface="Arial" pitchFamily="34" charset="0"/>
            </a:rPr>
            <a:t>Labour</a:t>
          </a:r>
          <a:endPar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endParaRPr>
        </a:p>
      </dgm:t>
    </dgm:pt>
    <dgm:pt modelId="{9C3BBC44-8C51-4877-A369-070359AA7C74}" type="parTrans" cxnId="{88DA1EB0-ED45-47F0-911B-2F51927FD8EB}">
      <dgm:prSet/>
      <dgm:spPr/>
      <dgm:t>
        <a:bodyPr/>
        <a:lstStyle/>
        <a:p>
          <a:endParaRPr lang="en-GB"/>
        </a:p>
      </dgm:t>
    </dgm:pt>
    <dgm:pt modelId="{CBA2B238-0F5D-48C0-A970-DB3816077FAD}" type="sibTrans" cxnId="{88DA1EB0-ED45-47F0-911B-2F51927FD8EB}">
      <dgm:prSet/>
      <dgm:spPr/>
      <dgm:t>
        <a:bodyPr/>
        <a:lstStyle/>
        <a:p>
          <a:endParaRPr lang="en-GB"/>
        </a:p>
      </dgm:t>
    </dgm:pt>
    <dgm:pt modelId="{62951E5D-77D4-4CEC-894C-1E223A01CD51}">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Equipment</a:t>
          </a:r>
          <a:r>
            <a:rPr kumimoji="0" lang="en-US" altLang="en-US" sz="1200" b="0" i="0" u="none" strike="noStrike" kern="1200" cap="none" normalizeH="0" baseline="0" dirty="0">
              <a:ln/>
              <a:effectLst/>
              <a:latin typeface="Arial" pitchFamily="34" charset="0"/>
              <a:cs typeface="Arial" pitchFamily="34" charset="0"/>
            </a:rPr>
            <a: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Capital Cost</a:t>
          </a:r>
        </a:p>
      </dgm:t>
    </dgm:pt>
    <dgm:pt modelId="{1BFA763F-0995-4675-ACD7-C74379DF3341}" type="parTrans" cxnId="{E16666FA-58DC-4A72-8442-E5205D126051}">
      <dgm:prSet/>
      <dgm:spPr/>
      <dgm:t>
        <a:bodyPr/>
        <a:lstStyle/>
        <a:p>
          <a:endParaRPr lang="en-GB"/>
        </a:p>
      </dgm:t>
    </dgm:pt>
    <dgm:pt modelId="{1AC6FEC4-4321-4210-9360-D4FF6643B9D4}" type="sibTrans" cxnId="{E16666FA-58DC-4A72-8442-E5205D126051}">
      <dgm:prSet/>
      <dgm:spPr/>
      <dgm:t>
        <a:bodyPr/>
        <a:lstStyle/>
        <a:p>
          <a:endParaRPr lang="en-GB"/>
        </a:p>
      </dgm:t>
    </dgm:pt>
    <dgm:pt modelId="{2616D07F-D8D6-4C74-9FCE-6E59DFDA223A}">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Service</a:t>
          </a:r>
          <a:r>
            <a:rPr kumimoji="0" lang="en-US" altLang="en-US" sz="1200" b="0" i="0" u="none" strike="noStrike" kern="1200" cap="none" normalizeH="0" baseline="0" dirty="0">
              <a:ln/>
              <a:effectLst/>
              <a:latin typeface="Arial" pitchFamily="34" charset="0"/>
              <a:cs typeface="Arial" pitchFamily="34" charset="0"/>
            </a:rPr>
            <a: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Operating Cost </a:t>
          </a:r>
        </a:p>
      </dgm:t>
    </dgm:pt>
    <dgm:pt modelId="{88D348E0-C363-4EE2-9FCC-E36DA1020B3F}" type="parTrans" cxnId="{FF77C980-9079-4787-A7D0-E86B3B6F45D2}">
      <dgm:prSet/>
      <dgm:spPr/>
      <dgm:t>
        <a:bodyPr/>
        <a:lstStyle/>
        <a:p>
          <a:endParaRPr lang="en-GB"/>
        </a:p>
      </dgm:t>
    </dgm:pt>
    <dgm:pt modelId="{40466115-2503-4780-9194-81830746B414}" type="sibTrans" cxnId="{FF77C980-9079-4787-A7D0-E86B3B6F45D2}">
      <dgm:prSet/>
      <dgm:spPr/>
      <dgm:t>
        <a:bodyPr/>
        <a:lstStyle/>
        <a:p>
          <a:endParaRPr lang="en-GB"/>
        </a:p>
      </dgm:t>
    </dgm:pt>
    <dgm:pt modelId="{D7DDD877-10E4-4691-B907-3FB62341A545}">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Material</a:t>
          </a:r>
          <a:r>
            <a:rPr kumimoji="0" lang="en-US" altLang="en-US" sz="1200" b="0" i="0" u="none" strike="noStrike" kern="1200" cap="none" normalizeH="0" baseline="0" dirty="0">
              <a:ln/>
              <a:effectLst/>
              <a:latin typeface="Arial" pitchFamily="34" charset="0"/>
              <a:cs typeface="Arial" pitchFamily="34" charset="0"/>
            </a:rPr>
            <a:t> Cost</a:t>
          </a:r>
        </a:p>
      </dgm:t>
    </dgm:pt>
    <dgm:pt modelId="{35499B83-9568-44C2-B371-EDE0523BEE44}" type="parTrans" cxnId="{5556AB75-75E1-4AE2-8C9A-1F21D503E2F1}">
      <dgm:prSet/>
      <dgm:spPr/>
      <dgm:t>
        <a:bodyPr/>
        <a:lstStyle/>
        <a:p>
          <a:endParaRPr lang="en-GB"/>
        </a:p>
      </dgm:t>
    </dgm:pt>
    <dgm:pt modelId="{DDD12C09-8C53-4EA6-83B6-D648BEB02738}" type="sibTrans" cxnId="{5556AB75-75E1-4AE2-8C9A-1F21D503E2F1}">
      <dgm:prSet/>
      <dgm:spPr/>
      <dgm:t>
        <a:bodyPr/>
        <a:lstStyle/>
        <a:p>
          <a:endParaRPr lang="en-GB"/>
        </a:p>
      </dgm:t>
    </dgm:pt>
    <dgm:pt modelId="{C3AC7989-522B-40C0-842E-0F5501BE9F7C}">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solidFill>
                <a:prstClr val="black">
                  <a:hueOff val="0"/>
                  <a:satOff val="0"/>
                  <a:lumOff val="0"/>
                  <a:alphaOff val="0"/>
                </a:prstClr>
              </a:solidFill>
              <a:effectLst/>
              <a:latin typeface="Arial" pitchFamily="34" charset="0"/>
              <a:ea typeface="+mn-ea"/>
              <a:cs typeface="Arial" pitchFamily="34"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solidFill>
                <a:prstClr val="black">
                  <a:hueOff val="0"/>
                  <a:satOff val="0"/>
                  <a:lumOff val="0"/>
                  <a:alphaOff val="0"/>
                </a:prstClr>
              </a:solidFill>
              <a:effectLst/>
              <a:latin typeface="Arial" pitchFamily="34" charset="0"/>
              <a:ea typeface="+mn-ea"/>
              <a:cs typeface="Arial" pitchFamily="34" charset="0"/>
            </a:rPr>
            <a:t>Cost</a:t>
          </a:r>
        </a:p>
      </dgm:t>
    </dgm:pt>
    <dgm:pt modelId="{1D8E19D6-4929-4098-93FC-9FCF9D4E4DEA}" type="parTrans" cxnId="{AEBF4513-2093-402B-9305-BCA1D1F97639}">
      <dgm:prSet/>
      <dgm:spPr/>
      <dgm:t>
        <a:bodyPr/>
        <a:lstStyle/>
        <a:p>
          <a:endParaRPr lang="en-GB"/>
        </a:p>
      </dgm:t>
    </dgm:pt>
    <dgm:pt modelId="{7A3DDAA4-FEC0-454A-9A03-EB929B4514C3}" type="sibTrans" cxnId="{AEBF4513-2093-402B-9305-BCA1D1F97639}">
      <dgm:prSet/>
      <dgm:spPr/>
      <dgm:t>
        <a:bodyPr/>
        <a:lstStyle/>
        <a:p>
          <a:endParaRPr lang="en-GB"/>
        </a:p>
      </dgm:t>
    </dgm:pt>
    <dgm:pt modelId="{E6F3FF5D-5011-44FF-A520-755823AF50F5}">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Good Surge </a:t>
          </a: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(Volume Flexible)</a:t>
          </a:r>
        </a:p>
      </dgm:t>
    </dgm:pt>
    <dgm:pt modelId="{0AB2160E-60C4-4042-848E-7960EE4AC6F4}" type="parTrans" cxnId="{0A01E077-4CE0-406B-92AA-AF073075C593}">
      <dgm:prSet/>
      <dgm:spPr/>
      <dgm:t>
        <a:bodyPr/>
        <a:lstStyle/>
        <a:p>
          <a:endParaRPr lang="en-GB"/>
        </a:p>
      </dgm:t>
    </dgm:pt>
    <dgm:pt modelId="{06CECA61-796F-49C1-835E-FF668A57A3EE}" type="sibTrans" cxnId="{0A01E077-4CE0-406B-92AA-AF073075C593}">
      <dgm:prSet/>
      <dgm:spPr/>
      <dgm:t>
        <a:bodyPr/>
        <a:lstStyle/>
        <a:p>
          <a:endParaRPr lang="en-GB"/>
        </a:p>
      </dgm:t>
    </dgm:pt>
    <dgm:pt modelId="{B07A1A82-C0E8-4B58-B775-E411D160FE05}">
      <dgm:prSet/>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Reliable </a:t>
          </a:r>
          <a:r>
            <a:rPr kumimoji="0" lang="en-US" altLang="en-US" b="0" i="0" u="none" strike="noStrike" cap="none" normalizeH="0" baseline="0" dirty="0" err="1">
              <a:ln/>
              <a:effectLst/>
              <a:latin typeface="Arial" pitchFamily="34" charset="0"/>
              <a:cs typeface="Arial" pitchFamily="34" charset="0"/>
            </a:rPr>
            <a:t>Mfg</a:t>
          </a:r>
          <a:endParaRPr kumimoji="0" lang="en-US" altLang="en-US" b="0" i="0" u="none" strike="noStrike" cap="none" normalizeH="0" baseline="0" dirty="0">
            <a:ln/>
            <a:effectLst/>
            <a:latin typeface="Arial" pitchFamily="34" charset="0"/>
            <a:cs typeface="Arial" pitchFamily="34" charset="0"/>
          </a:endParaRPr>
        </a:p>
      </dgm:t>
    </dgm:pt>
    <dgm:pt modelId="{EFE3B3ED-5566-4B8B-B27F-4D201797FF3A}" type="parTrans" cxnId="{A4E2B8F8-1443-4C49-BDBF-3ACE4700C869}">
      <dgm:prSet/>
      <dgm:spPr/>
      <dgm:t>
        <a:bodyPr/>
        <a:lstStyle/>
        <a:p>
          <a:endParaRPr lang="en-GB"/>
        </a:p>
      </dgm:t>
    </dgm:pt>
    <dgm:pt modelId="{88B8A0B8-6931-49AD-AE3B-E2D7DC7D58B5}" type="sibTrans" cxnId="{A4E2B8F8-1443-4C49-BDBF-3ACE4700C869}">
      <dgm:prSet/>
      <dgm:spPr/>
      <dgm:t>
        <a:bodyPr/>
        <a:lstStyle/>
        <a:p>
          <a:endParaRPr lang="en-GB"/>
        </a:p>
      </dgm:t>
    </dgm:pt>
    <dgm:pt modelId="{2A483E6E-416B-4C1C-AF26-F03A1F2C3367}">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Short Lead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Times</a:t>
          </a:r>
        </a:p>
      </dgm:t>
    </dgm:pt>
    <dgm:pt modelId="{DAE5E654-A0B8-4467-92A0-BC1280C8316E}" type="parTrans" cxnId="{C3A7FAAE-FD79-4C2C-A015-BB4ED2F562F8}">
      <dgm:prSet/>
      <dgm:spPr/>
      <dgm:t>
        <a:bodyPr/>
        <a:lstStyle/>
        <a:p>
          <a:endParaRPr lang="en-GB"/>
        </a:p>
      </dgm:t>
    </dgm:pt>
    <dgm:pt modelId="{3DD05CE3-66E7-4873-A19B-B1FE7CA8850E}" type="sibTrans" cxnId="{C3A7FAAE-FD79-4C2C-A015-BB4ED2F562F8}">
      <dgm:prSet/>
      <dgm:spPr/>
      <dgm:t>
        <a:bodyPr/>
        <a:lstStyle/>
        <a:p>
          <a:endParaRPr lang="en-GB"/>
        </a:p>
      </dgm:t>
    </dgm:pt>
    <dgm:pt modelId="{6658A3A4-61BD-481B-93E2-840259634B94}">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High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Quality</a:t>
          </a:r>
          <a:r>
            <a:rPr kumimoji="0" lang="en-US" altLang="en-US" sz="1200" b="0" i="0" u="none" strike="noStrike" kern="1200" cap="none" normalizeH="0" baseline="0" dirty="0">
              <a:ln/>
              <a:effectLst/>
              <a:latin typeface="Arial" pitchFamily="34" charset="0"/>
              <a:cs typeface="Arial"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200" b="0" i="0" u="none" strike="noStrike" kern="1200" cap="none" normalizeH="0" baseline="0" dirty="0">
            <a:ln/>
            <a:effectLst/>
            <a:latin typeface="Arial" pitchFamily="34" charset="0"/>
            <a:cs typeface="Arial" pitchFamily="34" charset="0"/>
          </a:endParaRPr>
        </a:p>
      </dgm:t>
    </dgm:pt>
    <dgm:pt modelId="{E5151B7E-44B0-4A88-A999-D52DF4DB17B8}" type="parTrans" cxnId="{15FBEA84-6E18-48E6-B75C-7F60F56E1CBD}">
      <dgm:prSet/>
      <dgm:spPr/>
      <dgm:t>
        <a:bodyPr/>
        <a:lstStyle/>
        <a:p>
          <a:endParaRPr lang="en-GB"/>
        </a:p>
      </dgm:t>
    </dgm:pt>
    <dgm:pt modelId="{3F01C3BB-2366-47F7-8A4A-2057F86E2F1C}" type="sibTrans" cxnId="{15FBEA84-6E18-48E6-B75C-7F60F56E1CBD}">
      <dgm:prSet/>
      <dgm:spPr/>
      <dgm:t>
        <a:bodyPr/>
        <a:lstStyle/>
        <a:p>
          <a:endParaRPr lang="en-GB"/>
        </a:p>
      </dgm:t>
    </dgm:pt>
    <dgm:pt modelId="{67BF5854-1D3B-4BBC-AFEC-81B0A64E0F23}">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Low Defect </a:t>
          </a: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Rate</a:t>
          </a:r>
        </a:p>
      </dgm:t>
    </dgm:pt>
    <dgm:pt modelId="{01DEEC0D-3F46-4935-BBC3-C43EA17ACA7A}" type="parTrans" cxnId="{40B1CA44-E259-4C18-9A06-9E5FD283AE1E}">
      <dgm:prSet/>
      <dgm:spPr/>
      <dgm:t>
        <a:bodyPr/>
        <a:lstStyle/>
        <a:p>
          <a:endParaRPr lang="en-GB"/>
        </a:p>
      </dgm:t>
    </dgm:pt>
    <dgm:pt modelId="{603FD387-6E7B-4747-8940-26935B5353E6}" type="sibTrans" cxnId="{40B1CA44-E259-4C18-9A06-9E5FD283AE1E}">
      <dgm:prSet/>
      <dgm:spPr/>
      <dgm:t>
        <a:bodyPr/>
        <a:lstStyle/>
        <a:p>
          <a:endParaRPr lang="en-GB"/>
        </a:p>
      </dgm:t>
    </dgm:pt>
    <dgm:pt modelId="{D0157A66-9775-4F20-BB5B-94916B35407C}">
      <dgm:prSet/>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Test &amp; Inspect</a:t>
          </a:r>
        </a:p>
      </dgm:t>
    </dgm:pt>
    <dgm:pt modelId="{3EE27749-8333-4254-99FA-4C96F0C9771D}" type="parTrans" cxnId="{04475E3C-73BE-48B0-8AC2-333B753C8D99}">
      <dgm:prSet/>
      <dgm:spPr/>
      <dgm:t>
        <a:bodyPr/>
        <a:lstStyle/>
        <a:p>
          <a:endParaRPr lang="en-GB"/>
        </a:p>
      </dgm:t>
    </dgm:pt>
    <dgm:pt modelId="{FD8BE47C-C164-409B-A41E-303CB2202692}" type="sibTrans" cxnId="{04475E3C-73BE-48B0-8AC2-333B753C8D99}">
      <dgm:prSet/>
      <dgm:spPr/>
      <dgm:t>
        <a:bodyPr/>
        <a:lstStyle/>
        <a:p>
          <a:endParaRPr lang="en-GB"/>
        </a:p>
      </dgm:t>
    </dgm:pt>
    <dgm:pt modelId="{37825A1F-3574-4CA6-8D90-EE496552F792}">
      <dgm:prSet/>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Safe to Make</a:t>
          </a:r>
        </a:p>
      </dgm:t>
    </dgm:pt>
    <dgm:pt modelId="{D54F6477-334B-449C-AA39-2000A141B975}" type="parTrans" cxnId="{D442A042-D1A5-464A-9A08-5EAD79894325}">
      <dgm:prSet/>
      <dgm:spPr/>
      <dgm:t>
        <a:bodyPr/>
        <a:lstStyle/>
        <a:p>
          <a:endParaRPr lang="en-GB"/>
        </a:p>
      </dgm:t>
    </dgm:pt>
    <dgm:pt modelId="{F0D70F50-1B5A-4851-808E-E30C510E9C18}" type="sibTrans" cxnId="{D442A042-D1A5-464A-9A08-5EAD79894325}">
      <dgm:prSet/>
      <dgm:spPr/>
      <dgm:t>
        <a:bodyPr/>
        <a:lstStyle/>
        <a:p>
          <a:endParaRPr lang="en-GB"/>
        </a:p>
      </dgm:t>
    </dgm:pt>
    <dgm:pt modelId="{5528CD1C-96F2-42A4-BF11-5532A53CB65A}">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(ER 2014)</a:t>
          </a:r>
        </a:p>
      </dgm:t>
    </dgm:pt>
    <dgm:pt modelId="{1F1E8773-B9AB-461A-9740-4EBACE89B418}" type="parTrans" cxnId="{6AA87BD1-0C63-44F0-9A98-B3350C2721EC}">
      <dgm:prSet/>
      <dgm:spPr/>
      <dgm:t>
        <a:bodyPr/>
        <a:lstStyle/>
        <a:p>
          <a:endParaRPr lang="en-GB"/>
        </a:p>
      </dgm:t>
    </dgm:pt>
    <dgm:pt modelId="{02E18283-2507-4ADF-81F8-4F244D33AE5D}" type="sibTrans" cxnId="{6AA87BD1-0C63-44F0-9A98-B3350C2721EC}">
      <dgm:prSet/>
      <dgm:spPr/>
      <dgm:t>
        <a:bodyPr/>
        <a:lstStyle/>
        <a:p>
          <a:endParaRPr lang="en-GB"/>
        </a:p>
      </dgm:t>
    </dgm:pt>
    <dgm:pt modelId="{0FA4291F-3906-4157-BEB3-83EF6491F6A3}">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Non-Explosive</a:t>
          </a:r>
        </a:p>
      </dgm:t>
    </dgm:pt>
    <dgm:pt modelId="{91190E67-42BC-48DF-9F5C-BC7DF45B8345}" type="parTrans" cxnId="{A7E528BC-90AB-4C37-B294-DD7D82C6671B}">
      <dgm:prSet/>
      <dgm:spPr/>
      <dgm:t>
        <a:bodyPr/>
        <a:lstStyle/>
        <a:p>
          <a:endParaRPr lang="en-GB"/>
        </a:p>
      </dgm:t>
    </dgm:pt>
    <dgm:pt modelId="{6F943CEA-A457-4301-8E00-0FC5FAE51FE8}" type="sibTrans" cxnId="{A7E528BC-90AB-4C37-B294-DD7D82C6671B}">
      <dgm:prSet/>
      <dgm:spPr/>
      <dgm:t>
        <a:bodyPr/>
        <a:lstStyle/>
        <a:p>
          <a:endParaRPr lang="en-GB"/>
        </a:p>
      </dgm:t>
    </dgm:pt>
    <dgm:pt modelId="{C95208AE-1DB2-E049-BADC-4BFC82C4D183}">
      <dgm:prSet/>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r>
            <a:rPr lang="en-US" dirty="0"/>
            <a:t>Reliable </a:t>
          </a:r>
          <a:r>
            <a:rPr lang="en-US" dirty="0" err="1"/>
            <a:t>Labour</a:t>
          </a:r>
          <a:endParaRPr lang="en-US" dirty="0"/>
        </a:p>
      </dgm:t>
    </dgm:pt>
    <dgm:pt modelId="{F4F7A182-6ECB-E04C-B7C5-181CB5B76F6E}" type="parTrans" cxnId="{C5373311-3238-2143-998D-35508ABDA404}">
      <dgm:prSet/>
      <dgm:spPr/>
      <dgm:t>
        <a:bodyPr/>
        <a:lstStyle/>
        <a:p>
          <a:endParaRPr lang="en-US"/>
        </a:p>
      </dgm:t>
    </dgm:pt>
    <dgm:pt modelId="{6DFD8B5A-8CD5-D542-A68A-BEF85BB36180}" type="sibTrans" cxnId="{C5373311-3238-2143-998D-35508ABDA404}">
      <dgm:prSet/>
      <dgm:spPr/>
      <dgm:t>
        <a:bodyPr/>
        <a:lstStyle/>
        <a:p>
          <a:endParaRPr lang="en-US"/>
        </a:p>
      </dgm:t>
    </dgm:pt>
    <dgm:pt modelId="{8E11B970-2E61-8E43-B35A-711B6869AD83}">
      <dgm:prSet custT="1"/>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r>
            <a:rPr kumimoji="0" 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Reliable</a:t>
          </a:r>
          <a:r>
            <a:rPr lang="en-US" sz="1200" kern="1200" dirty="0"/>
            <a:t> </a:t>
          </a:r>
        </a:p>
        <a:p>
          <a:r>
            <a:rPr lang="en-US" sz="1200" kern="1200" dirty="0"/>
            <a:t>Equipment</a:t>
          </a:r>
        </a:p>
      </dgm:t>
    </dgm:pt>
    <dgm:pt modelId="{DB9D29A1-C026-C141-9F62-C30D63150DF2}" type="parTrans" cxnId="{B55D8F7E-B238-7646-A969-D2161A1BDD5F}">
      <dgm:prSet/>
      <dgm:spPr/>
      <dgm:t>
        <a:bodyPr/>
        <a:lstStyle/>
        <a:p>
          <a:endParaRPr lang="en-US"/>
        </a:p>
      </dgm:t>
    </dgm:pt>
    <dgm:pt modelId="{0D69136E-A22F-0E47-8090-998DDAE1C996}" type="sibTrans" cxnId="{B55D8F7E-B238-7646-A969-D2161A1BDD5F}">
      <dgm:prSet/>
      <dgm:spPr/>
      <dgm:t>
        <a:bodyPr/>
        <a:lstStyle/>
        <a:p>
          <a:endParaRPr lang="en-US"/>
        </a:p>
      </dgm:t>
    </dgm:pt>
    <dgm:pt modelId="{97028506-2EC1-9C4D-B356-9394A3BA9B3A}">
      <dgm:prSet/>
      <dgm:spPr>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gm:spPr>
      <dgm:t>
        <a:bodyPr spcFirstLastPara="0" vert="horz" wrap="square" lIns="6985" tIns="6985" rIns="6985" bIns="6985" numCol="1" spcCol="1270" anchor="ctr" anchorCtr="0"/>
        <a:lstStyle/>
        <a:p>
          <a:r>
            <a:rPr lang="en-US" dirty="0"/>
            <a:t>Reliable Supply Chain</a:t>
          </a:r>
        </a:p>
      </dgm:t>
    </dgm:pt>
    <dgm:pt modelId="{ACAD7873-5341-A14B-AEA9-89F8F144CE4F}" type="parTrans" cxnId="{D7F8C165-5A0A-1B40-923E-D76AF3C72A81}">
      <dgm:prSet/>
      <dgm:spPr/>
      <dgm:t>
        <a:bodyPr/>
        <a:lstStyle/>
        <a:p>
          <a:endParaRPr lang="en-US"/>
        </a:p>
      </dgm:t>
    </dgm:pt>
    <dgm:pt modelId="{0D3EA601-52D6-474B-8B8D-91B8F4DE32D4}" type="sibTrans" cxnId="{D7F8C165-5A0A-1B40-923E-D76AF3C72A81}">
      <dgm:prSet/>
      <dgm:spPr/>
      <dgm:t>
        <a:bodyPr/>
        <a:lstStyle/>
        <a:p>
          <a:endParaRPr lang="en-US"/>
        </a:p>
      </dgm:t>
    </dgm:pt>
    <dgm:pt modelId="{0741D8E2-35A0-41F8-9C44-3A2EEF4263CA}" type="pres">
      <dgm:prSet presAssocID="{AA5932E2-F065-4E86-BCA2-266522B54E9D}" presName="hierChild1" presStyleCnt="0">
        <dgm:presLayoutVars>
          <dgm:orgChart val="1"/>
          <dgm:chPref val="1"/>
          <dgm:dir/>
          <dgm:animOne val="branch"/>
          <dgm:animLvl val="lvl"/>
          <dgm:resizeHandles/>
        </dgm:presLayoutVars>
      </dgm:prSet>
      <dgm:spPr/>
    </dgm:pt>
    <dgm:pt modelId="{FEAC579C-9F03-47B7-9038-83DAF41EF9FF}" type="pres">
      <dgm:prSet presAssocID="{8DB20627-F751-4D2C-924A-CC8CBB0A65D0}" presName="hierRoot1" presStyleCnt="0">
        <dgm:presLayoutVars>
          <dgm:hierBranch/>
        </dgm:presLayoutVars>
      </dgm:prSet>
      <dgm:spPr/>
    </dgm:pt>
    <dgm:pt modelId="{3B6BB43E-FBA7-4C5D-907D-D12C01C03357}" type="pres">
      <dgm:prSet presAssocID="{8DB20627-F751-4D2C-924A-CC8CBB0A65D0}" presName="rootComposite1" presStyleCnt="0"/>
      <dgm:spPr/>
    </dgm:pt>
    <dgm:pt modelId="{A519FACD-66EF-4F68-A4AD-4319426F0AE7}" type="pres">
      <dgm:prSet presAssocID="{8DB20627-F751-4D2C-924A-CC8CBB0A65D0}" presName="rootText1" presStyleLbl="node0" presStyleIdx="0" presStyleCnt="1" custScaleX="159259">
        <dgm:presLayoutVars>
          <dgm:chPref val="3"/>
        </dgm:presLayoutVars>
      </dgm:prSet>
      <dgm:spPr/>
    </dgm:pt>
    <dgm:pt modelId="{4FE4F788-D511-45DF-9187-8DAC7722C92A}" type="pres">
      <dgm:prSet presAssocID="{8DB20627-F751-4D2C-924A-CC8CBB0A65D0}" presName="rootConnector1" presStyleLbl="node1" presStyleIdx="0" presStyleCnt="0"/>
      <dgm:spPr/>
    </dgm:pt>
    <dgm:pt modelId="{1897D458-652F-41E2-94E7-BBDEFA39F461}" type="pres">
      <dgm:prSet presAssocID="{8DB20627-F751-4D2C-924A-CC8CBB0A65D0}" presName="hierChild2" presStyleCnt="0"/>
      <dgm:spPr/>
    </dgm:pt>
    <dgm:pt modelId="{8465F727-ABD9-46E9-A930-6C84387342C2}" type="pres">
      <dgm:prSet presAssocID="{D58CFC59-1E65-4520-B89A-9F3BF0790819}" presName="Name35" presStyleLbl="parChTrans1D2" presStyleIdx="0" presStyleCnt="6"/>
      <dgm:spPr/>
    </dgm:pt>
    <dgm:pt modelId="{115D34FA-B3DB-4328-AE07-49982F4CF747}" type="pres">
      <dgm:prSet presAssocID="{7429360C-C2F7-469B-ADC1-CDEC2CA979E1}" presName="hierRoot2" presStyleCnt="0">
        <dgm:presLayoutVars>
          <dgm:hierBranch val="r"/>
        </dgm:presLayoutVars>
      </dgm:prSet>
      <dgm:spPr/>
    </dgm:pt>
    <dgm:pt modelId="{D2E5D065-0F14-4549-9C04-14F46994336D}" type="pres">
      <dgm:prSet presAssocID="{7429360C-C2F7-469B-ADC1-CDEC2CA979E1}" presName="rootComposite" presStyleCnt="0"/>
      <dgm:spPr/>
    </dgm:pt>
    <dgm:pt modelId="{064B14C4-1B7E-49C8-AD66-3770328404A9}" type="pres">
      <dgm:prSet presAssocID="{7429360C-C2F7-469B-ADC1-CDEC2CA979E1}" presName="rootText" presStyleLbl="node2" presStyleIdx="0" presStyleCnt="6">
        <dgm:presLayoutVars>
          <dgm:chPref val="3"/>
        </dgm:presLayoutVars>
      </dgm:prSet>
      <dgm:spPr>
        <a:xfrm>
          <a:off x="3453" y="924030"/>
          <a:ext cx="1126396" cy="563198"/>
        </a:xfrm>
        <a:prstGeom prst="rect">
          <a:avLst/>
        </a:prstGeom>
      </dgm:spPr>
    </dgm:pt>
    <dgm:pt modelId="{FB628279-32F7-44A4-A0E6-03BDE8D4CC2D}" type="pres">
      <dgm:prSet presAssocID="{7429360C-C2F7-469B-ADC1-CDEC2CA979E1}" presName="rootConnector" presStyleLbl="node2" presStyleIdx="0" presStyleCnt="6"/>
      <dgm:spPr/>
    </dgm:pt>
    <dgm:pt modelId="{25BC482C-6F47-4F8A-8232-4737F75AA9AD}" type="pres">
      <dgm:prSet presAssocID="{7429360C-C2F7-469B-ADC1-CDEC2CA979E1}" presName="hierChild4" presStyleCnt="0"/>
      <dgm:spPr/>
    </dgm:pt>
    <dgm:pt modelId="{4BB1B832-00B5-4CC4-8B5F-49A2711A9018}" type="pres">
      <dgm:prSet presAssocID="{9C3BBC44-8C51-4877-A369-070359AA7C74}" presName="Name50" presStyleLbl="parChTrans1D3" presStyleIdx="0" presStyleCnt="12"/>
      <dgm:spPr/>
    </dgm:pt>
    <dgm:pt modelId="{2B76AD76-B847-4E76-A7B4-E2153F63AA21}" type="pres">
      <dgm:prSet presAssocID="{2BD575A1-58BA-493D-B336-684DB60CC104}" presName="hierRoot2" presStyleCnt="0">
        <dgm:presLayoutVars>
          <dgm:hierBranch val="r"/>
        </dgm:presLayoutVars>
      </dgm:prSet>
      <dgm:spPr/>
    </dgm:pt>
    <dgm:pt modelId="{20D80E9A-4A5F-4143-A1E8-9BEA587B10B9}" type="pres">
      <dgm:prSet presAssocID="{2BD575A1-58BA-493D-B336-684DB60CC104}" presName="rootComposite" presStyleCnt="0"/>
      <dgm:spPr/>
    </dgm:pt>
    <dgm:pt modelId="{1B2B0231-AC59-4382-9D48-BF92B58F6407}" type="pres">
      <dgm:prSet presAssocID="{2BD575A1-58BA-493D-B336-684DB60CC104}" presName="rootText" presStyleLbl="node3" presStyleIdx="0" presStyleCnt="12">
        <dgm:presLayoutVars>
          <dgm:chPref val="3"/>
        </dgm:presLayoutVars>
      </dgm:prSet>
      <dgm:spPr>
        <a:xfrm>
          <a:off x="285052" y="1723771"/>
          <a:ext cx="1126396" cy="563198"/>
        </a:xfrm>
        <a:prstGeom prst="rect">
          <a:avLst/>
        </a:prstGeom>
      </dgm:spPr>
    </dgm:pt>
    <dgm:pt modelId="{082F2AD8-DD67-4461-AF9A-27F8ABFCB630}" type="pres">
      <dgm:prSet presAssocID="{2BD575A1-58BA-493D-B336-684DB60CC104}" presName="rootConnector" presStyleLbl="node3" presStyleIdx="0" presStyleCnt="12"/>
      <dgm:spPr/>
    </dgm:pt>
    <dgm:pt modelId="{C35C5D27-B7D0-466D-A32E-486891AC58AE}" type="pres">
      <dgm:prSet presAssocID="{2BD575A1-58BA-493D-B336-684DB60CC104}" presName="hierChild4" presStyleCnt="0"/>
      <dgm:spPr/>
    </dgm:pt>
    <dgm:pt modelId="{97B61275-84B6-4FEA-9D63-B52D26F99FCC}" type="pres">
      <dgm:prSet presAssocID="{2BD575A1-58BA-493D-B336-684DB60CC104}" presName="hierChild5" presStyleCnt="0"/>
      <dgm:spPr/>
    </dgm:pt>
    <dgm:pt modelId="{67A3770D-2A24-472B-BD19-810316DCD5DF}" type="pres">
      <dgm:prSet presAssocID="{1BFA763F-0995-4675-ACD7-C74379DF3341}" presName="Name50" presStyleLbl="parChTrans1D3" presStyleIdx="1" presStyleCnt="12"/>
      <dgm:spPr/>
    </dgm:pt>
    <dgm:pt modelId="{5FF6475A-A3F6-4C8C-8D02-40CDA86ED34F}" type="pres">
      <dgm:prSet presAssocID="{62951E5D-77D4-4CEC-894C-1E223A01CD51}" presName="hierRoot2" presStyleCnt="0">
        <dgm:presLayoutVars>
          <dgm:hierBranch val="r"/>
        </dgm:presLayoutVars>
      </dgm:prSet>
      <dgm:spPr/>
    </dgm:pt>
    <dgm:pt modelId="{1DB05149-DF83-46EE-A3FF-7698F357CB57}" type="pres">
      <dgm:prSet presAssocID="{62951E5D-77D4-4CEC-894C-1E223A01CD51}" presName="rootComposite" presStyleCnt="0"/>
      <dgm:spPr/>
    </dgm:pt>
    <dgm:pt modelId="{F9575CE9-FF4A-48B3-AF94-40E5C1E6A1D9}" type="pres">
      <dgm:prSet presAssocID="{62951E5D-77D4-4CEC-894C-1E223A01CD51}" presName="rootText" presStyleLbl="node3" presStyleIdx="1" presStyleCnt="12">
        <dgm:presLayoutVars>
          <dgm:chPref val="3"/>
        </dgm:presLayoutVars>
      </dgm:prSet>
      <dgm:spPr>
        <a:xfrm>
          <a:off x="285052" y="2523513"/>
          <a:ext cx="1126396" cy="563198"/>
        </a:xfrm>
        <a:prstGeom prst="rect">
          <a:avLst/>
        </a:prstGeom>
      </dgm:spPr>
    </dgm:pt>
    <dgm:pt modelId="{903C8BD5-CAA7-42F9-A356-418A3724F49C}" type="pres">
      <dgm:prSet presAssocID="{62951E5D-77D4-4CEC-894C-1E223A01CD51}" presName="rootConnector" presStyleLbl="node3" presStyleIdx="1" presStyleCnt="12"/>
      <dgm:spPr/>
    </dgm:pt>
    <dgm:pt modelId="{8A7F50C5-716A-459C-8E95-AC0040D53999}" type="pres">
      <dgm:prSet presAssocID="{62951E5D-77D4-4CEC-894C-1E223A01CD51}" presName="hierChild4" presStyleCnt="0"/>
      <dgm:spPr/>
    </dgm:pt>
    <dgm:pt modelId="{0A070EDC-20AA-4DA7-ADF3-90962EC63897}" type="pres">
      <dgm:prSet presAssocID="{62951E5D-77D4-4CEC-894C-1E223A01CD51}" presName="hierChild5" presStyleCnt="0"/>
      <dgm:spPr/>
    </dgm:pt>
    <dgm:pt modelId="{A66D8569-68E4-432A-8516-6226A92D8DD6}" type="pres">
      <dgm:prSet presAssocID="{88D348E0-C363-4EE2-9FCC-E36DA1020B3F}" presName="Name50" presStyleLbl="parChTrans1D3" presStyleIdx="2" presStyleCnt="12"/>
      <dgm:spPr/>
    </dgm:pt>
    <dgm:pt modelId="{240E141E-EAD1-4A58-9640-760C4C376DD4}" type="pres">
      <dgm:prSet presAssocID="{2616D07F-D8D6-4C74-9FCE-6E59DFDA223A}" presName="hierRoot2" presStyleCnt="0">
        <dgm:presLayoutVars>
          <dgm:hierBranch val="r"/>
        </dgm:presLayoutVars>
      </dgm:prSet>
      <dgm:spPr/>
    </dgm:pt>
    <dgm:pt modelId="{C56575C1-FFED-4E9C-977C-485EE69B7687}" type="pres">
      <dgm:prSet presAssocID="{2616D07F-D8D6-4C74-9FCE-6E59DFDA223A}" presName="rootComposite" presStyleCnt="0"/>
      <dgm:spPr/>
    </dgm:pt>
    <dgm:pt modelId="{4C854355-EFD2-4FAC-A40F-B832FA3FCC62}" type="pres">
      <dgm:prSet presAssocID="{2616D07F-D8D6-4C74-9FCE-6E59DFDA223A}" presName="rootText" presStyleLbl="node3" presStyleIdx="2" presStyleCnt="12">
        <dgm:presLayoutVars>
          <dgm:chPref val="3"/>
        </dgm:presLayoutVars>
      </dgm:prSet>
      <dgm:spPr>
        <a:xfrm>
          <a:off x="285052" y="3323254"/>
          <a:ext cx="1126396" cy="563198"/>
        </a:xfrm>
        <a:prstGeom prst="rect">
          <a:avLst/>
        </a:prstGeom>
      </dgm:spPr>
    </dgm:pt>
    <dgm:pt modelId="{89A8096B-9A61-431D-B4F1-E3DF2BF6AF06}" type="pres">
      <dgm:prSet presAssocID="{2616D07F-D8D6-4C74-9FCE-6E59DFDA223A}" presName="rootConnector" presStyleLbl="node3" presStyleIdx="2" presStyleCnt="12"/>
      <dgm:spPr/>
    </dgm:pt>
    <dgm:pt modelId="{E06B279D-F669-4799-81C1-6283D2723EBB}" type="pres">
      <dgm:prSet presAssocID="{2616D07F-D8D6-4C74-9FCE-6E59DFDA223A}" presName="hierChild4" presStyleCnt="0"/>
      <dgm:spPr/>
    </dgm:pt>
    <dgm:pt modelId="{C45D7B6D-5E96-4184-8880-E5B85E8DBC13}" type="pres">
      <dgm:prSet presAssocID="{2616D07F-D8D6-4C74-9FCE-6E59DFDA223A}" presName="hierChild5" presStyleCnt="0"/>
      <dgm:spPr/>
    </dgm:pt>
    <dgm:pt modelId="{3E952D54-F4FB-4C68-BEF2-9E3EBA1C3B8B}" type="pres">
      <dgm:prSet presAssocID="{35499B83-9568-44C2-B371-EDE0523BEE44}" presName="Name50" presStyleLbl="parChTrans1D3" presStyleIdx="3" presStyleCnt="12"/>
      <dgm:spPr/>
    </dgm:pt>
    <dgm:pt modelId="{F3020E03-827C-4A31-8E5D-8B8EFD4B8A67}" type="pres">
      <dgm:prSet presAssocID="{D7DDD877-10E4-4691-B907-3FB62341A545}" presName="hierRoot2" presStyleCnt="0">
        <dgm:presLayoutVars>
          <dgm:hierBranch val="r"/>
        </dgm:presLayoutVars>
      </dgm:prSet>
      <dgm:spPr/>
    </dgm:pt>
    <dgm:pt modelId="{85B1456B-E14B-4076-922C-BD50A44058E6}" type="pres">
      <dgm:prSet presAssocID="{D7DDD877-10E4-4691-B907-3FB62341A545}" presName="rootComposite" presStyleCnt="0"/>
      <dgm:spPr/>
    </dgm:pt>
    <dgm:pt modelId="{E8E1C0F7-CC84-4D8D-90DD-A1F7FEB2DBF5}" type="pres">
      <dgm:prSet presAssocID="{D7DDD877-10E4-4691-B907-3FB62341A545}" presName="rootText" presStyleLbl="node3" presStyleIdx="3" presStyleCnt="12">
        <dgm:presLayoutVars>
          <dgm:chPref val="3"/>
        </dgm:presLayoutVars>
      </dgm:prSet>
      <dgm:spPr>
        <a:xfrm>
          <a:off x="285052" y="4122996"/>
          <a:ext cx="1126396" cy="563198"/>
        </a:xfrm>
        <a:prstGeom prst="rect">
          <a:avLst/>
        </a:prstGeom>
      </dgm:spPr>
    </dgm:pt>
    <dgm:pt modelId="{E303F974-EE96-407E-B15C-199D08388DB7}" type="pres">
      <dgm:prSet presAssocID="{D7DDD877-10E4-4691-B907-3FB62341A545}" presName="rootConnector" presStyleLbl="node3" presStyleIdx="3" presStyleCnt="12"/>
      <dgm:spPr/>
    </dgm:pt>
    <dgm:pt modelId="{B2A47BB9-A91C-43BF-9B21-F5B919756FB5}" type="pres">
      <dgm:prSet presAssocID="{D7DDD877-10E4-4691-B907-3FB62341A545}" presName="hierChild4" presStyleCnt="0"/>
      <dgm:spPr/>
    </dgm:pt>
    <dgm:pt modelId="{96C4A5DC-B759-46E1-A333-CCE78B3EF319}" type="pres">
      <dgm:prSet presAssocID="{D7DDD877-10E4-4691-B907-3FB62341A545}" presName="hierChild5" presStyleCnt="0"/>
      <dgm:spPr/>
    </dgm:pt>
    <dgm:pt modelId="{E039EFFA-C4F7-4054-B06B-E911E1F824A8}" type="pres">
      <dgm:prSet presAssocID="{1D8E19D6-4929-4098-93FC-9FCF9D4E4DEA}" presName="Name50" presStyleLbl="parChTrans1D3" presStyleIdx="4" presStyleCnt="12"/>
      <dgm:spPr/>
    </dgm:pt>
    <dgm:pt modelId="{A4F112DA-A47E-4294-9A70-536E0AAE7E16}" type="pres">
      <dgm:prSet presAssocID="{C3AC7989-522B-40C0-842E-0F5501BE9F7C}" presName="hierRoot2" presStyleCnt="0">
        <dgm:presLayoutVars>
          <dgm:hierBranch val="r"/>
        </dgm:presLayoutVars>
      </dgm:prSet>
      <dgm:spPr/>
    </dgm:pt>
    <dgm:pt modelId="{DBF9C5D1-623C-4163-A16A-D9CFB29D800B}" type="pres">
      <dgm:prSet presAssocID="{C3AC7989-522B-40C0-842E-0F5501BE9F7C}" presName="rootComposite" presStyleCnt="0"/>
      <dgm:spPr/>
    </dgm:pt>
    <dgm:pt modelId="{DD11B527-EC44-4712-8A23-1E7DEB096A96}" type="pres">
      <dgm:prSet presAssocID="{C3AC7989-522B-40C0-842E-0F5501BE9F7C}" presName="rootText" presStyleLbl="node3" presStyleIdx="4" presStyleCnt="12">
        <dgm:presLayoutVars>
          <dgm:chPref val="3"/>
        </dgm:presLayoutVars>
      </dgm:prSet>
      <dgm:spPr>
        <a:xfrm>
          <a:off x="285052" y="4922737"/>
          <a:ext cx="1126396" cy="563198"/>
        </a:xfrm>
        <a:prstGeom prst="rect">
          <a:avLst/>
        </a:prstGeom>
      </dgm:spPr>
    </dgm:pt>
    <dgm:pt modelId="{3168FDFB-8FBE-4674-83BA-DD8417183B4A}" type="pres">
      <dgm:prSet presAssocID="{C3AC7989-522B-40C0-842E-0F5501BE9F7C}" presName="rootConnector" presStyleLbl="node3" presStyleIdx="4" presStyleCnt="12"/>
      <dgm:spPr/>
    </dgm:pt>
    <dgm:pt modelId="{7D388726-7490-4BD4-B8C0-8DA0CCCD6C9F}" type="pres">
      <dgm:prSet presAssocID="{C3AC7989-522B-40C0-842E-0F5501BE9F7C}" presName="hierChild4" presStyleCnt="0"/>
      <dgm:spPr/>
    </dgm:pt>
    <dgm:pt modelId="{77E4E7C5-569E-45CC-A650-D30F6422F882}" type="pres">
      <dgm:prSet presAssocID="{C3AC7989-522B-40C0-842E-0F5501BE9F7C}" presName="hierChild5" presStyleCnt="0"/>
      <dgm:spPr/>
    </dgm:pt>
    <dgm:pt modelId="{F13C71C7-C9E6-481B-BB9C-24B33A2DF674}" type="pres">
      <dgm:prSet presAssocID="{7429360C-C2F7-469B-ADC1-CDEC2CA979E1}" presName="hierChild5" presStyleCnt="0"/>
      <dgm:spPr/>
    </dgm:pt>
    <dgm:pt modelId="{5C2CDB7D-AB97-4DA8-BCFF-6A25B3E06A26}" type="pres">
      <dgm:prSet presAssocID="{0AB2160E-60C4-4042-848E-7960EE4AC6F4}" presName="Name35" presStyleLbl="parChTrans1D2" presStyleIdx="1" presStyleCnt="6"/>
      <dgm:spPr/>
    </dgm:pt>
    <dgm:pt modelId="{7E1E75FF-A005-49C7-B321-B7A772111EC1}" type="pres">
      <dgm:prSet presAssocID="{E6F3FF5D-5011-44FF-A520-755823AF50F5}" presName="hierRoot2" presStyleCnt="0">
        <dgm:presLayoutVars>
          <dgm:hierBranch val="r"/>
        </dgm:presLayoutVars>
      </dgm:prSet>
      <dgm:spPr/>
    </dgm:pt>
    <dgm:pt modelId="{88DA472D-CD0F-4A3A-BAC4-F3B98730487A}" type="pres">
      <dgm:prSet presAssocID="{E6F3FF5D-5011-44FF-A520-755823AF50F5}" presName="rootComposite" presStyleCnt="0"/>
      <dgm:spPr/>
    </dgm:pt>
    <dgm:pt modelId="{1840A84E-09D4-4C54-8801-A7D4F0C20496}" type="pres">
      <dgm:prSet presAssocID="{E6F3FF5D-5011-44FF-A520-755823AF50F5}" presName="rootText" presStyleLbl="node2" presStyleIdx="1" presStyleCnt="6">
        <dgm:presLayoutVars>
          <dgm:chPref val="3"/>
        </dgm:presLayoutVars>
      </dgm:prSet>
      <dgm:spPr>
        <a:xfrm>
          <a:off x="1366392" y="924030"/>
          <a:ext cx="1126396" cy="563198"/>
        </a:xfrm>
        <a:prstGeom prst="rect">
          <a:avLst/>
        </a:prstGeom>
      </dgm:spPr>
    </dgm:pt>
    <dgm:pt modelId="{395D9550-D28D-4CBD-B392-07E1A759CB5D}" type="pres">
      <dgm:prSet presAssocID="{E6F3FF5D-5011-44FF-A520-755823AF50F5}" presName="rootConnector" presStyleLbl="node2" presStyleIdx="1" presStyleCnt="6"/>
      <dgm:spPr/>
    </dgm:pt>
    <dgm:pt modelId="{64E8AA92-F769-4CFC-A649-E60BDD3267DB}" type="pres">
      <dgm:prSet presAssocID="{E6F3FF5D-5011-44FF-A520-755823AF50F5}" presName="hierChild4" presStyleCnt="0"/>
      <dgm:spPr/>
    </dgm:pt>
    <dgm:pt modelId="{882C7BFB-DE3D-488C-B803-8F22EFD5B565}" type="pres">
      <dgm:prSet presAssocID="{E6F3FF5D-5011-44FF-A520-755823AF50F5}" presName="hierChild5" presStyleCnt="0"/>
      <dgm:spPr/>
    </dgm:pt>
    <dgm:pt modelId="{0075D295-B4A4-449B-B8FE-2219DBF12324}" type="pres">
      <dgm:prSet presAssocID="{EFE3B3ED-5566-4B8B-B27F-4D201797FF3A}" presName="Name35" presStyleLbl="parChTrans1D2" presStyleIdx="2" presStyleCnt="6"/>
      <dgm:spPr/>
    </dgm:pt>
    <dgm:pt modelId="{9E885A13-1E60-4788-B1BE-BC9C8ED47AA3}" type="pres">
      <dgm:prSet presAssocID="{B07A1A82-C0E8-4B58-B775-E411D160FE05}" presName="hierRoot2" presStyleCnt="0">
        <dgm:presLayoutVars>
          <dgm:hierBranch val="r"/>
        </dgm:presLayoutVars>
      </dgm:prSet>
      <dgm:spPr/>
    </dgm:pt>
    <dgm:pt modelId="{CA81A3B0-1B39-4FFF-9258-C08129E776F1}" type="pres">
      <dgm:prSet presAssocID="{B07A1A82-C0E8-4B58-B775-E411D160FE05}" presName="rootComposite" presStyleCnt="0"/>
      <dgm:spPr/>
    </dgm:pt>
    <dgm:pt modelId="{61769D3B-A208-4EA5-8F32-1129B72331EA}" type="pres">
      <dgm:prSet presAssocID="{B07A1A82-C0E8-4B58-B775-E411D160FE05}" presName="rootText" presStyleLbl="node2" presStyleIdx="2" presStyleCnt="6">
        <dgm:presLayoutVars>
          <dgm:chPref val="3"/>
        </dgm:presLayoutVars>
      </dgm:prSet>
      <dgm:spPr>
        <a:xfrm>
          <a:off x="2729332" y="924030"/>
          <a:ext cx="1126396" cy="563198"/>
        </a:xfrm>
        <a:prstGeom prst="rect">
          <a:avLst/>
        </a:prstGeom>
      </dgm:spPr>
    </dgm:pt>
    <dgm:pt modelId="{B714E408-25EF-4CD2-8593-6E23A67C7F1D}" type="pres">
      <dgm:prSet presAssocID="{B07A1A82-C0E8-4B58-B775-E411D160FE05}" presName="rootConnector" presStyleLbl="node2" presStyleIdx="2" presStyleCnt="6"/>
      <dgm:spPr/>
    </dgm:pt>
    <dgm:pt modelId="{04450DF4-FA8C-4B76-AEC9-052D5BC8A45C}" type="pres">
      <dgm:prSet presAssocID="{B07A1A82-C0E8-4B58-B775-E411D160FE05}" presName="hierChild4" presStyleCnt="0"/>
      <dgm:spPr/>
    </dgm:pt>
    <dgm:pt modelId="{18C4D449-3868-FA45-90AD-6BFF4CC48546}" type="pres">
      <dgm:prSet presAssocID="{F4F7A182-6ECB-E04C-B7C5-181CB5B76F6E}" presName="Name50" presStyleLbl="parChTrans1D3" presStyleIdx="5" presStyleCnt="12"/>
      <dgm:spPr/>
    </dgm:pt>
    <dgm:pt modelId="{7B5A4F0F-2016-684A-B7E3-FD8AC3008919}" type="pres">
      <dgm:prSet presAssocID="{C95208AE-1DB2-E049-BADC-4BFC82C4D183}" presName="hierRoot2" presStyleCnt="0">
        <dgm:presLayoutVars>
          <dgm:hierBranch val="init"/>
        </dgm:presLayoutVars>
      </dgm:prSet>
      <dgm:spPr/>
    </dgm:pt>
    <dgm:pt modelId="{F6C248C5-FEA7-104E-9E81-689EBC000BFA}" type="pres">
      <dgm:prSet presAssocID="{C95208AE-1DB2-E049-BADC-4BFC82C4D183}" presName="rootComposite" presStyleCnt="0"/>
      <dgm:spPr/>
    </dgm:pt>
    <dgm:pt modelId="{4B9D7815-E3B0-C94F-B669-8F282F45768B}" type="pres">
      <dgm:prSet presAssocID="{C95208AE-1DB2-E049-BADC-4BFC82C4D183}" presName="rootText" presStyleLbl="node3" presStyleIdx="5" presStyleCnt="12">
        <dgm:presLayoutVars>
          <dgm:chPref val="3"/>
        </dgm:presLayoutVars>
      </dgm:prSet>
      <dgm:spPr>
        <a:xfrm>
          <a:off x="3010931" y="1723771"/>
          <a:ext cx="1126396" cy="563198"/>
        </a:xfrm>
        <a:prstGeom prst="rect">
          <a:avLst/>
        </a:prstGeom>
      </dgm:spPr>
    </dgm:pt>
    <dgm:pt modelId="{31502D7A-CB2C-0645-9C00-8024955E9AF4}" type="pres">
      <dgm:prSet presAssocID="{C95208AE-1DB2-E049-BADC-4BFC82C4D183}" presName="rootConnector" presStyleLbl="node3" presStyleIdx="5" presStyleCnt="12"/>
      <dgm:spPr/>
    </dgm:pt>
    <dgm:pt modelId="{E2E979ED-7F1F-0E4F-8E6F-CD4C69938D42}" type="pres">
      <dgm:prSet presAssocID="{C95208AE-1DB2-E049-BADC-4BFC82C4D183}" presName="hierChild4" presStyleCnt="0"/>
      <dgm:spPr/>
    </dgm:pt>
    <dgm:pt modelId="{6FDA1D0D-C464-4747-9F47-F61BA3EA74C2}" type="pres">
      <dgm:prSet presAssocID="{C95208AE-1DB2-E049-BADC-4BFC82C4D183}" presName="hierChild5" presStyleCnt="0"/>
      <dgm:spPr/>
    </dgm:pt>
    <dgm:pt modelId="{1ECD506C-1CA0-4740-98B9-62DA17D84208}" type="pres">
      <dgm:prSet presAssocID="{DB9D29A1-C026-C141-9F62-C30D63150DF2}" presName="Name50" presStyleLbl="parChTrans1D3" presStyleIdx="6" presStyleCnt="12"/>
      <dgm:spPr/>
    </dgm:pt>
    <dgm:pt modelId="{09E7658D-9B34-8D44-9B1D-43E4B9B71E27}" type="pres">
      <dgm:prSet presAssocID="{8E11B970-2E61-8E43-B35A-711B6869AD83}" presName="hierRoot2" presStyleCnt="0">
        <dgm:presLayoutVars>
          <dgm:hierBranch val="init"/>
        </dgm:presLayoutVars>
      </dgm:prSet>
      <dgm:spPr/>
    </dgm:pt>
    <dgm:pt modelId="{821AE966-F7BB-1946-A86C-D99751DB4E58}" type="pres">
      <dgm:prSet presAssocID="{8E11B970-2E61-8E43-B35A-711B6869AD83}" presName="rootComposite" presStyleCnt="0"/>
      <dgm:spPr/>
    </dgm:pt>
    <dgm:pt modelId="{E4CCD9D0-40F8-A845-9F0F-B106331F8AC3}" type="pres">
      <dgm:prSet presAssocID="{8E11B970-2E61-8E43-B35A-711B6869AD83}" presName="rootText" presStyleLbl="node3" presStyleIdx="6" presStyleCnt="12">
        <dgm:presLayoutVars>
          <dgm:chPref val="3"/>
        </dgm:presLayoutVars>
      </dgm:prSet>
      <dgm:spPr>
        <a:xfrm>
          <a:off x="3010931" y="2523513"/>
          <a:ext cx="1126396" cy="563198"/>
        </a:xfrm>
        <a:prstGeom prst="rect">
          <a:avLst/>
        </a:prstGeom>
      </dgm:spPr>
    </dgm:pt>
    <dgm:pt modelId="{0B87594C-7E22-554C-B726-C16C2C1BA29E}" type="pres">
      <dgm:prSet presAssocID="{8E11B970-2E61-8E43-B35A-711B6869AD83}" presName="rootConnector" presStyleLbl="node3" presStyleIdx="6" presStyleCnt="12"/>
      <dgm:spPr/>
    </dgm:pt>
    <dgm:pt modelId="{67A225D3-5C73-284E-8A17-B28F215ED650}" type="pres">
      <dgm:prSet presAssocID="{8E11B970-2E61-8E43-B35A-711B6869AD83}" presName="hierChild4" presStyleCnt="0"/>
      <dgm:spPr/>
    </dgm:pt>
    <dgm:pt modelId="{536BE25F-8CD4-F245-ADAA-5D8FFA0C8A03}" type="pres">
      <dgm:prSet presAssocID="{8E11B970-2E61-8E43-B35A-711B6869AD83}" presName="hierChild5" presStyleCnt="0"/>
      <dgm:spPr/>
    </dgm:pt>
    <dgm:pt modelId="{199226A5-79BC-2148-9360-A9D2593BA3E9}" type="pres">
      <dgm:prSet presAssocID="{ACAD7873-5341-A14B-AEA9-89F8F144CE4F}" presName="Name50" presStyleLbl="parChTrans1D3" presStyleIdx="7" presStyleCnt="12"/>
      <dgm:spPr/>
    </dgm:pt>
    <dgm:pt modelId="{8C329E3E-662D-E74B-ADFB-E29A54B99C7C}" type="pres">
      <dgm:prSet presAssocID="{97028506-2EC1-9C4D-B356-9394A3BA9B3A}" presName="hierRoot2" presStyleCnt="0">
        <dgm:presLayoutVars>
          <dgm:hierBranch val="init"/>
        </dgm:presLayoutVars>
      </dgm:prSet>
      <dgm:spPr/>
    </dgm:pt>
    <dgm:pt modelId="{F474D094-DB38-C242-8575-526A5BDA0E76}" type="pres">
      <dgm:prSet presAssocID="{97028506-2EC1-9C4D-B356-9394A3BA9B3A}" presName="rootComposite" presStyleCnt="0"/>
      <dgm:spPr/>
    </dgm:pt>
    <dgm:pt modelId="{FA923B35-11AA-0142-B8CD-B2B966FE8516}" type="pres">
      <dgm:prSet presAssocID="{97028506-2EC1-9C4D-B356-9394A3BA9B3A}" presName="rootText" presStyleLbl="node3" presStyleIdx="7" presStyleCnt="12">
        <dgm:presLayoutVars>
          <dgm:chPref val="3"/>
        </dgm:presLayoutVars>
      </dgm:prSet>
      <dgm:spPr>
        <a:xfrm>
          <a:off x="3010931" y="3323254"/>
          <a:ext cx="1126396" cy="563198"/>
        </a:xfrm>
        <a:prstGeom prst="rect">
          <a:avLst/>
        </a:prstGeom>
      </dgm:spPr>
    </dgm:pt>
    <dgm:pt modelId="{1CF9C788-3B43-7848-86CC-D399D94591AF}" type="pres">
      <dgm:prSet presAssocID="{97028506-2EC1-9C4D-B356-9394A3BA9B3A}" presName="rootConnector" presStyleLbl="node3" presStyleIdx="7" presStyleCnt="12"/>
      <dgm:spPr/>
    </dgm:pt>
    <dgm:pt modelId="{5C5DA314-3F2A-4E48-8F6A-F1A342630EAB}" type="pres">
      <dgm:prSet presAssocID="{97028506-2EC1-9C4D-B356-9394A3BA9B3A}" presName="hierChild4" presStyleCnt="0"/>
      <dgm:spPr/>
    </dgm:pt>
    <dgm:pt modelId="{0AB5A405-00CB-2044-A6D7-67B91146E729}" type="pres">
      <dgm:prSet presAssocID="{97028506-2EC1-9C4D-B356-9394A3BA9B3A}" presName="hierChild5" presStyleCnt="0"/>
      <dgm:spPr/>
    </dgm:pt>
    <dgm:pt modelId="{C1C1DD95-B757-409A-AD7D-B074ABEA1A32}" type="pres">
      <dgm:prSet presAssocID="{B07A1A82-C0E8-4B58-B775-E411D160FE05}" presName="hierChild5" presStyleCnt="0"/>
      <dgm:spPr/>
    </dgm:pt>
    <dgm:pt modelId="{210291E7-F57C-4E79-B1BC-4FABDFC80E6B}" type="pres">
      <dgm:prSet presAssocID="{DAE5E654-A0B8-4467-92A0-BC1280C8316E}" presName="Name35" presStyleLbl="parChTrans1D2" presStyleIdx="3" presStyleCnt="6"/>
      <dgm:spPr/>
    </dgm:pt>
    <dgm:pt modelId="{C125BFA9-7B61-498B-90CC-CDAC9DF98BB1}" type="pres">
      <dgm:prSet presAssocID="{2A483E6E-416B-4C1C-AF26-F03A1F2C3367}" presName="hierRoot2" presStyleCnt="0">
        <dgm:presLayoutVars>
          <dgm:hierBranch val="r"/>
        </dgm:presLayoutVars>
      </dgm:prSet>
      <dgm:spPr/>
    </dgm:pt>
    <dgm:pt modelId="{DE4DE90D-55A6-4ABE-9384-FD876272F9F5}" type="pres">
      <dgm:prSet presAssocID="{2A483E6E-416B-4C1C-AF26-F03A1F2C3367}" presName="rootComposite" presStyleCnt="0"/>
      <dgm:spPr/>
    </dgm:pt>
    <dgm:pt modelId="{61AF7C04-F1ED-463F-AA0A-A5106F9082F8}" type="pres">
      <dgm:prSet presAssocID="{2A483E6E-416B-4C1C-AF26-F03A1F2C3367}" presName="rootText" presStyleLbl="node2" presStyleIdx="3" presStyleCnt="6">
        <dgm:presLayoutVars>
          <dgm:chPref val="3"/>
        </dgm:presLayoutVars>
      </dgm:prSet>
      <dgm:spPr>
        <a:xfrm>
          <a:off x="4092272" y="924030"/>
          <a:ext cx="1126396" cy="563198"/>
        </a:xfrm>
        <a:prstGeom prst="rect">
          <a:avLst/>
        </a:prstGeom>
      </dgm:spPr>
    </dgm:pt>
    <dgm:pt modelId="{6DE159B3-12B9-43D3-ACDF-F6B4BC8AB712}" type="pres">
      <dgm:prSet presAssocID="{2A483E6E-416B-4C1C-AF26-F03A1F2C3367}" presName="rootConnector" presStyleLbl="node2" presStyleIdx="3" presStyleCnt="6"/>
      <dgm:spPr/>
    </dgm:pt>
    <dgm:pt modelId="{B199380E-4B84-41A6-A1DA-8B4E77ECC630}" type="pres">
      <dgm:prSet presAssocID="{2A483E6E-416B-4C1C-AF26-F03A1F2C3367}" presName="hierChild4" presStyleCnt="0"/>
      <dgm:spPr/>
    </dgm:pt>
    <dgm:pt modelId="{EE3A8ED1-3A5B-4333-B76D-A0B7D0557753}" type="pres">
      <dgm:prSet presAssocID="{2A483E6E-416B-4C1C-AF26-F03A1F2C3367}" presName="hierChild5" presStyleCnt="0"/>
      <dgm:spPr/>
    </dgm:pt>
    <dgm:pt modelId="{CA5BDE4F-D924-4A70-84A2-DA815E8CD4E2}" type="pres">
      <dgm:prSet presAssocID="{E5151B7E-44B0-4A88-A999-D52DF4DB17B8}" presName="Name35" presStyleLbl="parChTrans1D2" presStyleIdx="4" presStyleCnt="6"/>
      <dgm:spPr/>
    </dgm:pt>
    <dgm:pt modelId="{68DA7173-2A96-4ACF-B389-147BC5D69093}" type="pres">
      <dgm:prSet presAssocID="{6658A3A4-61BD-481B-93E2-840259634B94}" presName="hierRoot2" presStyleCnt="0">
        <dgm:presLayoutVars>
          <dgm:hierBranch val="r"/>
        </dgm:presLayoutVars>
      </dgm:prSet>
      <dgm:spPr/>
    </dgm:pt>
    <dgm:pt modelId="{BA7E798B-5F27-4FC3-8C62-2AC512FE06C8}" type="pres">
      <dgm:prSet presAssocID="{6658A3A4-61BD-481B-93E2-840259634B94}" presName="rootComposite" presStyleCnt="0"/>
      <dgm:spPr/>
    </dgm:pt>
    <dgm:pt modelId="{8C280B41-E431-4861-A420-F5C31673CACB}" type="pres">
      <dgm:prSet presAssocID="{6658A3A4-61BD-481B-93E2-840259634B94}" presName="rootText" presStyleLbl="node2" presStyleIdx="4" presStyleCnt="6">
        <dgm:presLayoutVars>
          <dgm:chPref val="3"/>
        </dgm:presLayoutVars>
      </dgm:prSet>
      <dgm:spPr>
        <a:xfrm>
          <a:off x="5455211" y="924030"/>
          <a:ext cx="1126396" cy="563198"/>
        </a:xfrm>
        <a:prstGeom prst="rect">
          <a:avLst/>
        </a:prstGeom>
      </dgm:spPr>
    </dgm:pt>
    <dgm:pt modelId="{D2CEFD1F-B4DD-4443-BA89-1BF0DE690D68}" type="pres">
      <dgm:prSet presAssocID="{6658A3A4-61BD-481B-93E2-840259634B94}" presName="rootConnector" presStyleLbl="node2" presStyleIdx="4" presStyleCnt="6"/>
      <dgm:spPr/>
    </dgm:pt>
    <dgm:pt modelId="{AE5BB8A0-F6F7-41D2-A028-EE659744AFD2}" type="pres">
      <dgm:prSet presAssocID="{6658A3A4-61BD-481B-93E2-840259634B94}" presName="hierChild4" presStyleCnt="0"/>
      <dgm:spPr/>
    </dgm:pt>
    <dgm:pt modelId="{B4D29A32-884B-4460-A35F-B8AE1135AB3F}" type="pres">
      <dgm:prSet presAssocID="{01DEEC0D-3F46-4935-BBC3-C43EA17ACA7A}" presName="Name50" presStyleLbl="parChTrans1D3" presStyleIdx="8" presStyleCnt="12"/>
      <dgm:spPr/>
    </dgm:pt>
    <dgm:pt modelId="{ED3EDB3C-726E-410C-97A8-B660ED60C5BB}" type="pres">
      <dgm:prSet presAssocID="{67BF5854-1D3B-4BBC-AFEC-81B0A64E0F23}" presName="hierRoot2" presStyleCnt="0">
        <dgm:presLayoutVars>
          <dgm:hierBranch val="r"/>
        </dgm:presLayoutVars>
      </dgm:prSet>
      <dgm:spPr/>
    </dgm:pt>
    <dgm:pt modelId="{75CC050D-AB49-4772-916F-DD9ADDE04BCE}" type="pres">
      <dgm:prSet presAssocID="{67BF5854-1D3B-4BBC-AFEC-81B0A64E0F23}" presName="rootComposite" presStyleCnt="0"/>
      <dgm:spPr/>
    </dgm:pt>
    <dgm:pt modelId="{8C49EF78-4600-46EF-9566-D17F07D0A611}" type="pres">
      <dgm:prSet presAssocID="{67BF5854-1D3B-4BBC-AFEC-81B0A64E0F23}" presName="rootText" presStyleLbl="node3" presStyleIdx="8" presStyleCnt="12">
        <dgm:presLayoutVars>
          <dgm:chPref val="3"/>
        </dgm:presLayoutVars>
      </dgm:prSet>
      <dgm:spPr>
        <a:xfrm>
          <a:off x="5736810" y="1723771"/>
          <a:ext cx="1126396" cy="563198"/>
        </a:xfrm>
        <a:prstGeom prst="rect">
          <a:avLst/>
        </a:prstGeom>
      </dgm:spPr>
    </dgm:pt>
    <dgm:pt modelId="{0F247AFB-BBC3-4364-8C83-CCC787438D0A}" type="pres">
      <dgm:prSet presAssocID="{67BF5854-1D3B-4BBC-AFEC-81B0A64E0F23}" presName="rootConnector" presStyleLbl="node3" presStyleIdx="8" presStyleCnt="12"/>
      <dgm:spPr/>
    </dgm:pt>
    <dgm:pt modelId="{D6CF0C5F-FE11-48B8-913A-9675BB6E4EE9}" type="pres">
      <dgm:prSet presAssocID="{67BF5854-1D3B-4BBC-AFEC-81B0A64E0F23}" presName="hierChild4" presStyleCnt="0"/>
      <dgm:spPr/>
    </dgm:pt>
    <dgm:pt modelId="{C7D45911-6E86-4AFD-A7D3-3E683155BE28}" type="pres">
      <dgm:prSet presAssocID="{67BF5854-1D3B-4BBC-AFEC-81B0A64E0F23}" presName="hierChild5" presStyleCnt="0"/>
      <dgm:spPr/>
    </dgm:pt>
    <dgm:pt modelId="{1793EE6E-A54B-4B85-A4EF-C67235D35B2F}" type="pres">
      <dgm:prSet presAssocID="{3EE27749-8333-4254-99FA-4C96F0C9771D}" presName="Name50" presStyleLbl="parChTrans1D3" presStyleIdx="9" presStyleCnt="12"/>
      <dgm:spPr/>
    </dgm:pt>
    <dgm:pt modelId="{BCA52F1A-E069-4647-ACAD-AE51C6F88FFC}" type="pres">
      <dgm:prSet presAssocID="{D0157A66-9775-4F20-BB5B-94916B35407C}" presName="hierRoot2" presStyleCnt="0">
        <dgm:presLayoutVars>
          <dgm:hierBranch val="r"/>
        </dgm:presLayoutVars>
      </dgm:prSet>
      <dgm:spPr/>
    </dgm:pt>
    <dgm:pt modelId="{82C5EAF6-BC93-400C-AAE0-649CF7FFECCB}" type="pres">
      <dgm:prSet presAssocID="{D0157A66-9775-4F20-BB5B-94916B35407C}" presName="rootComposite" presStyleCnt="0"/>
      <dgm:spPr/>
    </dgm:pt>
    <dgm:pt modelId="{9A2AF758-F0B9-40DD-8213-E8DDCDB9557E}" type="pres">
      <dgm:prSet presAssocID="{D0157A66-9775-4F20-BB5B-94916B35407C}" presName="rootText" presStyleLbl="node3" presStyleIdx="9" presStyleCnt="12">
        <dgm:presLayoutVars>
          <dgm:chPref val="3"/>
        </dgm:presLayoutVars>
      </dgm:prSet>
      <dgm:spPr>
        <a:xfrm>
          <a:off x="5736810" y="2523513"/>
          <a:ext cx="1126396" cy="563198"/>
        </a:xfrm>
        <a:prstGeom prst="rect">
          <a:avLst/>
        </a:prstGeom>
      </dgm:spPr>
    </dgm:pt>
    <dgm:pt modelId="{FFE184C3-9689-4784-8FEC-F2DC23D0D7F6}" type="pres">
      <dgm:prSet presAssocID="{D0157A66-9775-4F20-BB5B-94916B35407C}" presName="rootConnector" presStyleLbl="node3" presStyleIdx="9" presStyleCnt="12"/>
      <dgm:spPr/>
    </dgm:pt>
    <dgm:pt modelId="{1021B21E-6A0A-4FF8-95CB-80C9F4147A22}" type="pres">
      <dgm:prSet presAssocID="{D0157A66-9775-4F20-BB5B-94916B35407C}" presName="hierChild4" presStyleCnt="0"/>
      <dgm:spPr/>
    </dgm:pt>
    <dgm:pt modelId="{592C60B2-2E71-43B4-AE29-E18DA0F57B2C}" type="pres">
      <dgm:prSet presAssocID="{D0157A66-9775-4F20-BB5B-94916B35407C}" presName="hierChild5" presStyleCnt="0"/>
      <dgm:spPr/>
    </dgm:pt>
    <dgm:pt modelId="{942B5394-3078-400C-93DA-3AF4F7C82627}" type="pres">
      <dgm:prSet presAssocID="{6658A3A4-61BD-481B-93E2-840259634B94}" presName="hierChild5" presStyleCnt="0"/>
      <dgm:spPr/>
    </dgm:pt>
    <dgm:pt modelId="{43BA5A68-2487-4377-BEB1-0AD006D9D8B6}" type="pres">
      <dgm:prSet presAssocID="{D54F6477-334B-449C-AA39-2000A141B975}" presName="Name35" presStyleLbl="parChTrans1D2" presStyleIdx="5" presStyleCnt="6"/>
      <dgm:spPr/>
    </dgm:pt>
    <dgm:pt modelId="{16EB2C42-88A1-49FE-909F-AE0750ED35D6}" type="pres">
      <dgm:prSet presAssocID="{37825A1F-3574-4CA6-8D90-EE496552F792}" presName="hierRoot2" presStyleCnt="0">
        <dgm:presLayoutVars>
          <dgm:hierBranch val="r"/>
        </dgm:presLayoutVars>
      </dgm:prSet>
      <dgm:spPr/>
    </dgm:pt>
    <dgm:pt modelId="{298F33FE-D512-4454-8476-A4CE2894FE02}" type="pres">
      <dgm:prSet presAssocID="{37825A1F-3574-4CA6-8D90-EE496552F792}" presName="rootComposite" presStyleCnt="0"/>
      <dgm:spPr/>
    </dgm:pt>
    <dgm:pt modelId="{3188B8C6-1EC2-4897-9807-C01D7815F95A}" type="pres">
      <dgm:prSet presAssocID="{37825A1F-3574-4CA6-8D90-EE496552F792}" presName="rootText" presStyleLbl="node2" presStyleIdx="5" presStyleCnt="6">
        <dgm:presLayoutVars>
          <dgm:chPref val="3"/>
        </dgm:presLayoutVars>
      </dgm:prSet>
      <dgm:spPr>
        <a:xfrm>
          <a:off x="6818151" y="924030"/>
          <a:ext cx="1126396" cy="563198"/>
        </a:xfrm>
        <a:prstGeom prst="rect">
          <a:avLst/>
        </a:prstGeom>
      </dgm:spPr>
    </dgm:pt>
    <dgm:pt modelId="{266D9AD7-BB83-44AA-950F-1149AFDBC5E4}" type="pres">
      <dgm:prSet presAssocID="{37825A1F-3574-4CA6-8D90-EE496552F792}" presName="rootConnector" presStyleLbl="node2" presStyleIdx="5" presStyleCnt="6"/>
      <dgm:spPr/>
    </dgm:pt>
    <dgm:pt modelId="{67F543E9-B882-4927-ACC0-41C90966368D}" type="pres">
      <dgm:prSet presAssocID="{37825A1F-3574-4CA6-8D90-EE496552F792}" presName="hierChild4" presStyleCnt="0"/>
      <dgm:spPr/>
    </dgm:pt>
    <dgm:pt modelId="{4C2AC8A2-16FB-435D-B511-E1FE2E15AB2A}" type="pres">
      <dgm:prSet presAssocID="{1F1E8773-B9AB-461A-9740-4EBACE89B418}" presName="Name50" presStyleLbl="parChTrans1D3" presStyleIdx="10" presStyleCnt="12"/>
      <dgm:spPr/>
    </dgm:pt>
    <dgm:pt modelId="{5257C30A-AE27-4894-BEC1-3F902A6448FE}" type="pres">
      <dgm:prSet presAssocID="{5528CD1C-96F2-42A4-BF11-5532A53CB65A}" presName="hierRoot2" presStyleCnt="0">
        <dgm:presLayoutVars>
          <dgm:hierBranch val="r"/>
        </dgm:presLayoutVars>
      </dgm:prSet>
      <dgm:spPr/>
    </dgm:pt>
    <dgm:pt modelId="{F0FB3EAC-12AE-4B17-951E-D1E84235D7D1}" type="pres">
      <dgm:prSet presAssocID="{5528CD1C-96F2-42A4-BF11-5532A53CB65A}" presName="rootComposite" presStyleCnt="0"/>
      <dgm:spPr/>
    </dgm:pt>
    <dgm:pt modelId="{F98AAAA2-27EF-4EB6-A29F-B17091BCA280}" type="pres">
      <dgm:prSet presAssocID="{5528CD1C-96F2-42A4-BF11-5532A53CB65A}" presName="rootText" presStyleLbl="node3" presStyleIdx="10" presStyleCnt="12">
        <dgm:presLayoutVars>
          <dgm:chPref val="3"/>
        </dgm:presLayoutVars>
      </dgm:prSet>
      <dgm:spPr>
        <a:xfrm>
          <a:off x="7099750" y="1723771"/>
          <a:ext cx="1126396" cy="563198"/>
        </a:xfrm>
        <a:prstGeom prst="rect">
          <a:avLst/>
        </a:prstGeom>
      </dgm:spPr>
    </dgm:pt>
    <dgm:pt modelId="{135DAA99-7C8F-4AD7-AA79-B4DB24D7F441}" type="pres">
      <dgm:prSet presAssocID="{5528CD1C-96F2-42A4-BF11-5532A53CB65A}" presName="rootConnector" presStyleLbl="node3" presStyleIdx="10" presStyleCnt="12"/>
      <dgm:spPr/>
    </dgm:pt>
    <dgm:pt modelId="{6D1F41D0-97E7-4133-B9A2-20585D92EA77}" type="pres">
      <dgm:prSet presAssocID="{5528CD1C-96F2-42A4-BF11-5532A53CB65A}" presName="hierChild4" presStyleCnt="0"/>
      <dgm:spPr/>
    </dgm:pt>
    <dgm:pt modelId="{5AE8D903-4CCC-48D6-9DE1-5BDC46FC8A57}" type="pres">
      <dgm:prSet presAssocID="{5528CD1C-96F2-42A4-BF11-5532A53CB65A}" presName="hierChild5" presStyleCnt="0"/>
      <dgm:spPr/>
    </dgm:pt>
    <dgm:pt modelId="{F9F68648-604C-4997-9D6D-BC531EB2D074}" type="pres">
      <dgm:prSet presAssocID="{91190E67-42BC-48DF-9F5C-BC7DF45B8345}" presName="Name50" presStyleLbl="parChTrans1D3" presStyleIdx="11" presStyleCnt="12"/>
      <dgm:spPr/>
    </dgm:pt>
    <dgm:pt modelId="{C5F26B00-854F-4133-9A31-3D186BD45127}" type="pres">
      <dgm:prSet presAssocID="{0FA4291F-3906-4157-BEB3-83EF6491F6A3}" presName="hierRoot2" presStyleCnt="0">
        <dgm:presLayoutVars>
          <dgm:hierBranch val="r"/>
        </dgm:presLayoutVars>
      </dgm:prSet>
      <dgm:spPr/>
    </dgm:pt>
    <dgm:pt modelId="{96F43F70-E05B-4091-91CD-F199A97E3991}" type="pres">
      <dgm:prSet presAssocID="{0FA4291F-3906-4157-BEB3-83EF6491F6A3}" presName="rootComposite" presStyleCnt="0"/>
      <dgm:spPr/>
    </dgm:pt>
    <dgm:pt modelId="{9BC767A5-081D-4E43-A56B-A5907CB5BB62}" type="pres">
      <dgm:prSet presAssocID="{0FA4291F-3906-4157-BEB3-83EF6491F6A3}" presName="rootText" presStyleLbl="node3" presStyleIdx="11" presStyleCnt="12">
        <dgm:presLayoutVars>
          <dgm:chPref val="3"/>
        </dgm:presLayoutVars>
      </dgm:prSet>
      <dgm:spPr>
        <a:xfrm>
          <a:off x="7099750" y="2523513"/>
          <a:ext cx="1126396" cy="563198"/>
        </a:xfrm>
        <a:prstGeom prst="rect">
          <a:avLst/>
        </a:prstGeom>
      </dgm:spPr>
    </dgm:pt>
    <dgm:pt modelId="{9F8EE3B4-67BF-4D5C-A656-6F785891619A}" type="pres">
      <dgm:prSet presAssocID="{0FA4291F-3906-4157-BEB3-83EF6491F6A3}" presName="rootConnector" presStyleLbl="node3" presStyleIdx="11" presStyleCnt="12"/>
      <dgm:spPr/>
    </dgm:pt>
    <dgm:pt modelId="{605517EE-2916-4771-A96A-1B8D0FE99A0D}" type="pres">
      <dgm:prSet presAssocID="{0FA4291F-3906-4157-BEB3-83EF6491F6A3}" presName="hierChild4" presStyleCnt="0"/>
      <dgm:spPr/>
    </dgm:pt>
    <dgm:pt modelId="{D998AB01-4E43-4ECE-B5BB-99CF9384AD10}" type="pres">
      <dgm:prSet presAssocID="{0FA4291F-3906-4157-BEB3-83EF6491F6A3}" presName="hierChild5" presStyleCnt="0"/>
      <dgm:spPr/>
    </dgm:pt>
    <dgm:pt modelId="{58F19C9C-E7FF-4680-B293-1893FF560B06}" type="pres">
      <dgm:prSet presAssocID="{37825A1F-3574-4CA6-8D90-EE496552F792}" presName="hierChild5" presStyleCnt="0"/>
      <dgm:spPr/>
    </dgm:pt>
    <dgm:pt modelId="{A70331C6-65F6-4EA2-AE25-691DC7D29ACB}" type="pres">
      <dgm:prSet presAssocID="{8DB20627-F751-4D2C-924A-CC8CBB0A65D0}" presName="hierChild3" presStyleCnt="0"/>
      <dgm:spPr/>
    </dgm:pt>
  </dgm:ptLst>
  <dgm:cxnLst>
    <dgm:cxn modelId="{A048B302-9B2C-4D93-9318-130D1355564C}" type="presOf" srcId="{E5151B7E-44B0-4A88-A999-D52DF4DB17B8}" destId="{CA5BDE4F-D924-4A70-84A2-DA815E8CD4E2}" srcOrd="0" destOrd="0" presId="urn:microsoft.com/office/officeart/2005/8/layout/orgChart1"/>
    <dgm:cxn modelId="{C5373311-3238-2143-998D-35508ABDA404}" srcId="{B07A1A82-C0E8-4B58-B775-E411D160FE05}" destId="{C95208AE-1DB2-E049-BADC-4BFC82C4D183}" srcOrd="0" destOrd="0" parTransId="{F4F7A182-6ECB-E04C-B7C5-181CB5B76F6E}" sibTransId="{6DFD8B5A-8CD5-D542-A68A-BEF85BB36180}"/>
    <dgm:cxn modelId="{AEBF4513-2093-402B-9305-BCA1D1F97639}" srcId="{7429360C-C2F7-469B-ADC1-CDEC2CA979E1}" destId="{C3AC7989-522B-40C0-842E-0F5501BE9F7C}" srcOrd="4" destOrd="0" parTransId="{1D8E19D6-4929-4098-93FC-9FCF9D4E4DEA}" sibTransId="{7A3DDAA4-FEC0-454A-9A03-EB929B4514C3}"/>
    <dgm:cxn modelId="{463CED16-5C49-4689-A922-848E9E5FA95F}" type="presOf" srcId="{1F1E8773-B9AB-461A-9740-4EBACE89B418}" destId="{4C2AC8A2-16FB-435D-B511-E1FE2E15AB2A}" srcOrd="0" destOrd="0" presId="urn:microsoft.com/office/officeart/2005/8/layout/orgChart1"/>
    <dgm:cxn modelId="{172B7125-9B9E-4190-9F29-650B7522DC8D}" type="presOf" srcId="{37825A1F-3574-4CA6-8D90-EE496552F792}" destId="{3188B8C6-1EC2-4897-9807-C01D7815F95A}" srcOrd="0" destOrd="0" presId="urn:microsoft.com/office/officeart/2005/8/layout/orgChart1"/>
    <dgm:cxn modelId="{340DE42E-8A60-4963-8D89-E5FF82617A9B}" type="presOf" srcId="{6658A3A4-61BD-481B-93E2-840259634B94}" destId="{D2CEFD1F-B4DD-4443-BA89-1BF0DE690D68}" srcOrd="1" destOrd="0" presId="urn:microsoft.com/office/officeart/2005/8/layout/orgChart1"/>
    <dgm:cxn modelId="{EBA4BB38-00E4-1441-8E0C-B74BBC717BB0}" type="presOf" srcId="{C95208AE-1DB2-E049-BADC-4BFC82C4D183}" destId="{4B9D7815-E3B0-C94F-B669-8F282F45768B}" srcOrd="0" destOrd="0" presId="urn:microsoft.com/office/officeart/2005/8/layout/orgChart1"/>
    <dgm:cxn modelId="{FCDB8C3A-06DE-429A-8147-D03FC7553A7B}" type="presOf" srcId="{01DEEC0D-3F46-4935-BBC3-C43EA17ACA7A}" destId="{B4D29A32-884B-4460-A35F-B8AE1135AB3F}" srcOrd="0" destOrd="0" presId="urn:microsoft.com/office/officeart/2005/8/layout/orgChart1"/>
    <dgm:cxn modelId="{04475E3C-73BE-48B0-8AC2-333B753C8D99}" srcId="{6658A3A4-61BD-481B-93E2-840259634B94}" destId="{D0157A66-9775-4F20-BB5B-94916B35407C}" srcOrd="1" destOrd="0" parTransId="{3EE27749-8333-4254-99FA-4C96F0C9771D}" sibTransId="{FD8BE47C-C164-409B-A41E-303CB2202692}"/>
    <dgm:cxn modelId="{DC9DA75B-0282-44DE-9B51-4981BF8B7C33}" type="presOf" srcId="{2A483E6E-416B-4C1C-AF26-F03A1F2C3367}" destId="{6DE159B3-12B9-43D3-ACDF-F6B4BC8AB712}" srcOrd="1" destOrd="0" presId="urn:microsoft.com/office/officeart/2005/8/layout/orgChart1"/>
    <dgm:cxn modelId="{D2C8355C-9010-4AEB-96B7-F447058CDA26}" type="presOf" srcId="{0FA4291F-3906-4157-BEB3-83EF6491F6A3}" destId="{9BC767A5-081D-4E43-A56B-A5907CB5BB62}" srcOrd="0" destOrd="0" presId="urn:microsoft.com/office/officeart/2005/8/layout/orgChart1"/>
    <dgm:cxn modelId="{292CA75F-2375-4A34-B8E9-06314F351024}" type="presOf" srcId="{2A483E6E-416B-4C1C-AF26-F03A1F2C3367}" destId="{61AF7C04-F1ED-463F-AA0A-A5106F9082F8}" srcOrd="0" destOrd="0" presId="urn:microsoft.com/office/officeart/2005/8/layout/orgChart1"/>
    <dgm:cxn modelId="{796FFE61-B8D0-4EFD-9889-D65E9C8E87B8}" type="presOf" srcId="{8DB20627-F751-4D2C-924A-CC8CBB0A65D0}" destId="{4FE4F788-D511-45DF-9187-8DAC7722C92A}" srcOrd="1" destOrd="0" presId="urn:microsoft.com/office/officeart/2005/8/layout/orgChart1"/>
    <dgm:cxn modelId="{D442A042-D1A5-464A-9A08-5EAD79894325}" srcId="{8DB20627-F751-4D2C-924A-CC8CBB0A65D0}" destId="{37825A1F-3574-4CA6-8D90-EE496552F792}" srcOrd="5" destOrd="0" parTransId="{D54F6477-334B-449C-AA39-2000A141B975}" sibTransId="{F0D70F50-1B5A-4851-808E-E30C510E9C18}"/>
    <dgm:cxn modelId="{40B1CA44-E259-4C18-9A06-9E5FD283AE1E}" srcId="{6658A3A4-61BD-481B-93E2-840259634B94}" destId="{67BF5854-1D3B-4BBC-AFEC-81B0A64E0F23}" srcOrd="0" destOrd="0" parTransId="{01DEEC0D-3F46-4935-BBC3-C43EA17ACA7A}" sibTransId="{603FD387-6E7B-4747-8940-26935B5353E6}"/>
    <dgm:cxn modelId="{86B48F65-D475-4B2A-A2C9-AA1AF51833A9}" srcId="{8DB20627-F751-4D2C-924A-CC8CBB0A65D0}" destId="{7429360C-C2F7-469B-ADC1-CDEC2CA979E1}" srcOrd="0" destOrd="0" parTransId="{D58CFC59-1E65-4520-B89A-9F3BF0790819}" sibTransId="{1D94FA8E-5697-44D2-B309-15EFB2A870C0}"/>
    <dgm:cxn modelId="{8EEE9B65-848B-4B1F-AFE6-196D3C37F36E}" type="presOf" srcId="{5528CD1C-96F2-42A4-BF11-5532A53CB65A}" destId="{135DAA99-7C8F-4AD7-AA79-B4DB24D7F441}" srcOrd="1" destOrd="0" presId="urn:microsoft.com/office/officeart/2005/8/layout/orgChart1"/>
    <dgm:cxn modelId="{D7F8C165-5A0A-1B40-923E-D76AF3C72A81}" srcId="{B07A1A82-C0E8-4B58-B775-E411D160FE05}" destId="{97028506-2EC1-9C4D-B356-9394A3BA9B3A}" srcOrd="2" destOrd="0" parTransId="{ACAD7873-5341-A14B-AEA9-89F8F144CE4F}" sibTransId="{0D3EA601-52D6-474B-8B8D-91B8F4DE32D4}"/>
    <dgm:cxn modelId="{D246DB6B-F520-5F4B-8670-E4ED164CC108}" type="presOf" srcId="{8E11B970-2E61-8E43-B35A-711B6869AD83}" destId="{0B87594C-7E22-554C-B726-C16C2C1BA29E}" srcOrd="1" destOrd="0" presId="urn:microsoft.com/office/officeart/2005/8/layout/orgChart1"/>
    <dgm:cxn modelId="{6014326E-5C26-426B-AAEC-2418DE4BEA1E}" type="presOf" srcId="{7429360C-C2F7-469B-ADC1-CDEC2CA979E1}" destId="{064B14C4-1B7E-49C8-AD66-3770328404A9}" srcOrd="0" destOrd="0" presId="urn:microsoft.com/office/officeart/2005/8/layout/orgChart1"/>
    <dgm:cxn modelId="{93ADEA4E-74EC-40B9-8339-B518EF70D8FE}" type="presOf" srcId="{1D8E19D6-4929-4098-93FC-9FCF9D4E4DEA}" destId="{E039EFFA-C4F7-4054-B06B-E911E1F824A8}" srcOrd="0" destOrd="0" presId="urn:microsoft.com/office/officeart/2005/8/layout/orgChart1"/>
    <dgm:cxn modelId="{EC2CD74F-4252-4B9C-B686-2A0F1AC8DB80}" type="presOf" srcId="{2616D07F-D8D6-4C74-9FCE-6E59DFDA223A}" destId="{89A8096B-9A61-431D-B4F1-E3DF2BF6AF06}" srcOrd="1" destOrd="0" presId="urn:microsoft.com/office/officeart/2005/8/layout/orgChart1"/>
    <dgm:cxn modelId="{1EB3B470-3EC4-1144-A2E3-3CF4140AF4C5}" type="presOf" srcId="{DB9D29A1-C026-C141-9F62-C30D63150DF2}" destId="{1ECD506C-1CA0-4740-98B9-62DA17D84208}" srcOrd="0" destOrd="0" presId="urn:microsoft.com/office/officeart/2005/8/layout/orgChart1"/>
    <dgm:cxn modelId="{4C78E950-4898-AA4E-8DC3-56D6C0D558F9}" type="presOf" srcId="{97028506-2EC1-9C4D-B356-9394A3BA9B3A}" destId="{FA923B35-11AA-0142-B8CD-B2B966FE8516}" srcOrd="0" destOrd="0" presId="urn:microsoft.com/office/officeart/2005/8/layout/orgChart1"/>
    <dgm:cxn modelId="{067BB954-F7B6-450C-BD52-334A424B454B}" type="presOf" srcId="{2616D07F-D8D6-4C74-9FCE-6E59DFDA223A}" destId="{4C854355-EFD2-4FAC-A40F-B832FA3FCC62}" srcOrd="0" destOrd="0" presId="urn:microsoft.com/office/officeart/2005/8/layout/orgChart1"/>
    <dgm:cxn modelId="{5556AB75-75E1-4AE2-8C9A-1F21D503E2F1}" srcId="{7429360C-C2F7-469B-ADC1-CDEC2CA979E1}" destId="{D7DDD877-10E4-4691-B907-3FB62341A545}" srcOrd="3" destOrd="0" parTransId="{35499B83-9568-44C2-B371-EDE0523BEE44}" sibTransId="{DDD12C09-8C53-4EA6-83B6-D648BEB02738}"/>
    <dgm:cxn modelId="{77436376-5B83-4298-BEB1-8FC565CF581F}" type="presOf" srcId="{C3AC7989-522B-40C0-842E-0F5501BE9F7C}" destId="{3168FDFB-8FBE-4674-83BA-DD8417183B4A}" srcOrd="1" destOrd="0" presId="urn:microsoft.com/office/officeart/2005/8/layout/orgChart1"/>
    <dgm:cxn modelId="{8CBE5456-6F79-4F41-936A-A9199D9F6CA1}" type="presOf" srcId="{1BFA763F-0995-4675-ACD7-C74379DF3341}" destId="{67A3770D-2A24-472B-BD19-810316DCD5DF}" srcOrd="0" destOrd="0" presId="urn:microsoft.com/office/officeart/2005/8/layout/orgChart1"/>
    <dgm:cxn modelId="{0A01E077-4CE0-406B-92AA-AF073075C593}" srcId="{8DB20627-F751-4D2C-924A-CC8CBB0A65D0}" destId="{E6F3FF5D-5011-44FF-A520-755823AF50F5}" srcOrd="1" destOrd="0" parTransId="{0AB2160E-60C4-4042-848E-7960EE4AC6F4}" sibTransId="{06CECA61-796F-49C1-835E-FF668A57A3EE}"/>
    <dgm:cxn modelId="{B5B9B279-7F4C-4867-BB58-1A995863D9AF}" srcId="{AA5932E2-F065-4E86-BCA2-266522B54E9D}" destId="{8DB20627-F751-4D2C-924A-CC8CBB0A65D0}" srcOrd="0" destOrd="0" parTransId="{32222346-0395-4C5A-9008-39171064C0D8}" sibTransId="{33D38CF1-86F8-4C5C-8450-B807F8BBCD77}"/>
    <dgm:cxn modelId="{81DB187D-EF9C-490B-801B-02CEC3BA8EB8}" type="presOf" srcId="{D7DDD877-10E4-4691-B907-3FB62341A545}" destId="{E8E1C0F7-CC84-4D8D-90DD-A1F7FEB2DBF5}" srcOrd="0" destOrd="0" presId="urn:microsoft.com/office/officeart/2005/8/layout/orgChart1"/>
    <dgm:cxn modelId="{B55D8F7E-B238-7646-A969-D2161A1BDD5F}" srcId="{B07A1A82-C0E8-4B58-B775-E411D160FE05}" destId="{8E11B970-2E61-8E43-B35A-711B6869AD83}" srcOrd="1" destOrd="0" parTransId="{DB9D29A1-C026-C141-9F62-C30D63150DF2}" sibTransId="{0D69136E-A22F-0E47-8090-998DDAE1C996}"/>
    <dgm:cxn modelId="{FF77C980-9079-4787-A7D0-E86B3B6F45D2}" srcId="{7429360C-C2F7-469B-ADC1-CDEC2CA979E1}" destId="{2616D07F-D8D6-4C74-9FCE-6E59DFDA223A}" srcOrd="2" destOrd="0" parTransId="{88D348E0-C363-4EE2-9FCC-E36DA1020B3F}" sibTransId="{40466115-2503-4780-9194-81830746B414}"/>
    <dgm:cxn modelId="{15FBEA84-6E18-48E6-B75C-7F60F56E1CBD}" srcId="{8DB20627-F751-4D2C-924A-CC8CBB0A65D0}" destId="{6658A3A4-61BD-481B-93E2-840259634B94}" srcOrd="4" destOrd="0" parTransId="{E5151B7E-44B0-4A88-A999-D52DF4DB17B8}" sibTransId="{3F01C3BB-2366-47F7-8A4A-2057F86E2F1C}"/>
    <dgm:cxn modelId="{D1311185-0CE8-4A7C-8925-7125EDA2263E}" type="presOf" srcId="{67BF5854-1D3B-4BBC-AFEC-81B0A64E0F23}" destId="{8C49EF78-4600-46EF-9566-D17F07D0A611}" srcOrd="0" destOrd="0" presId="urn:microsoft.com/office/officeart/2005/8/layout/orgChart1"/>
    <dgm:cxn modelId="{601A2085-EC34-41BA-83CA-EED942A8FC22}" type="presOf" srcId="{B07A1A82-C0E8-4B58-B775-E411D160FE05}" destId="{B714E408-25EF-4CD2-8593-6E23A67C7F1D}" srcOrd="1" destOrd="0" presId="urn:microsoft.com/office/officeart/2005/8/layout/orgChart1"/>
    <dgm:cxn modelId="{70E47987-5D47-4C18-ACAC-6839736F8356}" type="presOf" srcId="{9C3BBC44-8C51-4877-A369-070359AA7C74}" destId="{4BB1B832-00B5-4CC4-8B5F-49A2711A9018}" srcOrd="0" destOrd="0" presId="urn:microsoft.com/office/officeart/2005/8/layout/orgChart1"/>
    <dgm:cxn modelId="{32C5A38D-ABE1-4314-9D6C-DF095F5FF810}" type="presOf" srcId="{0FA4291F-3906-4157-BEB3-83EF6491F6A3}" destId="{9F8EE3B4-67BF-4D5C-A656-6F785891619A}" srcOrd="1" destOrd="0" presId="urn:microsoft.com/office/officeart/2005/8/layout/orgChart1"/>
    <dgm:cxn modelId="{0C8B0A94-0196-4223-9FAA-980C67BFAD1A}" type="presOf" srcId="{D7DDD877-10E4-4691-B907-3FB62341A545}" destId="{E303F974-EE96-407E-B15C-199D08388DB7}" srcOrd="1" destOrd="0" presId="urn:microsoft.com/office/officeart/2005/8/layout/orgChart1"/>
    <dgm:cxn modelId="{B184B394-DCB9-4F24-9097-3F15BE0144EA}" type="presOf" srcId="{67BF5854-1D3B-4BBC-AFEC-81B0A64E0F23}" destId="{0F247AFB-BBC3-4364-8C83-CCC787438D0A}" srcOrd="1" destOrd="0" presId="urn:microsoft.com/office/officeart/2005/8/layout/orgChart1"/>
    <dgm:cxn modelId="{6A0BB596-0000-4DFB-A4FB-C9A93B792EA1}" type="presOf" srcId="{D58CFC59-1E65-4520-B89A-9F3BF0790819}" destId="{8465F727-ABD9-46E9-A930-6C84387342C2}" srcOrd="0" destOrd="0" presId="urn:microsoft.com/office/officeart/2005/8/layout/orgChart1"/>
    <dgm:cxn modelId="{74096198-322B-4AC0-88BA-6A182D0058BC}" type="presOf" srcId="{5528CD1C-96F2-42A4-BF11-5532A53CB65A}" destId="{F98AAAA2-27EF-4EB6-A29F-B17091BCA280}" srcOrd="0" destOrd="0" presId="urn:microsoft.com/office/officeart/2005/8/layout/orgChart1"/>
    <dgm:cxn modelId="{CFEE319B-F24D-4464-AC11-CEF0F8FFF9D7}" type="presOf" srcId="{2BD575A1-58BA-493D-B336-684DB60CC104}" destId="{1B2B0231-AC59-4382-9D48-BF92B58F6407}" srcOrd="0" destOrd="0" presId="urn:microsoft.com/office/officeart/2005/8/layout/orgChart1"/>
    <dgm:cxn modelId="{3151649C-8B53-4F2A-B208-AACA83282FAA}" type="presOf" srcId="{62951E5D-77D4-4CEC-894C-1E223A01CD51}" destId="{F9575CE9-FF4A-48B3-AF94-40E5C1E6A1D9}" srcOrd="0" destOrd="0" presId="urn:microsoft.com/office/officeart/2005/8/layout/orgChart1"/>
    <dgm:cxn modelId="{DF1263A0-3001-E545-A645-55D36324B07C}" type="presOf" srcId="{ACAD7873-5341-A14B-AEA9-89F8F144CE4F}" destId="{199226A5-79BC-2148-9360-A9D2593BA3E9}" srcOrd="0" destOrd="0" presId="urn:microsoft.com/office/officeart/2005/8/layout/orgChart1"/>
    <dgm:cxn modelId="{263B9AA5-EA47-43C3-8CF9-4471150CA50F}" type="presOf" srcId="{AA5932E2-F065-4E86-BCA2-266522B54E9D}" destId="{0741D8E2-35A0-41F8-9C44-3A2EEF4263CA}" srcOrd="0" destOrd="0" presId="urn:microsoft.com/office/officeart/2005/8/layout/orgChart1"/>
    <dgm:cxn modelId="{C3A7FAAE-FD79-4C2C-A015-BB4ED2F562F8}" srcId="{8DB20627-F751-4D2C-924A-CC8CBB0A65D0}" destId="{2A483E6E-416B-4C1C-AF26-F03A1F2C3367}" srcOrd="3" destOrd="0" parTransId="{DAE5E654-A0B8-4467-92A0-BC1280C8316E}" sibTransId="{3DD05CE3-66E7-4873-A19B-B1FE7CA8850E}"/>
    <dgm:cxn modelId="{88DA1EB0-ED45-47F0-911B-2F51927FD8EB}" srcId="{7429360C-C2F7-469B-ADC1-CDEC2CA979E1}" destId="{2BD575A1-58BA-493D-B336-684DB60CC104}" srcOrd="0" destOrd="0" parTransId="{9C3BBC44-8C51-4877-A369-070359AA7C74}" sibTransId="{CBA2B238-0F5D-48C0-A970-DB3816077FAD}"/>
    <dgm:cxn modelId="{8E44D5B5-9415-4F88-AF7D-CE3AE347FD9F}" type="presOf" srcId="{C3AC7989-522B-40C0-842E-0F5501BE9F7C}" destId="{DD11B527-EC44-4712-8A23-1E7DEB096A96}" srcOrd="0" destOrd="0" presId="urn:microsoft.com/office/officeart/2005/8/layout/orgChart1"/>
    <dgm:cxn modelId="{3BE5F9B7-F6D8-A540-B976-1D1785D44793}" type="presOf" srcId="{8E11B970-2E61-8E43-B35A-711B6869AD83}" destId="{E4CCD9D0-40F8-A845-9F0F-B106331F8AC3}" srcOrd="0" destOrd="0" presId="urn:microsoft.com/office/officeart/2005/8/layout/orgChart1"/>
    <dgm:cxn modelId="{476363B8-3958-40CA-BF91-0EF225DF6D47}" type="presOf" srcId="{E6F3FF5D-5011-44FF-A520-755823AF50F5}" destId="{395D9550-D28D-4CBD-B392-07E1A759CB5D}" srcOrd="1" destOrd="0" presId="urn:microsoft.com/office/officeart/2005/8/layout/orgChart1"/>
    <dgm:cxn modelId="{D20894B8-FF71-43C2-AAF3-F55B40443D31}" type="presOf" srcId="{DAE5E654-A0B8-4467-92A0-BC1280C8316E}" destId="{210291E7-F57C-4E79-B1BC-4FABDFC80E6B}" srcOrd="0" destOrd="0" presId="urn:microsoft.com/office/officeart/2005/8/layout/orgChart1"/>
    <dgm:cxn modelId="{04F61AB9-A269-8648-93C7-39741658487B}" type="presOf" srcId="{C95208AE-1DB2-E049-BADC-4BFC82C4D183}" destId="{31502D7A-CB2C-0645-9C00-8024955E9AF4}" srcOrd="1" destOrd="0" presId="urn:microsoft.com/office/officeart/2005/8/layout/orgChart1"/>
    <dgm:cxn modelId="{16395AB9-DE2B-425C-A872-CC901A429AC9}" type="presOf" srcId="{91190E67-42BC-48DF-9F5C-BC7DF45B8345}" destId="{F9F68648-604C-4997-9D6D-BC531EB2D074}" srcOrd="0" destOrd="0" presId="urn:microsoft.com/office/officeart/2005/8/layout/orgChart1"/>
    <dgm:cxn modelId="{A7E528BC-90AB-4C37-B294-DD7D82C6671B}" srcId="{37825A1F-3574-4CA6-8D90-EE496552F792}" destId="{0FA4291F-3906-4157-BEB3-83EF6491F6A3}" srcOrd="1" destOrd="0" parTransId="{91190E67-42BC-48DF-9F5C-BC7DF45B8345}" sibTransId="{6F943CEA-A457-4301-8E00-0FC5FAE51FE8}"/>
    <dgm:cxn modelId="{71A81BC6-7D4D-404C-A3EF-EC79115FC945}" type="presOf" srcId="{D54F6477-334B-449C-AA39-2000A141B975}" destId="{43BA5A68-2487-4377-BEB1-0AD006D9D8B6}" srcOrd="0" destOrd="0" presId="urn:microsoft.com/office/officeart/2005/8/layout/orgChart1"/>
    <dgm:cxn modelId="{46F996CA-1E3E-4F97-AB25-1EBBE975A7C2}" type="presOf" srcId="{6658A3A4-61BD-481B-93E2-840259634B94}" destId="{8C280B41-E431-4861-A420-F5C31673CACB}" srcOrd="0" destOrd="0" presId="urn:microsoft.com/office/officeart/2005/8/layout/orgChart1"/>
    <dgm:cxn modelId="{5B8CFDCA-BD2F-4B15-9B45-236449D8911B}" type="presOf" srcId="{B07A1A82-C0E8-4B58-B775-E411D160FE05}" destId="{61769D3B-A208-4EA5-8F32-1129B72331EA}" srcOrd="0" destOrd="0" presId="urn:microsoft.com/office/officeart/2005/8/layout/orgChart1"/>
    <dgm:cxn modelId="{E7320FCF-913E-4976-AF08-379A06E98344}" type="presOf" srcId="{8DB20627-F751-4D2C-924A-CC8CBB0A65D0}" destId="{A519FACD-66EF-4F68-A4AD-4319426F0AE7}" srcOrd="0" destOrd="0" presId="urn:microsoft.com/office/officeart/2005/8/layout/orgChart1"/>
    <dgm:cxn modelId="{6AA87BD1-0C63-44F0-9A98-B3350C2721EC}" srcId="{37825A1F-3574-4CA6-8D90-EE496552F792}" destId="{5528CD1C-96F2-42A4-BF11-5532A53CB65A}" srcOrd="0" destOrd="0" parTransId="{1F1E8773-B9AB-461A-9740-4EBACE89B418}" sibTransId="{02E18283-2507-4ADF-81F8-4F244D33AE5D}"/>
    <dgm:cxn modelId="{07511DD4-D3AE-4123-9C81-C0CDEADE9E67}" type="presOf" srcId="{2BD575A1-58BA-493D-B336-684DB60CC104}" destId="{082F2AD8-DD67-4461-AF9A-27F8ABFCB630}" srcOrd="1" destOrd="0" presId="urn:microsoft.com/office/officeart/2005/8/layout/orgChart1"/>
    <dgm:cxn modelId="{0FCD6AD8-9C78-C148-95E6-64E3CEDD62FD}" type="presOf" srcId="{F4F7A182-6ECB-E04C-B7C5-181CB5B76F6E}" destId="{18C4D449-3868-FA45-90AD-6BFF4CC48546}" srcOrd="0" destOrd="0" presId="urn:microsoft.com/office/officeart/2005/8/layout/orgChart1"/>
    <dgm:cxn modelId="{B0260EDD-74BA-4F99-B28F-A3F3062BC478}" type="presOf" srcId="{0AB2160E-60C4-4042-848E-7960EE4AC6F4}" destId="{5C2CDB7D-AB97-4DA8-BCFF-6A25B3E06A26}" srcOrd="0" destOrd="0" presId="urn:microsoft.com/office/officeart/2005/8/layout/orgChart1"/>
    <dgm:cxn modelId="{D322BCDD-D71F-4134-9437-D7C7546AEF15}" type="presOf" srcId="{7429360C-C2F7-469B-ADC1-CDEC2CA979E1}" destId="{FB628279-32F7-44A4-A0E6-03BDE8D4CC2D}" srcOrd="1" destOrd="0" presId="urn:microsoft.com/office/officeart/2005/8/layout/orgChart1"/>
    <dgm:cxn modelId="{6E6FCAE0-8869-4376-AD96-21A3474548F9}" type="presOf" srcId="{3EE27749-8333-4254-99FA-4C96F0C9771D}" destId="{1793EE6E-A54B-4B85-A4EF-C67235D35B2F}" srcOrd="0" destOrd="0" presId="urn:microsoft.com/office/officeart/2005/8/layout/orgChart1"/>
    <dgm:cxn modelId="{B3C55EE2-6448-45AC-AC12-5BB423D45C58}" type="presOf" srcId="{62951E5D-77D4-4CEC-894C-1E223A01CD51}" destId="{903C8BD5-CAA7-42F9-A356-418A3724F49C}" srcOrd="1" destOrd="0" presId="urn:microsoft.com/office/officeart/2005/8/layout/orgChart1"/>
    <dgm:cxn modelId="{3D6E18E5-91E7-4000-89AB-D07B069226D3}" type="presOf" srcId="{35499B83-9568-44C2-B371-EDE0523BEE44}" destId="{3E952D54-F4FB-4C68-BEF2-9E3EBA1C3B8B}" srcOrd="0" destOrd="0" presId="urn:microsoft.com/office/officeart/2005/8/layout/orgChart1"/>
    <dgm:cxn modelId="{342103EA-B9B9-4D5D-A7D4-F2CD3DFFF3EC}" type="presOf" srcId="{88D348E0-C363-4EE2-9FCC-E36DA1020B3F}" destId="{A66D8569-68E4-432A-8516-6226A92D8DD6}" srcOrd="0" destOrd="0" presId="urn:microsoft.com/office/officeart/2005/8/layout/orgChart1"/>
    <dgm:cxn modelId="{2B006FEA-56E9-4C5E-97F0-69E648F1BE5B}" type="presOf" srcId="{E6F3FF5D-5011-44FF-A520-755823AF50F5}" destId="{1840A84E-09D4-4C54-8801-A7D4F0C20496}" srcOrd="0" destOrd="0" presId="urn:microsoft.com/office/officeart/2005/8/layout/orgChart1"/>
    <dgm:cxn modelId="{B3628BEC-6DEE-45C0-AB55-1161A11352D7}" type="presOf" srcId="{EFE3B3ED-5566-4B8B-B27F-4D201797FF3A}" destId="{0075D295-B4A4-449B-B8FE-2219DBF12324}" srcOrd="0" destOrd="0" presId="urn:microsoft.com/office/officeart/2005/8/layout/orgChart1"/>
    <dgm:cxn modelId="{2D3F2AEE-1EBE-458E-868D-ECFBA92AE427}" type="presOf" srcId="{D0157A66-9775-4F20-BB5B-94916B35407C}" destId="{FFE184C3-9689-4784-8FEC-F2DC23D0D7F6}" srcOrd="1" destOrd="0" presId="urn:microsoft.com/office/officeart/2005/8/layout/orgChart1"/>
    <dgm:cxn modelId="{34EF19F5-9CE0-4378-BFC8-8B0F8A5A6C6B}" type="presOf" srcId="{D0157A66-9775-4F20-BB5B-94916B35407C}" destId="{9A2AF758-F0B9-40DD-8213-E8DDCDB9557E}" srcOrd="0" destOrd="0" presId="urn:microsoft.com/office/officeart/2005/8/layout/orgChart1"/>
    <dgm:cxn modelId="{FD181FF8-62C6-3445-9EEC-C849FB8F9291}" type="presOf" srcId="{97028506-2EC1-9C4D-B356-9394A3BA9B3A}" destId="{1CF9C788-3B43-7848-86CC-D399D94591AF}" srcOrd="1" destOrd="0" presId="urn:microsoft.com/office/officeart/2005/8/layout/orgChart1"/>
    <dgm:cxn modelId="{A4E2B8F8-1443-4C49-BDBF-3ACE4700C869}" srcId="{8DB20627-F751-4D2C-924A-CC8CBB0A65D0}" destId="{B07A1A82-C0E8-4B58-B775-E411D160FE05}" srcOrd="2" destOrd="0" parTransId="{EFE3B3ED-5566-4B8B-B27F-4D201797FF3A}" sibTransId="{88B8A0B8-6931-49AD-AE3B-E2D7DC7D58B5}"/>
    <dgm:cxn modelId="{E16666FA-58DC-4A72-8442-E5205D126051}" srcId="{7429360C-C2F7-469B-ADC1-CDEC2CA979E1}" destId="{62951E5D-77D4-4CEC-894C-1E223A01CD51}" srcOrd="1" destOrd="0" parTransId="{1BFA763F-0995-4675-ACD7-C74379DF3341}" sibTransId="{1AC6FEC4-4321-4210-9360-D4FF6643B9D4}"/>
    <dgm:cxn modelId="{784704FD-4D18-436F-B718-59788FE043E8}" type="presOf" srcId="{37825A1F-3574-4CA6-8D90-EE496552F792}" destId="{266D9AD7-BB83-44AA-950F-1149AFDBC5E4}" srcOrd="1" destOrd="0" presId="urn:microsoft.com/office/officeart/2005/8/layout/orgChart1"/>
    <dgm:cxn modelId="{BD95E603-E4EF-403F-BDC0-C46863E5424D}" type="presParOf" srcId="{0741D8E2-35A0-41F8-9C44-3A2EEF4263CA}" destId="{FEAC579C-9F03-47B7-9038-83DAF41EF9FF}" srcOrd="0" destOrd="0" presId="urn:microsoft.com/office/officeart/2005/8/layout/orgChart1"/>
    <dgm:cxn modelId="{D17E817D-DB2D-4AC2-B67D-767D24C4A039}" type="presParOf" srcId="{FEAC579C-9F03-47B7-9038-83DAF41EF9FF}" destId="{3B6BB43E-FBA7-4C5D-907D-D12C01C03357}" srcOrd="0" destOrd="0" presId="urn:microsoft.com/office/officeart/2005/8/layout/orgChart1"/>
    <dgm:cxn modelId="{64E9E051-73E6-4D7C-B508-49637221440F}" type="presParOf" srcId="{3B6BB43E-FBA7-4C5D-907D-D12C01C03357}" destId="{A519FACD-66EF-4F68-A4AD-4319426F0AE7}" srcOrd="0" destOrd="0" presId="urn:microsoft.com/office/officeart/2005/8/layout/orgChart1"/>
    <dgm:cxn modelId="{FEF5B540-CC59-4F64-BF8B-E2722E542833}" type="presParOf" srcId="{3B6BB43E-FBA7-4C5D-907D-D12C01C03357}" destId="{4FE4F788-D511-45DF-9187-8DAC7722C92A}" srcOrd="1" destOrd="0" presId="urn:microsoft.com/office/officeart/2005/8/layout/orgChart1"/>
    <dgm:cxn modelId="{4192A1DF-2E21-4F32-82DF-A2D244D8690E}" type="presParOf" srcId="{FEAC579C-9F03-47B7-9038-83DAF41EF9FF}" destId="{1897D458-652F-41E2-94E7-BBDEFA39F461}" srcOrd="1" destOrd="0" presId="urn:microsoft.com/office/officeart/2005/8/layout/orgChart1"/>
    <dgm:cxn modelId="{80FD19E0-FB4E-483B-BB4C-E7D42F0C5CE3}" type="presParOf" srcId="{1897D458-652F-41E2-94E7-BBDEFA39F461}" destId="{8465F727-ABD9-46E9-A930-6C84387342C2}" srcOrd="0" destOrd="0" presId="urn:microsoft.com/office/officeart/2005/8/layout/orgChart1"/>
    <dgm:cxn modelId="{462A3C13-007F-4778-AA5D-8010931D5C9C}" type="presParOf" srcId="{1897D458-652F-41E2-94E7-BBDEFA39F461}" destId="{115D34FA-B3DB-4328-AE07-49982F4CF747}" srcOrd="1" destOrd="0" presId="urn:microsoft.com/office/officeart/2005/8/layout/orgChart1"/>
    <dgm:cxn modelId="{D4A4A661-A5C4-42BB-9FEF-BC7CE9525DBA}" type="presParOf" srcId="{115D34FA-B3DB-4328-AE07-49982F4CF747}" destId="{D2E5D065-0F14-4549-9C04-14F46994336D}" srcOrd="0" destOrd="0" presId="urn:microsoft.com/office/officeart/2005/8/layout/orgChart1"/>
    <dgm:cxn modelId="{40947904-AB6F-4AC7-9E02-B7C622DA679B}" type="presParOf" srcId="{D2E5D065-0F14-4549-9C04-14F46994336D}" destId="{064B14C4-1B7E-49C8-AD66-3770328404A9}" srcOrd="0" destOrd="0" presId="urn:microsoft.com/office/officeart/2005/8/layout/orgChart1"/>
    <dgm:cxn modelId="{8967AA42-A91F-45DB-BE05-6FF36DA91ED1}" type="presParOf" srcId="{D2E5D065-0F14-4549-9C04-14F46994336D}" destId="{FB628279-32F7-44A4-A0E6-03BDE8D4CC2D}" srcOrd="1" destOrd="0" presId="urn:microsoft.com/office/officeart/2005/8/layout/orgChart1"/>
    <dgm:cxn modelId="{62DDB6DB-BF22-4CB2-AF88-7DA0AAFD6A05}" type="presParOf" srcId="{115D34FA-B3DB-4328-AE07-49982F4CF747}" destId="{25BC482C-6F47-4F8A-8232-4737F75AA9AD}" srcOrd="1" destOrd="0" presId="urn:microsoft.com/office/officeart/2005/8/layout/orgChart1"/>
    <dgm:cxn modelId="{258679A3-FEDD-44C4-843E-994D6A5A8ABF}" type="presParOf" srcId="{25BC482C-6F47-4F8A-8232-4737F75AA9AD}" destId="{4BB1B832-00B5-4CC4-8B5F-49A2711A9018}" srcOrd="0" destOrd="0" presId="urn:microsoft.com/office/officeart/2005/8/layout/orgChart1"/>
    <dgm:cxn modelId="{E274A5B1-A28B-4B40-B91A-9E24965CA6D1}" type="presParOf" srcId="{25BC482C-6F47-4F8A-8232-4737F75AA9AD}" destId="{2B76AD76-B847-4E76-A7B4-E2153F63AA21}" srcOrd="1" destOrd="0" presId="urn:microsoft.com/office/officeart/2005/8/layout/orgChart1"/>
    <dgm:cxn modelId="{21940ED3-5081-4606-84C4-D8E99A1DBC0D}" type="presParOf" srcId="{2B76AD76-B847-4E76-A7B4-E2153F63AA21}" destId="{20D80E9A-4A5F-4143-A1E8-9BEA587B10B9}" srcOrd="0" destOrd="0" presId="urn:microsoft.com/office/officeart/2005/8/layout/orgChart1"/>
    <dgm:cxn modelId="{CB54168A-A836-47F8-9DE7-79487CA774BE}" type="presParOf" srcId="{20D80E9A-4A5F-4143-A1E8-9BEA587B10B9}" destId="{1B2B0231-AC59-4382-9D48-BF92B58F6407}" srcOrd="0" destOrd="0" presId="urn:microsoft.com/office/officeart/2005/8/layout/orgChart1"/>
    <dgm:cxn modelId="{1E935D71-6CE2-4F8E-BFE3-87980E0E4C72}" type="presParOf" srcId="{20D80E9A-4A5F-4143-A1E8-9BEA587B10B9}" destId="{082F2AD8-DD67-4461-AF9A-27F8ABFCB630}" srcOrd="1" destOrd="0" presId="urn:microsoft.com/office/officeart/2005/8/layout/orgChart1"/>
    <dgm:cxn modelId="{6402399E-0599-452C-993B-24522C4D80F6}" type="presParOf" srcId="{2B76AD76-B847-4E76-A7B4-E2153F63AA21}" destId="{C35C5D27-B7D0-466D-A32E-486891AC58AE}" srcOrd="1" destOrd="0" presId="urn:microsoft.com/office/officeart/2005/8/layout/orgChart1"/>
    <dgm:cxn modelId="{9C9AF3A6-9285-46AE-8D23-64BFEEF60D03}" type="presParOf" srcId="{2B76AD76-B847-4E76-A7B4-E2153F63AA21}" destId="{97B61275-84B6-4FEA-9D63-B52D26F99FCC}" srcOrd="2" destOrd="0" presId="urn:microsoft.com/office/officeart/2005/8/layout/orgChart1"/>
    <dgm:cxn modelId="{FEA008F1-3C9A-4272-A1DF-D9E34E5EE14C}" type="presParOf" srcId="{25BC482C-6F47-4F8A-8232-4737F75AA9AD}" destId="{67A3770D-2A24-472B-BD19-810316DCD5DF}" srcOrd="2" destOrd="0" presId="urn:microsoft.com/office/officeart/2005/8/layout/orgChart1"/>
    <dgm:cxn modelId="{574B0CA2-7B3F-4DCD-A4F5-71AAC24F6782}" type="presParOf" srcId="{25BC482C-6F47-4F8A-8232-4737F75AA9AD}" destId="{5FF6475A-A3F6-4C8C-8D02-40CDA86ED34F}" srcOrd="3" destOrd="0" presId="urn:microsoft.com/office/officeart/2005/8/layout/orgChart1"/>
    <dgm:cxn modelId="{0E4698AB-B8A1-4B46-A405-F0823B2FE4DF}" type="presParOf" srcId="{5FF6475A-A3F6-4C8C-8D02-40CDA86ED34F}" destId="{1DB05149-DF83-46EE-A3FF-7698F357CB57}" srcOrd="0" destOrd="0" presId="urn:microsoft.com/office/officeart/2005/8/layout/orgChart1"/>
    <dgm:cxn modelId="{AF7C11D7-6DF7-4464-9A73-214907CDDA23}" type="presParOf" srcId="{1DB05149-DF83-46EE-A3FF-7698F357CB57}" destId="{F9575CE9-FF4A-48B3-AF94-40E5C1E6A1D9}" srcOrd="0" destOrd="0" presId="urn:microsoft.com/office/officeart/2005/8/layout/orgChart1"/>
    <dgm:cxn modelId="{CD60AA81-9ADD-4E7C-B095-7ACF82277015}" type="presParOf" srcId="{1DB05149-DF83-46EE-A3FF-7698F357CB57}" destId="{903C8BD5-CAA7-42F9-A356-418A3724F49C}" srcOrd="1" destOrd="0" presId="urn:microsoft.com/office/officeart/2005/8/layout/orgChart1"/>
    <dgm:cxn modelId="{6BB999DA-9CF0-462A-9AF0-48A00722392A}" type="presParOf" srcId="{5FF6475A-A3F6-4C8C-8D02-40CDA86ED34F}" destId="{8A7F50C5-716A-459C-8E95-AC0040D53999}" srcOrd="1" destOrd="0" presId="urn:microsoft.com/office/officeart/2005/8/layout/orgChart1"/>
    <dgm:cxn modelId="{61475EE2-F065-439E-88ED-F6E762EEBC07}" type="presParOf" srcId="{5FF6475A-A3F6-4C8C-8D02-40CDA86ED34F}" destId="{0A070EDC-20AA-4DA7-ADF3-90962EC63897}" srcOrd="2" destOrd="0" presId="urn:microsoft.com/office/officeart/2005/8/layout/orgChart1"/>
    <dgm:cxn modelId="{FF473B6D-69C4-42BE-A940-C63113845F4B}" type="presParOf" srcId="{25BC482C-6F47-4F8A-8232-4737F75AA9AD}" destId="{A66D8569-68E4-432A-8516-6226A92D8DD6}" srcOrd="4" destOrd="0" presId="urn:microsoft.com/office/officeart/2005/8/layout/orgChart1"/>
    <dgm:cxn modelId="{A6C9C6F3-2C62-46EF-A527-16E7CF10DCA5}" type="presParOf" srcId="{25BC482C-6F47-4F8A-8232-4737F75AA9AD}" destId="{240E141E-EAD1-4A58-9640-760C4C376DD4}" srcOrd="5" destOrd="0" presId="urn:microsoft.com/office/officeart/2005/8/layout/orgChart1"/>
    <dgm:cxn modelId="{D73A5EBB-EB8F-4B01-B4E4-F50B29D85740}" type="presParOf" srcId="{240E141E-EAD1-4A58-9640-760C4C376DD4}" destId="{C56575C1-FFED-4E9C-977C-485EE69B7687}" srcOrd="0" destOrd="0" presId="urn:microsoft.com/office/officeart/2005/8/layout/orgChart1"/>
    <dgm:cxn modelId="{2D48E328-F704-4531-972E-D61F56843743}" type="presParOf" srcId="{C56575C1-FFED-4E9C-977C-485EE69B7687}" destId="{4C854355-EFD2-4FAC-A40F-B832FA3FCC62}" srcOrd="0" destOrd="0" presId="urn:microsoft.com/office/officeart/2005/8/layout/orgChart1"/>
    <dgm:cxn modelId="{758E04BE-1ECB-4413-99B0-B31631E693E2}" type="presParOf" srcId="{C56575C1-FFED-4E9C-977C-485EE69B7687}" destId="{89A8096B-9A61-431D-B4F1-E3DF2BF6AF06}" srcOrd="1" destOrd="0" presId="urn:microsoft.com/office/officeart/2005/8/layout/orgChart1"/>
    <dgm:cxn modelId="{3296AF99-7632-4ABF-96B8-77BE5C4A70B0}" type="presParOf" srcId="{240E141E-EAD1-4A58-9640-760C4C376DD4}" destId="{E06B279D-F669-4799-81C1-6283D2723EBB}" srcOrd="1" destOrd="0" presId="urn:microsoft.com/office/officeart/2005/8/layout/orgChart1"/>
    <dgm:cxn modelId="{15729DEC-7795-4D30-A3B5-33160FDE057D}" type="presParOf" srcId="{240E141E-EAD1-4A58-9640-760C4C376DD4}" destId="{C45D7B6D-5E96-4184-8880-E5B85E8DBC13}" srcOrd="2" destOrd="0" presId="urn:microsoft.com/office/officeart/2005/8/layout/orgChart1"/>
    <dgm:cxn modelId="{96130CEA-F08E-4893-B73D-0BEE0AD3D228}" type="presParOf" srcId="{25BC482C-6F47-4F8A-8232-4737F75AA9AD}" destId="{3E952D54-F4FB-4C68-BEF2-9E3EBA1C3B8B}" srcOrd="6" destOrd="0" presId="urn:microsoft.com/office/officeart/2005/8/layout/orgChart1"/>
    <dgm:cxn modelId="{4F95703D-28AA-4E0B-9A35-264210239241}" type="presParOf" srcId="{25BC482C-6F47-4F8A-8232-4737F75AA9AD}" destId="{F3020E03-827C-4A31-8E5D-8B8EFD4B8A67}" srcOrd="7" destOrd="0" presId="urn:microsoft.com/office/officeart/2005/8/layout/orgChart1"/>
    <dgm:cxn modelId="{2F80E7A9-8E61-4225-9785-4F637C438E32}" type="presParOf" srcId="{F3020E03-827C-4A31-8E5D-8B8EFD4B8A67}" destId="{85B1456B-E14B-4076-922C-BD50A44058E6}" srcOrd="0" destOrd="0" presId="urn:microsoft.com/office/officeart/2005/8/layout/orgChart1"/>
    <dgm:cxn modelId="{862134BD-7996-4AA4-9D23-5899058CBA70}" type="presParOf" srcId="{85B1456B-E14B-4076-922C-BD50A44058E6}" destId="{E8E1C0F7-CC84-4D8D-90DD-A1F7FEB2DBF5}" srcOrd="0" destOrd="0" presId="urn:microsoft.com/office/officeart/2005/8/layout/orgChart1"/>
    <dgm:cxn modelId="{B6EC5E76-E5D0-4349-897C-0DE5007D35CF}" type="presParOf" srcId="{85B1456B-E14B-4076-922C-BD50A44058E6}" destId="{E303F974-EE96-407E-B15C-199D08388DB7}" srcOrd="1" destOrd="0" presId="urn:microsoft.com/office/officeart/2005/8/layout/orgChart1"/>
    <dgm:cxn modelId="{46B1E6ED-2633-4E41-A68C-5922A09865CE}" type="presParOf" srcId="{F3020E03-827C-4A31-8E5D-8B8EFD4B8A67}" destId="{B2A47BB9-A91C-43BF-9B21-F5B919756FB5}" srcOrd="1" destOrd="0" presId="urn:microsoft.com/office/officeart/2005/8/layout/orgChart1"/>
    <dgm:cxn modelId="{64EBF63E-4B50-41BB-8D6C-D97A091875DF}" type="presParOf" srcId="{F3020E03-827C-4A31-8E5D-8B8EFD4B8A67}" destId="{96C4A5DC-B759-46E1-A333-CCE78B3EF319}" srcOrd="2" destOrd="0" presId="urn:microsoft.com/office/officeart/2005/8/layout/orgChart1"/>
    <dgm:cxn modelId="{66A91117-62D5-496B-B2FF-1A1C9E662973}" type="presParOf" srcId="{25BC482C-6F47-4F8A-8232-4737F75AA9AD}" destId="{E039EFFA-C4F7-4054-B06B-E911E1F824A8}" srcOrd="8" destOrd="0" presId="urn:microsoft.com/office/officeart/2005/8/layout/orgChart1"/>
    <dgm:cxn modelId="{E159EF1D-E40B-4340-A264-E3A70683CAB1}" type="presParOf" srcId="{25BC482C-6F47-4F8A-8232-4737F75AA9AD}" destId="{A4F112DA-A47E-4294-9A70-536E0AAE7E16}" srcOrd="9" destOrd="0" presId="urn:microsoft.com/office/officeart/2005/8/layout/orgChart1"/>
    <dgm:cxn modelId="{A5E4C22E-3D20-4F1B-BF14-E3BECBDC402E}" type="presParOf" srcId="{A4F112DA-A47E-4294-9A70-536E0AAE7E16}" destId="{DBF9C5D1-623C-4163-A16A-D9CFB29D800B}" srcOrd="0" destOrd="0" presId="urn:microsoft.com/office/officeart/2005/8/layout/orgChart1"/>
    <dgm:cxn modelId="{5F539AEE-ED8E-485C-847B-C39A97A48F30}" type="presParOf" srcId="{DBF9C5D1-623C-4163-A16A-D9CFB29D800B}" destId="{DD11B527-EC44-4712-8A23-1E7DEB096A96}" srcOrd="0" destOrd="0" presId="urn:microsoft.com/office/officeart/2005/8/layout/orgChart1"/>
    <dgm:cxn modelId="{F36409F4-238C-4A2E-B387-A7E3377ED25E}" type="presParOf" srcId="{DBF9C5D1-623C-4163-A16A-D9CFB29D800B}" destId="{3168FDFB-8FBE-4674-83BA-DD8417183B4A}" srcOrd="1" destOrd="0" presId="urn:microsoft.com/office/officeart/2005/8/layout/orgChart1"/>
    <dgm:cxn modelId="{E14C668B-CD37-45B9-9E01-E6AA7B0DDF86}" type="presParOf" srcId="{A4F112DA-A47E-4294-9A70-536E0AAE7E16}" destId="{7D388726-7490-4BD4-B8C0-8DA0CCCD6C9F}" srcOrd="1" destOrd="0" presId="urn:microsoft.com/office/officeart/2005/8/layout/orgChart1"/>
    <dgm:cxn modelId="{65B453B9-E8BD-45B7-8722-9DEF29F39B28}" type="presParOf" srcId="{A4F112DA-A47E-4294-9A70-536E0AAE7E16}" destId="{77E4E7C5-569E-45CC-A650-D30F6422F882}" srcOrd="2" destOrd="0" presId="urn:microsoft.com/office/officeart/2005/8/layout/orgChart1"/>
    <dgm:cxn modelId="{78C4695F-7219-4F10-876A-FD7C33577693}" type="presParOf" srcId="{115D34FA-B3DB-4328-AE07-49982F4CF747}" destId="{F13C71C7-C9E6-481B-BB9C-24B33A2DF674}" srcOrd="2" destOrd="0" presId="urn:microsoft.com/office/officeart/2005/8/layout/orgChart1"/>
    <dgm:cxn modelId="{7B971B1B-13B8-46FA-924F-6892C6A53ABF}" type="presParOf" srcId="{1897D458-652F-41E2-94E7-BBDEFA39F461}" destId="{5C2CDB7D-AB97-4DA8-BCFF-6A25B3E06A26}" srcOrd="2" destOrd="0" presId="urn:microsoft.com/office/officeart/2005/8/layout/orgChart1"/>
    <dgm:cxn modelId="{9E8921C7-37B5-40DB-926F-3AD3CF053F06}" type="presParOf" srcId="{1897D458-652F-41E2-94E7-BBDEFA39F461}" destId="{7E1E75FF-A005-49C7-B321-B7A772111EC1}" srcOrd="3" destOrd="0" presId="urn:microsoft.com/office/officeart/2005/8/layout/orgChart1"/>
    <dgm:cxn modelId="{4B18C816-EB18-4AF7-93EE-87AA6FDAFC82}" type="presParOf" srcId="{7E1E75FF-A005-49C7-B321-B7A772111EC1}" destId="{88DA472D-CD0F-4A3A-BAC4-F3B98730487A}" srcOrd="0" destOrd="0" presId="urn:microsoft.com/office/officeart/2005/8/layout/orgChart1"/>
    <dgm:cxn modelId="{86120710-ED5F-4C81-95E9-3439CF5E6A7C}" type="presParOf" srcId="{88DA472D-CD0F-4A3A-BAC4-F3B98730487A}" destId="{1840A84E-09D4-4C54-8801-A7D4F0C20496}" srcOrd="0" destOrd="0" presId="urn:microsoft.com/office/officeart/2005/8/layout/orgChart1"/>
    <dgm:cxn modelId="{A89D0253-5A1C-4D11-AB65-004199FC69D3}" type="presParOf" srcId="{88DA472D-CD0F-4A3A-BAC4-F3B98730487A}" destId="{395D9550-D28D-4CBD-B392-07E1A759CB5D}" srcOrd="1" destOrd="0" presId="urn:microsoft.com/office/officeart/2005/8/layout/orgChart1"/>
    <dgm:cxn modelId="{04F599DB-F654-454E-8EBA-D9862C08FBC3}" type="presParOf" srcId="{7E1E75FF-A005-49C7-B321-B7A772111EC1}" destId="{64E8AA92-F769-4CFC-A649-E60BDD3267DB}" srcOrd="1" destOrd="0" presId="urn:microsoft.com/office/officeart/2005/8/layout/orgChart1"/>
    <dgm:cxn modelId="{4C1A5E63-09D8-4E5C-9E13-8DF480B83A73}" type="presParOf" srcId="{7E1E75FF-A005-49C7-B321-B7A772111EC1}" destId="{882C7BFB-DE3D-488C-B803-8F22EFD5B565}" srcOrd="2" destOrd="0" presId="urn:microsoft.com/office/officeart/2005/8/layout/orgChart1"/>
    <dgm:cxn modelId="{2F8004C2-3285-4356-B913-38186A573936}" type="presParOf" srcId="{1897D458-652F-41E2-94E7-BBDEFA39F461}" destId="{0075D295-B4A4-449B-B8FE-2219DBF12324}" srcOrd="4" destOrd="0" presId="urn:microsoft.com/office/officeart/2005/8/layout/orgChart1"/>
    <dgm:cxn modelId="{3757FA48-6CB8-4EDC-B398-83733C3B26C4}" type="presParOf" srcId="{1897D458-652F-41E2-94E7-BBDEFA39F461}" destId="{9E885A13-1E60-4788-B1BE-BC9C8ED47AA3}" srcOrd="5" destOrd="0" presId="urn:microsoft.com/office/officeart/2005/8/layout/orgChart1"/>
    <dgm:cxn modelId="{8E8D037C-6E8D-4DCF-84A4-6EC7295DEEEA}" type="presParOf" srcId="{9E885A13-1E60-4788-B1BE-BC9C8ED47AA3}" destId="{CA81A3B0-1B39-4FFF-9258-C08129E776F1}" srcOrd="0" destOrd="0" presId="urn:microsoft.com/office/officeart/2005/8/layout/orgChart1"/>
    <dgm:cxn modelId="{30C2CCE4-1122-48BE-8D94-A7D684E34042}" type="presParOf" srcId="{CA81A3B0-1B39-4FFF-9258-C08129E776F1}" destId="{61769D3B-A208-4EA5-8F32-1129B72331EA}" srcOrd="0" destOrd="0" presId="urn:microsoft.com/office/officeart/2005/8/layout/orgChart1"/>
    <dgm:cxn modelId="{497A8640-3739-48E5-B11B-A00DFCABB85F}" type="presParOf" srcId="{CA81A3B0-1B39-4FFF-9258-C08129E776F1}" destId="{B714E408-25EF-4CD2-8593-6E23A67C7F1D}" srcOrd="1" destOrd="0" presId="urn:microsoft.com/office/officeart/2005/8/layout/orgChart1"/>
    <dgm:cxn modelId="{AFD78C9C-8101-4528-838D-BBB30C7BD6EC}" type="presParOf" srcId="{9E885A13-1E60-4788-B1BE-BC9C8ED47AA3}" destId="{04450DF4-FA8C-4B76-AEC9-052D5BC8A45C}" srcOrd="1" destOrd="0" presId="urn:microsoft.com/office/officeart/2005/8/layout/orgChart1"/>
    <dgm:cxn modelId="{7605EC94-3F4E-174E-8CC4-8BFF1113C4CF}" type="presParOf" srcId="{04450DF4-FA8C-4B76-AEC9-052D5BC8A45C}" destId="{18C4D449-3868-FA45-90AD-6BFF4CC48546}" srcOrd="0" destOrd="0" presId="urn:microsoft.com/office/officeart/2005/8/layout/orgChart1"/>
    <dgm:cxn modelId="{8DB632C5-94D2-EA4A-815D-44F30192E952}" type="presParOf" srcId="{04450DF4-FA8C-4B76-AEC9-052D5BC8A45C}" destId="{7B5A4F0F-2016-684A-B7E3-FD8AC3008919}" srcOrd="1" destOrd="0" presId="urn:microsoft.com/office/officeart/2005/8/layout/orgChart1"/>
    <dgm:cxn modelId="{324992E4-704A-7C4B-BDCE-F98BD2975631}" type="presParOf" srcId="{7B5A4F0F-2016-684A-B7E3-FD8AC3008919}" destId="{F6C248C5-FEA7-104E-9E81-689EBC000BFA}" srcOrd="0" destOrd="0" presId="urn:microsoft.com/office/officeart/2005/8/layout/orgChart1"/>
    <dgm:cxn modelId="{EA338B91-2FA6-4F43-B7F7-48CB8F82A966}" type="presParOf" srcId="{F6C248C5-FEA7-104E-9E81-689EBC000BFA}" destId="{4B9D7815-E3B0-C94F-B669-8F282F45768B}" srcOrd="0" destOrd="0" presId="urn:microsoft.com/office/officeart/2005/8/layout/orgChart1"/>
    <dgm:cxn modelId="{FC4DB0FF-BF54-2E46-8B08-493DCD03FD45}" type="presParOf" srcId="{F6C248C5-FEA7-104E-9E81-689EBC000BFA}" destId="{31502D7A-CB2C-0645-9C00-8024955E9AF4}" srcOrd="1" destOrd="0" presId="urn:microsoft.com/office/officeart/2005/8/layout/orgChart1"/>
    <dgm:cxn modelId="{E804B040-67DC-E041-BB9E-6A5364D34E05}" type="presParOf" srcId="{7B5A4F0F-2016-684A-B7E3-FD8AC3008919}" destId="{E2E979ED-7F1F-0E4F-8E6F-CD4C69938D42}" srcOrd="1" destOrd="0" presId="urn:microsoft.com/office/officeart/2005/8/layout/orgChart1"/>
    <dgm:cxn modelId="{874D717E-0DEC-DF4C-9B32-AA4CBEE0A5DC}" type="presParOf" srcId="{7B5A4F0F-2016-684A-B7E3-FD8AC3008919}" destId="{6FDA1D0D-C464-4747-9F47-F61BA3EA74C2}" srcOrd="2" destOrd="0" presId="urn:microsoft.com/office/officeart/2005/8/layout/orgChart1"/>
    <dgm:cxn modelId="{B59CC650-3885-3949-8569-720C09A2D923}" type="presParOf" srcId="{04450DF4-FA8C-4B76-AEC9-052D5BC8A45C}" destId="{1ECD506C-1CA0-4740-98B9-62DA17D84208}" srcOrd="2" destOrd="0" presId="urn:microsoft.com/office/officeart/2005/8/layout/orgChart1"/>
    <dgm:cxn modelId="{D2D8B2D8-5BAE-1D46-98EF-A0E86AD17BA8}" type="presParOf" srcId="{04450DF4-FA8C-4B76-AEC9-052D5BC8A45C}" destId="{09E7658D-9B34-8D44-9B1D-43E4B9B71E27}" srcOrd="3" destOrd="0" presId="urn:microsoft.com/office/officeart/2005/8/layout/orgChart1"/>
    <dgm:cxn modelId="{A079015B-4A8E-9442-AA9B-986BECA35458}" type="presParOf" srcId="{09E7658D-9B34-8D44-9B1D-43E4B9B71E27}" destId="{821AE966-F7BB-1946-A86C-D99751DB4E58}" srcOrd="0" destOrd="0" presId="urn:microsoft.com/office/officeart/2005/8/layout/orgChart1"/>
    <dgm:cxn modelId="{73CEF3BC-BA89-174D-B915-2047598FBBCE}" type="presParOf" srcId="{821AE966-F7BB-1946-A86C-D99751DB4E58}" destId="{E4CCD9D0-40F8-A845-9F0F-B106331F8AC3}" srcOrd="0" destOrd="0" presId="urn:microsoft.com/office/officeart/2005/8/layout/orgChart1"/>
    <dgm:cxn modelId="{25A1C5E4-27CC-ED4A-BD7B-A7884FEB1068}" type="presParOf" srcId="{821AE966-F7BB-1946-A86C-D99751DB4E58}" destId="{0B87594C-7E22-554C-B726-C16C2C1BA29E}" srcOrd="1" destOrd="0" presId="urn:microsoft.com/office/officeart/2005/8/layout/orgChart1"/>
    <dgm:cxn modelId="{81FA1DFF-80E0-2147-914A-4C7F4C2B3463}" type="presParOf" srcId="{09E7658D-9B34-8D44-9B1D-43E4B9B71E27}" destId="{67A225D3-5C73-284E-8A17-B28F215ED650}" srcOrd="1" destOrd="0" presId="urn:microsoft.com/office/officeart/2005/8/layout/orgChart1"/>
    <dgm:cxn modelId="{95A7B873-EDF0-0E45-94EC-56A48DF5DA57}" type="presParOf" srcId="{09E7658D-9B34-8D44-9B1D-43E4B9B71E27}" destId="{536BE25F-8CD4-F245-ADAA-5D8FFA0C8A03}" srcOrd="2" destOrd="0" presId="urn:microsoft.com/office/officeart/2005/8/layout/orgChart1"/>
    <dgm:cxn modelId="{4404A2F6-C432-0C46-86B0-D9F01E3031F6}" type="presParOf" srcId="{04450DF4-FA8C-4B76-AEC9-052D5BC8A45C}" destId="{199226A5-79BC-2148-9360-A9D2593BA3E9}" srcOrd="4" destOrd="0" presId="urn:microsoft.com/office/officeart/2005/8/layout/orgChart1"/>
    <dgm:cxn modelId="{7AD3FE34-5820-184A-BF38-2E6D40B1D000}" type="presParOf" srcId="{04450DF4-FA8C-4B76-AEC9-052D5BC8A45C}" destId="{8C329E3E-662D-E74B-ADFB-E29A54B99C7C}" srcOrd="5" destOrd="0" presId="urn:microsoft.com/office/officeart/2005/8/layout/orgChart1"/>
    <dgm:cxn modelId="{7C0BE743-5AD4-CA44-A74C-91DF43A218CB}" type="presParOf" srcId="{8C329E3E-662D-E74B-ADFB-E29A54B99C7C}" destId="{F474D094-DB38-C242-8575-526A5BDA0E76}" srcOrd="0" destOrd="0" presId="urn:microsoft.com/office/officeart/2005/8/layout/orgChart1"/>
    <dgm:cxn modelId="{26D3334C-130D-0E49-9FE4-4E19D2587158}" type="presParOf" srcId="{F474D094-DB38-C242-8575-526A5BDA0E76}" destId="{FA923B35-11AA-0142-B8CD-B2B966FE8516}" srcOrd="0" destOrd="0" presId="urn:microsoft.com/office/officeart/2005/8/layout/orgChart1"/>
    <dgm:cxn modelId="{A637D190-7868-2547-914A-5295585FCA84}" type="presParOf" srcId="{F474D094-DB38-C242-8575-526A5BDA0E76}" destId="{1CF9C788-3B43-7848-86CC-D399D94591AF}" srcOrd="1" destOrd="0" presId="urn:microsoft.com/office/officeart/2005/8/layout/orgChart1"/>
    <dgm:cxn modelId="{A2633E59-A449-A940-8A2A-43DB66D6DD03}" type="presParOf" srcId="{8C329E3E-662D-E74B-ADFB-E29A54B99C7C}" destId="{5C5DA314-3F2A-4E48-8F6A-F1A342630EAB}" srcOrd="1" destOrd="0" presId="urn:microsoft.com/office/officeart/2005/8/layout/orgChart1"/>
    <dgm:cxn modelId="{558D52DE-6999-BC44-87BE-E7E601C3CA20}" type="presParOf" srcId="{8C329E3E-662D-E74B-ADFB-E29A54B99C7C}" destId="{0AB5A405-00CB-2044-A6D7-67B91146E729}" srcOrd="2" destOrd="0" presId="urn:microsoft.com/office/officeart/2005/8/layout/orgChart1"/>
    <dgm:cxn modelId="{F8B55921-31A2-4506-BB9F-6F531AB71E0E}" type="presParOf" srcId="{9E885A13-1E60-4788-B1BE-BC9C8ED47AA3}" destId="{C1C1DD95-B757-409A-AD7D-B074ABEA1A32}" srcOrd="2" destOrd="0" presId="urn:microsoft.com/office/officeart/2005/8/layout/orgChart1"/>
    <dgm:cxn modelId="{582FA345-566B-43A3-9671-0F30ED2273CB}" type="presParOf" srcId="{1897D458-652F-41E2-94E7-BBDEFA39F461}" destId="{210291E7-F57C-4E79-B1BC-4FABDFC80E6B}" srcOrd="6" destOrd="0" presId="urn:microsoft.com/office/officeart/2005/8/layout/orgChart1"/>
    <dgm:cxn modelId="{A88DCA27-92E9-4C5A-B8D5-0C0381B60CA6}" type="presParOf" srcId="{1897D458-652F-41E2-94E7-BBDEFA39F461}" destId="{C125BFA9-7B61-498B-90CC-CDAC9DF98BB1}" srcOrd="7" destOrd="0" presId="urn:microsoft.com/office/officeart/2005/8/layout/orgChart1"/>
    <dgm:cxn modelId="{35B51DE9-5D9A-4128-8A84-CB6517972A3E}" type="presParOf" srcId="{C125BFA9-7B61-498B-90CC-CDAC9DF98BB1}" destId="{DE4DE90D-55A6-4ABE-9384-FD876272F9F5}" srcOrd="0" destOrd="0" presId="urn:microsoft.com/office/officeart/2005/8/layout/orgChart1"/>
    <dgm:cxn modelId="{C3E20970-5250-4E7B-8389-277E82CD38FE}" type="presParOf" srcId="{DE4DE90D-55A6-4ABE-9384-FD876272F9F5}" destId="{61AF7C04-F1ED-463F-AA0A-A5106F9082F8}" srcOrd="0" destOrd="0" presId="urn:microsoft.com/office/officeart/2005/8/layout/orgChart1"/>
    <dgm:cxn modelId="{AA44DABD-464F-4643-8505-621B47AE3EEA}" type="presParOf" srcId="{DE4DE90D-55A6-4ABE-9384-FD876272F9F5}" destId="{6DE159B3-12B9-43D3-ACDF-F6B4BC8AB712}" srcOrd="1" destOrd="0" presId="urn:microsoft.com/office/officeart/2005/8/layout/orgChart1"/>
    <dgm:cxn modelId="{4524DAD0-4EA0-414E-85A7-CCEDE9A0616F}" type="presParOf" srcId="{C125BFA9-7B61-498B-90CC-CDAC9DF98BB1}" destId="{B199380E-4B84-41A6-A1DA-8B4E77ECC630}" srcOrd="1" destOrd="0" presId="urn:microsoft.com/office/officeart/2005/8/layout/orgChart1"/>
    <dgm:cxn modelId="{580BFC7E-E517-4E2E-A89E-8511338C4E77}" type="presParOf" srcId="{C125BFA9-7B61-498B-90CC-CDAC9DF98BB1}" destId="{EE3A8ED1-3A5B-4333-B76D-A0B7D0557753}" srcOrd="2" destOrd="0" presId="urn:microsoft.com/office/officeart/2005/8/layout/orgChart1"/>
    <dgm:cxn modelId="{55194A2B-B860-4310-8662-F6308FED9392}" type="presParOf" srcId="{1897D458-652F-41E2-94E7-BBDEFA39F461}" destId="{CA5BDE4F-D924-4A70-84A2-DA815E8CD4E2}" srcOrd="8" destOrd="0" presId="urn:microsoft.com/office/officeart/2005/8/layout/orgChart1"/>
    <dgm:cxn modelId="{ACABAFA5-851C-4DAC-AA4F-E8A36C54B58E}" type="presParOf" srcId="{1897D458-652F-41E2-94E7-BBDEFA39F461}" destId="{68DA7173-2A96-4ACF-B389-147BC5D69093}" srcOrd="9" destOrd="0" presId="urn:microsoft.com/office/officeart/2005/8/layout/orgChart1"/>
    <dgm:cxn modelId="{0F9455E1-099B-46E8-B874-3BABA7C9A999}" type="presParOf" srcId="{68DA7173-2A96-4ACF-B389-147BC5D69093}" destId="{BA7E798B-5F27-4FC3-8C62-2AC512FE06C8}" srcOrd="0" destOrd="0" presId="urn:microsoft.com/office/officeart/2005/8/layout/orgChart1"/>
    <dgm:cxn modelId="{07A70EFA-4F09-469D-A15B-CCEDF83E467C}" type="presParOf" srcId="{BA7E798B-5F27-4FC3-8C62-2AC512FE06C8}" destId="{8C280B41-E431-4861-A420-F5C31673CACB}" srcOrd="0" destOrd="0" presId="urn:microsoft.com/office/officeart/2005/8/layout/orgChart1"/>
    <dgm:cxn modelId="{FA5A6FB2-D19D-459C-BF91-A05C9BE08473}" type="presParOf" srcId="{BA7E798B-5F27-4FC3-8C62-2AC512FE06C8}" destId="{D2CEFD1F-B4DD-4443-BA89-1BF0DE690D68}" srcOrd="1" destOrd="0" presId="urn:microsoft.com/office/officeart/2005/8/layout/orgChart1"/>
    <dgm:cxn modelId="{8B24295F-B60F-4005-9E17-83AB4C64F66E}" type="presParOf" srcId="{68DA7173-2A96-4ACF-B389-147BC5D69093}" destId="{AE5BB8A0-F6F7-41D2-A028-EE659744AFD2}" srcOrd="1" destOrd="0" presId="urn:microsoft.com/office/officeart/2005/8/layout/orgChart1"/>
    <dgm:cxn modelId="{8D02E562-E273-4AB8-B69A-763F2CD04302}" type="presParOf" srcId="{AE5BB8A0-F6F7-41D2-A028-EE659744AFD2}" destId="{B4D29A32-884B-4460-A35F-B8AE1135AB3F}" srcOrd="0" destOrd="0" presId="urn:microsoft.com/office/officeart/2005/8/layout/orgChart1"/>
    <dgm:cxn modelId="{9279E6BA-C885-467E-AA92-E26DEAE9CBF6}" type="presParOf" srcId="{AE5BB8A0-F6F7-41D2-A028-EE659744AFD2}" destId="{ED3EDB3C-726E-410C-97A8-B660ED60C5BB}" srcOrd="1" destOrd="0" presId="urn:microsoft.com/office/officeart/2005/8/layout/orgChart1"/>
    <dgm:cxn modelId="{747E4BAB-A0D7-46E8-B3E4-BC6FA06F0DC5}" type="presParOf" srcId="{ED3EDB3C-726E-410C-97A8-B660ED60C5BB}" destId="{75CC050D-AB49-4772-916F-DD9ADDE04BCE}" srcOrd="0" destOrd="0" presId="urn:microsoft.com/office/officeart/2005/8/layout/orgChart1"/>
    <dgm:cxn modelId="{1CA03480-C4C1-47DA-925F-638D78029AB5}" type="presParOf" srcId="{75CC050D-AB49-4772-916F-DD9ADDE04BCE}" destId="{8C49EF78-4600-46EF-9566-D17F07D0A611}" srcOrd="0" destOrd="0" presId="urn:microsoft.com/office/officeart/2005/8/layout/orgChart1"/>
    <dgm:cxn modelId="{99366268-D914-4EEA-A3AD-B9CCF008BD66}" type="presParOf" srcId="{75CC050D-AB49-4772-916F-DD9ADDE04BCE}" destId="{0F247AFB-BBC3-4364-8C83-CCC787438D0A}" srcOrd="1" destOrd="0" presId="urn:microsoft.com/office/officeart/2005/8/layout/orgChart1"/>
    <dgm:cxn modelId="{481BDE91-2FC2-4323-B84E-0042B9969382}" type="presParOf" srcId="{ED3EDB3C-726E-410C-97A8-B660ED60C5BB}" destId="{D6CF0C5F-FE11-48B8-913A-9675BB6E4EE9}" srcOrd="1" destOrd="0" presId="urn:microsoft.com/office/officeart/2005/8/layout/orgChart1"/>
    <dgm:cxn modelId="{2878B76C-8239-4FE0-B4E2-66E2EE7D6AA2}" type="presParOf" srcId="{ED3EDB3C-726E-410C-97A8-B660ED60C5BB}" destId="{C7D45911-6E86-4AFD-A7D3-3E683155BE28}" srcOrd="2" destOrd="0" presId="urn:microsoft.com/office/officeart/2005/8/layout/orgChart1"/>
    <dgm:cxn modelId="{A5517804-21BE-46F2-966D-BB824466F5C9}" type="presParOf" srcId="{AE5BB8A0-F6F7-41D2-A028-EE659744AFD2}" destId="{1793EE6E-A54B-4B85-A4EF-C67235D35B2F}" srcOrd="2" destOrd="0" presId="urn:microsoft.com/office/officeart/2005/8/layout/orgChart1"/>
    <dgm:cxn modelId="{F9248EF7-0D3F-4365-BF2B-C1E4D33AAE56}" type="presParOf" srcId="{AE5BB8A0-F6F7-41D2-A028-EE659744AFD2}" destId="{BCA52F1A-E069-4647-ACAD-AE51C6F88FFC}" srcOrd="3" destOrd="0" presId="urn:microsoft.com/office/officeart/2005/8/layout/orgChart1"/>
    <dgm:cxn modelId="{A6D1B515-789B-4CAD-96F6-D5B526402F6F}" type="presParOf" srcId="{BCA52F1A-E069-4647-ACAD-AE51C6F88FFC}" destId="{82C5EAF6-BC93-400C-AAE0-649CF7FFECCB}" srcOrd="0" destOrd="0" presId="urn:microsoft.com/office/officeart/2005/8/layout/orgChart1"/>
    <dgm:cxn modelId="{46B220A9-1403-4C9D-A3D3-8813A0CAB178}" type="presParOf" srcId="{82C5EAF6-BC93-400C-AAE0-649CF7FFECCB}" destId="{9A2AF758-F0B9-40DD-8213-E8DDCDB9557E}" srcOrd="0" destOrd="0" presId="urn:microsoft.com/office/officeart/2005/8/layout/orgChart1"/>
    <dgm:cxn modelId="{BBE7160B-B2BA-470C-A698-5F5CAAE7F6A5}" type="presParOf" srcId="{82C5EAF6-BC93-400C-AAE0-649CF7FFECCB}" destId="{FFE184C3-9689-4784-8FEC-F2DC23D0D7F6}" srcOrd="1" destOrd="0" presId="urn:microsoft.com/office/officeart/2005/8/layout/orgChart1"/>
    <dgm:cxn modelId="{FAC55AFB-3BFF-4AC0-BB24-E028EAE2AC11}" type="presParOf" srcId="{BCA52F1A-E069-4647-ACAD-AE51C6F88FFC}" destId="{1021B21E-6A0A-4FF8-95CB-80C9F4147A22}" srcOrd="1" destOrd="0" presId="urn:microsoft.com/office/officeart/2005/8/layout/orgChart1"/>
    <dgm:cxn modelId="{3CBAE2EF-9321-4626-A226-D0B063788F32}" type="presParOf" srcId="{BCA52F1A-E069-4647-ACAD-AE51C6F88FFC}" destId="{592C60B2-2E71-43B4-AE29-E18DA0F57B2C}" srcOrd="2" destOrd="0" presId="urn:microsoft.com/office/officeart/2005/8/layout/orgChart1"/>
    <dgm:cxn modelId="{1900F7F2-BDF0-40AC-8CFA-D573094D78F7}" type="presParOf" srcId="{68DA7173-2A96-4ACF-B389-147BC5D69093}" destId="{942B5394-3078-400C-93DA-3AF4F7C82627}" srcOrd="2" destOrd="0" presId="urn:microsoft.com/office/officeart/2005/8/layout/orgChart1"/>
    <dgm:cxn modelId="{F38CC0A5-C203-49B2-ADF3-43368C9D3272}" type="presParOf" srcId="{1897D458-652F-41E2-94E7-BBDEFA39F461}" destId="{43BA5A68-2487-4377-BEB1-0AD006D9D8B6}" srcOrd="10" destOrd="0" presId="urn:microsoft.com/office/officeart/2005/8/layout/orgChart1"/>
    <dgm:cxn modelId="{9CC30054-7DF0-488A-A114-B46DB847E46E}" type="presParOf" srcId="{1897D458-652F-41E2-94E7-BBDEFA39F461}" destId="{16EB2C42-88A1-49FE-909F-AE0750ED35D6}" srcOrd="11" destOrd="0" presId="urn:microsoft.com/office/officeart/2005/8/layout/orgChart1"/>
    <dgm:cxn modelId="{98BB5BA2-7560-496C-BE55-8D14BB33510A}" type="presParOf" srcId="{16EB2C42-88A1-49FE-909F-AE0750ED35D6}" destId="{298F33FE-D512-4454-8476-A4CE2894FE02}" srcOrd="0" destOrd="0" presId="urn:microsoft.com/office/officeart/2005/8/layout/orgChart1"/>
    <dgm:cxn modelId="{0C31301B-0C6F-4DF2-970C-11906B94D268}" type="presParOf" srcId="{298F33FE-D512-4454-8476-A4CE2894FE02}" destId="{3188B8C6-1EC2-4897-9807-C01D7815F95A}" srcOrd="0" destOrd="0" presId="urn:microsoft.com/office/officeart/2005/8/layout/orgChart1"/>
    <dgm:cxn modelId="{7C6B1CB5-A168-48C9-BD7C-FA57F410D7EF}" type="presParOf" srcId="{298F33FE-D512-4454-8476-A4CE2894FE02}" destId="{266D9AD7-BB83-44AA-950F-1149AFDBC5E4}" srcOrd="1" destOrd="0" presId="urn:microsoft.com/office/officeart/2005/8/layout/orgChart1"/>
    <dgm:cxn modelId="{E080A781-AFCA-4230-9C3A-DDA54BBC9752}" type="presParOf" srcId="{16EB2C42-88A1-49FE-909F-AE0750ED35D6}" destId="{67F543E9-B882-4927-ACC0-41C90966368D}" srcOrd="1" destOrd="0" presId="urn:microsoft.com/office/officeart/2005/8/layout/orgChart1"/>
    <dgm:cxn modelId="{91D16D51-B6B7-481C-B2BF-F3C50698451A}" type="presParOf" srcId="{67F543E9-B882-4927-ACC0-41C90966368D}" destId="{4C2AC8A2-16FB-435D-B511-E1FE2E15AB2A}" srcOrd="0" destOrd="0" presId="urn:microsoft.com/office/officeart/2005/8/layout/orgChart1"/>
    <dgm:cxn modelId="{28CA4080-9672-49F6-847E-58EDB3021A1D}" type="presParOf" srcId="{67F543E9-B882-4927-ACC0-41C90966368D}" destId="{5257C30A-AE27-4894-BEC1-3F902A6448FE}" srcOrd="1" destOrd="0" presId="urn:microsoft.com/office/officeart/2005/8/layout/orgChart1"/>
    <dgm:cxn modelId="{6B290555-BAF3-45AF-BE8B-1B51286F3883}" type="presParOf" srcId="{5257C30A-AE27-4894-BEC1-3F902A6448FE}" destId="{F0FB3EAC-12AE-4B17-951E-D1E84235D7D1}" srcOrd="0" destOrd="0" presId="urn:microsoft.com/office/officeart/2005/8/layout/orgChart1"/>
    <dgm:cxn modelId="{E58A2E97-B241-491E-91F4-2437A21A0DC5}" type="presParOf" srcId="{F0FB3EAC-12AE-4B17-951E-D1E84235D7D1}" destId="{F98AAAA2-27EF-4EB6-A29F-B17091BCA280}" srcOrd="0" destOrd="0" presId="urn:microsoft.com/office/officeart/2005/8/layout/orgChart1"/>
    <dgm:cxn modelId="{D13F6EB1-43D8-476C-AB48-64FF57037E89}" type="presParOf" srcId="{F0FB3EAC-12AE-4B17-951E-D1E84235D7D1}" destId="{135DAA99-7C8F-4AD7-AA79-B4DB24D7F441}" srcOrd="1" destOrd="0" presId="urn:microsoft.com/office/officeart/2005/8/layout/orgChart1"/>
    <dgm:cxn modelId="{9985DFEB-3240-490A-86C6-5120CF4E4C10}" type="presParOf" srcId="{5257C30A-AE27-4894-BEC1-3F902A6448FE}" destId="{6D1F41D0-97E7-4133-B9A2-20585D92EA77}" srcOrd="1" destOrd="0" presId="urn:microsoft.com/office/officeart/2005/8/layout/orgChart1"/>
    <dgm:cxn modelId="{EFFC79E1-7843-4F00-A340-C89F2D281A11}" type="presParOf" srcId="{5257C30A-AE27-4894-BEC1-3F902A6448FE}" destId="{5AE8D903-4CCC-48D6-9DE1-5BDC46FC8A57}" srcOrd="2" destOrd="0" presId="urn:microsoft.com/office/officeart/2005/8/layout/orgChart1"/>
    <dgm:cxn modelId="{DB092B9B-28B3-4388-9291-8B2BED0521ED}" type="presParOf" srcId="{67F543E9-B882-4927-ACC0-41C90966368D}" destId="{F9F68648-604C-4997-9D6D-BC531EB2D074}" srcOrd="2" destOrd="0" presId="urn:microsoft.com/office/officeart/2005/8/layout/orgChart1"/>
    <dgm:cxn modelId="{B9886FBE-BFCD-478F-A88B-F6371EB4D8A0}" type="presParOf" srcId="{67F543E9-B882-4927-ACC0-41C90966368D}" destId="{C5F26B00-854F-4133-9A31-3D186BD45127}" srcOrd="3" destOrd="0" presId="urn:microsoft.com/office/officeart/2005/8/layout/orgChart1"/>
    <dgm:cxn modelId="{EFB0F564-9D0E-4370-BBB6-26FE7A62CA52}" type="presParOf" srcId="{C5F26B00-854F-4133-9A31-3D186BD45127}" destId="{96F43F70-E05B-4091-91CD-F199A97E3991}" srcOrd="0" destOrd="0" presId="urn:microsoft.com/office/officeart/2005/8/layout/orgChart1"/>
    <dgm:cxn modelId="{B975E085-B563-4177-877D-797DED1CC451}" type="presParOf" srcId="{96F43F70-E05B-4091-91CD-F199A97E3991}" destId="{9BC767A5-081D-4E43-A56B-A5907CB5BB62}" srcOrd="0" destOrd="0" presId="urn:microsoft.com/office/officeart/2005/8/layout/orgChart1"/>
    <dgm:cxn modelId="{695266D6-DBFB-4E66-951D-672C32A7CBC9}" type="presParOf" srcId="{96F43F70-E05B-4091-91CD-F199A97E3991}" destId="{9F8EE3B4-67BF-4D5C-A656-6F785891619A}" srcOrd="1" destOrd="0" presId="urn:microsoft.com/office/officeart/2005/8/layout/orgChart1"/>
    <dgm:cxn modelId="{39522936-CBF3-488D-815F-C83BB802ADDA}" type="presParOf" srcId="{C5F26B00-854F-4133-9A31-3D186BD45127}" destId="{605517EE-2916-4771-A96A-1B8D0FE99A0D}" srcOrd="1" destOrd="0" presId="urn:microsoft.com/office/officeart/2005/8/layout/orgChart1"/>
    <dgm:cxn modelId="{FE25FCBC-D415-402D-87C7-360054BE5337}" type="presParOf" srcId="{C5F26B00-854F-4133-9A31-3D186BD45127}" destId="{D998AB01-4E43-4ECE-B5BB-99CF9384AD10}" srcOrd="2" destOrd="0" presId="urn:microsoft.com/office/officeart/2005/8/layout/orgChart1"/>
    <dgm:cxn modelId="{0A884FDA-0399-405C-B7EE-4F260EEEFCC7}" type="presParOf" srcId="{16EB2C42-88A1-49FE-909F-AE0750ED35D6}" destId="{58F19C9C-E7FF-4680-B293-1893FF560B06}" srcOrd="2" destOrd="0" presId="urn:microsoft.com/office/officeart/2005/8/layout/orgChart1"/>
    <dgm:cxn modelId="{BF5F3011-1E74-46E2-9229-3B31FE71939B}" type="presParOf" srcId="{FEAC579C-9F03-47B7-9038-83DAF41EF9FF}" destId="{A70331C6-65F6-4EA2-AE25-691DC7D29AC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1" qsCatId="3D" csTypeId="urn:microsoft.com/office/officeart/2005/8/colors/accent1_3#1"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2" qsCatId="3D" csTypeId="urn:microsoft.com/office/officeart/2005/8/colors/accent1_3#2"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3" qsCatId="3D" csTypeId="urn:microsoft.com/office/officeart/2005/8/colors/accent1_3#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4" qsCatId="3D" csTypeId="urn:microsoft.com/office/officeart/2005/8/colors/accent1_3#4"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5" qsCatId="3D" csTypeId="urn:microsoft.com/office/officeart/2005/8/colors/accent1_3#5"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68648-604C-4997-9D6D-BC531EB2D074}">
      <dsp:nvSpPr>
        <dsp:cNvPr id="0" name=""/>
        <dsp:cNvSpPr/>
      </dsp:nvSpPr>
      <dsp:spPr>
        <a:xfrm>
          <a:off x="6930790" y="1487228"/>
          <a:ext cx="168959" cy="1317883"/>
        </a:xfrm>
        <a:custGeom>
          <a:avLst/>
          <a:gdLst/>
          <a:ahLst/>
          <a:cxnLst/>
          <a:rect l="0" t="0" r="0" b="0"/>
          <a:pathLst>
            <a:path>
              <a:moveTo>
                <a:pt x="0" y="0"/>
              </a:moveTo>
              <a:lnTo>
                <a:pt x="0" y="1317883"/>
              </a:lnTo>
              <a:lnTo>
                <a:pt x="168959" y="1317883"/>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2AC8A2-16FB-435D-B511-E1FE2E15AB2A}">
      <dsp:nvSpPr>
        <dsp:cNvPr id="0" name=""/>
        <dsp:cNvSpPr/>
      </dsp:nvSpPr>
      <dsp:spPr>
        <a:xfrm>
          <a:off x="6930790" y="1487228"/>
          <a:ext cx="168959" cy="518142"/>
        </a:xfrm>
        <a:custGeom>
          <a:avLst/>
          <a:gdLst/>
          <a:ahLst/>
          <a:cxnLst/>
          <a:rect l="0" t="0" r="0" b="0"/>
          <a:pathLst>
            <a:path>
              <a:moveTo>
                <a:pt x="0" y="0"/>
              </a:moveTo>
              <a:lnTo>
                <a:pt x="0" y="518142"/>
              </a:lnTo>
              <a:lnTo>
                <a:pt x="168959" y="518142"/>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BA5A68-2487-4377-BEB1-0AD006D9D8B6}">
      <dsp:nvSpPr>
        <dsp:cNvPr id="0" name=""/>
        <dsp:cNvSpPr/>
      </dsp:nvSpPr>
      <dsp:spPr>
        <a:xfrm>
          <a:off x="3974000" y="687487"/>
          <a:ext cx="3407348" cy="236543"/>
        </a:xfrm>
        <a:custGeom>
          <a:avLst/>
          <a:gdLst/>
          <a:ahLst/>
          <a:cxnLst/>
          <a:rect l="0" t="0" r="0" b="0"/>
          <a:pathLst>
            <a:path>
              <a:moveTo>
                <a:pt x="0" y="0"/>
              </a:moveTo>
              <a:lnTo>
                <a:pt x="0" y="118271"/>
              </a:lnTo>
              <a:lnTo>
                <a:pt x="3407348" y="118271"/>
              </a:lnTo>
              <a:lnTo>
                <a:pt x="3407348" y="236543"/>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93EE6E-A54B-4B85-A4EF-C67235D35B2F}">
      <dsp:nvSpPr>
        <dsp:cNvPr id="0" name=""/>
        <dsp:cNvSpPr/>
      </dsp:nvSpPr>
      <dsp:spPr>
        <a:xfrm>
          <a:off x="5567851" y="1487228"/>
          <a:ext cx="168959" cy="1317883"/>
        </a:xfrm>
        <a:custGeom>
          <a:avLst/>
          <a:gdLst/>
          <a:ahLst/>
          <a:cxnLst/>
          <a:rect l="0" t="0" r="0" b="0"/>
          <a:pathLst>
            <a:path>
              <a:moveTo>
                <a:pt x="0" y="0"/>
              </a:moveTo>
              <a:lnTo>
                <a:pt x="0" y="1317883"/>
              </a:lnTo>
              <a:lnTo>
                <a:pt x="168959" y="1317883"/>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D29A32-884B-4460-A35F-B8AE1135AB3F}">
      <dsp:nvSpPr>
        <dsp:cNvPr id="0" name=""/>
        <dsp:cNvSpPr/>
      </dsp:nvSpPr>
      <dsp:spPr>
        <a:xfrm>
          <a:off x="5567851" y="1487228"/>
          <a:ext cx="168959" cy="518142"/>
        </a:xfrm>
        <a:custGeom>
          <a:avLst/>
          <a:gdLst/>
          <a:ahLst/>
          <a:cxnLst/>
          <a:rect l="0" t="0" r="0" b="0"/>
          <a:pathLst>
            <a:path>
              <a:moveTo>
                <a:pt x="0" y="0"/>
              </a:moveTo>
              <a:lnTo>
                <a:pt x="0" y="518142"/>
              </a:lnTo>
              <a:lnTo>
                <a:pt x="168959" y="518142"/>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5BDE4F-D924-4A70-84A2-DA815E8CD4E2}">
      <dsp:nvSpPr>
        <dsp:cNvPr id="0" name=""/>
        <dsp:cNvSpPr/>
      </dsp:nvSpPr>
      <dsp:spPr>
        <a:xfrm>
          <a:off x="3974000" y="687487"/>
          <a:ext cx="2044409" cy="236543"/>
        </a:xfrm>
        <a:custGeom>
          <a:avLst/>
          <a:gdLst/>
          <a:ahLst/>
          <a:cxnLst/>
          <a:rect l="0" t="0" r="0" b="0"/>
          <a:pathLst>
            <a:path>
              <a:moveTo>
                <a:pt x="0" y="0"/>
              </a:moveTo>
              <a:lnTo>
                <a:pt x="0" y="118271"/>
              </a:lnTo>
              <a:lnTo>
                <a:pt x="2044409" y="118271"/>
              </a:lnTo>
              <a:lnTo>
                <a:pt x="2044409" y="236543"/>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0291E7-F57C-4E79-B1BC-4FABDFC80E6B}">
      <dsp:nvSpPr>
        <dsp:cNvPr id="0" name=""/>
        <dsp:cNvSpPr/>
      </dsp:nvSpPr>
      <dsp:spPr>
        <a:xfrm>
          <a:off x="3974000" y="687487"/>
          <a:ext cx="681469" cy="236543"/>
        </a:xfrm>
        <a:custGeom>
          <a:avLst/>
          <a:gdLst/>
          <a:ahLst/>
          <a:cxnLst/>
          <a:rect l="0" t="0" r="0" b="0"/>
          <a:pathLst>
            <a:path>
              <a:moveTo>
                <a:pt x="0" y="0"/>
              </a:moveTo>
              <a:lnTo>
                <a:pt x="0" y="118271"/>
              </a:lnTo>
              <a:lnTo>
                <a:pt x="681469" y="118271"/>
              </a:lnTo>
              <a:lnTo>
                <a:pt x="681469" y="236543"/>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9226A5-79BC-2148-9360-A9D2593BA3E9}">
      <dsp:nvSpPr>
        <dsp:cNvPr id="0" name=""/>
        <dsp:cNvSpPr/>
      </dsp:nvSpPr>
      <dsp:spPr>
        <a:xfrm>
          <a:off x="2841972" y="1487228"/>
          <a:ext cx="168959" cy="2117625"/>
        </a:xfrm>
        <a:custGeom>
          <a:avLst/>
          <a:gdLst/>
          <a:ahLst/>
          <a:cxnLst/>
          <a:rect l="0" t="0" r="0" b="0"/>
          <a:pathLst>
            <a:path>
              <a:moveTo>
                <a:pt x="0" y="0"/>
              </a:moveTo>
              <a:lnTo>
                <a:pt x="0" y="2117625"/>
              </a:lnTo>
              <a:lnTo>
                <a:pt x="168959" y="2117625"/>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CD506C-1CA0-4740-98B9-62DA17D84208}">
      <dsp:nvSpPr>
        <dsp:cNvPr id="0" name=""/>
        <dsp:cNvSpPr/>
      </dsp:nvSpPr>
      <dsp:spPr>
        <a:xfrm>
          <a:off x="2841972" y="1487228"/>
          <a:ext cx="168959" cy="1317883"/>
        </a:xfrm>
        <a:custGeom>
          <a:avLst/>
          <a:gdLst/>
          <a:ahLst/>
          <a:cxnLst/>
          <a:rect l="0" t="0" r="0" b="0"/>
          <a:pathLst>
            <a:path>
              <a:moveTo>
                <a:pt x="0" y="0"/>
              </a:moveTo>
              <a:lnTo>
                <a:pt x="0" y="1317883"/>
              </a:lnTo>
              <a:lnTo>
                <a:pt x="168959" y="1317883"/>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C4D449-3868-FA45-90AD-6BFF4CC48546}">
      <dsp:nvSpPr>
        <dsp:cNvPr id="0" name=""/>
        <dsp:cNvSpPr/>
      </dsp:nvSpPr>
      <dsp:spPr>
        <a:xfrm>
          <a:off x="2841972" y="1487228"/>
          <a:ext cx="168959" cy="518142"/>
        </a:xfrm>
        <a:custGeom>
          <a:avLst/>
          <a:gdLst/>
          <a:ahLst/>
          <a:cxnLst/>
          <a:rect l="0" t="0" r="0" b="0"/>
          <a:pathLst>
            <a:path>
              <a:moveTo>
                <a:pt x="0" y="0"/>
              </a:moveTo>
              <a:lnTo>
                <a:pt x="0" y="518142"/>
              </a:lnTo>
              <a:lnTo>
                <a:pt x="168959" y="518142"/>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75D295-B4A4-449B-B8FE-2219DBF12324}">
      <dsp:nvSpPr>
        <dsp:cNvPr id="0" name=""/>
        <dsp:cNvSpPr/>
      </dsp:nvSpPr>
      <dsp:spPr>
        <a:xfrm>
          <a:off x="3292530" y="687487"/>
          <a:ext cx="681469" cy="236543"/>
        </a:xfrm>
        <a:custGeom>
          <a:avLst/>
          <a:gdLst/>
          <a:ahLst/>
          <a:cxnLst/>
          <a:rect l="0" t="0" r="0" b="0"/>
          <a:pathLst>
            <a:path>
              <a:moveTo>
                <a:pt x="681469" y="0"/>
              </a:moveTo>
              <a:lnTo>
                <a:pt x="681469" y="118271"/>
              </a:lnTo>
              <a:lnTo>
                <a:pt x="0" y="118271"/>
              </a:lnTo>
              <a:lnTo>
                <a:pt x="0" y="236543"/>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2CDB7D-AB97-4DA8-BCFF-6A25B3E06A26}">
      <dsp:nvSpPr>
        <dsp:cNvPr id="0" name=""/>
        <dsp:cNvSpPr/>
      </dsp:nvSpPr>
      <dsp:spPr>
        <a:xfrm>
          <a:off x="1929591" y="687487"/>
          <a:ext cx="2044409" cy="236543"/>
        </a:xfrm>
        <a:custGeom>
          <a:avLst/>
          <a:gdLst/>
          <a:ahLst/>
          <a:cxnLst/>
          <a:rect l="0" t="0" r="0" b="0"/>
          <a:pathLst>
            <a:path>
              <a:moveTo>
                <a:pt x="2044409" y="0"/>
              </a:moveTo>
              <a:lnTo>
                <a:pt x="2044409" y="118271"/>
              </a:lnTo>
              <a:lnTo>
                <a:pt x="0" y="118271"/>
              </a:lnTo>
              <a:lnTo>
                <a:pt x="0" y="236543"/>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39EFFA-C4F7-4054-B06B-E911E1F824A8}">
      <dsp:nvSpPr>
        <dsp:cNvPr id="0" name=""/>
        <dsp:cNvSpPr/>
      </dsp:nvSpPr>
      <dsp:spPr>
        <a:xfrm>
          <a:off x="116092" y="1487228"/>
          <a:ext cx="168959" cy="3717107"/>
        </a:xfrm>
        <a:custGeom>
          <a:avLst/>
          <a:gdLst/>
          <a:ahLst/>
          <a:cxnLst/>
          <a:rect l="0" t="0" r="0" b="0"/>
          <a:pathLst>
            <a:path>
              <a:moveTo>
                <a:pt x="0" y="0"/>
              </a:moveTo>
              <a:lnTo>
                <a:pt x="0" y="3717107"/>
              </a:lnTo>
              <a:lnTo>
                <a:pt x="168959" y="3717107"/>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E952D54-F4FB-4C68-BEF2-9E3EBA1C3B8B}">
      <dsp:nvSpPr>
        <dsp:cNvPr id="0" name=""/>
        <dsp:cNvSpPr/>
      </dsp:nvSpPr>
      <dsp:spPr>
        <a:xfrm>
          <a:off x="116092" y="1487228"/>
          <a:ext cx="168959" cy="2917366"/>
        </a:xfrm>
        <a:custGeom>
          <a:avLst/>
          <a:gdLst/>
          <a:ahLst/>
          <a:cxnLst/>
          <a:rect l="0" t="0" r="0" b="0"/>
          <a:pathLst>
            <a:path>
              <a:moveTo>
                <a:pt x="0" y="0"/>
              </a:moveTo>
              <a:lnTo>
                <a:pt x="0" y="2917366"/>
              </a:lnTo>
              <a:lnTo>
                <a:pt x="168959" y="2917366"/>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6D8569-68E4-432A-8516-6226A92D8DD6}">
      <dsp:nvSpPr>
        <dsp:cNvPr id="0" name=""/>
        <dsp:cNvSpPr/>
      </dsp:nvSpPr>
      <dsp:spPr>
        <a:xfrm>
          <a:off x="116092" y="1487228"/>
          <a:ext cx="168959" cy="2117625"/>
        </a:xfrm>
        <a:custGeom>
          <a:avLst/>
          <a:gdLst/>
          <a:ahLst/>
          <a:cxnLst/>
          <a:rect l="0" t="0" r="0" b="0"/>
          <a:pathLst>
            <a:path>
              <a:moveTo>
                <a:pt x="0" y="0"/>
              </a:moveTo>
              <a:lnTo>
                <a:pt x="0" y="2117625"/>
              </a:lnTo>
              <a:lnTo>
                <a:pt x="168959" y="2117625"/>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A3770D-2A24-472B-BD19-810316DCD5DF}">
      <dsp:nvSpPr>
        <dsp:cNvPr id="0" name=""/>
        <dsp:cNvSpPr/>
      </dsp:nvSpPr>
      <dsp:spPr>
        <a:xfrm>
          <a:off x="116092" y="1487228"/>
          <a:ext cx="168959" cy="1317883"/>
        </a:xfrm>
        <a:custGeom>
          <a:avLst/>
          <a:gdLst/>
          <a:ahLst/>
          <a:cxnLst/>
          <a:rect l="0" t="0" r="0" b="0"/>
          <a:pathLst>
            <a:path>
              <a:moveTo>
                <a:pt x="0" y="0"/>
              </a:moveTo>
              <a:lnTo>
                <a:pt x="0" y="1317883"/>
              </a:lnTo>
              <a:lnTo>
                <a:pt x="168959" y="1317883"/>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BB1B832-00B5-4CC4-8B5F-49A2711A9018}">
      <dsp:nvSpPr>
        <dsp:cNvPr id="0" name=""/>
        <dsp:cNvSpPr/>
      </dsp:nvSpPr>
      <dsp:spPr>
        <a:xfrm>
          <a:off x="116092" y="1487228"/>
          <a:ext cx="168959" cy="518142"/>
        </a:xfrm>
        <a:custGeom>
          <a:avLst/>
          <a:gdLst/>
          <a:ahLst/>
          <a:cxnLst/>
          <a:rect l="0" t="0" r="0" b="0"/>
          <a:pathLst>
            <a:path>
              <a:moveTo>
                <a:pt x="0" y="0"/>
              </a:moveTo>
              <a:lnTo>
                <a:pt x="0" y="518142"/>
              </a:lnTo>
              <a:lnTo>
                <a:pt x="168959" y="518142"/>
              </a:lnTo>
            </a:path>
          </a:pathLst>
        </a:cu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465F727-ABD9-46E9-A930-6C84387342C2}">
      <dsp:nvSpPr>
        <dsp:cNvPr id="0" name=""/>
        <dsp:cNvSpPr/>
      </dsp:nvSpPr>
      <dsp:spPr>
        <a:xfrm>
          <a:off x="566651" y="687487"/>
          <a:ext cx="3407348" cy="236543"/>
        </a:xfrm>
        <a:custGeom>
          <a:avLst/>
          <a:gdLst/>
          <a:ahLst/>
          <a:cxnLst/>
          <a:rect l="0" t="0" r="0" b="0"/>
          <a:pathLst>
            <a:path>
              <a:moveTo>
                <a:pt x="3407348" y="0"/>
              </a:moveTo>
              <a:lnTo>
                <a:pt x="3407348" y="118271"/>
              </a:lnTo>
              <a:lnTo>
                <a:pt x="0" y="118271"/>
              </a:lnTo>
              <a:lnTo>
                <a:pt x="0" y="236543"/>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9FACD-66EF-4F68-A4AD-4319426F0AE7}">
      <dsp:nvSpPr>
        <dsp:cNvPr id="0" name=""/>
        <dsp:cNvSpPr/>
      </dsp:nvSpPr>
      <dsp:spPr>
        <a:xfrm>
          <a:off x="3077056" y="124289"/>
          <a:ext cx="1793887" cy="563198"/>
        </a:xfrm>
        <a:prstGeom prst="rect">
          <a:avLst/>
        </a:prstGeom>
        <a:solidFill>
          <a:schemeClr val="accent2">
            <a:lumMod val="20000"/>
            <a:lumOff val="8000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BAE SYSTEMS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/MOD Manufacturing System Requirements</a:t>
          </a:r>
        </a:p>
      </dsp:txBody>
      <dsp:txXfrm>
        <a:off x="3077056" y="124289"/>
        <a:ext cx="1793887" cy="563198"/>
      </dsp:txXfrm>
    </dsp:sp>
    <dsp:sp modelId="{064B14C4-1B7E-49C8-AD66-3770328404A9}">
      <dsp:nvSpPr>
        <dsp:cNvPr id="0" name=""/>
        <dsp:cNvSpPr/>
      </dsp:nvSpPr>
      <dsp:spPr>
        <a:xfrm>
          <a:off x="3453" y="924030"/>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Low </a:t>
          </a:r>
          <a:r>
            <a:rPr kumimoji="0" lang="en-US" altLang="en-US" sz="1100" b="0" i="0" u="none" strike="noStrike" kern="1200" cap="none" normalizeH="0" baseline="0" dirty="0" err="1">
              <a:ln/>
              <a:solidFill>
                <a:prstClr val="black">
                  <a:hueOff val="0"/>
                  <a:satOff val="0"/>
                  <a:lumOff val="0"/>
                  <a:alphaOff val="0"/>
                </a:prstClr>
              </a:solidFill>
              <a:effectLst/>
              <a:latin typeface="Arial" pitchFamily="34" charset="0"/>
              <a:ea typeface="+mn-ea"/>
              <a:cs typeface="Arial" pitchFamily="34" charset="0"/>
            </a:rPr>
            <a:t>Mfg</a:t>
          </a:r>
          <a:r>
            <a:rPr kumimoji="0" lang="en-US" altLang="en-US" sz="1100" b="0" i="0" u="none" strike="noStrike" kern="1200" cap="none" normalizeH="0" baseline="0" dirty="0">
              <a:ln/>
              <a:effectLst/>
              <a:latin typeface="Arial" pitchFamily="34" charset="0"/>
              <a:cs typeface="Arial" pitchFamily="34" charset="0"/>
            </a:rPr>
            <a:t> Costs</a:t>
          </a:r>
        </a:p>
      </dsp:txBody>
      <dsp:txXfrm>
        <a:off x="3453" y="924030"/>
        <a:ext cx="1126396" cy="563198"/>
      </dsp:txXfrm>
    </dsp:sp>
    <dsp:sp modelId="{1B2B0231-AC59-4382-9D48-BF92B58F6407}">
      <dsp:nvSpPr>
        <dsp:cNvPr id="0" name=""/>
        <dsp:cNvSpPr/>
      </dsp:nvSpPr>
      <dsp:spPr>
        <a:xfrm>
          <a:off x="285052" y="1723771"/>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err="1">
              <a:ln/>
              <a:solidFill>
                <a:prstClr val="black">
                  <a:hueOff val="0"/>
                  <a:satOff val="0"/>
                  <a:lumOff val="0"/>
                  <a:alphaOff val="0"/>
                </a:prstClr>
              </a:solidFill>
              <a:effectLst/>
              <a:latin typeface="Arial" pitchFamily="34" charset="0"/>
              <a:ea typeface="+mn-ea"/>
              <a:cs typeface="Arial" pitchFamily="34" charset="0"/>
            </a:rPr>
            <a:t>Labour</a:t>
          </a:r>
          <a:endPar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endParaRPr>
        </a:p>
      </dsp:txBody>
      <dsp:txXfrm>
        <a:off x="285052" y="1723771"/>
        <a:ext cx="1126396" cy="563198"/>
      </dsp:txXfrm>
    </dsp:sp>
    <dsp:sp modelId="{F9575CE9-FF4A-48B3-AF94-40E5C1E6A1D9}">
      <dsp:nvSpPr>
        <dsp:cNvPr id="0" name=""/>
        <dsp:cNvSpPr/>
      </dsp:nvSpPr>
      <dsp:spPr>
        <a:xfrm>
          <a:off x="285052" y="2523513"/>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Equipment</a:t>
          </a:r>
          <a:r>
            <a:rPr kumimoji="0" lang="en-US" altLang="en-US" sz="1200" b="0" i="0" u="none" strike="noStrike" kern="1200" cap="none" normalizeH="0" baseline="0" dirty="0">
              <a:ln/>
              <a:effectLst/>
              <a:latin typeface="Arial" pitchFamily="34" charset="0"/>
              <a:cs typeface="Arial" pitchFamily="34" charset="0"/>
            </a:rPr>
            <a: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Capital Cost</a:t>
          </a:r>
        </a:p>
      </dsp:txBody>
      <dsp:txXfrm>
        <a:off x="285052" y="2523513"/>
        <a:ext cx="1126396" cy="563198"/>
      </dsp:txXfrm>
    </dsp:sp>
    <dsp:sp modelId="{4C854355-EFD2-4FAC-A40F-B832FA3FCC62}">
      <dsp:nvSpPr>
        <dsp:cNvPr id="0" name=""/>
        <dsp:cNvSpPr/>
      </dsp:nvSpPr>
      <dsp:spPr>
        <a:xfrm>
          <a:off x="285052" y="3323254"/>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Service</a:t>
          </a:r>
          <a:r>
            <a:rPr kumimoji="0" lang="en-US" altLang="en-US" sz="1200" b="0" i="0" u="none" strike="noStrike" kern="1200" cap="none" normalizeH="0" baseline="0" dirty="0">
              <a:ln/>
              <a:effectLst/>
              <a:latin typeface="Arial" pitchFamily="34" charset="0"/>
              <a:cs typeface="Arial" pitchFamily="34" charset="0"/>
            </a:rPr>
            <a: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Operating Cost </a:t>
          </a:r>
        </a:p>
      </dsp:txBody>
      <dsp:txXfrm>
        <a:off x="285052" y="3323254"/>
        <a:ext cx="1126396" cy="563198"/>
      </dsp:txXfrm>
    </dsp:sp>
    <dsp:sp modelId="{E8E1C0F7-CC84-4D8D-90DD-A1F7FEB2DBF5}">
      <dsp:nvSpPr>
        <dsp:cNvPr id="0" name=""/>
        <dsp:cNvSpPr/>
      </dsp:nvSpPr>
      <dsp:spPr>
        <a:xfrm>
          <a:off x="285052" y="4122996"/>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Material</a:t>
          </a:r>
          <a:r>
            <a:rPr kumimoji="0" lang="en-US" altLang="en-US" sz="1200" b="0" i="0" u="none" strike="noStrike" kern="1200" cap="none" normalizeH="0" baseline="0" dirty="0">
              <a:ln/>
              <a:effectLst/>
              <a:latin typeface="Arial" pitchFamily="34" charset="0"/>
              <a:cs typeface="Arial" pitchFamily="34" charset="0"/>
            </a:rPr>
            <a:t> Cost</a:t>
          </a:r>
        </a:p>
      </dsp:txBody>
      <dsp:txXfrm>
        <a:off x="285052" y="4122996"/>
        <a:ext cx="1126396" cy="563198"/>
      </dsp:txXfrm>
    </dsp:sp>
    <dsp:sp modelId="{DD11B527-EC44-4712-8A23-1E7DEB096A96}">
      <dsp:nvSpPr>
        <dsp:cNvPr id="0" name=""/>
        <dsp:cNvSpPr/>
      </dsp:nvSpPr>
      <dsp:spPr>
        <a:xfrm>
          <a:off x="285052" y="4922737"/>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solidFill>
                <a:prstClr val="black">
                  <a:hueOff val="0"/>
                  <a:satOff val="0"/>
                  <a:lumOff val="0"/>
                  <a:alphaOff val="0"/>
                </a:prstClr>
              </a:solidFill>
              <a:effectLst/>
              <a:latin typeface="Arial" pitchFamily="34" charset="0"/>
              <a:ea typeface="+mn-ea"/>
              <a:cs typeface="Arial" pitchFamily="34"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solidFill>
                <a:prstClr val="black">
                  <a:hueOff val="0"/>
                  <a:satOff val="0"/>
                  <a:lumOff val="0"/>
                  <a:alphaOff val="0"/>
                </a:prstClr>
              </a:solidFill>
              <a:effectLst/>
              <a:latin typeface="Arial" pitchFamily="34" charset="0"/>
              <a:ea typeface="+mn-ea"/>
              <a:cs typeface="Arial" pitchFamily="34" charset="0"/>
            </a:rPr>
            <a:t>Cost</a:t>
          </a:r>
        </a:p>
      </dsp:txBody>
      <dsp:txXfrm>
        <a:off x="285052" y="4922737"/>
        <a:ext cx="1126396" cy="563198"/>
      </dsp:txXfrm>
    </dsp:sp>
    <dsp:sp modelId="{1840A84E-09D4-4C54-8801-A7D4F0C20496}">
      <dsp:nvSpPr>
        <dsp:cNvPr id="0" name=""/>
        <dsp:cNvSpPr/>
      </dsp:nvSpPr>
      <dsp:spPr>
        <a:xfrm>
          <a:off x="1366392" y="924030"/>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Good Surge </a:t>
          </a: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(Volume Flexible)</a:t>
          </a:r>
        </a:p>
      </dsp:txBody>
      <dsp:txXfrm>
        <a:off x="1366392" y="924030"/>
        <a:ext cx="1126396" cy="563198"/>
      </dsp:txXfrm>
    </dsp:sp>
    <dsp:sp modelId="{61769D3B-A208-4EA5-8F32-1129B72331EA}">
      <dsp:nvSpPr>
        <dsp:cNvPr id="0" name=""/>
        <dsp:cNvSpPr/>
      </dsp:nvSpPr>
      <dsp:spPr>
        <a:xfrm>
          <a:off x="2729332" y="924030"/>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Reliable </a:t>
          </a:r>
          <a:r>
            <a:rPr kumimoji="0" lang="en-US" altLang="en-US" sz="1200" b="0" i="0" u="none" strike="noStrike" kern="1200" cap="none" normalizeH="0" baseline="0" dirty="0" err="1">
              <a:ln/>
              <a:effectLst/>
              <a:latin typeface="Arial" pitchFamily="34" charset="0"/>
              <a:cs typeface="Arial" pitchFamily="34" charset="0"/>
            </a:rPr>
            <a:t>Mfg</a:t>
          </a:r>
          <a:endParaRPr kumimoji="0" lang="en-US" altLang="en-US" sz="1200" b="0" i="0" u="none" strike="noStrike" kern="1200" cap="none" normalizeH="0" baseline="0" dirty="0">
            <a:ln/>
            <a:effectLst/>
            <a:latin typeface="Arial" pitchFamily="34" charset="0"/>
            <a:cs typeface="Arial" pitchFamily="34" charset="0"/>
          </a:endParaRPr>
        </a:p>
      </dsp:txBody>
      <dsp:txXfrm>
        <a:off x="2729332" y="924030"/>
        <a:ext cx="1126396" cy="563198"/>
      </dsp:txXfrm>
    </dsp:sp>
    <dsp:sp modelId="{4B9D7815-E3B0-C94F-B669-8F282F45768B}">
      <dsp:nvSpPr>
        <dsp:cNvPr id="0" name=""/>
        <dsp:cNvSpPr/>
      </dsp:nvSpPr>
      <dsp:spPr>
        <a:xfrm>
          <a:off x="3010931" y="1723771"/>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533400">
            <a:lnSpc>
              <a:spcPct val="90000"/>
            </a:lnSpc>
            <a:spcBef>
              <a:spcPct val="0"/>
            </a:spcBef>
            <a:spcAft>
              <a:spcPct val="35000"/>
            </a:spcAft>
            <a:buNone/>
          </a:pPr>
          <a:r>
            <a:rPr lang="en-US" sz="1200" kern="1200" dirty="0"/>
            <a:t>Reliable </a:t>
          </a:r>
          <a:r>
            <a:rPr lang="en-US" sz="1200" kern="1200" dirty="0" err="1"/>
            <a:t>Labour</a:t>
          </a:r>
          <a:endParaRPr lang="en-US" sz="1200" kern="1200" dirty="0"/>
        </a:p>
      </dsp:txBody>
      <dsp:txXfrm>
        <a:off x="3010931" y="1723771"/>
        <a:ext cx="1126396" cy="563198"/>
      </dsp:txXfrm>
    </dsp:sp>
    <dsp:sp modelId="{E4CCD9D0-40F8-A845-9F0F-B106331F8AC3}">
      <dsp:nvSpPr>
        <dsp:cNvPr id="0" name=""/>
        <dsp:cNvSpPr/>
      </dsp:nvSpPr>
      <dsp:spPr>
        <a:xfrm>
          <a:off x="3010931" y="2523513"/>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kumimoji="0" 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Reliable</a:t>
          </a:r>
          <a:r>
            <a:rPr lang="en-US" sz="1200" kern="1200" dirty="0"/>
            <a:t> </a:t>
          </a:r>
        </a:p>
        <a:p>
          <a:pPr marL="0" lvl="0" indent="0" algn="ctr" defTabSz="488950">
            <a:lnSpc>
              <a:spcPct val="90000"/>
            </a:lnSpc>
            <a:spcBef>
              <a:spcPct val="0"/>
            </a:spcBef>
            <a:spcAft>
              <a:spcPct val="35000"/>
            </a:spcAft>
            <a:buNone/>
          </a:pPr>
          <a:r>
            <a:rPr lang="en-US" sz="1200" kern="1200" dirty="0"/>
            <a:t>Equipment</a:t>
          </a:r>
        </a:p>
      </dsp:txBody>
      <dsp:txXfrm>
        <a:off x="3010931" y="2523513"/>
        <a:ext cx="1126396" cy="563198"/>
      </dsp:txXfrm>
    </dsp:sp>
    <dsp:sp modelId="{FA923B35-11AA-0142-B8CD-B2B966FE8516}">
      <dsp:nvSpPr>
        <dsp:cNvPr id="0" name=""/>
        <dsp:cNvSpPr/>
      </dsp:nvSpPr>
      <dsp:spPr>
        <a:xfrm>
          <a:off x="3010931" y="3323254"/>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533400">
            <a:lnSpc>
              <a:spcPct val="90000"/>
            </a:lnSpc>
            <a:spcBef>
              <a:spcPct val="0"/>
            </a:spcBef>
            <a:spcAft>
              <a:spcPct val="35000"/>
            </a:spcAft>
            <a:buNone/>
          </a:pPr>
          <a:r>
            <a:rPr lang="en-US" sz="1200" kern="1200" dirty="0"/>
            <a:t>Reliable Supply Chain</a:t>
          </a:r>
        </a:p>
      </dsp:txBody>
      <dsp:txXfrm>
        <a:off x="3010931" y="3323254"/>
        <a:ext cx="1126396" cy="563198"/>
      </dsp:txXfrm>
    </dsp:sp>
    <dsp:sp modelId="{61AF7C04-F1ED-463F-AA0A-A5106F9082F8}">
      <dsp:nvSpPr>
        <dsp:cNvPr id="0" name=""/>
        <dsp:cNvSpPr/>
      </dsp:nvSpPr>
      <dsp:spPr>
        <a:xfrm>
          <a:off x="4092272" y="924030"/>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Short Lead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Times</a:t>
          </a:r>
        </a:p>
      </dsp:txBody>
      <dsp:txXfrm>
        <a:off x="4092272" y="924030"/>
        <a:ext cx="1126396" cy="563198"/>
      </dsp:txXfrm>
    </dsp:sp>
    <dsp:sp modelId="{8C280B41-E431-4861-A420-F5C31673CACB}">
      <dsp:nvSpPr>
        <dsp:cNvPr id="0" name=""/>
        <dsp:cNvSpPr/>
      </dsp:nvSpPr>
      <dsp:spPr>
        <a:xfrm>
          <a:off x="5455211" y="924030"/>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High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Quality</a:t>
          </a:r>
          <a:r>
            <a:rPr kumimoji="0" lang="en-US" altLang="en-US" sz="1200" b="0" i="0" u="none" strike="noStrike" kern="1200" cap="none" normalizeH="0" baseline="0" dirty="0">
              <a:ln/>
              <a:effectLst/>
              <a:latin typeface="Arial" pitchFamily="34" charset="0"/>
              <a:cs typeface="Arial"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200" b="0" i="0" u="none" strike="noStrike" kern="1200" cap="none" normalizeH="0" baseline="0" dirty="0">
            <a:ln/>
            <a:effectLst/>
            <a:latin typeface="Arial" pitchFamily="34" charset="0"/>
            <a:cs typeface="Arial" pitchFamily="34" charset="0"/>
          </a:endParaRPr>
        </a:p>
      </dsp:txBody>
      <dsp:txXfrm>
        <a:off x="5455211" y="924030"/>
        <a:ext cx="1126396" cy="563198"/>
      </dsp:txXfrm>
    </dsp:sp>
    <dsp:sp modelId="{8C49EF78-4600-46EF-9566-D17F07D0A611}">
      <dsp:nvSpPr>
        <dsp:cNvPr id="0" name=""/>
        <dsp:cNvSpPr/>
      </dsp:nvSpPr>
      <dsp:spPr>
        <a:xfrm>
          <a:off x="5736810" y="1723771"/>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Low Defect </a:t>
          </a: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Rate</a:t>
          </a:r>
        </a:p>
      </dsp:txBody>
      <dsp:txXfrm>
        <a:off x="5736810" y="1723771"/>
        <a:ext cx="1126396" cy="563198"/>
      </dsp:txXfrm>
    </dsp:sp>
    <dsp:sp modelId="{9A2AF758-F0B9-40DD-8213-E8DDCDB9557E}">
      <dsp:nvSpPr>
        <dsp:cNvPr id="0" name=""/>
        <dsp:cNvSpPr/>
      </dsp:nvSpPr>
      <dsp:spPr>
        <a:xfrm>
          <a:off x="5736810" y="2523513"/>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Test &amp; Inspect</a:t>
          </a:r>
        </a:p>
      </dsp:txBody>
      <dsp:txXfrm>
        <a:off x="5736810" y="2523513"/>
        <a:ext cx="1126396" cy="563198"/>
      </dsp:txXfrm>
    </dsp:sp>
    <dsp:sp modelId="{3188B8C6-1EC2-4897-9807-C01D7815F95A}">
      <dsp:nvSpPr>
        <dsp:cNvPr id="0" name=""/>
        <dsp:cNvSpPr/>
      </dsp:nvSpPr>
      <dsp:spPr>
        <a:xfrm>
          <a:off x="6818151" y="924030"/>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kern="1200" cap="none" normalizeH="0" baseline="0" dirty="0">
              <a:ln/>
              <a:effectLst/>
              <a:latin typeface="Arial" pitchFamily="34" charset="0"/>
              <a:cs typeface="Arial" pitchFamily="34" charset="0"/>
            </a:rPr>
            <a:t>Safe to Make</a:t>
          </a:r>
        </a:p>
      </dsp:txBody>
      <dsp:txXfrm>
        <a:off x="6818151" y="924030"/>
        <a:ext cx="1126396" cy="563198"/>
      </dsp:txXfrm>
    </dsp:sp>
    <dsp:sp modelId="{F98AAAA2-27EF-4EB6-A29F-B17091BCA280}">
      <dsp:nvSpPr>
        <dsp:cNvPr id="0" name=""/>
        <dsp:cNvSpPr/>
      </dsp:nvSpPr>
      <dsp:spPr>
        <a:xfrm>
          <a:off x="7099750" y="1723771"/>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(ER 2014)</a:t>
          </a:r>
        </a:p>
      </dsp:txBody>
      <dsp:txXfrm>
        <a:off x="7099750" y="1723771"/>
        <a:ext cx="1126396" cy="563198"/>
      </dsp:txXfrm>
    </dsp:sp>
    <dsp:sp modelId="{9BC767A5-081D-4E43-A56B-A5907CB5BB62}">
      <dsp:nvSpPr>
        <dsp:cNvPr id="0" name=""/>
        <dsp:cNvSpPr/>
      </dsp:nvSpPr>
      <dsp:spPr>
        <a:xfrm>
          <a:off x="7099750" y="2523513"/>
          <a:ext cx="1126396" cy="563198"/>
        </a:xfrm>
        <a:prstGeom prst="rect">
          <a:avLst/>
        </a:prstGeom>
        <a:solidFill>
          <a:srgbClr val="ED7D31">
            <a:lumMod val="20000"/>
            <a:lumOff val="80000"/>
          </a:srgbClr>
        </a:solidFill>
        <a:ln w="12700" cap="flat" cmpd="sng" algn="ctr">
          <a:solidFill>
            <a:srgbClr val="70AD47">
              <a:shade val="8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solidFill>
                <a:prstClr val="black">
                  <a:hueOff val="0"/>
                  <a:satOff val="0"/>
                  <a:lumOff val="0"/>
                  <a:alphaOff val="0"/>
                </a:prstClr>
              </a:solidFill>
              <a:effectLst/>
              <a:latin typeface="Arial" pitchFamily="34" charset="0"/>
              <a:ea typeface="+mn-ea"/>
              <a:cs typeface="Arial" pitchFamily="34" charset="0"/>
            </a:rPr>
            <a:t>Non-Explosive</a:t>
          </a:r>
        </a:p>
      </dsp:txBody>
      <dsp:txXfrm>
        <a:off x="7099750" y="2523513"/>
        <a:ext cx="1126396" cy="563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1">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2">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3">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5#4">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FC278C-1683-4032-987A-E5927A5F472D}" type="datetimeFigureOut">
              <a:rPr lang="en-GB" smtClean="0"/>
              <a:t>27/09/2026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BDE2-7E08-4568-AFAF-47BB082A6A98}" type="slidenum">
              <a:rPr lang="en-GB" smtClean="0"/>
              <a:t>‹#›</a:t>
            </a:fld>
            <a:endParaRPr lang="en-GB"/>
          </a:p>
        </p:txBody>
      </p:sp>
    </p:spTree>
    <p:extLst>
      <p:ext uri="{BB962C8B-B14F-4D97-AF65-F5344CB8AC3E}">
        <p14:creationId xmlns:p14="http://schemas.microsoft.com/office/powerpoint/2010/main" val="423389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3497827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7</a:t>
            </a:fld>
            <a:endParaRPr lang="en-GB" dirty="0">
              <a:solidFill>
                <a:srgbClr val="000000"/>
              </a:solidFill>
              <a:latin typeface="Arial" pitchFamily="34" charset="0"/>
            </a:endParaRPr>
          </a:p>
        </p:txBody>
      </p:sp>
    </p:spTree>
    <p:extLst>
      <p:ext uri="{BB962C8B-B14F-4D97-AF65-F5344CB8AC3E}">
        <p14:creationId xmlns:p14="http://schemas.microsoft.com/office/powerpoint/2010/main" val="808337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15</a:t>
            </a:fld>
            <a:endParaRPr lang="en-GB" dirty="0">
              <a:solidFill>
                <a:srgbClr val="000000"/>
              </a:solidFill>
              <a:latin typeface="Arial" pitchFamily="34" charset="0"/>
            </a:endParaRPr>
          </a:p>
        </p:txBody>
      </p:sp>
    </p:spTree>
    <p:extLst>
      <p:ext uri="{BB962C8B-B14F-4D97-AF65-F5344CB8AC3E}">
        <p14:creationId xmlns:p14="http://schemas.microsoft.com/office/powerpoint/2010/main" val="700520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0C9703-C38C-DF4D-B2E8-BD8152D2CFDE}" type="slidenum">
              <a:rPr lang="en-US" smtClean="0"/>
              <a:pPr/>
              <a:t>16</a:t>
            </a:fld>
            <a:endParaRPr lang="en-US"/>
          </a:p>
        </p:txBody>
      </p:sp>
    </p:spTree>
    <p:extLst>
      <p:ext uri="{BB962C8B-B14F-4D97-AF65-F5344CB8AC3E}">
        <p14:creationId xmlns:p14="http://schemas.microsoft.com/office/powerpoint/2010/main" val="566263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17</a:t>
            </a:fld>
            <a:endParaRPr lang="en-GB">
              <a:solidFill>
                <a:prstClr val="black"/>
              </a:solidFill>
            </a:endParaRPr>
          </a:p>
        </p:txBody>
      </p:sp>
    </p:spTree>
    <p:extLst>
      <p:ext uri="{BB962C8B-B14F-4D97-AF65-F5344CB8AC3E}">
        <p14:creationId xmlns:p14="http://schemas.microsoft.com/office/powerpoint/2010/main" val="597370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18</a:t>
            </a:fld>
            <a:endParaRPr lang="en-GB">
              <a:solidFill>
                <a:prstClr val="black"/>
              </a:solidFill>
            </a:endParaRPr>
          </a:p>
        </p:txBody>
      </p:sp>
    </p:spTree>
    <p:extLst>
      <p:ext uri="{BB962C8B-B14F-4D97-AF65-F5344CB8AC3E}">
        <p14:creationId xmlns:p14="http://schemas.microsoft.com/office/powerpoint/2010/main" val="1957978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Slide Image Placeholder 1"/>
          <p:cNvSpPr>
            <a:spLocks noGrp="1" noRot="1" noChangeAspect="1" noTextEdit="1"/>
          </p:cNvSpPr>
          <p:nvPr>
            <p:ph type="sldImg"/>
          </p:nvPr>
        </p:nvSpPr>
        <p:spPr>
          <a:xfrm>
            <a:off x="381000" y="685800"/>
            <a:ext cx="6096000" cy="3429000"/>
          </a:xfrm>
          <a:ln/>
        </p:spPr>
      </p:sp>
      <p:sp>
        <p:nvSpPr>
          <p:cNvPr id="216067" name="Notes Placeholder 2"/>
          <p:cNvSpPr>
            <a:spLocks noGrp="1"/>
          </p:cNvSpPr>
          <p:nvPr>
            <p:ph type="body" idx="1"/>
          </p:nvPr>
        </p:nvSpPr>
        <p:spPr>
          <a:noFill/>
          <a:ln/>
        </p:spPr>
        <p:txBody>
          <a:bodyPr/>
          <a:lstStyle/>
          <a:p>
            <a:endParaRPr lang="en-US"/>
          </a:p>
        </p:txBody>
      </p:sp>
      <p:sp>
        <p:nvSpPr>
          <p:cNvPr id="216068" name="Slide Number Placeholder 3"/>
          <p:cNvSpPr>
            <a:spLocks noGrp="1"/>
          </p:cNvSpPr>
          <p:nvPr>
            <p:ph type="sldNum" sz="quarter" idx="5"/>
          </p:nvPr>
        </p:nvSpPr>
        <p:spPr>
          <a:noFill/>
        </p:spPr>
        <p:txBody>
          <a:bodyPr/>
          <a:lstStyle/>
          <a:p>
            <a:pPr defTabSz="903288"/>
            <a:fld id="{058A5472-9091-46BF-B564-CAB975EF4341}" type="slidenum">
              <a:rPr lang="en-GB" smtClean="0">
                <a:solidFill>
                  <a:prstClr val="black"/>
                </a:solidFill>
              </a:rPr>
              <a:pPr defTabSz="903288"/>
              <a:t>19</a:t>
            </a:fld>
            <a:endParaRPr lang="en-GB">
              <a:solidFill>
                <a:prstClr val="black"/>
              </a:solidFill>
            </a:endParaRPr>
          </a:p>
        </p:txBody>
      </p:sp>
    </p:spTree>
    <p:extLst>
      <p:ext uri="{BB962C8B-B14F-4D97-AF65-F5344CB8AC3E}">
        <p14:creationId xmlns:p14="http://schemas.microsoft.com/office/powerpoint/2010/main" val="51894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20</a:t>
            </a:fld>
            <a:endParaRPr lang="en-GB">
              <a:solidFill>
                <a:prstClr val="black"/>
              </a:solidFill>
            </a:endParaRPr>
          </a:p>
        </p:txBody>
      </p:sp>
    </p:spTree>
    <p:extLst>
      <p:ext uri="{BB962C8B-B14F-4D97-AF65-F5344CB8AC3E}">
        <p14:creationId xmlns:p14="http://schemas.microsoft.com/office/powerpoint/2010/main" val="221112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AB1DA6D-C3D2-6544-A379-EF889B2A955F}" type="slidenum">
              <a:rPr lang="en-GB" sz="1200"/>
              <a:pPr eaLnBrk="1" hangingPunct="1"/>
              <a:t>36</a:t>
            </a:fld>
            <a:endParaRPr lang="en-GB" sz="1200"/>
          </a:p>
        </p:txBody>
      </p:sp>
      <p:sp>
        <p:nvSpPr>
          <p:cNvPr id="174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latin typeface="Times New Roman" charset="0"/>
              </a:rPr>
              <a:t>4</a:t>
            </a:r>
          </a:p>
        </p:txBody>
      </p:sp>
      <p:sp>
        <p:nvSpPr>
          <p:cNvPr id="174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4" name="Rectangle 6"/>
          <p:cNvSpPr>
            <a:spLocks noChangeArrowheads="1"/>
          </p:cNvSpPr>
          <p:nvPr/>
        </p:nvSpPr>
        <p:spPr bwMode="auto">
          <a:xfrm>
            <a:off x="388620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5" name="Rectangle 7"/>
          <p:cNvSpPr>
            <a:spLocks noChangeArrowheads="1"/>
          </p:cNvSpPr>
          <p:nvPr/>
        </p:nvSpPr>
        <p:spPr bwMode="auto">
          <a:xfrm>
            <a:off x="388620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latin typeface="Times New Roman" charset="0"/>
              </a:rPr>
              <a:t>4</a:t>
            </a:r>
          </a:p>
        </p:txBody>
      </p:sp>
      <p:sp>
        <p:nvSpPr>
          <p:cNvPr id="17416" name="Rectangle 8"/>
          <p:cNvSpPr>
            <a:spLocks noChangeArrowheads="1"/>
          </p:cNvSpPr>
          <p:nvPr/>
        </p:nvSpPr>
        <p:spPr bwMode="auto">
          <a:xfrm>
            <a:off x="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7" name="Rectangle 9"/>
          <p:cNvSpPr>
            <a:spLocks noChangeArrowheads="1"/>
          </p:cNvSpPr>
          <p:nvPr/>
        </p:nvSpPr>
        <p:spPr bwMode="auto">
          <a:xfrm>
            <a:off x="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8" name="Rectangle 10"/>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7419" name="Rectangle 11"/>
          <p:cNvSpPr>
            <a:spLocks noGrp="1" noChangeArrowheads="1"/>
          </p:cNvSpPr>
          <p:nvPr>
            <p:ph type="body" idx="1"/>
          </p:nvPr>
        </p:nvSpPr>
        <p:spPr>
          <a:xfrm>
            <a:off x="914400" y="4346575"/>
            <a:ext cx="5029200" cy="38481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a:p>
        </p:txBody>
      </p:sp>
    </p:spTree>
    <p:extLst>
      <p:ext uri="{BB962C8B-B14F-4D97-AF65-F5344CB8AC3E}">
        <p14:creationId xmlns:p14="http://schemas.microsoft.com/office/powerpoint/2010/main" val="2490089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37</a:t>
            </a:fld>
            <a:endParaRPr lang="en-GB" dirty="0">
              <a:solidFill>
                <a:srgbClr val="000000"/>
              </a:solidFill>
              <a:latin typeface="Arial" pitchFamily="34" charset="0"/>
            </a:endParaRPr>
          </a:p>
        </p:txBody>
      </p:sp>
    </p:spTree>
    <p:extLst>
      <p:ext uri="{BB962C8B-B14F-4D97-AF65-F5344CB8AC3E}">
        <p14:creationId xmlns:p14="http://schemas.microsoft.com/office/powerpoint/2010/main" val="710868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95144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681596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420285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56</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3789618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57</a:t>
            </a:fld>
            <a:endParaRPr lang="en-GB"/>
          </a:p>
        </p:txBody>
      </p:sp>
    </p:spTree>
    <p:extLst>
      <p:ext uri="{BB962C8B-B14F-4D97-AF65-F5344CB8AC3E}">
        <p14:creationId xmlns:p14="http://schemas.microsoft.com/office/powerpoint/2010/main" val="3820942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58</a:t>
            </a:fld>
            <a:endParaRPr lang="en-GB" sz="1200">
              <a:latin typeface="GE Inspira Pitch Regular" charset="0"/>
            </a:endParaRPr>
          </a:p>
        </p:txBody>
      </p:sp>
    </p:spTree>
    <p:extLst>
      <p:ext uri="{BB962C8B-B14F-4D97-AF65-F5344CB8AC3E}">
        <p14:creationId xmlns:p14="http://schemas.microsoft.com/office/powerpoint/2010/main" val="600494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59</a:t>
            </a:fld>
            <a:endParaRPr lang="en-GB" sz="1200"/>
          </a:p>
        </p:txBody>
      </p:sp>
    </p:spTree>
    <p:extLst>
      <p:ext uri="{BB962C8B-B14F-4D97-AF65-F5344CB8AC3E}">
        <p14:creationId xmlns:p14="http://schemas.microsoft.com/office/powerpoint/2010/main" val="2703122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60</a:t>
            </a:fld>
            <a:endParaRPr lang="en-GB" sz="1200"/>
          </a:p>
        </p:txBody>
      </p:sp>
    </p:spTree>
    <p:extLst>
      <p:ext uri="{BB962C8B-B14F-4D97-AF65-F5344CB8AC3E}">
        <p14:creationId xmlns:p14="http://schemas.microsoft.com/office/powerpoint/2010/main" val="110985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61</a:t>
            </a:fld>
            <a:endParaRPr lang="en-GB" sz="1200"/>
          </a:p>
        </p:txBody>
      </p:sp>
    </p:spTree>
    <p:extLst>
      <p:ext uri="{BB962C8B-B14F-4D97-AF65-F5344CB8AC3E}">
        <p14:creationId xmlns:p14="http://schemas.microsoft.com/office/powerpoint/2010/main" val="3805391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63</a:t>
            </a:fld>
            <a:endParaRPr lang="en-GB" sz="1200"/>
          </a:p>
        </p:txBody>
      </p:sp>
    </p:spTree>
    <p:extLst>
      <p:ext uri="{BB962C8B-B14F-4D97-AF65-F5344CB8AC3E}">
        <p14:creationId xmlns:p14="http://schemas.microsoft.com/office/powerpoint/2010/main" val="3085193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68</a:t>
            </a:fld>
            <a:endParaRPr lang="en-GB" sz="1200"/>
          </a:p>
        </p:txBody>
      </p:sp>
    </p:spTree>
    <p:extLst>
      <p:ext uri="{BB962C8B-B14F-4D97-AF65-F5344CB8AC3E}">
        <p14:creationId xmlns:p14="http://schemas.microsoft.com/office/powerpoint/2010/main" val="1310031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71</a:t>
            </a:fld>
            <a:endParaRPr lang="en-GB"/>
          </a:p>
        </p:txBody>
      </p:sp>
    </p:spTree>
    <p:extLst>
      <p:ext uri="{BB962C8B-B14F-4D97-AF65-F5344CB8AC3E}">
        <p14:creationId xmlns:p14="http://schemas.microsoft.com/office/powerpoint/2010/main" val="33981618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76</a:t>
            </a:fld>
            <a:endParaRPr lang="en-GB" sz="1200"/>
          </a:p>
        </p:txBody>
      </p:sp>
    </p:spTree>
    <p:extLst>
      <p:ext uri="{BB962C8B-B14F-4D97-AF65-F5344CB8AC3E}">
        <p14:creationId xmlns:p14="http://schemas.microsoft.com/office/powerpoint/2010/main" val="1386355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77</a:t>
            </a:fld>
            <a:endParaRPr lang="en-GB" sz="1200"/>
          </a:p>
        </p:txBody>
      </p:sp>
    </p:spTree>
    <p:extLst>
      <p:ext uri="{BB962C8B-B14F-4D97-AF65-F5344CB8AC3E}">
        <p14:creationId xmlns:p14="http://schemas.microsoft.com/office/powerpoint/2010/main" val="14821690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78</a:t>
            </a:fld>
            <a:endParaRPr lang="en-GB" sz="1200"/>
          </a:p>
        </p:txBody>
      </p:sp>
    </p:spTree>
    <p:extLst>
      <p:ext uri="{BB962C8B-B14F-4D97-AF65-F5344CB8AC3E}">
        <p14:creationId xmlns:p14="http://schemas.microsoft.com/office/powerpoint/2010/main" val="1049046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79</a:t>
            </a:fld>
            <a:endParaRPr lang="en-GB" sz="1200"/>
          </a:p>
        </p:txBody>
      </p:sp>
    </p:spTree>
    <p:extLst>
      <p:ext uri="{BB962C8B-B14F-4D97-AF65-F5344CB8AC3E}">
        <p14:creationId xmlns:p14="http://schemas.microsoft.com/office/powerpoint/2010/main" val="7444906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81</a:t>
            </a:fld>
            <a:endParaRPr lang="en-GB" sz="1200"/>
          </a:p>
        </p:txBody>
      </p:sp>
    </p:spTree>
    <p:extLst>
      <p:ext uri="{BB962C8B-B14F-4D97-AF65-F5344CB8AC3E}">
        <p14:creationId xmlns:p14="http://schemas.microsoft.com/office/powerpoint/2010/main" val="31163198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82</a:t>
            </a:fld>
            <a:endParaRPr lang="en-GB" sz="1200"/>
          </a:p>
        </p:txBody>
      </p:sp>
    </p:spTree>
    <p:extLst>
      <p:ext uri="{BB962C8B-B14F-4D97-AF65-F5344CB8AC3E}">
        <p14:creationId xmlns:p14="http://schemas.microsoft.com/office/powerpoint/2010/main" val="8638254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83</a:t>
            </a:fld>
            <a:endParaRPr lang="en-GB" sz="1200"/>
          </a:p>
        </p:txBody>
      </p:sp>
    </p:spTree>
    <p:extLst>
      <p:ext uri="{BB962C8B-B14F-4D97-AF65-F5344CB8AC3E}">
        <p14:creationId xmlns:p14="http://schemas.microsoft.com/office/powerpoint/2010/main" val="12985563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84</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108431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1DECCA1-A4BE-3B4E-8725-4788547E7729}" type="slidenum">
              <a:rPr lang="en-GB" sz="1200">
                <a:solidFill>
                  <a:prstClr val="black"/>
                </a:solidFill>
              </a:rPr>
              <a:pPr eaLnBrk="1" hangingPunct="1"/>
              <a:t>85</a:t>
            </a:fld>
            <a:endParaRPr lang="en-GB" sz="1200">
              <a:solidFill>
                <a:prstClr val="black"/>
              </a:solidFill>
            </a:endParaRPr>
          </a:p>
        </p:txBody>
      </p:sp>
      <p:sp>
        <p:nvSpPr>
          <p:cNvPr id="8294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4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solidFill>
                  <a:prstClr val="black"/>
                </a:solidFill>
                <a:latin typeface="Times New Roman" charset="0"/>
                <a:ea typeface="+mn-ea"/>
              </a:rPr>
              <a:t>24</a:t>
            </a:r>
          </a:p>
        </p:txBody>
      </p:sp>
      <p:sp>
        <p:nvSpPr>
          <p:cNvPr id="82948"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4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0" name="Rectangle 6"/>
          <p:cNvSpPr>
            <a:spLocks noChangeArrowheads="1"/>
          </p:cNvSpPr>
          <p:nvPr/>
        </p:nvSpPr>
        <p:spPr bwMode="auto">
          <a:xfrm>
            <a:off x="388620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1" name="Rectangle 7"/>
          <p:cNvSpPr>
            <a:spLocks noChangeArrowheads="1"/>
          </p:cNvSpPr>
          <p:nvPr/>
        </p:nvSpPr>
        <p:spPr bwMode="auto">
          <a:xfrm>
            <a:off x="388620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solidFill>
                  <a:prstClr val="black"/>
                </a:solidFill>
                <a:latin typeface="Times New Roman" charset="0"/>
                <a:ea typeface="+mn-ea"/>
              </a:rPr>
              <a:t>24</a:t>
            </a:r>
          </a:p>
        </p:txBody>
      </p:sp>
      <p:sp>
        <p:nvSpPr>
          <p:cNvPr id="82952" name="Rectangle 8"/>
          <p:cNvSpPr>
            <a:spLocks noChangeArrowheads="1"/>
          </p:cNvSpPr>
          <p:nvPr/>
        </p:nvSpPr>
        <p:spPr bwMode="auto">
          <a:xfrm>
            <a:off x="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3" name="Rectangle 9"/>
          <p:cNvSpPr>
            <a:spLocks noChangeArrowheads="1"/>
          </p:cNvSpPr>
          <p:nvPr/>
        </p:nvSpPr>
        <p:spPr bwMode="auto">
          <a:xfrm>
            <a:off x="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4" name="Rectangle 10"/>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82955" name="Rectangle 11"/>
          <p:cNvSpPr>
            <a:spLocks noGrp="1" noChangeArrowheads="1"/>
          </p:cNvSpPr>
          <p:nvPr>
            <p:ph type="body" idx="1"/>
          </p:nvPr>
        </p:nvSpPr>
        <p:spPr>
          <a:xfrm>
            <a:off x="914400" y="4346575"/>
            <a:ext cx="5029200" cy="38481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a:p>
        </p:txBody>
      </p:sp>
    </p:spTree>
    <p:extLst>
      <p:ext uri="{BB962C8B-B14F-4D97-AF65-F5344CB8AC3E}">
        <p14:creationId xmlns:p14="http://schemas.microsoft.com/office/powerpoint/2010/main" val="18879148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16531437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1E3FD5-3FC2-5A4E-B9F2-A55A1EE0E71E}" type="slidenum">
              <a:rPr lang="en-GB">
                <a:solidFill>
                  <a:prstClr val="black"/>
                </a:solidFill>
              </a:rPr>
              <a:pPr/>
              <a:t>87</a:t>
            </a:fld>
            <a:endParaRPr lang="en-GB">
              <a:solidFill>
                <a:prstClr val="black"/>
              </a:solidFill>
            </a:endParaRPr>
          </a:p>
        </p:txBody>
      </p:sp>
      <p:sp>
        <p:nvSpPr>
          <p:cNvPr id="133122" name="Rectangle 2"/>
          <p:cNvSpPr>
            <a:spLocks noGrp="1" noRot="1" noChangeAspect="1" noChangeArrowheads="1" noTextEdit="1"/>
          </p:cNvSpPr>
          <p:nvPr>
            <p:ph type="sldImg"/>
          </p:nvPr>
        </p:nvSpPr>
        <p:spPr>
          <a:xfrm>
            <a:off x="-58738" y="881063"/>
            <a:ext cx="7453313" cy="4192587"/>
          </a:xfrm>
          <a:ln/>
          <a:extLst>
            <a:ext uri="{FAA26D3D-D897-4be2-8F04-BA451C77F1D7}">
              <ma14:placeholderFlag xmlns:ma14="http://schemas.microsoft.com/office/mac/drawingml/2011/main" xmlns="" val="1"/>
            </a:ext>
          </a:extLst>
        </p:spPr>
      </p:sp>
      <p:sp>
        <p:nvSpPr>
          <p:cNvPr id="133123" name="Rectangle 3"/>
          <p:cNvSpPr>
            <a:spLocks noGrp="1" noChangeArrowheads="1"/>
          </p:cNvSpPr>
          <p:nvPr>
            <p:ph type="body" idx="1"/>
          </p:nvPr>
        </p:nvSpPr>
        <p:spPr>
          <a:xfrm>
            <a:off x="800100" y="5230813"/>
            <a:ext cx="5534025" cy="3644900"/>
          </a:xfrm>
        </p:spPr>
        <p:txBody>
          <a:bodyPr/>
          <a:lstStyle/>
          <a:p>
            <a:pPr marL="114300" lvl="1"/>
            <a:endParaRPr lang="en-US" b="1"/>
          </a:p>
        </p:txBody>
      </p:sp>
    </p:spTree>
    <p:extLst>
      <p:ext uri="{BB962C8B-B14F-4D97-AF65-F5344CB8AC3E}">
        <p14:creationId xmlns:p14="http://schemas.microsoft.com/office/powerpoint/2010/main" val="16421895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1168535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1E3FD5-3FC2-5A4E-B9F2-A55A1EE0E71E}" type="slidenum">
              <a:rPr lang="en-GB">
                <a:solidFill>
                  <a:prstClr val="black"/>
                </a:solidFill>
              </a:rPr>
              <a:pPr/>
              <a:t>92</a:t>
            </a:fld>
            <a:endParaRPr lang="en-GB">
              <a:solidFill>
                <a:prstClr val="black"/>
              </a:solidFill>
            </a:endParaRPr>
          </a:p>
        </p:txBody>
      </p:sp>
      <p:sp>
        <p:nvSpPr>
          <p:cNvPr id="133122" name="Rectangle 2"/>
          <p:cNvSpPr>
            <a:spLocks noGrp="1" noRot="1" noChangeAspect="1" noChangeArrowheads="1" noTextEdit="1"/>
          </p:cNvSpPr>
          <p:nvPr>
            <p:ph type="sldImg"/>
          </p:nvPr>
        </p:nvSpPr>
        <p:spPr>
          <a:xfrm>
            <a:off x="-58738" y="881063"/>
            <a:ext cx="7453313" cy="4192587"/>
          </a:xfrm>
          <a:ln/>
          <a:extLst>
            <a:ext uri="{FAA26D3D-D897-4be2-8F04-BA451C77F1D7}">
              <ma14:placeholderFlag xmlns:ma14="http://schemas.microsoft.com/office/mac/drawingml/2011/main" xmlns="" val="1"/>
            </a:ext>
          </a:extLst>
        </p:spPr>
      </p:sp>
      <p:sp>
        <p:nvSpPr>
          <p:cNvPr id="133123" name="Rectangle 3"/>
          <p:cNvSpPr>
            <a:spLocks noGrp="1" noChangeArrowheads="1"/>
          </p:cNvSpPr>
          <p:nvPr>
            <p:ph type="body" idx="1"/>
          </p:nvPr>
        </p:nvSpPr>
        <p:spPr>
          <a:xfrm>
            <a:off x="800100" y="5230813"/>
            <a:ext cx="5534025" cy="3644900"/>
          </a:xfrm>
        </p:spPr>
        <p:txBody>
          <a:bodyPr/>
          <a:lstStyle/>
          <a:p>
            <a:pPr marL="114300" lvl="1"/>
            <a:endParaRPr lang="en-US" b="1"/>
          </a:p>
        </p:txBody>
      </p:sp>
    </p:spTree>
    <p:extLst>
      <p:ext uri="{BB962C8B-B14F-4D97-AF65-F5344CB8AC3E}">
        <p14:creationId xmlns:p14="http://schemas.microsoft.com/office/powerpoint/2010/main" val="6179502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97</a:t>
            </a:fld>
            <a:endParaRPr lang="en-GB" dirty="0">
              <a:solidFill>
                <a:srgbClr val="000000"/>
              </a:solidFill>
              <a:latin typeface="Arial" pitchFamily="34" charset="0"/>
            </a:endParaRPr>
          </a:p>
        </p:txBody>
      </p:sp>
    </p:spTree>
    <p:extLst>
      <p:ext uri="{BB962C8B-B14F-4D97-AF65-F5344CB8AC3E}">
        <p14:creationId xmlns:p14="http://schemas.microsoft.com/office/powerpoint/2010/main" val="3627872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101</a:t>
            </a:fld>
            <a:endParaRPr lang="en-GB" sz="120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9063726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E871F3D-7F09-D548-9693-C4E4C9D49F69}" type="slidenum">
              <a:rPr lang="en-GB" sz="1200">
                <a:solidFill>
                  <a:srgbClr val="000000"/>
                </a:solidFill>
              </a:rPr>
              <a:pPr eaLnBrk="1" hangingPunct="1"/>
              <a:t>107</a:t>
            </a:fld>
            <a:endParaRPr lang="en-GB" sz="1200">
              <a:solidFill>
                <a:srgbClr val="000000"/>
              </a:solidFill>
            </a:endParaRPr>
          </a:p>
        </p:txBody>
      </p:sp>
      <p:sp>
        <p:nvSpPr>
          <p:cNvPr id="38914" name="Rectangle 2"/>
          <p:cNvSpPr>
            <a:spLocks noGrp="1" noRot="1" noChangeAspect="1" noChangeArrowheads="1" noTextEdit="1"/>
          </p:cNvSpPr>
          <p:nvPr>
            <p:ph type="sldImg"/>
          </p:nvPr>
        </p:nvSpPr>
        <p:spPr>
          <a:xfrm>
            <a:off x="385763" y="685800"/>
            <a:ext cx="6088062" cy="3425825"/>
          </a:xfrm>
          <a:ln/>
        </p:spPr>
      </p:sp>
      <p:sp>
        <p:nvSpPr>
          <p:cNvPr id="389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8694591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00AA4BA-B2C6-C24D-9893-A53F8AAE45B6}" type="slidenum">
              <a:rPr lang="en-GB" sz="1200"/>
              <a:pPr eaLnBrk="1" hangingPunct="1"/>
              <a:t>110</a:t>
            </a:fld>
            <a:endParaRPr lang="en-GB" sz="1200"/>
          </a:p>
        </p:txBody>
      </p:sp>
      <p:sp>
        <p:nvSpPr>
          <p:cNvPr id="63490" name="Rectangle 2"/>
          <p:cNvSpPr>
            <a:spLocks noGrp="1" noRot="1" noChangeAspect="1" noChangeArrowheads="1" noTextEdit="1"/>
          </p:cNvSpPr>
          <p:nvPr>
            <p:ph type="sldImg"/>
          </p:nvPr>
        </p:nvSpPr>
        <p:spPr>
          <a:xfrm>
            <a:off x="384175" y="685800"/>
            <a:ext cx="6094413" cy="3429000"/>
          </a:xfrm>
          <a:ln/>
        </p:spPr>
      </p:sp>
      <p:sp>
        <p:nvSpPr>
          <p:cNvPr id="63491"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89023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9832022-3385-574F-B743-4683B4F58966}" type="slidenum">
              <a:rPr lang="en-GB"/>
              <a:pPr eaLnBrk="1" hangingPunct="1"/>
              <a:t>111</a:t>
            </a:fld>
            <a:endParaRPr lang="en-GB"/>
          </a:p>
        </p:txBody>
      </p:sp>
      <p:sp>
        <p:nvSpPr>
          <p:cNvPr id="83971" name="Rectangle 2"/>
          <p:cNvSpPr>
            <a:spLocks noGrp="1" noRot="1" noChangeAspect="1" noChangeArrowheads="1" noTextEdit="1"/>
          </p:cNvSpPr>
          <p:nvPr>
            <p:ph type="sldImg"/>
          </p:nvPr>
        </p:nvSpPr>
        <p:spPr>
          <a:xfrm>
            <a:off x="384175" y="685800"/>
            <a:ext cx="6094413" cy="3429000"/>
          </a:xfrm>
          <a:ln/>
        </p:spPr>
      </p:sp>
      <p:sp>
        <p:nvSpPr>
          <p:cNvPr id="83972"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9165291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E9BFF36-EF6C-DF4C-93AB-B1F98361AF17}" type="slidenum">
              <a:rPr lang="en-GB"/>
              <a:pPr eaLnBrk="1" hangingPunct="1"/>
              <a:t>112</a:t>
            </a:fld>
            <a:endParaRPr lang="en-GB"/>
          </a:p>
        </p:txBody>
      </p:sp>
      <p:sp>
        <p:nvSpPr>
          <p:cNvPr id="84995" name="Rectangle 2"/>
          <p:cNvSpPr>
            <a:spLocks noGrp="1" noRot="1" noChangeAspect="1" noChangeArrowheads="1" noTextEdit="1"/>
          </p:cNvSpPr>
          <p:nvPr>
            <p:ph type="sldImg"/>
          </p:nvPr>
        </p:nvSpPr>
        <p:spPr>
          <a:xfrm>
            <a:off x="384175" y="685800"/>
            <a:ext cx="6094413" cy="3429000"/>
          </a:xfrm>
          <a:ln/>
        </p:spPr>
      </p:sp>
      <p:sp>
        <p:nvSpPr>
          <p:cNvPr id="84996"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371946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DA467AA-3968-A44A-B0DF-46A75ECC31D1}" type="slidenum">
              <a:rPr lang="en-GB"/>
              <a:pPr eaLnBrk="1" hangingPunct="1"/>
              <a:t>113</a:t>
            </a:fld>
            <a:endParaRPr lang="en-GB"/>
          </a:p>
        </p:txBody>
      </p:sp>
      <p:sp>
        <p:nvSpPr>
          <p:cNvPr id="86019" name="Rectangle 2"/>
          <p:cNvSpPr>
            <a:spLocks noGrp="1" noRot="1" noChangeAspect="1" noChangeArrowheads="1" noTextEdit="1"/>
          </p:cNvSpPr>
          <p:nvPr>
            <p:ph type="sldImg"/>
          </p:nvPr>
        </p:nvSpPr>
        <p:spPr>
          <a:xfrm>
            <a:off x="384175" y="685800"/>
            <a:ext cx="6094413" cy="3429000"/>
          </a:xfrm>
          <a:ln/>
        </p:spPr>
      </p:sp>
      <p:sp>
        <p:nvSpPr>
          <p:cNvPr id="86020"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249249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1E785A-84B7-B54C-9835-58E8350819C2}" type="slidenum">
              <a:rPr lang="en-GB"/>
              <a:pPr eaLnBrk="1" hangingPunct="1"/>
              <a:t>114</a:t>
            </a:fld>
            <a:endParaRPr lang="en-GB"/>
          </a:p>
        </p:txBody>
      </p:sp>
      <p:sp>
        <p:nvSpPr>
          <p:cNvPr id="87043" name="Rectangle 2"/>
          <p:cNvSpPr>
            <a:spLocks noGrp="1" noRot="1" noChangeAspect="1" noChangeArrowheads="1" noTextEdit="1"/>
          </p:cNvSpPr>
          <p:nvPr>
            <p:ph type="sldImg"/>
          </p:nvPr>
        </p:nvSpPr>
        <p:spPr>
          <a:xfrm>
            <a:off x="384175" y="685800"/>
            <a:ext cx="6094413" cy="3429000"/>
          </a:xfrm>
          <a:ln/>
        </p:spPr>
      </p:sp>
      <p:sp>
        <p:nvSpPr>
          <p:cNvPr id="87044"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5179125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80928A7-769F-8141-995E-13E30C8C1D30}" type="slidenum">
              <a:rPr lang="en-GB" sz="1200"/>
              <a:pPr eaLnBrk="1" hangingPunct="1"/>
              <a:t>116</a:t>
            </a:fld>
            <a:endParaRPr lang="en-GB" sz="120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105628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AF4C1FF-37FD-5347-A22A-99B01EA85D9A}" type="slidenum">
              <a:rPr lang="en-GB" sz="1200"/>
              <a:pPr eaLnBrk="1" hangingPunct="1"/>
              <a:t>121</a:t>
            </a:fld>
            <a:endParaRPr lang="en-GB" sz="1200"/>
          </a:p>
        </p:txBody>
      </p:sp>
      <p:sp>
        <p:nvSpPr>
          <p:cNvPr id="70658" name="Rectangle 2"/>
          <p:cNvSpPr>
            <a:spLocks noGrp="1" noRot="1" noChangeAspect="1" noChangeArrowheads="1" noTextEdit="1"/>
          </p:cNvSpPr>
          <p:nvPr>
            <p:ph type="sldImg"/>
          </p:nvPr>
        </p:nvSpPr>
        <p:spPr>
          <a:xfrm>
            <a:off x="382588" y="685800"/>
            <a:ext cx="6096000" cy="3429000"/>
          </a:xfrm>
          <a:ln/>
        </p:spPr>
      </p:sp>
      <p:sp>
        <p:nvSpPr>
          <p:cNvPr id="70659"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9664354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2348450-E66A-D341-97D0-C849F0A5171C}" type="slidenum">
              <a:rPr lang="en-GB" sz="1200"/>
              <a:pPr eaLnBrk="1" hangingPunct="1"/>
              <a:t>122</a:t>
            </a:fld>
            <a:endParaRPr lang="en-GB" sz="1200"/>
          </a:p>
        </p:txBody>
      </p:sp>
      <p:sp>
        <p:nvSpPr>
          <p:cNvPr id="73730" name="Rectangle 2"/>
          <p:cNvSpPr>
            <a:spLocks noGrp="1" noRot="1" noChangeAspect="1" noChangeArrowheads="1" noTextEdit="1"/>
          </p:cNvSpPr>
          <p:nvPr>
            <p:ph type="sldImg"/>
          </p:nvPr>
        </p:nvSpPr>
        <p:spPr>
          <a:xfrm>
            <a:off x="382588" y="685800"/>
            <a:ext cx="6096000" cy="3429000"/>
          </a:xfrm>
          <a:ln/>
        </p:spPr>
      </p:sp>
      <p:sp>
        <p:nvSpPr>
          <p:cNvPr id="7373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30388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123</a:t>
            </a:fld>
            <a:endParaRPr lang="en-GB"/>
          </a:p>
        </p:txBody>
      </p:sp>
    </p:spTree>
    <p:extLst>
      <p:ext uri="{BB962C8B-B14F-4D97-AF65-F5344CB8AC3E}">
        <p14:creationId xmlns:p14="http://schemas.microsoft.com/office/powerpoint/2010/main" val="146997394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124</a:t>
            </a:fld>
            <a:endParaRPr lang="en-GB"/>
          </a:p>
        </p:txBody>
      </p:sp>
    </p:spTree>
    <p:extLst>
      <p:ext uri="{BB962C8B-B14F-4D97-AF65-F5344CB8AC3E}">
        <p14:creationId xmlns:p14="http://schemas.microsoft.com/office/powerpoint/2010/main" val="18345606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828EA66-D26C-DF4E-9BE0-04AA2C4497B2}" type="slidenum">
              <a:rPr lang="en-GB"/>
              <a:pPr eaLnBrk="1" hangingPunct="1"/>
              <a:t>125</a:t>
            </a:fld>
            <a:endParaRPr lang="en-GB"/>
          </a:p>
        </p:txBody>
      </p:sp>
      <p:sp>
        <p:nvSpPr>
          <p:cNvPr id="99331" name="Rectangle 2"/>
          <p:cNvSpPr>
            <a:spLocks noGrp="1" noRot="1" noChangeAspect="1" noChangeArrowheads="1" noTextEdit="1"/>
          </p:cNvSpPr>
          <p:nvPr>
            <p:ph type="sldImg"/>
          </p:nvPr>
        </p:nvSpPr>
        <p:spPr>
          <a:xfrm>
            <a:off x="381000" y="685800"/>
            <a:ext cx="6096000" cy="3429000"/>
          </a:xfrm>
          <a:ln/>
        </p:spPr>
      </p:sp>
      <p:sp>
        <p:nvSpPr>
          <p:cNvPr id="99332"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81435466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6D54D74-09B7-47EF-A2A0-35EF7619BE17}" type="slidenum">
              <a:rPr lang="en-GB" smtClean="0">
                <a:latin typeface="Times New Roman" pitchFamily="18" charset="0"/>
              </a:rPr>
              <a:pPr/>
              <a:t>126</a:t>
            </a:fld>
            <a:endParaRPr lang="en-GB" dirty="0">
              <a:latin typeface="Times New Roman" pitchFamily="18" charset="0"/>
            </a:endParaRPr>
          </a:p>
        </p:txBody>
      </p:sp>
      <p:sp>
        <p:nvSpPr>
          <p:cNvPr id="99331" name="Rectangle 2"/>
          <p:cNvSpPr>
            <a:spLocks noGrp="1" noRot="1" noChangeAspect="1" noChangeArrowheads="1" noTextEdit="1"/>
          </p:cNvSpPr>
          <p:nvPr>
            <p:ph type="sldImg"/>
          </p:nvPr>
        </p:nvSpPr>
        <p:spPr>
          <a:xfrm>
            <a:off x="95250" y="744538"/>
            <a:ext cx="6613525" cy="3721100"/>
          </a:xfrm>
          <a:ln/>
        </p:spPr>
      </p:sp>
      <p:sp>
        <p:nvSpPr>
          <p:cNvPr id="99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385008008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D461F22-0647-4A52-AFF0-71375EF1D887}" type="slidenum">
              <a:rPr lang="en-GB" smtClean="0">
                <a:latin typeface="Times New Roman" pitchFamily="18" charset="0"/>
              </a:rPr>
              <a:pPr/>
              <a:t>127</a:t>
            </a:fld>
            <a:endParaRPr lang="en-GB" dirty="0">
              <a:latin typeface="Times New Roman" pitchFamily="18" charset="0"/>
            </a:endParaRPr>
          </a:p>
        </p:txBody>
      </p:sp>
      <p:sp>
        <p:nvSpPr>
          <p:cNvPr id="100355" name="Rectangle 2"/>
          <p:cNvSpPr>
            <a:spLocks noGrp="1" noRot="1" noChangeAspect="1" noChangeArrowheads="1" noTextEdit="1"/>
          </p:cNvSpPr>
          <p:nvPr>
            <p:ph type="sldImg"/>
          </p:nvPr>
        </p:nvSpPr>
        <p:spPr>
          <a:xfrm>
            <a:off x="95250" y="744538"/>
            <a:ext cx="6613525" cy="3721100"/>
          </a:xfrm>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35407735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8D71ADDC-A0AE-4521-9084-59BCFE87FF33}" type="slidenum">
              <a:rPr lang="en-GB" smtClean="0">
                <a:latin typeface="Times New Roman" pitchFamily="18" charset="0"/>
              </a:rPr>
              <a:pPr/>
              <a:t>128</a:t>
            </a:fld>
            <a:endParaRPr lang="en-GB" dirty="0">
              <a:latin typeface="Times New Roman" pitchFamily="18" charset="0"/>
            </a:endParaRPr>
          </a:p>
        </p:txBody>
      </p:sp>
      <p:sp>
        <p:nvSpPr>
          <p:cNvPr id="101379" name="Rectangle 2"/>
          <p:cNvSpPr>
            <a:spLocks noGrp="1" noRot="1" noChangeAspect="1" noChangeArrowheads="1" noTextEdit="1"/>
          </p:cNvSpPr>
          <p:nvPr>
            <p:ph type="sldImg"/>
          </p:nvPr>
        </p:nvSpPr>
        <p:spPr>
          <a:xfrm>
            <a:off x="95250" y="744538"/>
            <a:ext cx="6613525" cy="3721100"/>
          </a:xfrm>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137536704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2256D141-4121-498C-8B08-9CD260D8542D}" type="slidenum">
              <a:rPr lang="en-GB" smtClean="0">
                <a:latin typeface="Times New Roman" pitchFamily="18" charset="0"/>
              </a:rPr>
              <a:pPr/>
              <a:t>129</a:t>
            </a:fld>
            <a:endParaRPr lang="en-GB" dirty="0">
              <a:latin typeface="Times New Roman" pitchFamily="18" charset="0"/>
            </a:endParaRPr>
          </a:p>
        </p:txBody>
      </p:sp>
      <p:sp>
        <p:nvSpPr>
          <p:cNvPr id="102403" name="Rectangle 2"/>
          <p:cNvSpPr>
            <a:spLocks noGrp="1" noRot="1" noChangeAspect="1" noChangeArrowheads="1" noTextEdit="1"/>
          </p:cNvSpPr>
          <p:nvPr>
            <p:ph type="sldImg"/>
          </p:nvPr>
        </p:nvSpPr>
        <p:spPr>
          <a:xfrm>
            <a:off x="-414338" y="592138"/>
            <a:ext cx="7627938" cy="4291012"/>
          </a:xfrm>
          <a:ln w="12700" cap="flat">
            <a:solidFill>
              <a:schemeClr val="tx1"/>
            </a:solidFill>
          </a:ln>
        </p:spPr>
      </p:sp>
      <p:sp>
        <p:nvSpPr>
          <p:cNvPr id="102404" name="Rectangle 3"/>
          <p:cNvSpPr>
            <a:spLocks noGrp="1" noChangeArrowheads="1"/>
          </p:cNvSpPr>
          <p:nvPr>
            <p:ph type="body" idx="1"/>
          </p:nvPr>
        </p:nvSpPr>
        <p:spPr>
          <a:xfrm>
            <a:off x="906357" y="4964900"/>
            <a:ext cx="4984962" cy="421583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230" tIns="48116" rIns="96230" bIns="48116"/>
          <a:lstStyle/>
          <a:p>
            <a:endParaRPr lang="en-US" dirty="0"/>
          </a:p>
        </p:txBody>
      </p:sp>
    </p:spTree>
    <p:extLst>
      <p:ext uri="{BB962C8B-B14F-4D97-AF65-F5344CB8AC3E}">
        <p14:creationId xmlns:p14="http://schemas.microsoft.com/office/powerpoint/2010/main" val="189381388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8E83E1E-182F-4114-820A-95F54B190E38}" type="slidenum">
              <a:rPr lang="en-GB" smtClean="0">
                <a:latin typeface="Times New Roman" pitchFamily="18" charset="0"/>
              </a:rPr>
              <a:pPr/>
              <a:t>130</a:t>
            </a:fld>
            <a:endParaRPr lang="en-GB" dirty="0">
              <a:latin typeface="Times New Roman" pitchFamily="18" charset="0"/>
            </a:endParaRPr>
          </a:p>
        </p:txBody>
      </p:sp>
      <p:sp>
        <p:nvSpPr>
          <p:cNvPr id="128003" name="Rectangle 2"/>
          <p:cNvSpPr>
            <a:spLocks noGrp="1" noRot="1" noChangeAspect="1" noChangeArrowheads="1" noTextEdit="1"/>
          </p:cNvSpPr>
          <p:nvPr>
            <p:ph type="sldImg"/>
          </p:nvPr>
        </p:nvSpPr>
        <p:spPr>
          <a:xfrm>
            <a:off x="-414338" y="592138"/>
            <a:ext cx="7627938" cy="4291012"/>
          </a:xfrm>
          <a:ln w="12700" cap="flat">
            <a:solidFill>
              <a:schemeClr val="tx1"/>
            </a:solidFill>
          </a:ln>
        </p:spPr>
      </p:sp>
      <p:sp>
        <p:nvSpPr>
          <p:cNvPr id="128004" name="Rectangle 3"/>
          <p:cNvSpPr>
            <a:spLocks noGrp="1" noChangeArrowheads="1"/>
          </p:cNvSpPr>
          <p:nvPr>
            <p:ph type="body" idx="1"/>
          </p:nvPr>
        </p:nvSpPr>
        <p:spPr>
          <a:xfrm>
            <a:off x="906357" y="4964900"/>
            <a:ext cx="4984962" cy="421583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230" tIns="48116" rIns="96230" bIns="48116"/>
          <a:lstStyle/>
          <a:p>
            <a:endParaRPr lang="en-US" dirty="0"/>
          </a:p>
        </p:txBody>
      </p:sp>
    </p:spTree>
    <p:extLst>
      <p:ext uri="{BB962C8B-B14F-4D97-AF65-F5344CB8AC3E}">
        <p14:creationId xmlns:p14="http://schemas.microsoft.com/office/powerpoint/2010/main" val="86482470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131</a:t>
            </a:fld>
            <a:endParaRPr lang="en-GB"/>
          </a:p>
        </p:txBody>
      </p:sp>
    </p:spTree>
    <p:extLst>
      <p:ext uri="{BB962C8B-B14F-4D97-AF65-F5344CB8AC3E}">
        <p14:creationId xmlns:p14="http://schemas.microsoft.com/office/powerpoint/2010/main" val="13706255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717B5E14-CD40-4955-8CF3-DD3F28CC6528}" type="slidenum">
              <a:rPr lang="en-GB" smtClean="0">
                <a:latin typeface="Times New Roman" pitchFamily="18" charset="0"/>
              </a:rPr>
              <a:pPr/>
              <a:t>132</a:t>
            </a:fld>
            <a:endParaRPr lang="en-GB" dirty="0">
              <a:latin typeface="Times New Roman" pitchFamily="18" charset="0"/>
            </a:endParaRPr>
          </a:p>
        </p:txBody>
      </p:sp>
      <p:sp>
        <p:nvSpPr>
          <p:cNvPr id="129027" name="Rectangle 2"/>
          <p:cNvSpPr>
            <a:spLocks noGrp="1" noRot="1" noChangeAspect="1" noChangeArrowheads="1" noTextEdit="1"/>
          </p:cNvSpPr>
          <p:nvPr>
            <p:ph type="sldImg"/>
          </p:nvPr>
        </p:nvSpPr>
        <p:spPr>
          <a:xfrm>
            <a:off x="93663" y="747713"/>
            <a:ext cx="6613525" cy="3721100"/>
          </a:xfrm>
          <a:ln/>
        </p:spPr>
      </p:sp>
      <p:sp>
        <p:nvSpPr>
          <p:cNvPr id="129028"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28680162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133</a:t>
            </a:fld>
            <a:endParaRPr lang="en-GB"/>
          </a:p>
        </p:txBody>
      </p:sp>
    </p:spTree>
    <p:extLst>
      <p:ext uri="{BB962C8B-B14F-4D97-AF65-F5344CB8AC3E}">
        <p14:creationId xmlns:p14="http://schemas.microsoft.com/office/powerpoint/2010/main" val="23793036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134</a:t>
            </a:fld>
            <a:endParaRPr lang="en-GB"/>
          </a:p>
        </p:txBody>
      </p:sp>
    </p:spTree>
    <p:extLst>
      <p:ext uri="{BB962C8B-B14F-4D97-AF65-F5344CB8AC3E}">
        <p14:creationId xmlns:p14="http://schemas.microsoft.com/office/powerpoint/2010/main" val="412718731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F58ABDFB-C1D5-4FEB-BF09-94AB01CCAB77}" type="slidenum">
              <a:rPr lang="en-GB" smtClean="0">
                <a:latin typeface="Times New Roman" pitchFamily="18" charset="0"/>
              </a:rPr>
              <a:pPr/>
              <a:t>135</a:t>
            </a:fld>
            <a:endParaRPr lang="en-GB" dirty="0">
              <a:latin typeface="Times New Roman" pitchFamily="18" charset="0"/>
            </a:endParaRPr>
          </a:p>
        </p:txBody>
      </p:sp>
      <p:sp>
        <p:nvSpPr>
          <p:cNvPr id="131075" name="Rectangle 2"/>
          <p:cNvSpPr>
            <a:spLocks noGrp="1" noRot="1" noChangeAspect="1" noChangeArrowheads="1" noTextEdit="1"/>
          </p:cNvSpPr>
          <p:nvPr>
            <p:ph type="sldImg"/>
          </p:nvPr>
        </p:nvSpPr>
        <p:spPr>
          <a:xfrm>
            <a:off x="93663" y="747713"/>
            <a:ext cx="6613525" cy="3721100"/>
          </a:xfrm>
          <a:ln/>
        </p:spPr>
      </p:sp>
      <p:sp>
        <p:nvSpPr>
          <p:cNvPr id="131076"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85469307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5D16DB9E-F5DC-4A93-ACEE-8AB826C98243}" type="slidenum">
              <a:rPr lang="en-GB" smtClean="0">
                <a:latin typeface="Times New Roman" pitchFamily="18" charset="0"/>
              </a:rPr>
              <a:pPr/>
              <a:t>136</a:t>
            </a:fld>
            <a:endParaRPr lang="en-GB" dirty="0">
              <a:latin typeface="Times New Roman" pitchFamily="18" charset="0"/>
            </a:endParaRPr>
          </a:p>
        </p:txBody>
      </p:sp>
      <p:sp>
        <p:nvSpPr>
          <p:cNvPr id="132099" name="Rectangle 2"/>
          <p:cNvSpPr>
            <a:spLocks noGrp="1" noRot="1" noChangeAspect="1" noChangeArrowheads="1" noTextEdit="1"/>
          </p:cNvSpPr>
          <p:nvPr>
            <p:ph type="sldImg"/>
          </p:nvPr>
        </p:nvSpPr>
        <p:spPr>
          <a:xfrm>
            <a:off x="93663" y="747713"/>
            <a:ext cx="6613525" cy="3721100"/>
          </a:xfrm>
          <a:ln/>
        </p:spPr>
      </p:sp>
      <p:sp>
        <p:nvSpPr>
          <p:cNvPr id="132100"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49866614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7D5DE1E0-CD18-4144-BD22-00D25F7F2920}" type="slidenum">
              <a:rPr lang="en-GB" smtClean="0">
                <a:latin typeface="Times New Roman" pitchFamily="18" charset="0"/>
              </a:rPr>
              <a:pPr/>
              <a:t>137</a:t>
            </a:fld>
            <a:endParaRPr lang="en-GB" dirty="0">
              <a:latin typeface="Times New Roman" pitchFamily="18" charset="0"/>
            </a:endParaRPr>
          </a:p>
        </p:txBody>
      </p:sp>
      <p:sp>
        <p:nvSpPr>
          <p:cNvPr id="133123" name="Rectangle 2"/>
          <p:cNvSpPr>
            <a:spLocks noGrp="1" noRot="1" noChangeAspect="1" noChangeArrowheads="1" noTextEdit="1"/>
          </p:cNvSpPr>
          <p:nvPr>
            <p:ph type="sldImg"/>
          </p:nvPr>
        </p:nvSpPr>
        <p:spPr>
          <a:xfrm>
            <a:off x="93663" y="747713"/>
            <a:ext cx="6613525" cy="3721100"/>
          </a:xfrm>
          <a:ln/>
        </p:spPr>
      </p:sp>
      <p:sp>
        <p:nvSpPr>
          <p:cNvPr id="133124"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30058073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138</a:t>
            </a:fld>
            <a:endParaRPr lang="en-GB"/>
          </a:p>
        </p:txBody>
      </p:sp>
    </p:spTree>
    <p:extLst>
      <p:ext uri="{BB962C8B-B14F-4D97-AF65-F5344CB8AC3E}">
        <p14:creationId xmlns:p14="http://schemas.microsoft.com/office/powerpoint/2010/main" val="307483480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ACBDE2-7E08-4568-AFAF-47BB082A6A98}" type="slidenum">
              <a:rPr lang="en-GB" smtClean="0"/>
              <a:t>139</a:t>
            </a:fld>
            <a:endParaRPr lang="en-GB"/>
          </a:p>
        </p:txBody>
      </p:sp>
    </p:spTree>
    <p:extLst>
      <p:ext uri="{BB962C8B-B14F-4D97-AF65-F5344CB8AC3E}">
        <p14:creationId xmlns:p14="http://schemas.microsoft.com/office/powerpoint/2010/main" val="378964923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FE89EEF-0087-41E4-8D9A-C137F846B22C}" type="slidenum">
              <a:rPr lang="en-GB" smtClean="0">
                <a:latin typeface="Times New Roman" pitchFamily="18" charset="0"/>
              </a:rPr>
              <a:pPr/>
              <a:t>140</a:t>
            </a:fld>
            <a:endParaRPr lang="en-GB" dirty="0">
              <a:latin typeface="Times New Roman" pitchFamily="18" charset="0"/>
            </a:endParaRPr>
          </a:p>
        </p:txBody>
      </p:sp>
      <p:sp>
        <p:nvSpPr>
          <p:cNvPr id="134147" name="Rectangle 2"/>
          <p:cNvSpPr>
            <a:spLocks noGrp="1" noRot="1" noChangeAspect="1" noChangeArrowheads="1" noTextEdit="1"/>
          </p:cNvSpPr>
          <p:nvPr>
            <p:ph type="sldImg"/>
          </p:nvPr>
        </p:nvSpPr>
        <p:spPr>
          <a:xfrm>
            <a:off x="95250" y="744538"/>
            <a:ext cx="6613525" cy="3721100"/>
          </a:xfrm>
          <a:ln/>
        </p:spPr>
      </p:sp>
      <p:sp>
        <p:nvSpPr>
          <p:cNvPr id="134148" name="Rectangle 3"/>
          <p:cNvSpPr>
            <a:spLocks noGrp="1" noChangeArrowheads="1"/>
          </p:cNvSpPr>
          <p:nvPr>
            <p:ph type="body" idx="1"/>
          </p:nvPr>
        </p:nvSpPr>
        <p:spPr>
          <a:xfrm>
            <a:off x="906357" y="4717835"/>
            <a:ext cx="4984962" cy="44660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43" tIns="46323" rIns="92643" bIns="46323"/>
          <a:lstStyle/>
          <a:p>
            <a:endParaRPr lang="en-US" dirty="0"/>
          </a:p>
        </p:txBody>
      </p:sp>
    </p:spTree>
    <p:extLst>
      <p:ext uri="{BB962C8B-B14F-4D97-AF65-F5344CB8AC3E}">
        <p14:creationId xmlns:p14="http://schemas.microsoft.com/office/powerpoint/2010/main" val="363623830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dt" idx="1"/>
          </p:nvPr>
        </p:nvSpPr>
        <p:spPr>
          <a:ln/>
        </p:spPr>
        <p:txBody>
          <a:bodyPr/>
          <a:lstStyle/>
          <a:p>
            <a:fld id="{E671F8BA-566A-7D4E-9057-9A2CB536FBFE}" type="datetime8">
              <a:rPr lang="en-US"/>
              <a:pPr/>
              <a:t>9/27/2026 5:56 PM</a:t>
            </a:fld>
            <a:endParaRPr lang="en-US"/>
          </a:p>
        </p:txBody>
      </p:sp>
      <p:sp>
        <p:nvSpPr>
          <p:cNvPr id="5" name="Rectangle 6"/>
          <p:cNvSpPr>
            <a:spLocks noGrp="1" noChangeArrowheads="1"/>
          </p:cNvSpPr>
          <p:nvPr>
            <p:ph type="ftr" sz="quarter" idx="4"/>
          </p:nvPr>
        </p:nvSpPr>
        <p:spPr>
          <a:ln/>
        </p:spPr>
        <p:txBody>
          <a:bodyPr/>
          <a:lstStyle/>
          <a:p>
            <a:r>
              <a:rPr lang="en-US"/>
              <a:t>Version 1</a:t>
            </a:r>
          </a:p>
        </p:txBody>
      </p:sp>
      <p:sp>
        <p:nvSpPr>
          <p:cNvPr id="708610" name="Rectangle 2"/>
          <p:cNvSpPr>
            <a:spLocks noGrp="1" noRot="1" noChangeAspect="1" noChangeArrowheads="1" noTextEdit="1"/>
          </p:cNvSpPr>
          <p:nvPr>
            <p:ph type="sldImg"/>
          </p:nvPr>
        </p:nvSpPr>
        <p:spPr>
          <a:xfrm>
            <a:off x="382588" y="685800"/>
            <a:ext cx="6094412" cy="3429000"/>
          </a:xfrm>
          <a:ln/>
          <a:extLst>
            <a:ext uri="{FAA26D3D-D897-4be2-8F04-BA451C77F1D7}">
              <ma14:placeholderFlag xmlns:ma14="http://schemas.microsoft.com/office/mac/drawingml/2011/main" xmlns="" val="1"/>
            </a:ext>
          </a:extLst>
        </p:spPr>
      </p:sp>
      <p:sp>
        <p:nvSpPr>
          <p:cNvPr id="708611" name="Rectangle 3"/>
          <p:cNvSpPr>
            <a:spLocks noGrp="1" noChangeArrowheads="1"/>
          </p:cNvSpPr>
          <p:nvPr>
            <p:ph type="body" idx="1"/>
          </p:nvPr>
        </p:nvSpPr>
        <p:spPr>
          <a:xfrm>
            <a:off x="912799" y="4342183"/>
            <a:ext cx="5032403" cy="4115409"/>
          </a:xfrm>
          <a:ln/>
        </p:spPr>
        <p:txBody>
          <a:bodyPr lIns="87648" tIns="43824" rIns="87648" bIns="43824"/>
          <a:lstStyle/>
          <a:p>
            <a:endParaRPr lang="en-GB"/>
          </a:p>
        </p:txBody>
      </p:sp>
    </p:spTree>
    <p:extLst>
      <p:ext uri="{BB962C8B-B14F-4D97-AF65-F5344CB8AC3E}">
        <p14:creationId xmlns:p14="http://schemas.microsoft.com/office/powerpoint/2010/main" val="108565803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EFC42D-8346-9A48-B146-A541196FF245}" type="slidenum">
              <a:rPr lang="en-GB" sz="1200"/>
              <a:pPr eaLnBrk="1" hangingPunct="1"/>
              <a:t>147</a:t>
            </a:fld>
            <a:endParaRPr lang="en-GB" sz="1200"/>
          </a:p>
        </p:txBody>
      </p:sp>
      <p:sp>
        <p:nvSpPr>
          <p:cNvPr id="75778" name="Rectangle 2"/>
          <p:cNvSpPr>
            <a:spLocks noGrp="1" noRot="1" noChangeAspect="1" noChangeArrowheads="1" noTextEdit="1"/>
          </p:cNvSpPr>
          <p:nvPr>
            <p:ph type="sldImg"/>
          </p:nvPr>
        </p:nvSpPr>
        <p:spPr>
          <a:xfrm>
            <a:off x="384175" y="685800"/>
            <a:ext cx="6094413" cy="3429000"/>
          </a:xfrm>
          <a:ln/>
        </p:spPr>
      </p:sp>
      <p:sp>
        <p:nvSpPr>
          <p:cNvPr id="75779"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32182851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721EF9-2BE2-C544-A9CD-9FC759D48B65}" type="slidenum">
              <a:rPr lang="en-GB" sz="1200"/>
              <a:pPr eaLnBrk="1" hangingPunct="1"/>
              <a:t>150</a:t>
            </a:fld>
            <a:endParaRPr lang="en-GB" sz="1200"/>
          </a:p>
        </p:txBody>
      </p:sp>
      <p:sp>
        <p:nvSpPr>
          <p:cNvPr id="78850" name="Rectangle 2"/>
          <p:cNvSpPr>
            <a:spLocks noGrp="1" noRot="1" noChangeAspect="1" noChangeArrowheads="1" noTextEdit="1"/>
          </p:cNvSpPr>
          <p:nvPr>
            <p:ph type="sldImg"/>
          </p:nvPr>
        </p:nvSpPr>
        <p:spPr>
          <a:xfrm>
            <a:off x="384175" y="685800"/>
            <a:ext cx="6094413" cy="3429000"/>
          </a:xfrm>
          <a:ln/>
        </p:spPr>
      </p:sp>
      <p:sp>
        <p:nvSpPr>
          <p:cNvPr id="78851"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8388202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A20F8A-8AA3-AF4E-BFE0-68B514D2F696}" type="slidenum">
              <a:rPr lang="en-GB" sz="1200"/>
              <a:pPr eaLnBrk="1" hangingPunct="1"/>
              <a:t>151</a:t>
            </a:fld>
            <a:endParaRPr lang="en-GB" sz="1200"/>
          </a:p>
        </p:txBody>
      </p:sp>
      <p:sp>
        <p:nvSpPr>
          <p:cNvPr id="80898" name="Rectangle 2"/>
          <p:cNvSpPr>
            <a:spLocks noGrp="1" noRot="1" noChangeAspect="1" noChangeArrowheads="1" noTextEdit="1"/>
          </p:cNvSpPr>
          <p:nvPr>
            <p:ph type="sldImg"/>
          </p:nvPr>
        </p:nvSpPr>
        <p:spPr>
          <a:xfrm>
            <a:off x="384175" y="685800"/>
            <a:ext cx="6094413" cy="3429000"/>
          </a:xfrm>
          <a:ln/>
        </p:spPr>
      </p:sp>
      <p:sp>
        <p:nvSpPr>
          <p:cNvPr id="80899"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065240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379F81-5D77-0047-A676-4DA50AC77D43}" type="slidenum">
              <a:rPr lang="en-GB" sz="1200"/>
              <a:pPr eaLnBrk="1" hangingPunct="1"/>
              <a:t>152</a:t>
            </a:fld>
            <a:endParaRPr lang="en-GB" sz="1200"/>
          </a:p>
        </p:txBody>
      </p:sp>
      <p:sp>
        <p:nvSpPr>
          <p:cNvPr id="82946" name="Rectangle 2"/>
          <p:cNvSpPr>
            <a:spLocks noGrp="1" noRot="1" noChangeAspect="1" noChangeArrowheads="1" noTextEdit="1"/>
          </p:cNvSpPr>
          <p:nvPr>
            <p:ph type="sldImg"/>
          </p:nvPr>
        </p:nvSpPr>
        <p:spPr>
          <a:xfrm>
            <a:off x="384175" y="685800"/>
            <a:ext cx="6094413" cy="3429000"/>
          </a:xfrm>
          <a:ln/>
        </p:spPr>
      </p:sp>
      <p:sp>
        <p:nvSpPr>
          <p:cNvPr id="82947"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42821020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51E1255-002C-2C45-A21B-4F15710F6215}" type="slidenum">
              <a:rPr lang="en-GB" sz="1200"/>
              <a:pPr eaLnBrk="1" hangingPunct="1"/>
              <a:t>153</a:t>
            </a:fld>
            <a:endParaRPr lang="en-GB" sz="1200"/>
          </a:p>
        </p:txBody>
      </p:sp>
      <p:sp>
        <p:nvSpPr>
          <p:cNvPr id="86018" name="Rectangle 2"/>
          <p:cNvSpPr>
            <a:spLocks noGrp="1" noRot="1" noChangeAspect="1" noChangeArrowheads="1" noTextEdit="1"/>
          </p:cNvSpPr>
          <p:nvPr>
            <p:ph type="sldImg"/>
          </p:nvPr>
        </p:nvSpPr>
        <p:spPr>
          <a:xfrm>
            <a:off x="382588" y="685800"/>
            <a:ext cx="6096000" cy="3429000"/>
          </a:xfrm>
          <a:ln/>
        </p:spPr>
      </p:sp>
      <p:sp>
        <p:nvSpPr>
          <p:cNvPr id="86019"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52911810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E871F3D-7F09-D548-9693-C4E4C9D49F69}" type="slidenum">
              <a:rPr lang="en-GB" sz="1200">
                <a:solidFill>
                  <a:srgbClr val="000000"/>
                </a:solidFill>
              </a:rPr>
              <a:pPr eaLnBrk="1" hangingPunct="1"/>
              <a:t>155</a:t>
            </a:fld>
            <a:endParaRPr lang="en-GB" sz="1200">
              <a:solidFill>
                <a:srgbClr val="000000"/>
              </a:solidFill>
            </a:endParaRPr>
          </a:p>
        </p:txBody>
      </p:sp>
      <p:sp>
        <p:nvSpPr>
          <p:cNvPr id="38914" name="Rectangle 2"/>
          <p:cNvSpPr>
            <a:spLocks noGrp="1" noRot="1" noChangeAspect="1" noChangeArrowheads="1" noTextEdit="1"/>
          </p:cNvSpPr>
          <p:nvPr>
            <p:ph type="sldImg"/>
          </p:nvPr>
        </p:nvSpPr>
        <p:spPr>
          <a:xfrm>
            <a:off x="385763" y="685800"/>
            <a:ext cx="6088062" cy="3425825"/>
          </a:xfrm>
          <a:ln/>
        </p:spPr>
      </p:sp>
      <p:sp>
        <p:nvSpPr>
          <p:cNvPr id="389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572361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2F46F-F45F-A9C2-8604-A40D4ADAF0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9C5226-9683-8A9F-3544-66122B32D3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6C73B5-2057-FB61-FAF9-511089DA91C4}"/>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2D86A150-92F2-8BAE-3D0C-313A66E2E1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E1289-8C9F-DBED-F096-2B3442A9860A}"/>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266231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3DB2-0E79-CB42-22FF-C0AA4E2C1D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A6FA0C-4D03-019D-EC22-E89DC7D29A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D5756F-8CB2-A7F6-1C75-9F9D73B6F7FE}"/>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2DF472D-5A35-6BBB-4A6E-D4BC97011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2CB95-4592-E169-63C5-FC56CDF5CF7F}"/>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700426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211DA-F2DA-BEAD-0154-CD06DD58DA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2AD10B-3407-B776-437D-F5A5C792F1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B98FF-E008-04C6-8305-691CAE528D5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AB465522-4EDB-F21C-84F1-2FEC6FD5C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40B518-2ED8-71D3-425C-146F3D8DDB2E}"/>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566288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9709-1065-630C-3C21-38845D6306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BD27B0-6D47-834A-053E-D50FA746DB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05F7D0-3E4C-726F-96AD-DE36C80183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2870C-D693-7D15-5C39-F77144A11182}"/>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7C47AF76-66A3-4B92-41DD-777E13D1B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2F90AD-B1E7-DCC1-A214-2256A090950D}"/>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975412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4162A-2722-8763-08E8-7E8E2FEBE0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2DD9CA-BF05-B14E-7618-219A7FB6F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6E9F4A-99CC-2FFB-76E8-00FEB8B131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8F2696-A9A1-3AC6-B409-EB580E5CAB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35F98C-694D-E3F5-FF18-511DD266BE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E0CA1C-EEB3-0363-CC8B-E7BB262C91FF}"/>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994F38C3-F49D-56ED-35C7-91A28D19D5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3EB053-876C-A483-A37D-D792704DA56E}"/>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969570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695B-B935-2EFA-48F9-0B662BB731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5C6538-7A93-FA5B-9CE6-19889D9E04A6}"/>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C17C5BFA-07EF-42A8-4677-C90B9A94F9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6DB788-EB29-56EF-EB08-B85F511DE4C2}"/>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65117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F9EB96-83A8-A6B0-3553-6749B079B0DF}"/>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ABFC6841-457E-49B6-3EB5-BC78FB3321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FD99D4-3B76-3C1E-850E-ED6F725D6319}"/>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572125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652D-0789-8B20-C7FF-AFD0350DC0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96E555-A1DC-5C89-08D3-8CCE40472F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204181-09AA-81DF-3644-C1D6CCCDAE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9EEAFB-0D5D-346A-33BE-2FB490C72C08}"/>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5FD0E4AC-BACF-893D-4A33-B370D5BFD6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5BFF5C-D963-9BD4-D8F9-FFC5C0DBFF52}"/>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214004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A9A2-ECB1-2E79-4A3E-C4B099D55B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D5FAF1-383A-3FC9-2C12-6719478192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EC6EC8-92C2-B26F-49FB-C54B380C8E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92C9C-9AD0-FB07-8EAD-504392BD0369}"/>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1F674243-32B4-7385-2716-382E6A5F43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0D6A6B-B938-1EA5-F531-216E49DD1755}"/>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816949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B9A27-64E6-92AF-9B88-3144BF8564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3E748-309A-263A-BECF-77E64B5728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ED7B88-54B6-1134-512A-A334E5C29E7A}"/>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E3D100B-DF33-E334-0B6A-64898C1A85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E5C87-A6BE-B3DB-22AB-962BA9A32044}"/>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453882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DBC164-0406-8E79-70B2-00B69D853B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4C15C-204A-B08C-1F23-0681DE1F86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43930A-1FD7-F610-3578-FE257E26DBD7}"/>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456E3847-8778-D993-FE4C-8157B0040C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45C15-111C-8402-6A76-4F466CED4906}"/>
              </a:ext>
            </a:extLst>
          </p:cNvPr>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491897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17087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660040011"/>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331476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5742571"/>
      </p:ext>
    </p:extLst>
  </p:cSld>
  <p:clrMapOvr>
    <a:masterClrMapping/>
  </p:clrMapOvr>
  <p:transition>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dirty="0"/>
              <a:t>Click to edit Master title style</a:t>
            </a:r>
            <a:endParaRPr lang="en-GB" dirty="0"/>
          </a:p>
        </p:txBody>
      </p:sp>
      <p:sp>
        <p:nvSpPr>
          <p:cNvPr id="3" name="ClipArt Placeholder 2"/>
          <p:cNvSpPr>
            <a:spLocks noGrp="1"/>
          </p:cNvSpPr>
          <p:nvPr>
            <p:ph type="clipArt" sz="half" idx="1"/>
          </p:nvPr>
        </p:nvSpPr>
        <p:spPr>
          <a:xfrm>
            <a:off x="914404" y="990608"/>
            <a:ext cx="5087816" cy="221599"/>
          </a:xfrm>
        </p:spPr>
        <p:txBody>
          <a:bodyPr/>
          <a:lstStyle/>
          <a:p>
            <a:pPr lvl="0"/>
            <a:endParaRPr lang="en-GB" noProof="0"/>
          </a:p>
        </p:txBody>
      </p:sp>
      <p:sp>
        <p:nvSpPr>
          <p:cNvPr id="4" name="Text Placeholder 3"/>
          <p:cNvSpPr>
            <a:spLocks noGrp="1"/>
          </p:cNvSpPr>
          <p:nvPr>
            <p:ph type="body" sz="half" idx="2"/>
          </p:nvPr>
        </p:nvSpPr>
        <p:spPr>
          <a:xfrm>
            <a:off x="6189784" y="990607"/>
            <a:ext cx="5087816"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4453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547881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a:p>
        </p:txBody>
      </p:sp>
      <p:sp>
        <p:nvSpPr>
          <p:cNvPr id="11" name="Content Placeholder 3"/>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290049651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295773-BE2A-CECD-C6C5-B451206125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01209E-D076-D60C-80AA-C5EF685DC1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08D9AE-0F65-02D8-72CD-89C2F6F2B9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FB35FDC0-BAA1-377E-C479-D5C62C522C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1B4A193-F877-973D-84D1-F06A095316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3E0E25-3D1F-446C-8B40-53DE41F55854}" type="slidenum">
              <a:rPr lang="en-GB" smtClean="0"/>
              <a:t>‹#›</a:t>
            </a:fld>
            <a:endParaRPr lang="en-GB"/>
          </a:p>
        </p:txBody>
      </p:sp>
    </p:spTree>
    <p:extLst>
      <p:ext uri="{BB962C8B-B14F-4D97-AF65-F5344CB8AC3E}">
        <p14:creationId xmlns:p14="http://schemas.microsoft.com/office/powerpoint/2010/main" val="2019414365"/>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 id="2147483820" r:id="rId15"/>
    <p:sldLayoutId id="2147483821" r:id="rId16"/>
    <p:sldLayoutId id="2147483765" r:id="rId17"/>
    <p:sldLayoutId id="2147483672" r:id="rId18"/>
    <p:sldLayoutId id="2147483710" r:id="rId19"/>
    <p:sldLayoutId id="2147483711" r:id="rId20"/>
    <p:sldLayoutId id="2147483714" r:id="rId21"/>
    <p:sldLayoutId id="2147483703" r:id="rId22"/>
    <p:sldLayoutId id="2147483715" r:id="rId23"/>
    <p:sldLayoutId id="2147483716" r:id="rId24"/>
    <p:sldLayoutId id="2147483674" r:id="rId25"/>
    <p:sldLayoutId id="2147483717" r:id="rId26"/>
    <p:sldLayoutId id="2147483718" r:id="rId27"/>
    <p:sldLayoutId id="2147483704" r:id="rId28"/>
    <p:sldLayoutId id="2147483719" r:id="rId29"/>
    <p:sldLayoutId id="2147483720" r:id="rId30"/>
    <p:sldLayoutId id="2147483675" r:id="rId31"/>
    <p:sldLayoutId id="2147483681" r:id="rId32"/>
    <p:sldLayoutId id="2147483702" r:id="rId33"/>
    <p:sldLayoutId id="2147483688" r:id="rId34"/>
    <p:sldLayoutId id="2147483689" r:id="rId35"/>
    <p:sldLayoutId id="2147483690" r:id="rId36"/>
    <p:sldLayoutId id="2147483692" r:id="rId37"/>
    <p:sldLayoutId id="2147483691" r:id="rId38"/>
    <p:sldLayoutId id="2147483693" r:id="rId39"/>
    <p:sldLayoutId id="2147483709" r:id="rId40"/>
    <p:sldLayoutId id="2147483698" r:id="rId41"/>
    <p:sldLayoutId id="2147483700" r:id="rId42"/>
    <p:sldLayoutId id="2147483701" r:id="rId43"/>
    <p:sldLayoutId id="2147483706" r:id="rId44"/>
    <p:sldLayoutId id="2147483712" r:id="rId45"/>
    <p:sldLayoutId id="2147483727" r:id="rId46"/>
    <p:sldLayoutId id="2147483741" r:id="rId4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5.emf"/><Relationship Id="rId7" Type="http://schemas.openxmlformats.org/officeDocument/2006/relationships/image" Target="../media/image9.emf"/><Relationship Id="rId12" Type="http://schemas.openxmlformats.org/officeDocument/2006/relationships/image" Target="../media/image14.emf"/><Relationship Id="rId2" Type="http://schemas.openxmlformats.org/officeDocument/2006/relationships/image" Target="../media/image4.emf"/><Relationship Id="rId1" Type="http://schemas.openxmlformats.org/officeDocument/2006/relationships/slideLayout" Target="../slideLayouts/slideLayout13.xml"/><Relationship Id="rId6" Type="http://schemas.openxmlformats.org/officeDocument/2006/relationships/image" Target="../media/image8.emf"/><Relationship Id="rId11" Type="http://schemas.openxmlformats.org/officeDocument/2006/relationships/image" Target="../media/image13.emf"/><Relationship Id="rId5" Type="http://schemas.openxmlformats.org/officeDocument/2006/relationships/image" Target="../media/image7.emf"/><Relationship Id="rId10" Type="http://schemas.openxmlformats.org/officeDocument/2006/relationships/image" Target="../media/image12.emf"/><Relationship Id="rId4" Type="http://schemas.openxmlformats.org/officeDocument/2006/relationships/image" Target="../media/image6.emf"/><Relationship Id="rId9" Type="http://schemas.openxmlformats.org/officeDocument/2006/relationships/image" Target="../media/image11.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12.xm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image" Target="../media/image33.tmp"/><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40.emf"/></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41.emf"/></Relationships>
</file>

<file path=ppt/slides/_rels/slide6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42.emf"/><Relationship Id="rId4" Type="http://schemas.openxmlformats.org/officeDocument/2006/relationships/image" Target="../media/image41.emf"/></Relationships>
</file>

<file path=ppt/slides/_rels/slide6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41.emf"/></Relationships>
</file>

<file path=ppt/slides/_rels/slide62.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0.emf"/></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7.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2.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93.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1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7.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12.xml"/></Relationships>
</file>

<file path=ppt/slides/_rels/slide99.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oleObject" Target="../embeddings/oleObject4.bin"/><Relationship Id="rId1" Type="http://schemas.openxmlformats.org/officeDocument/2006/relationships/slideLayout" Target="../slideLayouts/slideLayout2.xml"/><Relationship Id="rId4"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s>
</file>

<file path=ppt/slides/_rels/slide10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2.xml"/></Relationships>
</file>

<file path=ppt/slides/_rels/slide10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38.xml"/><Relationship Id="rId1" Type="http://schemas.openxmlformats.org/officeDocument/2006/relationships/slideLayout" Target="../slideLayouts/slideLayout12.xml"/><Relationship Id="rId5"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4" Type="http://schemas.openxmlformats.org/officeDocument/2006/relationships/image" Target="../media/image63.emf"/></Relationships>
</file>

<file path=ppt/slides/_rels/slide10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2.xml"/></Relationships>
</file>

<file path=ppt/slides/_rels/slide10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3" Type="http://schemas.openxmlformats.org/officeDocument/2006/relationships/hyperlink" Target="https://openclipart.org/detail/167093/StopSign-nofont" TargetMode="External"/><Relationship Id="rId2" Type="http://schemas.openxmlformats.org/officeDocument/2006/relationships/image" Target="../media/image64.png"/><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66.emf"/></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0.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111.xml.rels><?xml version="1.0" encoding="UTF-8" standalone="yes"?>
<Relationships xmlns="http://schemas.openxmlformats.org/package/2006/relationships"><Relationship Id="rId3" Type="http://schemas.openxmlformats.org/officeDocument/2006/relationships/image" Target="../media/image68.emf"/><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6.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117.xml.rels><?xml version="1.0" encoding="UTF-8" standalone="yes"?>
<Relationships xmlns="http://schemas.openxmlformats.org/package/2006/relationships"><Relationship Id="rId2" Type="http://schemas.openxmlformats.org/officeDocument/2006/relationships/image" Target="../media/image70.emf"/><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2" Type="http://schemas.openxmlformats.org/officeDocument/2006/relationships/image" Target="../media/image71.png"/><Relationship Id="rId1" Type="http://schemas.openxmlformats.org/officeDocument/2006/relationships/slideLayout" Target="../slideLayouts/slideLayout13.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121.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122.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47.xml"/><Relationship Id="rId1" Type="http://schemas.openxmlformats.org/officeDocument/2006/relationships/slideLayout" Target="../slideLayouts/slideLayout16.xml"/></Relationships>
</file>

<file path=ppt/slides/_rels/slide123.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9.xml"/><Relationship Id="rId1" Type="http://schemas.openxmlformats.org/officeDocument/2006/relationships/slideLayout" Target="../slideLayouts/slideLayout13.xml"/><Relationship Id="rId5"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4" Type="http://schemas.openxmlformats.org/officeDocument/2006/relationships/image" Target="../media/image75.png"/></Relationships>
</file>

<file path=ppt/slides/_rels/slide125.xml.rels><?xml version="1.0" encoding="UTF-8" standalone="yes"?>
<Relationships xmlns="http://schemas.openxmlformats.org/package/2006/relationships"><Relationship Id="rId3" Type="http://schemas.openxmlformats.org/officeDocument/2006/relationships/image" Target="../media/image76.wmf"/><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139.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4.xml"/></Relationships>
</file>

<file path=ppt/slides/_rels/slide147.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67.xml"/><Relationship Id="rId1" Type="http://schemas.openxmlformats.org/officeDocument/2006/relationships/slideLayout" Target="../slideLayouts/slideLayout14.xml"/></Relationships>
</file>

<file path=ppt/slides/_rels/slide148.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13.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4.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4.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4.xml"/></Relationships>
</file>

<file path=ppt/slides/_rels/slide153.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2" Type="http://schemas.openxmlformats.org/officeDocument/2006/relationships/notesSlide" Target="../notesSlides/notesSlide71.xml"/><Relationship Id="rId1" Type="http://schemas.openxmlformats.org/officeDocument/2006/relationships/slideLayout" Target="../slideLayouts/slideLayout12.xml"/><Relationship Id="rId4" Type="http://schemas.openxmlformats.org/officeDocument/2006/relationships/image" Target="../media/image69.jpg"/></Relationships>
</file>

<file path=ppt/slides/_rels/slide15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3.xml"/></Relationships>
</file>

<file path=ppt/slides/_rels/slide155.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72.xml"/><Relationship Id="rId1" Type="http://schemas.openxmlformats.org/officeDocument/2006/relationships/slideLayout" Target="../slideLayouts/slideLayout13.xml"/><Relationship Id="rId4" Type="http://schemas.openxmlformats.org/officeDocument/2006/relationships/image" Target="../media/image66.emf"/></Relationships>
</file>

<file path=ppt/slides/_rels/slide156.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5.emf"/><Relationship Id="rId7" Type="http://schemas.openxmlformats.org/officeDocument/2006/relationships/image" Target="../media/image9.emf"/><Relationship Id="rId12" Type="http://schemas.openxmlformats.org/officeDocument/2006/relationships/image" Target="../media/image14.emf"/><Relationship Id="rId2" Type="http://schemas.openxmlformats.org/officeDocument/2006/relationships/image" Target="../media/image4.emf"/><Relationship Id="rId1" Type="http://schemas.openxmlformats.org/officeDocument/2006/relationships/slideLayout" Target="../slideLayouts/slideLayout13.xml"/><Relationship Id="rId6" Type="http://schemas.openxmlformats.org/officeDocument/2006/relationships/image" Target="../media/image8.emf"/><Relationship Id="rId11" Type="http://schemas.openxmlformats.org/officeDocument/2006/relationships/image" Target="../media/image13.emf"/><Relationship Id="rId5" Type="http://schemas.openxmlformats.org/officeDocument/2006/relationships/image" Target="../media/image7.emf"/><Relationship Id="rId10" Type="http://schemas.openxmlformats.org/officeDocument/2006/relationships/image" Target="../media/image12.emf"/><Relationship Id="rId4" Type="http://schemas.openxmlformats.org/officeDocument/2006/relationships/image" Target="../media/image6.emf"/><Relationship Id="rId9" Type="http://schemas.openxmlformats.org/officeDocument/2006/relationships/image" Target="../media/image11.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4" name="Picture 13" descr="A metal dumbell">
            <a:extLst>
              <a:ext uri="{FF2B5EF4-FFF2-40B4-BE49-F238E27FC236}">
                <a16:creationId xmlns:a16="http://schemas.microsoft.com/office/drawing/2014/main" id="{B62B6E96-A877-BD0E-080A-7DFE9A157139}"/>
              </a:ext>
            </a:extLst>
          </p:cNvPr>
          <p:cNvPicPr>
            <a:picLocks noChangeAspect="1"/>
          </p:cNvPicPr>
          <p:nvPr/>
        </p:nvPicPr>
        <p:blipFill rotWithShape="1">
          <a:blip r:embed="rId2">
            <a:alphaModFix amt="50000"/>
          </a:blip>
          <a:srcRect t="13662" b="28940"/>
          <a:stretch/>
        </p:blipFill>
        <p:spPr>
          <a:xfrm>
            <a:off x="20" y="27216"/>
            <a:ext cx="12191980" cy="6857999"/>
          </a:xfrm>
          <a:prstGeom prst="rect">
            <a:avLst/>
          </a:prstGeom>
        </p:spPr>
      </p:pic>
      <p:sp>
        <p:nvSpPr>
          <p:cNvPr id="2" name="Title 1">
            <a:extLst>
              <a:ext uri="{FF2B5EF4-FFF2-40B4-BE49-F238E27FC236}">
                <a16:creationId xmlns:a16="http://schemas.microsoft.com/office/drawing/2014/main" id="{32AECA2B-C204-4E7D-8A6D-7D6435C17E41}"/>
              </a:ext>
            </a:extLst>
          </p:cNvPr>
          <p:cNvSpPr>
            <a:spLocks noGrp="1"/>
          </p:cNvSpPr>
          <p:nvPr>
            <p:ph type="ctrTitle"/>
          </p:nvPr>
        </p:nvSpPr>
        <p:spPr>
          <a:xfrm>
            <a:off x="1524000" y="1122362"/>
            <a:ext cx="9144000" cy="2900518"/>
          </a:xfrm>
        </p:spPr>
        <p:txBody>
          <a:bodyPr>
            <a:normAutofit/>
          </a:bodyPr>
          <a:lstStyle/>
          <a:p>
            <a:r>
              <a:rPr lang="en-GB">
                <a:solidFill>
                  <a:srgbClr val="FFFFFF"/>
                </a:solidFill>
              </a:rPr>
              <a:t>Manufacturing System Design</a:t>
            </a:r>
          </a:p>
        </p:txBody>
      </p:sp>
      <p:sp>
        <p:nvSpPr>
          <p:cNvPr id="3" name="Subtitle 2">
            <a:extLst>
              <a:ext uri="{FF2B5EF4-FFF2-40B4-BE49-F238E27FC236}">
                <a16:creationId xmlns:a16="http://schemas.microsoft.com/office/drawing/2014/main" id="{05D5B831-CAFA-4675-9A7A-B99E5CDFB31F}"/>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54920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70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dirty="0"/>
          </a:p>
        </p:txBody>
      </p:sp>
      <p:sp>
        <p:nvSpPr>
          <p:cNvPr id="3" name="Title 2"/>
          <p:cNvSpPr>
            <a:spLocks noGrp="1"/>
          </p:cNvSpPr>
          <p:nvPr>
            <p:ph type="ctrTitle"/>
          </p:nvPr>
        </p:nvSpPr>
        <p:spPr>
          <a:xfrm>
            <a:off x="362475" y="99419"/>
            <a:ext cx="8825658" cy="3329581"/>
          </a:xfrm>
        </p:spPr>
        <p:txBody>
          <a:bodyPr/>
          <a:lstStyle/>
          <a:p>
            <a:r>
              <a:rPr lang="en-GB" sz="4000" b="1" dirty="0"/>
              <a:t>Manufacturing System Design</a:t>
            </a:r>
            <a:br>
              <a:rPr lang="en-GB" sz="4000" b="1" dirty="0"/>
            </a:br>
            <a:endParaRPr lang="en-GB" sz="4000" dirty="0"/>
          </a:p>
        </p:txBody>
      </p:sp>
      <p:sp>
        <p:nvSpPr>
          <p:cNvPr id="6" name="Text Placeholder 5">
            <a:extLst>
              <a:ext uri="{FF2B5EF4-FFF2-40B4-BE49-F238E27FC236}">
                <a16:creationId xmlns:a16="http://schemas.microsoft.com/office/drawing/2014/main" id="{36C85F3D-2F89-F449-81AD-BB7C7E7BD9DB}"/>
              </a:ext>
            </a:extLst>
          </p:cNvPr>
          <p:cNvSpPr>
            <a:spLocks noGrp="1"/>
          </p:cNvSpPr>
          <p:nvPr>
            <p:ph type="subTitle" idx="1"/>
          </p:nvPr>
        </p:nvSpPr>
        <p:spPr>
          <a:xfrm>
            <a:off x="3040905" y="5638399"/>
            <a:ext cx="8825658" cy="861420"/>
          </a:xfrm>
        </p:spPr>
        <p:txBody>
          <a:bodyPr>
            <a:normAutofit/>
          </a:bodyPr>
          <a:lstStyle/>
          <a:p>
            <a:pPr marL="0" indent="0">
              <a:buNone/>
            </a:pPr>
            <a:r>
              <a:rPr lang="en-US" sz="1800" dirty="0">
                <a:solidFill>
                  <a:schemeClr val="tx1"/>
                </a:solidFill>
              </a:rPr>
              <a:t>A bad system will beat a good person every time</a:t>
            </a:r>
          </a:p>
          <a:p>
            <a:pPr marL="0" indent="0" algn="r">
              <a:buNone/>
            </a:pPr>
            <a:r>
              <a:rPr lang="en-US" dirty="0">
                <a:solidFill>
                  <a:schemeClr val="tx1"/>
                </a:solidFill>
              </a:rPr>
              <a:t>W E Deming</a:t>
            </a:r>
          </a:p>
          <a:p>
            <a:pPr marL="0" indent="0">
              <a:buNone/>
            </a:pPr>
            <a:endParaRPr lang="en-US" dirty="0"/>
          </a:p>
        </p:txBody>
      </p:sp>
    </p:spTree>
    <p:extLst>
      <p:ext uri="{BB962C8B-B14F-4D97-AF65-F5344CB8AC3E}">
        <p14:creationId xmlns:p14="http://schemas.microsoft.com/office/powerpoint/2010/main" val="1679880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Oval 2"/>
          <p:cNvSpPr>
            <a:spLocks noChangeArrowheads="1"/>
          </p:cNvSpPr>
          <p:nvPr/>
        </p:nvSpPr>
        <p:spPr bwMode="auto">
          <a:xfrm>
            <a:off x="1822450" y="1954823"/>
            <a:ext cx="2349500" cy="2051538"/>
          </a:xfrm>
          <a:prstGeom prst="ellipse">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GB" sz="1662"/>
          </a:p>
        </p:txBody>
      </p:sp>
      <p:sp>
        <p:nvSpPr>
          <p:cNvPr id="36867" name="Oval 3"/>
          <p:cNvSpPr>
            <a:spLocks noChangeArrowheads="1"/>
          </p:cNvSpPr>
          <p:nvPr/>
        </p:nvSpPr>
        <p:spPr bwMode="auto">
          <a:xfrm>
            <a:off x="3270250" y="1919654"/>
            <a:ext cx="2349500" cy="2051538"/>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GB" sz="1662"/>
          </a:p>
        </p:txBody>
      </p:sp>
      <p:sp>
        <p:nvSpPr>
          <p:cNvPr id="36868" name="Oval 4"/>
          <p:cNvSpPr>
            <a:spLocks noChangeArrowheads="1"/>
          </p:cNvSpPr>
          <p:nvPr/>
        </p:nvSpPr>
        <p:spPr bwMode="auto">
          <a:xfrm>
            <a:off x="3270250" y="3232639"/>
            <a:ext cx="2349500" cy="2051538"/>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GB" sz="1662"/>
          </a:p>
        </p:txBody>
      </p:sp>
      <p:sp>
        <p:nvSpPr>
          <p:cNvPr id="36869" name="Oval 5"/>
          <p:cNvSpPr>
            <a:spLocks noChangeArrowheads="1"/>
          </p:cNvSpPr>
          <p:nvPr/>
        </p:nvSpPr>
        <p:spPr bwMode="auto">
          <a:xfrm>
            <a:off x="1822450" y="3232639"/>
            <a:ext cx="2349500" cy="2051538"/>
          </a:xfrm>
          <a:prstGeom prst="ellipse">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en-GB" sz="1662"/>
          </a:p>
        </p:txBody>
      </p:sp>
      <p:sp>
        <p:nvSpPr>
          <p:cNvPr id="36870" name="Text Box 6"/>
          <p:cNvSpPr txBox="1">
            <a:spLocks noChangeArrowheads="1"/>
          </p:cNvSpPr>
          <p:nvPr/>
        </p:nvSpPr>
        <p:spPr bwMode="auto">
          <a:xfrm>
            <a:off x="2042458" y="2321171"/>
            <a:ext cx="1415772"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477" dirty="0">
                <a:solidFill>
                  <a:schemeClr val="accent1"/>
                </a:solidFill>
              </a:rPr>
              <a:t>Prime System </a:t>
            </a:r>
          </a:p>
        </p:txBody>
      </p:sp>
      <p:sp>
        <p:nvSpPr>
          <p:cNvPr id="36871" name="Text Box 7"/>
          <p:cNvSpPr txBox="1">
            <a:spLocks noChangeArrowheads="1"/>
          </p:cNvSpPr>
          <p:nvPr/>
        </p:nvSpPr>
        <p:spPr bwMode="auto">
          <a:xfrm>
            <a:off x="4488339" y="4563021"/>
            <a:ext cx="902811"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dirty="0"/>
              <a:t>Support </a:t>
            </a:r>
          </a:p>
          <a:p>
            <a:r>
              <a:rPr lang="en-GB" sz="1477" dirty="0"/>
              <a:t>System</a:t>
            </a:r>
          </a:p>
        </p:txBody>
      </p:sp>
      <p:sp>
        <p:nvSpPr>
          <p:cNvPr id="36872" name="Text Box 8"/>
          <p:cNvSpPr txBox="1">
            <a:spLocks noChangeArrowheads="1"/>
          </p:cNvSpPr>
          <p:nvPr/>
        </p:nvSpPr>
        <p:spPr bwMode="auto">
          <a:xfrm>
            <a:off x="2028825" y="4488475"/>
            <a:ext cx="1484702"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00" dirty="0">
                <a:solidFill>
                  <a:schemeClr val="bg1"/>
                </a:solidFill>
              </a:rPr>
              <a:t>Manufacturing</a:t>
            </a:r>
          </a:p>
          <a:p>
            <a:r>
              <a:rPr lang="en-GB" sz="1600" dirty="0">
                <a:solidFill>
                  <a:schemeClr val="bg1"/>
                </a:solidFill>
              </a:rPr>
              <a:t>System</a:t>
            </a:r>
          </a:p>
        </p:txBody>
      </p:sp>
      <p:sp>
        <p:nvSpPr>
          <p:cNvPr id="36873" name="Text Box 9"/>
          <p:cNvSpPr txBox="1">
            <a:spLocks noChangeArrowheads="1"/>
          </p:cNvSpPr>
          <p:nvPr/>
        </p:nvSpPr>
        <p:spPr bwMode="auto">
          <a:xfrm>
            <a:off x="3929841" y="2279971"/>
            <a:ext cx="1596912"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a:r>
              <a:rPr lang="en-GB" sz="1477" dirty="0"/>
              <a:t>Sales/Marketing </a:t>
            </a:r>
          </a:p>
          <a:p>
            <a:pPr algn="r"/>
            <a:r>
              <a:rPr lang="en-GB" sz="1477" dirty="0"/>
              <a:t>System</a:t>
            </a:r>
          </a:p>
        </p:txBody>
      </p:sp>
      <p:sp>
        <p:nvSpPr>
          <p:cNvPr id="36874" name="Oval 14"/>
          <p:cNvSpPr>
            <a:spLocks noChangeArrowheads="1"/>
          </p:cNvSpPr>
          <p:nvPr/>
        </p:nvSpPr>
        <p:spPr bwMode="auto">
          <a:xfrm>
            <a:off x="2520950" y="2587869"/>
            <a:ext cx="2349500" cy="2051538"/>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GB" sz="1662"/>
          </a:p>
        </p:txBody>
      </p:sp>
      <p:sp>
        <p:nvSpPr>
          <p:cNvPr id="36875" name="Text Box 15"/>
          <p:cNvSpPr txBox="1">
            <a:spLocks noChangeArrowheads="1"/>
          </p:cNvSpPr>
          <p:nvPr/>
        </p:nvSpPr>
        <p:spPr bwMode="auto">
          <a:xfrm>
            <a:off x="2855915" y="5489357"/>
            <a:ext cx="816249"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dirty="0"/>
              <a:t>Design</a:t>
            </a:r>
          </a:p>
          <a:p>
            <a:r>
              <a:rPr lang="en-GB" sz="1477" dirty="0"/>
              <a:t>System</a:t>
            </a:r>
          </a:p>
        </p:txBody>
      </p:sp>
      <p:sp>
        <p:nvSpPr>
          <p:cNvPr id="36876" name="Line 16"/>
          <p:cNvSpPr>
            <a:spLocks noChangeShapeType="1"/>
          </p:cNvSpPr>
          <p:nvPr/>
        </p:nvSpPr>
        <p:spPr bwMode="auto">
          <a:xfrm flipV="1">
            <a:off x="3382156" y="4488475"/>
            <a:ext cx="144462" cy="931985"/>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36877" name="Rectangle 17"/>
          <p:cNvSpPr>
            <a:spLocks noGrp="1" noChangeArrowheads="1"/>
          </p:cNvSpPr>
          <p:nvPr>
            <p:ph type="title"/>
          </p:nvPr>
        </p:nvSpPr>
        <p:spPr>
          <a:xfrm>
            <a:off x="46759" y="438881"/>
            <a:ext cx="9144000" cy="476251"/>
          </a:xfrm>
        </p:spPr>
        <p:txBody>
          <a:bodyPr>
            <a:normAutofit fontScale="90000"/>
          </a:bodyPr>
          <a:lstStyle/>
          <a:p>
            <a:pPr eaLnBrk="1" hangingPunct="1"/>
            <a:r>
              <a:rPr lang="en-GB" dirty="0">
                <a:latin typeface="Arial" charset="0"/>
              </a:rPr>
              <a:t>Our Problem: the System of Interest</a:t>
            </a:r>
          </a:p>
        </p:txBody>
      </p:sp>
      <p:sp>
        <p:nvSpPr>
          <p:cNvPr id="36878" name="Rectangle 26"/>
          <p:cNvSpPr>
            <a:spLocks noGrp="1" noChangeArrowheads="1"/>
          </p:cNvSpPr>
          <p:nvPr>
            <p:ph type="body" sz="half" idx="2"/>
          </p:nvPr>
        </p:nvSpPr>
        <p:spPr>
          <a:xfrm>
            <a:off x="5936139" y="1666618"/>
            <a:ext cx="5482556" cy="4679486"/>
          </a:xfrm>
        </p:spPr>
        <p:txBody>
          <a:bodyPr>
            <a:normAutofit/>
          </a:bodyPr>
          <a:lstStyle/>
          <a:p>
            <a:pPr eaLnBrk="1" hangingPunct="1">
              <a:lnSpc>
                <a:spcPct val="80000"/>
              </a:lnSpc>
            </a:pPr>
            <a:r>
              <a:rPr lang="en-GB" sz="1662" dirty="0">
                <a:latin typeface="Arial" charset="0"/>
              </a:rPr>
              <a:t>Every prime system is associated with four other systems:</a:t>
            </a:r>
          </a:p>
          <a:p>
            <a:pPr lvl="1" eaLnBrk="1" hangingPunct="1">
              <a:lnSpc>
                <a:spcPct val="80000"/>
              </a:lnSpc>
            </a:pPr>
            <a:r>
              <a:rPr lang="en-GB" sz="1477" dirty="0">
                <a:latin typeface="Arial" charset="0"/>
              </a:rPr>
              <a:t>The Manufacturing System that creates and delivers the prime system</a:t>
            </a:r>
          </a:p>
          <a:p>
            <a:pPr lvl="1" eaLnBrk="1" hangingPunct="1">
              <a:lnSpc>
                <a:spcPct val="80000"/>
              </a:lnSpc>
            </a:pPr>
            <a:r>
              <a:rPr lang="en-GB" sz="1477" dirty="0">
                <a:latin typeface="Arial" charset="0"/>
              </a:rPr>
              <a:t>The Sales/Marketing Systems that markets and sells the prime system</a:t>
            </a:r>
          </a:p>
          <a:p>
            <a:pPr lvl="1" eaLnBrk="1" hangingPunct="1">
              <a:lnSpc>
                <a:spcPct val="80000"/>
              </a:lnSpc>
            </a:pPr>
            <a:r>
              <a:rPr lang="en-GB" sz="1477" dirty="0">
                <a:latin typeface="Arial" charset="0"/>
              </a:rPr>
              <a:t>The Support System that supports the prime system during use</a:t>
            </a:r>
          </a:p>
          <a:p>
            <a:pPr lvl="1" eaLnBrk="1" hangingPunct="1">
              <a:lnSpc>
                <a:spcPct val="80000"/>
              </a:lnSpc>
            </a:pPr>
            <a:r>
              <a:rPr lang="en-GB" sz="1477" dirty="0">
                <a:latin typeface="Arial" charset="0"/>
              </a:rPr>
              <a:t>The Design System that designs and develops system</a:t>
            </a:r>
          </a:p>
          <a:p>
            <a:pPr eaLnBrk="1" hangingPunct="1">
              <a:lnSpc>
                <a:spcPct val="80000"/>
              </a:lnSpc>
            </a:pPr>
            <a:r>
              <a:rPr lang="en-GB" sz="1662" dirty="0">
                <a:latin typeface="Arial" charset="0"/>
              </a:rPr>
              <a:t>In many businesses the associated systems are reused for each new prime system.</a:t>
            </a:r>
          </a:p>
          <a:p>
            <a:pPr eaLnBrk="1" hangingPunct="1">
              <a:lnSpc>
                <a:spcPct val="80000"/>
              </a:lnSpc>
            </a:pPr>
            <a:r>
              <a:rPr lang="en-GB" sz="1662" dirty="0">
                <a:latin typeface="Arial" charset="0"/>
              </a:rPr>
              <a:t>In some industries the development of a new prime system also requires the development of one or more of the associated systems.</a:t>
            </a:r>
          </a:p>
          <a:p>
            <a:pPr eaLnBrk="1" hangingPunct="1">
              <a:lnSpc>
                <a:spcPct val="80000"/>
              </a:lnSpc>
            </a:pPr>
            <a:r>
              <a:rPr lang="en-GB" sz="1662" dirty="0">
                <a:latin typeface="Arial" charset="0"/>
              </a:rPr>
              <a:t>In the case of BAE Systems Munitions IT is the Manufacturing System that may have to change as a consequence of a new munition design. It is important to recognise that both have to be designed concurrently.</a:t>
            </a:r>
          </a:p>
        </p:txBody>
      </p:sp>
    </p:spTree>
    <p:extLst>
      <p:ext uri="{BB962C8B-B14F-4D97-AF65-F5344CB8AC3E}">
        <p14:creationId xmlns:p14="http://schemas.microsoft.com/office/powerpoint/2010/main" val="3932067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80" name="Title 33"/>
          <p:cNvSpPr>
            <a:spLocks noGrp="1"/>
          </p:cNvSpPr>
          <p:nvPr>
            <p:ph type="title"/>
          </p:nvPr>
        </p:nvSpPr>
        <p:spPr>
          <a:xfrm>
            <a:off x="214263" y="5094"/>
            <a:ext cx="10338657" cy="774742"/>
          </a:xfrm>
        </p:spPr>
        <p:txBody>
          <a:bodyPr/>
          <a:lstStyle/>
          <a:p>
            <a:r>
              <a:rPr lang="en-GB" sz="2400" dirty="0"/>
              <a:t>How do we Design the Manufacturing System? - It’s the  same Process</a:t>
            </a:r>
          </a:p>
        </p:txBody>
      </p:sp>
      <p:sp>
        <p:nvSpPr>
          <p:cNvPr id="23" name="Rectangle 2">
            <a:extLst>
              <a:ext uri="{FF2B5EF4-FFF2-40B4-BE49-F238E27FC236}">
                <a16:creationId xmlns:a16="http://schemas.microsoft.com/office/drawing/2014/main" id="{CAF62685-83A3-FC41-A673-C446492FA548}"/>
              </a:ext>
            </a:extLst>
          </p:cNvPr>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4" name="Text Box 15">
            <a:extLst>
              <a:ext uri="{FF2B5EF4-FFF2-40B4-BE49-F238E27FC236}">
                <a16:creationId xmlns:a16="http://schemas.microsoft.com/office/drawing/2014/main" id="{3F47BD8E-7B16-4E48-B943-E51FBAE0EA22}"/>
              </a:ext>
            </a:extLst>
          </p:cNvPr>
          <p:cNvSpPr txBox="1">
            <a:spLocks noChangeArrowheads="1"/>
          </p:cNvSpPr>
          <p:nvPr/>
        </p:nvSpPr>
        <p:spPr bwMode="auto">
          <a:xfrm>
            <a:off x="2473526" y="698528"/>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5" name="Flowchart: Document 28">
            <a:extLst>
              <a:ext uri="{FF2B5EF4-FFF2-40B4-BE49-F238E27FC236}">
                <a16:creationId xmlns:a16="http://schemas.microsoft.com/office/drawing/2014/main" id="{D0F99384-C822-704F-A67D-69C72C900654}"/>
              </a:ext>
            </a:extLst>
          </p:cNvPr>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chemeClr val="bg1">
                    <a:lumMod val="95000"/>
                  </a:schemeClr>
                </a:solidFill>
              </a:rPr>
              <a:t>User </a:t>
            </a:r>
          </a:p>
          <a:p>
            <a:pPr>
              <a:defRPr/>
            </a:pPr>
            <a:r>
              <a:rPr lang="en-GB" sz="1200" dirty="0">
                <a:solidFill>
                  <a:schemeClr val="bg1">
                    <a:lumMod val="95000"/>
                  </a:schemeClr>
                </a:solidFill>
              </a:rPr>
              <a:t>Requirements</a:t>
            </a:r>
          </a:p>
        </p:txBody>
      </p:sp>
      <p:sp>
        <p:nvSpPr>
          <p:cNvPr id="26" name="Flowchart: Document 31">
            <a:extLst>
              <a:ext uri="{FF2B5EF4-FFF2-40B4-BE49-F238E27FC236}">
                <a16:creationId xmlns:a16="http://schemas.microsoft.com/office/drawing/2014/main" id="{35CE8D92-993C-D043-834F-5BD6A2025130}"/>
              </a:ext>
            </a:extLst>
          </p:cNvPr>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bg1">
                    <a:lumMod val="95000"/>
                  </a:schemeClr>
                </a:solidFill>
              </a:rPr>
              <a:t>Subsystem</a:t>
            </a:r>
          </a:p>
          <a:p>
            <a:pPr>
              <a:defRPr/>
            </a:pPr>
            <a:r>
              <a:rPr lang="en-GB" sz="1292" dirty="0">
                <a:solidFill>
                  <a:schemeClr val="bg1">
                    <a:lumMod val="95000"/>
                  </a:schemeClr>
                </a:solidFill>
              </a:rPr>
              <a:t>Requirements</a:t>
            </a:r>
          </a:p>
        </p:txBody>
      </p:sp>
      <p:cxnSp>
        <p:nvCxnSpPr>
          <p:cNvPr id="27" name="Straight Arrow Connector 26">
            <a:extLst>
              <a:ext uri="{FF2B5EF4-FFF2-40B4-BE49-F238E27FC236}">
                <a16:creationId xmlns:a16="http://schemas.microsoft.com/office/drawing/2014/main" id="{DA89D67D-AC99-4847-A154-C46DEF3C4926}"/>
              </a:ext>
            </a:extLst>
          </p:cNvPr>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28" name="Flowchart: Document 32">
            <a:extLst>
              <a:ext uri="{FF2B5EF4-FFF2-40B4-BE49-F238E27FC236}">
                <a16:creationId xmlns:a16="http://schemas.microsoft.com/office/drawing/2014/main" id="{38D46CD1-3975-A740-986B-1B608B73F300}"/>
              </a:ext>
            </a:extLst>
          </p:cNvPr>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bg1">
                    <a:lumMod val="95000"/>
                  </a:schemeClr>
                </a:solidFill>
              </a:rPr>
              <a:t>Build and Check Requirements</a:t>
            </a:r>
          </a:p>
        </p:txBody>
      </p:sp>
      <p:sp>
        <p:nvSpPr>
          <p:cNvPr id="31" name="TextBox 46">
            <a:extLst>
              <a:ext uri="{FF2B5EF4-FFF2-40B4-BE49-F238E27FC236}">
                <a16:creationId xmlns:a16="http://schemas.microsoft.com/office/drawing/2014/main" id="{DD7A26C6-A90A-D240-BF25-AFCD2FB09C52}"/>
              </a:ext>
            </a:extLst>
          </p:cNvPr>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34" name="Rounded Rectangular Callout 33">
            <a:extLst>
              <a:ext uri="{FF2B5EF4-FFF2-40B4-BE49-F238E27FC236}">
                <a16:creationId xmlns:a16="http://schemas.microsoft.com/office/drawing/2014/main" id="{7DE7DE7B-3B2A-FA41-BC30-003A34D353D1}"/>
              </a:ext>
            </a:extLst>
          </p:cNvPr>
          <p:cNvSpPr/>
          <p:nvPr/>
        </p:nvSpPr>
        <p:spPr>
          <a:xfrm>
            <a:off x="9016812" y="1304925"/>
            <a:ext cx="1569619" cy="1179145"/>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36" name="Line 3">
            <a:extLst>
              <a:ext uri="{FF2B5EF4-FFF2-40B4-BE49-F238E27FC236}">
                <a16:creationId xmlns:a16="http://schemas.microsoft.com/office/drawing/2014/main" id="{BD622D6E-2E54-B149-A4D4-1CBAF00388A9}"/>
              </a:ext>
            </a:extLst>
          </p:cNvPr>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7" name="Line 4">
            <a:extLst>
              <a:ext uri="{FF2B5EF4-FFF2-40B4-BE49-F238E27FC236}">
                <a16:creationId xmlns:a16="http://schemas.microsoft.com/office/drawing/2014/main" id="{30EFFE3C-11DA-6F48-B9D9-011385C83F42}"/>
              </a:ext>
            </a:extLst>
          </p:cNvPr>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8" name="AutoShape 91">
            <a:extLst>
              <a:ext uri="{FF2B5EF4-FFF2-40B4-BE49-F238E27FC236}">
                <a16:creationId xmlns:a16="http://schemas.microsoft.com/office/drawing/2014/main" id="{0A8F2CC1-DB39-2243-9F88-0021A6F38E35}"/>
              </a:ext>
            </a:extLst>
          </p:cNvPr>
          <p:cNvSpPr>
            <a:spLocks noChangeArrowheads="1"/>
          </p:cNvSpPr>
          <p:nvPr/>
        </p:nvSpPr>
        <p:spPr bwMode="auto">
          <a:xfrm>
            <a:off x="1228722" y="4232239"/>
            <a:ext cx="1478274" cy="930311"/>
          </a:xfrm>
          <a:prstGeom prst="wedgeRoundRectCallout">
            <a:avLst>
              <a:gd name="adj1" fmla="val 51744"/>
              <a:gd name="adj2" fmla="val -66527"/>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39" name="AutoShape 90">
            <a:extLst>
              <a:ext uri="{FF2B5EF4-FFF2-40B4-BE49-F238E27FC236}">
                <a16:creationId xmlns:a16="http://schemas.microsoft.com/office/drawing/2014/main" id="{D9166B08-7E77-DA41-A652-9E22A0FF3D59}"/>
              </a:ext>
            </a:extLst>
          </p:cNvPr>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42" name="Rounded Rectangular Callout 41">
            <a:extLst>
              <a:ext uri="{FF2B5EF4-FFF2-40B4-BE49-F238E27FC236}">
                <a16:creationId xmlns:a16="http://schemas.microsoft.com/office/drawing/2014/main" id="{963555F0-A66C-CE40-AA5F-164E4B69A706}"/>
              </a:ext>
            </a:extLst>
          </p:cNvPr>
          <p:cNvSpPr/>
          <p:nvPr/>
        </p:nvSpPr>
        <p:spPr>
          <a:xfrm>
            <a:off x="10068278" y="4186770"/>
            <a:ext cx="1569619" cy="1041271"/>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45" name="Flowchart: Document 28">
            <a:extLst>
              <a:ext uri="{FF2B5EF4-FFF2-40B4-BE49-F238E27FC236}">
                <a16:creationId xmlns:a16="http://schemas.microsoft.com/office/drawing/2014/main" id="{D4AD3FDF-08DC-4C4E-9CF5-5547CED5405F}"/>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chemeClr val="bg1">
                    <a:lumMod val="95000"/>
                  </a:schemeClr>
                </a:solidFill>
              </a:rPr>
              <a:t>System Requirements</a:t>
            </a:r>
          </a:p>
        </p:txBody>
      </p:sp>
      <p:sp>
        <p:nvSpPr>
          <p:cNvPr id="49" name="Flowchart: Document 29">
            <a:extLst>
              <a:ext uri="{FF2B5EF4-FFF2-40B4-BE49-F238E27FC236}">
                <a16:creationId xmlns:a16="http://schemas.microsoft.com/office/drawing/2014/main" id="{DB8F0519-C0DF-1543-8677-9B9300B0D184}"/>
              </a:ext>
            </a:extLst>
          </p:cNvPr>
          <p:cNvSpPr/>
          <p:nvPr/>
        </p:nvSpPr>
        <p:spPr bwMode="auto">
          <a:xfrm>
            <a:off x="7175990" y="3471531"/>
            <a:ext cx="136613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400" dirty="0">
                <a:solidFill>
                  <a:schemeClr val="bg1">
                    <a:lumMod val="95000"/>
                  </a:schemeClr>
                </a:solidFill>
              </a:rPr>
              <a:t>Manufacturing System</a:t>
            </a:r>
          </a:p>
          <a:p>
            <a:pPr algn="ctr">
              <a:defRPr/>
            </a:pPr>
            <a:r>
              <a:rPr lang="en-GB" sz="1400" dirty="0">
                <a:solidFill>
                  <a:schemeClr val="bg1">
                    <a:lumMod val="95000"/>
                  </a:schemeClr>
                </a:solidFill>
              </a:rPr>
              <a:t>Design</a:t>
            </a:r>
          </a:p>
          <a:p>
            <a:pPr algn="ctr">
              <a:defRPr/>
            </a:pPr>
            <a:r>
              <a:rPr lang="en-GB" sz="1400" dirty="0">
                <a:solidFill>
                  <a:schemeClr val="bg1">
                    <a:lumMod val="95000"/>
                  </a:schemeClr>
                </a:solidFill>
              </a:rPr>
              <a:t>Definition</a:t>
            </a:r>
          </a:p>
        </p:txBody>
      </p:sp>
      <p:sp>
        <p:nvSpPr>
          <p:cNvPr id="50" name="Rounded Rectangular Callout 49">
            <a:extLst>
              <a:ext uri="{FF2B5EF4-FFF2-40B4-BE49-F238E27FC236}">
                <a16:creationId xmlns:a16="http://schemas.microsoft.com/office/drawing/2014/main" id="{67BAE1FE-65A7-0C45-B060-E62F9E334410}"/>
              </a:ext>
            </a:extLst>
          </p:cNvPr>
          <p:cNvSpPr/>
          <p:nvPr/>
        </p:nvSpPr>
        <p:spPr>
          <a:xfrm>
            <a:off x="7261666" y="4872328"/>
            <a:ext cx="1681843" cy="1545770"/>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51" name="Picture 50">
            <a:extLst>
              <a:ext uri="{FF2B5EF4-FFF2-40B4-BE49-F238E27FC236}">
                <a16:creationId xmlns:a16="http://schemas.microsoft.com/office/drawing/2014/main" id="{49626BCC-B064-5043-A9CA-B88D74FBC9C4}"/>
              </a:ext>
            </a:extLst>
          </p:cNvPr>
          <p:cNvPicPr>
            <a:picLocks noChangeAspect="1"/>
          </p:cNvPicPr>
          <p:nvPr/>
        </p:nvPicPr>
        <p:blipFill>
          <a:blip r:embed="rId3"/>
          <a:stretch>
            <a:fillRect/>
          </a:stretch>
        </p:blipFill>
        <p:spPr>
          <a:xfrm>
            <a:off x="2656114" y="2005485"/>
            <a:ext cx="4539622" cy="3741447"/>
          </a:xfrm>
          <a:prstGeom prst="rect">
            <a:avLst/>
          </a:prstGeom>
        </p:spPr>
      </p:pic>
      <p:sp>
        <p:nvSpPr>
          <p:cNvPr id="52" name="AutoShape 89">
            <a:extLst>
              <a:ext uri="{FF2B5EF4-FFF2-40B4-BE49-F238E27FC236}">
                <a16:creationId xmlns:a16="http://schemas.microsoft.com/office/drawing/2014/main" id="{39A69F17-9798-0E46-8C59-CC6A45764C34}"/>
              </a:ext>
            </a:extLst>
          </p:cNvPr>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53" name="AutoShape 88">
            <a:extLst>
              <a:ext uri="{FF2B5EF4-FFF2-40B4-BE49-F238E27FC236}">
                <a16:creationId xmlns:a16="http://schemas.microsoft.com/office/drawing/2014/main" id="{94CEEB34-01D4-184D-961E-C3703AD7560D}"/>
              </a:ext>
            </a:extLst>
          </p:cNvPr>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54" name="AutoShape 88">
            <a:extLst>
              <a:ext uri="{FF2B5EF4-FFF2-40B4-BE49-F238E27FC236}">
                <a16:creationId xmlns:a16="http://schemas.microsoft.com/office/drawing/2014/main" id="{74F6F769-A0D0-8F4B-8576-4D58B026EEF6}"/>
              </a:ext>
            </a:extLst>
          </p:cNvPr>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334725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animBg="1"/>
      <p:bldP spid="52" grpId="0" animBg="1"/>
      <p:bldP spid="53" grpId="0" animBg="1"/>
      <p:bldP spid="5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8"/>
          <p:cNvSpPr>
            <a:spLocks noChangeArrowheads="1"/>
          </p:cNvSpPr>
          <p:nvPr/>
        </p:nvSpPr>
        <p:spPr bwMode="auto">
          <a:xfrm>
            <a:off x="6625861" y="587430"/>
            <a:ext cx="3867514" cy="118657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0" name="Rectangle 3"/>
          <p:cNvSpPr>
            <a:spLocks noChangeArrowheads="1"/>
          </p:cNvSpPr>
          <p:nvPr/>
        </p:nvSpPr>
        <p:spPr bwMode="auto">
          <a:xfrm>
            <a:off x="8589316" y="1845131"/>
            <a:ext cx="1941763" cy="21037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2" name="Rectangle 5"/>
          <p:cNvSpPr>
            <a:spLocks noChangeArrowheads="1"/>
          </p:cNvSpPr>
          <p:nvPr/>
        </p:nvSpPr>
        <p:spPr bwMode="auto">
          <a:xfrm>
            <a:off x="5968271" y="4037585"/>
            <a:ext cx="2235889" cy="2525178"/>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4" name="Rectangle 7"/>
          <p:cNvSpPr>
            <a:spLocks noChangeArrowheads="1"/>
          </p:cNvSpPr>
          <p:nvPr/>
        </p:nvSpPr>
        <p:spPr bwMode="auto">
          <a:xfrm>
            <a:off x="8374273" y="4007980"/>
            <a:ext cx="2160983" cy="2563285"/>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5" name="Rectangle 8"/>
          <p:cNvSpPr>
            <a:spLocks noChangeArrowheads="1"/>
          </p:cNvSpPr>
          <p:nvPr/>
        </p:nvSpPr>
        <p:spPr bwMode="auto">
          <a:xfrm>
            <a:off x="6504102" y="2014242"/>
            <a:ext cx="1981200" cy="19431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7" name="Rectangle 10"/>
          <p:cNvSpPr>
            <a:spLocks noChangeArrowheads="1"/>
          </p:cNvSpPr>
          <p:nvPr/>
        </p:nvSpPr>
        <p:spPr bwMode="auto">
          <a:xfrm>
            <a:off x="4003715" y="4076039"/>
            <a:ext cx="1794442" cy="2491154"/>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9" name="Rectangle 12"/>
          <p:cNvSpPr>
            <a:spLocks noChangeArrowheads="1"/>
          </p:cNvSpPr>
          <p:nvPr/>
        </p:nvSpPr>
        <p:spPr bwMode="auto">
          <a:xfrm>
            <a:off x="4491602" y="688031"/>
            <a:ext cx="1891738" cy="2196611"/>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0" name="Rectangle 13"/>
          <p:cNvSpPr>
            <a:spLocks noChangeArrowheads="1"/>
          </p:cNvSpPr>
          <p:nvPr/>
        </p:nvSpPr>
        <p:spPr bwMode="auto">
          <a:xfrm>
            <a:off x="1582012" y="3655180"/>
            <a:ext cx="2328863" cy="292126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1" name="Text Box 14"/>
          <p:cNvSpPr txBox="1">
            <a:spLocks noChangeArrowheads="1"/>
          </p:cNvSpPr>
          <p:nvPr/>
        </p:nvSpPr>
        <p:spPr bwMode="auto">
          <a:xfrm>
            <a:off x="4668256" y="1507192"/>
            <a:ext cx="1669048"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108" b="1">
                <a:solidFill>
                  <a:srgbClr val="000000"/>
                </a:solidFill>
              </a:rPr>
              <a:t>Logical Flow Analysis</a:t>
            </a:r>
          </a:p>
        </p:txBody>
      </p:sp>
      <p:sp>
        <p:nvSpPr>
          <p:cNvPr id="48149" name="Text Box 22"/>
          <p:cNvSpPr txBox="1">
            <a:spLocks noChangeArrowheads="1"/>
          </p:cNvSpPr>
          <p:nvPr/>
        </p:nvSpPr>
        <p:spPr bwMode="auto">
          <a:xfrm>
            <a:off x="1698625" y="1533567"/>
            <a:ext cx="1317990" cy="4330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738">
                <a:solidFill>
                  <a:srgbClr val="000000"/>
                </a:solidFill>
              </a:rPr>
              <a:t>Identify major stakeholders</a:t>
            </a:r>
          </a:p>
          <a:p>
            <a:r>
              <a:rPr lang="en-GB" sz="738">
                <a:solidFill>
                  <a:srgbClr val="000000"/>
                </a:solidFill>
              </a:rPr>
              <a:t>and generate potential </a:t>
            </a:r>
          </a:p>
          <a:p>
            <a:r>
              <a:rPr lang="en-GB" sz="738">
                <a:solidFill>
                  <a:srgbClr val="000000"/>
                </a:solidFill>
              </a:rPr>
              <a:t>requirements</a:t>
            </a:r>
          </a:p>
        </p:txBody>
      </p:sp>
      <p:sp>
        <p:nvSpPr>
          <p:cNvPr id="48150" name="Line 23"/>
          <p:cNvSpPr>
            <a:spLocks noChangeShapeType="1"/>
          </p:cNvSpPr>
          <p:nvPr/>
        </p:nvSpPr>
        <p:spPr bwMode="auto">
          <a:xfrm>
            <a:off x="1825625" y="1561400"/>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1" name="Line 24"/>
          <p:cNvSpPr>
            <a:spLocks noChangeShapeType="1"/>
          </p:cNvSpPr>
          <p:nvPr/>
        </p:nvSpPr>
        <p:spPr bwMode="auto">
          <a:xfrm>
            <a:off x="1822450" y="1918953"/>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3" name="Text Box 26"/>
          <p:cNvSpPr txBox="1">
            <a:spLocks noChangeArrowheads="1"/>
          </p:cNvSpPr>
          <p:nvPr/>
        </p:nvSpPr>
        <p:spPr bwMode="auto">
          <a:xfrm>
            <a:off x="4530730" y="2211059"/>
            <a:ext cx="1927063"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Functionality</a:t>
            </a:r>
          </a:p>
        </p:txBody>
      </p:sp>
      <p:sp>
        <p:nvSpPr>
          <p:cNvPr id="48154" name="Rectangle 27"/>
          <p:cNvSpPr>
            <a:spLocks noChangeArrowheads="1"/>
          </p:cNvSpPr>
          <p:nvPr/>
        </p:nvSpPr>
        <p:spPr bwMode="auto">
          <a:xfrm>
            <a:off x="1661845" y="671704"/>
            <a:ext cx="2576513" cy="2796693"/>
          </a:xfrm>
          <a:prstGeom prst="rect">
            <a:avLst/>
          </a:prstGeom>
          <a:solidFill>
            <a:schemeClr val="accent2"/>
          </a:solidFill>
          <a:ln w="9525">
            <a:solidFill>
              <a:schemeClr val="accent1"/>
            </a:solidFill>
            <a:miter lim="800000"/>
            <a:headEnd/>
            <a:tailEnd/>
          </a:ln>
        </p:spPr>
        <p:txBody>
          <a:bodyPr wrap="none" anchor="ctr"/>
          <a:lstStyle/>
          <a:p>
            <a:endParaRPr lang="en-GB" sz="1662">
              <a:solidFill>
                <a:srgbClr val="000000"/>
              </a:solidFill>
            </a:endParaRPr>
          </a:p>
        </p:txBody>
      </p:sp>
      <p:sp>
        <p:nvSpPr>
          <p:cNvPr id="48155" name="Text Box 28"/>
          <p:cNvSpPr txBox="1">
            <a:spLocks noChangeArrowheads="1"/>
          </p:cNvSpPr>
          <p:nvPr/>
        </p:nvSpPr>
        <p:spPr bwMode="auto">
          <a:xfrm>
            <a:off x="1611195" y="2982022"/>
            <a:ext cx="255905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200" dirty="0">
                <a:solidFill>
                  <a:srgbClr val="000000"/>
                </a:solidFill>
              </a:rPr>
              <a:t>Generate Requirements for Manufacturing System </a:t>
            </a:r>
          </a:p>
        </p:txBody>
      </p:sp>
      <p:sp>
        <p:nvSpPr>
          <p:cNvPr id="48156" name="Text Box 29"/>
          <p:cNvSpPr txBox="1">
            <a:spLocks noChangeArrowheads="1"/>
          </p:cNvSpPr>
          <p:nvPr/>
        </p:nvSpPr>
        <p:spPr bwMode="auto">
          <a:xfrm>
            <a:off x="1678516" y="5930636"/>
            <a:ext cx="2108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00" dirty="0">
                <a:solidFill>
                  <a:srgbClr val="000000"/>
                </a:solidFill>
              </a:rPr>
              <a:t>Confirm Manufacturing System Requirements and identify critical functions</a:t>
            </a:r>
          </a:p>
        </p:txBody>
      </p:sp>
      <p:sp>
        <p:nvSpPr>
          <p:cNvPr id="48162" name="Text Box 35"/>
          <p:cNvSpPr txBox="1">
            <a:spLocks noChangeArrowheads="1"/>
          </p:cNvSpPr>
          <p:nvPr/>
        </p:nvSpPr>
        <p:spPr bwMode="auto">
          <a:xfrm>
            <a:off x="3985730" y="5885376"/>
            <a:ext cx="1887538"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Identify and Select Manufacturing System Concepts</a:t>
            </a:r>
          </a:p>
        </p:txBody>
      </p:sp>
      <p:sp>
        <p:nvSpPr>
          <p:cNvPr id="48163" name="AutoShape 36"/>
          <p:cNvSpPr>
            <a:spLocks noChangeArrowheads="1"/>
          </p:cNvSpPr>
          <p:nvPr/>
        </p:nvSpPr>
        <p:spPr bwMode="auto">
          <a:xfrm rot="1614662">
            <a:off x="3253540" y="4118882"/>
            <a:ext cx="992510" cy="269631"/>
          </a:xfrm>
          <a:prstGeom prst="rightArrow">
            <a:avLst>
              <a:gd name="adj1" fmla="val 63954"/>
              <a:gd name="adj2" fmla="val 80720"/>
            </a:avLst>
          </a:prstGeom>
          <a:solidFill>
            <a:srgbClr val="990000"/>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171" name="AutoShape 44"/>
          <p:cNvSpPr>
            <a:spLocks noChangeArrowheads="1"/>
          </p:cNvSpPr>
          <p:nvPr/>
        </p:nvSpPr>
        <p:spPr bwMode="auto">
          <a:xfrm flipH="1">
            <a:off x="3114197" y="3653091"/>
            <a:ext cx="1657320" cy="312127"/>
          </a:xfrm>
          <a:prstGeom prst="rightArrow">
            <a:avLst>
              <a:gd name="adj1" fmla="val 53991"/>
              <a:gd name="adj2" fmla="val 48379"/>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2" name="AutoShape 45"/>
          <p:cNvSpPr>
            <a:spLocks noChangeArrowheads="1"/>
          </p:cNvSpPr>
          <p:nvPr/>
        </p:nvSpPr>
        <p:spPr bwMode="auto">
          <a:xfrm>
            <a:off x="1688802" y="4473201"/>
            <a:ext cx="444842" cy="301869"/>
          </a:xfrm>
          <a:prstGeom prst="rightArrow">
            <a:avLst>
              <a:gd name="adj1" fmla="val 61167"/>
              <a:gd name="adj2" fmla="val 40293"/>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3" name="Rectangle 46"/>
          <p:cNvSpPr>
            <a:spLocks noChangeArrowheads="1"/>
          </p:cNvSpPr>
          <p:nvPr/>
        </p:nvSpPr>
        <p:spPr bwMode="auto">
          <a:xfrm>
            <a:off x="1672793" y="3242537"/>
            <a:ext cx="150345" cy="1456976"/>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4" name="AutoShape 47"/>
          <p:cNvSpPr>
            <a:spLocks noChangeArrowheads="1"/>
          </p:cNvSpPr>
          <p:nvPr/>
        </p:nvSpPr>
        <p:spPr bwMode="auto">
          <a:xfrm>
            <a:off x="4039745" y="150967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5" name="Rectangle 48"/>
          <p:cNvSpPr>
            <a:spLocks noChangeArrowheads="1"/>
          </p:cNvSpPr>
          <p:nvPr/>
        </p:nvSpPr>
        <p:spPr bwMode="auto">
          <a:xfrm>
            <a:off x="4594877" y="2973278"/>
            <a:ext cx="176212" cy="911469"/>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81" name="Text Box 54"/>
          <p:cNvSpPr txBox="1">
            <a:spLocks noChangeArrowheads="1"/>
          </p:cNvSpPr>
          <p:nvPr/>
        </p:nvSpPr>
        <p:spPr bwMode="auto">
          <a:xfrm>
            <a:off x="5921615" y="6092386"/>
            <a:ext cx="2506663"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Confirm </a:t>
            </a:r>
            <a:r>
              <a:rPr lang="en-GB" sz="1292" dirty="0" err="1">
                <a:solidFill>
                  <a:srgbClr val="000000"/>
                </a:solidFill>
              </a:rPr>
              <a:t>Mfg</a:t>
            </a:r>
            <a:r>
              <a:rPr lang="en-GB" sz="1292" dirty="0">
                <a:solidFill>
                  <a:srgbClr val="000000"/>
                </a:solidFill>
              </a:rPr>
              <a:t> System - Identify Critical Manufacturing Steps</a:t>
            </a:r>
          </a:p>
        </p:txBody>
      </p:sp>
      <p:sp>
        <p:nvSpPr>
          <p:cNvPr id="48190" name="Text Box 63"/>
          <p:cNvSpPr txBox="1">
            <a:spLocks noChangeArrowheads="1"/>
          </p:cNvSpPr>
          <p:nvPr/>
        </p:nvSpPr>
        <p:spPr bwMode="auto">
          <a:xfrm>
            <a:off x="8961404" y="5321616"/>
            <a:ext cx="777778"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P-Diagram</a:t>
            </a:r>
          </a:p>
        </p:txBody>
      </p:sp>
      <p:sp>
        <p:nvSpPr>
          <p:cNvPr id="48191" name="Text Box 64"/>
          <p:cNvSpPr txBox="1">
            <a:spLocks noChangeArrowheads="1"/>
          </p:cNvSpPr>
          <p:nvPr/>
        </p:nvSpPr>
        <p:spPr bwMode="auto">
          <a:xfrm>
            <a:off x="8423980" y="6025920"/>
            <a:ext cx="211273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Identify Critical </a:t>
            </a:r>
          </a:p>
          <a:p>
            <a:r>
              <a:rPr lang="en-GB" sz="1292" dirty="0" err="1">
                <a:solidFill>
                  <a:srgbClr val="000000"/>
                </a:solidFill>
              </a:rPr>
              <a:t>Mfg</a:t>
            </a:r>
            <a:r>
              <a:rPr lang="en-GB" sz="1292" dirty="0">
                <a:solidFill>
                  <a:srgbClr val="000000"/>
                </a:solidFill>
              </a:rPr>
              <a:t> Parameters</a:t>
            </a:r>
          </a:p>
        </p:txBody>
      </p:sp>
      <p:sp>
        <p:nvSpPr>
          <p:cNvPr id="48194" name="Text Box 67"/>
          <p:cNvSpPr txBox="1">
            <a:spLocks noChangeArrowheads="1"/>
          </p:cNvSpPr>
          <p:nvPr/>
        </p:nvSpPr>
        <p:spPr bwMode="auto">
          <a:xfrm>
            <a:off x="6556494" y="3458825"/>
            <a:ext cx="145584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Critical </a:t>
            </a:r>
          </a:p>
          <a:p>
            <a:r>
              <a:rPr lang="en-GB" sz="1292" dirty="0" err="1">
                <a:solidFill>
                  <a:srgbClr val="000000"/>
                </a:solidFill>
              </a:rPr>
              <a:t>Mfg</a:t>
            </a:r>
            <a:r>
              <a:rPr lang="en-GB" sz="1292" dirty="0">
                <a:solidFill>
                  <a:srgbClr val="000000"/>
                </a:solidFill>
              </a:rPr>
              <a:t> Parameters</a:t>
            </a:r>
          </a:p>
        </p:txBody>
      </p:sp>
      <p:sp>
        <p:nvSpPr>
          <p:cNvPr id="48199" name="Text Box 72"/>
          <p:cNvSpPr txBox="1">
            <a:spLocks noChangeArrowheads="1"/>
          </p:cNvSpPr>
          <p:nvPr/>
        </p:nvSpPr>
        <p:spPr bwMode="auto">
          <a:xfrm>
            <a:off x="6980935" y="2811920"/>
            <a:ext cx="1107997"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What-Why Table</a:t>
            </a:r>
          </a:p>
        </p:txBody>
      </p:sp>
      <p:sp>
        <p:nvSpPr>
          <p:cNvPr id="48200" name="AutoShape 73"/>
          <p:cNvSpPr>
            <a:spLocks noChangeArrowheads="1"/>
          </p:cNvSpPr>
          <p:nvPr/>
        </p:nvSpPr>
        <p:spPr bwMode="auto">
          <a:xfrm rot="13360111">
            <a:off x="8183499" y="3790096"/>
            <a:ext cx="858239" cy="266013"/>
          </a:xfrm>
          <a:prstGeom prst="rightArrow">
            <a:avLst>
              <a:gd name="adj1" fmla="val 63954"/>
              <a:gd name="adj2" fmla="val 80720"/>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203" name="AutoShape 76"/>
          <p:cNvSpPr>
            <a:spLocks noChangeArrowheads="1"/>
          </p:cNvSpPr>
          <p:nvPr/>
        </p:nvSpPr>
        <p:spPr bwMode="auto">
          <a:xfrm rot="2638079">
            <a:off x="5480892" y="3674968"/>
            <a:ext cx="1181100" cy="269631"/>
          </a:xfrm>
          <a:prstGeom prst="rightArrow">
            <a:avLst>
              <a:gd name="adj1" fmla="val 63954"/>
              <a:gd name="adj2" fmla="val 80720"/>
            </a:avLst>
          </a:prstGeom>
          <a:solidFill>
            <a:schemeClr val="accent2"/>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204" name="Text Box 77"/>
          <p:cNvSpPr txBox="1">
            <a:spLocks noChangeArrowheads="1"/>
          </p:cNvSpPr>
          <p:nvPr/>
        </p:nvSpPr>
        <p:spPr bwMode="auto">
          <a:xfrm>
            <a:off x="8570529" y="3001437"/>
            <a:ext cx="1966189"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923" b="1" dirty="0">
                <a:solidFill>
                  <a:srgbClr val="000000"/>
                </a:solidFill>
              </a:rPr>
              <a:t>Quality Function Deployment 4</a:t>
            </a:r>
          </a:p>
        </p:txBody>
      </p:sp>
      <p:sp>
        <p:nvSpPr>
          <p:cNvPr id="48205" name="Text Box 78"/>
          <p:cNvSpPr txBox="1">
            <a:spLocks noChangeArrowheads="1"/>
          </p:cNvSpPr>
          <p:nvPr/>
        </p:nvSpPr>
        <p:spPr bwMode="auto">
          <a:xfrm>
            <a:off x="8658215" y="3486197"/>
            <a:ext cx="1737976"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Production </a:t>
            </a:r>
          </a:p>
          <a:p>
            <a:r>
              <a:rPr lang="en-GB" sz="1292" dirty="0">
                <a:solidFill>
                  <a:srgbClr val="000000"/>
                </a:solidFill>
              </a:rPr>
              <a:t>Control Methods</a:t>
            </a:r>
          </a:p>
        </p:txBody>
      </p:sp>
      <p:sp>
        <p:nvSpPr>
          <p:cNvPr id="2" name="Title 1">
            <a:extLst>
              <a:ext uri="{FF2B5EF4-FFF2-40B4-BE49-F238E27FC236}">
                <a16:creationId xmlns:a16="http://schemas.microsoft.com/office/drawing/2014/main" id="{E52795CC-D5A7-1249-BD2B-7C284B0D8D50}"/>
              </a:ext>
            </a:extLst>
          </p:cNvPr>
          <p:cNvSpPr>
            <a:spLocks noGrp="1"/>
          </p:cNvSpPr>
          <p:nvPr>
            <p:ph type="title"/>
          </p:nvPr>
        </p:nvSpPr>
        <p:spPr>
          <a:xfrm>
            <a:off x="53705" y="4023"/>
            <a:ext cx="11209294" cy="834905"/>
          </a:xfrm>
        </p:spPr>
        <p:txBody>
          <a:bodyPr/>
          <a:lstStyle/>
          <a:p>
            <a:r>
              <a:rPr lang="en-US" sz="2800" dirty="0"/>
              <a:t>It’s the Same Tools (and a few new ones)</a:t>
            </a:r>
          </a:p>
        </p:txBody>
      </p:sp>
      <p:pic>
        <p:nvPicPr>
          <p:cNvPr id="82" name="Picture 81"/>
          <p:cNvPicPr>
            <a:picLocks noChangeAspect="1"/>
          </p:cNvPicPr>
          <p:nvPr/>
        </p:nvPicPr>
        <p:blipFill>
          <a:blip r:embed="rId2"/>
          <a:stretch>
            <a:fillRect/>
          </a:stretch>
        </p:blipFill>
        <p:spPr>
          <a:xfrm>
            <a:off x="1842598" y="1606583"/>
            <a:ext cx="817687" cy="855609"/>
          </a:xfrm>
          <a:prstGeom prst="rect">
            <a:avLst/>
          </a:prstGeom>
        </p:spPr>
      </p:pic>
      <p:sp>
        <p:nvSpPr>
          <p:cNvPr id="83" name="TextBox 82"/>
          <p:cNvSpPr txBox="1"/>
          <p:nvPr/>
        </p:nvSpPr>
        <p:spPr>
          <a:xfrm>
            <a:off x="1633289" y="2416342"/>
            <a:ext cx="1159292" cy="234360"/>
          </a:xfrm>
          <a:prstGeom prst="rect">
            <a:avLst/>
          </a:prstGeom>
          <a:noFill/>
        </p:spPr>
        <p:txBody>
          <a:bodyPr wrap="square" rtlCol="0">
            <a:spAutoFit/>
          </a:bodyPr>
          <a:lstStyle/>
          <a:p>
            <a:r>
              <a:rPr lang="en-US" sz="923" b="1" dirty="0"/>
              <a:t>Affinity Diagram</a:t>
            </a:r>
          </a:p>
        </p:txBody>
      </p:sp>
      <p:sp>
        <p:nvSpPr>
          <p:cNvPr id="84" name="TextBox 83"/>
          <p:cNvSpPr txBox="1"/>
          <p:nvPr/>
        </p:nvSpPr>
        <p:spPr>
          <a:xfrm>
            <a:off x="1687416" y="2618013"/>
            <a:ext cx="998927" cy="3904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Elicit and capture key stakeholder requirements </a:t>
            </a:r>
          </a:p>
        </p:txBody>
      </p:sp>
      <p:pic>
        <p:nvPicPr>
          <p:cNvPr id="85" name="Picture 84"/>
          <p:cNvPicPr>
            <a:picLocks noChangeAspect="1"/>
          </p:cNvPicPr>
          <p:nvPr/>
        </p:nvPicPr>
        <p:blipFill>
          <a:blip r:embed="rId3"/>
          <a:stretch>
            <a:fillRect/>
          </a:stretch>
        </p:blipFill>
        <p:spPr>
          <a:xfrm>
            <a:off x="2936087" y="1861478"/>
            <a:ext cx="1270828" cy="519070"/>
          </a:xfrm>
          <a:prstGeom prst="rect">
            <a:avLst/>
          </a:prstGeom>
        </p:spPr>
      </p:pic>
      <p:sp>
        <p:nvSpPr>
          <p:cNvPr id="86" name="TextBox 85"/>
          <p:cNvSpPr txBox="1"/>
          <p:nvPr/>
        </p:nvSpPr>
        <p:spPr>
          <a:xfrm>
            <a:off x="3076399" y="2390417"/>
            <a:ext cx="987771" cy="234360"/>
          </a:xfrm>
          <a:prstGeom prst="rect">
            <a:avLst/>
          </a:prstGeom>
          <a:noFill/>
        </p:spPr>
        <p:txBody>
          <a:bodyPr wrap="square" rtlCol="0">
            <a:spAutoFit/>
          </a:bodyPr>
          <a:lstStyle/>
          <a:p>
            <a:r>
              <a:rPr lang="en-US" sz="923" b="1" dirty="0"/>
              <a:t>Tree Diagram</a:t>
            </a:r>
          </a:p>
        </p:txBody>
      </p:sp>
      <p:sp>
        <p:nvSpPr>
          <p:cNvPr id="87" name="TextBox 86"/>
          <p:cNvSpPr txBox="1"/>
          <p:nvPr/>
        </p:nvSpPr>
        <p:spPr>
          <a:xfrm>
            <a:off x="3000774" y="2595418"/>
            <a:ext cx="1120722" cy="4330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Organize key stakeholder requirements </a:t>
            </a:r>
          </a:p>
        </p:txBody>
      </p:sp>
      <p:pic>
        <p:nvPicPr>
          <p:cNvPr id="88" name="Picture 87"/>
          <p:cNvPicPr>
            <a:picLocks noChangeAspect="1"/>
          </p:cNvPicPr>
          <p:nvPr/>
        </p:nvPicPr>
        <p:blipFill>
          <a:blip r:embed="rId4"/>
          <a:stretch>
            <a:fillRect/>
          </a:stretch>
        </p:blipFill>
        <p:spPr>
          <a:xfrm>
            <a:off x="4489660" y="813583"/>
            <a:ext cx="1897598" cy="525122"/>
          </a:xfrm>
          <a:prstGeom prst="rect">
            <a:avLst/>
          </a:prstGeom>
        </p:spPr>
      </p:pic>
      <p:sp>
        <p:nvSpPr>
          <p:cNvPr id="89" name="TextBox 88"/>
          <p:cNvSpPr txBox="1"/>
          <p:nvPr/>
        </p:nvSpPr>
        <p:spPr>
          <a:xfrm>
            <a:off x="4854000" y="1784946"/>
            <a:ext cx="123742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sequence of activities or functions  of the </a:t>
            </a:r>
            <a:r>
              <a:rPr lang="en-US" sz="738" dirty="0" err="1"/>
              <a:t>realisation</a:t>
            </a:r>
            <a:r>
              <a:rPr lang="en-US" sz="738" dirty="0"/>
              <a:t> system</a:t>
            </a:r>
          </a:p>
        </p:txBody>
      </p:sp>
      <p:pic>
        <p:nvPicPr>
          <p:cNvPr id="90" name="Picture 89"/>
          <p:cNvPicPr>
            <a:picLocks noChangeAspect="1"/>
          </p:cNvPicPr>
          <p:nvPr/>
        </p:nvPicPr>
        <p:blipFill>
          <a:blip r:embed="rId5"/>
          <a:stretch>
            <a:fillRect/>
          </a:stretch>
        </p:blipFill>
        <p:spPr>
          <a:xfrm>
            <a:off x="2159131" y="3702535"/>
            <a:ext cx="1368058" cy="1575739"/>
          </a:xfrm>
          <a:prstGeom prst="rect">
            <a:avLst/>
          </a:prstGeom>
        </p:spPr>
      </p:pic>
      <p:sp>
        <p:nvSpPr>
          <p:cNvPr id="91" name="TextBox 90"/>
          <p:cNvSpPr txBox="1"/>
          <p:nvPr/>
        </p:nvSpPr>
        <p:spPr>
          <a:xfrm>
            <a:off x="1978924" y="5550671"/>
            <a:ext cx="1482585"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Cross checks requirements for consistency and completeness</a:t>
            </a:r>
          </a:p>
        </p:txBody>
      </p:sp>
      <p:sp>
        <p:nvSpPr>
          <p:cNvPr id="92" name="TextBox 91"/>
          <p:cNvSpPr txBox="1"/>
          <p:nvPr/>
        </p:nvSpPr>
        <p:spPr>
          <a:xfrm>
            <a:off x="1718558" y="5313014"/>
            <a:ext cx="2028119" cy="234360"/>
          </a:xfrm>
          <a:prstGeom prst="rect">
            <a:avLst/>
          </a:prstGeom>
          <a:noFill/>
        </p:spPr>
        <p:txBody>
          <a:bodyPr wrap="square" rtlCol="0">
            <a:spAutoFit/>
          </a:bodyPr>
          <a:lstStyle/>
          <a:p>
            <a:r>
              <a:rPr lang="en-US" sz="923" b="1" dirty="0"/>
              <a:t>Quality Function Deployment 1</a:t>
            </a:r>
          </a:p>
        </p:txBody>
      </p:sp>
      <p:pic>
        <p:nvPicPr>
          <p:cNvPr id="93" name="Picture 92"/>
          <p:cNvPicPr>
            <a:picLocks noChangeAspect="1"/>
          </p:cNvPicPr>
          <p:nvPr/>
        </p:nvPicPr>
        <p:blipFill>
          <a:blip r:embed="rId6"/>
          <a:stretch>
            <a:fillRect/>
          </a:stretch>
        </p:blipFill>
        <p:spPr>
          <a:xfrm>
            <a:off x="4251711" y="4181151"/>
            <a:ext cx="1485553" cy="823513"/>
          </a:xfrm>
          <a:prstGeom prst="rect">
            <a:avLst/>
          </a:prstGeom>
        </p:spPr>
      </p:pic>
      <p:sp>
        <p:nvSpPr>
          <p:cNvPr id="94" name="TextBox 93"/>
          <p:cNvSpPr txBox="1"/>
          <p:nvPr/>
        </p:nvSpPr>
        <p:spPr>
          <a:xfrm>
            <a:off x="2747313" y="7374693"/>
            <a:ext cx="3602533" cy="348109"/>
          </a:xfrm>
          <a:prstGeom prst="rect">
            <a:avLst/>
          </a:prstGeom>
          <a:noFill/>
        </p:spPr>
        <p:txBody>
          <a:bodyPr wrap="square" rtlCol="0">
            <a:spAutoFit/>
          </a:bodyPr>
          <a:lstStyle/>
          <a:p>
            <a:endParaRPr lang="en-US" sz="1662" dirty="0"/>
          </a:p>
        </p:txBody>
      </p:sp>
      <p:sp>
        <p:nvSpPr>
          <p:cNvPr id="95" name="TextBox 94"/>
          <p:cNvSpPr txBox="1"/>
          <p:nvPr/>
        </p:nvSpPr>
        <p:spPr>
          <a:xfrm>
            <a:off x="4064169" y="5179224"/>
            <a:ext cx="1685306" cy="660117"/>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and captures all possible functional solutions to a system design problem and thereby determine suitable candidate system concepts</a:t>
            </a:r>
          </a:p>
        </p:txBody>
      </p:sp>
      <p:sp>
        <p:nvSpPr>
          <p:cNvPr id="96" name="TextBox 95"/>
          <p:cNvSpPr txBox="1"/>
          <p:nvPr/>
        </p:nvSpPr>
        <p:spPr>
          <a:xfrm>
            <a:off x="4101000" y="4909614"/>
            <a:ext cx="1643399" cy="234360"/>
          </a:xfrm>
          <a:prstGeom prst="rect">
            <a:avLst/>
          </a:prstGeom>
          <a:noFill/>
        </p:spPr>
        <p:txBody>
          <a:bodyPr wrap="square" rtlCol="0">
            <a:spAutoFit/>
          </a:bodyPr>
          <a:lstStyle/>
          <a:p>
            <a:r>
              <a:rPr lang="en-US" sz="923" b="1" dirty="0"/>
              <a:t>Function Means Analysis</a:t>
            </a:r>
          </a:p>
        </p:txBody>
      </p:sp>
      <p:pic>
        <p:nvPicPr>
          <p:cNvPr id="97" name="Picture 96"/>
          <p:cNvPicPr>
            <a:picLocks noChangeAspect="1"/>
          </p:cNvPicPr>
          <p:nvPr/>
        </p:nvPicPr>
        <p:blipFill>
          <a:blip r:embed="rId7"/>
          <a:stretch>
            <a:fillRect/>
          </a:stretch>
        </p:blipFill>
        <p:spPr>
          <a:xfrm>
            <a:off x="6494281" y="4111512"/>
            <a:ext cx="1354892" cy="1354892"/>
          </a:xfrm>
          <a:prstGeom prst="rect">
            <a:avLst/>
          </a:prstGeom>
        </p:spPr>
      </p:pic>
      <p:sp>
        <p:nvSpPr>
          <p:cNvPr id="98" name="Text Box 43"/>
          <p:cNvSpPr txBox="1">
            <a:spLocks noChangeArrowheads="1"/>
          </p:cNvSpPr>
          <p:nvPr/>
        </p:nvSpPr>
        <p:spPr bwMode="auto">
          <a:xfrm>
            <a:off x="6276703" y="5671418"/>
            <a:ext cx="1760529" cy="401535"/>
          </a:xfrm>
          <a:prstGeom prst="rect">
            <a:avLst/>
          </a:prstGeom>
          <a:gradFill rotWithShape="1">
            <a:gsLst>
              <a:gs pos="0">
                <a:srgbClr val="333399">
                  <a:tint val="50000"/>
                  <a:satMod val="300000"/>
                </a:srgbClr>
              </a:gs>
              <a:gs pos="35000">
                <a:srgbClr val="333399">
                  <a:tint val="37000"/>
                  <a:satMod val="300000"/>
                </a:srgbClr>
              </a:gs>
              <a:gs pos="100000">
                <a:srgbClr val="333399">
                  <a:tint val="15000"/>
                  <a:satMod val="350000"/>
                </a:srgbClr>
              </a:gs>
            </a:gsLst>
            <a:lin ang="16200000" scaled="1"/>
          </a:gradFill>
          <a:ln w="9525" cap="flat" cmpd="sng" algn="ctr">
            <a:solidFill>
              <a:srgbClr val="333399">
                <a:shade val="95000"/>
                <a:satMod val="105000"/>
              </a:srgbClr>
            </a:solidFill>
            <a:prstDash val="solid"/>
            <a:headEnd/>
            <a:tailEnd/>
          </a:ln>
          <a:effectLst>
            <a:outerShdw blurRad="40000" dist="20000" dir="5400000" rotWithShape="0">
              <a:srgbClr val="000000">
                <a:alpha val="38000"/>
              </a:srgbClr>
            </a:outerShdw>
          </a:effectLst>
        </p:spPr>
        <p:txBody>
          <a:bodyPr wrap="square" lIns="60275" tIns="30138" rIns="60275" bIns="30138">
            <a:spAutoFit/>
          </a:bodyPr>
          <a:lstStyle/>
          <a:p>
            <a:pPr algn="ctr" defTabSz="602771" eaLnBrk="0" hangingPunct="0">
              <a:defRPr/>
            </a:pPr>
            <a:r>
              <a:rPr lang="en-GB" sz="738" kern="0" dirty="0">
                <a:solidFill>
                  <a:srgbClr val="000000"/>
                </a:solidFill>
                <a:latin typeface="Arial"/>
              </a:rPr>
              <a:t>Check that System Solution is realizable and determine critical realization parameters</a:t>
            </a:r>
          </a:p>
        </p:txBody>
      </p:sp>
      <p:sp>
        <p:nvSpPr>
          <p:cNvPr id="99" name="Text Box 42"/>
          <p:cNvSpPr txBox="1">
            <a:spLocks noChangeArrowheads="1"/>
          </p:cNvSpPr>
          <p:nvPr/>
        </p:nvSpPr>
        <p:spPr bwMode="auto">
          <a:xfrm>
            <a:off x="6179745" y="5434654"/>
            <a:ext cx="2090041" cy="202891"/>
          </a:xfrm>
          <a:prstGeom prst="rect">
            <a:avLst/>
          </a:prstGeom>
          <a:noFill/>
          <a:ln w="9525">
            <a:noFill/>
            <a:miter lim="800000"/>
            <a:headEnd/>
            <a:tailEnd/>
          </a:ln>
        </p:spPr>
        <p:txBody>
          <a:bodyPr wrap="square" lIns="60275" tIns="30138" rIns="60275" bIns="30138">
            <a:spAutoFit/>
          </a:bodyPr>
          <a:lstStyle/>
          <a:p>
            <a:pPr defTabSz="602771" eaLnBrk="0" hangingPunct="0">
              <a:defRPr/>
            </a:pPr>
            <a:r>
              <a:rPr lang="en-GB" sz="923" b="1" kern="0" dirty="0">
                <a:solidFill>
                  <a:srgbClr val="000000"/>
                </a:solidFill>
                <a:latin typeface="Calibri"/>
              </a:rPr>
              <a:t>Quality Function Deployment 3</a:t>
            </a:r>
          </a:p>
        </p:txBody>
      </p:sp>
      <p:sp>
        <p:nvSpPr>
          <p:cNvPr id="48202" name="Text Box 75"/>
          <p:cNvSpPr txBox="1">
            <a:spLocks noChangeArrowheads="1"/>
          </p:cNvSpPr>
          <p:nvPr/>
        </p:nvSpPr>
        <p:spPr bwMode="auto">
          <a:xfrm>
            <a:off x="4854000" y="3051844"/>
            <a:ext cx="1525560" cy="603883"/>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b="1" dirty="0">
                <a:solidFill>
                  <a:srgbClr val="FFFFFF"/>
                </a:solidFill>
              </a:rPr>
              <a:t>FROM Prime </a:t>
            </a:r>
          </a:p>
          <a:p>
            <a:pPr eaLnBrk="1" hangingPunct="1"/>
            <a:r>
              <a:rPr lang="en-GB" sz="1662" b="1" dirty="0">
                <a:solidFill>
                  <a:srgbClr val="FFFFFF"/>
                </a:solidFill>
              </a:rPr>
              <a:t>WHAT WHY</a:t>
            </a:r>
            <a:endParaRPr lang="en-US" sz="1662" b="1" dirty="0">
              <a:solidFill>
                <a:srgbClr val="FFFFFF"/>
              </a:solidFill>
            </a:endParaRPr>
          </a:p>
        </p:txBody>
      </p:sp>
      <p:sp>
        <p:nvSpPr>
          <p:cNvPr id="100" name="AutoShape 47"/>
          <p:cNvSpPr>
            <a:spLocks noChangeArrowheads="1"/>
          </p:cNvSpPr>
          <p:nvPr/>
        </p:nvSpPr>
        <p:spPr bwMode="auto">
          <a:xfrm>
            <a:off x="5755815" y="436144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2" name="TextBox 101"/>
          <p:cNvSpPr txBox="1"/>
          <p:nvPr/>
        </p:nvSpPr>
        <p:spPr>
          <a:xfrm>
            <a:off x="8504075" y="5635470"/>
            <a:ext cx="165989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identifies and captures the factors  that influence the performance of a system output</a:t>
            </a:r>
          </a:p>
        </p:txBody>
      </p:sp>
      <p:pic>
        <p:nvPicPr>
          <p:cNvPr id="103" name="Picture 102"/>
          <p:cNvPicPr>
            <a:picLocks noChangeAspect="1"/>
          </p:cNvPicPr>
          <p:nvPr/>
        </p:nvPicPr>
        <p:blipFill>
          <a:blip r:embed="rId8"/>
          <a:stretch>
            <a:fillRect/>
          </a:stretch>
        </p:blipFill>
        <p:spPr>
          <a:xfrm>
            <a:off x="6663625" y="2065203"/>
            <a:ext cx="1687082" cy="656536"/>
          </a:xfrm>
          <a:prstGeom prst="rect">
            <a:avLst/>
          </a:prstGeom>
        </p:spPr>
      </p:pic>
      <p:sp>
        <p:nvSpPr>
          <p:cNvPr id="104" name="TextBox 103"/>
          <p:cNvSpPr txBox="1"/>
          <p:nvPr/>
        </p:nvSpPr>
        <p:spPr>
          <a:xfrm>
            <a:off x="6598948" y="3064098"/>
            <a:ext cx="1802339"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Determine the factors that are most likely to influence the robustness of a nominal design </a:t>
            </a:r>
          </a:p>
        </p:txBody>
      </p:sp>
      <p:pic>
        <p:nvPicPr>
          <p:cNvPr id="105" name="Picture 104"/>
          <p:cNvPicPr>
            <a:picLocks noChangeAspect="1"/>
          </p:cNvPicPr>
          <p:nvPr/>
        </p:nvPicPr>
        <p:blipFill>
          <a:blip r:embed="rId9"/>
          <a:stretch>
            <a:fillRect/>
          </a:stretch>
        </p:blipFill>
        <p:spPr>
          <a:xfrm>
            <a:off x="9046810" y="1983116"/>
            <a:ext cx="976988" cy="967684"/>
          </a:xfrm>
          <a:prstGeom prst="rect">
            <a:avLst/>
          </a:prstGeom>
        </p:spPr>
      </p:pic>
      <p:sp>
        <p:nvSpPr>
          <p:cNvPr id="106" name="AutoShape 47"/>
          <p:cNvSpPr>
            <a:spLocks noChangeArrowheads="1"/>
          </p:cNvSpPr>
          <p:nvPr/>
        </p:nvSpPr>
        <p:spPr bwMode="auto">
          <a:xfrm>
            <a:off x="8033654" y="4502123"/>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7" name="Text Box 43"/>
          <p:cNvSpPr txBox="1">
            <a:spLocks noChangeArrowheads="1"/>
          </p:cNvSpPr>
          <p:nvPr/>
        </p:nvSpPr>
        <p:spPr bwMode="auto">
          <a:xfrm>
            <a:off x="8631593" y="3250673"/>
            <a:ext cx="1807429" cy="287978"/>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60275" tIns="30138" rIns="60275" bIns="30138">
            <a:spAutoFit/>
          </a:bodyPr>
          <a:lstStyle/>
          <a:p>
            <a:pPr algn="ctr" defTabSz="602771" eaLnBrk="0" hangingPunct="0">
              <a:defRPr/>
            </a:pPr>
            <a:r>
              <a:rPr lang="en-GB" sz="738" kern="0" dirty="0">
                <a:solidFill>
                  <a:srgbClr val="000000"/>
                </a:solidFill>
                <a:latin typeface="Arial"/>
              </a:rPr>
              <a:t>For the critical </a:t>
            </a:r>
            <a:r>
              <a:rPr lang="en-GB" sz="738" kern="0" dirty="0" err="1">
                <a:solidFill>
                  <a:srgbClr val="000000"/>
                </a:solidFill>
                <a:latin typeface="Arial"/>
              </a:rPr>
              <a:t>Mfg</a:t>
            </a:r>
            <a:r>
              <a:rPr lang="en-GB" sz="738" kern="0" dirty="0">
                <a:solidFill>
                  <a:srgbClr val="000000"/>
                </a:solidFill>
                <a:latin typeface="Arial"/>
              </a:rPr>
              <a:t> parameters determine the Assurance Requirements </a:t>
            </a:r>
          </a:p>
        </p:txBody>
      </p:sp>
      <p:sp>
        <p:nvSpPr>
          <p:cNvPr id="108" name="AutoShape 47"/>
          <p:cNvSpPr>
            <a:spLocks noChangeArrowheads="1"/>
          </p:cNvSpPr>
          <p:nvPr/>
        </p:nvSpPr>
        <p:spPr bwMode="auto">
          <a:xfrm>
            <a:off x="8302326" y="2645880"/>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109" name="Picture 108"/>
          <p:cNvPicPr>
            <a:picLocks noChangeAspect="1"/>
          </p:cNvPicPr>
          <p:nvPr/>
        </p:nvPicPr>
        <p:blipFill>
          <a:blip r:embed="rId10"/>
          <a:stretch>
            <a:fillRect/>
          </a:stretch>
        </p:blipFill>
        <p:spPr>
          <a:xfrm>
            <a:off x="6834725" y="893738"/>
            <a:ext cx="1749476" cy="725847"/>
          </a:xfrm>
          <a:prstGeom prst="rect">
            <a:avLst/>
          </a:prstGeom>
        </p:spPr>
      </p:pic>
      <p:sp>
        <p:nvSpPr>
          <p:cNvPr id="110" name="TextBox 109"/>
          <p:cNvSpPr txBox="1"/>
          <p:nvPr/>
        </p:nvSpPr>
        <p:spPr>
          <a:xfrm>
            <a:off x="8668229" y="1168323"/>
            <a:ext cx="1709729"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Identify and document the potential failure modes, Effects and Causes </a:t>
            </a:r>
          </a:p>
        </p:txBody>
      </p:sp>
      <p:sp>
        <p:nvSpPr>
          <p:cNvPr id="111" name="TextBox 110"/>
          <p:cNvSpPr txBox="1"/>
          <p:nvPr/>
        </p:nvSpPr>
        <p:spPr>
          <a:xfrm>
            <a:off x="9025850" y="806995"/>
            <a:ext cx="1241045" cy="376385"/>
          </a:xfrm>
          <a:prstGeom prst="rect">
            <a:avLst/>
          </a:prstGeom>
          <a:noFill/>
        </p:spPr>
        <p:txBody>
          <a:bodyPr wrap="square" rtlCol="0">
            <a:spAutoFit/>
          </a:bodyPr>
          <a:lstStyle/>
          <a:p>
            <a:pPr algn="ctr"/>
            <a:r>
              <a:rPr lang="en-US" sz="923" b="1" dirty="0"/>
              <a:t>Failure Mode and </a:t>
            </a:r>
          </a:p>
          <a:p>
            <a:pPr algn="ctr"/>
            <a:r>
              <a:rPr lang="en-US" sz="923" b="1" dirty="0"/>
              <a:t>Effects Analysis</a:t>
            </a:r>
          </a:p>
        </p:txBody>
      </p:sp>
      <p:sp>
        <p:nvSpPr>
          <p:cNvPr id="112" name="Text Box 26"/>
          <p:cNvSpPr txBox="1">
            <a:spLocks noChangeArrowheads="1"/>
          </p:cNvSpPr>
          <p:nvPr/>
        </p:nvSpPr>
        <p:spPr bwMode="auto">
          <a:xfrm>
            <a:off x="6808568" y="569342"/>
            <a:ext cx="36304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System Failures</a:t>
            </a:r>
          </a:p>
        </p:txBody>
      </p:sp>
      <p:sp>
        <p:nvSpPr>
          <p:cNvPr id="114" name="AutoShape 47"/>
          <p:cNvSpPr>
            <a:spLocks noChangeArrowheads="1"/>
          </p:cNvSpPr>
          <p:nvPr/>
        </p:nvSpPr>
        <p:spPr bwMode="auto">
          <a:xfrm>
            <a:off x="6171035" y="1027535"/>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15" name="AutoShape 47"/>
          <p:cNvSpPr>
            <a:spLocks noChangeArrowheads="1"/>
          </p:cNvSpPr>
          <p:nvPr/>
        </p:nvSpPr>
        <p:spPr bwMode="auto">
          <a:xfrm rot="5400000">
            <a:off x="9370809" y="1491738"/>
            <a:ext cx="378779"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69" name="Picture 68"/>
          <p:cNvPicPr>
            <a:picLocks noChangeAspect="1"/>
          </p:cNvPicPr>
          <p:nvPr/>
        </p:nvPicPr>
        <p:blipFill>
          <a:blip r:embed="rId11"/>
          <a:stretch>
            <a:fillRect/>
          </a:stretch>
        </p:blipFill>
        <p:spPr>
          <a:xfrm>
            <a:off x="8749524" y="4127277"/>
            <a:ext cx="1571563" cy="1170589"/>
          </a:xfrm>
          <a:prstGeom prst="rect">
            <a:avLst/>
          </a:prstGeom>
        </p:spPr>
      </p:pic>
      <p:pic>
        <p:nvPicPr>
          <p:cNvPr id="71" name="Picture 70">
            <a:extLst>
              <a:ext uri="{FF2B5EF4-FFF2-40B4-BE49-F238E27FC236}">
                <a16:creationId xmlns:a16="http://schemas.microsoft.com/office/drawing/2014/main" id="{2A5F6E6F-41A3-994F-9E47-E992C01123C5}"/>
              </a:ext>
            </a:extLst>
          </p:cNvPr>
          <p:cNvPicPr>
            <a:picLocks noChangeAspect="1"/>
          </p:cNvPicPr>
          <p:nvPr/>
        </p:nvPicPr>
        <p:blipFill>
          <a:blip r:embed="rId12"/>
          <a:stretch>
            <a:fillRect/>
          </a:stretch>
        </p:blipFill>
        <p:spPr>
          <a:xfrm>
            <a:off x="1822451" y="752724"/>
            <a:ext cx="1108367" cy="658303"/>
          </a:xfrm>
          <a:prstGeom prst="rect">
            <a:avLst/>
          </a:prstGeom>
        </p:spPr>
      </p:pic>
      <p:sp>
        <p:nvSpPr>
          <p:cNvPr id="72" name="TextBox 71">
            <a:extLst>
              <a:ext uri="{FF2B5EF4-FFF2-40B4-BE49-F238E27FC236}">
                <a16:creationId xmlns:a16="http://schemas.microsoft.com/office/drawing/2014/main" id="{AFED21D6-A713-3942-B9B3-328EAC8E2F91}"/>
              </a:ext>
            </a:extLst>
          </p:cNvPr>
          <p:cNvSpPr txBox="1"/>
          <p:nvPr/>
        </p:nvSpPr>
        <p:spPr>
          <a:xfrm>
            <a:off x="3058093" y="894224"/>
            <a:ext cx="1051801" cy="2911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Identify and </a:t>
            </a:r>
            <a:r>
              <a:rPr lang="en-US" sz="646" dirty="0" err="1"/>
              <a:t>prioritise</a:t>
            </a:r>
            <a:r>
              <a:rPr lang="en-US" sz="646" dirty="0"/>
              <a:t> key stakeholders</a:t>
            </a:r>
          </a:p>
        </p:txBody>
      </p:sp>
      <p:sp>
        <p:nvSpPr>
          <p:cNvPr id="73" name="TextBox 72">
            <a:extLst>
              <a:ext uri="{FF2B5EF4-FFF2-40B4-BE49-F238E27FC236}">
                <a16:creationId xmlns:a16="http://schemas.microsoft.com/office/drawing/2014/main" id="{FEBA5D4D-F4B3-3049-A28C-B887D68654AA}"/>
              </a:ext>
            </a:extLst>
          </p:cNvPr>
          <p:cNvSpPr txBox="1"/>
          <p:nvPr/>
        </p:nvSpPr>
        <p:spPr>
          <a:xfrm>
            <a:off x="2990723" y="1270594"/>
            <a:ext cx="1186543" cy="234360"/>
          </a:xfrm>
          <a:prstGeom prst="rect">
            <a:avLst/>
          </a:prstGeom>
          <a:noFill/>
        </p:spPr>
        <p:txBody>
          <a:bodyPr wrap="square" rtlCol="0">
            <a:spAutoFit/>
          </a:bodyPr>
          <a:lstStyle/>
          <a:p>
            <a:r>
              <a:rPr lang="en-US" sz="923" b="1" dirty="0"/>
              <a:t>Stakeholder Map</a:t>
            </a:r>
          </a:p>
        </p:txBody>
      </p:sp>
    </p:spTree>
    <p:extLst>
      <p:ext uri="{BB962C8B-B14F-4D97-AF65-F5344CB8AC3E}">
        <p14:creationId xmlns:p14="http://schemas.microsoft.com/office/powerpoint/2010/main" val="1949284105"/>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sz="2800" b="1" dirty="0"/>
              <a:t>Determining and Managing </a:t>
            </a:r>
            <a:br>
              <a:rPr lang="en-US" sz="2800" b="1" dirty="0"/>
            </a:br>
            <a:r>
              <a:rPr lang="en-US" sz="2800" b="1" dirty="0"/>
              <a:t> Requirements</a:t>
            </a:r>
            <a:br>
              <a:rPr lang="en-US" sz="2800" b="1" dirty="0"/>
            </a:br>
            <a:endParaRPr lang="en-US" sz="2800" b="1" dirty="0"/>
          </a:p>
        </p:txBody>
      </p:sp>
      <p:sp>
        <p:nvSpPr>
          <p:cNvPr id="3" name="Subtitle 2">
            <a:extLst>
              <a:ext uri="{FF2B5EF4-FFF2-40B4-BE49-F238E27FC236}">
                <a16:creationId xmlns:a16="http://schemas.microsoft.com/office/drawing/2014/main" id="{E3703451-B340-459A-91F6-B5BCADB4645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43683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965205" y="713773"/>
            <a:ext cx="2477241" cy="1008404"/>
          </a:xfrm>
          <a:prstGeom prst="rect">
            <a:avLst/>
          </a:prstGeom>
          <a:noFill/>
          <a:ln w="9525">
            <a:noFill/>
            <a:miter lim="800000"/>
            <a:headEnd/>
            <a:tailEnd/>
          </a:ln>
        </p:spPr>
        <p:txBody>
          <a:bodyPr wrap="square" lIns="84253" tIns="42126" rIns="84253" bIns="42126">
            <a:spAutoFit/>
          </a:bodyPr>
          <a:lstStyle/>
          <a:p>
            <a:pPr eaLnBrk="0" hangingPunct="0"/>
            <a:r>
              <a:rPr lang="en-GB" sz="2000" dirty="0"/>
              <a:t>Customer</a:t>
            </a:r>
          </a:p>
          <a:p>
            <a:pPr eaLnBrk="0" hangingPunct="0"/>
            <a:r>
              <a:rPr lang="en-GB" sz="2000" dirty="0"/>
              <a:t>Needs and Expectations</a:t>
            </a:r>
            <a:endParaRPr lang="en-GB" sz="1292" dirty="0"/>
          </a:p>
        </p:txBody>
      </p:sp>
      <p:sp>
        <p:nvSpPr>
          <p:cNvPr id="29" name="Flowchart: Document 28"/>
          <p:cNvSpPr/>
          <p:nvPr/>
        </p:nvSpPr>
        <p:spPr bwMode="auto">
          <a:xfrm>
            <a:off x="6963593" y="2608549"/>
            <a:ext cx="1224297" cy="1625629"/>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chemeClr val="tx1"/>
                </a:solidFill>
              </a:rPr>
              <a:t>User </a:t>
            </a:r>
          </a:p>
          <a:p>
            <a:pPr>
              <a:defRPr/>
            </a:pPr>
            <a:r>
              <a:rPr lang="en-GB" sz="1200" dirty="0">
                <a:solidFill>
                  <a:schemeClr val="tx1"/>
                </a:solidFill>
              </a:rPr>
              <a:t>Requirements</a:t>
            </a:r>
          </a:p>
        </p:txBody>
      </p:sp>
      <p:sp>
        <p:nvSpPr>
          <p:cNvPr id="32" name="Flowchart: Document 31"/>
          <p:cNvSpPr/>
          <p:nvPr/>
        </p:nvSpPr>
        <p:spPr bwMode="auto">
          <a:xfrm>
            <a:off x="9150633" y="5753645"/>
            <a:ext cx="1349619" cy="929054"/>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dirty="0">
                <a:solidFill>
                  <a:schemeClr val="tx1"/>
                </a:solidFill>
              </a:rPr>
              <a:t>Subsystem</a:t>
            </a:r>
          </a:p>
          <a:p>
            <a:r>
              <a:rPr lang="en-GB" sz="1200" dirty="0">
                <a:solidFill>
                  <a:schemeClr val="tx1"/>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10068279" y="3688044"/>
            <a:ext cx="1409700" cy="961292"/>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dirty="0">
                <a:solidFill>
                  <a:schemeClr val="tx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270701" y="32080"/>
            <a:ext cx="14610080"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dirty="0">
                <a:solidFill>
                  <a:schemeClr val="tx1"/>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r>
              <a:rPr lang="en-GB" sz="1200" dirty="0">
                <a:solidFill>
                  <a:schemeClr val="tx1"/>
                </a:solidFill>
              </a:rPr>
              <a:t>Manufacturing System</a:t>
            </a:r>
          </a:p>
          <a:p>
            <a:r>
              <a:rPr lang="en-GB" sz="1200" dirty="0">
                <a:solidFill>
                  <a:schemeClr val="tx1"/>
                </a:solidFill>
              </a:rPr>
              <a:t>Design</a:t>
            </a:r>
          </a:p>
          <a:p>
            <a:r>
              <a:rPr lang="en-GB" sz="1200" dirty="0">
                <a:solidFill>
                  <a:schemeClr val="tx1"/>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105347708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222494C-25CC-4B14-AC4A-E5BCC289DF56}"/>
              </a:ext>
            </a:extLst>
          </p:cNvPr>
          <p:cNvSpPr/>
          <p:nvPr/>
        </p:nvSpPr>
        <p:spPr>
          <a:xfrm>
            <a:off x="3667126" y="1628775"/>
            <a:ext cx="7828534" cy="5167441"/>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84" name="Rectangle 48"/>
          <p:cNvSpPr>
            <a:spLocks noGrp="1" noChangeArrowheads="1"/>
          </p:cNvSpPr>
          <p:nvPr>
            <p:ph type="title"/>
          </p:nvPr>
        </p:nvSpPr>
        <p:spPr>
          <a:xfrm>
            <a:off x="115923" y="61784"/>
            <a:ext cx="8881917" cy="422247"/>
          </a:xfrm>
        </p:spPr>
        <p:txBody>
          <a:bodyPr>
            <a:normAutofit fontScale="90000"/>
          </a:bodyPr>
          <a:lstStyle/>
          <a:p>
            <a:pPr eaLnBrk="1" hangingPunct="1"/>
            <a:r>
              <a:rPr lang="en-GB" sz="3200" dirty="0">
                <a:latin typeface="Arial" charset="0"/>
              </a:rPr>
              <a:t>Remember the Stakeholder Influence Map</a:t>
            </a:r>
          </a:p>
        </p:txBody>
      </p:sp>
      <p:sp>
        <p:nvSpPr>
          <p:cNvPr id="122" name="Rounded Rectangle 121"/>
          <p:cNvSpPr/>
          <p:nvPr/>
        </p:nvSpPr>
        <p:spPr bwMode="auto">
          <a:xfrm>
            <a:off x="203681" y="981375"/>
            <a:ext cx="5155791" cy="1093804"/>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600" dirty="0"/>
              <a:t>The Stakeholder Influence Map helps identify and groups the stakeholders showing how they influence each other. It is used to determine the requirements gathering strategy – i.e. which stakeholders and when  </a:t>
            </a:r>
          </a:p>
        </p:txBody>
      </p:sp>
      <p:pic>
        <p:nvPicPr>
          <p:cNvPr id="3" name="Picture 2"/>
          <p:cNvPicPr>
            <a:picLocks noChangeAspect="1"/>
          </p:cNvPicPr>
          <p:nvPr/>
        </p:nvPicPr>
        <p:blipFill>
          <a:blip r:embed="rId2"/>
          <a:stretch>
            <a:fillRect/>
          </a:stretch>
        </p:blipFill>
        <p:spPr>
          <a:xfrm>
            <a:off x="3877691" y="2100649"/>
            <a:ext cx="6790309" cy="4314568"/>
          </a:xfrm>
          <a:prstGeom prst="rect">
            <a:avLst/>
          </a:prstGeom>
        </p:spPr>
      </p:pic>
      <p:sp>
        <p:nvSpPr>
          <p:cNvPr id="4" name="Rounded Rectangular Callout 3"/>
          <p:cNvSpPr/>
          <p:nvPr/>
        </p:nvSpPr>
        <p:spPr bwMode="auto">
          <a:xfrm>
            <a:off x="652088" y="4101414"/>
            <a:ext cx="2275653" cy="1655806"/>
          </a:xfrm>
          <a:prstGeom prst="wedgeRoundRectCallout">
            <a:avLst>
              <a:gd name="adj1" fmla="val 82616"/>
              <a:gd name="adj2" fmla="val -2293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Arial" pitchFamily="34" charset="0"/>
              </a:rPr>
              <a:t>If one stakeholder</a:t>
            </a:r>
            <a:r>
              <a:rPr kumimoji="0" lang="en-GB" sz="1400" b="0" i="0" u="none" strike="noStrike" cap="none" normalizeH="0" dirty="0">
                <a:ln>
                  <a:noFill/>
                </a:ln>
                <a:solidFill>
                  <a:schemeClr val="tx1"/>
                </a:solidFill>
                <a:effectLst/>
                <a:latin typeface="Arial" pitchFamily="34" charset="0"/>
              </a:rPr>
              <a:t> group is felt to influence another capture with a “named” arrow showing the direction of the influence and a describing name</a:t>
            </a:r>
            <a:endParaRPr kumimoji="0" lang="en-GB" sz="1400" b="0" i="0" u="none" strike="noStrike" cap="none" normalizeH="0" baseline="0" dirty="0">
              <a:ln>
                <a:noFill/>
              </a:ln>
              <a:solidFill>
                <a:schemeClr val="tx1"/>
              </a:solidFill>
              <a:effectLst/>
              <a:latin typeface="Arial" pitchFamily="34" charset="0"/>
            </a:endParaRPr>
          </a:p>
        </p:txBody>
      </p:sp>
    </p:spTree>
    <p:extLst>
      <p:ext uri="{BB962C8B-B14F-4D97-AF65-F5344CB8AC3E}">
        <p14:creationId xmlns:p14="http://schemas.microsoft.com/office/powerpoint/2010/main" val="1714213263"/>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74626" y="463551"/>
            <a:ext cx="9488403" cy="460375"/>
          </a:xfrm>
        </p:spPr>
        <p:txBody>
          <a:bodyPr>
            <a:normAutofit fontScale="90000"/>
          </a:bodyPr>
          <a:lstStyle/>
          <a:p>
            <a:r>
              <a:rPr lang="en-GB" dirty="0"/>
              <a:t>Exercise: Who are the Stakeholders of the Manufacturing System?</a:t>
            </a:r>
          </a:p>
        </p:txBody>
      </p:sp>
      <p:sp>
        <p:nvSpPr>
          <p:cNvPr id="8" name="Text Placeholder 7">
            <a:extLst>
              <a:ext uri="{FF2B5EF4-FFF2-40B4-BE49-F238E27FC236}">
                <a16:creationId xmlns:a16="http://schemas.microsoft.com/office/drawing/2014/main" id="{CDE7249D-2B31-4740-9F57-D3E8B5CB950F}"/>
              </a:ext>
            </a:extLst>
          </p:cNvPr>
          <p:cNvSpPr>
            <a:spLocks noGrp="1"/>
          </p:cNvSpPr>
          <p:nvPr>
            <p:ph type="body" sz="half" idx="2"/>
          </p:nvPr>
        </p:nvSpPr>
        <p:spPr>
          <a:xfrm>
            <a:off x="7345342" y="2425166"/>
            <a:ext cx="4224337" cy="2846933"/>
          </a:xfrm>
        </p:spPr>
        <p:txBody>
          <a:bodyPr>
            <a:normAutofit fontScale="85000" lnSpcReduction="20000"/>
          </a:bodyPr>
          <a:lstStyle/>
          <a:p>
            <a:pPr marL="0" indent="0">
              <a:buNone/>
            </a:pPr>
            <a:r>
              <a:rPr lang="en-GB" sz="2000" b="1" dirty="0"/>
              <a:t>In small teams</a:t>
            </a:r>
          </a:p>
          <a:p>
            <a:r>
              <a:rPr lang="en-GB" dirty="0"/>
              <a:t>Construct a Stakeholder Influence Map for the design of the Munition Manufacturing System.</a:t>
            </a:r>
          </a:p>
          <a:p>
            <a:r>
              <a:rPr lang="en-GB" dirty="0"/>
              <a:t>Be prepared to present the requirements to the group</a:t>
            </a:r>
          </a:p>
          <a:p>
            <a:endParaRPr lang="en-GB" dirty="0"/>
          </a:p>
          <a:p>
            <a:pPr marL="0" indent="0">
              <a:buNone/>
            </a:pPr>
            <a:r>
              <a:rPr lang="en-GB" sz="2000" b="1" dirty="0"/>
              <a:t>Time 25 minutes</a:t>
            </a:r>
          </a:p>
          <a:p>
            <a:endParaRPr lang="en-US" dirty="0"/>
          </a:p>
        </p:txBody>
      </p:sp>
      <p:sp>
        <p:nvSpPr>
          <p:cNvPr id="3" name="Content Placeholder 4"/>
          <p:cNvSpPr txBox="1">
            <a:spLocks/>
          </p:cNvSpPr>
          <p:nvPr/>
        </p:nvSpPr>
        <p:spPr>
          <a:xfrm>
            <a:off x="5951992" y="1938395"/>
            <a:ext cx="4716008" cy="5173192"/>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215" dirty="0"/>
          </a:p>
        </p:txBody>
      </p:sp>
      <p:pic>
        <p:nvPicPr>
          <p:cNvPr id="40" name="Picture 39">
            <a:extLst>
              <a:ext uri="{FF2B5EF4-FFF2-40B4-BE49-F238E27FC236}">
                <a16:creationId xmlns:a16="http://schemas.microsoft.com/office/drawing/2014/main" id="{8DC131D5-3139-A44B-8367-4D2BA8518EEB}"/>
              </a:ext>
            </a:extLst>
          </p:cNvPr>
          <p:cNvPicPr>
            <a:picLocks noChangeAspect="1"/>
          </p:cNvPicPr>
          <p:nvPr/>
        </p:nvPicPr>
        <p:blipFill rotWithShape="1">
          <a:blip r:embed="rId2">
            <a:extLst>
              <a:ext uri="{28A0092B-C50C-407E-A947-70E740481C1C}">
                <a14:useLocalDpi xmlns:a14="http://schemas.microsoft.com/office/drawing/2010/main" val="0"/>
              </a:ext>
            </a:extLst>
          </a:blip>
          <a:srcRect l="22557" t="37094" r="15815" b="42190"/>
          <a:stretch/>
        </p:blipFill>
        <p:spPr>
          <a:xfrm>
            <a:off x="858617" y="2843990"/>
            <a:ext cx="6254039" cy="1486810"/>
          </a:xfrm>
          <a:prstGeom prst="rect">
            <a:avLst/>
          </a:prstGeom>
        </p:spPr>
      </p:pic>
    </p:spTree>
    <p:extLst>
      <p:ext uri="{BB962C8B-B14F-4D97-AF65-F5344CB8AC3E}">
        <p14:creationId xmlns:p14="http://schemas.microsoft.com/office/powerpoint/2010/main" val="380074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636A542-0D1F-48CC-8DEE-A253E3B7B48C}"/>
              </a:ext>
            </a:extLst>
          </p:cNvPr>
          <p:cNvSpPr/>
          <p:nvPr/>
        </p:nvSpPr>
        <p:spPr>
          <a:xfrm>
            <a:off x="1259840" y="1097280"/>
            <a:ext cx="9540240" cy="5527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A09E0D0-3D14-2C42-A9EF-FAFCB42FCF96}"/>
              </a:ext>
            </a:extLst>
          </p:cNvPr>
          <p:cNvSpPr>
            <a:spLocks noGrp="1"/>
          </p:cNvSpPr>
          <p:nvPr>
            <p:ph type="title"/>
          </p:nvPr>
        </p:nvSpPr>
        <p:spPr>
          <a:xfrm>
            <a:off x="223047" y="132862"/>
            <a:ext cx="6489700" cy="496596"/>
          </a:xfrm>
        </p:spPr>
        <p:txBody>
          <a:bodyPr>
            <a:normAutofit fontScale="90000"/>
          </a:bodyPr>
          <a:lstStyle/>
          <a:p>
            <a:r>
              <a:rPr lang="en-US" dirty="0"/>
              <a:t>A Model Answer</a:t>
            </a:r>
          </a:p>
        </p:txBody>
      </p:sp>
      <p:pic>
        <p:nvPicPr>
          <p:cNvPr id="4" name="Picture 3">
            <a:extLst>
              <a:ext uri="{FF2B5EF4-FFF2-40B4-BE49-F238E27FC236}">
                <a16:creationId xmlns:a16="http://schemas.microsoft.com/office/drawing/2014/main" id="{E2F69DD7-7619-684C-90EB-AFA0C2F756E2}"/>
              </a:ext>
            </a:extLst>
          </p:cNvPr>
          <p:cNvPicPr>
            <a:picLocks noChangeAspect="1"/>
          </p:cNvPicPr>
          <p:nvPr/>
        </p:nvPicPr>
        <p:blipFill>
          <a:blip r:embed="rId2"/>
          <a:stretch>
            <a:fillRect/>
          </a:stretch>
        </p:blipFill>
        <p:spPr>
          <a:xfrm>
            <a:off x="1412240" y="1270425"/>
            <a:ext cx="9144000" cy="5170591"/>
          </a:xfrm>
          <a:prstGeom prst="rect">
            <a:avLst/>
          </a:prstGeom>
        </p:spPr>
      </p:pic>
    </p:spTree>
    <p:extLst>
      <p:ext uri="{BB962C8B-B14F-4D97-AF65-F5344CB8AC3E}">
        <p14:creationId xmlns:p14="http://schemas.microsoft.com/office/powerpoint/2010/main" val="3506530980"/>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747BF1-16A1-4696-B1EC-6835E3AD8DF7}"/>
              </a:ext>
            </a:extLst>
          </p:cNvPr>
          <p:cNvSpPr/>
          <p:nvPr/>
        </p:nvSpPr>
        <p:spPr>
          <a:xfrm>
            <a:off x="1259840" y="619125"/>
            <a:ext cx="9540240" cy="600519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A09E0D0-3D14-2C42-A9EF-FAFCB42FCF96}"/>
              </a:ext>
            </a:extLst>
          </p:cNvPr>
          <p:cNvSpPr>
            <a:spLocks noGrp="1"/>
          </p:cNvSpPr>
          <p:nvPr>
            <p:ph type="title"/>
          </p:nvPr>
        </p:nvSpPr>
        <p:spPr>
          <a:xfrm>
            <a:off x="115923" y="-11868"/>
            <a:ext cx="6489700" cy="496596"/>
          </a:xfrm>
        </p:spPr>
        <p:txBody>
          <a:bodyPr>
            <a:normAutofit fontScale="90000"/>
          </a:bodyPr>
          <a:lstStyle/>
          <a:p>
            <a:r>
              <a:rPr lang="en-US" sz="3600" dirty="0"/>
              <a:t>A Model Answer</a:t>
            </a:r>
          </a:p>
        </p:txBody>
      </p:sp>
      <p:pic>
        <p:nvPicPr>
          <p:cNvPr id="4" name="Picture 3">
            <a:extLst>
              <a:ext uri="{FF2B5EF4-FFF2-40B4-BE49-F238E27FC236}">
                <a16:creationId xmlns:a16="http://schemas.microsoft.com/office/drawing/2014/main" id="{E2F69DD7-7619-684C-90EB-AFA0C2F756E2}"/>
              </a:ext>
            </a:extLst>
          </p:cNvPr>
          <p:cNvPicPr>
            <a:picLocks noChangeAspect="1"/>
          </p:cNvPicPr>
          <p:nvPr/>
        </p:nvPicPr>
        <p:blipFill>
          <a:blip r:embed="rId2"/>
          <a:stretch>
            <a:fillRect/>
          </a:stretch>
        </p:blipFill>
        <p:spPr>
          <a:xfrm>
            <a:off x="1524000" y="843705"/>
            <a:ext cx="9144000" cy="5170591"/>
          </a:xfrm>
          <a:prstGeom prst="rect">
            <a:avLst/>
          </a:prstGeom>
        </p:spPr>
      </p:pic>
      <p:sp>
        <p:nvSpPr>
          <p:cNvPr id="5" name="Oval 4">
            <a:extLst>
              <a:ext uri="{FF2B5EF4-FFF2-40B4-BE49-F238E27FC236}">
                <a16:creationId xmlns:a16="http://schemas.microsoft.com/office/drawing/2014/main" id="{B1D21022-D3B5-B645-BB11-486F93D66308}"/>
              </a:ext>
            </a:extLst>
          </p:cNvPr>
          <p:cNvSpPr/>
          <p:nvPr/>
        </p:nvSpPr>
        <p:spPr>
          <a:xfrm>
            <a:off x="3952669" y="4227454"/>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1</a:t>
            </a:r>
          </a:p>
        </p:txBody>
      </p:sp>
      <p:sp>
        <p:nvSpPr>
          <p:cNvPr id="6" name="Oval 5">
            <a:extLst>
              <a:ext uri="{FF2B5EF4-FFF2-40B4-BE49-F238E27FC236}">
                <a16:creationId xmlns:a16="http://schemas.microsoft.com/office/drawing/2014/main" id="{3FC639C6-9A0D-4C49-9BDB-1929E675558A}"/>
              </a:ext>
            </a:extLst>
          </p:cNvPr>
          <p:cNvSpPr/>
          <p:nvPr/>
        </p:nvSpPr>
        <p:spPr>
          <a:xfrm>
            <a:off x="7501344" y="2555994"/>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2</a:t>
            </a:r>
          </a:p>
        </p:txBody>
      </p:sp>
      <p:sp>
        <p:nvSpPr>
          <p:cNvPr id="7" name="Oval 6">
            <a:extLst>
              <a:ext uri="{FF2B5EF4-FFF2-40B4-BE49-F238E27FC236}">
                <a16:creationId xmlns:a16="http://schemas.microsoft.com/office/drawing/2014/main" id="{454AC6CD-279A-8D4F-B9CD-6D313E7C819F}"/>
              </a:ext>
            </a:extLst>
          </p:cNvPr>
          <p:cNvSpPr/>
          <p:nvPr/>
        </p:nvSpPr>
        <p:spPr>
          <a:xfrm>
            <a:off x="5554946" y="2012891"/>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3</a:t>
            </a:r>
          </a:p>
        </p:txBody>
      </p:sp>
      <p:sp>
        <p:nvSpPr>
          <p:cNvPr id="8" name="Oval 7">
            <a:extLst>
              <a:ext uri="{FF2B5EF4-FFF2-40B4-BE49-F238E27FC236}">
                <a16:creationId xmlns:a16="http://schemas.microsoft.com/office/drawing/2014/main" id="{1B7F477D-DA0A-8348-939D-F905D50241D9}"/>
              </a:ext>
            </a:extLst>
          </p:cNvPr>
          <p:cNvSpPr/>
          <p:nvPr/>
        </p:nvSpPr>
        <p:spPr>
          <a:xfrm>
            <a:off x="5554947" y="5827461"/>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4</a:t>
            </a:r>
          </a:p>
        </p:txBody>
      </p:sp>
      <p:sp>
        <p:nvSpPr>
          <p:cNvPr id="9" name="Oval 8">
            <a:extLst>
              <a:ext uri="{FF2B5EF4-FFF2-40B4-BE49-F238E27FC236}">
                <a16:creationId xmlns:a16="http://schemas.microsoft.com/office/drawing/2014/main" id="{639157BA-84F3-464B-B252-9B7F1AB1312A}"/>
              </a:ext>
            </a:extLst>
          </p:cNvPr>
          <p:cNvSpPr/>
          <p:nvPr/>
        </p:nvSpPr>
        <p:spPr>
          <a:xfrm>
            <a:off x="1775560" y="15263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5</a:t>
            </a:r>
          </a:p>
        </p:txBody>
      </p:sp>
      <p:sp>
        <p:nvSpPr>
          <p:cNvPr id="10" name="Oval 9">
            <a:extLst>
              <a:ext uri="{FF2B5EF4-FFF2-40B4-BE49-F238E27FC236}">
                <a16:creationId xmlns:a16="http://schemas.microsoft.com/office/drawing/2014/main" id="{15134577-6FFB-6046-91B0-977A600C7516}"/>
              </a:ext>
            </a:extLst>
          </p:cNvPr>
          <p:cNvSpPr/>
          <p:nvPr/>
        </p:nvSpPr>
        <p:spPr>
          <a:xfrm>
            <a:off x="7275541" y="1075398"/>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6</a:t>
            </a:r>
          </a:p>
        </p:txBody>
      </p:sp>
    </p:spTree>
    <p:extLst>
      <p:ext uri="{BB962C8B-B14F-4D97-AF65-F5344CB8AC3E}">
        <p14:creationId xmlns:p14="http://schemas.microsoft.com/office/powerpoint/2010/main" val="258456365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11" y="0"/>
            <a:ext cx="10021889" cy="1400530"/>
          </a:xfrm>
        </p:spPr>
        <p:txBody>
          <a:bodyPr/>
          <a:lstStyle/>
          <a:p>
            <a:r>
              <a:rPr lang="en-US" dirty="0"/>
              <a:t>Remember The Affinity and Tree Diagrams?</a:t>
            </a:r>
          </a:p>
        </p:txBody>
      </p:sp>
      <p:pic>
        <p:nvPicPr>
          <p:cNvPr id="70" name="Picture 69"/>
          <p:cNvPicPr>
            <a:picLocks noChangeAspect="1"/>
          </p:cNvPicPr>
          <p:nvPr/>
        </p:nvPicPr>
        <p:blipFill>
          <a:blip r:embed="rId2"/>
          <a:stretch>
            <a:fillRect/>
          </a:stretch>
        </p:blipFill>
        <p:spPr>
          <a:xfrm>
            <a:off x="6475460" y="2470165"/>
            <a:ext cx="3875057" cy="2477130"/>
          </a:xfrm>
          <a:prstGeom prst="rect">
            <a:avLst/>
          </a:prstGeom>
        </p:spPr>
      </p:pic>
      <p:pic>
        <p:nvPicPr>
          <p:cNvPr id="71" name="Picture 2"/>
          <p:cNvPicPr>
            <a:picLocks noChangeAspect="1" noChangeArrowheads="1"/>
          </p:cNvPicPr>
          <p:nvPr/>
        </p:nvPicPr>
        <p:blipFill>
          <a:blip r:embed="rId3"/>
          <a:srcRect/>
          <a:stretch>
            <a:fillRect/>
          </a:stretch>
        </p:blipFill>
        <p:spPr bwMode="auto">
          <a:xfrm>
            <a:off x="1941856" y="2159890"/>
            <a:ext cx="3249172" cy="3237318"/>
          </a:xfrm>
          <a:prstGeom prst="rect">
            <a:avLst/>
          </a:prstGeom>
          <a:noFill/>
          <a:ln w="9525">
            <a:noFill/>
            <a:miter lim="800000"/>
            <a:headEnd/>
            <a:tailEnd/>
          </a:ln>
        </p:spPr>
      </p:pic>
      <p:sp>
        <p:nvSpPr>
          <p:cNvPr id="72" name="Right Arrow 71"/>
          <p:cNvSpPr/>
          <p:nvPr/>
        </p:nvSpPr>
        <p:spPr>
          <a:xfrm>
            <a:off x="5615708" y="3425181"/>
            <a:ext cx="784372" cy="706736"/>
          </a:xfrm>
          <a:prstGeom prst="rightArrow">
            <a:avLst/>
          </a:prstGeom>
          <a:solidFill>
            <a:srgbClr val="99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p>
        </p:txBody>
      </p:sp>
    </p:spTree>
    <p:extLst>
      <p:ext uri="{BB962C8B-B14F-4D97-AF65-F5344CB8AC3E}">
        <p14:creationId xmlns:p14="http://schemas.microsoft.com/office/powerpoint/2010/main" val="1036661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80974" y="55563"/>
            <a:ext cx="11039475" cy="562135"/>
          </a:xfrm>
        </p:spPr>
        <p:txBody>
          <a:bodyPr>
            <a:normAutofit fontScale="90000"/>
          </a:bodyPr>
          <a:lstStyle/>
          <a:p>
            <a:r>
              <a:rPr lang="en-GB" sz="3600" dirty="0"/>
              <a:t>Exercise: Key Stakeholder Requirements?</a:t>
            </a:r>
          </a:p>
        </p:txBody>
      </p:sp>
      <p:sp>
        <p:nvSpPr>
          <p:cNvPr id="5" name="Text Placeholder 4">
            <a:extLst>
              <a:ext uri="{FF2B5EF4-FFF2-40B4-BE49-F238E27FC236}">
                <a16:creationId xmlns:a16="http://schemas.microsoft.com/office/drawing/2014/main" id="{D350C163-E905-5A4F-A095-DEADA89B579F}"/>
              </a:ext>
            </a:extLst>
          </p:cNvPr>
          <p:cNvSpPr>
            <a:spLocks noGrp="1"/>
          </p:cNvSpPr>
          <p:nvPr>
            <p:ph type="body" sz="half" idx="2"/>
          </p:nvPr>
        </p:nvSpPr>
        <p:spPr>
          <a:xfrm>
            <a:off x="6677935" y="1947958"/>
            <a:ext cx="4224337" cy="3511731"/>
          </a:xfrm>
        </p:spPr>
        <p:txBody>
          <a:bodyPr>
            <a:normAutofit fontScale="77500" lnSpcReduction="20000"/>
          </a:bodyPr>
          <a:lstStyle/>
          <a:p>
            <a:pPr marL="0" indent="0">
              <a:buNone/>
            </a:pPr>
            <a:r>
              <a:rPr lang="en-GB" sz="2000" b="1" dirty="0"/>
              <a:t>In small teams</a:t>
            </a:r>
          </a:p>
          <a:p>
            <a:r>
              <a:rPr lang="en-GB" dirty="0"/>
              <a:t>Use an Affinity Diagram to generate requirements for the Manufacturing System for your munition. Consider Requirements key stakeholders from the Stakeholder Influence Map </a:t>
            </a:r>
          </a:p>
          <a:p>
            <a:r>
              <a:rPr lang="en-GB" dirty="0"/>
              <a:t>Structure the requirements into a Tree Diagram</a:t>
            </a:r>
          </a:p>
          <a:p>
            <a:r>
              <a:rPr lang="en-GB" dirty="0"/>
              <a:t>Be prepared to present the requirements to the group</a:t>
            </a:r>
          </a:p>
          <a:p>
            <a:pPr marL="0" indent="0">
              <a:buNone/>
            </a:pPr>
            <a:r>
              <a:rPr lang="en-GB" sz="1800" b="1" dirty="0"/>
              <a:t>Time 30 minutes</a:t>
            </a:r>
          </a:p>
          <a:p>
            <a:endParaRPr lang="en-US" dirty="0"/>
          </a:p>
        </p:txBody>
      </p:sp>
      <p:pic>
        <p:nvPicPr>
          <p:cNvPr id="39" name="Picture 38" descr="81 mm Colnel.jpg">
            <a:extLst>
              <a:ext uri="{FF2B5EF4-FFF2-40B4-BE49-F238E27FC236}">
                <a16:creationId xmlns:a16="http://schemas.microsoft.com/office/drawing/2014/main" id="{6632300F-A026-F249-9167-F92A38CB8EE4}"/>
              </a:ext>
            </a:extLst>
          </p:cNvPr>
          <p:cNvPicPr>
            <a:picLocks noChangeAspect="1"/>
          </p:cNvPicPr>
          <p:nvPr/>
        </p:nvPicPr>
        <p:blipFill rotWithShape="1">
          <a:blip r:embed="rId2">
            <a:extLst>
              <a:ext uri="{28A0092B-C50C-407E-A947-70E740481C1C}">
                <a14:useLocalDpi xmlns:a14="http://schemas.microsoft.com/office/drawing/2010/main" val="0"/>
              </a:ext>
            </a:extLst>
          </a:blip>
          <a:srcRect l="7219" r="47428"/>
          <a:stretch/>
        </p:blipFill>
        <p:spPr>
          <a:xfrm>
            <a:off x="1978968" y="1520091"/>
            <a:ext cx="1462154" cy="2324100"/>
          </a:xfrm>
          <a:prstGeom prst="rect">
            <a:avLst/>
          </a:prstGeom>
        </p:spPr>
      </p:pic>
      <p:sp>
        <p:nvSpPr>
          <p:cNvPr id="40" name="AutoShape 17">
            <a:extLst>
              <a:ext uri="{FF2B5EF4-FFF2-40B4-BE49-F238E27FC236}">
                <a16:creationId xmlns:a16="http://schemas.microsoft.com/office/drawing/2014/main" id="{D0AA4B20-735E-0341-A6CE-BCEB622AA090}"/>
              </a:ext>
            </a:extLst>
          </p:cNvPr>
          <p:cNvSpPr>
            <a:spLocks noChangeArrowheads="1"/>
          </p:cNvSpPr>
          <p:nvPr/>
        </p:nvSpPr>
        <p:spPr bwMode="auto">
          <a:xfrm>
            <a:off x="3682898" y="1312432"/>
            <a:ext cx="1714499" cy="876300"/>
          </a:xfrm>
          <a:prstGeom prst="wedgeEllipseCallout">
            <a:avLst>
              <a:gd name="adj1" fmla="val -95104"/>
              <a:gd name="adj2" fmla="val 65298"/>
            </a:avLst>
          </a:prstGeom>
          <a:solidFill>
            <a:schemeClr val="accent2"/>
          </a:solidFill>
          <a:ln w="9525">
            <a:solidFill>
              <a:srgbClr val="000000"/>
            </a:solidFill>
            <a:miter lim="800000"/>
            <a:headEnd/>
            <a:tailEnd/>
          </a:ln>
        </p:spPr>
        <p:txBody>
          <a:bodyPr anchor="ctr"/>
          <a:lstStyle/>
          <a:p>
            <a:pPr algn="ctr">
              <a:defRPr/>
            </a:pPr>
            <a:r>
              <a:rPr lang="en-GB" sz="1800" kern="0" dirty="0">
                <a:solidFill>
                  <a:sysClr val="windowText" lastClr="000000"/>
                </a:solidFill>
                <a:ea typeface="ＭＳ Ｐゴシック" charset="0"/>
              </a:rPr>
              <a:t>I WANT</a:t>
            </a:r>
            <a:endParaRPr lang="en-US" sz="1800" kern="0" dirty="0">
              <a:solidFill>
                <a:sysClr val="windowText" lastClr="000000"/>
              </a:solidFill>
              <a:ea typeface="ＭＳ Ｐゴシック" charset="0"/>
            </a:endParaRPr>
          </a:p>
        </p:txBody>
      </p:sp>
      <p:pic>
        <p:nvPicPr>
          <p:cNvPr id="42" name="Picture 12" descr="4.jpg">
            <a:extLst>
              <a:ext uri="{FF2B5EF4-FFF2-40B4-BE49-F238E27FC236}">
                <a16:creationId xmlns:a16="http://schemas.microsoft.com/office/drawing/2014/main" id="{0440B792-B27E-9946-8C17-28B28DD7D1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8969" y="4443534"/>
            <a:ext cx="2537211" cy="17967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3" name="AutoShape 17">
            <a:extLst>
              <a:ext uri="{FF2B5EF4-FFF2-40B4-BE49-F238E27FC236}">
                <a16:creationId xmlns:a16="http://schemas.microsoft.com/office/drawing/2014/main" id="{872E33DF-CB35-DF48-B655-9E9FA6FA56AE}"/>
              </a:ext>
            </a:extLst>
          </p:cNvPr>
          <p:cNvSpPr>
            <a:spLocks noChangeArrowheads="1"/>
          </p:cNvSpPr>
          <p:nvPr/>
        </p:nvSpPr>
        <p:spPr bwMode="auto">
          <a:xfrm>
            <a:off x="4847893" y="4596823"/>
            <a:ext cx="1481274" cy="876300"/>
          </a:xfrm>
          <a:prstGeom prst="wedgeEllipseCallout">
            <a:avLst>
              <a:gd name="adj1" fmla="val -131304"/>
              <a:gd name="adj2" fmla="val 7327"/>
            </a:avLst>
          </a:prstGeom>
          <a:solidFill>
            <a:schemeClr val="accent6"/>
          </a:solidFill>
          <a:ln w="9525">
            <a:solidFill>
              <a:srgbClr val="000000"/>
            </a:solidFill>
            <a:miter lim="800000"/>
            <a:headEnd/>
            <a:tailEnd/>
          </a:ln>
        </p:spPr>
        <p:txBody>
          <a:bodyPr anchor="ctr"/>
          <a:lstStyle/>
          <a:p>
            <a:pPr algn="ctr">
              <a:defRPr/>
            </a:pPr>
            <a:r>
              <a:rPr lang="en-GB" sz="1800" kern="0" dirty="0">
                <a:solidFill>
                  <a:sysClr val="windowText" lastClr="000000"/>
                </a:solidFill>
                <a:ea typeface="ＭＳ Ｐゴシック" charset="0"/>
              </a:rPr>
              <a:t>I WANT</a:t>
            </a:r>
            <a:endParaRPr lang="en-US" sz="1800" kern="0" dirty="0">
              <a:solidFill>
                <a:sysClr val="windowText" lastClr="000000"/>
              </a:solidFill>
              <a:ea typeface="ＭＳ Ｐゴシック" charset="0"/>
            </a:endParaRPr>
          </a:p>
        </p:txBody>
      </p:sp>
      <p:pic>
        <p:nvPicPr>
          <p:cNvPr id="44" name="Picture 43">
            <a:extLst>
              <a:ext uri="{FF2B5EF4-FFF2-40B4-BE49-F238E27FC236}">
                <a16:creationId xmlns:a16="http://schemas.microsoft.com/office/drawing/2014/main" id="{FFBC43EF-FD5A-A24B-9E6B-ECBD8062E1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23359" y="2788074"/>
            <a:ext cx="1714500" cy="1181100"/>
          </a:xfrm>
          <a:prstGeom prst="rect">
            <a:avLst/>
          </a:prstGeom>
        </p:spPr>
      </p:pic>
      <p:sp>
        <p:nvSpPr>
          <p:cNvPr id="45" name="Rounded Rectangular Callout 44">
            <a:extLst>
              <a:ext uri="{FF2B5EF4-FFF2-40B4-BE49-F238E27FC236}">
                <a16:creationId xmlns:a16="http://schemas.microsoft.com/office/drawing/2014/main" id="{BC467CB5-5DCF-B941-A4D5-34C432C4F1DE}"/>
              </a:ext>
            </a:extLst>
          </p:cNvPr>
          <p:cNvSpPr/>
          <p:nvPr/>
        </p:nvSpPr>
        <p:spPr>
          <a:xfrm>
            <a:off x="5357079" y="2218678"/>
            <a:ext cx="972088" cy="569396"/>
          </a:xfrm>
          <a:prstGeom prst="wedgeRoundRectCallout">
            <a:avLst>
              <a:gd name="adj1" fmla="val -99766"/>
              <a:gd name="adj2" fmla="val 12534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I WANT</a:t>
            </a:r>
          </a:p>
        </p:txBody>
      </p:sp>
    </p:spTree>
    <p:extLst>
      <p:ext uri="{BB962C8B-B14F-4D97-AF65-F5344CB8AC3E}">
        <p14:creationId xmlns:p14="http://schemas.microsoft.com/office/powerpoint/2010/main" val="1834197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EFF3E3-5717-67CA-B34B-2EA7A812748F}"/>
              </a:ext>
            </a:extLst>
          </p:cNvPr>
          <p:cNvSpPr/>
          <p:nvPr/>
        </p:nvSpPr>
        <p:spPr>
          <a:xfrm>
            <a:off x="1514169" y="717754"/>
            <a:ext cx="8878528" cy="5860027"/>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369EA0FE-AD72-1249-86C5-933057AC2C15}"/>
              </a:ext>
            </a:extLst>
          </p:cNvPr>
          <p:cNvSpPr>
            <a:spLocks noGrp="1"/>
          </p:cNvSpPr>
          <p:nvPr>
            <p:ph type="title"/>
          </p:nvPr>
        </p:nvSpPr>
        <p:spPr>
          <a:xfrm>
            <a:off x="75092" y="0"/>
            <a:ext cx="6489700" cy="613827"/>
          </a:xfrm>
        </p:spPr>
        <p:txBody>
          <a:bodyPr>
            <a:normAutofit fontScale="90000"/>
          </a:bodyPr>
          <a:lstStyle/>
          <a:p>
            <a:r>
              <a:rPr lang="en-US" dirty="0"/>
              <a:t>A Model Answer</a:t>
            </a:r>
          </a:p>
        </p:txBody>
      </p:sp>
      <p:graphicFrame>
        <p:nvGraphicFramePr>
          <p:cNvPr id="6" name="Diagram 5">
            <a:extLst>
              <a:ext uri="{FF2B5EF4-FFF2-40B4-BE49-F238E27FC236}">
                <a16:creationId xmlns:a16="http://schemas.microsoft.com/office/drawing/2014/main" id="{67931D72-158A-6A49-BA11-15A0493121D1}"/>
              </a:ext>
            </a:extLst>
          </p:cNvPr>
          <p:cNvGraphicFramePr/>
          <p:nvPr>
            <p:extLst>
              <p:ext uri="{D42A27DB-BD31-4B8C-83A1-F6EECF244321}">
                <p14:modId xmlns:p14="http://schemas.microsoft.com/office/powerpoint/2010/main" val="2725260977"/>
              </p:ext>
            </p:extLst>
          </p:nvPr>
        </p:nvGraphicFramePr>
        <p:xfrm>
          <a:off x="1919536" y="692697"/>
          <a:ext cx="8229600" cy="5610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0042381"/>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759716"/>
            <a:ext cx="1349619" cy="929054"/>
          </a:xfrm>
          <a:prstGeom prst="flowChartDocumen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00"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10099056" y="3688044"/>
            <a:ext cx="1409700" cy="961292"/>
          </a:xfrm>
          <a:prstGeom prst="flowChartDocumen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t>
            </a:r>
            <a:r>
              <a:rPr lang="en-GB" sz="1200" dirty="0">
                <a:solidFill>
                  <a:srgbClr val="000000"/>
                </a:solidFill>
              </a:rPr>
              <a:t>and</a:t>
            </a:r>
            <a:r>
              <a:rPr lang="en-GB" sz="1292" dirty="0">
                <a:solidFill>
                  <a:srgbClr val="000000"/>
                </a:solidFill>
              </a:rPr>
              <a:t>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131463" y="80162"/>
            <a:ext cx="10421458" cy="663539"/>
          </a:xfrm>
        </p:spPr>
        <p:txBody>
          <a:bodyPr>
            <a:normAutofit/>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00" dirty="0">
                <a:solidFill>
                  <a:srgbClr val="000000"/>
                </a:solidFill>
              </a:rPr>
              <a:t>Manufacturing System</a:t>
            </a:r>
          </a:p>
          <a:p>
            <a:pPr algn="ctr">
              <a:defRPr/>
            </a:pPr>
            <a:r>
              <a:rPr lang="en-GB" sz="1200" dirty="0">
                <a:solidFill>
                  <a:srgbClr val="000000"/>
                </a:solidFill>
              </a:rPr>
              <a:t>Design</a:t>
            </a:r>
          </a:p>
          <a:p>
            <a:pPr algn="ctr">
              <a:defRPr/>
            </a:pPr>
            <a:r>
              <a:rPr lang="en-GB" sz="1200"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3425723472"/>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
          <p:cNvSpPr>
            <a:spLocks noGrp="1" noChangeArrowheads="1"/>
          </p:cNvSpPr>
          <p:nvPr>
            <p:ph type="body" sz="quarter" idx="15"/>
          </p:nvPr>
        </p:nvSpPr>
        <p:spPr/>
        <p:txBody>
          <a:bodyPr/>
          <a:lstStyle/>
          <a:p>
            <a:r>
              <a:rPr lang="en-GB" sz="2000" dirty="0"/>
              <a:t>Manufacturing System design is just the same as product design using the same tools and concepts.</a:t>
            </a:r>
          </a:p>
          <a:p>
            <a:r>
              <a:rPr lang="en-GB" sz="2000" dirty="0"/>
              <a:t>As soon as the product design concept is available, we can put effort into determining the necessary Manufacturing System logical system functionality o– what do we need to DO to manufacture this product?</a:t>
            </a:r>
          </a:p>
          <a:p>
            <a:pPr lvl="1"/>
            <a:r>
              <a:rPr lang="en-GB" sz="2000" dirty="0"/>
              <a:t>We are after the verb-noun actions necessary to manufacture the product system in time order</a:t>
            </a:r>
          </a:p>
          <a:p>
            <a:pPr lvl="1"/>
            <a:r>
              <a:rPr lang="en-GB" sz="2000" dirty="0"/>
              <a:t>To achieve this we can use a Sequence Diagram (Logical Process Step Mode)</a:t>
            </a:r>
          </a:p>
          <a:p>
            <a:pPr lvl="1"/>
            <a:endParaRPr lang="en-GB" sz="1800" dirty="0"/>
          </a:p>
          <a:p>
            <a:pPr lvl="1"/>
            <a:endParaRPr lang="en-US" sz="1800" dirty="0"/>
          </a:p>
        </p:txBody>
      </p:sp>
      <p:sp>
        <p:nvSpPr>
          <p:cNvPr id="52225" name="Rectangle 2"/>
          <p:cNvSpPr>
            <a:spLocks noGrp="1" noChangeArrowheads="1"/>
          </p:cNvSpPr>
          <p:nvPr>
            <p:ph type="title"/>
          </p:nvPr>
        </p:nvSpPr>
        <p:spPr>
          <a:xfrm>
            <a:off x="179760" y="140537"/>
            <a:ext cx="11010600" cy="664797"/>
          </a:xfrm>
        </p:spPr>
        <p:txBody>
          <a:bodyPr/>
          <a:lstStyle/>
          <a:p>
            <a:r>
              <a:rPr lang="en-GB" sz="4000"/>
              <a:t>Manufacturing System Functionality</a:t>
            </a:r>
            <a:endParaRPr lang="en-US" sz="4000" dirty="0"/>
          </a:p>
        </p:txBody>
      </p:sp>
      <p:sp>
        <p:nvSpPr>
          <p:cNvPr id="2" name="TextBox 1"/>
          <p:cNvSpPr txBox="1"/>
          <p:nvPr/>
        </p:nvSpPr>
        <p:spPr>
          <a:xfrm>
            <a:off x="1076960" y="4630699"/>
            <a:ext cx="9885680" cy="1015663"/>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a:t>At this point in time, we should ONLY consider VALUE ADDING manufacturing system functionality. We should NOT include “testing” or “inspecting” at this point (this will be done later)</a:t>
            </a:r>
            <a:endParaRPr lang="en-US" sz="2000" dirty="0"/>
          </a:p>
        </p:txBody>
      </p:sp>
    </p:spTree>
    <p:extLst>
      <p:ext uri="{BB962C8B-B14F-4D97-AF65-F5344CB8AC3E}">
        <p14:creationId xmlns:p14="http://schemas.microsoft.com/office/powerpoint/2010/main" val="2160781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2"/>
          <p:cNvSpPr>
            <a:spLocks noGrp="1"/>
          </p:cNvSpPr>
          <p:nvPr>
            <p:ph type="title"/>
          </p:nvPr>
        </p:nvSpPr>
        <p:spPr>
          <a:xfrm>
            <a:off x="205935" y="457200"/>
            <a:ext cx="11479043" cy="443672"/>
          </a:xfrm>
        </p:spPr>
        <p:txBody>
          <a:bodyPr>
            <a:noAutofit/>
          </a:bodyPr>
          <a:lstStyle/>
          <a:p>
            <a:r>
              <a:rPr lang="en-GB" sz="3600" dirty="0"/>
              <a:t>Sequence Diagram </a:t>
            </a:r>
            <a:br>
              <a:rPr lang="en-GB" sz="3600" dirty="0"/>
            </a:br>
            <a:r>
              <a:rPr lang="en-GB" sz="3600" dirty="0"/>
              <a:t>(Alias: Process Model, Functional Model)</a:t>
            </a:r>
          </a:p>
        </p:txBody>
      </p:sp>
      <p:sp>
        <p:nvSpPr>
          <p:cNvPr id="77827" name="Content Placeholder 4"/>
          <p:cNvSpPr>
            <a:spLocks noGrp="1"/>
          </p:cNvSpPr>
          <p:nvPr>
            <p:ph sz="half" idx="1"/>
          </p:nvPr>
        </p:nvSpPr>
        <p:spPr>
          <a:xfrm>
            <a:off x="987742" y="1630270"/>
            <a:ext cx="4508818" cy="4770530"/>
          </a:xfrm>
        </p:spPr>
        <p:txBody>
          <a:bodyPr>
            <a:normAutofit fontScale="85000" lnSpcReduction="20000"/>
          </a:bodyPr>
          <a:lstStyle/>
          <a:p>
            <a:pPr marL="0" indent="0">
              <a:buNone/>
            </a:pPr>
            <a:r>
              <a:rPr lang="en-GB" b="1" dirty="0"/>
              <a:t>What is it?</a:t>
            </a:r>
          </a:p>
          <a:p>
            <a:r>
              <a:rPr lang="en-GB" dirty="0"/>
              <a:t>A sequence diagram is a model that defines the sequence of activities or functions (process steps) of the system that convert inputs into outputs.</a:t>
            </a:r>
          </a:p>
          <a:p>
            <a:pPr marL="0" indent="0">
              <a:buNone/>
            </a:pPr>
            <a:r>
              <a:rPr lang="en-GB" b="1" dirty="0"/>
              <a:t>Why use it?</a:t>
            </a:r>
          </a:p>
          <a:p>
            <a:r>
              <a:rPr lang="en-GB" dirty="0"/>
              <a:t>Sequence Diagrams have many uses:</a:t>
            </a:r>
          </a:p>
          <a:p>
            <a:pPr lvl="1"/>
            <a:r>
              <a:rPr lang="en-GB" dirty="0"/>
              <a:t>For new systems they can help </a:t>
            </a:r>
          </a:p>
          <a:p>
            <a:pPr lvl="2"/>
            <a:r>
              <a:rPr lang="en-GB" dirty="0"/>
              <a:t>Understand the operational concept.</a:t>
            </a:r>
          </a:p>
          <a:p>
            <a:pPr lvl="2"/>
            <a:r>
              <a:rPr lang="en-GB" dirty="0"/>
              <a:t>Assess potential emergent behaviour.</a:t>
            </a:r>
          </a:p>
          <a:p>
            <a:pPr lvl="1"/>
            <a:r>
              <a:rPr lang="en-GB" dirty="0"/>
              <a:t>For existing systems they can help</a:t>
            </a:r>
          </a:p>
          <a:p>
            <a:pPr lvl="2"/>
            <a:r>
              <a:rPr lang="en-GB" dirty="0"/>
              <a:t>Identify system weakness and waste</a:t>
            </a:r>
          </a:p>
        </p:txBody>
      </p:sp>
      <p:pic>
        <p:nvPicPr>
          <p:cNvPr id="77828" name="Picture 3"/>
          <p:cNvPicPr>
            <a:picLocks noChangeAspect="1" noChangeArrowheads="1"/>
          </p:cNvPicPr>
          <p:nvPr/>
        </p:nvPicPr>
        <p:blipFill>
          <a:blip r:embed="rId3" cstate="print"/>
          <a:srcRect/>
          <a:stretch>
            <a:fillRect/>
          </a:stretch>
        </p:blipFill>
        <p:spPr bwMode="auto">
          <a:xfrm>
            <a:off x="5587207" y="2968104"/>
            <a:ext cx="6457562" cy="1616090"/>
          </a:xfrm>
          <a:prstGeom prst="rect">
            <a:avLst/>
          </a:prstGeom>
          <a:noFill/>
          <a:ln w="9525">
            <a:noFill/>
            <a:miter lim="800000"/>
            <a:headEnd/>
            <a:tailEnd/>
          </a:ln>
        </p:spPr>
      </p:pic>
    </p:spTree>
    <p:extLst>
      <p:ext uri="{BB962C8B-B14F-4D97-AF65-F5344CB8AC3E}">
        <p14:creationId xmlns:p14="http://schemas.microsoft.com/office/powerpoint/2010/main" val="1871836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Content Placeholder 4"/>
          <p:cNvSpPr>
            <a:spLocks noGrp="1"/>
          </p:cNvSpPr>
          <p:nvPr>
            <p:ph type="body" sz="quarter" idx="15"/>
          </p:nvPr>
        </p:nvSpPr>
        <p:spPr>
          <a:xfrm>
            <a:off x="624879" y="1159224"/>
            <a:ext cx="9044573" cy="4359060"/>
          </a:xfrm>
        </p:spPr>
        <p:txBody>
          <a:bodyPr/>
          <a:lstStyle/>
          <a:p>
            <a:r>
              <a:rPr lang="en-GB" sz="2400" dirty="0"/>
              <a:t>There are many varieties of Sequence Diagram, but all show the activities, tasks, functions of the system in the order in which they perform to achieve the purpose of the system.</a:t>
            </a:r>
          </a:p>
          <a:p>
            <a:r>
              <a:rPr lang="en-GB" sz="2400" dirty="0"/>
              <a:t>The simplest form of sequence diagram comprises:</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2400" dirty="0"/>
              <a:t>Each Activity, Task or Function is defined as a verb noun combination (an action on an object) e.g. Receive Order, Check Stock, Analyse Data etc.</a:t>
            </a:r>
          </a:p>
        </p:txBody>
      </p:sp>
      <p:sp>
        <p:nvSpPr>
          <p:cNvPr id="78850" name="Title 1"/>
          <p:cNvSpPr>
            <a:spLocks noGrp="1"/>
          </p:cNvSpPr>
          <p:nvPr>
            <p:ph type="title"/>
          </p:nvPr>
        </p:nvSpPr>
        <p:spPr>
          <a:xfrm>
            <a:off x="98480" y="96295"/>
            <a:ext cx="11010600" cy="664797"/>
          </a:xfrm>
        </p:spPr>
        <p:txBody>
          <a:bodyPr/>
          <a:lstStyle/>
          <a:p>
            <a:r>
              <a:rPr lang="en-GB" dirty="0"/>
              <a:t>Theory</a:t>
            </a:r>
          </a:p>
        </p:txBody>
      </p:sp>
      <p:grpSp>
        <p:nvGrpSpPr>
          <p:cNvPr id="78852" name="Group 40"/>
          <p:cNvGrpSpPr>
            <a:grpSpLocks/>
          </p:cNvGrpSpPr>
          <p:nvPr/>
        </p:nvGrpSpPr>
        <p:grpSpPr bwMode="auto">
          <a:xfrm>
            <a:off x="1679453" y="3006314"/>
            <a:ext cx="8967773" cy="2261089"/>
            <a:chOff x="171450" y="3603170"/>
            <a:chExt cx="8967663" cy="2449287"/>
          </a:xfrm>
        </p:grpSpPr>
        <p:sp>
          <p:nvSpPr>
            <p:cNvPr id="78853" name="Rectangle 32"/>
            <p:cNvSpPr>
              <a:spLocks noChangeArrowheads="1"/>
            </p:cNvSpPr>
            <p:nvPr/>
          </p:nvSpPr>
          <p:spPr bwMode="auto">
            <a:xfrm>
              <a:off x="996950" y="3603170"/>
              <a:ext cx="7277100" cy="2449287"/>
            </a:xfrm>
            <a:prstGeom prst="rect">
              <a:avLst/>
            </a:prstGeom>
            <a:solidFill>
              <a:schemeClr val="accent1">
                <a:alpha val="47058"/>
              </a:schemeClr>
            </a:solidFill>
            <a:ln w="9525" algn="ctr">
              <a:solidFill>
                <a:schemeClr val="tx1"/>
              </a:solidFill>
              <a:round/>
              <a:headEnd/>
              <a:tailEnd/>
            </a:ln>
          </p:spPr>
          <p:txBody>
            <a:bodyPr wrap="none" anchor="ctr"/>
            <a:lstStyle/>
            <a:p>
              <a:pPr algn="ctr"/>
              <a:endParaRPr lang="en-US" sz="1846">
                <a:solidFill>
                  <a:srgbClr val="000000"/>
                </a:solidFill>
                <a:latin typeface="Arial" pitchFamily="34" charset="0"/>
                <a:cs typeface="Arial" pitchFamily="34" charset="0"/>
              </a:endParaRPr>
            </a:p>
          </p:txBody>
        </p:sp>
        <p:sp>
          <p:nvSpPr>
            <p:cNvPr id="6" name="Rectangle 5"/>
            <p:cNvSpPr/>
            <p:nvPr/>
          </p:nvSpPr>
          <p:spPr bwMode="auto">
            <a:xfrm>
              <a:off x="1197430" y="4604657"/>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1" name="Rectangle 10"/>
            <p:cNvSpPr/>
            <p:nvPr/>
          </p:nvSpPr>
          <p:spPr bwMode="auto">
            <a:xfrm>
              <a:off x="3073401" y="5083628"/>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2" name="Rectangle 11"/>
            <p:cNvSpPr/>
            <p:nvPr/>
          </p:nvSpPr>
          <p:spPr bwMode="auto">
            <a:xfrm>
              <a:off x="6564088" y="4669971"/>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3" name="Rectangle 12"/>
            <p:cNvSpPr/>
            <p:nvPr/>
          </p:nvSpPr>
          <p:spPr bwMode="auto">
            <a:xfrm>
              <a:off x="4735287" y="3831771"/>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 </a:t>
              </a:r>
            </a:p>
            <a:p>
              <a:pPr algn="ctr">
                <a:defRPr/>
              </a:pPr>
              <a:r>
                <a:rPr lang="en-GB" sz="1846" dirty="0">
                  <a:solidFill>
                    <a:srgbClr val="FFFFFF"/>
                  </a:solidFill>
                  <a:latin typeface="Arial"/>
                  <a:cs typeface="Arial"/>
                </a:rPr>
                <a:t>or Function</a:t>
              </a:r>
            </a:p>
          </p:txBody>
        </p:sp>
        <p:sp>
          <p:nvSpPr>
            <p:cNvPr id="14" name="Rectangle 13"/>
            <p:cNvSpPr/>
            <p:nvPr/>
          </p:nvSpPr>
          <p:spPr bwMode="auto">
            <a:xfrm>
              <a:off x="3080658" y="3842657"/>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 </a:t>
              </a:r>
            </a:p>
            <a:p>
              <a:pPr algn="ctr">
                <a:defRPr/>
              </a:pPr>
              <a:r>
                <a:rPr lang="en-GB" sz="1846" dirty="0">
                  <a:solidFill>
                    <a:srgbClr val="FFFFFF"/>
                  </a:solidFill>
                  <a:latin typeface="Arial"/>
                  <a:cs typeface="Arial"/>
                </a:rPr>
                <a:t>or Function </a:t>
              </a:r>
            </a:p>
          </p:txBody>
        </p:sp>
        <p:cxnSp>
          <p:nvCxnSpPr>
            <p:cNvPr id="78869" name="Straight Arrow Connector 15"/>
            <p:cNvCxnSpPr>
              <a:cxnSpLocks noChangeShapeType="1"/>
            </p:cNvCxnSpPr>
            <p:nvPr/>
          </p:nvCxnSpPr>
          <p:spPr bwMode="auto">
            <a:xfrm flipV="1">
              <a:off x="184150" y="4792436"/>
              <a:ext cx="1004207" cy="1814"/>
            </a:xfrm>
            <a:prstGeom prst="straightConnector1">
              <a:avLst/>
            </a:prstGeom>
            <a:noFill/>
            <a:ln w="25400" algn="ctr">
              <a:solidFill>
                <a:schemeClr val="tx1"/>
              </a:solidFill>
              <a:round/>
              <a:headEnd/>
              <a:tailEnd type="triangle" w="med" len="med"/>
            </a:ln>
          </p:spPr>
        </p:cxnSp>
        <p:cxnSp>
          <p:nvCxnSpPr>
            <p:cNvPr id="78870" name="Straight Arrow Connector 17"/>
            <p:cNvCxnSpPr>
              <a:cxnSpLocks noChangeShapeType="1"/>
            </p:cNvCxnSpPr>
            <p:nvPr/>
          </p:nvCxnSpPr>
          <p:spPr bwMode="auto">
            <a:xfrm flipV="1">
              <a:off x="196850" y="5160736"/>
              <a:ext cx="1004207" cy="1814"/>
            </a:xfrm>
            <a:prstGeom prst="straightConnector1">
              <a:avLst/>
            </a:prstGeom>
            <a:noFill/>
            <a:ln w="25400" algn="ctr">
              <a:solidFill>
                <a:schemeClr val="tx1"/>
              </a:solidFill>
              <a:round/>
              <a:headEnd/>
              <a:tailEnd type="triangle" w="med" len="med"/>
            </a:ln>
          </p:spPr>
        </p:cxnSp>
        <p:cxnSp>
          <p:nvCxnSpPr>
            <p:cNvPr id="78871" name="Straight Arrow Connector 18"/>
            <p:cNvCxnSpPr>
              <a:cxnSpLocks noChangeShapeType="1"/>
            </p:cNvCxnSpPr>
            <p:nvPr/>
          </p:nvCxnSpPr>
          <p:spPr bwMode="auto">
            <a:xfrm flipV="1">
              <a:off x="171450" y="4792436"/>
              <a:ext cx="1004207" cy="1814"/>
            </a:xfrm>
            <a:prstGeom prst="straightConnector1">
              <a:avLst/>
            </a:prstGeom>
            <a:noFill/>
            <a:ln w="25400" algn="ctr">
              <a:solidFill>
                <a:schemeClr val="tx1"/>
              </a:solidFill>
              <a:round/>
              <a:headEnd/>
              <a:tailEnd type="triangle" w="med" len="med"/>
            </a:ln>
          </p:spPr>
        </p:cxnSp>
        <p:cxnSp>
          <p:nvCxnSpPr>
            <p:cNvPr id="78872" name="Straight Arrow Connector 19"/>
            <p:cNvCxnSpPr>
              <a:cxnSpLocks noChangeShapeType="1"/>
            </p:cNvCxnSpPr>
            <p:nvPr/>
          </p:nvCxnSpPr>
          <p:spPr bwMode="auto">
            <a:xfrm flipV="1">
              <a:off x="7988300" y="5078186"/>
              <a:ext cx="1004207" cy="1814"/>
            </a:xfrm>
            <a:prstGeom prst="straightConnector1">
              <a:avLst/>
            </a:prstGeom>
            <a:noFill/>
            <a:ln w="25400" algn="ctr">
              <a:solidFill>
                <a:schemeClr val="tx1"/>
              </a:solidFill>
              <a:round/>
              <a:headEnd/>
              <a:tailEnd type="triangle" w="med" len="med"/>
            </a:ln>
          </p:spPr>
        </p:cxnSp>
        <p:cxnSp>
          <p:nvCxnSpPr>
            <p:cNvPr id="78873" name="Elbow Connector 23"/>
            <p:cNvCxnSpPr>
              <a:cxnSpLocks noChangeShapeType="1"/>
            </p:cNvCxnSpPr>
            <p:nvPr/>
          </p:nvCxnSpPr>
          <p:spPr bwMode="auto">
            <a:xfrm flipV="1">
              <a:off x="2645230" y="4245429"/>
              <a:ext cx="435428" cy="762000"/>
            </a:xfrm>
            <a:prstGeom prst="bentConnector3">
              <a:avLst>
                <a:gd name="adj1" fmla="val 50000"/>
              </a:avLst>
            </a:prstGeom>
            <a:noFill/>
            <a:ln w="25400" algn="ctr">
              <a:solidFill>
                <a:schemeClr val="tx1"/>
              </a:solidFill>
              <a:round/>
              <a:headEnd/>
              <a:tailEnd type="triangle" w="med" len="med"/>
            </a:ln>
          </p:spPr>
        </p:cxnSp>
        <p:cxnSp>
          <p:nvCxnSpPr>
            <p:cNvPr id="78874" name="Straight Arrow Connector 27"/>
            <p:cNvCxnSpPr>
              <a:cxnSpLocks noChangeShapeType="1"/>
            </p:cNvCxnSpPr>
            <p:nvPr/>
          </p:nvCxnSpPr>
          <p:spPr bwMode="auto">
            <a:xfrm flipV="1">
              <a:off x="4546600" y="4234543"/>
              <a:ext cx="188687" cy="907"/>
            </a:xfrm>
            <a:prstGeom prst="straightConnector1">
              <a:avLst/>
            </a:prstGeom>
            <a:noFill/>
            <a:ln w="25400" algn="ctr">
              <a:solidFill>
                <a:schemeClr val="tx1"/>
              </a:solidFill>
              <a:round/>
              <a:headEnd/>
              <a:tailEnd type="triangle" w="med" len="med"/>
            </a:ln>
          </p:spPr>
        </p:cxnSp>
        <p:cxnSp>
          <p:nvCxnSpPr>
            <p:cNvPr id="78875" name="Elbow Connector 29"/>
            <p:cNvCxnSpPr>
              <a:cxnSpLocks noChangeShapeType="1"/>
            </p:cNvCxnSpPr>
            <p:nvPr/>
          </p:nvCxnSpPr>
          <p:spPr bwMode="auto">
            <a:xfrm>
              <a:off x="6183087" y="4234543"/>
              <a:ext cx="381001" cy="838200"/>
            </a:xfrm>
            <a:prstGeom prst="bentConnector3">
              <a:avLst>
                <a:gd name="adj1" fmla="val 50000"/>
              </a:avLst>
            </a:prstGeom>
            <a:noFill/>
            <a:ln w="25400" algn="ctr">
              <a:solidFill>
                <a:schemeClr val="tx1"/>
              </a:solidFill>
              <a:round/>
              <a:headEnd/>
              <a:tailEnd type="triangle" w="med" len="med"/>
            </a:ln>
          </p:spPr>
        </p:cxnSp>
        <p:cxnSp>
          <p:nvCxnSpPr>
            <p:cNvPr id="78876" name="Elbow Connector 31"/>
            <p:cNvCxnSpPr>
              <a:cxnSpLocks noChangeShapeType="1"/>
            </p:cNvCxnSpPr>
            <p:nvPr/>
          </p:nvCxnSpPr>
          <p:spPr bwMode="auto">
            <a:xfrm flipV="1">
              <a:off x="4521201" y="5072743"/>
              <a:ext cx="2042887" cy="413657"/>
            </a:xfrm>
            <a:prstGeom prst="bentConnector3">
              <a:avLst>
                <a:gd name="adj1" fmla="val 50000"/>
              </a:avLst>
            </a:prstGeom>
            <a:noFill/>
            <a:ln w="25400" algn="ctr">
              <a:solidFill>
                <a:schemeClr val="tx1"/>
              </a:solidFill>
              <a:round/>
              <a:headEnd/>
              <a:tailEnd type="triangle" w="med" len="med"/>
            </a:ln>
          </p:spPr>
        </p:cxnSp>
        <p:sp>
          <p:nvSpPr>
            <p:cNvPr id="78877" name="TextBox 33"/>
            <p:cNvSpPr txBox="1">
              <a:spLocks noChangeArrowheads="1"/>
            </p:cNvSpPr>
            <p:nvPr/>
          </p:nvSpPr>
          <p:spPr bwMode="auto">
            <a:xfrm>
              <a:off x="1199243" y="3793671"/>
              <a:ext cx="974935" cy="407713"/>
            </a:xfrm>
            <a:prstGeom prst="rect">
              <a:avLst/>
            </a:prstGeom>
            <a:noFill/>
            <a:ln w="9525">
              <a:noFill/>
              <a:miter lim="800000"/>
              <a:headEnd/>
              <a:tailEnd/>
            </a:ln>
          </p:spPr>
          <p:txBody>
            <a:bodyPr wrap="none">
              <a:spAutoFit/>
            </a:bodyPr>
            <a:lstStyle/>
            <a:p>
              <a:r>
                <a:rPr lang="en-GB" sz="1846" dirty="0">
                  <a:latin typeface="Arial" pitchFamily="34" charset="0"/>
                  <a:cs typeface="Arial" pitchFamily="34" charset="0"/>
                </a:rPr>
                <a:t>System</a:t>
              </a:r>
            </a:p>
          </p:txBody>
        </p:sp>
        <p:sp>
          <p:nvSpPr>
            <p:cNvPr id="78878" name="TextBox 34"/>
            <p:cNvSpPr txBox="1">
              <a:spLocks noChangeArrowheads="1"/>
            </p:cNvSpPr>
            <p:nvPr/>
          </p:nvSpPr>
          <p:spPr bwMode="auto">
            <a:xfrm>
              <a:off x="190500" y="4775200"/>
              <a:ext cx="764944" cy="377083"/>
            </a:xfrm>
            <a:prstGeom prst="rect">
              <a:avLst/>
            </a:prstGeom>
            <a:noFill/>
            <a:ln w="9525">
              <a:noFill/>
              <a:miter lim="800000"/>
              <a:headEnd/>
              <a:tailEnd/>
            </a:ln>
          </p:spPr>
          <p:txBody>
            <a:bodyPr wrap="none">
              <a:spAutoFit/>
            </a:bodyPr>
            <a:lstStyle/>
            <a:p>
              <a:r>
                <a:rPr lang="en-GB" sz="1662">
                  <a:latin typeface="Arial" pitchFamily="34" charset="0"/>
                  <a:cs typeface="Arial" pitchFamily="34" charset="0"/>
                </a:rPr>
                <a:t>Inputs</a:t>
              </a:r>
            </a:p>
          </p:txBody>
        </p:sp>
        <p:sp>
          <p:nvSpPr>
            <p:cNvPr id="78879" name="TextBox 35"/>
            <p:cNvSpPr txBox="1">
              <a:spLocks noChangeArrowheads="1"/>
            </p:cNvSpPr>
            <p:nvPr/>
          </p:nvSpPr>
          <p:spPr bwMode="auto">
            <a:xfrm>
              <a:off x="8255549" y="4626429"/>
              <a:ext cx="883564" cy="377083"/>
            </a:xfrm>
            <a:prstGeom prst="rect">
              <a:avLst/>
            </a:prstGeom>
            <a:noFill/>
            <a:ln w="9525">
              <a:noFill/>
              <a:miter lim="800000"/>
              <a:headEnd/>
              <a:tailEnd/>
            </a:ln>
          </p:spPr>
          <p:txBody>
            <a:bodyPr wrap="none">
              <a:spAutoFit/>
            </a:bodyPr>
            <a:lstStyle/>
            <a:p>
              <a:r>
                <a:rPr lang="en-GB" sz="1662" dirty="0">
                  <a:latin typeface="Arial" pitchFamily="34" charset="0"/>
                  <a:cs typeface="Arial" pitchFamily="34" charset="0"/>
                </a:rPr>
                <a:t>outputs</a:t>
              </a:r>
            </a:p>
          </p:txBody>
        </p:sp>
        <p:cxnSp>
          <p:nvCxnSpPr>
            <p:cNvPr id="78880" name="Elbow Connector 38"/>
            <p:cNvCxnSpPr>
              <a:cxnSpLocks noChangeShapeType="1"/>
            </p:cNvCxnSpPr>
            <p:nvPr/>
          </p:nvCxnSpPr>
          <p:spPr bwMode="auto">
            <a:xfrm>
              <a:off x="2645230" y="5007429"/>
              <a:ext cx="428171" cy="478971"/>
            </a:xfrm>
            <a:prstGeom prst="bentConnector3">
              <a:avLst>
                <a:gd name="adj1" fmla="val 50000"/>
              </a:avLst>
            </a:prstGeom>
            <a:noFill/>
            <a:ln w="25400" algn="ctr">
              <a:solidFill>
                <a:schemeClr val="tx1"/>
              </a:solidFill>
              <a:round/>
              <a:headEnd/>
              <a:tailEnd type="triangle" w="med" len="med"/>
            </a:ln>
          </p:spPr>
        </p:cxnSp>
        <p:sp>
          <p:nvSpPr>
            <p:cNvPr id="40" name="Right Arrow 39"/>
            <p:cNvSpPr/>
            <p:nvPr/>
          </p:nvSpPr>
          <p:spPr bwMode="auto">
            <a:xfrm>
              <a:off x="6515026" y="3726984"/>
              <a:ext cx="1504932" cy="653990"/>
            </a:xfrm>
            <a:prstGeom prst="rightArrow">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lgn="ctr">
                <a:defRPr/>
              </a:pPr>
              <a:r>
                <a:rPr lang="en-GB" sz="1846" dirty="0">
                  <a:solidFill>
                    <a:schemeClr val="bg1"/>
                  </a:solidFill>
                  <a:latin typeface="Arial"/>
                  <a:cs typeface="Arial"/>
                </a:rPr>
                <a:t>Time</a:t>
              </a:r>
            </a:p>
          </p:txBody>
        </p:sp>
      </p:grpSp>
    </p:spTree>
    <p:extLst>
      <p:ext uri="{BB962C8B-B14F-4D97-AF65-F5344CB8AC3E}">
        <p14:creationId xmlns:p14="http://schemas.microsoft.com/office/powerpoint/2010/main" val="645704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Content Placeholder 2"/>
          <p:cNvSpPr>
            <a:spLocks noGrp="1"/>
          </p:cNvSpPr>
          <p:nvPr>
            <p:ph type="body" sz="quarter" idx="15"/>
          </p:nvPr>
        </p:nvSpPr>
        <p:spPr>
          <a:xfrm>
            <a:off x="576000" y="1445956"/>
            <a:ext cx="11010600" cy="4359060"/>
          </a:xfrm>
        </p:spPr>
        <p:txBody>
          <a:bodyPr/>
          <a:lstStyle/>
          <a:p>
            <a:r>
              <a:rPr lang="en-GB" sz="2400" dirty="0"/>
              <a:t>There are lots of additions that can be made to the basic diagram including:</a:t>
            </a:r>
          </a:p>
          <a:p>
            <a:pPr lvl="1"/>
            <a:r>
              <a:rPr lang="en-GB" dirty="0"/>
              <a:t>Naming the “flows” between activities or functions</a:t>
            </a:r>
          </a:p>
          <a:p>
            <a:pPr lvl="1"/>
            <a:r>
              <a:rPr lang="en-GB" dirty="0"/>
              <a:t>Separating out different types of inputs (control inputs, information inputs, resource inputs etc)</a:t>
            </a:r>
          </a:p>
          <a:p>
            <a:pPr lvl="1"/>
            <a:r>
              <a:rPr lang="en-GB" dirty="0"/>
              <a:t>Including timing details </a:t>
            </a:r>
          </a:p>
          <a:p>
            <a:pPr lvl="1"/>
            <a:r>
              <a:rPr lang="en-GB" dirty="0"/>
              <a:t>Different symbols for different types of activity</a:t>
            </a:r>
          </a:p>
          <a:p>
            <a:pPr lvl="1"/>
            <a:r>
              <a:rPr lang="en-GB" dirty="0"/>
              <a:t>Include swim-lanes (very useful for process- or service-based systems)</a:t>
            </a:r>
          </a:p>
          <a:p>
            <a:pPr lvl="1"/>
            <a:endParaRPr lang="en-GB" dirty="0"/>
          </a:p>
          <a:p>
            <a:endParaRPr lang="en-GB" sz="1800" dirty="0"/>
          </a:p>
          <a:p>
            <a:endParaRPr lang="en-GB" sz="1800" dirty="0"/>
          </a:p>
        </p:txBody>
      </p:sp>
      <p:sp>
        <p:nvSpPr>
          <p:cNvPr id="94210" name="Title 1"/>
          <p:cNvSpPr>
            <a:spLocks noGrp="1"/>
          </p:cNvSpPr>
          <p:nvPr>
            <p:ph type="title"/>
          </p:nvPr>
        </p:nvSpPr>
        <p:spPr>
          <a:xfrm>
            <a:off x="222612" y="117000"/>
            <a:ext cx="11010600" cy="664797"/>
          </a:xfrm>
        </p:spPr>
        <p:txBody>
          <a:bodyPr/>
          <a:lstStyle/>
          <a:p>
            <a:r>
              <a:rPr lang="en-GB" sz="3600" dirty="0"/>
              <a:t>Additional Aspects</a:t>
            </a:r>
          </a:p>
        </p:txBody>
      </p:sp>
      <p:sp>
        <p:nvSpPr>
          <p:cNvPr id="3" name="Rectangle 2"/>
          <p:cNvSpPr/>
          <p:nvPr/>
        </p:nvSpPr>
        <p:spPr>
          <a:xfrm>
            <a:off x="1966974" y="4625785"/>
            <a:ext cx="8228652" cy="1077218"/>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sz="2400" b="1" dirty="0">
                <a:solidFill>
                  <a:schemeClr val="tx1"/>
                </a:solidFill>
              </a:rPr>
              <a:t>Tip</a:t>
            </a:r>
          </a:p>
          <a:p>
            <a:pPr lvl="1"/>
            <a:r>
              <a:rPr lang="en-GB" sz="2000" dirty="0">
                <a:solidFill>
                  <a:schemeClr val="tx1"/>
                </a:solidFill>
              </a:rPr>
              <a:t>When first exploring a system use the simplest modelling tool to get the basics right and add detail later </a:t>
            </a:r>
            <a:endParaRPr lang="en-GB" sz="1600" dirty="0">
              <a:solidFill>
                <a:schemeClr val="tx1"/>
              </a:solidFill>
            </a:endParaRPr>
          </a:p>
        </p:txBody>
      </p:sp>
    </p:spTree>
    <p:extLst>
      <p:ext uri="{BB962C8B-B14F-4D97-AF65-F5344CB8AC3E}">
        <p14:creationId xmlns:p14="http://schemas.microsoft.com/office/powerpoint/2010/main" val="2757879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Content Placeholder 3"/>
          <p:cNvSpPr>
            <a:spLocks noGrp="1"/>
          </p:cNvSpPr>
          <p:nvPr>
            <p:ph type="body" sz="quarter" idx="15"/>
          </p:nvPr>
        </p:nvSpPr>
        <p:spPr>
          <a:xfrm>
            <a:off x="590700" y="1377083"/>
            <a:ext cx="11010600" cy="4359060"/>
          </a:xfrm>
        </p:spPr>
        <p:txBody>
          <a:bodyPr/>
          <a:lstStyle/>
          <a:p>
            <a:r>
              <a:rPr lang="en-GB" sz="2400" dirty="0"/>
              <a:t>Assemble a team of experts</a:t>
            </a:r>
          </a:p>
          <a:p>
            <a:r>
              <a:rPr lang="en-GB" sz="2400" dirty="0"/>
              <a:t>Define clearly the purpose of the system (process)</a:t>
            </a:r>
          </a:p>
          <a:p>
            <a:r>
              <a:rPr lang="en-GB" sz="2400" dirty="0"/>
              <a:t>Follow logically the main inputs to the system and determine what has to happen to (identify the functions) them to deliver the output </a:t>
            </a:r>
          </a:p>
          <a:p>
            <a:r>
              <a:rPr lang="en-GB" sz="2400" dirty="0"/>
              <a:t>Write the Functions as “Verb Nouns” – try to avoid solution specific functions such as “Turn Shell” or “Mill end cap” – be generic Machine Shell or Form Shell, Form Cavity, Fill Cavity etc.</a:t>
            </a:r>
          </a:p>
          <a:p>
            <a:r>
              <a:rPr lang="en-GB" sz="2400" dirty="0"/>
              <a:t>Consider only the necessary logical steps to achieve the purpose – inspections and tests come next – as we will (later)</a:t>
            </a:r>
          </a:p>
          <a:p>
            <a:pPr lvl="1"/>
            <a:r>
              <a:rPr lang="en-GB" dirty="0"/>
              <a:t>Examine the model for potential issues (failures, interactions, omissions etc) to uncover any undesirable emergent behaviour</a:t>
            </a:r>
          </a:p>
          <a:p>
            <a:pPr lvl="1"/>
            <a:r>
              <a:rPr lang="en-GB" dirty="0"/>
              <a:t>Determine additional functions to mitigate undesirable emergent behaviour</a:t>
            </a:r>
          </a:p>
        </p:txBody>
      </p:sp>
      <p:sp>
        <p:nvSpPr>
          <p:cNvPr id="80898" name="Title 1"/>
          <p:cNvSpPr>
            <a:spLocks noGrp="1"/>
          </p:cNvSpPr>
          <p:nvPr>
            <p:ph type="title"/>
          </p:nvPr>
        </p:nvSpPr>
        <p:spPr>
          <a:xfrm>
            <a:off x="299775" y="178556"/>
            <a:ext cx="11010600" cy="664797"/>
          </a:xfrm>
        </p:spPr>
        <p:txBody>
          <a:bodyPr/>
          <a:lstStyle/>
          <a:p>
            <a:r>
              <a:rPr lang="en-GB" dirty="0"/>
              <a:t>How to do it</a:t>
            </a:r>
          </a:p>
        </p:txBody>
      </p:sp>
    </p:spTree>
    <p:extLst>
      <p:ext uri="{BB962C8B-B14F-4D97-AF65-F5344CB8AC3E}">
        <p14:creationId xmlns:p14="http://schemas.microsoft.com/office/powerpoint/2010/main" val="581517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B26CF90-AC7C-D846-A333-6CE80505B315}"/>
              </a:ext>
            </a:extLst>
          </p:cNvPr>
          <p:cNvSpPr>
            <a:spLocks noGrp="1"/>
          </p:cNvSpPr>
          <p:nvPr>
            <p:ph type="body" sz="quarter" idx="15"/>
          </p:nvPr>
        </p:nvSpPr>
        <p:spPr>
          <a:xfrm>
            <a:off x="300508" y="1135170"/>
            <a:ext cx="11010600" cy="4359060"/>
          </a:xfrm>
        </p:spPr>
        <p:txBody>
          <a:bodyPr/>
          <a:lstStyle/>
          <a:p>
            <a:r>
              <a:rPr lang="en-US" sz="2400" dirty="0"/>
              <a:t>Several manufacturing processes use a verb to describe them – such as turn, mill, pultrude, extrude, grind, polish etc.</a:t>
            </a:r>
          </a:p>
          <a:p>
            <a:r>
              <a:rPr lang="en-US" sz="2400" dirty="0"/>
              <a:t>If we do want to explore options fully, we should consider more generic verbs such as:</a:t>
            </a:r>
          </a:p>
          <a:p>
            <a:endParaRPr lang="en-US" sz="2000" dirty="0"/>
          </a:p>
          <a:p>
            <a:pPr lvl="1"/>
            <a:r>
              <a:rPr lang="en-US" sz="2000" dirty="0"/>
              <a:t>Form</a:t>
            </a:r>
          </a:p>
          <a:p>
            <a:pPr lvl="1"/>
            <a:r>
              <a:rPr lang="en-US" sz="2000" dirty="0"/>
              <a:t>Machine</a:t>
            </a:r>
          </a:p>
          <a:p>
            <a:pPr lvl="1"/>
            <a:r>
              <a:rPr lang="en-US" sz="2000" dirty="0"/>
              <a:t>Create</a:t>
            </a:r>
          </a:p>
          <a:p>
            <a:pPr lvl="1"/>
            <a:r>
              <a:rPr lang="en-US" sz="2000" dirty="0"/>
              <a:t>Treat</a:t>
            </a:r>
          </a:p>
          <a:p>
            <a:pPr lvl="1"/>
            <a:r>
              <a:rPr lang="en-US" sz="2000" dirty="0"/>
              <a:t>Clean</a:t>
            </a:r>
          </a:p>
          <a:p>
            <a:pPr lvl="1"/>
            <a:r>
              <a:rPr lang="en-US" sz="2000" dirty="0"/>
              <a:t>Mix</a:t>
            </a:r>
          </a:p>
          <a:p>
            <a:pPr lvl="1"/>
            <a:r>
              <a:rPr lang="en-US" sz="2000" dirty="0"/>
              <a:t>Blend</a:t>
            </a:r>
          </a:p>
          <a:p>
            <a:pPr lvl="1"/>
            <a:r>
              <a:rPr lang="en-US" sz="2000" dirty="0"/>
              <a:t>Shape</a:t>
            </a:r>
          </a:p>
          <a:p>
            <a:pPr lvl="1"/>
            <a:r>
              <a:rPr lang="en-US" sz="2000" dirty="0"/>
              <a:t>Fashion</a:t>
            </a:r>
          </a:p>
          <a:p>
            <a:pPr lvl="1"/>
            <a:r>
              <a:rPr lang="en-US" sz="2000" dirty="0"/>
              <a:t>Build </a:t>
            </a:r>
          </a:p>
          <a:p>
            <a:pPr lvl="1"/>
            <a:r>
              <a:rPr lang="en-US" sz="2000" dirty="0"/>
              <a:t>Assemble</a:t>
            </a:r>
          </a:p>
          <a:p>
            <a:pPr lvl="1"/>
            <a:r>
              <a:rPr lang="en-US" sz="2000" dirty="0"/>
              <a:t>Add</a:t>
            </a:r>
          </a:p>
          <a:p>
            <a:pPr marL="0" indent="0">
              <a:buNone/>
            </a:pPr>
            <a:endParaRPr lang="en-US" dirty="0"/>
          </a:p>
          <a:p>
            <a:pPr marL="0" indent="0">
              <a:buNone/>
            </a:pPr>
            <a:r>
              <a:rPr lang="en-US" dirty="0"/>
              <a:t> </a:t>
            </a:r>
          </a:p>
        </p:txBody>
      </p:sp>
      <p:sp>
        <p:nvSpPr>
          <p:cNvPr id="3" name="Title 2">
            <a:extLst>
              <a:ext uri="{FF2B5EF4-FFF2-40B4-BE49-F238E27FC236}">
                <a16:creationId xmlns:a16="http://schemas.microsoft.com/office/drawing/2014/main" id="{08CCB516-6A83-A345-AED0-13D02F9C7878}"/>
              </a:ext>
            </a:extLst>
          </p:cNvPr>
          <p:cNvSpPr>
            <a:spLocks noGrp="1"/>
          </p:cNvSpPr>
          <p:nvPr>
            <p:ph type="title"/>
          </p:nvPr>
        </p:nvSpPr>
        <p:spPr>
          <a:xfrm>
            <a:off x="175950" y="140537"/>
            <a:ext cx="11010600" cy="664797"/>
          </a:xfrm>
        </p:spPr>
        <p:txBody>
          <a:bodyPr/>
          <a:lstStyle/>
          <a:p>
            <a:r>
              <a:rPr lang="en-US" dirty="0"/>
              <a:t>Verbs For Manufacturing</a:t>
            </a:r>
          </a:p>
        </p:txBody>
      </p:sp>
    </p:spTree>
    <p:extLst>
      <p:ext uri="{BB962C8B-B14F-4D97-AF65-F5344CB8AC3E}">
        <p14:creationId xmlns:p14="http://schemas.microsoft.com/office/powerpoint/2010/main" val="2425454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4"/>
          <p:cNvSpPr>
            <a:spLocks noGrp="1" noChangeArrowheads="1"/>
          </p:cNvSpPr>
          <p:nvPr>
            <p:ph type="title"/>
          </p:nvPr>
        </p:nvSpPr>
        <p:spPr>
          <a:xfrm>
            <a:off x="169432" y="185233"/>
            <a:ext cx="6489700" cy="687988"/>
          </a:xfrm>
        </p:spPr>
        <p:txBody>
          <a:bodyPr>
            <a:normAutofit fontScale="90000"/>
          </a:bodyPr>
          <a:lstStyle/>
          <a:p>
            <a:pPr eaLnBrk="1" hangingPunct="1"/>
            <a:r>
              <a:rPr lang="en-GB" sz="2585" dirty="0">
                <a:latin typeface="Arial" charset="0"/>
              </a:rPr>
              <a:t>Example: Functionality of Manufacturing </a:t>
            </a:r>
            <a:br>
              <a:rPr lang="en-GB" sz="2585" dirty="0">
                <a:latin typeface="Arial" charset="0"/>
              </a:rPr>
            </a:br>
            <a:r>
              <a:rPr lang="en-GB" sz="2215" dirty="0">
                <a:latin typeface="Arial" charset="0"/>
              </a:rPr>
              <a:t>(Logical Process Steps)</a:t>
            </a:r>
            <a:endParaRPr lang="en-US" sz="2215" dirty="0">
              <a:latin typeface="Arial" charset="0"/>
            </a:endParaRPr>
          </a:p>
        </p:txBody>
      </p:sp>
      <p:sp>
        <p:nvSpPr>
          <p:cNvPr id="5" name="Rectangle 4">
            <a:extLst>
              <a:ext uri="{FF2B5EF4-FFF2-40B4-BE49-F238E27FC236}">
                <a16:creationId xmlns:a16="http://schemas.microsoft.com/office/drawing/2014/main" id="{0C332933-81A4-4F5F-822C-106CD45FF713}"/>
              </a:ext>
            </a:extLst>
          </p:cNvPr>
          <p:cNvSpPr/>
          <p:nvPr/>
        </p:nvSpPr>
        <p:spPr>
          <a:xfrm>
            <a:off x="1834479" y="1095375"/>
            <a:ext cx="8004846" cy="5514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3250" name="Picture 7"/>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34479" y="1095375"/>
            <a:ext cx="7871495" cy="534291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ight Arrow 1"/>
          <p:cNvSpPr/>
          <p:nvPr/>
        </p:nvSpPr>
        <p:spPr>
          <a:xfrm>
            <a:off x="9236988" y="3337476"/>
            <a:ext cx="2241063" cy="999774"/>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tx1"/>
                </a:solidFill>
              </a:rPr>
              <a:t>Time flows from left to right</a:t>
            </a:r>
          </a:p>
        </p:txBody>
      </p:sp>
      <p:sp>
        <p:nvSpPr>
          <p:cNvPr id="3" name="Rounded Rectangular Callout 2"/>
          <p:cNvSpPr/>
          <p:nvPr/>
        </p:nvSpPr>
        <p:spPr>
          <a:xfrm>
            <a:off x="340882" y="4888850"/>
            <a:ext cx="2179805" cy="1327285"/>
          </a:xfrm>
          <a:prstGeom prst="wedgeRoundRectCallout">
            <a:avLst>
              <a:gd name="adj1" fmla="val 31594"/>
              <a:gd name="adj2" fmla="val -89448"/>
              <a:gd name="adj3" fmla="val 1666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477" dirty="0"/>
              <a:t>Functions in parallel  are ones that can occur at the same point in time</a:t>
            </a:r>
          </a:p>
        </p:txBody>
      </p:sp>
    </p:spTree>
    <p:extLst>
      <p:ext uri="{BB962C8B-B14F-4D97-AF65-F5344CB8AC3E}">
        <p14:creationId xmlns:p14="http://schemas.microsoft.com/office/powerpoint/2010/main" val="842518824"/>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BF54C3-09AF-40DB-987B-BC8399A67B40}"/>
              </a:ext>
            </a:extLst>
          </p:cNvPr>
          <p:cNvSpPr/>
          <p:nvPr/>
        </p:nvSpPr>
        <p:spPr>
          <a:xfrm>
            <a:off x="1800224" y="1097280"/>
            <a:ext cx="8420101" cy="507492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273" name="Rectangle 5"/>
          <p:cNvSpPr>
            <a:spLocks noGrp="1" noChangeArrowheads="1"/>
          </p:cNvSpPr>
          <p:nvPr>
            <p:ph type="title"/>
          </p:nvPr>
        </p:nvSpPr>
        <p:spPr>
          <a:xfrm>
            <a:off x="132242" y="184702"/>
            <a:ext cx="7460760" cy="717806"/>
          </a:xfrm>
        </p:spPr>
        <p:txBody>
          <a:bodyPr>
            <a:normAutofit fontScale="90000"/>
          </a:bodyPr>
          <a:lstStyle/>
          <a:p>
            <a:pPr eaLnBrk="1" hangingPunct="1"/>
            <a:r>
              <a:rPr lang="en-GB" sz="2585" dirty="0">
                <a:latin typeface="Arial" charset="0"/>
              </a:rPr>
              <a:t>Functionality of Manufacturing … </a:t>
            </a:r>
            <a:r>
              <a:rPr lang="en-GB" sz="2585" dirty="0" err="1">
                <a:latin typeface="Arial" charset="0"/>
              </a:rPr>
              <a:t>cont</a:t>
            </a:r>
            <a:r>
              <a:rPr lang="en-GB" sz="2585" dirty="0">
                <a:latin typeface="Arial" charset="0"/>
              </a:rPr>
              <a:t> </a:t>
            </a:r>
            <a:br>
              <a:rPr lang="en-GB" sz="2585" dirty="0">
                <a:latin typeface="Arial" charset="0"/>
              </a:rPr>
            </a:br>
            <a:r>
              <a:rPr lang="en-GB" sz="2215" dirty="0">
                <a:latin typeface="Arial" charset="0"/>
              </a:rPr>
              <a:t>(Logical Process Steps)</a:t>
            </a:r>
            <a:endParaRPr lang="en-US" sz="2215" dirty="0">
              <a:latin typeface="Arial" charset="0"/>
            </a:endParaRPr>
          </a:p>
        </p:txBody>
      </p:sp>
      <p:pic>
        <p:nvPicPr>
          <p:cNvPr id="54274" name="Picture 6"/>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308379" y="1533982"/>
            <a:ext cx="7460761" cy="423786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1380141"/>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3"/>
              <p:cNvSpPr>
                <a:spLocks noGrp="1"/>
              </p:cNvSpPr>
              <p:nvPr>
                <p:ph type="body" sz="quarter" idx="15"/>
              </p:nvPr>
            </p:nvSpPr>
            <p:spPr>
              <a:xfrm>
                <a:off x="415160" y="1742801"/>
                <a:ext cx="11010600" cy="4359060"/>
              </a:xfrm>
            </p:spPr>
            <p:txBody>
              <a:bodyPr/>
              <a:lstStyle/>
              <a:p>
                <a:r>
                  <a:rPr lang="en-US" sz="2800" dirty="0"/>
                  <a:t>Manufacturing Systems can be very complex. In such situations the Sequence Diagram can be employed in a top-down fashion</a:t>
                </a:r>
              </a:p>
              <a:p>
                <a:pPr lvl="1"/>
                <a:r>
                  <a:rPr lang="en-US" sz="2800" dirty="0"/>
                  <a:t>Start with the construction of a simple overall model of the whole manufacturing system – remember </a:t>
                </a:r>
                <a:r>
                  <a:rPr lang="en-GB" sz="2800" dirty="0"/>
                  <a:t>7 </a:t>
                </a:r>
                <a14:m>
                  <m:oMath xmlns:m="http://schemas.openxmlformats.org/officeDocument/2006/math">
                    <m:r>
                      <a:rPr lang="en-GB" sz="2800" i="1">
                        <a:latin typeface="Cambria Math" panose="02040503050406030204" pitchFamily="18" charset="0"/>
                      </a:rPr>
                      <m:t>±</m:t>
                    </m:r>
                  </m:oMath>
                </a14:m>
                <a:r>
                  <a:rPr lang="en-GB" sz="2800" dirty="0"/>
                  <a:t> 2 </a:t>
                </a:r>
                <a:endParaRPr lang="en-US" sz="2800" dirty="0"/>
              </a:p>
              <a:p>
                <a:pPr lvl="1"/>
                <a:r>
                  <a:rPr lang="en-US" sz="2800" dirty="0"/>
                  <a:t>For each “high-level” element identified on the overall model construct a detailed lower-level diagram</a:t>
                </a:r>
              </a:p>
              <a:p>
                <a:pPr lvl="1"/>
                <a:r>
                  <a:rPr lang="en-US" sz="2800" dirty="0"/>
                  <a:t>If necessary, consider even lower-level diagrams – 3 levels of detail is usually sufficient </a:t>
                </a:r>
              </a:p>
            </p:txBody>
          </p:sp>
        </mc:Choice>
        <mc:Fallback xmlns="">
          <p:sp>
            <p:nvSpPr>
              <p:cNvPr id="4" name="Content Placeholder 3"/>
              <p:cNvSpPr>
                <a:spLocks noGrp="1" noRot="1" noChangeAspect="1" noMove="1" noResize="1" noEditPoints="1" noAdjustHandles="1" noChangeArrowheads="1" noChangeShapeType="1" noTextEdit="1"/>
              </p:cNvSpPr>
              <p:nvPr>
                <p:ph type="body" sz="quarter" idx="15"/>
              </p:nvPr>
            </p:nvSpPr>
            <p:spPr>
              <a:xfrm>
                <a:off x="415160" y="1742801"/>
                <a:ext cx="11010600" cy="4359060"/>
              </a:xfrm>
              <a:blipFill>
                <a:blip r:embed="rId2"/>
                <a:stretch>
                  <a:fillRect l="-1827" t="-2378" r="-2159"/>
                </a:stretch>
              </a:blipFill>
            </p:spPr>
            <p:txBody>
              <a:bodyPr/>
              <a:lstStyle/>
              <a:p>
                <a:r>
                  <a:rPr lang="en-GB">
                    <a:noFill/>
                  </a:rPr>
                  <a:t> </a:t>
                </a:r>
              </a:p>
            </p:txBody>
          </p:sp>
        </mc:Fallback>
      </mc:AlternateContent>
      <p:sp>
        <p:nvSpPr>
          <p:cNvPr id="3" name="Title 2"/>
          <p:cNvSpPr>
            <a:spLocks noGrp="1"/>
          </p:cNvSpPr>
          <p:nvPr>
            <p:ph type="title"/>
          </p:nvPr>
        </p:nvSpPr>
        <p:spPr>
          <a:xfrm>
            <a:off x="204525" y="308408"/>
            <a:ext cx="11010600" cy="664797"/>
          </a:xfrm>
        </p:spPr>
        <p:txBody>
          <a:bodyPr/>
          <a:lstStyle/>
          <a:p>
            <a:r>
              <a:rPr lang="en-US" sz="3600" dirty="0"/>
              <a:t>Manage Complexity by being top-down</a:t>
            </a:r>
          </a:p>
        </p:txBody>
      </p:sp>
    </p:spTree>
    <p:extLst>
      <p:ext uri="{BB962C8B-B14F-4D97-AF65-F5344CB8AC3E}">
        <p14:creationId xmlns:p14="http://schemas.microsoft.com/office/powerpoint/2010/main" val="15022077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AE94C6-CCE3-7B1E-E033-3D072720417D}"/>
              </a:ext>
            </a:extLst>
          </p:cNvPr>
          <p:cNvSpPr/>
          <p:nvPr/>
        </p:nvSpPr>
        <p:spPr>
          <a:xfrm>
            <a:off x="1140542" y="983226"/>
            <a:ext cx="5456903" cy="528975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297" name="Title 1"/>
          <p:cNvSpPr>
            <a:spLocks noGrp="1"/>
          </p:cNvSpPr>
          <p:nvPr>
            <p:ph type="title"/>
          </p:nvPr>
        </p:nvSpPr>
        <p:spPr>
          <a:xfrm>
            <a:off x="147484" y="73529"/>
            <a:ext cx="9144000" cy="483428"/>
          </a:xfrm>
        </p:spPr>
        <p:txBody>
          <a:bodyPr>
            <a:normAutofit fontScale="90000"/>
          </a:bodyPr>
          <a:lstStyle/>
          <a:p>
            <a:r>
              <a:rPr lang="en-GB" sz="3200" dirty="0"/>
              <a:t>Exercise: Manufacturing System Functionality</a:t>
            </a:r>
          </a:p>
        </p:txBody>
      </p:sp>
      <p:sp>
        <p:nvSpPr>
          <p:cNvPr id="12" name="Text Placeholder 11">
            <a:extLst>
              <a:ext uri="{FF2B5EF4-FFF2-40B4-BE49-F238E27FC236}">
                <a16:creationId xmlns:a16="http://schemas.microsoft.com/office/drawing/2014/main" id="{B602FB43-2E54-0A47-AD91-6306693B96FF}"/>
              </a:ext>
            </a:extLst>
          </p:cNvPr>
          <p:cNvSpPr>
            <a:spLocks noGrp="1"/>
          </p:cNvSpPr>
          <p:nvPr>
            <p:ph type="body" sz="half" idx="2"/>
          </p:nvPr>
        </p:nvSpPr>
        <p:spPr>
          <a:xfrm>
            <a:off x="7179315" y="2199130"/>
            <a:ext cx="4224337" cy="2859244"/>
          </a:xfrm>
        </p:spPr>
        <p:txBody>
          <a:bodyPr>
            <a:normAutofit lnSpcReduction="10000"/>
          </a:bodyPr>
          <a:lstStyle/>
          <a:p>
            <a:pPr marL="0" indent="0">
              <a:buNone/>
            </a:pPr>
            <a:r>
              <a:rPr lang="en-GB" sz="2000" b="1" dirty="0"/>
              <a:t>In small teams</a:t>
            </a:r>
          </a:p>
          <a:p>
            <a:r>
              <a:rPr lang="en-GB" sz="1800" dirty="0"/>
              <a:t>Develop a Sequence Diagram (logical process step model) for the manufacture of your critical component.</a:t>
            </a:r>
          </a:p>
          <a:p>
            <a:r>
              <a:rPr lang="en-GB" sz="1800" dirty="0"/>
              <a:t>How does this interface with higher levels of the assembly process?</a:t>
            </a:r>
          </a:p>
          <a:p>
            <a:r>
              <a:rPr lang="en-GB" sz="1800" dirty="0"/>
              <a:t>Do not include any test or checks at this point.</a:t>
            </a:r>
          </a:p>
          <a:p>
            <a:pPr marL="0" indent="0">
              <a:buNone/>
            </a:pPr>
            <a:r>
              <a:rPr lang="en-GB" sz="2000" b="1" dirty="0"/>
              <a:t>Time 30 minutes</a:t>
            </a:r>
          </a:p>
          <a:p>
            <a:endParaRPr lang="en-US" dirty="0"/>
          </a:p>
        </p:txBody>
      </p:sp>
      <p:pic>
        <p:nvPicPr>
          <p:cNvPr id="8" name="Picture 7">
            <a:extLst>
              <a:ext uri="{FF2B5EF4-FFF2-40B4-BE49-F238E27FC236}">
                <a16:creationId xmlns:a16="http://schemas.microsoft.com/office/drawing/2014/main" id="{01E677F4-871D-6147-9AA6-72E3D89F172D}"/>
              </a:ext>
            </a:extLst>
          </p:cNvPr>
          <p:cNvPicPr>
            <a:picLocks noChangeAspect="1"/>
          </p:cNvPicPr>
          <p:nvPr/>
        </p:nvPicPr>
        <p:blipFill>
          <a:blip r:embed="rId2"/>
          <a:stretch>
            <a:fillRect/>
          </a:stretch>
        </p:blipFill>
        <p:spPr>
          <a:xfrm>
            <a:off x="1627134" y="1118970"/>
            <a:ext cx="4588137" cy="4769374"/>
          </a:xfrm>
          <a:prstGeom prst="rect">
            <a:avLst/>
          </a:prstGeom>
        </p:spPr>
      </p:pic>
    </p:spTree>
    <p:extLst>
      <p:ext uri="{BB962C8B-B14F-4D97-AF65-F5344CB8AC3E}">
        <p14:creationId xmlns:p14="http://schemas.microsoft.com/office/powerpoint/2010/main" val="41928103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8FEB1D1-CEE7-0344-84C0-118483D84185}"/>
              </a:ext>
            </a:extLst>
          </p:cNvPr>
          <p:cNvSpPr>
            <a:spLocks noGrp="1"/>
          </p:cNvSpPr>
          <p:nvPr>
            <p:ph type="title"/>
          </p:nvPr>
        </p:nvSpPr>
        <p:spPr>
          <a:xfrm>
            <a:off x="505509" y="428886"/>
            <a:ext cx="6489700" cy="538146"/>
          </a:xfrm>
        </p:spPr>
        <p:txBody>
          <a:bodyPr>
            <a:normAutofit fontScale="90000"/>
          </a:bodyPr>
          <a:lstStyle/>
          <a:p>
            <a:r>
              <a:rPr lang="en-US" dirty="0"/>
              <a:t>Model Answer</a:t>
            </a:r>
          </a:p>
        </p:txBody>
      </p:sp>
      <p:sp>
        <p:nvSpPr>
          <p:cNvPr id="6" name="Rectangle 5">
            <a:extLst>
              <a:ext uri="{FF2B5EF4-FFF2-40B4-BE49-F238E27FC236}">
                <a16:creationId xmlns:a16="http://schemas.microsoft.com/office/drawing/2014/main" id="{D3D260F8-3F81-F244-84A7-EFA98E88365F}"/>
              </a:ext>
            </a:extLst>
          </p:cNvPr>
          <p:cNvSpPr/>
          <p:nvPr/>
        </p:nvSpPr>
        <p:spPr>
          <a:xfrm>
            <a:off x="1802649" y="2337266"/>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a:t>Billet</a:t>
            </a:r>
          </a:p>
        </p:txBody>
      </p:sp>
      <p:sp>
        <p:nvSpPr>
          <p:cNvPr id="7" name="Rounded Rectangle 6">
            <a:extLst>
              <a:ext uri="{FF2B5EF4-FFF2-40B4-BE49-F238E27FC236}">
                <a16:creationId xmlns:a16="http://schemas.microsoft.com/office/drawing/2014/main" id="{1284EB46-709F-824A-9640-EDB6D3DB73F8}"/>
              </a:ext>
            </a:extLst>
          </p:cNvPr>
          <p:cNvSpPr/>
          <p:nvPr/>
        </p:nvSpPr>
        <p:spPr>
          <a:xfrm>
            <a:off x="2622377" y="2982534"/>
            <a:ext cx="64480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Forge Shell</a:t>
            </a:r>
          </a:p>
        </p:txBody>
      </p:sp>
      <p:sp>
        <p:nvSpPr>
          <p:cNvPr id="8" name="Rounded Rectangle 7">
            <a:extLst>
              <a:ext uri="{FF2B5EF4-FFF2-40B4-BE49-F238E27FC236}">
                <a16:creationId xmlns:a16="http://schemas.microsoft.com/office/drawing/2014/main" id="{6D979B23-F910-784D-8883-D49B5F1B02D6}"/>
              </a:ext>
            </a:extLst>
          </p:cNvPr>
          <p:cNvSpPr/>
          <p:nvPr/>
        </p:nvSpPr>
        <p:spPr>
          <a:xfrm>
            <a:off x="3652193" y="2982534"/>
            <a:ext cx="676272"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Form Cavity</a:t>
            </a:r>
          </a:p>
        </p:txBody>
      </p:sp>
      <p:sp>
        <p:nvSpPr>
          <p:cNvPr id="9" name="Rounded Rectangle 8">
            <a:extLst>
              <a:ext uri="{FF2B5EF4-FFF2-40B4-BE49-F238E27FC236}">
                <a16:creationId xmlns:a16="http://schemas.microsoft.com/office/drawing/2014/main" id="{3490842E-AC29-5B41-9D40-43BC606CB685}"/>
              </a:ext>
            </a:extLst>
          </p:cNvPr>
          <p:cNvSpPr/>
          <p:nvPr/>
        </p:nvSpPr>
        <p:spPr>
          <a:xfrm>
            <a:off x="5489525" y="4065458"/>
            <a:ext cx="742772"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Harden Wire</a:t>
            </a:r>
          </a:p>
        </p:txBody>
      </p:sp>
      <p:sp>
        <p:nvSpPr>
          <p:cNvPr id="10" name="Rounded Rectangle 9">
            <a:extLst>
              <a:ext uri="{FF2B5EF4-FFF2-40B4-BE49-F238E27FC236}">
                <a16:creationId xmlns:a16="http://schemas.microsoft.com/office/drawing/2014/main" id="{359317DE-A48E-8C4B-B530-38FFE25116BE}"/>
              </a:ext>
            </a:extLst>
          </p:cNvPr>
          <p:cNvSpPr/>
          <p:nvPr/>
        </p:nvSpPr>
        <p:spPr>
          <a:xfrm>
            <a:off x="7707305" y="2982534"/>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Clean Shell</a:t>
            </a:r>
          </a:p>
        </p:txBody>
      </p:sp>
      <p:sp>
        <p:nvSpPr>
          <p:cNvPr id="11" name="Rounded Rectangle 10">
            <a:extLst>
              <a:ext uri="{FF2B5EF4-FFF2-40B4-BE49-F238E27FC236}">
                <a16:creationId xmlns:a16="http://schemas.microsoft.com/office/drawing/2014/main" id="{3A632144-BCA6-794B-9653-0611E2BC6EC8}"/>
              </a:ext>
            </a:extLst>
          </p:cNvPr>
          <p:cNvSpPr/>
          <p:nvPr/>
        </p:nvSpPr>
        <p:spPr>
          <a:xfrm>
            <a:off x="3112913" y="4065458"/>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Form Wire</a:t>
            </a:r>
          </a:p>
        </p:txBody>
      </p:sp>
      <p:sp>
        <p:nvSpPr>
          <p:cNvPr id="12" name="Rounded Rectangle 11">
            <a:extLst>
              <a:ext uri="{FF2B5EF4-FFF2-40B4-BE49-F238E27FC236}">
                <a16:creationId xmlns:a16="http://schemas.microsoft.com/office/drawing/2014/main" id="{F0A2A7D8-7FCC-1047-A562-AB71BCAC8484}"/>
              </a:ext>
            </a:extLst>
          </p:cNvPr>
          <p:cNvSpPr/>
          <p:nvPr/>
        </p:nvSpPr>
        <p:spPr>
          <a:xfrm>
            <a:off x="5704601" y="2982534"/>
            <a:ext cx="664040"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Coarse M/C</a:t>
            </a:r>
          </a:p>
        </p:txBody>
      </p:sp>
      <p:sp>
        <p:nvSpPr>
          <p:cNvPr id="13" name="Rounded Rectangle 12">
            <a:extLst>
              <a:ext uri="{FF2B5EF4-FFF2-40B4-BE49-F238E27FC236}">
                <a16:creationId xmlns:a16="http://schemas.microsoft.com/office/drawing/2014/main" id="{33505F55-5D06-334D-A826-77E83AF0E5AE}"/>
              </a:ext>
            </a:extLst>
          </p:cNvPr>
          <p:cNvSpPr/>
          <p:nvPr/>
        </p:nvSpPr>
        <p:spPr>
          <a:xfrm>
            <a:off x="4696489" y="2982534"/>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Head Shell</a:t>
            </a:r>
          </a:p>
        </p:txBody>
      </p:sp>
      <p:sp>
        <p:nvSpPr>
          <p:cNvPr id="14" name="Rounded Rectangle 13">
            <a:extLst>
              <a:ext uri="{FF2B5EF4-FFF2-40B4-BE49-F238E27FC236}">
                <a16:creationId xmlns:a16="http://schemas.microsoft.com/office/drawing/2014/main" id="{510EF87B-F8BB-9243-945D-EAD1CA59EDC7}"/>
              </a:ext>
            </a:extLst>
          </p:cNvPr>
          <p:cNvSpPr/>
          <p:nvPr/>
        </p:nvSpPr>
        <p:spPr>
          <a:xfrm>
            <a:off x="4250921" y="4065458"/>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Coil</a:t>
            </a:r>
          </a:p>
          <a:p>
            <a:pPr algn="ctr"/>
            <a:r>
              <a:rPr lang="en-GB" sz="1000" dirty="0"/>
              <a:t>Wire</a:t>
            </a:r>
          </a:p>
        </p:txBody>
      </p:sp>
      <p:sp>
        <p:nvSpPr>
          <p:cNvPr id="15" name="Rounded Rectangle 14">
            <a:extLst>
              <a:ext uri="{FF2B5EF4-FFF2-40B4-BE49-F238E27FC236}">
                <a16:creationId xmlns:a16="http://schemas.microsoft.com/office/drawing/2014/main" id="{812E244B-EE68-6446-89A9-A610336388FC}"/>
              </a:ext>
            </a:extLst>
          </p:cNvPr>
          <p:cNvSpPr/>
          <p:nvPr/>
        </p:nvSpPr>
        <p:spPr>
          <a:xfrm>
            <a:off x="6677865" y="4065458"/>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Insert Wire</a:t>
            </a:r>
          </a:p>
        </p:txBody>
      </p:sp>
      <p:sp>
        <p:nvSpPr>
          <p:cNvPr id="16" name="Rounded Rectangle 15">
            <a:extLst>
              <a:ext uri="{FF2B5EF4-FFF2-40B4-BE49-F238E27FC236}">
                <a16:creationId xmlns:a16="http://schemas.microsoft.com/office/drawing/2014/main" id="{1D0871DF-8456-C344-A6E0-7364820C3443}"/>
              </a:ext>
            </a:extLst>
          </p:cNvPr>
          <p:cNvSpPr/>
          <p:nvPr/>
        </p:nvSpPr>
        <p:spPr>
          <a:xfrm>
            <a:off x="6699193" y="2982534"/>
            <a:ext cx="592032"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Fine</a:t>
            </a:r>
          </a:p>
          <a:p>
            <a:pPr algn="ctr"/>
            <a:r>
              <a:rPr lang="en-GB" sz="900" b="1" dirty="0"/>
              <a:t>M/C</a:t>
            </a:r>
          </a:p>
        </p:txBody>
      </p:sp>
      <p:sp>
        <p:nvSpPr>
          <p:cNvPr id="17" name="Rounded Rectangle 16">
            <a:extLst>
              <a:ext uri="{FF2B5EF4-FFF2-40B4-BE49-F238E27FC236}">
                <a16:creationId xmlns:a16="http://schemas.microsoft.com/office/drawing/2014/main" id="{D7F9DD3D-D683-B241-99BF-9BA1F20D935A}"/>
              </a:ext>
            </a:extLst>
          </p:cNvPr>
          <p:cNvSpPr/>
          <p:nvPr/>
        </p:nvSpPr>
        <p:spPr>
          <a:xfrm>
            <a:off x="8571401" y="2982534"/>
            <a:ext cx="736048"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Surface Finish</a:t>
            </a:r>
          </a:p>
        </p:txBody>
      </p:sp>
      <p:sp>
        <p:nvSpPr>
          <p:cNvPr id="18" name="Rounded Rectangle 17">
            <a:extLst>
              <a:ext uri="{FF2B5EF4-FFF2-40B4-BE49-F238E27FC236}">
                <a16:creationId xmlns:a16="http://schemas.microsoft.com/office/drawing/2014/main" id="{0853D663-75D9-4D4B-8DF4-9B1051684047}"/>
              </a:ext>
            </a:extLst>
          </p:cNvPr>
          <p:cNvSpPr/>
          <p:nvPr/>
        </p:nvSpPr>
        <p:spPr>
          <a:xfrm>
            <a:off x="9651521" y="2982534"/>
            <a:ext cx="664040"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Paint</a:t>
            </a:r>
          </a:p>
        </p:txBody>
      </p:sp>
      <p:cxnSp>
        <p:nvCxnSpPr>
          <p:cNvPr id="19" name="Elbow Connector 18">
            <a:extLst>
              <a:ext uri="{FF2B5EF4-FFF2-40B4-BE49-F238E27FC236}">
                <a16:creationId xmlns:a16="http://schemas.microsoft.com/office/drawing/2014/main" id="{636E75B3-0B50-E940-993F-A3DA0CE28069}"/>
              </a:ext>
            </a:extLst>
          </p:cNvPr>
          <p:cNvCxnSpPr>
            <a:cxnSpLocks/>
            <a:stCxn id="6" idx="2"/>
            <a:endCxn id="7" idx="1"/>
          </p:cNvCxnSpPr>
          <p:nvPr/>
        </p:nvCxnSpPr>
        <p:spPr>
          <a:xfrm rot="16200000" flipH="1">
            <a:off x="2087901" y="2689234"/>
            <a:ext cx="598412" cy="470540"/>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0" name="Straight Arrow Connector 19">
            <a:extLst>
              <a:ext uri="{FF2B5EF4-FFF2-40B4-BE49-F238E27FC236}">
                <a16:creationId xmlns:a16="http://schemas.microsoft.com/office/drawing/2014/main" id="{2D2C0D74-126A-8F4B-AD5A-FFB625B8E678}"/>
              </a:ext>
            </a:extLst>
          </p:cNvPr>
          <p:cNvCxnSpPr>
            <a:cxnSpLocks/>
            <a:stCxn id="7" idx="3"/>
            <a:endCxn id="8" idx="1"/>
          </p:cNvCxnSpPr>
          <p:nvPr/>
        </p:nvCxnSpPr>
        <p:spPr>
          <a:xfrm>
            <a:off x="3267181" y="3223710"/>
            <a:ext cx="38501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1" name="Straight Arrow Connector 20">
            <a:extLst>
              <a:ext uri="{FF2B5EF4-FFF2-40B4-BE49-F238E27FC236}">
                <a16:creationId xmlns:a16="http://schemas.microsoft.com/office/drawing/2014/main" id="{77B9D083-B76F-8942-8A51-B7BF834C9442}"/>
              </a:ext>
            </a:extLst>
          </p:cNvPr>
          <p:cNvCxnSpPr>
            <a:cxnSpLocks/>
            <a:stCxn id="8" idx="3"/>
            <a:endCxn id="13" idx="1"/>
          </p:cNvCxnSpPr>
          <p:nvPr/>
        </p:nvCxnSpPr>
        <p:spPr>
          <a:xfrm>
            <a:off x="4328465" y="3223710"/>
            <a:ext cx="368024"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2" name="Straight Arrow Connector 21">
            <a:extLst>
              <a:ext uri="{FF2B5EF4-FFF2-40B4-BE49-F238E27FC236}">
                <a16:creationId xmlns:a16="http://schemas.microsoft.com/office/drawing/2014/main" id="{FAF2963A-652A-F747-AAAF-C886DDA495FF}"/>
              </a:ext>
            </a:extLst>
          </p:cNvPr>
          <p:cNvCxnSpPr>
            <a:stCxn id="13" idx="3"/>
            <a:endCxn id="12" idx="1"/>
          </p:cNvCxnSpPr>
          <p:nvPr/>
        </p:nvCxnSpPr>
        <p:spPr>
          <a:xfrm>
            <a:off x="5272553" y="3223710"/>
            <a:ext cx="432048"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3" name="Straight Arrow Connector 22">
            <a:extLst>
              <a:ext uri="{FF2B5EF4-FFF2-40B4-BE49-F238E27FC236}">
                <a16:creationId xmlns:a16="http://schemas.microsoft.com/office/drawing/2014/main" id="{96F53946-38D6-D145-B92A-E561B4307B2A}"/>
              </a:ext>
            </a:extLst>
          </p:cNvPr>
          <p:cNvCxnSpPr>
            <a:stCxn id="12" idx="3"/>
            <a:endCxn id="16" idx="1"/>
          </p:cNvCxnSpPr>
          <p:nvPr/>
        </p:nvCxnSpPr>
        <p:spPr>
          <a:xfrm>
            <a:off x="6368641" y="3223710"/>
            <a:ext cx="33055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4" name="Straight Arrow Connector 23">
            <a:extLst>
              <a:ext uri="{FF2B5EF4-FFF2-40B4-BE49-F238E27FC236}">
                <a16:creationId xmlns:a16="http://schemas.microsoft.com/office/drawing/2014/main" id="{E2405CD0-61E9-5F46-A726-A17FDB0D4227}"/>
              </a:ext>
            </a:extLst>
          </p:cNvPr>
          <p:cNvCxnSpPr>
            <a:stCxn id="16" idx="3"/>
            <a:endCxn id="10" idx="1"/>
          </p:cNvCxnSpPr>
          <p:nvPr/>
        </p:nvCxnSpPr>
        <p:spPr>
          <a:xfrm>
            <a:off x="7291225" y="3223710"/>
            <a:ext cx="416080"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5" name="Straight Arrow Connector 24">
            <a:extLst>
              <a:ext uri="{FF2B5EF4-FFF2-40B4-BE49-F238E27FC236}">
                <a16:creationId xmlns:a16="http://schemas.microsoft.com/office/drawing/2014/main" id="{83F2A448-665A-A94A-A25B-A5AE5100A34E}"/>
              </a:ext>
            </a:extLst>
          </p:cNvPr>
          <p:cNvCxnSpPr>
            <a:cxnSpLocks/>
            <a:stCxn id="10" idx="3"/>
            <a:endCxn id="17" idx="1"/>
          </p:cNvCxnSpPr>
          <p:nvPr/>
        </p:nvCxnSpPr>
        <p:spPr>
          <a:xfrm>
            <a:off x="8283369" y="3223710"/>
            <a:ext cx="28803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6" name="Straight Arrow Connector 25">
            <a:extLst>
              <a:ext uri="{FF2B5EF4-FFF2-40B4-BE49-F238E27FC236}">
                <a16:creationId xmlns:a16="http://schemas.microsoft.com/office/drawing/2014/main" id="{2C705CD7-E7AC-E048-BC13-1E1972DC17D5}"/>
              </a:ext>
            </a:extLst>
          </p:cNvPr>
          <p:cNvCxnSpPr>
            <a:cxnSpLocks/>
            <a:stCxn id="17" idx="3"/>
            <a:endCxn id="18" idx="1"/>
          </p:cNvCxnSpPr>
          <p:nvPr/>
        </p:nvCxnSpPr>
        <p:spPr>
          <a:xfrm>
            <a:off x="9307449" y="3223710"/>
            <a:ext cx="34407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7" name="Straight Arrow Connector 26">
            <a:extLst>
              <a:ext uri="{FF2B5EF4-FFF2-40B4-BE49-F238E27FC236}">
                <a16:creationId xmlns:a16="http://schemas.microsoft.com/office/drawing/2014/main" id="{1D154DEE-EF69-6341-BA89-FCCB4D588854}"/>
              </a:ext>
            </a:extLst>
          </p:cNvPr>
          <p:cNvCxnSpPr>
            <a:stCxn id="11" idx="3"/>
            <a:endCxn id="14" idx="1"/>
          </p:cNvCxnSpPr>
          <p:nvPr/>
        </p:nvCxnSpPr>
        <p:spPr>
          <a:xfrm>
            <a:off x="3688977" y="4306634"/>
            <a:ext cx="561944"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8" name="Straight Arrow Connector 27">
            <a:extLst>
              <a:ext uri="{FF2B5EF4-FFF2-40B4-BE49-F238E27FC236}">
                <a16:creationId xmlns:a16="http://schemas.microsoft.com/office/drawing/2014/main" id="{1D671C46-5B54-EB4C-BC6C-3AC42DEFAA30}"/>
              </a:ext>
            </a:extLst>
          </p:cNvPr>
          <p:cNvCxnSpPr>
            <a:cxnSpLocks/>
            <a:stCxn id="9" idx="3"/>
            <a:endCxn id="15" idx="1"/>
          </p:cNvCxnSpPr>
          <p:nvPr/>
        </p:nvCxnSpPr>
        <p:spPr>
          <a:xfrm>
            <a:off x="6232297" y="4306634"/>
            <a:ext cx="445568"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9" name="Straight Arrow Connector 28">
            <a:extLst>
              <a:ext uri="{FF2B5EF4-FFF2-40B4-BE49-F238E27FC236}">
                <a16:creationId xmlns:a16="http://schemas.microsoft.com/office/drawing/2014/main" id="{11A46A97-2931-5545-96AF-1269BC8DE739}"/>
              </a:ext>
            </a:extLst>
          </p:cNvPr>
          <p:cNvCxnSpPr>
            <a:cxnSpLocks/>
            <a:stCxn id="14" idx="3"/>
            <a:endCxn id="9" idx="1"/>
          </p:cNvCxnSpPr>
          <p:nvPr/>
        </p:nvCxnSpPr>
        <p:spPr>
          <a:xfrm>
            <a:off x="4826985" y="4306634"/>
            <a:ext cx="662540"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30" name="Elbow Connector 29">
            <a:extLst>
              <a:ext uri="{FF2B5EF4-FFF2-40B4-BE49-F238E27FC236}">
                <a16:creationId xmlns:a16="http://schemas.microsoft.com/office/drawing/2014/main" id="{4C6F6CBB-DDDA-D047-BE98-EB745ACD5163}"/>
              </a:ext>
            </a:extLst>
          </p:cNvPr>
          <p:cNvCxnSpPr>
            <a:stCxn id="15" idx="3"/>
            <a:endCxn id="10" idx="2"/>
          </p:cNvCxnSpPr>
          <p:nvPr/>
        </p:nvCxnSpPr>
        <p:spPr>
          <a:xfrm flipV="1">
            <a:off x="7253929" y="3464886"/>
            <a:ext cx="741408" cy="841748"/>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
        <p:nvSpPr>
          <p:cNvPr id="31" name="Rectangle 30">
            <a:extLst>
              <a:ext uri="{FF2B5EF4-FFF2-40B4-BE49-F238E27FC236}">
                <a16:creationId xmlns:a16="http://schemas.microsoft.com/office/drawing/2014/main" id="{53FCA911-0565-3740-98FD-CB12A83235B8}"/>
              </a:ext>
            </a:extLst>
          </p:cNvPr>
          <p:cNvSpPr/>
          <p:nvPr/>
        </p:nvSpPr>
        <p:spPr>
          <a:xfrm>
            <a:off x="9075457" y="2248926"/>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a:t>Paint</a:t>
            </a:r>
          </a:p>
        </p:txBody>
      </p:sp>
      <p:sp>
        <p:nvSpPr>
          <p:cNvPr id="32" name="Rectangle 31">
            <a:extLst>
              <a:ext uri="{FF2B5EF4-FFF2-40B4-BE49-F238E27FC236}">
                <a16:creationId xmlns:a16="http://schemas.microsoft.com/office/drawing/2014/main" id="{27101C3F-E53B-AC44-B99D-287D059E8105}"/>
              </a:ext>
            </a:extLst>
          </p:cNvPr>
          <p:cNvSpPr/>
          <p:nvPr/>
        </p:nvSpPr>
        <p:spPr>
          <a:xfrm>
            <a:off x="7556409" y="1987370"/>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a:t>Varnish</a:t>
            </a:r>
          </a:p>
        </p:txBody>
      </p:sp>
      <p:sp>
        <p:nvSpPr>
          <p:cNvPr id="33" name="Rectangle 32">
            <a:extLst>
              <a:ext uri="{FF2B5EF4-FFF2-40B4-BE49-F238E27FC236}">
                <a16:creationId xmlns:a16="http://schemas.microsoft.com/office/drawing/2014/main" id="{E36D2F2D-9706-6742-B7F1-376EBBA71296}"/>
              </a:ext>
            </a:extLst>
          </p:cNvPr>
          <p:cNvSpPr/>
          <p:nvPr/>
        </p:nvSpPr>
        <p:spPr>
          <a:xfrm>
            <a:off x="9307449" y="1735354"/>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err="1"/>
              <a:t>Oxsilan</a:t>
            </a:r>
            <a:endParaRPr lang="en-GB" sz="1100" dirty="0"/>
          </a:p>
        </p:txBody>
      </p:sp>
      <p:cxnSp>
        <p:nvCxnSpPr>
          <p:cNvPr id="34" name="Elbow Connector 33">
            <a:extLst>
              <a:ext uri="{FF2B5EF4-FFF2-40B4-BE49-F238E27FC236}">
                <a16:creationId xmlns:a16="http://schemas.microsoft.com/office/drawing/2014/main" id="{83DC0424-A5B8-B743-850A-51FAF7CBEA51}"/>
              </a:ext>
            </a:extLst>
          </p:cNvPr>
          <p:cNvCxnSpPr>
            <a:cxnSpLocks/>
            <a:stCxn id="33" idx="1"/>
            <a:endCxn id="17" idx="0"/>
          </p:cNvCxnSpPr>
          <p:nvPr/>
        </p:nvCxnSpPr>
        <p:spPr>
          <a:xfrm rot="10800000" flipV="1">
            <a:off x="8939425" y="1879370"/>
            <a:ext cx="368024" cy="1103164"/>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35" name="Elbow Connector 34">
            <a:extLst>
              <a:ext uri="{FF2B5EF4-FFF2-40B4-BE49-F238E27FC236}">
                <a16:creationId xmlns:a16="http://schemas.microsoft.com/office/drawing/2014/main" id="{8F297A5D-0C30-0442-BDAD-A1CB00BA66DF}"/>
              </a:ext>
            </a:extLst>
          </p:cNvPr>
          <p:cNvCxnSpPr>
            <a:cxnSpLocks/>
            <a:stCxn id="32" idx="3"/>
            <a:endCxn id="17" idx="0"/>
          </p:cNvCxnSpPr>
          <p:nvPr/>
        </p:nvCxnSpPr>
        <p:spPr>
          <a:xfrm>
            <a:off x="8254785" y="2131386"/>
            <a:ext cx="684640" cy="851148"/>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36" name="Elbow Connector 35">
            <a:extLst>
              <a:ext uri="{FF2B5EF4-FFF2-40B4-BE49-F238E27FC236}">
                <a16:creationId xmlns:a16="http://schemas.microsoft.com/office/drawing/2014/main" id="{3AF19622-0376-4840-B64B-FBD245A32D36}"/>
              </a:ext>
            </a:extLst>
          </p:cNvPr>
          <p:cNvCxnSpPr>
            <a:stCxn id="31" idx="3"/>
            <a:endCxn id="18" idx="0"/>
          </p:cNvCxnSpPr>
          <p:nvPr/>
        </p:nvCxnSpPr>
        <p:spPr>
          <a:xfrm>
            <a:off x="9773833" y="2392942"/>
            <a:ext cx="209708" cy="589592"/>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
        <p:nvSpPr>
          <p:cNvPr id="37" name="Rounded Rectangle 36">
            <a:extLst>
              <a:ext uri="{FF2B5EF4-FFF2-40B4-BE49-F238E27FC236}">
                <a16:creationId xmlns:a16="http://schemas.microsoft.com/office/drawing/2014/main" id="{55438684-80AB-F74F-94E1-A56281FD39E0}"/>
              </a:ext>
            </a:extLst>
          </p:cNvPr>
          <p:cNvSpPr/>
          <p:nvPr/>
        </p:nvSpPr>
        <p:spPr>
          <a:xfrm>
            <a:off x="8760605" y="3921442"/>
            <a:ext cx="664040"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Cure Paint</a:t>
            </a:r>
          </a:p>
        </p:txBody>
      </p:sp>
      <p:cxnSp>
        <p:nvCxnSpPr>
          <p:cNvPr id="38" name="Elbow Connector 37">
            <a:extLst>
              <a:ext uri="{FF2B5EF4-FFF2-40B4-BE49-F238E27FC236}">
                <a16:creationId xmlns:a16="http://schemas.microsoft.com/office/drawing/2014/main" id="{02D9B2BC-1FF6-AB43-8254-63D1294682B0}"/>
              </a:ext>
            </a:extLst>
          </p:cNvPr>
          <p:cNvCxnSpPr>
            <a:stCxn id="18" idx="2"/>
            <a:endCxn id="37" idx="3"/>
          </p:cNvCxnSpPr>
          <p:nvPr/>
        </p:nvCxnSpPr>
        <p:spPr>
          <a:xfrm rot="5400000">
            <a:off x="9355227" y="3534304"/>
            <a:ext cx="697732" cy="558896"/>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17895797"/>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F1196D-3A87-6F44-AB99-76BB675BC56E}"/>
              </a:ext>
            </a:extLst>
          </p:cNvPr>
          <p:cNvSpPr>
            <a:spLocks noGrp="1"/>
          </p:cNvSpPr>
          <p:nvPr>
            <p:ph type="title"/>
          </p:nvPr>
        </p:nvSpPr>
        <p:spPr>
          <a:xfrm>
            <a:off x="305456" y="45911"/>
            <a:ext cx="6489700" cy="469328"/>
          </a:xfrm>
        </p:spPr>
        <p:txBody>
          <a:bodyPr>
            <a:normAutofit fontScale="90000"/>
          </a:bodyPr>
          <a:lstStyle/>
          <a:p>
            <a:r>
              <a:rPr lang="en-US" sz="3200" dirty="0"/>
              <a:t>Use QFD 1 to Cross Check</a:t>
            </a:r>
          </a:p>
        </p:txBody>
      </p:sp>
      <p:sp>
        <p:nvSpPr>
          <p:cNvPr id="8" name="Rectangle 7">
            <a:extLst>
              <a:ext uri="{FF2B5EF4-FFF2-40B4-BE49-F238E27FC236}">
                <a16:creationId xmlns:a16="http://schemas.microsoft.com/office/drawing/2014/main" id="{3FA13545-413F-A94F-9BE4-D03D3C899FA7}"/>
              </a:ext>
            </a:extLst>
          </p:cNvPr>
          <p:cNvSpPr>
            <a:spLocks noChangeArrowheads="1"/>
          </p:cNvSpPr>
          <p:nvPr/>
        </p:nvSpPr>
        <p:spPr bwMode="auto">
          <a:xfrm>
            <a:off x="5300099"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en-US" sz="1400" dirty="0">
              <a:latin typeface="Times New Roman" charset="0"/>
            </a:endParaRPr>
          </a:p>
        </p:txBody>
      </p:sp>
      <p:sp>
        <p:nvSpPr>
          <p:cNvPr id="9" name="Rectangle 8">
            <a:extLst>
              <a:ext uri="{FF2B5EF4-FFF2-40B4-BE49-F238E27FC236}">
                <a16:creationId xmlns:a16="http://schemas.microsoft.com/office/drawing/2014/main" id="{33E1435C-5FE0-D84A-9EFC-B5674C5F8798}"/>
              </a:ext>
            </a:extLst>
          </p:cNvPr>
          <p:cNvSpPr>
            <a:spLocks noChangeArrowheads="1"/>
          </p:cNvSpPr>
          <p:nvPr/>
        </p:nvSpPr>
        <p:spPr bwMode="auto">
          <a:xfrm>
            <a:off x="5576324"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 name="Rectangle 9">
            <a:extLst>
              <a:ext uri="{FF2B5EF4-FFF2-40B4-BE49-F238E27FC236}">
                <a16:creationId xmlns:a16="http://schemas.microsoft.com/office/drawing/2014/main" id="{C877E304-AE9A-1844-A0A1-95C4BC87E864}"/>
              </a:ext>
            </a:extLst>
          </p:cNvPr>
          <p:cNvSpPr>
            <a:spLocks noChangeArrowheads="1"/>
          </p:cNvSpPr>
          <p:nvPr/>
        </p:nvSpPr>
        <p:spPr bwMode="auto">
          <a:xfrm>
            <a:off x="5852551"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1" name="Rectangle 10">
            <a:extLst>
              <a:ext uri="{FF2B5EF4-FFF2-40B4-BE49-F238E27FC236}">
                <a16:creationId xmlns:a16="http://schemas.microsoft.com/office/drawing/2014/main" id="{30A6F585-888D-224B-8DD7-67582F0ACED5}"/>
              </a:ext>
            </a:extLst>
          </p:cNvPr>
          <p:cNvSpPr>
            <a:spLocks noChangeArrowheads="1"/>
          </p:cNvSpPr>
          <p:nvPr/>
        </p:nvSpPr>
        <p:spPr bwMode="auto">
          <a:xfrm>
            <a:off x="6128779"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2" name="Rectangle 11">
            <a:extLst>
              <a:ext uri="{FF2B5EF4-FFF2-40B4-BE49-F238E27FC236}">
                <a16:creationId xmlns:a16="http://schemas.microsoft.com/office/drawing/2014/main" id="{724DFDBA-DE53-7C4E-87A3-702BBE1DB22F}"/>
              </a:ext>
            </a:extLst>
          </p:cNvPr>
          <p:cNvSpPr>
            <a:spLocks noChangeArrowheads="1"/>
          </p:cNvSpPr>
          <p:nvPr/>
        </p:nvSpPr>
        <p:spPr bwMode="auto">
          <a:xfrm>
            <a:off x="6404999"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3" name="Rectangle 12">
            <a:extLst>
              <a:ext uri="{FF2B5EF4-FFF2-40B4-BE49-F238E27FC236}">
                <a16:creationId xmlns:a16="http://schemas.microsoft.com/office/drawing/2014/main" id="{D5103E27-4CCA-7E4E-BD07-08B6610CA470}"/>
              </a:ext>
            </a:extLst>
          </p:cNvPr>
          <p:cNvSpPr>
            <a:spLocks noChangeArrowheads="1"/>
          </p:cNvSpPr>
          <p:nvPr/>
        </p:nvSpPr>
        <p:spPr bwMode="auto">
          <a:xfrm>
            <a:off x="6957451"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4" name="Rectangle 13">
            <a:extLst>
              <a:ext uri="{FF2B5EF4-FFF2-40B4-BE49-F238E27FC236}">
                <a16:creationId xmlns:a16="http://schemas.microsoft.com/office/drawing/2014/main" id="{07D758AA-F675-F849-B93C-C15C06921691}"/>
              </a:ext>
            </a:extLst>
          </p:cNvPr>
          <p:cNvSpPr>
            <a:spLocks noChangeArrowheads="1"/>
          </p:cNvSpPr>
          <p:nvPr/>
        </p:nvSpPr>
        <p:spPr bwMode="auto">
          <a:xfrm>
            <a:off x="6681224"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5" name="Rectangle 14">
            <a:extLst>
              <a:ext uri="{FF2B5EF4-FFF2-40B4-BE49-F238E27FC236}">
                <a16:creationId xmlns:a16="http://schemas.microsoft.com/office/drawing/2014/main" id="{2AD48DA4-24F2-034C-A113-0CB166E3933C}"/>
              </a:ext>
            </a:extLst>
          </p:cNvPr>
          <p:cNvSpPr>
            <a:spLocks noChangeArrowheads="1"/>
          </p:cNvSpPr>
          <p:nvPr/>
        </p:nvSpPr>
        <p:spPr bwMode="auto">
          <a:xfrm rot="-5400000">
            <a:off x="5358270" y="1943314"/>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6" name="Rectangle 15">
            <a:extLst>
              <a:ext uri="{FF2B5EF4-FFF2-40B4-BE49-F238E27FC236}">
                <a16:creationId xmlns:a16="http://schemas.microsoft.com/office/drawing/2014/main" id="{96653F5C-AEB9-3348-B2C6-D27EBF6AC488}"/>
              </a:ext>
            </a:extLst>
          </p:cNvPr>
          <p:cNvSpPr>
            <a:spLocks noChangeArrowheads="1"/>
          </p:cNvSpPr>
          <p:nvPr/>
        </p:nvSpPr>
        <p:spPr bwMode="auto">
          <a:xfrm rot="-5400000">
            <a:off x="5358270" y="2235414"/>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vert="ea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en-US" sz="2000" dirty="0">
              <a:latin typeface="Times New Roman" charset="0"/>
            </a:endParaRPr>
          </a:p>
        </p:txBody>
      </p:sp>
      <p:sp>
        <p:nvSpPr>
          <p:cNvPr id="17" name="Rectangle 16">
            <a:extLst>
              <a:ext uri="{FF2B5EF4-FFF2-40B4-BE49-F238E27FC236}">
                <a16:creationId xmlns:a16="http://schemas.microsoft.com/office/drawing/2014/main" id="{28F7F012-92A8-7345-8A64-9FC954C79B60}"/>
              </a:ext>
            </a:extLst>
          </p:cNvPr>
          <p:cNvSpPr>
            <a:spLocks noChangeArrowheads="1"/>
          </p:cNvSpPr>
          <p:nvPr/>
        </p:nvSpPr>
        <p:spPr bwMode="auto">
          <a:xfrm rot="-5400000">
            <a:off x="5358270" y="2527492"/>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8" name="Rectangle 17">
            <a:extLst>
              <a:ext uri="{FF2B5EF4-FFF2-40B4-BE49-F238E27FC236}">
                <a16:creationId xmlns:a16="http://schemas.microsoft.com/office/drawing/2014/main" id="{6AFB3DC9-A234-1642-8114-DB69177E8F7B}"/>
              </a:ext>
            </a:extLst>
          </p:cNvPr>
          <p:cNvSpPr>
            <a:spLocks noChangeArrowheads="1"/>
          </p:cNvSpPr>
          <p:nvPr/>
        </p:nvSpPr>
        <p:spPr bwMode="auto">
          <a:xfrm rot="-5400000">
            <a:off x="5358270" y="2819595"/>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9" name="Rectangle 18">
            <a:extLst>
              <a:ext uri="{FF2B5EF4-FFF2-40B4-BE49-F238E27FC236}">
                <a16:creationId xmlns:a16="http://schemas.microsoft.com/office/drawing/2014/main" id="{7E3FAB45-ADD5-AD4C-9728-0B32828BFD30}"/>
              </a:ext>
            </a:extLst>
          </p:cNvPr>
          <p:cNvSpPr>
            <a:spLocks noChangeArrowheads="1"/>
          </p:cNvSpPr>
          <p:nvPr/>
        </p:nvSpPr>
        <p:spPr bwMode="auto">
          <a:xfrm rot="-5400000">
            <a:off x="5358270" y="3402226"/>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0" name="Text Box 15">
            <a:extLst>
              <a:ext uri="{FF2B5EF4-FFF2-40B4-BE49-F238E27FC236}">
                <a16:creationId xmlns:a16="http://schemas.microsoft.com/office/drawing/2014/main" id="{C613B31C-8E0B-C44D-A142-B63A60C6C9E3}"/>
              </a:ext>
            </a:extLst>
          </p:cNvPr>
          <p:cNvSpPr txBox="1">
            <a:spLocks noChangeArrowheads="1"/>
          </p:cNvSpPr>
          <p:nvPr/>
        </p:nvSpPr>
        <p:spPr bwMode="auto">
          <a:xfrm>
            <a:off x="4149074" y="3149232"/>
            <a:ext cx="928459" cy="400110"/>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latin typeface="Times New Roman" charset="0"/>
              </a:rPr>
              <a:t>WHAT</a:t>
            </a:r>
          </a:p>
        </p:txBody>
      </p:sp>
      <p:sp>
        <p:nvSpPr>
          <p:cNvPr id="21" name="Text Box 16">
            <a:extLst>
              <a:ext uri="{FF2B5EF4-FFF2-40B4-BE49-F238E27FC236}">
                <a16:creationId xmlns:a16="http://schemas.microsoft.com/office/drawing/2014/main" id="{6213D7B6-95DF-A64F-B946-64FD5643D132}"/>
              </a:ext>
            </a:extLst>
          </p:cNvPr>
          <p:cNvSpPr txBox="1">
            <a:spLocks noChangeArrowheads="1"/>
          </p:cNvSpPr>
          <p:nvPr/>
        </p:nvSpPr>
        <p:spPr bwMode="auto">
          <a:xfrm>
            <a:off x="5923606" y="2065864"/>
            <a:ext cx="792555" cy="400110"/>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latin typeface="Times New Roman" charset="0"/>
              </a:rPr>
              <a:t>HOW</a:t>
            </a:r>
          </a:p>
        </p:txBody>
      </p:sp>
      <p:sp>
        <p:nvSpPr>
          <p:cNvPr id="22" name="Rectangle 21">
            <a:extLst>
              <a:ext uri="{FF2B5EF4-FFF2-40B4-BE49-F238E27FC236}">
                <a16:creationId xmlns:a16="http://schemas.microsoft.com/office/drawing/2014/main" id="{7E0FB1B1-B858-8543-95A7-860F0E2400C7}"/>
              </a:ext>
            </a:extLst>
          </p:cNvPr>
          <p:cNvSpPr>
            <a:spLocks noChangeArrowheads="1"/>
          </p:cNvSpPr>
          <p:nvPr/>
        </p:nvSpPr>
        <p:spPr bwMode="auto">
          <a:xfrm rot="-5400000">
            <a:off x="5359064" y="3110901"/>
            <a:ext cx="290512"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nvGrpSpPr>
          <p:cNvPr id="23" name="Group 22">
            <a:extLst>
              <a:ext uri="{FF2B5EF4-FFF2-40B4-BE49-F238E27FC236}">
                <a16:creationId xmlns:a16="http://schemas.microsoft.com/office/drawing/2014/main" id="{1A31A11B-6E18-4D44-9D37-1D06D325ED40}"/>
              </a:ext>
            </a:extLst>
          </p:cNvPr>
          <p:cNvGrpSpPr>
            <a:grpSpLocks/>
          </p:cNvGrpSpPr>
          <p:nvPr/>
        </p:nvGrpSpPr>
        <p:grpSpPr bwMode="auto">
          <a:xfrm>
            <a:off x="5366208" y="3597465"/>
            <a:ext cx="138113" cy="146050"/>
            <a:chOff x="3648" y="2400"/>
            <a:chExt cx="96" cy="96"/>
          </a:xfrm>
        </p:grpSpPr>
        <p:sp>
          <p:nvSpPr>
            <p:cNvPr id="60" name="Oval 59">
              <a:extLst>
                <a:ext uri="{FF2B5EF4-FFF2-40B4-BE49-F238E27FC236}">
                  <a16:creationId xmlns:a16="http://schemas.microsoft.com/office/drawing/2014/main" id="{7E94C07A-E1EB-804F-A96F-51EB6C1A7A3B}"/>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61" name="Oval 60">
              <a:extLst>
                <a:ext uri="{FF2B5EF4-FFF2-40B4-BE49-F238E27FC236}">
                  <a16:creationId xmlns:a16="http://schemas.microsoft.com/office/drawing/2014/main" id="{FB473350-EDFD-4B4A-A3E7-BECC48C357EC}"/>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24" name="Group 23">
            <a:extLst>
              <a:ext uri="{FF2B5EF4-FFF2-40B4-BE49-F238E27FC236}">
                <a16:creationId xmlns:a16="http://schemas.microsoft.com/office/drawing/2014/main" id="{4AFC78F2-1EFD-F348-BFC5-7E69D083DA37}"/>
              </a:ext>
            </a:extLst>
          </p:cNvPr>
          <p:cNvGrpSpPr>
            <a:grpSpLocks/>
          </p:cNvGrpSpPr>
          <p:nvPr/>
        </p:nvGrpSpPr>
        <p:grpSpPr bwMode="auto">
          <a:xfrm>
            <a:off x="6194890" y="4764277"/>
            <a:ext cx="138113" cy="146050"/>
            <a:chOff x="3648" y="2400"/>
            <a:chExt cx="96" cy="96"/>
          </a:xfrm>
        </p:grpSpPr>
        <p:sp>
          <p:nvSpPr>
            <p:cNvPr id="58" name="Oval 57">
              <a:extLst>
                <a:ext uri="{FF2B5EF4-FFF2-40B4-BE49-F238E27FC236}">
                  <a16:creationId xmlns:a16="http://schemas.microsoft.com/office/drawing/2014/main" id="{8C7F2BA4-25B5-544A-BC37-3402BB63947F}"/>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9" name="Oval 58">
              <a:extLst>
                <a:ext uri="{FF2B5EF4-FFF2-40B4-BE49-F238E27FC236}">
                  <a16:creationId xmlns:a16="http://schemas.microsoft.com/office/drawing/2014/main" id="{44473F59-5256-3445-B066-416079C1A9C9}"/>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25" name="Group 24">
            <a:extLst>
              <a:ext uri="{FF2B5EF4-FFF2-40B4-BE49-F238E27FC236}">
                <a16:creationId xmlns:a16="http://schemas.microsoft.com/office/drawing/2014/main" id="{38DE9873-DE78-894A-A5A5-2F41892F3B28}"/>
              </a:ext>
            </a:extLst>
          </p:cNvPr>
          <p:cNvGrpSpPr>
            <a:grpSpLocks/>
          </p:cNvGrpSpPr>
          <p:nvPr/>
        </p:nvGrpSpPr>
        <p:grpSpPr bwMode="auto">
          <a:xfrm>
            <a:off x="5642434" y="3889565"/>
            <a:ext cx="138113" cy="146050"/>
            <a:chOff x="3648" y="2400"/>
            <a:chExt cx="96" cy="96"/>
          </a:xfrm>
        </p:grpSpPr>
        <p:sp>
          <p:nvSpPr>
            <p:cNvPr id="56" name="Oval 55">
              <a:extLst>
                <a:ext uri="{FF2B5EF4-FFF2-40B4-BE49-F238E27FC236}">
                  <a16:creationId xmlns:a16="http://schemas.microsoft.com/office/drawing/2014/main" id="{FFD1DB75-54B1-3349-884A-60D67F70F35D}"/>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7" name="Oval 56">
              <a:extLst>
                <a:ext uri="{FF2B5EF4-FFF2-40B4-BE49-F238E27FC236}">
                  <a16:creationId xmlns:a16="http://schemas.microsoft.com/office/drawing/2014/main" id="{D4040054-0D65-6F41-B192-70B5FE422EE5}"/>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26" name="Oval 25">
            <a:extLst>
              <a:ext uri="{FF2B5EF4-FFF2-40B4-BE49-F238E27FC236}">
                <a16:creationId xmlns:a16="http://schemas.microsoft.com/office/drawing/2014/main" id="{DD6E7074-3C16-214D-81AD-E9683A46CC03}"/>
              </a:ext>
            </a:extLst>
          </p:cNvPr>
          <p:cNvSpPr>
            <a:spLocks noChangeArrowheads="1"/>
          </p:cNvSpPr>
          <p:nvPr/>
        </p:nvSpPr>
        <p:spPr bwMode="auto">
          <a:xfrm>
            <a:off x="5366208" y="4181665"/>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7" name="Oval 26">
            <a:extLst>
              <a:ext uri="{FF2B5EF4-FFF2-40B4-BE49-F238E27FC236}">
                <a16:creationId xmlns:a16="http://schemas.microsoft.com/office/drawing/2014/main" id="{EAFDE6B7-B0C4-2149-96D2-9801913F55E8}"/>
              </a:ext>
            </a:extLst>
          </p:cNvPr>
          <p:cNvSpPr>
            <a:spLocks noChangeArrowheads="1"/>
          </p:cNvSpPr>
          <p:nvPr/>
        </p:nvSpPr>
        <p:spPr bwMode="auto">
          <a:xfrm>
            <a:off x="6194890" y="3597465"/>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8" name="Oval 27">
            <a:extLst>
              <a:ext uri="{FF2B5EF4-FFF2-40B4-BE49-F238E27FC236}">
                <a16:creationId xmlns:a16="http://schemas.microsoft.com/office/drawing/2014/main" id="{DB20586A-8A27-4647-A35D-0D20849E834A}"/>
              </a:ext>
            </a:extLst>
          </p:cNvPr>
          <p:cNvSpPr>
            <a:spLocks noChangeArrowheads="1"/>
          </p:cNvSpPr>
          <p:nvPr/>
        </p:nvSpPr>
        <p:spPr bwMode="auto">
          <a:xfrm>
            <a:off x="5366208" y="4764277"/>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9" name="Oval 28">
            <a:extLst>
              <a:ext uri="{FF2B5EF4-FFF2-40B4-BE49-F238E27FC236}">
                <a16:creationId xmlns:a16="http://schemas.microsoft.com/office/drawing/2014/main" id="{9EB828AF-7428-EF42-8514-7594F5099A19}"/>
              </a:ext>
            </a:extLst>
          </p:cNvPr>
          <p:cNvSpPr>
            <a:spLocks noChangeArrowheads="1"/>
          </p:cNvSpPr>
          <p:nvPr/>
        </p:nvSpPr>
        <p:spPr bwMode="auto">
          <a:xfrm>
            <a:off x="5642434" y="4473765"/>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0" name="AutoShape 31">
            <a:extLst>
              <a:ext uri="{FF2B5EF4-FFF2-40B4-BE49-F238E27FC236}">
                <a16:creationId xmlns:a16="http://schemas.microsoft.com/office/drawing/2014/main" id="{F2ED5F63-16FC-B242-AD44-20331DD28F0D}"/>
              </a:ext>
            </a:extLst>
          </p:cNvPr>
          <p:cNvSpPr>
            <a:spLocks noChangeArrowheads="1"/>
          </p:cNvSpPr>
          <p:nvPr/>
        </p:nvSpPr>
        <p:spPr bwMode="auto">
          <a:xfrm>
            <a:off x="5642434" y="5056377"/>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1" name="AutoShape 32">
            <a:extLst>
              <a:ext uri="{FF2B5EF4-FFF2-40B4-BE49-F238E27FC236}">
                <a16:creationId xmlns:a16="http://schemas.microsoft.com/office/drawing/2014/main" id="{7DA2D093-1532-2945-BC7C-F44B6BC3C203}"/>
              </a:ext>
            </a:extLst>
          </p:cNvPr>
          <p:cNvSpPr>
            <a:spLocks noChangeArrowheads="1"/>
          </p:cNvSpPr>
          <p:nvPr/>
        </p:nvSpPr>
        <p:spPr bwMode="auto">
          <a:xfrm>
            <a:off x="6747332" y="4764277"/>
            <a:ext cx="139700"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2" name="AutoShape 33">
            <a:extLst>
              <a:ext uri="{FF2B5EF4-FFF2-40B4-BE49-F238E27FC236}">
                <a16:creationId xmlns:a16="http://schemas.microsoft.com/office/drawing/2014/main" id="{E7F590CA-4F1E-E84E-86BC-5989160E45F7}"/>
              </a:ext>
            </a:extLst>
          </p:cNvPr>
          <p:cNvSpPr>
            <a:spLocks noChangeArrowheads="1"/>
          </p:cNvSpPr>
          <p:nvPr/>
        </p:nvSpPr>
        <p:spPr bwMode="auto">
          <a:xfrm>
            <a:off x="6748126" y="3865604"/>
            <a:ext cx="138112"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3" name="AutoShape 34">
            <a:extLst>
              <a:ext uri="{FF2B5EF4-FFF2-40B4-BE49-F238E27FC236}">
                <a16:creationId xmlns:a16="http://schemas.microsoft.com/office/drawing/2014/main" id="{0C580D40-2265-2A48-B8C9-20880410A954}"/>
              </a:ext>
            </a:extLst>
          </p:cNvPr>
          <p:cNvSpPr>
            <a:spLocks noChangeArrowheads="1"/>
          </p:cNvSpPr>
          <p:nvPr/>
        </p:nvSpPr>
        <p:spPr bwMode="auto">
          <a:xfrm>
            <a:off x="6181771" y="3896572"/>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4" name="Oval 33">
            <a:extLst>
              <a:ext uri="{FF2B5EF4-FFF2-40B4-BE49-F238E27FC236}">
                <a16:creationId xmlns:a16="http://schemas.microsoft.com/office/drawing/2014/main" id="{5C6825B0-F336-5B42-9661-99142E57FC7A}"/>
              </a:ext>
            </a:extLst>
          </p:cNvPr>
          <p:cNvSpPr>
            <a:spLocks noChangeArrowheads="1"/>
          </p:cNvSpPr>
          <p:nvPr/>
        </p:nvSpPr>
        <p:spPr bwMode="auto">
          <a:xfrm>
            <a:off x="6429566" y="4180810"/>
            <a:ext cx="139700"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5" name="Text Box 38">
            <a:extLst>
              <a:ext uri="{FF2B5EF4-FFF2-40B4-BE49-F238E27FC236}">
                <a16:creationId xmlns:a16="http://schemas.microsoft.com/office/drawing/2014/main" id="{F9B46092-ED9C-C147-99D1-26B2970FCCA9}"/>
              </a:ext>
            </a:extLst>
          </p:cNvPr>
          <p:cNvSpPr txBox="1">
            <a:spLocks noChangeArrowheads="1"/>
          </p:cNvSpPr>
          <p:nvPr/>
        </p:nvSpPr>
        <p:spPr bwMode="auto">
          <a:xfrm>
            <a:off x="3821596" y="3514964"/>
            <a:ext cx="1419692" cy="307777"/>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Low Mfg. Cost</a:t>
            </a:r>
          </a:p>
        </p:txBody>
      </p:sp>
      <p:sp>
        <p:nvSpPr>
          <p:cNvPr id="36" name="Oval 35">
            <a:extLst>
              <a:ext uri="{FF2B5EF4-FFF2-40B4-BE49-F238E27FC236}">
                <a16:creationId xmlns:a16="http://schemas.microsoft.com/office/drawing/2014/main" id="{AF66FF5F-15E8-384C-8796-7CB307024B28}"/>
              </a:ext>
            </a:extLst>
          </p:cNvPr>
          <p:cNvSpPr>
            <a:spLocks noChangeArrowheads="1"/>
          </p:cNvSpPr>
          <p:nvPr/>
        </p:nvSpPr>
        <p:spPr bwMode="auto">
          <a:xfrm>
            <a:off x="5926599" y="3891152"/>
            <a:ext cx="138112"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7" name="AutoShape 40">
            <a:extLst>
              <a:ext uri="{FF2B5EF4-FFF2-40B4-BE49-F238E27FC236}">
                <a16:creationId xmlns:a16="http://schemas.microsoft.com/office/drawing/2014/main" id="{762420A4-95A5-5647-AE55-91666669527B}"/>
              </a:ext>
            </a:extLst>
          </p:cNvPr>
          <p:cNvSpPr>
            <a:spLocks noChangeArrowheads="1"/>
          </p:cNvSpPr>
          <p:nvPr/>
        </p:nvSpPr>
        <p:spPr bwMode="auto">
          <a:xfrm>
            <a:off x="5895206" y="3594478"/>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8" name="AutoShape 41">
            <a:extLst>
              <a:ext uri="{FF2B5EF4-FFF2-40B4-BE49-F238E27FC236}">
                <a16:creationId xmlns:a16="http://schemas.microsoft.com/office/drawing/2014/main" id="{4029CFC5-C1CC-074B-8698-54B80729ECC8}"/>
              </a:ext>
            </a:extLst>
          </p:cNvPr>
          <p:cNvSpPr>
            <a:spLocks noChangeArrowheads="1"/>
          </p:cNvSpPr>
          <p:nvPr/>
        </p:nvSpPr>
        <p:spPr bwMode="auto">
          <a:xfrm>
            <a:off x="6465553" y="3887553"/>
            <a:ext cx="138112"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9" name="Text Box 51">
            <a:extLst>
              <a:ext uri="{FF2B5EF4-FFF2-40B4-BE49-F238E27FC236}">
                <a16:creationId xmlns:a16="http://schemas.microsoft.com/office/drawing/2014/main" id="{53ED70ED-C314-E048-B6EA-FFB38922467F}"/>
              </a:ext>
            </a:extLst>
          </p:cNvPr>
          <p:cNvSpPr txBox="1">
            <a:spLocks noChangeArrowheads="1"/>
          </p:cNvSpPr>
          <p:nvPr/>
        </p:nvSpPr>
        <p:spPr bwMode="auto">
          <a:xfrm>
            <a:off x="3781370" y="3807616"/>
            <a:ext cx="1400969" cy="307777"/>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Safe to Mfg.</a:t>
            </a:r>
          </a:p>
        </p:txBody>
      </p:sp>
      <p:sp>
        <p:nvSpPr>
          <p:cNvPr id="40" name="Text Box 52">
            <a:extLst>
              <a:ext uri="{FF2B5EF4-FFF2-40B4-BE49-F238E27FC236}">
                <a16:creationId xmlns:a16="http://schemas.microsoft.com/office/drawing/2014/main" id="{B1742DF6-8475-2340-BEFB-1EE7277E044F}"/>
              </a:ext>
            </a:extLst>
          </p:cNvPr>
          <p:cNvSpPr txBox="1">
            <a:spLocks noChangeArrowheads="1"/>
          </p:cNvSpPr>
          <p:nvPr/>
        </p:nvSpPr>
        <p:spPr bwMode="auto">
          <a:xfrm>
            <a:off x="3770562" y="4103384"/>
            <a:ext cx="1255963" cy="307777"/>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High Quality</a:t>
            </a:r>
          </a:p>
        </p:txBody>
      </p:sp>
      <p:sp>
        <p:nvSpPr>
          <p:cNvPr id="41" name="Text Box 53">
            <a:extLst>
              <a:ext uri="{FF2B5EF4-FFF2-40B4-BE49-F238E27FC236}">
                <a16:creationId xmlns:a16="http://schemas.microsoft.com/office/drawing/2014/main" id="{71845577-82D5-9D43-B891-AD1690DB9BDA}"/>
              </a:ext>
            </a:extLst>
          </p:cNvPr>
          <p:cNvSpPr txBox="1">
            <a:spLocks noChangeArrowheads="1"/>
          </p:cNvSpPr>
          <p:nvPr/>
        </p:nvSpPr>
        <p:spPr bwMode="auto">
          <a:xfrm>
            <a:off x="3774964" y="4394565"/>
            <a:ext cx="1444522" cy="307777"/>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Reliable Mfg.</a:t>
            </a:r>
          </a:p>
        </p:txBody>
      </p:sp>
      <p:sp>
        <p:nvSpPr>
          <p:cNvPr id="42" name="Text Box 54">
            <a:extLst>
              <a:ext uri="{FF2B5EF4-FFF2-40B4-BE49-F238E27FC236}">
                <a16:creationId xmlns:a16="http://schemas.microsoft.com/office/drawing/2014/main" id="{720C1C7D-BF72-A740-B576-BD470E76F196}"/>
              </a:ext>
            </a:extLst>
          </p:cNvPr>
          <p:cNvSpPr txBox="1">
            <a:spLocks noChangeArrowheads="1"/>
          </p:cNvSpPr>
          <p:nvPr/>
        </p:nvSpPr>
        <p:spPr bwMode="auto">
          <a:xfrm>
            <a:off x="3759019" y="4664196"/>
            <a:ext cx="1625265" cy="307777"/>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Surge Capacity</a:t>
            </a:r>
          </a:p>
        </p:txBody>
      </p:sp>
      <p:sp>
        <p:nvSpPr>
          <p:cNvPr id="43" name="Text Box 55">
            <a:extLst>
              <a:ext uri="{FF2B5EF4-FFF2-40B4-BE49-F238E27FC236}">
                <a16:creationId xmlns:a16="http://schemas.microsoft.com/office/drawing/2014/main" id="{18B71F81-71AC-1342-B1D4-E86F6E589807}"/>
              </a:ext>
            </a:extLst>
          </p:cNvPr>
          <p:cNvSpPr txBox="1">
            <a:spLocks noChangeArrowheads="1"/>
          </p:cNvSpPr>
          <p:nvPr/>
        </p:nvSpPr>
        <p:spPr bwMode="auto">
          <a:xfrm>
            <a:off x="3748882" y="4946841"/>
            <a:ext cx="1689329" cy="307777"/>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Short Lead Times</a:t>
            </a:r>
          </a:p>
        </p:txBody>
      </p:sp>
      <p:sp>
        <p:nvSpPr>
          <p:cNvPr id="44" name="Text Box 56">
            <a:extLst>
              <a:ext uri="{FF2B5EF4-FFF2-40B4-BE49-F238E27FC236}">
                <a16:creationId xmlns:a16="http://schemas.microsoft.com/office/drawing/2014/main" id="{7D3A81D3-8A20-7B48-A79C-516B6EDD10D9}"/>
              </a:ext>
            </a:extLst>
          </p:cNvPr>
          <p:cNvSpPr txBox="1">
            <a:spLocks noChangeArrowheads="1"/>
          </p:cNvSpPr>
          <p:nvPr/>
        </p:nvSpPr>
        <p:spPr bwMode="auto">
          <a:xfrm rot="-5400000">
            <a:off x="5299041" y="2754157"/>
            <a:ext cx="232756"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 </a:t>
            </a:r>
          </a:p>
        </p:txBody>
      </p:sp>
      <p:sp>
        <p:nvSpPr>
          <p:cNvPr id="45" name="Text Box 62">
            <a:extLst>
              <a:ext uri="{FF2B5EF4-FFF2-40B4-BE49-F238E27FC236}">
                <a16:creationId xmlns:a16="http://schemas.microsoft.com/office/drawing/2014/main" id="{34DD8E1C-B44D-E74B-99C8-D8B9F34B6C22}"/>
              </a:ext>
            </a:extLst>
          </p:cNvPr>
          <p:cNvSpPr txBox="1">
            <a:spLocks noChangeArrowheads="1"/>
          </p:cNvSpPr>
          <p:nvPr/>
        </p:nvSpPr>
        <p:spPr bwMode="auto">
          <a:xfrm rot="-5400000">
            <a:off x="6235933" y="2845210"/>
            <a:ext cx="1162498"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CLEAN SHELL </a:t>
            </a:r>
          </a:p>
        </p:txBody>
      </p:sp>
      <p:sp>
        <p:nvSpPr>
          <p:cNvPr id="46" name="Text Box 63">
            <a:extLst>
              <a:ext uri="{FF2B5EF4-FFF2-40B4-BE49-F238E27FC236}">
                <a16:creationId xmlns:a16="http://schemas.microsoft.com/office/drawing/2014/main" id="{FF308E6F-3963-D84E-97EF-B9BE9D8FB1A8}"/>
              </a:ext>
            </a:extLst>
          </p:cNvPr>
          <p:cNvSpPr txBox="1">
            <a:spLocks noChangeArrowheads="1"/>
          </p:cNvSpPr>
          <p:nvPr/>
        </p:nvSpPr>
        <p:spPr bwMode="auto">
          <a:xfrm rot="-5400000">
            <a:off x="6610633" y="2964225"/>
            <a:ext cx="944489"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Function 7 </a:t>
            </a:r>
          </a:p>
        </p:txBody>
      </p:sp>
      <p:sp>
        <p:nvSpPr>
          <p:cNvPr id="47" name="Rectangle 46">
            <a:extLst>
              <a:ext uri="{FF2B5EF4-FFF2-40B4-BE49-F238E27FC236}">
                <a16:creationId xmlns:a16="http://schemas.microsoft.com/office/drawing/2014/main" id="{C9660189-B89E-8F4F-AE82-15882009AB5D}"/>
              </a:ext>
            </a:extLst>
          </p:cNvPr>
          <p:cNvSpPr>
            <a:spLocks noChangeArrowheads="1"/>
          </p:cNvSpPr>
          <p:nvPr/>
        </p:nvSpPr>
        <p:spPr bwMode="auto">
          <a:xfrm rot="-5400000">
            <a:off x="5458967" y="2618642"/>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GB" sz="1050" dirty="0">
                <a:cs typeface="Arial" panose="020B0604020202020204" pitchFamily="34" charset="0"/>
              </a:rPr>
              <a:t>COURSE M/C</a:t>
            </a:r>
          </a:p>
        </p:txBody>
      </p:sp>
      <p:sp>
        <p:nvSpPr>
          <p:cNvPr id="48"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4629944" y="2629161"/>
            <a:ext cx="1628717"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FORGE SHELL</a:t>
            </a:r>
          </a:p>
        </p:txBody>
      </p:sp>
      <p:sp>
        <p:nvSpPr>
          <p:cNvPr id="49"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4893042" y="2618047"/>
            <a:ext cx="1629285"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FORM CAVITY</a:t>
            </a:r>
          </a:p>
        </p:txBody>
      </p:sp>
      <p:sp>
        <p:nvSpPr>
          <p:cNvPr id="50"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5162944" y="2617763"/>
            <a:ext cx="1629755"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HEAD SHELL</a:t>
            </a:r>
          </a:p>
        </p:txBody>
      </p:sp>
      <p:sp>
        <p:nvSpPr>
          <p:cNvPr id="51"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5699412" y="2604819"/>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FINE M/C</a:t>
            </a:r>
          </a:p>
        </p:txBody>
      </p:sp>
      <p:sp>
        <p:nvSpPr>
          <p:cNvPr id="52" name="Oval 51">
            <a:extLst>
              <a:ext uri="{FF2B5EF4-FFF2-40B4-BE49-F238E27FC236}">
                <a16:creationId xmlns:a16="http://schemas.microsoft.com/office/drawing/2014/main" id="{F59AB223-459E-E946-9CA1-0FF6194E4084}"/>
              </a:ext>
            </a:extLst>
          </p:cNvPr>
          <p:cNvSpPr>
            <a:spLocks noChangeArrowheads="1"/>
          </p:cNvSpPr>
          <p:nvPr/>
        </p:nvSpPr>
        <p:spPr bwMode="auto">
          <a:xfrm>
            <a:off x="6456003" y="3598642"/>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3" name="Oval 52">
            <a:extLst>
              <a:ext uri="{FF2B5EF4-FFF2-40B4-BE49-F238E27FC236}">
                <a16:creationId xmlns:a16="http://schemas.microsoft.com/office/drawing/2014/main" id="{E44E4AAD-0D4E-3E48-AFB1-8CA96CF3C015}"/>
              </a:ext>
            </a:extLst>
          </p:cNvPr>
          <p:cNvSpPr>
            <a:spLocks noChangeArrowheads="1"/>
          </p:cNvSpPr>
          <p:nvPr/>
        </p:nvSpPr>
        <p:spPr bwMode="auto">
          <a:xfrm>
            <a:off x="6468499" y="4478672"/>
            <a:ext cx="138113" cy="15240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4" name="Oval 53">
            <a:extLst>
              <a:ext uri="{FF2B5EF4-FFF2-40B4-BE49-F238E27FC236}">
                <a16:creationId xmlns:a16="http://schemas.microsoft.com/office/drawing/2014/main" id="{20E69CF8-A617-3B44-91F0-E0BEE235D321}"/>
              </a:ext>
            </a:extLst>
          </p:cNvPr>
          <p:cNvSpPr>
            <a:spLocks noChangeArrowheads="1"/>
          </p:cNvSpPr>
          <p:nvPr/>
        </p:nvSpPr>
        <p:spPr bwMode="auto">
          <a:xfrm>
            <a:off x="6490530" y="4508690"/>
            <a:ext cx="69057" cy="7620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6471127" y="5067698"/>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pic>
        <p:nvPicPr>
          <p:cNvPr id="62" name="Picture 61">
            <a:extLst>
              <a:ext uri="{FF2B5EF4-FFF2-40B4-BE49-F238E27FC236}">
                <a16:creationId xmlns:a16="http://schemas.microsoft.com/office/drawing/2014/main" id="{ACF123DE-0CE5-F54F-855B-0E5BC889AAA5}"/>
              </a:ext>
            </a:extLst>
          </p:cNvPr>
          <p:cNvPicPr>
            <a:picLocks noChangeAspect="1"/>
          </p:cNvPicPr>
          <p:nvPr/>
        </p:nvPicPr>
        <p:blipFill>
          <a:blip r:embed="rId2"/>
          <a:stretch>
            <a:fillRect/>
          </a:stretch>
        </p:blipFill>
        <p:spPr>
          <a:xfrm>
            <a:off x="570996" y="1206821"/>
            <a:ext cx="2560933" cy="1637076"/>
          </a:xfrm>
          <a:prstGeom prst="rect">
            <a:avLst/>
          </a:prstGeom>
        </p:spPr>
      </p:pic>
      <p:pic>
        <p:nvPicPr>
          <p:cNvPr id="96" name="Picture 95">
            <a:extLst>
              <a:ext uri="{FF2B5EF4-FFF2-40B4-BE49-F238E27FC236}">
                <a16:creationId xmlns:a16="http://schemas.microsoft.com/office/drawing/2014/main" id="{5D862C57-4AB5-3F4A-9554-13FB1D9F1158}"/>
              </a:ext>
            </a:extLst>
          </p:cNvPr>
          <p:cNvPicPr>
            <a:picLocks noChangeAspect="1"/>
          </p:cNvPicPr>
          <p:nvPr/>
        </p:nvPicPr>
        <p:blipFill>
          <a:blip r:embed="rId3"/>
          <a:stretch>
            <a:fillRect/>
          </a:stretch>
        </p:blipFill>
        <p:spPr>
          <a:xfrm>
            <a:off x="6645120" y="153287"/>
            <a:ext cx="4650541" cy="1547877"/>
          </a:xfrm>
          <a:prstGeom prst="rect">
            <a:avLst/>
          </a:prstGeom>
        </p:spPr>
      </p:pic>
      <p:grpSp>
        <p:nvGrpSpPr>
          <p:cNvPr id="98" name="Group 97">
            <a:extLst>
              <a:ext uri="{FF2B5EF4-FFF2-40B4-BE49-F238E27FC236}">
                <a16:creationId xmlns:a16="http://schemas.microsoft.com/office/drawing/2014/main" id="{349A6789-B523-5941-ACCF-041C2A1C0926}"/>
              </a:ext>
            </a:extLst>
          </p:cNvPr>
          <p:cNvGrpSpPr>
            <a:grpSpLocks/>
          </p:cNvGrpSpPr>
          <p:nvPr/>
        </p:nvGrpSpPr>
        <p:grpSpPr bwMode="auto">
          <a:xfrm>
            <a:off x="5638380" y="3611482"/>
            <a:ext cx="138113" cy="146050"/>
            <a:chOff x="3648" y="2400"/>
            <a:chExt cx="96" cy="96"/>
          </a:xfrm>
        </p:grpSpPr>
        <p:sp>
          <p:nvSpPr>
            <p:cNvPr id="99" name="Oval 98">
              <a:extLst>
                <a:ext uri="{FF2B5EF4-FFF2-40B4-BE49-F238E27FC236}">
                  <a16:creationId xmlns:a16="http://schemas.microsoft.com/office/drawing/2014/main" id="{517B6589-DE53-0F40-A994-E064AC8BBD96}"/>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0" name="Oval 99">
              <a:extLst>
                <a:ext uri="{FF2B5EF4-FFF2-40B4-BE49-F238E27FC236}">
                  <a16:creationId xmlns:a16="http://schemas.microsoft.com/office/drawing/2014/main" id="{813BB29E-0C22-5D4E-9B81-1FF9E37281CE}"/>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101" name="Oval 100">
            <a:extLst>
              <a:ext uri="{FF2B5EF4-FFF2-40B4-BE49-F238E27FC236}">
                <a16:creationId xmlns:a16="http://schemas.microsoft.com/office/drawing/2014/main" id="{F7F6D3CF-37C3-8A41-A5B5-1C756CB25ED1}"/>
              </a:ext>
            </a:extLst>
          </p:cNvPr>
          <p:cNvSpPr>
            <a:spLocks noChangeArrowheads="1"/>
          </p:cNvSpPr>
          <p:nvPr/>
        </p:nvSpPr>
        <p:spPr bwMode="auto">
          <a:xfrm>
            <a:off x="6726100" y="3611482"/>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2" name="Oval 101">
            <a:extLst>
              <a:ext uri="{FF2B5EF4-FFF2-40B4-BE49-F238E27FC236}">
                <a16:creationId xmlns:a16="http://schemas.microsoft.com/office/drawing/2014/main" id="{63C35C62-E78B-4541-B329-60CA87B391D0}"/>
              </a:ext>
            </a:extLst>
          </p:cNvPr>
          <p:cNvSpPr>
            <a:spLocks noChangeArrowheads="1"/>
          </p:cNvSpPr>
          <p:nvPr/>
        </p:nvSpPr>
        <p:spPr bwMode="auto">
          <a:xfrm>
            <a:off x="5374147" y="3883578"/>
            <a:ext cx="138112"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nvGrpSpPr>
          <p:cNvPr id="103" name="Group 102">
            <a:extLst>
              <a:ext uri="{FF2B5EF4-FFF2-40B4-BE49-F238E27FC236}">
                <a16:creationId xmlns:a16="http://schemas.microsoft.com/office/drawing/2014/main" id="{88079E5D-4283-4F4A-B350-7040CDFA7C91}"/>
              </a:ext>
            </a:extLst>
          </p:cNvPr>
          <p:cNvGrpSpPr>
            <a:grpSpLocks/>
          </p:cNvGrpSpPr>
          <p:nvPr/>
        </p:nvGrpSpPr>
        <p:grpSpPr bwMode="auto">
          <a:xfrm>
            <a:off x="6171676" y="4485022"/>
            <a:ext cx="138113" cy="146050"/>
            <a:chOff x="3648" y="2400"/>
            <a:chExt cx="96" cy="96"/>
          </a:xfrm>
        </p:grpSpPr>
        <p:sp>
          <p:nvSpPr>
            <p:cNvPr id="104" name="Oval 103">
              <a:extLst>
                <a:ext uri="{FF2B5EF4-FFF2-40B4-BE49-F238E27FC236}">
                  <a16:creationId xmlns:a16="http://schemas.microsoft.com/office/drawing/2014/main" id="{DE1A21FD-2839-9D46-AE12-A93EE0D0EB51}"/>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5" name="Oval 104">
              <a:extLst>
                <a:ext uri="{FF2B5EF4-FFF2-40B4-BE49-F238E27FC236}">
                  <a16:creationId xmlns:a16="http://schemas.microsoft.com/office/drawing/2014/main" id="{7E4484DA-83D5-0F43-AC9F-2CF20B2616C6}"/>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106" name="Group 105">
            <a:extLst>
              <a:ext uri="{FF2B5EF4-FFF2-40B4-BE49-F238E27FC236}">
                <a16:creationId xmlns:a16="http://schemas.microsoft.com/office/drawing/2014/main" id="{0E0F2EDF-B873-3540-B903-4A850FCB8A10}"/>
              </a:ext>
            </a:extLst>
          </p:cNvPr>
          <p:cNvGrpSpPr>
            <a:grpSpLocks/>
          </p:cNvGrpSpPr>
          <p:nvPr/>
        </p:nvGrpSpPr>
        <p:grpSpPr bwMode="auto">
          <a:xfrm>
            <a:off x="6743744" y="4180810"/>
            <a:ext cx="138113" cy="146050"/>
            <a:chOff x="3648" y="2400"/>
            <a:chExt cx="96" cy="96"/>
          </a:xfrm>
        </p:grpSpPr>
        <p:sp>
          <p:nvSpPr>
            <p:cNvPr id="107" name="Oval 106">
              <a:extLst>
                <a:ext uri="{FF2B5EF4-FFF2-40B4-BE49-F238E27FC236}">
                  <a16:creationId xmlns:a16="http://schemas.microsoft.com/office/drawing/2014/main" id="{B7BD99AC-716B-AE47-9907-7921CE3892BF}"/>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8" name="Oval 107">
              <a:extLst>
                <a:ext uri="{FF2B5EF4-FFF2-40B4-BE49-F238E27FC236}">
                  <a16:creationId xmlns:a16="http://schemas.microsoft.com/office/drawing/2014/main" id="{F4941418-0242-8C47-BEAB-091EA83F0FC8}"/>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109" name="Rounded Rectangular Callout 108">
            <a:extLst>
              <a:ext uri="{FF2B5EF4-FFF2-40B4-BE49-F238E27FC236}">
                <a16:creationId xmlns:a16="http://schemas.microsoft.com/office/drawing/2014/main" id="{8901C306-E2C3-5B41-A4D5-02BD7EB0A178}"/>
              </a:ext>
            </a:extLst>
          </p:cNvPr>
          <p:cNvSpPr/>
          <p:nvPr/>
        </p:nvSpPr>
        <p:spPr>
          <a:xfrm>
            <a:off x="2398644" y="2484230"/>
            <a:ext cx="1630018" cy="931206"/>
          </a:xfrm>
          <a:prstGeom prst="wedgeRoundRectCallout">
            <a:avLst>
              <a:gd name="adj1" fmla="val 37378"/>
              <a:gd name="adj2" fmla="val 90033"/>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Manufacturing System Stakeholder Requirements</a:t>
            </a:r>
          </a:p>
        </p:txBody>
      </p:sp>
      <p:sp>
        <p:nvSpPr>
          <p:cNvPr id="110" name="Rounded Rectangular Callout 109">
            <a:extLst>
              <a:ext uri="{FF2B5EF4-FFF2-40B4-BE49-F238E27FC236}">
                <a16:creationId xmlns:a16="http://schemas.microsoft.com/office/drawing/2014/main" id="{BE2B0004-6B24-284B-A440-3205CA283E16}"/>
              </a:ext>
            </a:extLst>
          </p:cNvPr>
          <p:cNvSpPr/>
          <p:nvPr/>
        </p:nvSpPr>
        <p:spPr>
          <a:xfrm>
            <a:off x="8002716" y="2164877"/>
            <a:ext cx="2062242" cy="931206"/>
          </a:xfrm>
          <a:prstGeom prst="wedgeRoundRectCallout">
            <a:avLst>
              <a:gd name="adj1" fmla="val -108354"/>
              <a:gd name="adj2" fmla="val 2065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Manufacturing System Functionality</a:t>
            </a:r>
          </a:p>
        </p:txBody>
      </p:sp>
      <p:sp>
        <p:nvSpPr>
          <p:cNvPr id="111" name="Rounded Rectangular Callout 110">
            <a:extLst>
              <a:ext uri="{FF2B5EF4-FFF2-40B4-BE49-F238E27FC236}">
                <a16:creationId xmlns:a16="http://schemas.microsoft.com/office/drawing/2014/main" id="{BC1D58AA-3873-874B-9182-EAD9A4DD69B6}"/>
              </a:ext>
            </a:extLst>
          </p:cNvPr>
          <p:cNvSpPr/>
          <p:nvPr/>
        </p:nvSpPr>
        <p:spPr>
          <a:xfrm>
            <a:off x="8003067" y="4158109"/>
            <a:ext cx="2143255" cy="982614"/>
          </a:xfrm>
          <a:prstGeom prst="wedgeRoundRectCallout">
            <a:avLst>
              <a:gd name="adj1" fmla="val -122905"/>
              <a:gd name="adj2" fmla="val -1652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Do we have everything?</a:t>
            </a:r>
          </a:p>
        </p:txBody>
      </p:sp>
      <p:sp>
        <p:nvSpPr>
          <p:cNvPr id="112" name="Oval 111">
            <a:extLst>
              <a:ext uri="{FF2B5EF4-FFF2-40B4-BE49-F238E27FC236}">
                <a16:creationId xmlns:a16="http://schemas.microsoft.com/office/drawing/2014/main" id="{4F38D4C6-C13C-E84B-99C8-0C1D1E810AD4}"/>
              </a:ext>
            </a:extLst>
          </p:cNvPr>
          <p:cNvSpPr>
            <a:spLocks noChangeArrowheads="1"/>
          </p:cNvSpPr>
          <p:nvPr/>
        </p:nvSpPr>
        <p:spPr bwMode="auto">
          <a:xfrm>
            <a:off x="6181521" y="4199923"/>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13" name="Rounded Rectangular Callout 112">
            <a:extLst>
              <a:ext uri="{FF2B5EF4-FFF2-40B4-BE49-F238E27FC236}">
                <a16:creationId xmlns:a16="http://schemas.microsoft.com/office/drawing/2014/main" id="{267E2901-2409-7149-AC0B-5587699CAB80}"/>
              </a:ext>
            </a:extLst>
          </p:cNvPr>
          <p:cNvSpPr/>
          <p:nvPr/>
        </p:nvSpPr>
        <p:spPr>
          <a:xfrm>
            <a:off x="2108542" y="5406887"/>
            <a:ext cx="1538498" cy="982614"/>
          </a:xfrm>
          <a:prstGeom prst="wedgeRoundRectCallout">
            <a:avLst>
              <a:gd name="adj1" fmla="val 217552"/>
              <a:gd name="adj2" fmla="val -63001"/>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Are there any critical functions?</a:t>
            </a:r>
          </a:p>
        </p:txBody>
      </p:sp>
      <p:grpSp>
        <p:nvGrpSpPr>
          <p:cNvPr id="76" name="Group 75">
            <a:extLst>
              <a:ext uri="{FF2B5EF4-FFF2-40B4-BE49-F238E27FC236}">
                <a16:creationId xmlns:a16="http://schemas.microsoft.com/office/drawing/2014/main" id="{D91FA971-958C-764C-A222-CBDFDE9F2010}"/>
              </a:ext>
            </a:extLst>
          </p:cNvPr>
          <p:cNvGrpSpPr>
            <a:grpSpLocks/>
          </p:cNvGrpSpPr>
          <p:nvPr/>
        </p:nvGrpSpPr>
        <p:grpSpPr bwMode="auto">
          <a:xfrm>
            <a:off x="5346363" y="5045837"/>
            <a:ext cx="138113" cy="146050"/>
            <a:chOff x="3648" y="2400"/>
            <a:chExt cx="96" cy="96"/>
          </a:xfrm>
        </p:grpSpPr>
        <p:sp>
          <p:nvSpPr>
            <p:cNvPr id="77" name="Oval 76">
              <a:extLst>
                <a:ext uri="{FF2B5EF4-FFF2-40B4-BE49-F238E27FC236}">
                  <a16:creationId xmlns:a16="http://schemas.microsoft.com/office/drawing/2014/main" id="{32B9B7BE-F2E5-8B44-9A51-5407EFFF3F35}"/>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78" name="Oval 77">
              <a:extLst>
                <a:ext uri="{FF2B5EF4-FFF2-40B4-BE49-F238E27FC236}">
                  <a16:creationId xmlns:a16="http://schemas.microsoft.com/office/drawing/2014/main" id="{3A3EBAE9-299B-1B48-8C09-A34A2A7A119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Tree>
    <p:extLst>
      <p:ext uri="{BB962C8B-B14F-4D97-AF65-F5344CB8AC3E}">
        <p14:creationId xmlns:p14="http://schemas.microsoft.com/office/powerpoint/2010/main" val="3562655996"/>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E9A5A-054C-6E89-93CA-73E1D9261CD2}"/>
              </a:ext>
            </a:extLst>
          </p:cNvPr>
          <p:cNvSpPr>
            <a:spLocks noGrp="1"/>
          </p:cNvSpPr>
          <p:nvPr>
            <p:ph type="title"/>
          </p:nvPr>
        </p:nvSpPr>
        <p:spPr/>
        <p:txBody>
          <a:bodyPr/>
          <a:lstStyle/>
          <a:p>
            <a:r>
              <a:rPr lang="en-GB" dirty="0"/>
              <a:t>Function flow</a:t>
            </a:r>
          </a:p>
        </p:txBody>
      </p:sp>
      <p:pic>
        <p:nvPicPr>
          <p:cNvPr id="4" name="Picture 3" descr="A whiteboard with black text on it&#10;&#10;Description automatically generated">
            <a:extLst>
              <a:ext uri="{FF2B5EF4-FFF2-40B4-BE49-F238E27FC236}">
                <a16:creationId xmlns:a16="http://schemas.microsoft.com/office/drawing/2014/main" id="{0242E4BB-C458-BB7B-B229-05F544025755}"/>
              </a:ext>
            </a:extLst>
          </p:cNvPr>
          <p:cNvPicPr>
            <a:picLocks noChangeAspect="1"/>
          </p:cNvPicPr>
          <p:nvPr/>
        </p:nvPicPr>
        <p:blipFill rotWithShape="1">
          <a:blip r:embed="rId2">
            <a:extLst>
              <a:ext uri="{28A0092B-C50C-407E-A947-70E740481C1C}">
                <a14:useLocalDpi xmlns:a14="http://schemas.microsoft.com/office/drawing/2010/main" val="0"/>
              </a:ext>
            </a:extLst>
          </a:blip>
          <a:srcRect t="14627" b="18707"/>
          <a:stretch/>
        </p:blipFill>
        <p:spPr>
          <a:xfrm rot="10800000">
            <a:off x="1524000" y="1282890"/>
            <a:ext cx="9144000" cy="4572000"/>
          </a:xfrm>
          <a:prstGeom prst="rect">
            <a:avLst/>
          </a:prstGeom>
        </p:spPr>
      </p:pic>
    </p:spTree>
    <p:extLst>
      <p:ext uri="{BB962C8B-B14F-4D97-AF65-F5344CB8AC3E}">
        <p14:creationId xmlns:p14="http://schemas.microsoft.com/office/powerpoint/2010/main" val="1872379669"/>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44553-40BB-EE98-F8D1-1181C6D5F395}"/>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EE1F4B0-6804-FD1A-4BA4-58FB98DF25EE}"/>
              </a:ext>
            </a:extLst>
          </p:cNvPr>
          <p:cNvSpPr/>
          <p:nvPr/>
        </p:nvSpPr>
        <p:spPr>
          <a:xfrm>
            <a:off x="452529" y="833591"/>
            <a:ext cx="1411856" cy="3962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Obtain Billet</a:t>
            </a:r>
          </a:p>
        </p:txBody>
      </p:sp>
      <p:sp>
        <p:nvSpPr>
          <p:cNvPr id="6" name="Rectangle: Rounded Corners 5">
            <a:extLst>
              <a:ext uri="{FF2B5EF4-FFF2-40B4-BE49-F238E27FC236}">
                <a16:creationId xmlns:a16="http://schemas.microsoft.com/office/drawing/2014/main" id="{82363A8F-DCBB-4305-97A3-CE3E143333A2}"/>
              </a:ext>
            </a:extLst>
          </p:cNvPr>
          <p:cNvSpPr/>
          <p:nvPr/>
        </p:nvSpPr>
        <p:spPr>
          <a:xfrm>
            <a:off x="2224179" y="734840"/>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Heat Billet</a:t>
            </a:r>
          </a:p>
        </p:txBody>
      </p:sp>
      <p:sp>
        <p:nvSpPr>
          <p:cNvPr id="9" name="Rectangle: Rounded Corners 8">
            <a:extLst>
              <a:ext uri="{FF2B5EF4-FFF2-40B4-BE49-F238E27FC236}">
                <a16:creationId xmlns:a16="http://schemas.microsoft.com/office/drawing/2014/main" id="{04F1E264-B00A-77D1-F588-08D722194A72}"/>
              </a:ext>
            </a:extLst>
          </p:cNvPr>
          <p:cNvSpPr/>
          <p:nvPr/>
        </p:nvSpPr>
        <p:spPr>
          <a:xfrm>
            <a:off x="3948387" y="756338"/>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Squeeze billet</a:t>
            </a:r>
          </a:p>
        </p:txBody>
      </p:sp>
      <p:cxnSp>
        <p:nvCxnSpPr>
          <p:cNvPr id="20" name="Straight Arrow Connector 19">
            <a:extLst>
              <a:ext uri="{FF2B5EF4-FFF2-40B4-BE49-F238E27FC236}">
                <a16:creationId xmlns:a16="http://schemas.microsoft.com/office/drawing/2014/main" id="{E6F22EA8-A4D3-5E63-99F4-E43E897E8AB2}"/>
              </a:ext>
            </a:extLst>
          </p:cNvPr>
          <p:cNvCxnSpPr>
            <a:cxnSpLocks/>
            <a:stCxn id="4" idx="3"/>
            <a:endCxn id="6" idx="1"/>
          </p:cNvCxnSpPr>
          <p:nvPr/>
        </p:nvCxnSpPr>
        <p:spPr>
          <a:xfrm flipV="1">
            <a:off x="1864385" y="1023825"/>
            <a:ext cx="359794" cy="787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107" name="Straight Arrow Connector 4106">
            <a:extLst>
              <a:ext uri="{FF2B5EF4-FFF2-40B4-BE49-F238E27FC236}">
                <a16:creationId xmlns:a16="http://schemas.microsoft.com/office/drawing/2014/main" id="{D974D528-467E-1DF3-486B-49F363870391}"/>
              </a:ext>
            </a:extLst>
          </p:cNvPr>
          <p:cNvCxnSpPr>
            <a:cxnSpLocks/>
          </p:cNvCxnSpPr>
          <p:nvPr/>
        </p:nvCxnSpPr>
        <p:spPr>
          <a:xfrm>
            <a:off x="9845930" y="1363957"/>
            <a:ext cx="0" cy="18720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Rectangle: Rounded Corners 6">
            <a:extLst>
              <a:ext uri="{FF2B5EF4-FFF2-40B4-BE49-F238E27FC236}">
                <a16:creationId xmlns:a16="http://schemas.microsoft.com/office/drawing/2014/main" id="{E10B4C6A-4F03-FB86-BDBF-6569EB4B8EF3}"/>
              </a:ext>
            </a:extLst>
          </p:cNvPr>
          <p:cNvSpPr/>
          <p:nvPr/>
        </p:nvSpPr>
        <p:spPr>
          <a:xfrm>
            <a:off x="5720037" y="785987"/>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Pierce billet</a:t>
            </a:r>
          </a:p>
        </p:txBody>
      </p:sp>
      <p:sp>
        <p:nvSpPr>
          <p:cNvPr id="8" name="Rectangle: Rounded Corners 7">
            <a:extLst>
              <a:ext uri="{FF2B5EF4-FFF2-40B4-BE49-F238E27FC236}">
                <a16:creationId xmlns:a16="http://schemas.microsoft.com/office/drawing/2014/main" id="{A0D00666-CA77-0542-E9EA-BA38B3554B8E}"/>
              </a:ext>
            </a:extLst>
          </p:cNvPr>
          <p:cNvSpPr/>
          <p:nvPr/>
        </p:nvSpPr>
        <p:spPr>
          <a:xfrm>
            <a:off x="7424131" y="787960"/>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Cool base</a:t>
            </a:r>
          </a:p>
        </p:txBody>
      </p:sp>
      <p:sp>
        <p:nvSpPr>
          <p:cNvPr id="12" name="Rectangle: Rounded Corners 11">
            <a:extLst>
              <a:ext uri="{FF2B5EF4-FFF2-40B4-BE49-F238E27FC236}">
                <a16:creationId xmlns:a16="http://schemas.microsoft.com/office/drawing/2014/main" id="{029B9112-E665-5558-614E-8F2CBA990AA8}"/>
              </a:ext>
            </a:extLst>
          </p:cNvPr>
          <p:cNvSpPr/>
          <p:nvPr/>
        </p:nvSpPr>
        <p:spPr>
          <a:xfrm>
            <a:off x="9128225" y="785987"/>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Press and Draw billet</a:t>
            </a:r>
          </a:p>
        </p:txBody>
      </p:sp>
      <p:cxnSp>
        <p:nvCxnSpPr>
          <p:cNvPr id="22" name="Straight Arrow Connector 21">
            <a:extLst>
              <a:ext uri="{FF2B5EF4-FFF2-40B4-BE49-F238E27FC236}">
                <a16:creationId xmlns:a16="http://schemas.microsoft.com/office/drawing/2014/main" id="{B8F248B9-1E25-2D54-DE80-D70A5CE554B3}"/>
              </a:ext>
            </a:extLst>
          </p:cNvPr>
          <p:cNvCxnSpPr>
            <a:cxnSpLocks/>
          </p:cNvCxnSpPr>
          <p:nvPr/>
        </p:nvCxnSpPr>
        <p:spPr>
          <a:xfrm flipV="1">
            <a:off x="3612314" y="993647"/>
            <a:ext cx="359794" cy="787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9845453B-468E-7830-7761-AA943C49ED2F}"/>
              </a:ext>
            </a:extLst>
          </p:cNvPr>
          <p:cNvCxnSpPr>
            <a:cxnSpLocks/>
          </p:cNvCxnSpPr>
          <p:nvPr/>
        </p:nvCxnSpPr>
        <p:spPr>
          <a:xfrm flipV="1">
            <a:off x="5360243" y="1067102"/>
            <a:ext cx="359794" cy="787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CC2EB2D9-1BD7-4514-3F08-3B60827084E3}"/>
              </a:ext>
            </a:extLst>
          </p:cNvPr>
          <p:cNvCxnSpPr>
            <a:cxnSpLocks/>
            <a:stCxn id="7" idx="3"/>
            <a:endCxn id="8" idx="1"/>
          </p:cNvCxnSpPr>
          <p:nvPr/>
        </p:nvCxnSpPr>
        <p:spPr>
          <a:xfrm>
            <a:off x="7131893" y="1074972"/>
            <a:ext cx="292238" cy="197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2FD950AB-2326-47F7-0313-235D7872F79A}"/>
              </a:ext>
            </a:extLst>
          </p:cNvPr>
          <p:cNvCxnSpPr>
            <a:cxnSpLocks/>
            <a:stCxn id="8" idx="3"/>
            <a:endCxn id="12" idx="1"/>
          </p:cNvCxnSpPr>
          <p:nvPr/>
        </p:nvCxnSpPr>
        <p:spPr>
          <a:xfrm flipV="1">
            <a:off x="8835987" y="1074972"/>
            <a:ext cx="292238" cy="197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9" name="Rectangle: Rounded Corners 48">
            <a:extLst>
              <a:ext uri="{FF2B5EF4-FFF2-40B4-BE49-F238E27FC236}">
                <a16:creationId xmlns:a16="http://schemas.microsoft.com/office/drawing/2014/main" id="{4CC4C5CF-F4E3-24C5-17E2-87436D680F02}"/>
              </a:ext>
            </a:extLst>
          </p:cNvPr>
          <p:cNvSpPr/>
          <p:nvPr/>
        </p:nvSpPr>
        <p:spPr>
          <a:xfrm>
            <a:off x="9128225" y="1551163"/>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Cool billet</a:t>
            </a:r>
          </a:p>
        </p:txBody>
      </p:sp>
      <p:cxnSp>
        <p:nvCxnSpPr>
          <p:cNvPr id="50" name="Straight Arrow Connector 49">
            <a:extLst>
              <a:ext uri="{FF2B5EF4-FFF2-40B4-BE49-F238E27FC236}">
                <a16:creationId xmlns:a16="http://schemas.microsoft.com/office/drawing/2014/main" id="{5E0520A9-1726-EECB-4D18-D671060AF12D}"/>
              </a:ext>
            </a:extLst>
          </p:cNvPr>
          <p:cNvCxnSpPr>
            <a:cxnSpLocks/>
            <a:stCxn id="49" idx="1"/>
            <a:endCxn id="51" idx="3"/>
          </p:cNvCxnSpPr>
          <p:nvPr/>
        </p:nvCxnSpPr>
        <p:spPr>
          <a:xfrm flipH="1">
            <a:off x="8835987" y="1840148"/>
            <a:ext cx="2922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1" name="Rectangle: Rounded Corners 50">
            <a:extLst>
              <a:ext uri="{FF2B5EF4-FFF2-40B4-BE49-F238E27FC236}">
                <a16:creationId xmlns:a16="http://schemas.microsoft.com/office/drawing/2014/main" id="{37A3BCF6-5A0C-89E2-AB12-C90674AF7802}"/>
              </a:ext>
            </a:extLst>
          </p:cNvPr>
          <p:cNvSpPr/>
          <p:nvPr/>
        </p:nvSpPr>
        <p:spPr>
          <a:xfrm>
            <a:off x="7424131" y="1551163"/>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Shot blast cavity</a:t>
            </a:r>
          </a:p>
        </p:txBody>
      </p:sp>
      <p:cxnSp>
        <p:nvCxnSpPr>
          <p:cNvPr id="58" name="Straight Arrow Connector 57">
            <a:extLst>
              <a:ext uri="{FF2B5EF4-FFF2-40B4-BE49-F238E27FC236}">
                <a16:creationId xmlns:a16="http://schemas.microsoft.com/office/drawing/2014/main" id="{B58FAC9E-F041-0E94-8F8A-D6566AB5A22A}"/>
              </a:ext>
            </a:extLst>
          </p:cNvPr>
          <p:cNvCxnSpPr>
            <a:cxnSpLocks/>
            <a:endCxn id="59" idx="3"/>
          </p:cNvCxnSpPr>
          <p:nvPr/>
        </p:nvCxnSpPr>
        <p:spPr>
          <a:xfrm flipH="1">
            <a:off x="7131893" y="1829304"/>
            <a:ext cx="2922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9" name="Rectangle: Rounded Corners 58">
            <a:extLst>
              <a:ext uri="{FF2B5EF4-FFF2-40B4-BE49-F238E27FC236}">
                <a16:creationId xmlns:a16="http://schemas.microsoft.com/office/drawing/2014/main" id="{FAE566BA-D209-E74D-F1F2-40055D657192}"/>
              </a:ext>
            </a:extLst>
          </p:cNvPr>
          <p:cNvSpPr/>
          <p:nvPr/>
        </p:nvSpPr>
        <p:spPr>
          <a:xfrm>
            <a:off x="5720037" y="1540319"/>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Heat open end</a:t>
            </a:r>
          </a:p>
        </p:txBody>
      </p:sp>
      <p:cxnSp>
        <p:nvCxnSpPr>
          <p:cNvPr id="62" name="Straight Arrow Connector 61">
            <a:extLst>
              <a:ext uri="{FF2B5EF4-FFF2-40B4-BE49-F238E27FC236}">
                <a16:creationId xmlns:a16="http://schemas.microsoft.com/office/drawing/2014/main" id="{9388AC53-7A6F-5B28-3D83-521CDB837243}"/>
              </a:ext>
            </a:extLst>
          </p:cNvPr>
          <p:cNvCxnSpPr>
            <a:cxnSpLocks/>
            <a:endCxn id="4096" idx="3"/>
          </p:cNvCxnSpPr>
          <p:nvPr/>
        </p:nvCxnSpPr>
        <p:spPr>
          <a:xfrm flipH="1">
            <a:off x="5427799" y="1846866"/>
            <a:ext cx="2922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096" name="Rectangle: Rounded Corners 4095">
            <a:extLst>
              <a:ext uri="{FF2B5EF4-FFF2-40B4-BE49-F238E27FC236}">
                <a16:creationId xmlns:a16="http://schemas.microsoft.com/office/drawing/2014/main" id="{8F566AA3-61AA-F2CC-EF04-3877D39EC835}"/>
              </a:ext>
            </a:extLst>
          </p:cNvPr>
          <p:cNvSpPr/>
          <p:nvPr/>
        </p:nvSpPr>
        <p:spPr>
          <a:xfrm>
            <a:off x="4015943" y="1557881"/>
            <a:ext cx="1411856" cy="5779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Press to from shell</a:t>
            </a:r>
          </a:p>
        </p:txBody>
      </p:sp>
      <p:cxnSp>
        <p:nvCxnSpPr>
          <p:cNvPr id="4098" name="Straight Arrow Connector 4097">
            <a:extLst>
              <a:ext uri="{FF2B5EF4-FFF2-40B4-BE49-F238E27FC236}">
                <a16:creationId xmlns:a16="http://schemas.microsoft.com/office/drawing/2014/main" id="{3E5CF207-4AB5-A935-7785-13127A1032A8}"/>
              </a:ext>
            </a:extLst>
          </p:cNvPr>
          <p:cNvCxnSpPr>
            <a:cxnSpLocks/>
            <a:stCxn id="4096" idx="1"/>
            <a:endCxn id="4099" idx="3"/>
          </p:cNvCxnSpPr>
          <p:nvPr/>
        </p:nvCxnSpPr>
        <p:spPr>
          <a:xfrm flipH="1">
            <a:off x="3711928" y="1846866"/>
            <a:ext cx="30401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099" name="Rectangle: Rounded Corners 4098">
            <a:extLst>
              <a:ext uri="{FF2B5EF4-FFF2-40B4-BE49-F238E27FC236}">
                <a16:creationId xmlns:a16="http://schemas.microsoft.com/office/drawing/2014/main" id="{C792298E-C5F8-84A6-7B5B-70448CE4DB95}"/>
              </a:ext>
            </a:extLst>
          </p:cNvPr>
          <p:cNvSpPr/>
          <p:nvPr/>
        </p:nvSpPr>
        <p:spPr>
          <a:xfrm>
            <a:off x="2300072" y="1493327"/>
            <a:ext cx="1411856"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Provide heat treatment to shell</a:t>
            </a:r>
          </a:p>
        </p:txBody>
      </p:sp>
      <p:cxnSp>
        <p:nvCxnSpPr>
          <p:cNvPr id="4105" name="Straight Arrow Connector 4104">
            <a:extLst>
              <a:ext uri="{FF2B5EF4-FFF2-40B4-BE49-F238E27FC236}">
                <a16:creationId xmlns:a16="http://schemas.microsoft.com/office/drawing/2014/main" id="{96C75F26-D843-CA29-0FB0-1B234C80F305}"/>
              </a:ext>
            </a:extLst>
          </p:cNvPr>
          <p:cNvCxnSpPr>
            <a:cxnSpLocks/>
            <a:stCxn id="4099" idx="1"/>
            <a:endCxn id="4106" idx="3"/>
          </p:cNvCxnSpPr>
          <p:nvPr/>
        </p:nvCxnSpPr>
        <p:spPr>
          <a:xfrm flipH="1" flipV="1">
            <a:off x="2019609" y="1829304"/>
            <a:ext cx="280463" cy="1756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06" name="Rectangle: Rounded Corners 4105">
            <a:extLst>
              <a:ext uri="{FF2B5EF4-FFF2-40B4-BE49-F238E27FC236}">
                <a16:creationId xmlns:a16="http://schemas.microsoft.com/office/drawing/2014/main" id="{4A2698F9-7D0E-416A-148D-8508E27BC8E2}"/>
              </a:ext>
            </a:extLst>
          </p:cNvPr>
          <p:cNvSpPr/>
          <p:nvPr/>
        </p:nvSpPr>
        <p:spPr>
          <a:xfrm>
            <a:off x="607755" y="1475765"/>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Machine </a:t>
            </a:r>
            <a:r>
              <a:rPr lang="en-GB" sz="1200" dirty="0" err="1"/>
              <a:t>fuze</a:t>
            </a:r>
            <a:r>
              <a:rPr lang="en-GB" sz="1200" dirty="0"/>
              <a:t> </a:t>
            </a:r>
          </a:p>
          <a:p>
            <a:pPr algn="ctr"/>
            <a:r>
              <a:rPr lang="en-GB" sz="1200" dirty="0"/>
              <a:t>bore and</a:t>
            </a:r>
          </a:p>
          <a:p>
            <a:pPr algn="ctr"/>
            <a:r>
              <a:rPr lang="en-GB" sz="1200" dirty="0"/>
              <a:t>establish </a:t>
            </a:r>
          </a:p>
          <a:p>
            <a:pPr algn="ctr"/>
            <a:r>
              <a:rPr lang="en-GB" sz="1200" dirty="0"/>
              <a:t>datums</a:t>
            </a:r>
          </a:p>
        </p:txBody>
      </p:sp>
      <p:cxnSp>
        <p:nvCxnSpPr>
          <p:cNvPr id="4115" name="Straight Arrow Connector 4114">
            <a:extLst>
              <a:ext uri="{FF2B5EF4-FFF2-40B4-BE49-F238E27FC236}">
                <a16:creationId xmlns:a16="http://schemas.microsoft.com/office/drawing/2014/main" id="{CC42F4C9-2186-F1FA-9045-1AFF05B3FFC5}"/>
              </a:ext>
            </a:extLst>
          </p:cNvPr>
          <p:cNvCxnSpPr>
            <a:cxnSpLocks/>
            <a:stCxn id="4106" idx="2"/>
            <a:endCxn id="4116" idx="0"/>
          </p:cNvCxnSpPr>
          <p:nvPr/>
        </p:nvCxnSpPr>
        <p:spPr>
          <a:xfrm>
            <a:off x="1313682" y="2182842"/>
            <a:ext cx="0" cy="24596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16" name="Rectangle: Rounded Corners 4115">
            <a:extLst>
              <a:ext uri="{FF2B5EF4-FFF2-40B4-BE49-F238E27FC236}">
                <a16:creationId xmlns:a16="http://schemas.microsoft.com/office/drawing/2014/main" id="{6DB4E16D-C85B-AD2C-18D3-FC3E973E84E7}"/>
              </a:ext>
            </a:extLst>
          </p:cNvPr>
          <p:cNvSpPr/>
          <p:nvPr/>
        </p:nvSpPr>
        <p:spPr>
          <a:xfrm>
            <a:off x="607755" y="2428809"/>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machine Shell</a:t>
            </a:r>
          </a:p>
        </p:txBody>
      </p:sp>
      <p:cxnSp>
        <p:nvCxnSpPr>
          <p:cNvPr id="4123" name="Straight Arrow Connector 4122">
            <a:extLst>
              <a:ext uri="{FF2B5EF4-FFF2-40B4-BE49-F238E27FC236}">
                <a16:creationId xmlns:a16="http://schemas.microsoft.com/office/drawing/2014/main" id="{D7A1BA1D-5A63-CF6D-E2CE-2991713D6FBF}"/>
              </a:ext>
            </a:extLst>
          </p:cNvPr>
          <p:cNvCxnSpPr>
            <a:cxnSpLocks/>
            <a:stCxn id="4116" idx="3"/>
            <a:endCxn id="4124" idx="1"/>
          </p:cNvCxnSpPr>
          <p:nvPr/>
        </p:nvCxnSpPr>
        <p:spPr>
          <a:xfrm flipV="1">
            <a:off x="2019609" y="2782347"/>
            <a:ext cx="280465"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24" name="Rectangle: Rounded Corners 4123">
            <a:extLst>
              <a:ext uri="{FF2B5EF4-FFF2-40B4-BE49-F238E27FC236}">
                <a16:creationId xmlns:a16="http://schemas.microsoft.com/office/drawing/2014/main" id="{4D806595-EBD4-3EB2-6746-3A4838BF93D1}"/>
              </a:ext>
            </a:extLst>
          </p:cNvPr>
          <p:cNvSpPr/>
          <p:nvPr/>
        </p:nvSpPr>
        <p:spPr>
          <a:xfrm>
            <a:off x="2300074" y="2428808"/>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Press driving band</a:t>
            </a:r>
          </a:p>
        </p:txBody>
      </p:sp>
      <p:cxnSp>
        <p:nvCxnSpPr>
          <p:cNvPr id="4128" name="Straight Arrow Connector 4127">
            <a:extLst>
              <a:ext uri="{FF2B5EF4-FFF2-40B4-BE49-F238E27FC236}">
                <a16:creationId xmlns:a16="http://schemas.microsoft.com/office/drawing/2014/main" id="{FD236650-480C-725F-AACB-2E3292E695FE}"/>
              </a:ext>
            </a:extLst>
          </p:cNvPr>
          <p:cNvCxnSpPr>
            <a:cxnSpLocks/>
            <a:endCxn id="4129" idx="1"/>
          </p:cNvCxnSpPr>
          <p:nvPr/>
        </p:nvCxnSpPr>
        <p:spPr>
          <a:xfrm flipV="1">
            <a:off x="3711927" y="2811512"/>
            <a:ext cx="280465"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29" name="Rectangle: Rounded Corners 4128">
            <a:extLst>
              <a:ext uri="{FF2B5EF4-FFF2-40B4-BE49-F238E27FC236}">
                <a16:creationId xmlns:a16="http://schemas.microsoft.com/office/drawing/2014/main" id="{595328F8-CBA4-3814-911F-074DE232610A}"/>
              </a:ext>
            </a:extLst>
          </p:cNvPr>
          <p:cNvSpPr/>
          <p:nvPr/>
        </p:nvSpPr>
        <p:spPr>
          <a:xfrm>
            <a:off x="3992392" y="2457973"/>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turn driving band</a:t>
            </a:r>
          </a:p>
        </p:txBody>
      </p:sp>
      <p:cxnSp>
        <p:nvCxnSpPr>
          <p:cNvPr id="4131" name="Straight Arrow Connector 4130">
            <a:extLst>
              <a:ext uri="{FF2B5EF4-FFF2-40B4-BE49-F238E27FC236}">
                <a16:creationId xmlns:a16="http://schemas.microsoft.com/office/drawing/2014/main" id="{D164B1D5-BEF7-5DA6-3414-8A6DE65C108B}"/>
              </a:ext>
            </a:extLst>
          </p:cNvPr>
          <p:cNvCxnSpPr>
            <a:cxnSpLocks/>
            <a:endCxn id="4132" idx="1"/>
          </p:cNvCxnSpPr>
          <p:nvPr/>
        </p:nvCxnSpPr>
        <p:spPr>
          <a:xfrm flipV="1">
            <a:off x="5404246" y="2810961"/>
            <a:ext cx="280465"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32" name="Rectangle: Rounded Corners 4131">
            <a:extLst>
              <a:ext uri="{FF2B5EF4-FFF2-40B4-BE49-F238E27FC236}">
                <a16:creationId xmlns:a16="http://schemas.microsoft.com/office/drawing/2014/main" id="{94803A8D-9CB9-5DA2-88D2-8E60A9885E45}"/>
              </a:ext>
            </a:extLst>
          </p:cNvPr>
          <p:cNvSpPr/>
          <p:nvPr/>
        </p:nvSpPr>
        <p:spPr>
          <a:xfrm>
            <a:off x="5684711" y="2457422"/>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t>Shot blast </a:t>
            </a:r>
          </a:p>
          <a:p>
            <a:pPr algn="ctr"/>
            <a:r>
              <a:rPr lang="en-GB" sz="1200"/>
              <a:t>cavity and </a:t>
            </a:r>
          </a:p>
          <a:p>
            <a:pPr algn="ctr"/>
            <a:r>
              <a:rPr lang="en-GB" sz="1200"/>
              <a:t>de-magnetise</a:t>
            </a:r>
            <a:endParaRPr lang="en-GB" sz="1200" dirty="0"/>
          </a:p>
        </p:txBody>
      </p:sp>
      <p:cxnSp>
        <p:nvCxnSpPr>
          <p:cNvPr id="4135" name="Straight Arrow Connector 4134">
            <a:extLst>
              <a:ext uri="{FF2B5EF4-FFF2-40B4-BE49-F238E27FC236}">
                <a16:creationId xmlns:a16="http://schemas.microsoft.com/office/drawing/2014/main" id="{446A1FC4-2B58-A764-9CBA-6A37F42CFF8E}"/>
              </a:ext>
            </a:extLst>
          </p:cNvPr>
          <p:cNvCxnSpPr>
            <a:cxnSpLocks/>
            <a:stCxn id="4132" idx="3"/>
            <a:endCxn id="4136" idx="1"/>
          </p:cNvCxnSpPr>
          <p:nvPr/>
        </p:nvCxnSpPr>
        <p:spPr>
          <a:xfrm>
            <a:off x="7096565" y="2810961"/>
            <a:ext cx="318043" cy="96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36" name="Rectangle: Rounded Corners 4135">
            <a:extLst>
              <a:ext uri="{FF2B5EF4-FFF2-40B4-BE49-F238E27FC236}">
                <a16:creationId xmlns:a16="http://schemas.microsoft.com/office/drawing/2014/main" id="{926719DE-FE92-D2CE-596F-01AE67A9A13A}"/>
              </a:ext>
            </a:extLst>
          </p:cNvPr>
          <p:cNvSpPr/>
          <p:nvPr/>
        </p:nvSpPr>
        <p:spPr>
          <a:xfrm>
            <a:off x="7414608" y="2467060"/>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Paint cavity and core</a:t>
            </a:r>
          </a:p>
        </p:txBody>
      </p:sp>
      <p:cxnSp>
        <p:nvCxnSpPr>
          <p:cNvPr id="4138" name="Straight Arrow Connector 4137">
            <a:extLst>
              <a:ext uri="{FF2B5EF4-FFF2-40B4-BE49-F238E27FC236}">
                <a16:creationId xmlns:a16="http://schemas.microsoft.com/office/drawing/2014/main" id="{11F01A45-3D8B-2B66-4A0B-0D4278D17382}"/>
              </a:ext>
            </a:extLst>
          </p:cNvPr>
          <p:cNvCxnSpPr>
            <a:cxnSpLocks/>
            <a:stCxn id="4136" idx="3"/>
            <a:endCxn id="4141" idx="1"/>
          </p:cNvCxnSpPr>
          <p:nvPr/>
        </p:nvCxnSpPr>
        <p:spPr>
          <a:xfrm>
            <a:off x="8826462" y="2820599"/>
            <a:ext cx="35294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41" name="Rectangle: Rounded Corners 4140">
            <a:extLst>
              <a:ext uri="{FF2B5EF4-FFF2-40B4-BE49-F238E27FC236}">
                <a16:creationId xmlns:a16="http://schemas.microsoft.com/office/drawing/2014/main" id="{263246A9-4CFF-1D13-42D9-EBBBAEF9CA88}"/>
              </a:ext>
            </a:extLst>
          </p:cNvPr>
          <p:cNvSpPr/>
          <p:nvPr/>
        </p:nvSpPr>
        <p:spPr>
          <a:xfrm>
            <a:off x="9179407" y="2467060"/>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Inspect product</a:t>
            </a:r>
          </a:p>
        </p:txBody>
      </p:sp>
      <p:sp>
        <p:nvSpPr>
          <p:cNvPr id="4142" name="Rectangle: Rounded Corners 4141">
            <a:extLst>
              <a:ext uri="{FF2B5EF4-FFF2-40B4-BE49-F238E27FC236}">
                <a16:creationId xmlns:a16="http://schemas.microsoft.com/office/drawing/2014/main" id="{37E9D2CF-D762-96EA-A155-481BA752107B}"/>
              </a:ext>
            </a:extLst>
          </p:cNvPr>
          <p:cNvSpPr/>
          <p:nvPr/>
        </p:nvSpPr>
        <p:spPr>
          <a:xfrm>
            <a:off x="9179407" y="3397000"/>
            <a:ext cx="1411854" cy="70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Dispatch product</a:t>
            </a:r>
          </a:p>
        </p:txBody>
      </p:sp>
      <p:cxnSp>
        <p:nvCxnSpPr>
          <p:cNvPr id="4145" name="Straight Arrow Connector 4144">
            <a:extLst>
              <a:ext uri="{FF2B5EF4-FFF2-40B4-BE49-F238E27FC236}">
                <a16:creationId xmlns:a16="http://schemas.microsoft.com/office/drawing/2014/main" id="{EE8B9DF4-4041-F9EC-1BB3-E8CA9C91F7B5}"/>
              </a:ext>
            </a:extLst>
          </p:cNvPr>
          <p:cNvCxnSpPr>
            <a:cxnSpLocks/>
            <a:stCxn id="4141" idx="2"/>
            <a:endCxn id="4142" idx="0"/>
          </p:cNvCxnSpPr>
          <p:nvPr/>
        </p:nvCxnSpPr>
        <p:spPr>
          <a:xfrm>
            <a:off x="9885334" y="3174137"/>
            <a:ext cx="0" cy="22286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06376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ABCE-AAB1-D49F-C614-F6DEE0DAE3A9}"/>
              </a:ext>
            </a:extLst>
          </p:cNvPr>
          <p:cNvSpPr>
            <a:spLocks noGrp="1"/>
          </p:cNvSpPr>
          <p:nvPr>
            <p:ph type="title"/>
          </p:nvPr>
        </p:nvSpPr>
        <p:spPr>
          <a:xfrm>
            <a:off x="189023" y="-5542"/>
            <a:ext cx="9535007" cy="1041400"/>
          </a:xfrm>
        </p:spPr>
        <p:txBody>
          <a:bodyPr>
            <a:normAutofit fontScale="90000"/>
          </a:bodyPr>
          <a:lstStyle/>
          <a:p>
            <a:r>
              <a:rPr lang="en-GB" dirty="0"/>
              <a:t>Insert function flow from Propulsion team</a:t>
            </a:r>
          </a:p>
        </p:txBody>
      </p:sp>
      <p:pic>
        <p:nvPicPr>
          <p:cNvPr id="3" name="Picture 2" descr="A diagram of a process&#10;&#10;Description automatically generated">
            <a:extLst>
              <a:ext uri="{FF2B5EF4-FFF2-40B4-BE49-F238E27FC236}">
                <a16:creationId xmlns:a16="http://schemas.microsoft.com/office/drawing/2014/main" id="{AE8688AE-91FF-C2B0-DBC2-667C09EDA1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2212" y="709373"/>
            <a:ext cx="8699240" cy="6148627"/>
          </a:xfrm>
          <a:prstGeom prst="rect">
            <a:avLst/>
          </a:prstGeom>
        </p:spPr>
      </p:pic>
    </p:spTree>
    <p:extLst>
      <p:ext uri="{BB962C8B-B14F-4D97-AF65-F5344CB8AC3E}">
        <p14:creationId xmlns:p14="http://schemas.microsoft.com/office/powerpoint/2010/main" val="3426726400"/>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4C040-9212-F969-3BFD-2BD368ADD5C2}"/>
              </a:ext>
            </a:extLst>
          </p:cNvPr>
          <p:cNvSpPr>
            <a:spLocks noGrp="1"/>
          </p:cNvSpPr>
          <p:nvPr>
            <p:ph type="title"/>
          </p:nvPr>
        </p:nvSpPr>
        <p:spPr/>
        <p:txBody>
          <a:bodyPr/>
          <a:lstStyle/>
          <a:p>
            <a:r>
              <a:rPr lang="en-GB" dirty="0"/>
              <a:t>Insert function flow from </a:t>
            </a:r>
            <a:r>
              <a:rPr lang="en-GB" dirty="0" err="1"/>
              <a:t>Fuze</a:t>
            </a:r>
            <a:r>
              <a:rPr lang="en-GB" dirty="0"/>
              <a:t> team</a:t>
            </a:r>
          </a:p>
        </p:txBody>
      </p:sp>
      <p:pic>
        <p:nvPicPr>
          <p:cNvPr id="4" name="Picture 3" descr="A screenshot of a computer&#10;&#10;Description automatically generated">
            <a:extLst>
              <a:ext uri="{FF2B5EF4-FFF2-40B4-BE49-F238E27FC236}">
                <a16:creationId xmlns:a16="http://schemas.microsoft.com/office/drawing/2014/main" id="{15BC010E-2501-58A1-C260-B9FE1589988B}"/>
              </a:ext>
            </a:extLst>
          </p:cNvPr>
          <p:cNvPicPr>
            <a:picLocks noChangeAspect="1"/>
          </p:cNvPicPr>
          <p:nvPr/>
        </p:nvPicPr>
        <p:blipFill rotWithShape="1">
          <a:blip r:embed="rId2">
            <a:extLst>
              <a:ext uri="{28A0092B-C50C-407E-A947-70E740481C1C}">
                <a14:useLocalDpi xmlns:a14="http://schemas.microsoft.com/office/drawing/2010/main" val="0"/>
              </a:ext>
            </a:extLst>
          </a:blip>
          <a:srcRect l="32188" t="22984" r="34144" b="13036"/>
          <a:stretch/>
        </p:blipFill>
        <p:spPr>
          <a:xfrm>
            <a:off x="388961" y="900751"/>
            <a:ext cx="4722125" cy="5750617"/>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27B2487A-5143-9805-1564-8BBF82D04368}"/>
              </a:ext>
            </a:extLst>
          </p:cNvPr>
          <p:cNvPicPr>
            <a:picLocks noChangeAspect="1"/>
          </p:cNvPicPr>
          <p:nvPr/>
        </p:nvPicPr>
        <p:blipFill rotWithShape="1">
          <a:blip r:embed="rId3">
            <a:extLst>
              <a:ext uri="{28A0092B-C50C-407E-A947-70E740481C1C}">
                <a14:useLocalDpi xmlns:a14="http://schemas.microsoft.com/office/drawing/2010/main" val="0"/>
              </a:ext>
            </a:extLst>
          </a:blip>
          <a:srcRect l="75660" t="35125" r="5321" b="23781"/>
          <a:stretch/>
        </p:blipFill>
        <p:spPr>
          <a:xfrm>
            <a:off x="5704081" y="2688609"/>
            <a:ext cx="1488290" cy="2060812"/>
          </a:xfrm>
          <a:prstGeom prst="rect">
            <a:avLst/>
          </a:prstGeom>
        </p:spPr>
      </p:pic>
      <p:cxnSp>
        <p:nvCxnSpPr>
          <p:cNvPr id="8" name="Straight Arrow Connector 7">
            <a:extLst>
              <a:ext uri="{FF2B5EF4-FFF2-40B4-BE49-F238E27FC236}">
                <a16:creationId xmlns:a16="http://schemas.microsoft.com/office/drawing/2014/main" id="{611CDCD5-7178-4950-DE20-FA173B82F6E9}"/>
              </a:ext>
            </a:extLst>
          </p:cNvPr>
          <p:cNvCxnSpPr>
            <a:cxnSpLocks/>
            <a:endCxn id="6" idx="1"/>
          </p:cNvCxnSpPr>
          <p:nvPr/>
        </p:nvCxnSpPr>
        <p:spPr>
          <a:xfrm>
            <a:off x="4988257" y="3719015"/>
            <a:ext cx="715824"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2938677"/>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23240" y="2133965"/>
            <a:ext cx="6116708" cy="4610964"/>
          </a:xfrm>
          <a:prstGeom prst="rect">
            <a:avLst/>
          </a:prstGeom>
          <a:solidFill>
            <a:schemeClr val="accent3">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bg1"/>
              </a:solidFill>
            </a:endParaRPr>
          </a:p>
        </p:txBody>
      </p:sp>
      <p:pic>
        <p:nvPicPr>
          <p:cNvPr id="5" name="Picture 4">
            <a:extLst>
              <a:ext uri="{FF2B5EF4-FFF2-40B4-BE49-F238E27FC236}">
                <a16:creationId xmlns:a16="http://schemas.microsoft.com/office/drawing/2014/main" id="{4BB1348B-8040-F94B-8A0A-843CA696EB12}"/>
              </a:ext>
            </a:extLst>
          </p:cNvPr>
          <p:cNvPicPr>
            <a:picLocks noChangeAspect="1"/>
          </p:cNvPicPr>
          <p:nvPr/>
        </p:nvPicPr>
        <p:blipFill rotWithShape="1">
          <a:blip r:embed="rId2"/>
          <a:srcRect t="27011"/>
          <a:stretch/>
        </p:blipFill>
        <p:spPr>
          <a:xfrm>
            <a:off x="5107578" y="2262896"/>
            <a:ext cx="5664200" cy="4412343"/>
          </a:xfrm>
          <a:prstGeom prst="rect">
            <a:avLst/>
          </a:prstGeom>
        </p:spPr>
      </p:pic>
      <p:sp>
        <p:nvSpPr>
          <p:cNvPr id="4" name="Title 3">
            <a:extLst>
              <a:ext uri="{FF2B5EF4-FFF2-40B4-BE49-F238E27FC236}">
                <a16:creationId xmlns:a16="http://schemas.microsoft.com/office/drawing/2014/main" id="{21FC1EA4-33D6-4B4A-A60B-1F7A15F242CD}"/>
              </a:ext>
            </a:extLst>
          </p:cNvPr>
          <p:cNvSpPr>
            <a:spLocks noGrp="1"/>
          </p:cNvSpPr>
          <p:nvPr>
            <p:ph type="title"/>
          </p:nvPr>
        </p:nvSpPr>
        <p:spPr>
          <a:xfrm>
            <a:off x="108086" y="435498"/>
            <a:ext cx="8076809" cy="604058"/>
          </a:xfrm>
        </p:spPr>
        <p:txBody>
          <a:bodyPr>
            <a:normAutofit fontScale="90000"/>
          </a:bodyPr>
          <a:lstStyle/>
          <a:p>
            <a:r>
              <a:rPr lang="en-GB" sz="3200" dirty="0"/>
              <a:t>Check That Manufacturing Functionality Delivers </a:t>
            </a:r>
            <a:r>
              <a:rPr lang="en-GB" sz="3200" dirty="0" err="1"/>
              <a:t>Mfg</a:t>
            </a:r>
            <a:r>
              <a:rPr lang="en-GB" sz="3200" dirty="0"/>
              <a:t> Requirements</a:t>
            </a:r>
            <a:br>
              <a:rPr lang="en-GB" sz="3200" dirty="0"/>
            </a:br>
            <a:endParaRPr lang="en-US" sz="3200" dirty="0"/>
          </a:p>
        </p:txBody>
      </p:sp>
      <p:sp>
        <p:nvSpPr>
          <p:cNvPr id="8" name="AutoShape 11"/>
          <p:cNvSpPr>
            <a:spLocks noChangeArrowheads="1"/>
          </p:cNvSpPr>
          <p:nvPr/>
        </p:nvSpPr>
        <p:spPr bwMode="auto">
          <a:xfrm>
            <a:off x="3119769" y="2785263"/>
            <a:ext cx="1587500" cy="574431"/>
          </a:xfrm>
          <a:prstGeom prst="wedgeRoundRectCallout">
            <a:avLst>
              <a:gd name="adj1" fmla="val 73000"/>
              <a:gd name="adj2" fmla="val 5127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tx1"/>
                </a:solidFill>
              </a:rPr>
              <a:t>Stakeholder Requirements</a:t>
            </a:r>
            <a:endParaRPr lang="en-US" sz="1477">
              <a:solidFill>
                <a:schemeClr val="tx1"/>
              </a:solidFill>
            </a:endParaRPr>
          </a:p>
        </p:txBody>
      </p:sp>
      <p:sp>
        <p:nvSpPr>
          <p:cNvPr id="9" name="AutoShape 12"/>
          <p:cNvSpPr>
            <a:spLocks noChangeArrowheads="1"/>
          </p:cNvSpPr>
          <p:nvPr/>
        </p:nvSpPr>
        <p:spPr bwMode="auto">
          <a:xfrm>
            <a:off x="7325033" y="993873"/>
            <a:ext cx="1719725" cy="750277"/>
          </a:xfrm>
          <a:prstGeom prst="wedgeRoundRectCallout">
            <a:avLst>
              <a:gd name="adj1" fmla="val 23694"/>
              <a:gd name="adj2" fmla="val 14673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dirty="0" err="1">
                <a:solidFill>
                  <a:schemeClr val="tx1"/>
                </a:solidFill>
              </a:rPr>
              <a:t>Mfg</a:t>
            </a:r>
            <a:r>
              <a:rPr lang="en-GB" sz="1477" dirty="0">
                <a:solidFill>
                  <a:schemeClr val="tx1"/>
                </a:solidFill>
              </a:rPr>
              <a:t> Systems</a:t>
            </a:r>
          </a:p>
          <a:p>
            <a:pPr algn="ctr"/>
            <a:r>
              <a:rPr lang="en-GB" sz="1477" dirty="0">
                <a:solidFill>
                  <a:schemeClr val="tx1"/>
                </a:solidFill>
              </a:rPr>
              <a:t>Functional Requirements</a:t>
            </a:r>
            <a:endParaRPr lang="en-US" sz="1477" dirty="0">
              <a:solidFill>
                <a:schemeClr val="tx1"/>
              </a:solidFill>
            </a:endParaRPr>
          </a:p>
        </p:txBody>
      </p:sp>
      <p:sp>
        <p:nvSpPr>
          <p:cNvPr id="10" name="AutoShape 15"/>
          <p:cNvSpPr>
            <a:spLocks noChangeArrowheads="1"/>
          </p:cNvSpPr>
          <p:nvPr/>
        </p:nvSpPr>
        <p:spPr bwMode="auto">
          <a:xfrm>
            <a:off x="3119769" y="1688465"/>
            <a:ext cx="1587500" cy="574431"/>
          </a:xfrm>
          <a:prstGeom prst="wedgeRoundRectCallout">
            <a:avLst>
              <a:gd name="adj1" fmla="val 143398"/>
              <a:gd name="adj2" fmla="val 230277"/>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tx1"/>
                </a:solidFill>
              </a:rPr>
              <a:t>Stakeholder </a:t>
            </a:r>
          </a:p>
          <a:p>
            <a:pPr algn="ctr"/>
            <a:r>
              <a:rPr lang="en-GB" sz="1477">
                <a:solidFill>
                  <a:schemeClr val="tx1"/>
                </a:solidFill>
              </a:rPr>
              <a:t>Importance</a:t>
            </a:r>
            <a:endParaRPr lang="en-US" sz="1477">
              <a:solidFill>
                <a:schemeClr val="tx1"/>
              </a:solidFill>
            </a:endParaRPr>
          </a:p>
        </p:txBody>
      </p:sp>
      <p:sp>
        <p:nvSpPr>
          <p:cNvPr id="11" name="AutoShape 14"/>
          <p:cNvSpPr>
            <a:spLocks noChangeArrowheads="1"/>
          </p:cNvSpPr>
          <p:nvPr/>
        </p:nvSpPr>
        <p:spPr bwMode="auto">
          <a:xfrm>
            <a:off x="2542047" y="5105401"/>
            <a:ext cx="1587500" cy="750277"/>
          </a:xfrm>
          <a:prstGeom prst="wedgeRoundRectCallout">
            <a:avLst>
              <a:gd name="adj1" fmla="val 227944"/>
              <a:gd name="adj2" fmla="val 7340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tx1"/>
                </a:solidFill>
              </a:rPr>
              <a:t>Performance Requirements</a:t>
            </a:r>
          </a:p>
          <a:p>
            <a:pPr algn="ctr"/>
            <a:r>
              <a:rPr lang="en-GB" sz="1477">
                <a:solidFill>
                  <a:schemeClr val="tx1"/>
                </a:solidFill>
              </a:rPr>
              <a:t>of Functions</a:t>
            </a:r>
            <a:endParaRPr lang="en-US" sz="1477">
              <a:solidFill>
                <a:schemeClr val="tx1"/>
              </a:solidFill>
            </a:endParaRPr>
          </a:p>
        </p:txBody>
      </p:sp>
      <p:sp>
        <p:nvSpPr>
          <p:cNvPr id="12" name="AutoShape 16"/>
          <p:cNvSpPr>
            <a:spLocks noChangeArrowheads="1"/>
          </p:cNvSpPr>
          <p:nvPr/>
        </p:nvSpPr>
        <p:spPr bwMode="auto">
          <a:xfrm>
            <a:off x="2361401" y="5924111"/>
            <a:ext cx="2171700" cy="574431"/>
          </a:xfrm>
          <a:prstGeom prst="wedgeRoundRectCallout">
            <a:avLst>
              <a:gd name="adj1" fmla="val 155996"/>
              <a:gd name="adj2" fmla="val 4636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477">
                <a:solidFill>
                  <a:schemeClr val="tx1"/>
                </a:solidFill>
              </a:rPr>
              <a:t>Importance of Functional Rqts</a:t>
            </a:r>
            <a:endParaRPr lang="en-US" sz="1477">
              <a:solidFill>
                <a:schemeClr val="tx1"/>
              </a:solidFill>
            </a:endParaRPr>
          </a:p>
        </p:txBody>
      </p:sp>
      <p:sp>
        <p:nvSpPr>
          <p:cNvPr id="13" name="AutoShape 13"/>
          <p:cNvSpPr>
            <a:spLocks noChangeArrowheads="1"/>
          </p:cNvSpPr>
          <p:nvPr/>
        </p:nvSpPr>
        <p:spPr bwMode="auto">
          <a:xfrm>
            <a:off x="2275608" y="3452922"/>
            <a:ext cx="1790700" cy="1547446"/>
          </a:xfrm>
          <a:prstGeom prst="wedgeRoundRectCallout">
            <a:avLst>
              <a:gd name="adj1" fmla="val 196630"/>
              <a:gd name="adj2" fmla="val -1013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tx1"/>
                </a:solidFill>
              </a:rPr>
              <a:t>Relationships</a:t>
            </a:r>
          </a:p>
          <a:p>
            <a:pPr algn="ctr"/>
            <a:r>
              <a:rPr lang="en-GB" sz="1477">
                <a:solidFill>
                  <a:schemeClr val="tx1"/>
                </a:solidFill>
              </a:rPr>
              <a:t>Will the functionality</a:t>
            </a:r>
          </a:p>
          <a:p>
            <a:pPr algn="ctr"/>
            <a:r>
              <a:rPr lang="en-GB" sz="1477">
                <a:solidFill>
                  <a:schemeClr val="tx1"/>
                </a:solidFill>
              </a:rPr>
              <a:t>deliver the stakeholders’ requirements?</a:t>
            </a:r>
            <a:endParaRPr lang="en-US" sz="1477">
              <a:solidFill>
                <a:schemeClr val="tx1"/>
              </a:solidFill>
            </a:endParaRPr>
          </a:p>
        </p:txBody>
      </p:sp>
    </p:spTree>
    <p:extLst>
      <p:ext uri="{BB962C8B-B14F-4D97-AF65-F5344CB8AC3E}">
        <p14:creationId xmlns:p14="http://schemas.microsoft.com/office/powerpoint/2010/main" val="1262649298"/>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a:xfrm>
            <a:off x="189623" y="486696"/>
            <a:ext cx="9144000" cy="500615"/>
          </a:xfrm>
        </p:spPr>
        <p:txBody>
          <a:bodyPr>
            <a:normAutofit fontScale="90000"/>
          </a:bodyPr>
          <a:lstStyle/>
          <a:p>
            <a:r>
              <a:rPr lang="en-GB" dirty="0"/>
              <a:t>Exercise: QFD 1 for the Manufacturing System</a:t>
            </a:r>
          </a:p>
        </p:txBody>
      </p:sp>
      <p:sp>
        <p:nvSpPr>
          <p:cNvPr id="4" name="Text Placeholder 3">
            <a:extLst>
              <a:ext uri="{FF2B5EF4-FFF2-40B4-BE49-F238E27FC236}">
                <a16:creationId xmlns:a16="http://schemas.microsoft.com/office/drawing/2014/main" id="{EE3BF863-7E48-3348-90FF-9B872E0E7591}"/>
              </a:ext>
            </a:extLst>
          </p:cNvPr>
          <p:cNvSpPr>
            <a:spLocks noGrp="1"/>
          </p:cNvSpPr>
          <p:nvPr>
            <p:ph type="body" sz="half" idx="2"/>
          </p:nvPr>
        </p:nvSpPr>
        <p:spPr>
          <a:xfrm>
            <a:off x="6471512" y="2084223"/>
            <a:ext cx="4224337" cy="2846933"/>
          </a:xfrm>
        </p:spPr>
        <p:txBody>
          <a:bodyPr>
            <a:normAutofit fontScale="62500" lnSpcReduction="20000"/>
          </a:bodyPr>
          <a:lstStyle/>
          <a:p>
            <a:pPr marL="0" indent="0">
              <a:buNone/>
            </a:pPr>
            <a:r>
              <a:rPr lang="en-GB" sz="3100" b="1" dirty="0"/>
              <a:t>In small teams</a:t>
            </a:r>
          </a:p>
          <a:p>
            <a:r>
              <a:rPr lang="en-GB" sz="3100" dirty="0"/>
              <a:t>Construct a QFD 1 for the manufacture of your critical component</a:t>
            </a:r>
          </a:p>
          <a:p>
            <a:r>
              <a:rPr lang="en-GB" sz="3100" dirty="0"/>
              <a:t>Identify any critical functionality</a:t>
            </a:r>
          </a:p>
          <a:p>
            <a:r>
              <a:rPr lang="en-GB" sz="3100" dirty="0"/>
              <a:t>For the critical functionality determine suitable metrics/measures (the HOW MUCHs)</a:t>
            </a:r>
          </a:p>
          <a:p>
            <a:pPr marL="0" indent="0">
              <a:buNone/>
            </a:pPr>
            <a:r>
              <a:rPr lang="en-GB" sz="3100" b="1" dirty="0"/>
              <a:t>Time 30 minutes</a:t>
            </a:r>
          </a:p>
          <a:p>
            <a:endParaRPr lang="en-US" dirty="0"/>
          </a:p>
        </p:txBody>
      </p:sp>
      <p:sp>
        <p:nvSpPr>
          <p:cNvPr id="2" name="Rectangle 1">
            <a:extLst>
              <a:ext uri="{FF2B5EF4-FFF2-40B4-BE49-F238E27FC236}">
                <a16:creationId xmlns:a16="http://schemas.microsoft.com/office/drawing/2014/main" id="{2A23E1D5-4FDC-E1BF-E62E-3DA767D07CA5}"/>
              </a:ext>
            </a:extLst>
          </p:cNvPr>
          <p:cNvSpPr/>
          <p:nvPr/>
        </p:nvSpPr>
        <p:spPr>
          <a:xfrm>
            <a:off x="873187" y="1743156"/>
            <a:ext cx="4847303" cy="4628148"/>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82AF2D1-BA0D-8CAB-ACFD-9F01378F1634}"/>
              </a:ext>
            </a:extLst>
          </p:cNvPr>
          <p:cNvPicPr>
            <a:picLocks noChangeAspect="1"/>
          </p:cNvPicPr>
          <p:nvPr/>
        </p:nvPicPr>
        <p:blipFill>
          <a:blip r:embed="rId2"/>
          <a:stretch>
            <a:fillRect/>
          </a:stretch>
        </p:blipFill>
        <p:spPr>
          <a:xfrm>
            <a:off x="1262728" y="1750087"/>
            <a:ext cx="4075588" cy="4236579"/>
          </a:xfrm>
          <a:prstGeom prst="rect">
            <a:avLst/>
          </a:prstGeom>
        </p:spPr>
      </p:pic>
    </p:spTree>
    <p:extLst>
      <p:ext uri="{BB962C8B-B14F-4D97-AF65-F5344CB8AC3E}">
        <p14:creationId xmlns:p14="http://schemas.microsoft.com/office/powerpoint/2010/main" val="2373145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C86C-5452-B3D2-EAB9-75E3AE818D24}"/>
              </a:ext>
            </a:extLst>
          </p:cNvPr>
          <p:cNvSpPr>
            <a:spLocks noGrp="1"/>
          </p:cNvSpPr>
          <p:nvPr>
            <p:ph type="title"/>
          </p:nvPr>
        </p:nvSpPr>
        <p:spPr/>
        <p:txBody>
          <a:bodyPr/>
          <a:lstStyle/>
          <a:p>
            <a:r>
              <a:rPr lang="en-GB" dirty="0"/>
              <a:t>We should now have :-</a:t>
            </a:r>
          </a:p>
        </p:txBody>
      </p:sp>
      <p:sp>
        <p:nvSpPr>
          <p:cNvPr id="3" name="Content Placeholder 2">
            <a:extLst>
              <a:ext uri="{FF2B5EF4-FFF2-40B4-BE49-F238E27FC236}">
                <a16:creationId xmlns:a16="http://schemas.microsoft.com/office/drawing/2014/main" id="{9464B3E9-9778-A7DA-4E94-39F219E5FFD8}"/>
              </a:ext>
            </a:extLst>
          </p:cNvPr>
          <p:cNvSpPr>
            <a:spLocks noGrp="1"/>
          </p:cNvSpPr>
          <p:nvPr>
            <p:ph sz="half" idx="1"/>
          </p:nvPr>
        </p:nvSpPr>
        <p:spPr>
          <a:xfrm>
            <a:off x="376767" y="1152529"/>
            <a:ext cx="11211076" cy="5199063"/>
          </a:xfrm>
        </p:spPr>
        <p:txBody>
          <a:bodyPr>
            <a:normAutofit lnSpcReduction="10000"/>
          </a:bodyPr>
          <a:lstStyle/>
          <a:p>
            <a:r>
              <a:rPr lang="en-GB" dirty="0"/>
              <a:t>Critical feature(s) Subsystem.</a:t>
            </a:r>
          </a:p>
          <a:p>
            <a:r>
              <a:rPr lang="en-GB" dirty="0"/>
              <a:t>Critical feature(s) Component.</a:t>
            </a:r>
          </a:p>
          <a:p>
            <a:r>
              <a:rPr lang="en-GB" dirty="0"/>
              <a:t>Critical noises.</a:t>
            </a:r>
          </a:p>
          <a:p>
            <a:r>
              <a:rPr lang="en-GB" dirty="0"/>
              <a:t>Critical controls.</a:t>
            </a:r>
          </a:p>
          <a:p>
            <a:r>
              <a:rPr lang="en-GB" dirty="0"/>
              <a:t>Important manufacturing functions</a:t>
            </a:r>
          </a:p>
          <a:p>
            <a:endParaRPr lang="en-GB" dirty="0"/>
          </a:p>
          <a:p>
            <a:r>
              <a:rPr lang="en-GB" dirty="0"/>
              <a:t>What we need to do now is to explore the allowable control tolerances on the manufacturing processes for these items.</a:t>
            </a:r>
          </a:p>
          <a:p>
            <a:pPr lvl="1"/>
            <a:r>
              <a:rPr lang="en-GB" dirty="0"/>
              <a:t>FFMEA</a:t>
            </a:r>
          </a:p>
          <a:p>
            <a:pPr lvl="1"/>
            <a:r>
              <a:rPr lang="en-GB" dirty="0"/>
              <a:t>QFD 3 …….Identifies and specifies process controls</a:t>
            </a:r>
          </a:p>
          <a:p>
            <a:pPr lvl="1"/>
            <a:r>
              <a:rPr lang="en-GB" dirty="0"/>
              <a:t>P-Diagrams and what/why for the critical processes</a:t>
            </a:r>
          </a:p>
          <a:p>
            <a:pPr lvl="1"/>
            <a:r>
              <a:rPr lang="en-GB" dirty="0"/>
              <a:t>QFD 4 …….Identifies control measures that must be put in place.</a:t>
            </a:r>
          </a:p>
          <a:p>
            <a:pPr lvl="1"/>
            <a:endParaRPr lang="en-GB" dirty="0"/>
          </a:p>
          <a:p>
            <a:endParaRPr lang="en-GB" dirty="0"/>
          </a:p>
          <a:p>
            <a:endParaRPr lang="en-GB" dirty="0"/>
          </a:p>
        </p:txBody>
      </p:sp>
    </p:spTree>
    <p:extLst>
      <p:ext uri="{BB962C8B-B14F-4D97-AF65-F5344CB8AC3E}">
        <p14:creationId xmlns:p14="http://schemas.microsoft.com/office/powerpoint/2010/main" val="3965530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7" name="Title 6"/>
          <p:cNvSpPr>
            <a:spLocks noGrp="1"/>
          </p:cNvSpPr>
          <p:nvPr>
            <p:ph type="ctrTitle"/>
          </p:nvPr>
        </p:nvSpPr>
        <p:spPr>
          <a:xfrm>
            <a:off x="1154955" y="1447800"/>
            <a:ext cx="6974915" cy="3329581"/>
          </a:xfrm>
        </p:spPr>
        <p:txBody>
          <a:bodyPr>
            <a:normAutofit/>
          </a:bodyPr>
          <a:lstStyle/>
          <a:p>
            <a:r>
              <a:rPr lang="en-US" sz="6700" b="1"/>
              <a:t>Performing System Analysis</a:t>
            </a:r>
            <a:br>
              <a:rPr lang="en-US" sz="6700" b="1"/>
            </a:br>
            <a:endParaRPr lang="en-US" sz="6700" b="1"/>
          </a:p>
        </p:txBody>
      </p:sp>
      <p:sp>
        <p:nvSpPr>
          <p:cNvPr id="3" name="Subtitle 2">
            <a:extLst>
              <a:ext uri="{FF2B5EF4-FFF2-40B4-BE49-F238E27FC236}">
                <a16:creationId xmlns:a16="http://schemas.microsoft.com/office/drawing/2014/main" id="{B75298C4-FEAE-44F4-B2C1-6325C17B3242}"/>
              </a:ext>
            </a:extLst>
          </p:cNvPr>
          <p:cNvSpPr>
            <a:spLocks noGrp="1"/>
          </p:cNvSpPr>
          <p:nvPr>
            <p:ph type="subTitle" idx="1"/>
          </p:nvPr>
        </p:nvSpPr>
        <p:spPr>
          <a:xfrm>
            <a:off x="1154955" y="4777380"/>
            <a:ext cx="6974911" cy="861420"/>
          </a:xfrm>
        </p:spPr>
        <p:txBody>
          <a:bodyPr>
            <a:normAutofit/>
          </a:bodyPr>
          <a:lstStyle/>
          <a:p>
            <a:endParaRPr lang="en-GB">
              <a:solidFill>
                <a:schemeClr val="tx1">
                  <a:lumMod val="85000"/>
                  <a:lumOff val="15000"/>
                </a:schemeClr>
              </a:solidFill>
            </a:endParaRPr>
          </a:p>
        </p:txBody>
      </p:sp>
    </p:spTree>
    <p:extLst>
      <p:ext uri="{BB962C8B-B14F-4D97-AF65-F5344CB8AC3E}">
        <p14:creationId xmlns:p14="http://schemas.microsoft.com/office/powerpoint/2010/main" val="140515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p>
        </p:txBody>
      </p:sp>
      <p:sp>
        <p:nvSpPr>
          <p:cNvPr id="16387" name="Rectangle 4"/>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p>
        </p:txBody>
      </p:sp>
      <p:sp>
        <p:nvSpPr>
          <p:cNvPr id="16388" name="Rectangle 6"/>
          <p:cNvSpPr>
            <a:spLocks noGrp="1" noChangeArrowheads="1"/>
          </p:cNvSpPr>
          <p:nvPr>
            <p:ph type="title"/>
          </p:nvPr>
        </p:nvSpPr>
        <p:spPr>
          <a:xfrm>
            <a:off x="67081" y="0"/>
            <a:ext cx="6489700" cy="443653"/>
          </a:xfrm>
          <a:noFill/>
        </p:spPr>
        <p:txBody>
          <a:bodyPr lIns="83527" tIns="41031" rIns="83527" bIns="41031">
            <a:normAutofit fontScale="90000"/>
          </a:bodyPr>
          <a:lstStyle/>
          <a:p>
            <a:pPr defTabSz="703402"/>
            <a:r>
              <a:rPr lang="en-GB" dirty="0">
                <a:latin typeface="Arial" charset="0"/>
              </a:rPr>
              <a:t>Time to Stop and Think!</a:t>
            </a:r>
          </a:p>
        </p:txBody>
      </p:sp>
      <p:pic>
        <p:nvPicPr>
          <p:cNvPr id="16390"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308016" y="2596263"/>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p:cNvSpPr/>
          <p:nvPr/>
        </p:nvSpPr>
        <p:spPr>
          <a:xfrm>
            <a:off x="1308016" y="1460268"/>
            <a:ext cx="9089436"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just" defTabSz="703402"/>
            <a:r>
              <a:rPr lang="en-GB" sz="1800" dirty="0"/>
              <a:t>The increase in complexity of systems has resulted in many displaying undesirable emergent behaviour. Hindsight often shows these to be </a:t>
            </a:r>
            <a:r>
              <a:rPr lang="ja-JP" altLang="en-GB" sz="1800" dirty="0"/>
              <a:t>“</a:t>
            </a:r>
            <a:r>
              <a:rPr lang="en-GB" altLang="ja-JP" sz="1800" dirty="0"/>
              <a:t>obvious</a:t>
            </a:r>
            <a:r>
              <a:rPr lang="ja-JP" altLang="en-GB" sz="1800" dirty="0"/>
              <a:t>”</a:t>
            </a:r>
            <a:r>
              <a:rPr lang="en-GB" altLang="ja-JP" sz="1800" dirty="0"/>
              <a:t> and therefore avoidable – </a:t>
            </a:r>
            <a:r>
              <a:rPr lang="ja-JP" altLang="en-GB" sz="1800" dirty="0"/>
              <a:t>“</a:t>
            </a:r>
            <a:r>
              <a:rPr lang="en-GB" altLang="ja-JP" sz="1800" dirty="0"/>
              <a:t>if only we</a:t>
            </a:r>
            <a:r>
              <a:rPr lang="ja-JP" altLang="en-GB" sz="1800" dirty="0"/>
              <a:t>’</a:t>
            </a:r>
            <a:r>
              <a:rPr lang="en-GB" altLang="ja-JP" sz="1800" dirty="0"/>
              <a:t>d had time to think!</a:t>
            </a:r>
            <a:r>
              <a:rPr lang="ja-JP" altLang="en-GB" sz="1800" dirty="0"/>
              <a:t>”</a:t>
            </a:r>
            <a:endParaRPr lang="en-GB" sz="1800" dirty="0"/>
          </a:p>
        </p:txBody>
      </p:sp>
      <p:sp>
        <p:nvSpPr>
          <p:cNvPr id="3" name="Rectangle 2"/>
          <p:cNvSpPr/>
          <p:nvPr/>
        </p:nvSpPr>
        <p:spPr>
          <a:xfrm>
            <a:off x="6853100" y="3325513"/>
            <a:ext cx="3375890" cy="1703672"/>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just" eaLnBrk="1" hangingPunct="1">
              <a:lnSpc>
                <a:spcPct val="90000"/>
              </a:lnSpc>
            </a:pPr>
            <a:r>
              <a:rPr lang="en-GB" sz="1662" dirty="0">
                <a:solidFill>
                  <a:srgbClr val="002060"/>
                </a:solidFill>
              </a:rPr>
              <a:t>One aspect of undesirable emergence is system failure which can be assessed BEFORE design to provide an early assessment of risk and ideas and guidance for generating and selecting conceptual solutions</a:t>
            </a:r>
            <a:endParaRPr lang="en-GB" sz="1477" dirty="0">
              <a:solidFill>
                <a:srgbClr val="002060"/>
              </a:solidFill>
            </a:endParaRPr>
          </a:p>
        </p:txBody>
      </p:sp>
    </p:spTree>
    <p:extLst>
      <p:ext uri="{BB962C8B-B14F-4D97-AF65-F5344CB8AC3E}">
        <p14:creationId xmlns:p14="http://schemas.microsoft.com/office/powerpoint/2010/main" val="2556269681"/>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887243" y="719957"/>
            <a:ext cx="1459924" cy="916071"/>
          </a:xfrm>
          <a:prstGeom prst="rect">
            <a:avLst/>
          </a:prstGeom>
          <a:noFill/>
          <a:ln w="9525">
            <a:noFill/>
            <a:miter lim="800000"/>
            <a:headEnd/>
            <a:tailEnd/>
          </a:ln>
        </p:spPr>
        <p:txBody>
          <a:bodyPr wrap="square" lIns="84253" tIns="42126" rIns="84253" bIns="42126">
            <a:spAutoFit/>
          </a:bodyPr>
          <a:lstStyle/>
          <a:p>
            <a:pPr eaLnBrk="0" hangingPunct="0"/>
            <a:r>
              <a:rPr lang="en-GB" b="1" dirty="0"/>
              <a:t>Customer</a:t>
            </a:r>
          </a:p>
          <a:p>
            <a:pPr eaLnBrk="0" hangingPunct="0"/>
            <a:r>
              <a:rPr lang="en-GB"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12094" y="5759748"/>
            <a:ext cx="1349619" cy="929054"/>
          </a:xfrm>
          <a:prstGeom prst="flowChartDocumen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00"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10213059" y="3679252"/>
            <a:ext cx="1409700" cy="961292"/>
          </a:xfrm>
          <a:prstGeom prst="flowChartDocumen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tx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0" y="56418"/>
            <a:ext cx="1094205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100" dirty="0">
                <a:solidFill>
                  <a:srgbClr val="000000"/>
                </a:solidFill>
              </a:rPr>
              <a:t>Manufacturing System</a:t>
            </a:r>
          </a:p>
          <a:p>
            <a:pPr algn="ctr">
              <a:defRPr/>
            </a:pPr>
            <a:r>
              <a:rPr lang="en-GB" sz="1200" dirty="0">
                <a:solidFill>
                  <a:srgbClr val="000000"/>
                </a:solidFill>
              </a:rPr>
              <a:t>Design</a:t>
            </a:r>
          </a:p>
          <a:p>
            <a:pPr algn="ctr">
              <a:defRPr/>
            </a:pPr>
            <a:r>
              <a:rPr lang="en-GB" sz="1100" dirty="0">
                <a:solidFill>
                  <a:srgbClr val="000000"/>
                </a:solidFill>
              </a:rPr>
              <a:t>Definition</a:t>
            </a:r>
          </a:p>
        </p:txBody>
      </p:sp>
      <p:pic>
        <p:nvPicPr>
          <p:cNvPr id="2" name="Picture 1">
            <a:extLst>
              <a:ext uri="{FF2B5EF4-FFF2-40B4-BE49-F238E27FC236}">
                <a16:creationId xmlns:a16="http://schemas.microsoft.com/office/drawing/2014/main" id="{98E68159-421B-0E4C-85A5-65DEE0CE20C0}"/>
              </a:ext>
            </a:extLst>
          </p:cNvPr>
          <p:cNvPicPr>
            <a:picLocks noChangeAspect="1"/>
          </p:cNvPicPr>
          <p:nvPr/>
        </p:nvPicPr>
        <p:blipFill>
          <a:blip r:embed="rId3"/>
          <a:stretch>
            <a:fillRect/>
          </a:stretch>
        </p:blipFill>
        <p:spPr>
          <a:xfrm>
            <a:off x="2475015" y="1918096"/>
            <a:ext cx="4737100" cy="3810000"/>
          </a:xfrm>
          <a:prstGeom prst="rect">
            <a:avLst/>
          </a:prstGeom>
        </p:spPr>
      </p:pic>
    </p:spTree>
    <p:extLst>
      <p:ext uri="{BB962C8B-B14F-4D97-AF65-F5344CB8AC3E}">
        <p14:creationId xmlns:p14="http://schemas.microsoft.com/office/powerpoint/2010/main" val="2658930175"/>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7DBB2B-9C2B-2E4E-8706-E1E4DC485EE1}"/>
              </a:ext>
            </a:extLst>
          </p:cNvPr>
          <p:cNvSpPr>
            <a:spLocks noGrp="1"/>
          </p:cNvSpPr>
          <p:nvPr>
            <p:ph type="title"/>
          </p:nvPr>
        </p:nvSpPr>
        <p:spPr>
          <a:xfrm>
            <a:off x="300826" y="519443"/>
            <a:ext cx="9144000" cy="453611"/>
          </a:xfrm>
        </p:spPr>
        <p:txBody>
          <a:bodyPr>
            <a:normAutofit fontScale="90000"/>
          </a:bodyPr>
          <a:lstStyle/>
          <a:p>
            <a:r>
              <a:rPr lang="en-US" dirty="0"/>
              <a:t>Why Stop and Think?</a:t>
            </a:r>
          </a:p>
        </p:txBody>
      </p:sp>
      <p:sp>
        <p:nvSpPr>
          <p:cNvPr id="7" name="Text Placeholder 6">
            <a:extLst>
              <a:ext uri="{FF2B5EF4-FFF2-40B4-BE49-F238E27FC236}">
                <a16:creationId xmlns:a16="http://schemas.microsoft.com/office/drawing/2014/main" id="{6870EAD9-2112-6B4E-8794-28AF3E3F9FC8}"/>
              </a:ext>
            </a:extLst>
          </p:cNvPr>
          <p:cNvSpPr>
            <a:spLocks noGrp="1"/>
          </p:cNvSpPr>
          <p:nvPr>
            <p:ph type="body" sz="half" idx="2"/>
          </p:nvPr>
        </p:nvSpPr>
        <p:spPr>
          <a:xfrm>
            <a:off x="6269844" y="1932363"/>
            <a:ext cx="5450302" cy="3592365"/>
          </a:xfrm>
        </p:spPr>
        <p:txBody>
          <a:bodyPr>
            <a:normAutofit fontScale="85000" lnSpcReduction="20000"/>
          </a:bodyPr>
          <a:lstStyle/>
          <a:p>
            <a:r>
              <a:rPr lang="en-US" dirty="0"/>
              <a:t>Manufacturing Systems have the potential to upset two stakeholders:</a:t>
            </a:r>
          </a:p>
          <a:p>
            <a:pPr lvl="1"/>
            <a:r>
              <a:rPr lang="en-US" dirty="0"/>
              <a:t>The manufacturing system operator</a:t>
            </a:r>
          </a:p>
          <a:p>
            <a:pPr lvl="1"/>
            <a:r>
              <a:rPr lang="en-US" dirty="0"/>
              <a:t>The end user</a:t>
            </a:r>
          </a:p>
          <a:p>
            <a:r>
              <a:rPr lang="en-US" dirty="0"/>
              <a:t>It is a dereliction of duty for any individual, team, or organization not to consider what can go wrong and determine suitable mitigation.</a:t>
            </a:r>
          </a:p>
          <a:p>
            <a:r>
              <a:rPr lang="en-US" dirty="0"/>
              <a:t>One tool that can help at this point is Failure Mode and Effects Analysis (FMEA)</a:t>
            </a:r>
          </a:p>
        </p:txBody>
      </p:sp>
      <p:pic>
        <p:nvPicPr>
          <p:cNvPr id="9" name="Picture 8">
            <a:extLst>
              <a:ext uri="{FF2B5EF4-FFF2-40B4-BE49-F238E27FC236}">
                <a16:creationId xmlns:a16="http://schemas.microsoft.com/office/drawing/2014/main" id="{C7729AB2-C448-664C-BADF-800D8F8ED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992" y="2017234"/>
            <a:ext cx="3922279" cy="3189973"/>
          </a:xfrm>
          <a:prstGeom prst="rect">
            <a:avLst/>
          </a:prstGeom>
        </p:spPr>
      </p:pic>
      <p:sp>
        <p:nvSpPr>
          <p:cNvPr id="2" name="TextBox 1">
            <a:extLst>
              <a:ext uri="{FF2B5EF4-FFF2-40B4-BE49-F238E27FC236}">
                <a16:creationId xmlns:a16="http://schemas.microsoft.com/office/drawing/2014/main" id="{A4E77998-ADFD-EA41-A122-3C179F36D156}"/>
              </a:ext>
            </a:extLst>
          </p:cNvPr>
          <p:cNvSpPr txBox="1"/>
          <p:nvPr/>
        </p:nvSpPr>
        <p:spPr>
          <a:xfrm>
            <a:off x="1800103" y="5380360"/>
            <a:ext cx="4122055" cy="1200329"/>
          </a:xfrm>
          <a:prstGeom prst="rect">
            <a:avLst/>
          </a:prstGeom>
          <a:noFill/>
        </p:spPr>
        <p:txBody>
          <a:bodyPr wrap="square" rtlCol="0">
            <a:spAutoFit/>
          </a:bodyPr>
          <a:lstStyle/>
          <a:p>
            <a:r>
              <a:rPr lang="en-US" sz="1800" dirty="0"/>
              <a:t>The Apollo 13 oxygen tank explosion was caused by a combination of a design and manufacturing defect.</a:t>
            </a:r>
          </a:p>
        </p:txBody>
      </p:sp>
    </p:spTree>
    <p:extLst>
      <p:ext uri="{BB962C8B-B14F-4D97-AF65-F5344CB8AC3E}">
        <p14:creationId xmlns:p14="http://schemas.microsoft.com/office/powerpoint/2010/main" val="6540533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992" y="58486"/>
            <a:ext cx="9404723" cy="1400530"/>
          </a:xfrm>
        </p:spPr>
        <p:txBody>
          <a:bodyPr/>
          <a:lstStyle/>
          <a:p>
            <a:r>
              <a:rPr lang="en-US" sz="2800" b="1" u="sng" dirty="0"/>
              <a:t>Introduction to Failure Mode and Effects Analysis</a:t>
            </a:r>
          </a:p>
        </p:txBody>
      </p:sp>
      <p:sp>
        <p:nvSpPr>
          <p:cNvPr id="3" name="Content Placeholder 2"/>
          <p:cNvSpPr>
            <a:spLocks noGrp="1"/>
          </p:cNvSpPr>
          <p:nvPr>
            <p:ph idx="1"/>
          </p:nvPr>
        </p:nvSpPr>
        <p:spPr>
          <a:xfrm>
            <a:off x="692209" y="1597025"/>
            <a:ext cx="11152261" cy="4616648"/>
          </a:xfrm>
        </p:spPr>
        <p:txBody>
          <a:bodyPr>
            <a:normAutofit/>
          </a:bodyPr>
          <a:lstStyle/>
          <a:p>
            <a:pPr>
              <a:lnSpc>
                <a:spcPct val="100000"/>
              </a:lnSpc>
              <a:spcBef>
                <a:spcPts val="600"/>
              </a:spcBef>
            </a:pPr>
            <a:r>
              <a:rPr lang="en-US" sz="2000" dirty="0"/>
              <a:t>The use of Failure Mode and Effects Analysis (FMEA) is almost ubiquitous throughout industry and commerce.</a:t>
            </a:r>
          </a:p>
          <a:p>
            <a:pPr>
              <a:lnSpc>
                <a:spcPct val="100000"/>
              </a:lnSpc>
              <a:spcBef>
                <a:spcPts val="600"/>
              </a:spcBef>
            </a:pPr>
            <a:r>
              <a:rPr lang="en-US" sz="2000" dirty="0"/>
              <a:t>FMEA has many incarnations, from Failure Mode Analysis (FMA), Failure Mode and Effects Analysis (FMEA) to Failure Mode, Effects and Criticality Analysis (FMECA). They are basically the same!</a:t>
            </a:r>
          </a:p>
          <a:p>
            <a:pPr>
              <a:lnSpc>
                <a:spcPct val="100000"/>
              </a:lnSpc>
              <a:spcBef>
                <a:spcPts val="600"/>
              </a:spcBef>
            </a:pPr>
            <a:r>
              <a:rPr lang="en-US" sz="2000" dirty="0"/>
              <a:t>There are two generally recognized versions:</a:t>
            </a:r>
          </a:p>
          <a:p>
            <a:pPr lvl="2">
              <a:lnSpc>
                <a:spcPct val="100000"/>
              </a:lnSpc>
              <a:spcBef>
                <a:spcPts val="600"/>
              </a:spcBef>
            </a:pPr>
            <a:r>
              <a:rPr lang="en-US" sz="2000" dirty="0"/>
              <a:t>Design FMEA</a:t>
            </a:r>
          </a:p>
          <a:p>
            <a:pPr lvl="2">
              <a:lnSpc>
                <a:spcPct val="100000"/>
              </a:lnSpc>
              <a:spcBef>
                <a:spcPts val="600"/>
              </a:spcBef>
            </a:pPr>
            <a:r>
              <a:rPr lang="en-US" sz="2000" dirty="0"/>
              <a:t>Process FMEA</a:t>
            </a:r>
          </a:p>
          <a:p>
            <a:pPr>
              <a:lnSpc>
                <a:spcPct val="100000"/>
              </a:lnSpc>
              <a:spcBef>
                <a:spcPts val="600"/>
              </a:spcBef>
            </a:pPr>
            <a:r>
              <a:rPr lang="en-US" sz="2000" dirty="0"/>
              <a:t>For products/systems that involve considerable human interaction it is possible to use:</a:t>
            </a:r>
          </a:p>
          <a:p>
            <a:pPr lvl="2">
              <a:lnSpc>
                <a:spcPct val="100000"/>
              </a:lnSpc>
              <a:spcBef>
                <a:spcPts val="600"/>
              </a:spcBef>
            </a:pPr>
            <a:r>
              <a:rPr lang="en-US" sz="2000" dirty="0"/>
              <a:t>Use or Application FMEA </a:t>
            </a:r>
          </a:p>
          <a:p>
            <a:pPr>
              <a:lnSpc>
                <a:spcPct val="100000"/>
              </a:lnSpc>
              <a:spcBef>
                <a:spcPts val="600"/>
              </a:spcBef>
            </a:pPr>
            <a:r>
              <a:rPr lang="en-US" sz="2000" dirty="0"/>
              <a:t>There is a equally important (if not more so) version:</a:t>
            </a:r>
          </a:p>
          <a:p>
            <a:pPr lvl="2">
              <a:lnSpc>
                <a:spcPct val="100000"/>
              </a:lnSpc>
              <a:spcBef>
                <a:spcPts val="600"/>
              </a:spcBef>
            </a:pPr>
            <a:r>
              <a:rPr lang="en-US" sz="2000" dirty="0"/>
              <a:t>Functional FMEA</a:t>
            </a:r>
          </a:p>
        </p:txBody>
      </p:sp>
    </p:spTree>
    <p:extLst>
      <p:ext uri="{BB962C8B-B14F-4D97-AF65-F5344CB8AC3E}">
        <p14:creationId xmlns:p14="http://schemas.microsoft.com/office/powerpoint/2010/main" val="9635210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1204975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normAutofit fontScale="90000"/>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92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8D372C84-A85B-8C47-1516-A6E9526CAF5D}"/>
              </a:ext>
            </a:extLst>
          </p:cNvPr>
          <p:cNvSpPr/>
          <p:nvPr/>
        </p:nvSpPr>
        <p:spPr>
          <a:xfrm rot="20471163">
            <a:off x="886696" y="2052305"/>
            <a:ext cx="10357339" cy="25969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We are not going to repeat this here……HONEST……..BUT!</a:t>
            </a:r>
          </a:p>
          <a:p>
            <a:pPr algn="ctr"/>
            <a:r>
              <a:rPr lang="en-GB" sz="2400" dirty="0"/>
              <a:t>What are the consequences of Failure?</a:t>
            </a:r>
          </a:p>
          <a:p>
            <a:pPr algn="ctr"/>
            <a:r>
              <a:rPr lang="en-GB" sz="2400" dirty="0"/>
              <a:t>What will the Customer/User see?</a:t>
            </a:r>
          </a:p>
          <a:p>
            <a:pPr algn="ctr"/>
            <a:r>
              <a:rPr lang="en-GB" sz="2400" dirty="0"/>
              <a:t>What will the Process Manager see?</a:t>
            </a:r>
          </a:p>
          <a:p>
            <a:pPr algn="ctr"/>
            <a:endParaRPr lang="en-GB" sz="2400" dirty="0"/>
          </a:p>
        </p:txBody>
      </p:sp>
    </p:spTree>
    <p:extLst>
      <p:ext uri="{BB962C8B-B14F-4D97-AF65-F5344CB8AC3E}">
        <p14:creationId xmlns:p14="http://schemas.microsoft.com/office/powerpoint/2010/main" val="230784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42880781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625306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487503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930666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013749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835124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3776305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7616285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42284475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66447802"/>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68322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546686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31169273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33592637"/>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normAutofit fontScale="90000"/>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62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extLst>
              <p:ext uri="{D42A27DB-BD31-4B8C-83A1-F6EECF244321}">
                <p14:modId xmlns:p14="http://schemas.microsoft.com/office/powerpoint/2010/main" val="1906788025"/>
              </p:ext>
            </p:extLst>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3326903175"/>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sz="2000" dirty="0"/>
              <a:t>The output of a FFMEA is a table like the one shown the previous slide. This tabular format not only drives the FFMEA process but provides a structured way of documenting potential system failures. It contains a mix of:</a:t>
            </a:r>
            <a:endParaRPr lang="en-GB" sz="2000" dirty="0"/>
          </a:p>
          <a:p>
            <a:pPr lvl="1"/>
            <a:r>
              <a:rPr lang="en-US" sz="2000" dirty="0"/>
              <a:t>logical reasoning regarding how system function may fail and the effects those potential failures may have on the end user of the system</a:t>
            </a:r>
            <a:endParaRPr lang="en-GB" sz="2000" dirty="0"/>
          </a:p>
          <a:p>
            <a:pPr lvl="1"/>
            <a:r>
              <a:rPr lang="en-US" sz="2000" dirty="0"/>
              <a:t>actual (causes that are know to have caused the failure in previous systems or just previously) and potential failure causes and failure mechanisms</a:t>
            </a:r>
            <a:endParaRPr lang="en-GB" sz="2000" dirty="0"/>
          </a:p>
          <a:p>
            <a:pPr lvl="1"/>
            <a:r>
              <a:rPr lang="en-US" sz="2000" dirty="0"/>
              <a:t>currently used methods and their efficacy used to prevent (ideally) or detect the failure situation</a:t>
            </a:r>
            <a:endParaRPr lang="en-GB" sz="2000" dirty="0"/>
          </a:p>
          <a:p>
            <a:pPr lvl="1"/>
            <a:r>
              <a:rPr lang="en-US" sz="2000" dirty="0"/>
              <a:t>potential solutions to the failure or additional system functionality to address the failure</a:t>
            </a:r>
            <a:endParaRPr lang="en-GB" sz="2000" dirty="0"/>
          </a:p>
          <a:p>
            <a:r>
              <a:rPr lang="en-US" sz="2000"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sz="2000"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15793208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dirty="0">
                <a:solidFill>
                  <a:schemeClr val="tx1"/>
                </a:solidFill>
                <a:latin typeface="GE Inspira Pitch Regular" charset="0"/>
              </a:rPr>
              <a:t>STEP 1: Identify and list </a:t>
            </a:r>
          </a:p>
          <a:p>
            <a:pPr algn="ctr" eaLnBrk="0" hangingPunct="0">
              <a:defRPr/>
            </a:pPr>
            <a:r>
              <a:rPr lang="en-GB" sz="1200" dirty="0">
                <a:solidFill>
                  <a:schemeClr val="tx1"/>
                </a:solidFill>
                <a:latin typeface="GE Inspira Pitch Regular" charset="0"/>
              </a:rPr>
              <a:t>the system functions</a:t>
            </a:r>
          </a:p>
        </p:txBody>
      </p:sp>
      <p:sp>
        <p:nvSpPr>
          <p:cNvPr id="33796" name="Rectangle 4"/>
          <p:cNvSpPr>
            <a:spLocks noChangeArrowheads="1"/>
          </p:cNvSpPr>
          <p:nvPr/>
        </p:nvSpPr>
        <p:spPr bwMode="gray">
          <a:xfrm>
            <a:off x="2873488" y="2051538"/>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78042"/>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42487"/>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4262363137"/>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extLst>
              <p:ext uri="{D42A27DB-BD31-4B8C-83A1-F6EECF244321}">
                <p14:modId xmlns:p14="http://schemas.microsoft.com/office/powerpoint/2010/main" val="2002516200"/>
              </p:ext>
            </p:extLst>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6624165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40632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functional failure</a:t>
            </a:r>
          </a:p>
          <a:p>
            <a:pPr algn="ctr" eaLnBrk="0" hangingPunct="0">
              <a:defRPr/>
            </a:pPr>
            <a:r>
              <a:rPr lang="en-GB" sz="1292">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Severity of </a:t>
            </a:r>
            <a:r>
              <a:rPr lang="en-GB" sz="1292" dirty="0"/>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a:t>
            </a:r>
            <a:endParaRPr lang="en-GB" sz="1292" baseline="-25000">
              <a:latin typeface="+mn-lt"/>
              <a:ea typeface="+mn-ea"/>
            </a:endParaRPr>
          </a:p>
          <a:p>
            <a:pPr algn="ctr" eaLnBrk="0" hangingPunct="0">
              <a:defRPr/>
            </a:pPr>
            <a:r>
              <a:rPr lang="en-GB" sz="1292">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a:t>
            </a:r>
            <a:r>
              <a:rPr lang="en-GB" sz="1477">
                <a:latin typeface="+mn-lt"/>
                <a:ea typeface="+mn-ea"/>
              </a:rPr>
              <a:t> </a:t>
            </a:r>
            <a:r>
              <a:rPr lang="en-GB" sz="1292">
                <a:latin typeface="+mn-lt"/>
                <a:ea typeface="+mn-ea"/>
              </a:rPr>
              <a:t>columns to rate</a:t>
            </a:r>
          </a:p>
          <a:p>
            <a:pPr algn="ctr" eaLnBrk="0" hangingPunct="0">
              <a:defRPr/>
            </a:pPr>
            <a:r>
              <a:rPr lang="en-GB" sz="1292">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tx1"/>
                </a:solidFill>
              </a:rPr>
              <a:t>The last</a:t>
            </a:r>
          </a:p>
          <a:p>
            <a:pPr algn="ctr" eaLnBrk="0" hangingPunct="0">
              <a:defRPr/>
            </a:pPr>
            <a:r>
              <a:rPr lang="en-GB" sz="1477" dirty="0">
                <a:solidFill>
                  <a:schemeClr val="tx1"/>
                </a:solidFill>
              </a:rPr>
              <a:t>column is the important output since it flags design ideas or functions to prevent or detect the failure</a:t>
            </a:r>
          </a:p>
        </p:txBody>
      </p:sp>
    </p:spTree>
    <p:extLst>
      <p:ext uri="{BB962C8B-B14F-4D97-AF65-F5344CB8AC3E}">
        <p14:creationId xmlns:p14="http://schemas.microsoft.com/office/powerpoint/2010/main" val="1845243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1956000" y="1844032"/>
            <a:ext cx="8257950" cy="4359060"/>
          </a:xfrm>
        </p:spPr>
        <p:txBody>
          <a:bodyPr/>
          <a:lstStyle/>
          <a:p>
            <a:r>
              <a:rPr lang="en-US" sz="1800" dirty="0"/>
              <a:t>The first column of a FFMEA contains the system functions</a:t>
            </a:r>
          </a:p>
          <a:p>
            <a:r>
              <a:rPr lang="en-US" sz="1800" dirty="0"/>
              <a:t>These must be described as a verb-noun phrase – i.e. they define something the system has to do in order to meet its main purpose(s). </a:t>
            </a:r>
          </a:p>
          <a:p>
            <a:r>
              <a:rPr lang="en-US" sz="1800" dirty="0"/>
              <a:t>In the ideal world every function of a system should be subject to a FFMEA – but in the real world this is unlikely because of time or resource constrains:</a:t>
            </a:r>
          </a:p>
          <a:p>
            <a:pPr lvl="1"/>
            <a:r>
              <a:rPr lang="en-US" sz="1800"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38513663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5213611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2017777" y="1194454"/>
            <a:ext cx="3959225" cy="3727174"/>
          </a:xfrm>
        </p:spPr>
        <p:txBody>
          <a:bodyPr>
            <a:normAutofit fontScale="700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3959225" cy="4536627"/>
          </a:xfrm>
        </p:spPr>
        <p:txBody>
          <a:bodyPr>
            <a:normAutofit fontScale="625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Tree>
    <p:extLst>
      <p:ext uri="{BB962C8B-B14F-4D97-AF65-F5344CB8AC3E}">
        <p14:creationId xmlns:p14="http://schemas.microsoft.com/office/powerpoint/2010/main" val="3639904109"/>
      </p:ext>
    </p:extLst>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1956000" y="1825626"/>
            <a:ext cx="8281108" cy="3108543"/>
          </a:xfrm>
        </p:spPr>
        <p:txBody>
          <a:bodyPr/>
          <a:lstStyle/>
          <a:p>
            <a:r>
              <a:rPr lang="en-US" sz="1800" dirty="0"/>
              <a:t>The EFFECT of a potential failure mode is what the USER of the system might actually experience as a result of that failure mode</a:t>
            </a:r>
          </a:p>
          <a:p>
            <a:r>
              <a:rPr lang="en-US" sz="1800" dirty="0"/>
              <a:t>User dissatisfaction is not an effect – all the effects will result in dissatisfaction – the purpose of the effects column is to record why the user is dissatisfied </a:t>
            </a:r>
          </a:p>
          <a:p>
            <a:r>
              <a:rPr lang="en-US" sz="1800" dirty="0"/>
              <a:t>It is important to </a:t>
            </a:r>
            <a:r>
              <a:rPr lang="en-GB" sz="1800" dirty="0"/>
              <a:t>recognise</a:t>
            </a:r>
            <a:r>
              <a:rPr lang="en-US" sz="1800" dirty="0"/>
              <a:t> here that for any potential functional failure mode there can be several possible effects experienced by the user of the system.  Each of these should be recorded. Note that different failure modes could have the same effect</a:t>
            </a:r>
          </a:p>
          <a:p>
            <a:endParaRPr lang="en-GB" sz="1800" dirty="0"/>
          </a:p>
          <a:p>
            <a:endParaRPr lang="en-GB" sz="1800"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17877699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955" y="13221"/>
            <a:ext cx="9404723" cy="1400530"/>
          </a:xfrm>
        </p:spPr>
        <p:txBody>
          <a:bodyPr/>
          <a:lstStyle/>
          <a:p>
            <a:r>
              <a:rPr lang="en-US" sz="3600" dirty="0"/>
              <a:t>Levels of Effects</a:t>
            </a:r>
          </a:p>
        </p:txBody>
      </p:sp>
      <p:sp>
        <p:nvSpPr>
          <p:cNvPr id="3" name="Content Placeholder 2"/>
          <p:cNvSpPr>
            <a:spLocks noGrp="1"/>
          </p:cNvSpPr>
          <p:nvPr>
            <p:ph idx="1"/>
          </p:nvPr>
        </p:nvSpPr>
        <p:spPr>
          <a:xfrm>
            <a:off x="522348" y="1331259"/>
            <a:ext cx="10783887" cy="4195481"/>
          </a:xfrm>
        </p:spPr>
        <p:txBody>
          <a:bodyPr>
            <a:normAutofit/>
          </a:bodyPr>
          <a:lstStyle/>
          <a:p>
            <a:r>
              <a:rPr lang="en-US" sz="2000" dirty="0"/>
              <a:t>The EFFECT of a potential failure mode is what the USER of the system might actually experience as a result of that failure mode</a:t>
            </a:r>
          </a:p>
          <a:p>
            <a:r>
              <a:rPr lang="en-US" sz="2000"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sz="2000" dirty="0"/>
          </a:p>
          <a:p>
            <a:endParaRPr lang="en-GB" sz="2000" dirty="0"/>
          </a:p>
        </p:txBody>
      </p:sp>
      <p:sp>
        <p:nvSpPr>
          <p:cNvPr id="4" name="Rectangle 3"/>
          <p:cNvSpPr/>
          <p:nvPr/>
        </p:nvSpPr>
        <p:spPr bwMode="auto">
          <a:xfrm>
            <a:off x="1535722" y="3942195"/>
            <a:ext cx="2693378" cy="533400"/>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4229100" y="3934713"/>
            <a:ext cx="2989384" cy="533400"/>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218485" y="3934713"/>
            <a:ext cx="3074374" cy="533400"/>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1535722" y="4468113"/>
            <a:ext cx="2693378" cy="1676400"/>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400" dirty="0">
                <a:solidFill>
                  <a:srgbClr val="000000"/>
                </a:solidFill>
              </a:rPr>
              <a:t>The consequence(s) a failure mode has on the operation, function, or status of the specific item being </a:t>
            </a:r>
            <a:r>
              <a:rPr lang="en-US" sz="1400" dirty="0" err="1">
                <a:solidFill>
                  <a:srgbClr val="000000"/>
                </a:solidFill>
              </a:rPr>
              <a:t>analysed</a:t>
            </a:r>
            <a:r>
              <a:rPr lang="en-GB" sz="1400" dirty="0">
                <a:solidFill>
                  <a:srgbClr val="000000"/>
                </a:solidFill>
              </a:rPr>
              <a:t>. [MIL Std 1629A]</a:t>
            </a:r>
          </a:p>
        </p:txBody>
      </p:sp>
      <p:sp>
        <p:nvSpPr>
          <p:cNvPr id="8" name="Rectangle 7"/>
          <p:cNvSpPr/>
          <p:nvPr/>
        </p:nvSpPr>
        <p:spPr bwMode="auto">
          <a:xfrm>
            <a:off x="4229098" y="4468113"/>
            <a:ext cx="2989383" cy="1676400"/>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400" dirty="0">
                <a:solidFill>
                  <a:srgbClr val="000000"/>
                </a:solidFill>
              </a:rPr>
              <a:t>The consequence(s) a failure mode has on the operation, functions, or status of the items in the next higher indenture level above the indenture level under consideration</a:t>
            </a:r>
            <a:r>
              <a:rPr lang="en-GB" sz="1400" dirty="0">
                <a:solidFill>
                  <a:srgbClr val="000000"/>
                </a:solidFill>
              </a:rPr>
              <a:t>. [MIL Std 1629A]</a:t>
            </a:r>
          </a:p>
        </p:txBody>
      </p:sp>
      <p:sp>
        <p:nvSpPr>
          <p:cNvPr id="9" name="Rectangle 8"/>
          <p:cNvSpPr/>
          <p:nvPr/>
        </p:nvSpPr>
        <p:spPr bwMode="auto">
          <a:xfrm>
            <a:off x="7218486" y="4468113"/>
            <a:ext cx="3074373" cy="1676400"/>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400" dirty="0"/>
              <a:t>The consequence(s) a failure mode has on the operation, function, or status of the highest indenture level. This is expressed as </a:t>
            </a:r>
            <a:r>
              <a:rPr lang="en-GB" sz="1400" dirty="0"/>
              <a:t>what the CUSTOMER or USER might experience as a result of the failure mode. [MIL Std 1629A </a:t>
            </a:r>
            <a:endParaRPr lang="en-US" sz="1400" dirty="0"/>
          </a:p>
        </p:txBody>
      </p:sp>
      <p:sp>
        <p:nvSpPr>
          <p:cNvPr id="10" name="Rectangle 9"/>
          <p:cNvSpPr/>
          <p:nvPr/>
        </p:nvSpPr>
        <p:spPr bwMode="auto">
          <a:xfrm>
            <a:off x="1535722" y="3150577"/>
            <a:ext cx="8757138" cy="784136"/>
          </a:xfrm>
          <a:prstGeom prst="rect">
            <a:avLst/>
          </a:prstGeom>
          <a:solidFill>
            <a:schemeClr val="accent1">
              <a:lumMod val="60000"/>
              <a:lumOff val="40000"/>
            </a:schemeClr>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effectLst/>
                <a:latin typeface="Arial" charset="0"/>
                <a:cs typeface="Arial" charset="0"/>
              </a:rPr>
              <a:t>EFFECT</a:t>
            </a:r>
          </a:p>
        </p:txBody>
      </p:sp>
    </p:spTree>
    <p:extLst>
      <p:ext uri="{BB962C8B-B14F-4D97-AF65-F5344CB8AC3E}">
        <p14:creationId xmlns:p14="http://schemas.microsoft.com/office/powerpoint/2010/main" val="15725213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Write Effect as a complete sentence</a:t>
            </a:r>
          </a:p>
        </p:txBody>
      </p:sp>
    </p:spTree>
    <p:extLst>
      <p:ext uri="{BB962C8B-B14F-4D97-AF65-F5344CB8AC3E}">
        <p14:creationId xmlns:p14="http://schemas.microsoft.com/office/powerpoint/2010/main" val="7344807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769928"/>
          </a:xfrm>
        </p:spPr>
        <p:txBody>
          <a:bodyPr/>
          <a:lstStyle/>
          <a:p>
            <a:r>
              <a:rPr lang="en-GB" dirty="0"/>
              <a:t>Severity S</a:t>
            </a:r>
          </a:p>
        </p:txBody>
      </p:sp>
      <p:sp>
        <p:nvSpPr>
          <p:cNvPr id="60418" name="Rectangle 3"/>
          <p:cNvSpPr>
            <a:spLocks noGrp="1" noChangeArrowheads="1"/>
          </p:cNvSpPr>
          <p:nvPr>
            <p:ph idx="1"/>
          </p:nvPr>
        </p:nvSpPr>
        <p:spPr/>
        <p:txBody>
          <a:bodyPr>
            <a:normAutofit fontScale="775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200633101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86948689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normAutofit fontScale="90000"/>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800" dirty="0"/>
              <a:t>It is important is to capture both potential and actual causes. </a:t>
            </a:r>
          </a:p>
          <a:p>
            <a:pPr lvl="1"/>
            <a:r>
              <a:rPr lang="en-US" sz="1800" dirty="0"/>
              <a:t>Potential Causes are those deduced by logic and reasoning and have probably not been experienced in practice. </a:t>
            </a:r>
          </a:p>
          <a:p>
            <a:pPr lvl="1"/>
            <a:r>
              <a:rPr lang="en-US" sz="1800" dirty="0"/>
              <a:t>Actual Causes are those that have occurred before in the similar or previous systems. Capturing these actual causes is very important when designing a new system to ensure we do not copy across previous design errors.</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800" dirty="0"/>
              <a:t>The CAUSE of a potential failure mode is the basic reason for that failure mode.  </a:t>
            </a:r>
          </a:p>
          <a:p>
            <a:r>
              <a:rPr lang="en-US" sz="1800" dirty="0"/>
              <a:t>In many situations there may be more than one cause for a particular failure mode. </a:t>
            </a:r>
          </a:p>
          <a:p>
            <a:r>
              <a:rPr lang="en-US" sz="1800" dirty="0"/>
              <a:t>When determining the causes it is important to assume that the system will be </a:t>
            </a:r>
            <a:r>
              <a:rPr lang="en-GB" sz="1800" dirty="0"/>
              <a:t>realised</a:t>
            </a:r>
            <a:r>
              <a:rPr lang="en-US" sz="1800" dirty="0"/>
              <a:t> (manufactured and installed) correctly. It is also important to remain within the applicable system and interfaces to adjacent systems.</a:t>
            </a:r>
            <a:endParaRPr lang="en-GB" sz="18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2328807" y="5798351"/>
            <a:ext cx="7855527"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b="1" dirty="0">
                <a:solidFill>
                  <a:schemeClr val="accent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b="1" dirty="0">
              <a:solidFill>
                <a:schemeClr val="accent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0" y="1059649"/>
            <a:ext cx="8397850" cy="483853"/>
          </a:xfrm>
          <a:prstGeom prst="rect">
            <a:avLst/>
          </a:prstGeom>
        </p:spPr>
      </p:pic>
    </p:spTree>
    <p:extLst>
      <p:ext uri="{BB962C8B-B14F-4D97-AF65-F5344CB8AC3E}">
        <p14:creationId xmlns:p14="http://schemas.microsoft.com/office/powerpoint/2010/main" val="229334295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a:xfrm>
            <a:off x="465993" y="188420"/>
            <a:ext cx="10515600" cy="1325563"/>
          </a:xfrm>
        </p:spPr>
        <p:txBody>
          <a:bodyPr/>
          <a:lstStyle/>
          <a:p>
            <a:r>
              <a:rPr lang="en-GB" dirty="0"/>
              <a:t>Capture Root-Causes</a:t>
            </a:r>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465993" y="1331259"/>
            <a:ext cx="11122270"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155956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225331" y="5685908"/>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solidFill>
                  <a:schemeClr val="bg1"/>
                </a:solidFill>
              </a:rPr>
              <a:t>If this turns out to have a high RPN then it should be revisited as a Design FMEA</a:t>
            </a:r>
          </a:p>
        </p:txBody>
      </p:sp>
    </p:spTree>
    <p:extLst>
      <p:ext uri="{BB962C8B-B14F-4D97-AF65-F5344CB8AC3E}">
        <p14:creationId xmlns:p14="http://schemas.microsoft.com/office/powerpoint/2010/main" val="37091565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404954819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6138" y="339237"/>
            <a:ext cx="9144000" cy="334341"/>
          </a:xfrm>
        </p:spPr>
        <p:txBody>
          <a:bodyPr>
            <a:normAutofit fontScale="90000"/>
          </a:bodyPr>
          <a:lstStyle/>
          <a:p>
            <a:r>
              <a:rPr lang="en-US" dirty="0"/>
              <a:t>Handling Failure Mechanisms</a:t>
            </a:r>
          </a:p>
        </p:txBody>
      </p:sp>
      <p:sp>
        <p:nvSpPr>
          <p:cNvPr id="6" name="Content Placeholder 5"/>
          <p:cNvSpPr>
            <a:spLocks noGrp="1"/>
          </p:cNvSpPr>
          <p:nvPr>
            <p:ph sz="half" idx="1"/>
          </p:nvPr>
        </p:nvSpPr>
        <p:spPr>
          <a:xfrm>
            <a:off x="650631" y="1480930"/>
            <a:ext cx="5380282" cy="4870662"/>
          </a:xfrm>
        </p:spPr>
        <p:txBody>
          <a:bodyPr>
            <a:normAutofit/>
          </a:bodyPr>
          <a:lstStyle/>
          <a:p>
            <a:r>
              <a:rPr lang="en-GB" sz="2400" dirty="0"/>
              <a:t>Failure Mechanism is the</a:t>
            </a:r>
            <a:r>
              <a:rPr lang="en-US" sz="2400" dirty="0"/>
              <a:t> physical, chemical or other process that results in failure. (BS4778-3.1:1991)</a:t>
            </a:r>
          </a:p>
          <a:p>
            <a:r>
              <a:rPr lang="en-US" sz="2400" dirty="0"/>
              <a:t>Most FMEA Templates do not have a column for the mechanism – but as part of our analysis we identify it!</a:t>
            </a:r>
            <a:endParaRPr lang="en-GB" sz="2400" dirty="0"/>
          </a:p>
          <a:p>
            <a:r>
              <a:rPr lang="en-GB" sz="2400" dirty="0"/>
              <a:t>We capture the MECHANISM as part of the cause description</a:t>
            </a:r>
          </a:p>
          <a:p>
            <a:endParaRPr lang="en-US" sz="2400" dirty="0"/>
          </a:p>
        </p:txBody>
      </p:sp>
      <p:sp>
        <p:nvSpPr>
          <p:cNvPr id="7" name="Content Placeholder 6"/>
          <p:cNvSpPr>
            <a:spLocks noGrp="1"/>
          </p:cNvSpPr>
          <p:nvPr>
            <p:ph type="body" sz="half" idx="2"/>
          </p:nvPr>
        </p:nvSpPr>
        <p:spPr>
          <a:xfrm>
            <a:off x="6315203" y="1480930"/>
            <a:ext cx="5712673" cy="4870662"/>
          </a:xfrm>
        </p:spPr>
        <p:txBody>
          <a:bodyPr>
            <a:normAutofit/>
          </a:bodyPr>
          <a:lstStyle/>
          <a:p>
            <a:r>
              <a:rPr lang="en-GB" sz="2400" dirty="0"/>
              <a:t>Typical Failure Mechanisms</a:t>
            </a:r>
          </a:p>
          <a:p>
            <a:pPr lvl="1"/>
            <a:r>
              <a:rPr lang="en-GB" dirty="0"/>
              <a:t>Products</a:t>
            </a:r>
            <a:endParaRPr lang="en-US" dirty="0"/>
          </a:p>
          <a:p>
            <a:pPr lvl="2"/>
            <a:r>
              <a:rPr lang="en-US" sz="2400" dirty="0"/>
              <a:t>Corrosion</a:t>
            </a:r>
          </a:p>
          <a:p>
            <a:pPr lvl="2"/>
            <a:r>
              <a:rPr lang="en-US" sz="2400" dirty="0"/>
              <a:t>Fretting</a:t>
            </a:r>
          </a:p>
          <a:p>
            <a:pPr lvl="2"/>
            <a:r>
              <a:rPr lang="en-US" sz="2400" dirty="0"/>
              <a:t>Creep</a:t>
            </a:r>
          </a:p>
          <a:p>
            <a:pPr lvl="2"/>
            <a:r>
              <a:rPr lang="en-US" sz="2400" dirty="0"/>
              <a:t>Fatigue</a:t>
            </a:r>
          </a:p>
          <a:p>
            <a:pPr lvl="1"/>
            <a:r>
              <a:rPr lang="en-US" dirty="0"/>
              <a:t>Processes</a:t>
            </a:r>
          </a:p>
          <a:p>
            <a:pPr lvl="2"/>
            <a:r>
              <a:rPr lang="en-US" sz="2400" dirty="0"/>
              <a:t>Operator Fatigue</a:t>
            </a:r>
          </a:p>
          <a:p>
            <a:pPr lvl="2"/>
            <a:r>
              <a:rPr lang="en-US" sz="2400" dirty="0"/>
              <a:t>Complacency</a:t>
            </a:r>
          </a:p>
          <a:p>
            <a:pPr lvl="2"/>
            <a:r>
              <a:rPr lang="en-US" sz="2400" dirty="0"/>
              <a:t>Fear</a:t>
            </a:r>
          </a:p>
          <a:p>
            <a:pPr lvl="2"/>
            <a:r>
              <a:rPr lang="en-US" sz="2400" dirty="0"/>
              <a:t>Misinformation</a:t>
            </a:r>
            <a:endParaRPr lang="en-GB" sz="2400" dirty="0"/>
          </a:p>
          <a:p>
            <a:endParaRPr lang="en-US" sz="2400" dirty="0"/>
          </a:p>
        </p:txBody>
      </p:sp>
    </p:spTree>
    <p:extLst>
      <p:ext uri="{BB962C8B-B14F-4D97-AF65-F5344CB8AC3E}">
        <p14:creationId xmlns:p14="http://schemas.microsoft.com/office/powerpoint/2010/main" val="47339948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1400530"/>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1998099" y="2064164"/>
            <a:ext cx="8281108" cy="3176254"/>
          </a:xfrm>
        </p:spPr>
        <p:txBody>
          <a:bodyPr>
            <a:normAutofit/>
          </a:bodyPr>
          <a:lstStyle/>
          <a:p>
            <a:r>
              <a:rPr lang="en-GB" sz="1800" dirty="0"/>
              <a:t>The likelihood of Occurrence, or O column, is asking us to rate how likely do we think the effect experienced by the user, due to the failure mode and caused by the cause. </a:t>
            </a:r>
          </a:p>
          <a:p>
            <a:r>
              <a:rPr lang="en-GB" sz="18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1800" dirty="0"/>
              <a:t>This is typically measured per life, although for some systems it can be be per use or mission. Typical likelihood of occurrence ratings for the 1 to 10 scale are given in table overleaf.</a:t>
            </a:r>
          </a:p>
          <a:p>
            <a:endParaRPr lang="en-GB" sz="1800" dirty="0"/>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96517265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1400530"/>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extLst>
              <p:ext uri="{D42A27DB-BD31-4B8C-83A1-F6EECF244321}">
                <p14:modId xmlns:p14="http://schemas.microsoft.com/office/powerpoint/2010/main" val="847335160"/>
              </p:ext>
            </p:extLst>
          </p:nvPr>
        </p:nvGraphicFramePr>
        <p:xfrm>
          <a:off x="2118764" y="2381217"/>
          <a:ext cx="7751443" cy="3445126"/>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10903403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1400530"/>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2013066" y="2172515"/>
            <a:ext cx="8281108" cy="3511731"/>
          </a:xfrm>
        </p:spPr>
        <p:txBody>
          <a:bodyPr>
            <a:normAutofit/>
          </a:bodyPr>
          <a:lstStyle/>
          <a:p>
            <a:r>
              <a:rPr lang="en-GB" sz="1800" dirty="0"/>
              <a:t>On a Functional FMEA </a:t>
            </a:r>
            <a:r>
              <a:rPr lang="ja-JP" altLang="en-GB" sz="1800"/>
              <a:t>“</a:t>
            </a:r>
            <a:r>
              <a:rPr lang="en-GB" altLang="ja-JP" sz="1800" dirty="0"/>
              <a:t>Prevention/Detection</a:t>
            </a:r>
            <a:r>
              <a:rPr lang="ja-JP" altLang="en-GB" sz="180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74209600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normAutofit lnSpcReduction="10000"/>
          </a:bodyPr>
          <a:lstStyle/>
          <a:p>
            <a:r>
              <a:rPr lang="en-US" sz="2400" dirty="0"/>
              <a:t>Prevention is where:</a:t>
            </a:r>
            <a:endParaRPr lang="en-GB" sz="2400" dirty="0"/>
          </a:p>
          <a:p>
            <a:pPr lvl="1"/>
            <a:r>
              <a:rPr lang="en-US" dirty="0"/>
              <a:t>We have tried to design the problem out. This will have a degree of success.</a:t>
            </a:r>
            <a:endParaRPr lang="en-GB" dirty="0"/>
          </a:p>
          <a:p>
            <a:pPr lvl="1"/>
            <a:r>
              <a:rPr lang="en-US" dirty="0"/>
              <a:t>We have “design controls” in place, such as analysis, to quantify the risks</a:t>
            </a:r>
            <a:endParaRPr lang="en-GB" dirty="0"/>
          </a:p>
          <a:p>
            <a:pPr lvl="0"/>
            <a:r>
              <a:rPr lang="en-US" sz="2400" dirty="0"/>
              <a:t>Detection is where:</a:t>
            </a:r>
            <a:endParaRPr lang="en-GB" sz="2400" dirty="0"/>
          </a:p>
          <a:p>
            <a:pPr lvl="1"/>
            <a:r>
              <a:rPr lang="en-US" dirty="0"/>
              <a:t>We have “design or </a:t>
            </a:r>
            <a:r>
              <a:rPr lang="en-US" dirty="0" err="1"/>
              <a:t>realisation</a:t>
            </a:r>
            <a:r>
              <a:rPr lang="en-US" dirty="0"/>
              <a:t> controls” in place to detect issues</a:t>
            </a:r>
            <a:endParaRPr lang="en-GB" dirty="0"/>
          </a:p>
          <a:p>
            <a:pPr lvl="1"/>
            <a:r>
              <a:rPr lang="en-US" dirty="0"/>
              <a:t>We incorporate new functionality in the system to warn the user of impending failure</a:t>
            </a:r>
            <a:endParaRPr lang="en-GB" dirty="0"/>
          </a:p>
          <a:p>
            <a:r>
              <a:rPr lang="en-GB" sz="2400" dirty="0"/>
              <a:t>It is important to note that prevention is ALWAYS better than detection. In the short-term detection is often cheaper. </a:t>
            </a:r>
          </a:p>
          <a:p>
            <a:r>
              <a:rPr lang="en-GB" sz="2400" dirty="0"/>
              <a:t>In the long term after people die – it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28715624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1400530"/>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115434"/>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latin typeface="+mj-lt"/>
              </a:rPr>
              <a:t>Certain </a:t>
            </a:r>
            <a:r>
              <a:rPr lang="en-GB" sz="1600" dirty="0">
                <a:latin typeface="+mj-lt"/>
              </a:rPr>
              <a:t>to</a:t>
            </a:r>
            <a:r>
              <a:rPr lang="en-GB" sz="1662" dirty="0">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115434"/>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tx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135009092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extLst>
              <p:ext uri="{D42A27DB-BD31-4B8C-83A1-F6EECF244321}">
                <p14:modId xmlns:p14="http://schemas.microsoft.com/office/powerpoint/2010/main" val="3398968723"/>
              </p:ext>
            </p:extLst>
          </p:nvPr>
        </p:nvGraphicFramePr>
        <p:xfrm>
          <a:off x="2377586" y="1134601"/>
          <a:ext cx="7436828" cy="4895852"/>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120738367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1400530"/>
          </a:xfrm>
        </p:spPr>
        <p:txBody>
          <a:bodyPr/>
          <a:lstStyle/>
          <a:p>
            <a:r>
              <a:rPr lang="en-GB" sz="3600" dirty="0"/>
              <a:t>Risk Priority Number RPN</a:t>
            </a:r>
          </a:p>
        </p:txBody>
      </p:sp>
      <p:sp>
        <p:nvSpPr>
          <p:cNvPr id="72706" name="Content Placeholder 2"/>
          <p:cNvSpPr>
            <a:spLocks noGrp="1"/>
          </p:cNvSpPr>
          <p:nvPr>
            <p:ph idx="1"/>
          </p:nvPr>
        </p:nvSpPr>
        <p:spPr>
          <a:xfrm>
            <a:off x="1956000" y="1825626"/>
            <a:ext cx="8281108" cy="4053417"/>
          </a:xfrm>
        </p:spPr>
        <p:txBody>
          <a:bodyPr>
            <a:normAutofit/>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198795714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1400530"/>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351176684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extLst>
              <p:ext uri="{D42A27DB-BD31-4B8C-83A1-F6EECF244321}">
                <p14:modId xmlns:p14="http://schemas.microsoft.com/office/powerpoint/2010/main" val="3567477779"/>
              </p:ext>
            </p:extLst>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tx1"/>
                </a:solidFill>
              </a:rPr>
              <a:t>It is the comments column that is the important output since it is used to capture design ideas that can be built into the systems </a:t>
            </a:r>
            <a:r>
              <a:rPr lang="en-GB" sz="1477" i="1">
                <a:solidFill>
                  <a:schemeClr val="tx1"/>
                </a:solidFill>
              </a:rPr>
              <a:t>ab initio</a:t>
            </a:r>
            <a:endParaRPr lang="en-GB" sz="1477">
              <a:solidFill>
                <a:schemeClr val="tx1"/>
              </a:solidFill>
            </a:endParaRPr>
          </a:p>
        </p:txBody>
      </p:sp>
    </p:spTree>
    <p:extLst>
      <p:ext uri="{BB962C8B-B14F-4D97-AF65-F5344CB8AC3E}">
        <p14:creationId xmlns:p14="http://schemas.microsoft.com/office/powerpoint/2010/main" val="399083695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1956000" y="1825625"/>
            <a:ext cx="8281108" cy="3434786"/>
          </a:xfrm>
        </p:spPr>
        <p:txBody>
          <a:bodyPr>
            <a:normAutofit/>
          </a:bodyPr>
          <a:lstStyle/>
          <a:p>
            <a:r>
              <a:rPr lang="en-GB" sz="1800" dirty="0"/>
              <a:t>Completing a FFMEA will lead to many design ideas. These should be reviewed to:</a:t>
            </a:r>
          </a:p>
          <a:p>
            <a:pPr lvl="1"/>
            <a:r>
              <a:rPr lang="en-GB" sz="1800" dirty="0"/>
              <a:t>Identify common themes</a:t>
            </a:r>
          </a:p>
          <a:p>
            <a:pPr lvl="1"/>
            <a:r>
              <a:rPr lang="en-GB" sz="1800" dirty="0"/>
              <a:t>Novel features</a:t>
            </a:r>
          </a:p>
          <a:p>
            <a:pPr lvl="1"/>
            <a:r>
              <a:rPr lang="en-GB" sz="1800" dirty="0"/>
              <a:t>Determine additional system functionality </a:t>
            </a:r>
          </a:p>
          <a:p>
            <a:endParaRPr lang="en-GB" sz="1800" dirty="0"/>
          </a:p>
          <a:p>
            <a:r>
              <a:rPr lang="en-GB" sz="1800" dirty="0"/>
              <a:t>This new functionality is called Emergent Functionality and can often delight the customer, but remember - they don</a:t>
            </a:r>
            <a:r>
              <a:rPr lang="ja-JP" altLang="en-GB" sz="1800"/>
              <a:t>’</a:t>
            </a:r>
            <a:r>
              <a:rPr lang="en-GB" altLang="ja-JP" sz="1800" dirty="0"/>
              <a:t>t necessarily want to pay for it</a:t>
            </a:r>
          </a:p>
          <a:p>
            <a:r>
              <a:rPr lang="en-GB" sz="18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39490283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normAutofit fontScale="90000"/>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77500" lnSpcReduction="20000"/>
          </a:bodyPr>
          <a:lstStyle/>
          <a:p>
            <a:pPr marL="0" indent="0">
              <a:buNone/>
            </a:pPr>
            <a:r>
              <a:rPr lang="en-GB" sz="1800" b="1" dirty="0"/>
              <a:t>In small teams </a:t>
            </a:r>
          </a:p>
          <a:p>
            <a:r>
              <a:rPr lang="en-GB" dirty="0"/>
              <a:t>Conduct a functional FMEA for ONE function of your Manufacturing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397872210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2" name="Rectangle 3"/>
          <p:cNvSpPr>
            <a:spLocks noChangeArrowheads="1"/>
          </p:cNvSpPr>
          <p:nvPr/>
        </p:nvSpPr>
        <p:spPr bwMode="auto">
          <a:xfrm>
            <a:off x="4648200" y="6031524"/>
            <a:ext cx="28956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3" name="Rectangle 4"/>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4" name="Rectangle 5"/>
          <p:cNvSpPr>
            <a:spLocks noChangeArrowheads="1"/>
          </p:cNvSpPr>
          <p:nvPr/>
        </p:nvSpPr>
        <p:spPr bwMode="auto">
          <a:xfrm>
            <a:off x="4648200" y="6031524"/>
            <a:ext cx="28956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5" name="Rectangle 6"/>
          <p:cNvSpPr>
            <a:spLocks noGrp="1" noChangeArrowheads="1"/>
          </p:cNvSpPr>
          <p:nvPr>
            <p:ph type="title"/>
          </p:nvPr>
        </p:nvSpPr>
        <p:spPr>
          <a:xfrm>
            <a:off x="76200" y="55563"/>
            <a:ext cx="9144000" cy="403915"/>
          </a:xfrm>
          <a:noFill/>
        </p:spPr>
        <p:txBody>
          <a:bodyPr lIns="83527" tIns="41031" rIns="83527" bIns="41031">
            <a:normAutofit fontScale="90000"/>
          </a:bodyPr>
          <a:lstStyle/>
          <a:p>
            <a:pPr defTabSz="703402"/>
            <a:r>
              <a:rPr lang="en-GB" dirty="0">
                <a:latin typeface="Arial" charset="0"/>
              </a:rPr>
              <a:t>Functional FMEA</a:t>
            </a:r>
          </a:p>
        </p:txBody>
      </p:sp>
      <p:sp>
        <p:nvSpPr>
          <p:cNvPr id="81927" name="Rectangle 8"/>
          <p:cNvSpPr>
            <a:spLocks noGrp="1" noChangeArrowheads="1"/>
          </p:cNvSpPr>
          <p:nvPr>
            <p:ph sz="half" idx="1"/>
          </p:nvPr>
        </p:nvSpPr>
        <p:spPr>
          <a:xfrm>
            <a:off x="4056853" y="1146620"/>
            <a:ext cx="2734439" cy="2665345"/>
          </a:xfrm>
        </p:spPr>
        <p:txBody>
          <a:bodyPr>
            <a:normAutofit fontScale="55000" lnSpcReduction="20000"/>
          </a:bodyPr>
          <a:lstStyle/>
          <a:p>
            <a:pPr marL="0" indent="0" eaLnBrk="1" hangingPunct="1">
              <a:buNone/>
            </a:pPr>
            <a:r>
              <a:rPr lang="en-GB" sz="2000" b="1" dirty="0">
                <a:latin typeface="Arial" charset="0"/>
              </a:rPr>
              <a:t>Cons</a:t>
            </a:r>
          </a:p>
          <a:p>
            <a:r>
              <a:rPr lang="en-GB" dirty="0">
                <a:latin typeface="Arial" charset="0"/>
              </a:rPr>
              <a:t>Often left until it</a:t>
            </a:r>
            <a:r>
              <a:rPr lang="ja-JP" altLang="en-GB" dirty="0">
                <a:latin typeface="Arial" charset="0"/>
              </a:rPr>
              <a:t>’</a:t>
            </a:r>
            <a:r>
              <a:rPr lang="en-GB" altLang="ja-JP" dirty="0">
                <a:latin typeface="Arial" charset="0"/>
              </a:rPr>
              <a:t>s too late – once the design has been done</a:t>
            </a:r>
          </a:p>
          <a:p>
            <a:r>
              <a:rPr lang="en-GB" dirty="0">
                <a:latin typeface="Arial" charset="0"/>
              </a:rPr>
              <a:t>Can become tedious</a:t>
            </a:r>
          </a:p>
          <a:p>
            <a:r>
              <a:rPr lang="en-GB" dirty="0">
                <a:latin typeface="Arial" charset="0"/>
              </a:rPr>
              <a:t>Can only address one level of failure at a time</a:t>
            </a:r>
          </a:p>
          <a:p>
            <a:r>
              <a:rPr lang="en-GB" dirty="0">
                <a:latin typeface="Arial" charset="0"/>
              </a:rPr>
              <a:t>Can result in over design because too many ideas are generated and incorporated</a:t>
            </a:r>
          </a:p>
        </p:txBody>
      </p:sp>
      <p:sp>
        <p:nvSpPr>
          <p:cNvPr id="81926" name="Rectangle 7"/>
          <p:cNvSpPr>
            <a:spLocks noGrp="1" noChangeArrowheads="1"/>
          </p:cNvSpPr>
          <p:nvPr>
            <p:ph type="body" sz="half" idx="2"/>
          </p:nvPr>
        </p:nvSpPr>
        <p:spPr>
          <a:xfrm>
            <a:off x="584752" y="1144692"/>
            <a:ext cx="2967308" cy="4817493"/>
          </a:xfrm>
          <a:noFill/>
        </p:spPr>
        <p:txBody>
          <a:bodyPr vert="horz" wrap="square" lIns="83527" tIns="41031" rIns="83527" bIns="41031" rtlCol="0">
            <a:spAutoFit/>
          </a:bodyPr>
          <a:lstStyle/>
          <a:p>
            <a:pPr marL="0" indent="0" defTabSz="703402">
              <a:buNone/>
            </a:pPr>
            <a:r>
              <a:rPr lang="en-GB" sz="1400" b="1" dirty="0">
                <a:latin typeface="Arial" charset="0"/>
              </a:rPr>
              <a:t>Pros</a:t>
            </a:r>
          </a:p>
          <a:p>
            <a:pPr defTabSz="703402"/>
            <a:r>
              <a:rPr lang="en-GB" sz="1400" dirty="0">
                <a:latin typeface="Arial" charset="0"/>
              </a:rPr>
              <a:t>Simple to use</a:t>
            </a:r>
          </a:p>
          <a:p>
            <a:pPr defTabSz="703402"/>
            <a:r>
              <a:rPr lang="en-GB" sz="1400" dirty="0">
                <a:latin typeface="Arial" charset="0"/>
              </a:rPr>
              <a:t>Leads to shared and common understanding</a:t>
            </a:r>
          </a:p>
          <a:p>
            <a:pPr defTabSz="703402"/>
            <a:r>
              <a:rPr lang="en-GB" sz="1400" dirty="0">
                <a:latin typeface="Arial" charset="0"/>
              </a:rPr>
              <a:t>Identifies potential problems early</a:t>
            </a:r>
          </a:p>
          <a:p>
            <a:pPr defTabSz="703402"/>
            <a:r>
              <a:rPr lang="en-GB" sz="1400" dirty="0">
                <a:latin typeface="Arial" charset="0"/>
              </a:rPr>
              <a:t>Through identifying potential problem areas, risk management can begin at a much earlier stage and influence concept generation and selection</a:t>
            </a:r>
          </a:p>
          <a:p>
            <a:pPr defTabSz="703402"/>
            <a:r>
              <a:rPr lang="en-GB" sz="1400" dirty="0">
                <a:latin typeface="Arial" charset="0"/>
              </a:rPr>
              <a:t>Since for a given Operational Requirement, the underlying functionality is invariant, the FFMEAs will have aspects that are also invariant and therefore reuse can reduce the analysis effort  in the longer term</a:t>
            </a:r>
          </a:p>
        </p:txBody>
      </p:sp>
      <p:sp>
        <p:nvSpPr>
          <p:cNvPr id="10" name="Rectangle 8">
            <a:extLst>
              <a:ext uri="{FF2B5EF4-FFF2-40B4-BE49-F238E27FC236}">
                <a16:creationId xmlns:a16="http://schemas.microsoft.com/office/drawing/2014/main" id="{14CDD49E-E757-5F41-995B-2E17019D9C8A}"/>
              </a:ext>
            </a:extLst>
          </p:cNvPr>
          <p:cNvSpPr txBox="1">
            <a:spLocks noChangeArrowheads="1"/>
          </p:cNvSpPr>
          <p:nvPr/>
        </p:nvSpPr>
        <p:spPr bwMode="gray">
          <a:xfrm>
            <a:off x="7348819" y="1123113"/>
            <a:ext cx="2804013" cy="3693319"/>
          </a:xfrm>
          <a:prstGeom prst="rect">
            <a:avLst/>
          </a:prstGeom>
        </p:spPr>
        <p:txBody>
          <a:bodyPr vert="horz" wrap="square" lIns="0" tIns="0" rIns="0" bIns="0" rtlCol="0">
            <a:spAutoFit/>
          </a:bodyPr>
          <a:lstStyle>
            <a:lvl1pPr marL="342900" indent="-342900" algn="l" defTabSz="1073084" rtl="0" eaLnBrk="1" latinLnBrk="0" hangingPunct="1">
              <a:lnSpc>
                <a:spcPct val="90000"/>
              </a:lnSpc>
              <a:spcBef>
                <a:spcPts val="1173"/>
              </a:spcBef>
              <a:buClr>
                <a:schemeClr val="accent2"/>
              </a:buClr>
              <a:buFont typeface="Arial"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charset="0"/>
              <a:buNone/>
            </a:pPr>
            <a:r>
              <a:rPr lang="en-GB" sz="1800" b="1" dirty="0">
                <a:latin typeface="Arial" charset="0"/>
              </a:rPr>
              <a:t>Tips</a:t>
            </a:r>
          </a:p>
          <a:p>
            <a:r>
              <a:rPr lang="en-GB" sz="1400" dirty="0">
                <a:latin typeface="Arial" charset="0"/>
              </a:rPr>
              <a:t>Use the function to define the failure mode, but interpret for the context</a:t>
            </a:r>
          </a:p>
          <a:p>
            <a:r>
              <a:rPr lang="en-GB" sz="1400" dirty="0">
                <a:latin typeface="Arial" charset="0"/>
              </a:rPr>
              <a:t>When determine Effects consider what the user might experience – but also -</a:t>
            </a:r>
          </a:p>
          <a:p>
            <a:r>
              <a:rPr lang="en-GB" sz="1400" dirty="0">
                <a:latin typeface="Arial" charset="0"/>
              </a:rPr>
              <a:t>Consider the User chain</a:t>
            </a:r>
          </a:p>
          <a:p>
            <a:r>
              <a:rPr lang="en-GB" sz="1400" dirty="0">
                <a:latin typeface="Arial" charset="0"/>
              </a:rPr>
              <a:t>Capture mechanisms with the cause – i.e. write a sentence that describes the cause-mechanism chain</a:t>
            </a:r>
          </a:p>
          <a:p>
            <a:r>
              <a:rPr lang="en-GB" sz="1400" dirty="0">
                <a:latin typeface="Arial" charset="0"/>
              </a:rPr>
              <a:t>Think about prevention first.</a:t>
            </a:r>
          </a:p>
          <a:p>
            <a:pPr marL="0" indent="0">
              <a:buNone/>
            </a:pPr>
            <a:endParaRPr lang="en-GB" sz="1400" dirty="0">
              <a:latin typeface="Arial" charset="0"/>
            </a:endParaRPr>
          </a:p>
        </p:txBody>
      </p:sp>
      <p:sp>
        <p:nvSpPr>
          <p:cNvPr id="3" name="Rectangle: Rounded Corners 2">
            <a:extLst>
              <a:ext uri="{FF2B5EF4-FFF2-40B4-BE49-F238E27FC236}">
                <a16:creationId xmlns:a16="http://schemas.microsoft.com/office/drawing/2014/main" id="{42F74F19-71D4-4F1B-AB82-A493EC004FB8}"/>
              </a:ext>
            </a:extLst>
          </p:cNvPr>
          <p:cNvSpPr/>
          <p:nvPr/>
        </p:nvSpPr>
        <p:spPr>
          <a:xfrm>
            <a:off x="8339109" y="1098973"/>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0801034"/>
      </p:ext>
    </p:extLst>
  </p:cSld>
  <p:clrMapOvr>
    <a:masterClrMapping/>
  </p:clrMapOvr>
  <p:transition spd="slow"/>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1065531">
            <a:off x="1628713" y="2463109"/>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0" y="83684"/>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1070701518"/>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191DD7-E822-4FCA-A612-5A25E9BFDE0C}"/>
              </a:ext>
            </a:extLst>
          </p:cNvPr>
          <p:cNvSpPr/>
          <p:nvPr/>
        </p:nvSpPr>
        <p:spPr>
          <a:xfrm>
            <a:off x="728235" y="1242927"/>
            <a:ext cx="5207152" cy="292389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8" name="Rectangle 2"/>
          <p:cNvSpPr>
            <a:spLocks noGrp="1" noChangeArrowheads="1"/>
          </p:cNvSpPr>
          <p:nvPr>
            <p:ph type="title"/>
          </p:nvPr>
        </p:nvSpPr>
        <p:spPr>
          <a:xfrm>
            <a:off x="138711" y="75943"/>
            <a:ext cx="9144000" cy="553002"/>
          </a:xfrm>
        </p:spPr>
        <p:txBody>
          <a:bodyPr/>
          <a:lstStyle/>
          <a:p>
            <a:r>
              <a:rPr lang="en-US" sz="3200" dirty="0"/>
              <a:t>Design Failure Modes and Effects Analysis</a:t>
            </a:r>
          </a:p>
        </p:txBody>
      </p:sp>
      <p:sp>
        <p:nvSpPr>
          <p:cNvPr id="132099" name="Rectangle 3"/>
          <p:cNvSpPr>
            <a:spLocks noGrp="1" noChangeArrowheads="1"/>
          </p:cNvSpPr>
          <p:nvPr>
            <p:ph type="body" sz="half" idx="2"/>
          </p:nvPr>
        </p:nvSpPr>
        <p:spPr>
          <a:xfrm>
            <a:off x="6183319" y="1152530"/>
            <a:ext cx="4224337" cy="4902881"/>
          </a:xfrm>
        </p:spPr>
        <p:txBody>
          <a:bodyPr>
            <a:normAutofit fontScale="70000" lnSpcReduction="20000"/>
          </a:bodyPr>
          <a:lstStyle/>
          <a:p>
            <a:pPr marL="0" indent="0">
              <a:buNone/>
            </a:pPr>
            <a:r>
              <a:rPr lang="en-US" sz="1800" b="1" dirty="0"/>
              <a:t>What is it?</a:t>
            </a:r>
          </a:p>
          <a:p>
            <a:r>
              <a:rPr lang="en-GB" dirty="0"/>
              <a:t>A systematic approach to identifying, documenting, and prioritising potential failure modes, effects and causes to avoid design frailties</a:t>
            </a:r>
          </a:p>
          <a:p>
            <a:pPr marL="0" indent="0">
              <a:buNone/>
            </a:pPr>
            <a:r>
              <a:rPr lang="en-GB" sz="1800" b="1" dirty="0"/>
              <a:t>How to do it</a:t>
            </a:r>
          </a:p>
          <a:p>
            <a:r>
              <a:rPr lang="en-GB" dirty="0"/>
              <a:t>A Design FMEA is very similar to a Functional FMEA but is based on the design solution (at high level as sub-systems, at the lowest level as components). Hence, we examine the failure of items, the effects of these failures and their potential causes.</a:t>
            </a:r>
          </a:p>
          <a:p>
            <a:r>
              <a:rPr lang="en-GB" dirty="0"/>
              <a:t>The Design FMEA form is the basis for analysis – but there are various layouts for the form that can lead to confusion!</a:t>
            </a:r>
          </a:p>
          <a:p>
            <a:pPr lvl="1"/>
            <a:endParaRPr lang="en-GB" dirty="0"/>
          </a:p>
          <a:p>
            <a:pPr lvl="2"/>
            <a:endParaRPr lang="en-GB" dirty="0"/>
          </a:p>
        </p:txBody>
      </p:sp>
      <p:pic>
        <p:nvPicPr>
          <p:cNvPr id="2" name="Picture 1"/>
          <p:cNvPicPr>
            <a:picLocks noChangeAspect="1"/>
          </p:cNvPicPr>
          <p:nvPr/>
        </p:nvPicPr>
        <p:blipFill>
          <a:blip r:embed="rId3"/>
          <a:stretch>
            <a:fillRect/>
          </a:stretch>
        </p:blipFill>
        <p:spPr>
          <a:xfrm>
            <a:off x="750683" y="1280643"/>
            <a:ext cx="5151834" cy="2908075"/>
          </a:xfrm>
          <a:prstGeom prst="rect">
            <a:avLst/>
          </a:prstGeom>
          <a:solidFill>
            <a:schemeClr val="bg1"/>
          </a:solidFill>
        </p:spPr>
      </p:pic>
      <p:sp>
        <p:nvSpPr>
          <p:cNvPr id="3" name="Rounded Rectangular Callout 2"/>
          <p:cNvSpPr/>
          <p:nvPr/>
        </p:nvSpPr>
        <p:spPr>
          <a:xfrm>
            <a:off x="1419741" y="4760277"/>
            <a:ext cx="3582234" cy="1295134"/>
          </a:xfrm>
          <a:prstGeom prst="wedgeRoundRectCallout">
            <a:avLst>
              <a:gd name="adj1" fmla="val -5768"/>
              <a:gd name="adj2" fmla="val -9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tx1"/>
                </a:solidFill>
                <a:latin typeface="Arial"/>
              </a:rPr>
              <a:t>There are various DFMEA forms – care needs to taken in order to conduct the analysis in a meaningful way!  </a:t>
            </a:r>
          </a:p>
        </p:txBody>
      </p:sp>
    </p:spTree>
    <p:extLst>
      <p:ext uri="{BB962C8B-B14F-4D97-AF65-F5344CB8AC3E}">
        <p14:creationId xmlns:p14="http://schemas.microsoft.com/office/powerpoint/2010/main" val="2325397215"/>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D11273-F525-44E8-A877-68FEF69C8DD5}"/>
              </a:ext>
            </a:extLst>
          </p:cNvPr>
          <p:cNvSpPr/>
          <p:nvPr/>
        </p:nvSpPr>
        <p:spPr>
          <a:xfrm>
            <a:off x="1652883" y="1401715"/>
            <a:ext cx="8909538" cy="4774592"/>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3361" y="53910"/>
            <a:ext cx="8693783" cy="379648"/>
          </a:xfrm>
        </p:spPr>
        <p:txBody>
          <a:bodyPr>
            <a:normAutofit fontScale="90000"/>
          </a:bodyPr>
          <a:lstStyle/>
          <a:p>
            <a:r>
              <a:rPr lang="en-US" sz="3600" dirty="0"/>
              <a:t>Example of a Poor DFMEA form</a:t>
            </a:r>
          </a:p>
        </p:txBody>
      </p:sp>
      <p:pic>
        <p:nvPicPr>
          <p:cNvPr id="2" name="Picture 1"/>
          <p:cNvPicPr>
            <a:picLocks noChangeAspect="1"/>
          </p:cNvPicPr>
          <p:nvPr/>
        </p:nvPicPr>
        <p:blipFill>
          <a:blip r:embed="rId2"/>
          <a:stretch>
            <a:fillRect/>
          </a:stretch>
        </p:blipFill>
        <p:spPr>
          <a:xfrm>
            <a:off x="1652883" y="1140299"/>
            <a:ext cx="8909538" cy="5158154"/>
          </a:xfrm>
          <a:prstGeom prst="rect">
            <a:avLst/>
          </a:prstGeom>
          <a:solidFill>
            <a:schemeClr val="accent1">
              <a:lumMod val="20000"/>
              <a:lumOff val="80000"/>
            </a:schemeClr>
          </a:solidFill>
        </p:spPr>
      </p:pic>
      <p:sp>
        <p:nvSpPr>
          <p:cNvPr id="3" name="Rounded Rectangular Callout 2"/>
          <p:cNvSpPr/>
          <p:nvPr/>
        </p:nvSpPr>
        <p:spPr>
          <a:xfrm>
            <a:off x="2761438" y="3600004"/>
            <a:ext cx="2740447" cy="2214360"/>
          </a:xfrm>
          <a:prstGeom prst="wedgeRoundRectCallout">
            <a:avLst>
              <a:gd name="adj1" fmla="val -80726"/>
              <a:gd name="adj2" fmla="val -52273"/>
              <a:gd name="adj3" fmla="val 16667"/>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“item” but NO column to capture the function of the item. This often leads to writing down  failure mechanisms rather than failure modes</a:t>
            </a:r>
          </a:p>
        </p:txBody>
      </p:sp>
      <p:sp>
        <p:nvSpPr>
          <p:cNvPr id="6" name="Rounded Rectangular Callout 5"/>
          <p:cNvSpPr/>
          <p:nvPr/>
        </p:nvSpPr>
        <p:spPr>
          <a:xfrm>
            <a:off x="6332742" y="3399183"/>
            <a:ext cx="3111111" cy="1961941"/>
          </a:xfrm>
          <a:prstGeom prst="wedgeRoundRectCallout">
            <a:avLst>
              <a:gd name="adj1" fmla="val -80726"/>
              <a:gd name="adj2" fmla="val -52273"/>
              <a:gd name="adj3" fmla="val 16667"/>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“current design controls” which leads to people considering design process traps to capture issues rather than designing the problem out</a:t>
            </a:r>
          </a:p>
        </p:txBody>
      </p:sp>
    </p:spTree>
    <p:extLst>
      <p:ext uri="{BB962C8B-B14F-4D97-AF65-F5344CB8AC3E}">
        <p14:creationId xmlns:p14="http://schemas.microsoft.com/office/powerpoint/2010/main" val="1486661105"/>
      </p:ext>
    </p:extLst>
  </p:cSld>
  <p:clrMapOvr>
    <a:masterClrMapping/>
  </p:clrMapOvr>
  <p:transition>
    <p:wipe dir="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B879CD-5384-4FC4-829D-8A8420F1E0A7}"/>
              </a:ext>
            </a:extLst>
          </p:cNvPr>
          <p:cNvSpPr/>
          <p:nvPr/>
        </p:nvSpPr>
        <p:spPr>
          <a:xfrm>
            <a:off x="1659061" y="1122467"/>
            <a:ext cx="8881179" cy="5097643"/>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stretch>
            <a:fillRect/>
          </a:stretch>
        </p:blipFill>
        <p:spPr>
          <a:xfrm>
            <a:off x="1659061" y="1148105"/>
            <a:ext cx="8909538" cy="5158154"/>
          </a:xfrm>
          <a:prstGeom prst="rect">
            <a:avLst/>
          </a:prstGeom>
          <a:solidFill>
            <a:schemeClr val="bg1"/>
          </a:solidFill>
        </p:spPr>
      </p:pic>
      <p:sp>
        <p:nvSpPr>
          <p:cNvPr id="4" name="Title 3"/>
          <p:cNvSpPr>
            <a:spLocks noGrp="1"/>
          </p:cNvSpPr>
          <p:nvPr>
            <p:ph type="title"/>
          </p:nvPr>
        </p:nvSpPr>
        <p:spPr>
          <a:xfrm>
            <a:off x="115923" y="50867"/>
            <a:ext cx="9192340" cy="399754"/>
          </a:xfrm>
        </p:spPr>
        <p:txBody>
          <a:bodyPr>
            <a:normAutofit fontScale="90000"/>
          </a:bodyPr>
          <a:lstStyle/>
          <a:p>
            <a:r>
              <a:rPr lang="en-US" sz="3600" dirty="0"/>
              <a:t>Example of a Good DFMEA form</a:t>
            </a:r>
          </a:p>
        </p:txBody>
      </p:sp>
      <p:sp>
        <p:nvSpPr>
          <p:cNvPr id="6" name="Rounded Rectangular Callout 5"/>
          <p:cNvSpPr/>
          <p:nvPr/>
        </p:nvSpPr>
        <p:spPr>
          <a:xfrm>
            <a:off x="2631181" y="3194538"/>
            <a:ext cx="2435794" cy="2214360"/>
          </a:xfrm>
          <a:prstGeom prst="wedgeRoundRectCallout">
            <a:avLst>
              <a:gd name="adj1" fmla="val -65753"/>
              <a:gd name="adj2" fmla="val -54038"/>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tx1"/>
                </a:solidFill>
                <a:effectLst>
                  <a:outerShdw blurRad="38100" dist="25400" dir="5400000" algn="ctr" rotWithShape="0">
                    <a:srgbClr val="6E747A">
                      <a:alpha val="43000"/>
                    </a:srgbClr>
                  </a:outerShdw>
                </a:effectLst>
                <a:latin typeface="Arial"/>
              </a:rPr>
              <a:t>Has a “function” column to capture the functions of an item. This will greatly assist in determining the potential failure modes</a:t>
            </a:r>
          </a:p>
        </p:txBody>
      </p:sp>
      <p:sp>
        <p:nvSpPr>
          <p:cNvPr id="7" name="Rounded Rectangular Callout 6"/>
          <p:cNvSpPr/>
          <p:nvPr/>
        </p:nvSpPr>
        <p:spPr>
          <a:xfrm>
            <a:off x="6406011" y="3438939"/>
            <a:ext cx="2961706" cy="2071560"/>
          </a:xfrm>
          <a:prstGeom prst="wedgeRoundRectCallout">
            <a:avLst>
              <a:gd name="adj1" fmla="val -80726"/>
              <a:gd name="adj2" fmla="val -52273"/>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chemeClr val="tx1"/>
                </a:solidFill>
                <a:latin typeface="Arial"/>
              </a:rPr>
              <a:t>Has a column for “current detection/prevention method” which allows for the consideration of design solution rather than an emphasis on design controls</a:t>
            </a:r>
          </a:p>
        </p:txBody>
      </p:sp>
    </p:spTree>
    <p:extLst>
      <p:ext uri="{BB962C8B-B14F-4D97-AF65-F5344CB8AC3E}">
        <p14:creationId xmlns:p14="http://schemas.microsoft.com/office/powerpoint/2010/main" val="1118268661"/>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68" y="107183"/>
            <a:ext cx="9144000" cy="423793"/>
          </a:xfrm>
        </p:spPr>
        <p:txBody>
          <a:bodyPr>
            <a:normAutofit fontScale="90000"/>
          </a:bodyPr>
          <a:lstStyle/>
          <a:p>
            <a:r>
              <a:rPr lang="en-US" dirty="0"/>
              <a:t>The Key to DFMEA</a:t>
            </a:r>
          </a:p>
        </p:txBody>
      </p:sp>
      <p:sp>
        <p:nvSpPr>
          <p:cNvPr id="10" name="Content Placeholder 9"/>
          <p:cNvSpPr>
            <a:spLocks noGrp="1"/>
          </p:cNvSpPr>
          <p:nvPr>
            <p:ph sz="half" idx="1"/>
          </p:nvPr>
        </p:nvSpPr>
        <p:spPr>
          <a:xfrm>
            <a:off x="365816" y="1409876"/>
            <a:ext cx="5632451" cy="5199063"/>
          </a:xfrm>
        </p:spPr>
        <p:txBody>
          <a:bodyPr>
            <a:normAutofit fontScale="92500" lnSpcReduction="20000"/>
          </a:bodyPr>
          <a:lstStyle/>
          <a:p>
            <a:r>
              <a:rPr lang="en-US" dirty="0"/>
              <a:t>The key to constructing consistent and clear DFMEAs is to </a:t>
            </a:r>
            <a:r>
              <a:rPr lang="en-US" dirty="0" err="1"/>
              <a:t>recognise</a:t>
            </a:r>
            <a:r>
              <a:rPr lang="en-US" dirty="0"/>
              <a:t> that every item (system, sub-system or part) has a function(s)</a:t>
            </a:r>
          </a:p>
          <a:p>
            <a:r>
              <a:rPr lang="en-US" dirty="0"/>
              <a:t>Having identified and documented the items the next step is to determine their FUNCTION. Note that some items can have more than one function</a:t>
            </a:r>
          </a:p>
          <a:p>
            <a:r>
              <a:rPr lang="en-US" dirty="0"/>
              <a:t>Once we have the functions we can use the verb and the usual suspects</a:t>
            </a:r>
          </a:p>
          <a:p>
            <a:pPr lvl="1"/>
            <a:r>
              <a:rPr lang="en-US" dirty="0"/>
              <a:t>OVER</a:t>
            </a:r>
          </a:p>
          <a:p>
            <a:pPr lvl="1"/>
            <a:r>
              <a:rPr lang="en-US" dirty="0"/>
              <a:t>UNDER</a:t>
            </a:r>
          </a:p>
          <a:p>
            <a:pPr lvl="1"/>
            <a:r>
              <a:rPr lang="en-US" dirty="0"/>
              <a:t>NO</a:t>
            </a:r>
          </a:p>
          <a:p>
            <a:pPr lvl="1"/>
            <a:r>
              <a:rPr lang="en-US" dirty="0"/>
              <a:t>INTERMITTENT</a:t>
            </a:r>
          </a:p>
          <a:p>
            <a:pPr lvl="1"/>
            <a:r>
              <a:rPr lang="en-US" dirty="0"/>
              <a:t>UNINTENDED</a:t>
            </a:r>
            <a:br>
              <a:rPr lang="en-US" dirty="0"/>
            </a:br>
            <a:endParaRPr lang="en-US" dirty="0"/>
          </a:p>
        </p:txBody>
      </p:sp>
      <p:pic>
        <p:nvPicPr>
          <p:cNvPr id="8" name="Picture 7"/>
          <p:cNvPicPr>
            <a:picLocks noChangeAspect="1"/>
          </p:cNvPicPr>
          <p:nvPr/>
        </p:nvPicPr>
        <p:blipFill>
          <a:blip r:embed="rId2"/>
          <a:stretch>
            <a:fillRect/>
          </a:stretch>
        </p:blipFill>
        <p:spPr>
          <a:xfrm>
            <a:off x="6096000" y="2178856"/>
            <a:ext cx="4331966" cy="2385274"/>
          </a:xfrm>
          <a:prstGeom prst="rect">
            <a:avLst/>
          </a:prstGeom>
        </p:spPr>
      </p:pic>
    </p:spTree>
    <p:extLst>
      <p:ext uri="{BB962C8B-B14F-4D97-AF65-F5344CB8AC3E}">
        <p14:creationId xmlns:p14="http://schemas.microsoft.com/office/powerpoint/2010/main" val="53553662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a:off x="6007894" y="2604279"/>
            <a:ext cx="4014063" cy="2219769"/>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804368057"/>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56580" y="94124"/>
            <a:ext cx="9144000" cy="364158"/>
          </a:xfrm>
        </p:spPr>
        <p:txBody>
          <a:bodyPr>
            <a:normAutofit fontScale="90000"/>
          </a:bodyPr>
          <a:lstStyle/>
          <a:p>
            <a:r>
              <a:rPr lang="en-US" sz="2800" dirty="0"/>
              <a:t>Process Failure Modes and Effects Analysis</a:t>
            </a:r>
          </a:p>
        </p:txBody>
      </p:sp>
      <p:sp>
        <p:nvSpPr>
          <p:cNvPr id="132099" name="Rectangle 3"/>
          <p:cNvSpPr>
            <a:spLocks noGrp="1" noChangeArrowheads="1"/>
          </p:cNvSpPr>
          <p:nvPr>
            <p:ph type="body" sz="half" idx="2"/>
          </p:nvPr>
        </p:nvSpPr>
        <p:spPr>
          <a:xfrm>
            <a:off x="7441925" y="1168267"/>
            <a:ext cx="4224337" cy="4238083"/>
          </a:xfrm>
        </p:spPr>
        <p:txBody>
          <a:bodyPr>
            <a:normAutofit fontScale="70000" lnSpcReduction="20000"/>
          </a:bodyPr>
          <a:lstStyle/>
          <a:p>
            <a:pPr marL="0" indent="0">
              <a:buNone/>
            </a:pPr>
            <a:r>
              <a:rPr lang="en-US" sz="1800" b="1" dirty="0"/>
              <a:t>What is it?</a:t>
            </a:r>
          </a:p>
          <a:p>
            <a:r>
              <a:rPr lang="en-GB" dirty="0"/>
              <a:t>A systematic approach to identifying, documenting, and prioritising potential failure modes, effects and causes.</a:t>
            </a:r>
          </a:p>
          <a:p>
            <a:pPr marL="0" indent="0">
              <a:buNone/>
            </a:pPr>
            <a:r>
              <a:rPr lang="en-GB" sz="1800" b="1" dirty="0"/>
              <a:t>How to do it</a:t>
            </a:r>
          </a:p>
          <a:p>
            <a:r>
              <a:rPr lang="en-GB" dirty="0"/>
              <a:t>A Process FMEA is very similar to a Functional FMEA but is based on the actual Process Steps/Equipment. Hence, we examine the failure of items, the effects of these failures and their potential causes.</a:t>
            </a:r>
          </a:p>
          <a:p>
            <a:r>
              <a:rPr lang="en-GB" dirty="0"/>
              <a:t>The Process FMEA form is the basis for analysis – but there are various layouts for the form that can lead to confusion!</a:t>
            </a:r>
          </a:p>
          <a:p>
            <a:pPr lvl="1"/>
            <a:endParaRPr lang="en-GB" dirty="0"/>
          </a:p>
          <a:p>
            <a:pPr lvl="2"/>
            <a:endParaRPr lang="en-GB" dirty="0"/>
          </a:p>
        </p:txBody>
      </p:sp>
      <p:sp>
        <p:nvSpPr>
          <p:cNvPr id="3" name="Rounded Rectangular Callout 2"/>
          <p:cNvSpPr/>
          <p:nvPr/>
        </p:nvSpPr>
        <p:spPr>
          <a:xfrm>
            <a:off x="1712994" y="5319655"/>
            <a:ext cx="3582234" cy="1444221"/>
          </a:xfrm>
          <a:prstGeom prst="wedgeRoundRectCallout">
            <a:avLst>
              <a:gd name="adj1" fmla="val -5768"/>
              <a:gd name="adj2" fmla="val -9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bg1"/>
                </a:solidFill>
                <a:latin typeface="Arial"/>
              </a:rPr>
              <a:t>There are various PFMEA forms – care needs to taken in order to conduct the analysis in a meaningful way!  </a:t>
            </a:r>
          </a:p>
        </p:txBody>
      </p:sp>
      <p:pic>
        <p:nvPicPr>
          <p:cNvPr id="2" name="Picture 1"/>
          <p:cNvPicPr>
            <a:picLocks noChangeAspect="1"/>
          </p:cNvPicPr>
          <p:nvPr/>
        </p:nvPicPr>
        <p:blipFill>
          <a:blip r:embed="rId3"/>
          <a:stretch>
            <a:fillRect/>
          </a:stretch>
        </p:blipFill>
        <p:spPr>
          <a:xfrm>
            <a:off x="179672" y="913290"/>
            <a:ext cx="6793726" cy="3570787"/>
          </a:xfrm>
          <a:prstGeom prst="rect">
            <a:avLst/>
          </a:prstGeom>
          <a:solidFill>
            <a:schemeClr val="accent1">
              <a:lumMod val="20000"/>
              <a:lumOff val="80000"/>
            </a:schemeClr>
          </a:solidFill>
        </p:spPr>
      </p:pic>
    </p:spTree>
    <p:extLst>
      <p:ext uri="{BB962C8B-B14F-4D97-AF65-F5344CB8AC3E}">
        <p14:creationId xmlns:p14="http://schemas.microsoft.com/office/powerpoint/2010/main" val="1279872023"/>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0167A33-7C39-4CD6-BE36-1EE02FBA87CC}"/>
              </a:ext>
            </a:extLst>
          </p:cNvPr>
          <p:cNvSpPr/>
          <p:nvPr/>
        </p:nvSpPr>
        <p:spPr>
          <a:xfrm>
            <a:off x="1784996" y="1419778"/>
            <a:ext cx="8558127" cy="4723676"/>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451129" y="1419778"/>
            <a:ext cx="9144000" cy="4806091"/>
          </a:xfrm>
          <a:prstGeom prst="rect">
            <a:avLst/>
          </a:prstGeom>
          <a:solidFill>
            <a:schemeClr val="accent1">
              <a:lumMod val="20000"/>
              <a:lumOff val="80000"/>
            </a:schemeClr>
          </a:solidFill>
        </p:spPr>
      </p:pic>
      <p:sp>
        <p:nvSpPr>
          <p:cNvPr id="5" name="Title 4"/>
          <p:cNvSpPr>
            <a:spLocks noGrp="1"/>
          </p:cNvSpPr>
          <p:nvPr>
            <p:ph type="title"/>
          </p:nvPr>
        </p:nvSpPr>
        <p:spPr>
          <a:xfrm>
            <a:off x="132640" y="122424"/>
            <a:ext cx="8896375" cy="409693"/>
          </a:xfrm>
        </p:spPr>
        <p:txBody>
          <a:bodyPr>
            <a:normAutofit fontScale="90000"/>
          </a:bodyPr>
          <a:lstStyle/>
          <a:p>
            <a:r>
              <a:rPr lang="en-US" sz="3600" dirty="0"/>
              <a:t>Typical Process FMEA Form</a:t>
            </a:r>
          </a:p>
        </p:txBody>
      </p:sp>
      <p:sp>
        <p:nvSpPr>
          <p:cNvPr id="6" name="Rounded Rectangular Callout 5"/>
          <p:cNvSpPr/>
          <p:nvPr/>
        </p:nvSpPr>
        <p:spPr>
          <a:xfrm>
            <a:off x="3693015" y="3319465"/>
            <a:ext cx="2435794" cy="2214360"/>
          </a:xfrm>
          <a:prstGeom prst="wedgeRoundRectCallout">
            <a:avLst>
              <a:gd name="adj1" fmla="val -65753"/>
              <a:gd name="adj2" fmla="val -54038"/>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tx1"/>
                </a:solidFill>
                <a:effectLst>
                  <a:outerShdw blurRad="38100" dist="25400" dir="5400000" algn="ctr" rotWithShape="0">
                    <a:srgbClr val="6E747A">
                      <a:alpha val="43000"/>
                    </a:srgbClr>
                  </a:outerShdw>
                </a:effectLst>
                <a:latin typeface="Arial"/>
              </a:rPr>
              <a:t>Has a “function” column to capture the functions of a Process Step. This will greatly assist in determining the potential failure modes</a:t>
            </a:r>
          </a:p>
        </p:txBody>
      </p:sp>
      <p:sp>
        <p:nvSpPr>
          <p:cNvPr id="7" name="Rounded Rectangular Callout 6"/>
          <p:cNvSpPr/>
          <p:nvPr/>
        </p:nvSpPr>
        <p:spPr>
          <a:xfrm>
            <a:off x="7582357" y="3344189"/>
            <a:ext cx="2961706" cy="2214360"/>
          </a:xfrm>
          <a:prstGeom prst="wedgeRoundRectCallout">
            <a:avLst>
              <a:gd name="adj1" fmla="val -70181"/>
              <a:gd name="adj2" fmla="val -55745"/>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tx1"/>
                </a:solidFill>
                <a:effectLst>
                  <a:outerShdw blurRad="38100" dist="25400" dir="5400000" algn="ctr" rotWithShape="0">
                    <a:srgbClr val="6E747A">
                      <a:alpha val="43000"/>
                    </a:srgbClr>
                  </a:outerShdw>
                </a:effectLst>
                <a:latin typeface="Arial"/>
              </a:rPr>
              <a:t>Has a column for “current detection/prevention method” which allows for the consideration of design solution rather than an emphasis on design controls</a:t>
            </a:r>
          </a:p>
        </p:txBody>
      </p:sp>
    </p:spTree>
    <p:extLst>
      <p:ext uri="{BB962C8B-B14F-4D97-AF65-F5344CB8AC3E}">
        <p14:creationId xmlns:p14="http://schemas.microsoft.com/office/powerpoint/2010/main" val="2587810880"/>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31" y="146944"/>
            <a:ext cx="9144000" cy="374098"/>
          </a:xfrm>
        </p:spPr>
        <p:txBody>
          <a:bodyPr>
            <a:normAutofit fontScale="90000"/>
          </a:bodyPr>
          <a:lstStyle/>
          <a:p>
            <a:r>
              <a:rPr lang="en-US" dirty="0"/>
              <a:t>The Key to PFMEA</a:t>
            </a:r>
          </a:p>
        </p:txBody>
      </p:sp>
      <p:sp>
        <p:nvSpPr>
          <p:cNvPr id="10" name="Content Placeholder 9"/>
          <p:cNvSpPr>
            <a:spLocks noGrp="1"/>
          </p:cNvSpPr>
          <p:nvPr>
            <p:ph sz="half" idx="1"/>
          </p:nvPr>
        </p:nvSpPr>
        <p:spPr>
          <a:xfrm>
            <a:off x="476041" y="1426302"/>
            <a:ext cx="4523044" cy="4958072"/>
          </a:xfrm>
        </p:spPr>
        <p:txBody>
          <a:bodyPr>
            <a:normAutofit lnSpcReduction="10000"/>
          </a:bodyPr>
          <a:lstStyle/>
          <a:p>
            <a:r>
              <a:rPr lang="en-US" sz="1800" dirty="0"/>
              <a:t>The key to constructing consistent and clear PFMEAs is to </a:t>
            </a:r>
            <a:r>
              <a:rPr lang="en-US" sz="1800" dirty="0" err="1"/>
              <a:t>recognise</a:t>
            </a:r>
            <a:r>
              <a:rPr lang="en-US" sz="1800" dirty="0"/>
              <a:t> that every Process Step has a function(s). Strictly speaking a “process step” should be described as a verb noun (i.e. a function)</a:t>
            </a:r>
          </a:p>
          <a:p>
            <a:r>
              <a:rPr lang="en-US" sz="1800" dirty="0"/>
              <a:t>Having identified and documented the Process Step the next step is to determine their FUNCTION.</a:t>
            </a:r>
          </a:p>
          <a:p>
            <a:pPr lvl="1"/>
            <a:r>
              <a:rPr lang="en-US" sz="1800" dirty="0"/>
              <a:t>Note that some steps can have more than one function</a:t>
            </a:r>
          </a:p>
          <a:p>
            <a:pPr lvl="1"/>
            <a:r>
              <a:rPr lang="en-US" sz="1800" dirty="0"/>
              <a:t>Note that the Process Step may already be defined correctly as a verb noun – but check it does reflect exactly what the step does!</a:t>
            </a:r>
          </a:p>
        </p:txBody>
      </p:sp>
      <p:sp>
        <p:nvSpPr>
          <p:cNvPr id="6" name="Content Placeholder 9"/>
          <p:cNvSpPr>
            <a:spLocks noGrp="1"/>
          </p:cNvSpPr>
          <p:nvPr>
            <p:ph type="body" sz="half" idx="2"/>
          </p:nvPr>
        </p:nvSpPr>
        <p:spPr>
          <a:xfrm>
            <a:off x="5411281" y="1426302"/>
            <a:ext cx="4224337" cy="2379113"/>
          </a:xfrm>
        </p:spPr>
        <p:txBody>
          <a:bodyPr>
            <a:normAutofit lnSpcReduction="10000"/>
          </a:bodyPr>
          <a:lstStyle/>
          <a:p>
            <a:r>
              <a:rPr lang="en-US" sz="1800" dirty="0"/>
              <a:t>Once we have the functions we can use the verb and the usual suspects</a:t>
            </a:r>
          </a:p>
          <a:p>
            <a:pPr lvl="1"/>
            <a:r>
              <a:rPr lang="en-US" sz="1800" dirty="0"/>
              <a:t>OVER</a:t>
            </a:r>
          </a:p>
          <a:p>
            <a:pPr lvl="1"/>
            <a:r>
              <a:rPr lang="en-US" sz="1800" dirty="0"/>
              <a:t>UNDER</a:t>
            </a:r>
          </a:p>
          <a:p>
            <a:pPr lvl="1"/>
            <a:r>
              <a:rPr lang="en-US" sz="1800" dirty="0"/>
              <a:t>NO</a:t>
            </a:r>
          </a:p>
          <a:p>
            <a:pPr lvl="1"/>
            <a:r>
              <a:rPr lang="en-US" sz="1800" dirty="0"/>
              <a:t>INTERMITTENT</a:t>
            </a:r>
          </a:p>
          <a:p>
            <a:pPr lvl="1"/>
            <a:r>
              <a:rPr lang="en-US" sz="1800" dirty="0"/>
              <a:t>UNINTENDED</a:t>
            </a:r>
            <a:br>
              <a:rPr lang="en-US" sz="1800" dirty="0"/>
            </a:br>
            <a:endParaRPr lang="en-US" sz="1800" dirty="0"/>
          </a:p>
        </p:txBody>
      </p:sp>
      <p:pic>
        <p:nvPicPr>
          <p:cNvPr id="3" name="Picture 2"/>
          <p:cNvPicPr>
            <a:picLocks noChangeAspect="1"/>
          </p:cNvPicPr>
          <p:nvPr/>
        </p:nvPicPr>
        <p:blipFill>
          <a:blip r:embed="rId2"/>
          <a:stretch>
            <a:fillRect/>
          </a:stretch>
        </p:blipFill>
        <p:spPr>
          <a:xfrm>
            <a:off x="5849605" y="3999962"/>
            <a:ext cx="4341296" cy="2384412"/>
          </a:xfrm>
          <a:prstGeom prst="rect">
            <a:avLst/>
          </a:prstGeom>
        </p:spPr>
      </p:pic>
    </p:spTree>
    <p:extLst>
      <p:ext uri="{BB962C8B-B14F-4D97-AF65-F5344CB8AC3E}">
        <p14:creationId xmlns:p14="http://schemas.microsoft.com/office/powerpoint/2010/main" val="345738938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96FA66-CB70-8959-45E3-44A84FB0F76F}"/>
              </a:ext>
            </a:extLst>
          </p:cNvPr>
          <p:cNvSpPr>
            <a:spLocks noGrp="1"/>
          </p:cNvSpPr>
          <p:nvPr>
            <p:ph type="ctrTitle"/>
          </p:nvPr>
        </p:nvSpPr>
        <p:spPr/>
        <p:txBody>
          <a:bodyPr/>
          <a:lstStyle/>
          <a:p>
            <a:r>
              <a:rPr lang="en-GB" dirty="0"/>
              <a:t>Meanwhile…..Back in the room!</a:t>
            </a:r>
          </a:p>
        </p:txBody>
      </p:sp>
      <p:sp>
        <p:nvSpPr>
          <p:cNvPr id="6" name="Subtitle 5">
            <a:extLst>
              <a:ext uri="{FF2B5EF4-FFF2-40B4-BE49-F238E27FC236}">
                <a16:creationId xmlns:a16="http://schemas.microsoft.com/office/drawing/2014/main" id="{EAA7907E-45A9-2D14-873D-BC509F591A8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9487062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2215" noProof="0" dirty="0">
                <a:latin typeface="Arial Black"/>
                <a:cs typeface="Arial Black"/>
              </a:rPr>
              <a:t>Create Candidate Solution Concept for the Manufacturing System </a:t>
            </a:r>
          </a:p>
        </p:txBody>
      </p:sp>
      <p:sp>
        <p:nvSpPr>
          <p:cNvPr id="3" name="Subtitle 2">
            <a:extLst>
              <a:ext uri="{FF2B5EF4-FFF2-40B4-BE49-F238E27FC236}">
                <a16:creationId xmlns:a16="http://schemas.microsoft.com/office/drawing/2014/main" id="{3A8D07BB-95BF-47CB-B0DD-0A7E88F64D06}"/>
              </a:ext>
            </a:extLst>
          </p:cNvPr>
          <p:cNvSpPr>
            <a:spLocks noGrp="1"/>
          </p:cNvSpPr>
          <p:nvPr>
            <p:ph type="subTitle" idx="1"/>
          </p:nvPr>
        </p:nvSpPr>
        <p:spPr/>
        <p:txBody>
          <a:bodyPr/>
          <a:lstStyle/>
          <a:p>
            <a:endParaRPr lang="en-GB" noProof="0" dirty="0"/>
          </a:p>
        </p:txBody>
      </p:sp>
      <p:sp>
        <p:nvSpPr>
          <p:cNvPr id="5" name="Rectangle 2"/>
          <p:cNvSpPr>
            <a:spLocks noChangeArrowheads="1"/>
          </p:cNvSpPr>
          <p:nvPr/>
        </p:nvSpPr>
        <p:spPr bwMode="auto">
          <a:xfrm>
            <a:off x="1774825" y="3163773"/>
            <a:ext cx="708660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16531" indent="-316531">
              <a:spcBef>
                <a:spcPct val="20000"/>
              </a:spcBef>
            </a:pPr>
            <a:endParaRPr lang="en-GB" sz="1662" noProof="0" dirty="0">
              <a:solidFill>
                <a:srgbClr val="000000"/>
              </a:solidFill>
              <a:cs typeface="Arial" charset="0"/>
            </a:endParaRPr>
          </a:p>
          <a:p>
            <a:pPr marL="316531" indent="-316531">
              <a:spcBef>
                <a:spcPct val="20000"/>
              </a:spcBef>
            </a:pPr>
            <a:endParaRPr lang="en-GB" sz="1662" noProof="0" dirty="0">
              <a:solidFill>
                <a:srgbClr val="000000"/>
              </a:solidFill>
              <a:cs typeface="Arial" charset="0"/>
            </a:endParaRPr>
          </a:p>
        </p:txBody>
      </p:sp>
      <p:sp>
        <p:nvSpPr>
          <p:cNvPr id="7" name="Rectangle 15"/>
          <p:cNvSpPr>
            <a:spLocks noChangeArrowheads="1"/>
          </p:cNvSpPr>
          <p:nvPr/>
        </p:nvSpPr>
        <p:spPr bwMode="auto">
          <a:xfrm>
            <a:off x="1716088" y="3187486"/>
            <a:ext cx="708660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16531" indent="-316531">
              <a:spcBef>
                <a:spcPct val="20000"/>
              </a:spcBef>
            </a:pPr>
            <a:endParaRPr lang="en-GB" sz="1662" noProof="0" dirty="0">
              <a:solidFill>
                <a:srgbClr val="000000"/>
              </a:solidFill>
              <a:cs typeface="Arial" charset="0"/>
            </a:endParaRPr>
          </a:p>
          <a:p>
            <a:pPr marL="316531" indent="-316531">
              <a:spcBef>
                <a:spcPct val="20000"/>
              </a:spcBef>
            </a:pPr>
            <a:endParaRPr lang="en-GB" sz="1662" noProof="0" dirty="0">
              <a:solidFill>
                <a:srgbClr val="000000"/>
              </a:solidFill>
              <a:cs typeface="Arial" charset="0"/>
            </a:endParaRPr>
          </a:p>
        </p:txBody>
      </p:sp>
      <p:sp>
        <p:nvSpPr>
          <p:cNvPr id="8" name="Rectangle 17"/>
          <p:cNvSpPr txBox="1">
            <a:spLocks noChangeArrowheads="1"/>
          </p:cNvSpPr>
          <p:nvPr/>
        </p:nvSpPr>
        <p:spPr bwMode="auto">
          <a:xfrm>
            <a:off x="1724026" y="3052746"/>
            <a:ext cx="8151705" cy="1050681"/>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84406" tIns="42203" rIns="84406" bIns="42203" numCol="1" anchor="t" anchorCtr="0" compatLnSpc="1">
            <a:prstTxWarp prst="textNoShape">
              <a:avLst/>
            </a:prstTxWarp>
          </a:bodyPr>
          <a:lstStyle>
            <a:lvl1pPr marL="0" indent="0" algn="l" rtl="0" eaLnBrk="0" fontAlgn="base" hangingPunct="0">
              <a:spcBef>
                <a:spcPct val="0"/>
              </a:spcBef>
              <a:spcAft>
                <a:spcPct val="0"/>
              </a:spcAft>
              <a:buFont typeface="Arial" charset="0"/>
              <a:buNone/>
              <a:defRPr sz="18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Font typeface="Arial" charset="0"/>
              <a:buChar char="•"/>
              <a:defRPr>
                <a:solidFill>
                  <a:schemeClr val="tx1"/>
                </a:solidFill>
                <a:latin typeface="+mn-lt"/>
                <a:ea typeface="Arial" charset="0"/>
                <a:cs typeface="+mn-cs"/>
              </a:defRPr>
            </a:lvl2pPr>
            <a:lvl3pPr marL="11430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3pPr>
            <a:lvl4pPr marL="16002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4pPr>
            <a:lvl5pPr marL="20574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5pPr>
            <a:lvl6pPr marL="2514600" indent="-228600" algn="l" rtl="0" fontAlgn="base">
              <a:spcBef>
                <a:spcPct val="20000"/>
              </a:spcBef>
              <a:spcAft>
                <a:spcPct val="0"/>
              </a:spcAft>
              <a:buFont typeface="Arial" charset="0"/>
              <a:buChar char="•"/>
              <a:defRPr>
                <a:solidFill>
                  <a:schemeClr val="tx1"/>
                </a:solidFill>
                <a:latin typeface="+mn-lt"/>
                <a:cs typeface="+mn-cs"/>
              </a:defRPr>
            </a:lvl6pPr>
            <a:lvl7pPr marL="2971800" indent="-228600" algn="l" rtl="0" fontAlgn="base">
              <a:spcBef>
                <a:spcPct val="20000"/>
              </a:spcBef>
              <a:spcAft>
                <a:spcPct val="0"/>
              </a:spcAft>
              <a:buFont typeface="Arial" charset="0"/>
              <a:buChar char="•"/>
              <a:defRPr>
                <a:solidFill>
                  <a:schemeClr val="tx1"/>
                </a:solidFill>
                <a:latin typeface="+mn-lt"/>
                <a:cs typeface="+mn-cs"/>
              </a:defRPr>
            </a:lvl7pPr>
            <a:lvl8pPr marL="3429000" indent="-228600" algn="l" rtl="0" fontAlgn="base">
              <a:spcBef>
                <a:spcPct val="20000"/>
              </a:spcBef>
              <a:spcAft>
                <a:spcPct val="0"/>
              </a:spcAft>
              <a:buFont typeface="Arial" charset="0"/>
              <a:buChar char="•"/>
              <a:defRPr>
                <a:solidFill>
                  <a:schemeClr val="tx1"/>
                </a:solidFill>
                <a:latin typeface="+mn-lt"/>
                <a:cs typeface="+mn-cs"/>
              </a:defRPr>
            </a:lvl8pPr>
            <a:lvl9pPr marL="3886200" indent="-228600" algn="l" rtl="0" fontAlgn="base">
              <a:spcBef>
                <a:spcPct val="20000"/>
              </a:spcBef>
              <a:spcAft>
                <a:spcPct val="0"/>
              </a:spcAft>
              <a:buFont typeface="Arial" charset="0"/>
              <a:buChar char="•"/>
              <a:defRPr>
                <a:solidFill>
                  <a:schemeClr val="tx1"/>
                </a:solidFill>
                <a:latin typeface="+mn-lt"/>
                <a:cs typeface="+mn-cs"/>
              </a:defRPr>
            </a:lvl9pPr>
          </a:lstStyle>
          <a:p>
            <a:pPr eaLnBrk="1" hangingPunct="1"/>
            <a:endParaRPr lang="en-GB" sz="2954" noProof="0" dirty="0">
              <a:latin typeface="Arial Black"/>
              <a:cs typeface="Arial Black"/>
            </a:endParaRPr>
          </a:p>
        </p:txBody>
      </p:sp>
    </p:spTree>
    <p:extLst>
      <p:ext uri="{BB962C8B-B14F-4D97-AF65-F5344CB8AC3E}">
        <p14:creationId xmlns:p14="http://schemas.microsoft.com/office/powerpoint/2010/main" val="250925478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chemeClr val="bg1"/>
                </a:solidFill>
              </a:rPr>
              <a:t>User </a:t>
            </a:r>
          </a:p>
          <a:p>
            <a:pPr>
              <a:defRPr/>
            </a:pPr>
            <a:r>
              <a:rPr lang="en-GB" sz="1200" dirty="0">
                <a:solidFill>
                  <a:schemeClr val="bg1"/>
                </a:solidFill>
              </a:rPr>
              <a:t>Requirements</a:t>
            </a:r>
          </a:p>
        </p:txBody>
      </p:sp>
      <p:sp>
        <p:nvSpPr>
          <p:cNvPr id="32" name="Flowchart: Document 31"/>
          <p:cNvSpPr/>
          <p:nvPr/>
        </p:nvSpPr>
        <p:spPr bwMode="auto">
          <a:xfrm>
            <a:off x="9203302" y="5490511"/>
            <a:ext cx="1349619" cy="929054"/>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bg1"/>
                </a:solidFill>
              </a:rPr>
              <a:t>Subsystem</a:t>
            </a:r>
          </a:p>
          <a:p>
            <a:pPr>
              <a:defRPr/>
            </a:pPr>
            <a:r>
              <a:rPr lang="en-GB" sz="1292" dirty="0">
                <a:solidFill>
                  <a:schemeClr val="bg1"/>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bg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60135" y="100189"/>
            <a:ext cx="10492786"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chemeClr val="bg1"/>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00" dirty="0">
                <a:solidFill>
                  <a:schemeClr val="bg1"/>
                </a:solidFill>
              </a:rPr>
              <a:t>Manufacturing System</a:t>
            </a:r>
          </a:p>
          <a:p>
            <a:pPr algn="ctr">
              <a:defRPr/>
            </a:pPr>
            <a:r>
              <a:rPr lang="en-GB" sz="1600" dirty="0">
                <a:solidFill>
                  <a:schemeClr val="bg1"/>
                </a:solidFill>
              </a:rPr>
              <a:t>Design</a:t>
            </a:r>
          </a:p>
          <a:p>
            <a:pPr algn="ctr">
              <a:defRPr/>
            </a:pPr>
            <a:r>
              <a:rPr lang="en-GB" sz="1600" dirty="0">
                <a:solidFill>
                  <a:schemeClr val="bg1"/>
                </a:solidFill>
              </a:rPr>
              <a:t>Definition</a:t>
            </a:r>
          </a:p>
        </p:txBody>
      </p:sp>
      <p:pic>
        <p:nvPicPr>
          <p:cNvPr id="2" name="Picture 1">
            <a:extLst>
              <a:ext uri="{FF2B5EF4-FFF2-40B4-BE49-F238E27FC236}">
                <a16:creationId xmlns:a16="http://schemas.microsoft.com/office/drawing/2014/main" id="{DEC46B68-B0AC-B74E-84A7-C64EA71F2F2E}"/>
              </a:ext>
            </a:extLst>
          </p:cNvPr>
          <p:cNvPicPr>
            <a:picLocks noChangeAspect="1"/>
          </p:cNvPicPr>
          <p:nvPr/>
        </p:nvPicPr>
        <p:blipFill>
          <a:blip r:embed="rId3"/>
          <a:stretch>
            <a:fillRect/>
          </a:stretch>
        </p:blipFill>
        <p:spPr>
          <a:xfrm>
            <a:off x="2475015" y="1903360"/>
            <a:ext cx="4737100" cy="3810000"/>
          </a:xfrm>
          <a:prstGeom prst="rect">
            <a:avLst/>
          </a:prstGeom>
        </p:spPr>
      </p:pic>
    </p:spTree>
    <p:extLst>
      <p:ext uri="{BB962C8B-B14F-4D97-AF65-F5344CB8AC3E}">
        <p14:creationId xmlns:p14="http://schemas.microsoft.com/office/powerpoint/2010/main" val="1063697760"/>
      </p:ext>
    </p:extLst>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3C15FA-51BA-4826-BE6A-05C5B2FAE928}"/>
              </a:ext>
            </a:extLst>
          </p:cNvPr>
          <p:cNvSpPr/>
          <p:nvPr/>
        </p:nvSpPr>
        <p:spPr>
          <a:xfrm>
            <a:off x="1681163" y="1875692"/>
            <a:ext cx="4568246" cy="3241315"/>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noChangeArrowheads="1"/>
          </p:cNvSpPr>
          <p:nvPr>
            <p:ph type="title"/>
          </p:nvPr>
        </p:nvSpPr>
        <p:spPr>
          <a:xfrm>
            <a:off x="191761" y="141159"/>
            <a:ext cx="9144000" cy="416253"/>
          </a:xfrm>
        </p:spPr>
        <p:txBody>
          <a:bodyPr>
            <a:normAutofit fontScale="90000"/>
          </a:bodyPr>
          <a:lstStyle/>
          <a:p>
            <a:r>
              <a:rPr lang="en-GB" dirty="0"/>
              <a:t>Function Means Analysis</a:t>
            </a:r>
          </a:p>
        </p:txBody>
      </p:sp>
      <p:sp>
        <p:nvSpPr>
          <p:cNvPr id="87043" name="Rectangle 3"/>
          <p:cNvSpPr>
            <a:spLocks noGrp="1" noChangeArrowheads="1"/>
          </p:cNvSpPr>
          <p:nvPr>
            <p:ph type="body" sz="half" idx="2"/>
          </p:nvPr>
        </p:nvSpPr>
        <p:spPr>
          <a:xfrm>
            <a:off x="7382334" y="1207030"/>
            <a:ext cx="4224337" cy="4958280"/>
          </a:xfrm>
        </p:spPr>
        <p:txBody>
          <a:bodyPr>
            <a:normAutofit fontScale="70000" lnSpcReduction="20000"/>
          </a:bodyPr>
          <a:lstStyle/>
          <a:p>
            <a:pPr marL="0" indent="0">
              <a:buNone/>
            </a:pPr>
            <a:r>
              <a:rPr lang="en-GB" sz="1800" b="1" dirty="0"/>
              <a:t>What is it?</a:t>
            </a:r>
          </a:p>
          <a:p>
            <a:r>
              <a:rPr lang="en-GB" dirty="0"/>
              <a:t>Function Means Analysis is a structured approach to generating, selecting and documenting system design concepts.</a:t>
            </a:r>
            <a:r>
              <a:rPr lang="en-US" dirty="0"/>
              <a:t> </a:t>
            </a:r>
            <a:endParaRPr lang="en-GB" dirty="0"/>
          </a:p>
          <a:p>
            <a:pPr marL="0" indent="0">
              <a:buNone/>
            </a:pPr>
            <a:r>
              <a:rPr lang="en-GB" sz="1800" b="1" dirty="0"/>
              <a:t>How to do it</a:t>
            </a:r>
          </a:p>
          <a:p>
            <a:r>
              <a:rPr lang="en-GB" dirty="0"/>
              <a:t>FMA has a number of steps that fall into two stages:</a:t>
            </a:r>
          </a:p>
          <a:p>
            <a:pPr lvl="1"/>
            <a:r>
              <a:rPr lang="en-GB" dirty="0"/>
              <a:t>Stage 1: Concept Generation: a divergent thinking activity where the functions of the system are considered in turn and the means of achieving that function identified</a:t>
            </a:r>
          </a:p>
          <a:p>
            <a:pPr lvl="1"/>
            <a:r>
              <a:rPr lang="en-GB" dirty="0"/>
              <a:t>Stage 2: Concept Integration and Selection: a convergent thinking activity that identifies whole system concepts and down-selects these to a small number of high potential solutions</a:t>
            </a:r>
          </a:p>
          <a:p>
            <a:pPr lvl="1"/>
            <a:endParaRPr lang="en-GB" dirty="0"/>
          </a:p>
        </p:txBody>
      </p:sp>
      <p:pic>
        <p:nvPicPr>
          <p:cNvPr id="870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854" y="1256219"/>
            <a:ext cx="6005146" cy="4491101"/>
          </a:xfrm>
          <a:prstGeom prst="rect">
            <a:avLst/>
          </a:prstGeom>
          <a:solidFill>
            <a:schemeClr val="accent1">
              <a:lumMod val="20000"/>
              <a:lumOff val="80000"/>
            </a:schemeClr>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pic>
    </p:spTree>
    <p:extLst>
      <p:ext uri="{BB962C8B-B14F-4D97-AF65-F5344CB8AC3E}">
        <p14:creationId xmlns:p14="http://schemas.microsoft.com/office/powerpoint/2010/main" val="3015891529"/>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4E075D-609E-47F0-B710-811ACCB9ED90}"/>
              </a:ext>
            </a:extLst>
          </p:cNvPr>
          <p:cNvSpPr/>
          <p:nvPr/>
        </p:nvSpPr>
        <p:spPr>
          <a:xfrm>
            <a:off x="125944" y="1487775"/>
            <a:ext cx="9883177" cy="4874697"/>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393" name="Rectangle 6"/>
          <p:cNvSpPr>
            <a:spLocks noGrp="1" noChangeArrowheads="1"/>
          </p:cNvSpPr>
          <p:nvPr>
            <p:ph type="title"/>
          </p:nvPr>
        </p:nvSpPr>
        <p:spPr>
          <a:xfrm>
            <a:off x="125944" y="87245"/>
            <a:ext cx="9404723" cy="1400530"/>
          </a:xfrm>
        </p:spPr>
        <p:txBody>
          <a:bodyPr/>
          <a:lstStyle/>
          <a:p>
            <a:pPr eaLnBrk="1" hangingPunct="1"/>
            <a:r>
              <a:rPr lang="en-GB" sz="3200" dirty="0">
                <a:latin typeface="Arial" charset="0"/>
              </a:rPr>
              <a:t>Functions to Solutions using Function Means Analysis</a:t>
            </a:r>
            <a:endParaRPr lang="en-US" sz="3200" dirty="0">
              <a:latin typeface="Arial" charset="0"/>
            </a:endParaRPr>
          </a:p>
        </p:txBody>
      </p:sp>
      <p:graphicFrame>
        <p:nvGraphicFramePr>
          <p:cNvPr id="59394" name="Object 5"/>
          <p:cNvGraphicFramePr>
            <a:graphicFrameLocks noGrp="1" noChangeAspect="1"/>
          </p:cNvGraphicFramePr>
          <p:nvPr>
            <p:ph idx="1"/>
            <p:extLst>
              <p:ext uri="{D42A27DB-BD31-4B8C-83A1-F6EECF244321}">
                <p14:modId xmlns:p14="http://schemas.microsoft.com/office/powerpoint/2010/main" val="2679816930"/>
              </p:ext>
            </p:extLst>
          </p:nvPr>
        </p:nvGraphicFramePr>
        <p:xfrm>
          <a:off x="165100" y="1487488"/>
          <a:ext cx="9674225" cy="4759325"/>
        </p:xfrm>
        <a:graphic>
          <a:graphicData uri="http://schemas.openxmlformats.org/presentationml/2006/ole">
            <mc:AlternateContent xmlns:mc="http://schemas.openxmlformats.org/markup-compatibility/2006">
              <mc:Choice xmlns:v="urn:schemas-microsoft-com:vml" Requires="v">
                <p:oleObj name="Worksheet" r:id="rId2" imgW="17390424" imgH="8555814" progId="Excel.Sheet.8">
                  <p:embed/>
                </p:oleObj>
              </mc:Choice>
              <mc:Fallback>
                <p:oleObj name="Worksheet" r:id="rId2" imgW="17390424" imgH="8555814" progId="Excel.Sheet.8">
                  <p:embed/>
                  <p:pic>
                    <p:nvPicPr>
                      <p:cNvPr id="59394" name="Object 5"/>
                      <p:cNvPicPr>
                        <a:picLocks noChangeAspect="1" noChangeArrowheads="1"/>
                      </p:cNvPicPr>
                      <p:nvPr/>
                    </p:nvPicPr>
                    <p:blipFill>
                      <a:blip r:embed="rId3">
                        <a:extLst>
                          <a:ext uri="{28A0092B-C50C-407E-A947-70E740481C1C}">
                            <a14:useLocalDpi xmlns:a14="http://schemas.microsoft.com/office/drawing/2010/main" val="0"/>
                          </a:ext>
                        </a:extLst>
                      </a:blip>
                      <a:srcRect r="31052"/>
                      <a:stretch>
                        <a:fillRect/>
                      </a:stretch>
                    </p:blipFill>
                    <p:spPr bwMode="auto">
                      <a:xfrm>
                        <a:off x="165100" y="1487488"/>
                        <a:ext cx="9674225" cy="4759325"/>
                      </a:xfrm>
                      <a:prstGeom prst="rect">
                        <a:avLst/>
                      </a:prstGeom>
                      <a:solidFill>
                        <a:schemeClr val="accent1">
                          <a:lumMod val="20000"/>
                          <a:lumOff val="80000"/>
                        </a:schemeClr>
                      </a:solidFill>
                      <a:ln>
                        <a:noFill/>
                      </a:ln>
                      <a:effectLst/>
                    </p:spPr>
                  </p:pic>
                </p:oleObj>
              </mc:Fallback>
            </mc:AlternateContent>
          </a:graphicData>
        </a:graphic>
      </p:graphicFrame>
      <p:sp>
        <p:nvSpPr>
          <p:cNvPr id="2" name="Rounded Rectangular Callout 1"/>
          <p:cNvSpPr/>
          <p:nvPr/>
        </p:nvSpPr>
        <p:spPr>
          <a:xfrm>
            <a:off x="5964621" y="1582052"/>
            <a:ext cx="3740061" cy="1030753"/>
          </a:xfrm>
          <a:prstGeom prst="wedgeRoundRectCallout">
            <a:avLst>
              <a:gd name="adj1" fmla="val -63395"/>
              <a:gd name="adj2" fmla="val 84649"/>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For each function determine and record all possible solutions</a:t>
            </a:r>
          </a:p>
        </p:txBody>
      </p:sp>
      <p:sp>
        <p:nvSpPr>
          <p:cNvPr id="3" name="Rectangle 2">
            <a:extLst>
              <a:ext uri="{FF2B5EF4-FFF2-40B4-BE49-F238E27FC236}">
                <a16:creationId xmlns:a16="http://schemas.microsoft.com/office/drawing/2014/main" id="{7B2C363D-B27C-496F-907F-8FCBE214DEE0}"/>
              </a:ext>
            </a:extLst>
          </p:cNvPr>
          <p:cNvSpPr/>
          <p:nvPr/>
        </p:nvSpPr>
        <p:spPr>
          <a:xfrm>
            <a:off x="8733341" y="5791200"/>
            <a:ext cx="2583831" cy="9144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rPr>
              <a:t>Link to spreadsheet</a:t>
            </a:r>
            <a:endParaRPr lang="en-GB" dirty="0"/>
          </a:p>
        </p:txBody>
      </p:sp>
    </p:spTree>
    <p:extLst>
      <p:ext uri="{BB962C8B-B14F-4D97-AF65-F5344CB8AC3E}">
        <p14:creationId xmlns:p14="http://schemas.microsoft.com/office/powerpoint/2010/main" val="162199374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CFB602A-187B-A89C-6A14-F232A9D8DB03}"/>
              </a:ext>
            </a:extLst>
          </p:cNvPr>
          <p:cNvSpPr/>
          <p:nvPr/>
        </p:nvSpPr>
        <p:spPr>
          <a:xfrm>
            <a:off x="1533832" y="914400"/>
            <a:ext cx="4847303" cy="5467351"/>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417" name="Title 1"/>
          <p:cNvSpPr>
            <a:spLocks noGrp="1"/>
          </p:cNvSpPr>
          <p:nvPr>
            <p:ph type="title"/>
          </p:nvPr>
        </p:nvSpPr>
        <p:spPr>
          <a:xfrm>
            <a:off x="314633" y="189302"/>
            <a:ext cx="9144000" cy="395233"/>
          </a:xfrm>
        </p:spPr>
        <p:txBody>
          <a:bodyPr>
            <a:normAutofit fontScale="90000"/>
          </a:bodyPr>
          <a:lstStyle/>
          <a:p>
            <a:pPr eaLnBrk="1" hangingPunct="1"/>
            <a:r>
              <a:rPr lang="en-GB" dirty="0">
                <a:latin typeface="Arial" charset="0"/>
              </a:rPr>
              <a:t>Exercise: Function Means Analysis</a:t>
            </a:r>
          </a:p>
        </p:txBody>
      </p:sp>
      <p:sp>
        <p:nvSpPr>
          <p:cNvPr id="8" name="Text Placeholder 7">
            <a:extLst>
              <a:ext uri="{FF2B5EF4-FFF2-40B4-BE49-F238E27FC236}">
                <a16:creationId xmlns:a16="http://schemas.microsoft.com/office/drawing/2014/main" id="{DC704001-7B08-3D4E-A705-D3D3381B846D}"/>
              </a:ext>
            </a:extLst>
          </p:cNvPr>
          <p:cNvSpPr>
            <a:spLocks noGrp="1"/>
          </p:cNvSpPr>
          <p:nvPr>
            <p:ph type="body" sz="half" idx="2"/>
          </p:nvPr>
        </p:nvSpPr>
        <p:spPr>
          <a:xfrm>
            <a:off x="6491933" y="2091558"/>
            <a:ext cx="3844264" cy="2247184"/>
          </a:xfrm>
        </p:spPr>
        <p:txBody>
          <a:bodyPr>
            <a:normAutofit fontScale="92500" lnSpcReduction="10000"/>
          </a:bodyPr>
          <a:lstStyle/>
          <a:p>
            <a:pPr marL="0" indent="0">
              <a:spcBef>
                <a:spcPct val="20000"/>
              </a:spcBef>
              <a:buNone/>
              <a:defRPr/>
            </a:pPr>
            <a:r>
              <a:rPr lang="en-GB" sz="2215" kern="0" dirty="0"/>
              <a:t>In small teams</a:t>
            </a:r>
          </a:p>
          <a:p>
            <a:pPr marL="0" indent="0">
              <a:spcBef>
                <a:spcPct val="20000"/>
              </a:spcBef>
              <a:buNone/>
              <a:defRPr/>
            </a:pPr>
            <a:endParaRPr lang="en-GB" sz="2215" kern="0" dirty="0"/>
          </a:p>
          <a:p>
            <a:pPr>
              <a:spcBef>
                <a:spcPct val="20000"/>
              </a:spcBef>
              <a:defRPr/>
            </a:pPr>
            <a:r>
              <a:rPr lang="en-GB" sz="2215" kern="0" dirty="0"/>
              <a:t>Use a Function Means Table to generate two or three solutions for the Manufacturing System</a:t>
            </a:r>
          </a:p>
          <a:p>
            <a:pPr>
              <a:spcBef>
                <a:spcPct val="20000"/>
              </a:spcBef>
              <a:defRPr/>
            </a:pPr>
            <a:endParaRPr lang="en-GB" sz="2215" kern="0" dirty="0"/>
          </a:p>
          <a:p>
            <a:pPr marL="0" indent="0">
              <a:spcBef>
                <a:spcPct val="20000"/>
              </a:spcBef>
              <a:buNone/>
              <a:defRPr/>
            </a:pPr>
            <a:r>
              <a:rPr lang="en-GB" sz="2215" kern="0" dirty="0"/>
              <a:t>Time 30 minutes</a:t>
            </a:r>
          </a:p>
          <a:p>
            <a:endParaRPr lang="en-US" dirty="0"/>
          </a:p>
        </p:txBody>
      </p:sp>
      <p:sp>
        <p:nvSpPr>
          <p:cNvPr id="3" name="Content Placeholder 4"/>
          <p:cNvSpPr txBox="1">
            <a:spLocks/>
          </p:cNvSpPr>
          <p:nvPr/>
        </p:nvSpPr>
        <p:spPr>
          <a:xfrm>
            <a:off x="6563391" y="1853968"/>
            <a:ext cx="3772806" cy="4149440"/>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11" name="Picture 10">
            <a:extLst>
              <a:ext uri="{FF2B5EF4-FFF2-40B4-BE49-F238E27FC236}">
                <a16:creationId xmlns:a16="http://schemas.microsoft.com/office/drawing/2014/main" id="{B592E424-4F38-3143-B4D9-6BA53A3B0889}"/>
              </a:ext>
            </a:extLst>
          </p:cNvPr>
          <p:cNvPicPr>
            <a:picLocks noChangeAspect="1"/>
          </p:cNvPicPr>
          <p:nvPr/>
        </p:nvPicPr>
        <p:blipFill>
          <a:blip r:embed="rId2"/>
          <a:stretch>
            <a:fillRect/>
          </a:stretch>
        </p:blipFill>
        <p:spPr>
          <a:xfrm>
            <a:off x="1627134" y="1118970"/>
            <a:ext cx="4588137" cy="4769374"/>
          </a:xfrm>
          <a:prstGeom prst="rect">
            <a:avLst/>
          </a:prstGeom>
        </p:spPr>
      </p:pic>
    </p:spTree>
    <p:extLst>
      <p:ext uri="{BB962C8B-B14F-4D97-AF65-F5344CB8AC3E}">
        <p14:creationId xmlns:p14="http://schemas.microsoft.com/office/powerpoint/2010/main" val="380814385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8F87F6-DEEA-4FD9-8D54-1C61BD4736AC}"/>
              </a:ext>
            </a:extLst>
          </p:cNvPr>
          <p:cNvSpPr/>
          <p:nvPr/>
        </p:nvSpPr>
        <p:spPr>
          <a:xfrm>
            <a:off x="2068214" y="1866296"/>
            <a:ext cx="3626253" cy="33147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49" name="Rectangle 2"/>
          <p:cNvSpPr>
            <a:spLocks noGrp="1" noChangeArrowheads="1"/>
          </p:cNvSpPr>
          <p:nvPr>
            <p:ph type="title"/>
          </p:nvPr>
        </p:nvSpPr>
        <p:spPr>
          <a:xfrm>
            <a:off x="0" y="61795"/>
            <a:ext cx="9144000" cy="342681"/>
          </a:xfrm>
        </p:spPr>
        <p:txBody>
          <a:bodyPr>
            <a:normAutofit fontScale="90000"/>
          </a:bodyPr>
          <a:lstStyle/>
          <a:p>
            <a:r>
              <a:rPr lang="en-GB" dirty="0"/>
              <a:t>Concept Selection Using Pugh</a:t>
            </a:r>
          </a:p>
        </p:txBody>
      </p:sp>
      <p:sp>
        <p:nvSpPr>
          <p:cNvPr id="53250" name="Rectangle 3"/>
          <p:cNvSpPr>
            <a:spLocks noGrp="1" noChangeArrowheads="1"/>
          </p:cNvSpPr>
          <p:nvPr>
            <p:ph type="body" sz="half" idx="2"/>
          </p:nvPr>
        </p:nvSpPr>
        <p:spPr>
          <a:xfrm>
            <a:off x="6188353" y="920750"/>
            <a:ext cx="4224337" cy="5875455"/>
          </a:xfrm>
        </p:spPr>
        <p:txBody>
          <a:bodyPr>
            <a:normAutofit fontScale="62500" lnSpcReduction="20000"/>
          </a:bodyPr>
          <a:lstStyle/>
          <a:p>
            <a:pPr marL="0" indent="0">
              <a:buNone/>
            </a:pPr>
            <a:r>
              <a:rPr lang="en-GB" sz="1800" dirty="0"/>
              <a:t>Remember</a:t>
            </a:r>
          </a:p>
          <a:p>
            <a:r>
              <a:rPr lang="en-GB" dirty="0"/>
              <a:t>Determine suitable evaluation criteria. The customer facing requirements particularly the key Non-Functional System Requirements are sensible. </a:t>
            </a:r>
          </a:p>
          <a:p>
            <a:r>
              <a:rPr lang="en-GB" dirty="0"/>
              <a:t>Use one concept solution as the baseline (score all criteria as ‘S’ for the baseline). If appropriate, a good choice is to, use the previous design for the baseline (because it exists and therefore its performance should be reasonably well known)</a:t>
            </a:r>
          </a:p>
          <a:p>
            <a:r>
              <a:rPr lang="en-GB" dirty="0"/>
              <a:t>Compare each design concept against the baseline “requirement by requirement” and decide a “pair-wise score with </a:t>
            </a:r>
          </a:p>
          <a:p>
            <a:pPr lvl="1"/>
            <a:r>
              <a:rPr lang="en-GB" dirty="0"/>
              <a:t>S = same</a:t>
            </a:r>
          </a:p>
          <a:p>
            <a:pPr lvl="1"/>
            <a:r>
              <a:rPr lang="en-GB" dirty="0"/>
              <a:t>+ = better</a:t>
            </a:r>
          </a:p>
          <a:p>
            <a:pPr lvl="1"/>
            <a:r>
              <a:rPr lang="en-GB" dirty="0"/>
              <a:t> - = worse</a:t>
            </a:r>
          </a:p>
          <a:p>
            <a:r>
              <a:rPr lang="en-GB" dirty="0"/>
              <a:t>Can use ++, -- for much better, much worse</a:t>
            </a:r>
          </a:p>
          <a:p>
            <a:r>
              <a:rPr lang="en-GB" dirty="0"/>
              <a:t>Consider hybrid concepts by combining the best from each concept - a type of qualitative optimisation </a:t>
            </a:r>
          </a:p>
        </p:txBody>
      </p:sp>
      <p:graphicFrame>
        <p:nvGraphicFramePr>
          <p:cNvPr id="53252" name="Object 7"/>
          <p:cNvGraphicFramePr>
            <a:graphicFrameLocks noChangeAspect="1"/>
          </p:cNvGraphicFramePr>
          <p:nvPr>
            <p:extLst>
              <p:ext uri="{D42A27DB-BD31-4B8C-83A1-F6EECF244321}">
                <p14:modId xmlns:p14="http://schemas.microsoft.com/office/powerpoint/2010/main" val="1488162735"/>
              </p:ext>
            </p:extLst>
          </p:nvPr>
        </p:nvGraphicFramePr>
        <p:xfrm>
          <a:off x="2068214" y="1866296"/>
          <a:ext cx="3581400" cy="3314700"/>
        </p:xfrm>
        <a:graphic>
          <a:graphicData uri="http://schemas.openxmlformats.org/presentationml/2006/ole">
            <mc:AlternateContent xmlns:mc="http://schemas.openxmlformats.org/markup-compatibility/2006">
              <mc:Choice xmlns:v="urn:schemas-microsoft-com:vml" Requires="v">
                <p:oleObj name="Worksheet" r:id="rId3" imgW="2565400" imgH="3175000" progId="Excel.Sheet.8">
                  <p:embed/>
                </p:oleObj>
              </mc:Choice>
              <mc:Fallback>
                <p:oleObj name="Worksheet" r:id="rId3" imgW="2565400" imgH="3175000" progId="Excel.Sheet.8">
                  <p:embed/>
                  <p:pic>
                    <p:nvPicPr>
                      <p:cNvPr id="53252" name="Object 7"/>
                      <p:cNvPicPr>
                        <a:picLocks noChangeAspect="1" noChangeArrowheads="1"/>
                      </p:cNvPicPr>
                      <p:nvPr/>
                    </p:nvPicPr>
                    <p:blipFill>
                      <a:blip r:embed="rId4"/>
                      <a:srcRect/>
                      <a:stretch>
                        <a:fillRect/>
                      </a:stretch>
                    </p:blipFill>
                    <p:spPr bwMode="auto">
                      <a:xfrm>
                        <a:off x="2068214" y="1866296"/>
                        <a:ext cx="3581400" cy="3314700"/>
                      </a:xfrm>
                      <a:prstGeom prst="rect">
                        <a:avLst/>
                      </a:prstGeom>
                      <a:solidFill>
                        <a:schemeClr val="accent1">
                          <a:lumMod val="20000"/>
                          <a:lumOff val="80000"/>
                        </a:schemeClr>
                      </a:solid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5" name="Rectangle 4">
            <a:extLst>
              <a:ext uri="{FF2B5EF4-FFF2-40B4-BE49-F238E27FC236}">
                <a16:creationId xmlns:a16="http://schemas.microsoft.com/office/drawing/2014/main" id="{9DBB5D9B-B63D-483C-BB6D-CD1055DECD37}"/>
              </a:ext>
            </a:extLst>
          </p:cNvPr>
          <p:cNvSpPr/>
          <p:nvPr/>
        </p:nvSpPr>
        <p:spPr>
          <a:xfrm>
            <a:off x="9768254" y="6119446"/>
            <a:ext cx="2178183" cy="586154"/>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5"/>
              </a:rPr>
              <a:t>Link to spreadsheet</a:t>
            </a:r>
            <a:endParaRPr lang="en-GB" dirty="0"/>
          </a:p>
        </p:txBody>
      </p:sp>
    </p:spTree>
    <p:extLst>
      <p:ext uri="{BB962C8B-B14F-4D97-AF65-F5344CB8AC3E}">
        <p14:creationId xmlns:p14="http://schemas.microsoft.com/office/powerpoint/2010/main" val="515901739"/>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BABD0F-2E32-6D64-39F4-CBC6B1D37ED3}"/>
              </a:ext>
            </a:extLst>
          </p:cNvPr>
          <p:cNvSpPr/>
          <p:nvPr/>
        </p:nvSpPr>
        <p:spPr>
          <a:xfrm>
            <a:off x="1533832" y="914400"/>
            <a:ext cx="4847303" cy="5467351"/>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417" name="Title 1"/>
          <p:cNvSpPr>
            <a:spLocks noGrp="1"/>
          </p:cNvSpPr>
          <p:nvPr>
            <p:ph type="title"/>
          </p:nvPr>
        </p:nvSpPr>
        <p:spPr>
          <a:xfrm>
            <a:off x="137651" y="94026"/>
            <a:ext cx="9144000" cy="404813"/>
          </a:xfrm>
        </p:spPr>
        <p:txBody>
          <a:bodyPr>
            <a:normAutofit fontScale="90000"/>
          </a:bodyPr>
          <a:lstStyle/>
          <a:p>
            <a:r>
              <a:rPr lang="en-GB" dirty="0"/>
              <a:t>Exercise: Pugh Matrix </a:t>
            </a:r>
          </a:p>
        </p:txBody>
      </p:sp>
      <p:sp>
        <p:nvSpPr>
          <p:cNvPr id="6" name="Text Placeholder 5">
            <a:extLst>
              <a:ext uri="{FF2B5EF4-FFF2-40B4-BE49-F238E27FC236}">
                <a16:creationId xmlns:a16="http://schemas.microsoft.com/office/drawing/2014/main" id="{EAF3C1BB-CD9E-8241-9E3B-FE9A9B90E7C9}"/>
              </a:ext>
            </a:extLst>
          </p:cNvPr>
          <p:cNvSpPr>
            <a:spLocks noGrp="1"/>
          </p:cNvSpPr>
          <p:nvPr>
            <p:ph type="body" sz="half" idx="2"/>
          </p:nvPr>
        </p:nvSpPr>
        <p:spPr>
          <a:xfrm>
            <a:off x="6422232" y="2329687"/>
            <a:ext cx="4224337" cy="2366802"/>
          </a:xfrm>
        </p:spPr>
        <p:txBody>
          <a:bodyPr>
            <a:normAutofit fontScale="92500" lnSpcReduction="10000"/>
          </a:bodyPr>
          <a:lstStyle/>
          <a:p>
            <a:pPr marL="0" indent="0">
              <a:buNone/>
            </a:pPr>
            <a:r>
              <a:rPr lang="en-GB" sz="1800" b="1" dirty="0"/>
              <a:t>In small teams</a:t>
            </a:r>
          </a:p>
          <a:p>
            <a:pPr lvl="1"/>
            <a:endParaRPr lang="en-GB" dirty="0"/>
          </a:p>
          <a:p>
            <a:pPr lvl="1"/>
            <a:r>
              <a:rPr lang="en-GB" dirty="0"/>
              <a:t>Use a Pugh Matrix to select one concept</a:t>
            </a:r>
          </a:p>
          <a:p>
            <a:pPr lvl="1"/>
            <a:r>
              <a:rPr lang="en-GB" dirty="0"/>
              <a:t>How would you verify the selected concept solution?</a:t>
            </a:r>
          </a:p>
          <a:p>
            <a:pPr marL="0" indent="0">
              <a:buNone/>
            </a:pPr>
            <a:r>
              <a:rPr lang="en-GB" sz="1800" b="1" dirty="0"/>
              <a:t>Time 20 minutes</a:t>
            </a:r>
          </a:p>
          <a:p>
            <a:endParaRPr lang="en-US" dirty="0"/>
          </a:p>
        </p:txBody>
      </p:sp>
      <p:sp>
        <p:nvSpPr>
          <p:cNvPr id="3" name="Content Placeholder 4"/>
          <p:cNvSpPr txBox="1">
            <a:spLocks/>
          </p:cNvSpPr>
          <p:nvPr/>
        </p:nvSpPr>
        <p:spPr>
          <a:xfrm>
            <a:off x="6091796" y="1395774"/>
            <a:ext cx="4334911" cy="4319226"/>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12" name="Picture 11">
            <a:extLst>
              <a:ext uri="{FF2B5EF4-FFF2-40B4-BE49-F238E27FC236}">
                <a16:creationId xmlns:a16="http://schemas.microsoft.com/office/drawing/2014/main" id="{798F6224-B041-284A-BD43-3F2746745E2B}"/>
              </a:ext>
            </a:extLst>
          </p:cNvPr>
          <p:cNvPicPr>
            <a:picLocks noChangeAspect="1"/>
          </p:cNvPicPr>
          <p:nvPr/>
        </p:nvPicPr>
        <p:blipFill>
          <a:blip r:embed="rId2"/>
          <a:stretch>
            <a:fillRect/>
          </a:stretch>
        </p:blipFill>
        <p:spPr>
          <a:xfrm>
            <a:off x="1700707" y="1152529"/>
            <a:ext cx="4588137" cy="4769374"/>
          </a:xfrm>
          <a:prstGeom prst="rect">
            <a:avLst/>
          </a:prstGeom>
        </p:spPr>
      </p:pic>
    </p:spTree>
    <p:extLst>
      <p:ext uri="{BB962C8B-B14F-4D97-AF65-F5344CB8AC3E}">
        <p14:creationId xmlns:p14="http://schemas.microsoft.com/office/powerpoint/2010/main" val="66257856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7DB9E-CF19-E255-9FDC-7DCAAD8A64C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1CA208A-6FD8-B375-3EB7-817A7FE60CC3}"/>
              </a:ext>
            </a:extLst>
          </p:cNvPr>
          <p:cNvSpPr/>
          <p:nvPr/>
        </p:nvSpPr>
        <p:spPr>
          <a:xfrm>
            <a:off x="1533832" y="914400"/>
            <a:ext cx="4847303" cy="5467351"/>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417" name="Title 1">
            <a:extLst>
              <a:ext uri="{FF2B5EF4-FFF2-40B4-BE49-F238E27FC236}">
                <a16:creationId xmlns:a16="http://schemas.microsoft.com/office/drawing/2014/main" id="{86E6D60F-02AB-E1A2-D302-6C3544F5507B}"/>
              </a:ext>
            </a:extLst>
          </p:cNvPr>
          <p:cNvSpPr>
            <a:spLocks noGrp="1"/>
          </p:cNvSpPr>
          <p:nvPr>
            <p:ph type="title"/>
          </p:nvPr>
        </p:nvSpPr>
        <p:spPr>
          <a:xfrm>
            <a:off x="137651" y="94026"/>
            <a:ext cx="9144000" cy="404813"/>
          </a:xfrm>
        </p:spPr>
        <p:txBody>
          <a:bodyPr>
            <a:normAutofit fontScale="90000"/>
          </a:bodyPr>
          <a:lstStyle/>
          <a:p>
            <a:r>
              <a:rPr lang="en-GB" dirty="0"/>
              <a:t>Exercise: QFD 2 Manufacturing</a:t>
            </a:r>
          </a:p>
        </p:txBody>
      </p:sp>
      <p:sp>
        <p:nvSpPr>
          <p:cNvPr id="6" name="Text Placeholder 5">
            <a:extLst>
              <a:ext uri="{FF2B5EF4-FFF2-40B4-BE49-F238E27FC236}">
                <a16:creationId xmlns:a16="http://schemas.microsoft.com/office/drawing/2014/main" id="{14B386EF-E256-BF13-DF67-469BEE6B2003}"/>
              </a:ext>
            </a:extLst>
          </p:cNvPr>
          <p:cNvSpPr>
            <a:spLocks noGrp="1"/>
          </p:cNvSpPr>
          <p:nvPr>
            <p:ph type="body" sz="half" idx="2"/>
          </p:nvPr>
        </p:nvSpPr>
        <p:spPr>
          <a:xfrm>
            <a:off x="7293903" y="2268249"/>
            <a:ext cx="4224337" cy="2366802"/>
          </a:xfrm>
        </p:spPr>
        <p:txBody>
          <a:bodyPr>
            <a:normAutofit fontScale="92500" lnSpcReduction="20000"/>
          </a:bodyPr>
          <a:lstStyle/>
          <a:p>
            <a:pPr marL="0" indent="0">
              <a:buNone/>
            </a:pPr>
            <a:r>
              <a:rPr lang="en-GB" sz="1800" b="1" dirty="0"/>
              <a:t>In small teams</a:t>
            </a:r>
          </a:p>
          <a:p>
            <a:pPr lvl="1"/>
            <a:endParaRPr lang="en-GB" dirty="0"/>
          </a:p>
          <a:p>
            <a:pPr lvl="1"/>
            <a:r>
              <a:rPr lang="en-GB" dirty="0"/>
              <a:t>Develop the QFD 2 for the manufacturing process.</a:t>
            </a:r>
          </a:p>
          <a:p>
            <a:pPr lvl="1"/>
            <a:r>
              <a:rPr lang="en-GB" dirty="0"/>
              <a:t>What does this tell us?</a:t>
            </a:r>
          </a:p>
          <a:p>
            <a:pPr lvl="1"/>
            <a:r>
              <a:rPr lang="en-GB" dirty="0"/>
              <a:t>Is there anything missing?</a:t>
            </a:r>
          </a:p>
          <a:p>
            <a:pPr marL="457200" lvl="1" indent="0">
              <a:buNone/>
            </a:pPr>
            <a:endParaRPr lang="en-GB" dirty="0"/>
          </a:p>
          <a:p>
            <a:pPr marL="0" indent="0">
              <a:buNone/>
            </a:pPr>
            <a:r>
              <a:rPr lang="en-GB" sz="1800" b="1" dirty="0"/>
              <a:t>Time 20 minutes</a:t>
            </a:r>
          </a:p>
          <a:p>
            <a:endParaRPr lang="en-US" dirty="0"/>
          </a:p>
        </p:txBody>
      </p:sp>
      <p:sp>
        <p:nvSpPr>
          <p:cNvPr id="3" name="Content Placeholder 4">
            <a:extLst>
              <a:ext uri="{FF2B5EF4-FFF2-40B4-BE49-F238E27FC236}">
                <a16:creationId xmlns:a16="http://schemas.microsoft.com/office/drawing/2014/main" id="{5097F5CB-CF21-DDFE-A195-BA0018AFB15F}"/>
              </a:ext>
            </a:extLst>
          </p:cNvPr>
          <p:cNvSpPr txBox="1">
            <a:spLocks/>
          </p:cNvSpPr>
          <p:nvPr/>
        </p:nvSpPr>
        <p:spPr>
          <a:xfrm>
            <a:off x="6091796" y="1395774"/>
            <a:ext cx="4334911" cy="4319226"/>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12" name="Picture 11">
            <a:extLst>
              <a:ext uri="{FF2B5EF4-FFF2-40B4-BE49-F238E27FC236}">
                <a16:creationId xmlns:a16="http://schemas.microsoft.com/office/drawing/2014/main" id="{632F2DAE-829D-57DF-3DDA-7F62BF37A7B6}"/>
              </a:ext>
            </a:extLst>
          </p:cNvPr>
          <p:cNvPicPr>
            <a:picLocks noChangeAspect="1"/>
          </p:cNvPicPr>
          <p:nvPr/>
        </p:nvPicPr>
        <p:blipFill>
          <a:blip r:embed="rId2"/>
          <a:stretch>
            <a:fillRect/>
          </a:stretch>
        </p:blipFill>
        <p:spPr>
          <a:xfrm>
            <a:off x="1700707" y="1152529"/>
            <a:ext cx="4588137" cy="4769374"/>
          </a:xfrm>
          <a:prstGeom prst="rect">
            <a:avLst/>
          </a:prstGeom>
        </p:spPr>
      </p:pic>
    </p:spTree>
    <p:extLst>
      <p:ext uri="{BB962C8B-B14F-4D97-AF65-F5344CB8AC3E}">
        <p14:creationId xmlns:p14="http://schemas.microsoft.com/office/powerpoint/2010/main" val="407634013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86" y="16713"/>
            <a:ext cx="9404723" cy="1400530"/>
          </a:xfrm>
        </p:spPr>
        <p:txBody>
          <a:bodyPr/>
          <a:lstStyle/>
          <a:p>
            <a:endParaRPr lang="en-US" dirty="0"/>
          </a:p>
        </p:txBody>
      </p:sp>
      <p:sp>
        <p:nvSpPr>
          <p:cNvPr id="4" name="TextBox 3"/>
          <p:cNvSpPr txBox="1"/>
          <p:nvPr/>
        </p:nvSpPr>
        <p:spPr>
          <a:xfrm>
            <a:off x="3359978" y="2046021"/>
            <a:ext cx="5082482" cy="2649123"/>
          </a:xfrm>
          <a:prstGeom prst="rect">
            <a:avLst/>
          </a:prstGeom>
          <a:noFill/>
        </p:spPr>
        <p:txBody>
          <a:bodyPr wrap="square" rtlCol="0">
            <a:spAutoFit/>
          </a:bodyPr>
          <a:lstStyle/>
          <a:p>
            <a:pPr algn="ctr"/>
            <a:r>
              <a:rPr lang="en-US" sz="3323" b="1" dirty="0">
                <a:latin typeface="Arial Black"/>
                <a:cs typeface="Arial Black"/>
              </a:rPr>
              <a:t>Where are we?</a:t>
            </a:r>
          </a:p>
          <a:p>
            <a:pPr algn="ctr"/>
            <a:endParaRPr lang="en-US" sz="3323" b="1" dirty="0">
              <a:latin typeface="Arial Black"/>
              <a:cs typeface="Arial Black"/>
            </a:endParaRPr>
          </a:p>
          <a:p>
            <a:pPr algn="ctr"/>
            <a:r>
              <a:rPr lang="en-US" sz="3323" b="1" dirty="0">
                <a:latin typeface="Arial Black"/>
                <a:cs typeface="Arial Black"/>
              </a:rPr>
              <a:t>and</a:t>
            </a:r>
          </a:p>
          <a:p>
            <a:pPr algn="ctr"/>
            <a:endParaRPr lang="en-US" sz="3323" b="1" dirty="0">
              <a:latin typeface="Arial Black"/>
              <a:cs typeface="Arial Black"/>
            </a:endParaRPr>
          </a:p>
          <a:p>
            <a:pPr algn="ctr"/>
            <a:r>
              <a:rPr lang="en-US" sz="3323" b="1" dirty="0">
                <a:latin typeface="Arial Black"/>
                <a:cs typeface="Arial Black"/>
              </a:rPr>
              <a:t>Where are we going?</a:t>
            </a:r>
          </a:p>
        </p:txBody>
      </p:sp>
    </p:spTree>
    <p:extLst>
      <p:ext uri="{BB962C8B-B14F-4D97-AF65-F5344CB8AC3E}">
        <p14:creationId xmlns:p14="http://schemas.microsoft.com/office/powerpoint/2010/main" val="327297076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62851"/>
            <a:ext cx="6489700" cy="524020"/>
          </a:xfrm>
        </p:spPr>
        <p:txBody>
          <a:bodyPr>
            <a:normAutofit fontScale="90000"/>
          </a:bodyPr>
          <a:lstStyle/>
          <a:p>
            <a:r>
              <a:rPr lang="en-US" sz="3600" dirty="0"/>
              <a:t>Concurrent Engineering</a:t>
            </a:r>
          </a:p>
        </p:txBody>
      </p:sp>
      <p:sp>
        <p:nvSpPr>
          <p:cNvPr id="9" name="Content Placeholder 8"/>
          <p:cNvSpPr>
            <a:spLocks noGrp="1"/>
          </p:cNvSpPr>
          <p:nvPr>
            <p:ph sz="half" idx="4294967295"/>
          </p:nvPr>
        </p:nvSpPr>
        <p:spPr>
          <a:xfrm>
            <a:off x="781714" y="2284413"/>
            <a:ext cx="3325813" cy="1416050"/>
          </a:xfrm>
        </p:spPr>
        <p:style>
          <a:lnRef idx="1">
            <a:schemeClr val="accent3"/>
          </a:lnRef>
          <a:fillRef idx="2">
            <a:schemeClr val="accent3"/>
          </a:fillRef>
          <a:effectRef idx="1">
            <a:schemeClr val="accent3"/>
          </a:effectRef>
          <a:fontRef idx="minor">
            <a:schemeClr val="dk1"/>
          </a:fontRef>
        </p:style>
        <p:txBody>
          <a:bodyPr lIns="72000">
            <a:normAutofit fontScale="62500" lnSpcReduction="20000"/>
          </a:bodyPr>
          <a:lstStyle/>
          <a:p>
            <a:pPr marL="0" indent="0">
              <a:buNone/>
            </a:pPr>
            <a:r>
              <a:rPr lang="en-US" dirty="0"/>
              <a:t>Product</a:t>
            </a:r>
          </a:p>
          <a:p>
            <a:r>
              <a:rPr lang="en-US" dirty="0"/>
              <a:t>Have a technological solution that meets its requirements</a:t>
            </a:r>
          </a:p>
          <a:p>
            <a:r>
              <a:rPr lang="en-US" dirty="0"/>
              <a:t>Have identified the critical design parameters</a:t>
            </a:r>
          </a:p>
        </p:txBody>
      </p:sp>
      <p:sp>
        <p:nvSpPr>
          <p:cNvPr id="11" name="Content Placeholder 10"/>
          <p:cNvSpPr>
            <a:spLocks noGrp="1"/>
          </p:cNvSpPr>
          <p:nvPr>
            <p:ph sz="quarter" idx="4294967295"/>
          </p:nvPr>
        </p:nvSpPr>
        <p:spPr>
          <a:xfrm>
            <a:off x="8084475" y="2244726"/>
            <a:ext cx="3325812" cy="1455737"/>
          </a:xfrm>
        </p:spPr>
        <p:style>
          <a:lnRef idx="1">
            <a:schemeClr val="accent5"/>
          </a:lnRef>
          <a:fillRef idx="2">
            <a:schemeClr val="accent5"/>
          </a:fillRef>
          <a:effectRef idx="1">
            <a:schemeClr val="accent5"/>
          </a:effectRef>
          <a:fontRef idx="minor">
            <a:schemeClr val="dk1"/>
          </a:fontRef>
        </p:style>
        <p:txBody>
          <a:bodyPr lIns="72000">
            <a:normAutofit fontScale="92500" lnSpcReduction="20000"/>
          </a:bodyPr>
          <a:lstStyle/>
          <a:p>
            <a:pPr marL="0" indent="0">
              <a:buNone/>
            </a:pPr>
            <a:r>
              <a:rPr lang="en-US" dirty="0"/>
              <a:t>Manufacturing System</a:t>
            </a:r>
          </a:p>
          <a:p>
            <a:r>
              <a:rPr lang="en-US" dirty="0"/>
              <a:t>Have the basic Manufacturing Process Steps</a:t>
            </a:r>
          </a:p>
        </p:txBody>
      </p:sp>
      <p:sp>
        <p:nvSpPr>
          <p:cNvPr id="2" name="TextBox 1"/>
          <p:cNvSpPr txBox="1"/>
          <p:nvPr/>
        </p:nvSpPr>
        <p:spPr>
          <a:xfrm>
            <a:off x="4803972" y="4976757"/>
            <a:ext cx="2296539" cy="101566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t>Time to bring the two streams of work together</a:t>
            </a:r>
          </a:p>
        </p:txBody>
      </p:sp>
      <p:sp>
        <p:nvSpPr>
          <p:cNvPr id="4" name="Down Arrow 3"/>
          <p:cNvSpPr/>
          <p:nvPr/>
        </p:nvSpPr>
        <p:spPr>
          <a:xfrm rot="19111760">
            <a:off x="4086857" y="3873832"/>
            <a:ext cx="649580" cy="1087493"/>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a:p>
        </p:txBody>
      </p:sp>
      <p:sp>
        <p:nvSpPr>
          <p:cNvPr id="12" name="Down Arrow 11"/>
          <p:cNvSpPr/>
          <p:nvPr/>
        </p:nvSpPr>
        <p:spPr>
          <a:xfrm rot="2488240" flipH="1">
            <a:off x="7250389" y="3849065"/>
            <a:ext cx="641501" cy="1172864"/>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a:p>
        </p:txBody>
      </p:sp>
    </p:spTree>
    <p:extLst>
      <p:ext uri="{BB962C8B-B14F-4D97-AF65-F5344CB8AC3E}">
        <p14:creationId xmlns:p14="http://schemas.microsoft.com/office/powerpoint/2010/main" val="1841809754"/>
      </p:ext>
    </p:extLst>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9A7A6-505D-96C6-2243-6BE0975E6D4E}"/>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ACB9E98B-E7A0-D7B4-E570-154825AECD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45714" y="1035858"/>
            <a:ext cx="5703943" cy="5703943"/>
          </a:xfrm>
          <a:prstGeom prst="rect">
            <a:avLst/>
          </a:prstGeom>
        </p:spPr>
      </p:pic>
    </p:spTree>
    <p:extLst>
      <p:ext uri="{BB962C8B-B14F-4D97-AF65-F5344CB8AC3E}">
        <p14:creationId xmlns:p14="http://schemas.microsoft.com/office/powerpoint/2010/main" val="59772894"/>
      </p:ext>
    </p:extLst>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07" name="Rectangle 19"/>
          <p:cNvSpPr>
            <a:spLocks noGrp="1" noChangeArrowheads="1"/>
          </p:cNvSpPr>
          <p:nvPr>
            <p:ph type="title"/>
          </p:nvPr>
        </p:nvSpPr>
        <p:spPr>
          <a:xfrm>
            <a:off x="1665767" y="588579"/>
            <a:ext cx="6489700" cy="447279"/>
          </a:xfrm>
        </p:spPr>
        <p:txBody>
          <a:bodyPr>
            <a:normAutofit/>
          </a:bodyPr>
          <a:lstStyle/>
          <a:p>
            <a:pPr eaLnBrk="1" hangingPunct="1"/>
            <a:r>
              <a:rPr lang="en-GB" sz="2585" dirty="0">
                <a:latin typeface="Arial" charset="0"/>
              </a:rPr>
              <a:t>Simultaneous-Concurrent Engineering</a:t>
            </a:r>
          </a:p>
        </p:txBody>
      </p:sp>
      <p:pic>
        <p:nvPicPr>
          <p:cNvPr id="2" name="Picture 1"/>
          <p:cNvPicPr>
            <a:picLocks noChangeAspect="1"/>
          </p:cNvPicPr>
          <p:nvPr/>
        </p:nvPicPr>
        <p:blipFill>
          <a:blip r:embed="rId3"/>
          <a:stretch>
            <a:fillRect/>
          </a:stretch>
        </p:blipFill>
        <p:spPr>
          <a:xfrm>
            <a:off x="3623587" y="3482599"/>
            <a:ext cx="6527496" cy="2427745"/>
          </a:xfrm>
          <a:prstGeom prst="rect">
            <a:avLst/>
          </a:prstGeom>
        </p:spPr>
      </p:pic>
      <p:pic>
        <p:nvPicPr>
          <p:cNvPr id="3" name="Picture 2"/>
          <p:cNvPicPr>
            <a:picLocks noChangeAspect="1"/>
          </p:cNvPicPr>
          <p:nvPr/>
        </p:nvPicPr>
        <p:blipFill>
          <a:blip r:embed="rId4"/>
          <a:stretch>
            <a:fillRect/>
          </a:stretch>
        </p:blipFill>
        <p:spPr>
          <a:xfrm>
            <a:off x="3612723" y="1288484"/>
            <a:ext cx="3644425" cy="2022030"/>
          </a:xfrm>
          <a:prstGeom prst="rect">
            <a:avLst/>
          </a:prstGeom>
        </p:spPr>
      </p:pic>
      <p:sp>
        <p:nvSpPr>
          <p:cNvPr id="4" name="TextBox 3"/>
          <p:cNvSpPr txBox="1"/>
          <p:nvPr/>
        </p:nvSpPr>
        <p:spPr>
          <a:xfrm>
            <a:off x="1880941" y="1944685"/>
            <a:ext cx="1522148"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400" dirty="0">
                <a:solidFill>
                  <a:schemeClr val="tx1"/>
                </a:solidFill>
              </a:rPr>
              <a:t>Manufacturing</a:t>
            </a:r>
          </a:p>
          <a:p>
            <a:pPr algn="ctr"/>
            <a:r>
              <a:rPr lang="en-US" sz="1400" dirty="0">
                <a:solidFill>
                  <a:schemeClr val="tx1"/>
                </a:solidFill>
              </a:rPr>
              <a:t>System</a:t>
            </a:r>
          </a:p>
        </p:txBody>
      </p:sp>
      <p:sp>
        <p:nvSpPr>
          <p:cNvPr id="63" name="TextBox 62"/>
          <p:cNvSpPr txBox="1"/>
          <p:nvPr/>
        </p:nvSpPr>
        <p:spPr>
          <a:xfrm>
            <a:off x="1905233" y="4236294"/>
            <a:ext cx="1497857" cy="6038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662" dirty="0">
                <a:solidFill>
                  <a:schemeClr val="tx1"/>
                </a:solidFill>
              </a:rPr>
              <a:t>Product</a:t>
            </a:r>
          </a:p>
          <a:p>
            <a:pPr algn="ctr"/>
            <a:r>
              <a:rPr lang="en-US" sz="1662" dirty="0">
                <a:solidFill>
                  <a:schemeClr val="tx1"/>
                </a:solidFill>
              </a:rPr>
              <a:t>System</a:t>
            </a:r>
          </a:p>
        </p:txBody>
      </p:sp>
      <p:sp>
        <p:nvSpPr>
          <p:cNvPr id="5" name="Bent Arrow 4"/>
          <p:cNvSpPr/>
          <p:nvPr/>
        </p:nvSpPr>
        <p:spPr>
          <a:xfrm rot="5400000">
            <a:off x="7364700" y="2702441"/>
            <a:ext cx="1118603" cy="431083"/>
          </a:xfrm>
          <a:prstGeom prst="bentArrow">
            <a:avLst>
              <a:gd name="adj1" fmla="val 14189"/>
              <a:gd name="adj2" fmla="val 25000"/>
              <a:gd name="adj3" fmla="val 25000"/>
              <a:gd name="adj4" fmla="val 4375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tx1"/>
              </a:solidFill>
            </a:endParaRPr>
          </a:p>
        </p:txBody>
      </p:sp>
      <p:sp>
        <p:nvSpPr>
          <p:cNvPr id="6" name="Right Brace 5"/>
          <p:cNvSpPr/>
          <p:nvPr/>
        </p:nvSpPr>
        <p:spPr>
          <a:xfrm>
            <a:off x="7353048" y="1622042"/>
            <a:ext cx="361216" cy="1516408"/>
          </a:xfrm>
          <a:prstGeom prst="rightBrace">
            <a:avLst>
              <a:gd name="adj1" fmla="val 37362"/>
              <a:gd name="adj2" fmla="val 50000"/>
            </a:avLst>
          </a:prstGeom>
          <a:ln w="76200" cmpd="sng"/>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662"/>
          </a:p>
        </p:txBody>
      </p:sp>
    </p:spTree>
    <p:extLst>
      <p:ext uri="{BB962C8B-B14F-4D97-AF65-F5344CB8AC3E}">
        <p14:creationId xmlns:p14="http://schemas.microsoft.com/office/powerpoint/2010/main" val="875458689"/>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4D997-FA19-E35E-04A2-1D82E40E4B5C}"/>
              </a:ext>
            </a:extLst>
          </p:cNvPr>
          <p:cNvSpPr>
            <a:spLocks noGrp="1"/>
          </p:cNvSpPr>
          <p:nvPr>
            <p:ph type="title"/>
          </p:nvPr>
        </p:nvSpPr>
        <p:spPr/>
        <p:txBody>
          <a:bodyPr/>
          <a:lstStyle/>
          <a:p>
            <a:r>
              <a:rPr lang="en-GB" dirty="0"/>
              <a:t>Introduction to QFD 3 </a:t>
            </a:r>
          </a:p>
        </p:txBody>
      </p:sp>
    </p:spTree>
    <p:extLst>
      <p:ext uri="{BB962C8B-B14F-4D97-AF65-F5344CB8AC3E}">
        <p14:creationId xmlns:p14="http://schemas.microsoft.com/office/powerpoint/2010/main" val="1056215366"/>
      </p:ext>
    </p:extLst>
  </p:cSld>
  <p:clrMapOvr>
    <a:masterClrMapping/>
  </p:clrMapOvr>
  <p:transition>
    <p:wipe dir="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9976D-37E6-EA1D-9181-4FD7D0025A68}"/>
              </a:ext>
            </a:extLst>
          </p:cNvPr>
          <p:cNvSpPr>
            <a:spLocks noGrp="1"/>
          </p:cNvSpPr>
          <p:nvPr>
            <p:ph type="title"/>
          </p:nvPr>
        </p:nvSpPr>
        <p:spPr>
          <a:xfrm>
            <a:off x="152400" y="242665"/>
            <a:ext cx="10874829" cy="920750"/>
          </a:xfrm>
        </p:spPr>
        <p:txBody>
          <a:bodyPr>
            <a:normAutofit fontScale="90000"/>
          </a:bodyPr>
          <a:lstStyle/>
          <a:p>
            <a:r>
              <a:rPr lang="en-GB" dirty="0"/>
              <a:t>QFD 3 for Component and Subcomponent</a:t>
            </a:r>
            <a:br>
              <a:rPr lang="en-GB" dirty="0"/>
            </a:br>
            <a:r>
              <a:rPr lang="en-GB" dirty="0"/>
              <a:t>Process and Subprocess</a:t>
            </a:r>
          </a:p>
        </p:txBody>
      </p:sp>
      <p:sp>
        <p:nvSpPr>
          <p:cNvPr id="3" name="Content Placeholder 2">
            <a:extLst>
              <a:ext uri="{FF2B5EF4-FFF2-40B4-BE49-F238E27FC236}">
                <a16:creationId xmlns:a16="http://schemas.microsoft.com/office/drawing/2014/main" id="{801AF2C5-89B5-16B5-B60B-6C3C2B5EA00E}"/>
              </a:ext>
            </a:extLst>
          </p:cNvPr>
          <p:cNvSpPr>
            <a:spLocks noGrp="1"/>
          </p:cNvSpPr>
          <p:nvPr>
            <p:ph sz="half" idx="1"/>
          </p:nvPr>
        </p:nvSpPr>
        <p:spPr>
          <a:xfrm>
            <a:off x="376767" y="1681843"/>
            <a:ext cx="11107662" cy="4669749"/>
          </a:xfrm>
        </p:spPr>
        <p:txBody>
          <a:bodyPr/>
          <a:lstStyle/>
          <a:p>
            <a:r>
              <a:rPr lang="en-GB" dirty="0"/>
              <a:t>In practice we would do a QFD 3 for each of the components and subcomponents of interest.</a:t>
            </a:r>
          </a:p>
          <a:p>
            <a:endParaRPr lang="en-GB" dirty="0"/>
          </a:p>
          <a:p>
            <a:r>
              <a:rPr lang="en-GB" dirty="0"/>
              <a:t>For the purposes of this module, we will be taking one case and developing the process for that case. </a:t>
            </a:r>
          </a:p>
          <a:p>
            <a:endParaRPr lang="en-GB" dirty="0"/>
          </a:p>
          <a:p>
            <a:pPr marL="0" indent="0">
              <a:buNone/>
            </a:pPr>
            <a:endParaRPr lang="en-GB" dirty="0"/>
          </a:p>
        </p:txBody>
      </p:sp>
    </p:spTree>
    <p:extLst>
      <p:ext uri="{BB962C8B-B14F-4D97-AF65-F5344CB8AC3E}">
        <p14:creationId xmlns:p14="http://schemas.microsoft.com/office/powerpoint/2010/main" val="410350716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6C8E9F-4705-4CBC-88D4-203F205E8EEC}"/>
              </a:ext>
            </a:extLst>
          </p:cNvPr>
          <p:cNvSpPr/>
          <p:nvPr/>
        </p:nvSpPr>
        <p:spPr>
          <a:xfrm>
            <a:off x="6367947" y="1604307"/>
            <a:ext cx="4106586" cy="398065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465" name="Rectangle 2"/>
          <p:cNvSpPr>
            <a:spLocks noGrp="1" noChangeArrowheads="1"/>
          </p:cNvSpPr>
          <p:nvPr>
            <p:ph type="title"/>
          </p:nvPr>
        </p:nvSpPr>
        <p:spPr>
          <a:xfrm>
            <a:off x="138710" y="94808"/>
            <a:ext cx="10335823" cy="453611"/>
          </a:xfrm>
        </p:spPr>
        <p:txBody>
          <a:bodyPr>
            <a:normAutofit fontScale="90000"/>
          </a:bodyPr>
          <a:lstStyle/>
          <a:p>
            <a:r>
              <a:rPr lang="en-GB" sz="3600" dirty="0"/>
              <a:t>Quality Function Deployment Phase 3</a:t>
            </a:r>
          </a:p>
        </p:txBody>
      </p:sp>
      <p:sp>
        <p:nvSpPr>
          <p:cNvPr id="62466" name="Rectangle 3"/>
          <p:cNvSpPr>
            <a:spLocks noGrp="1" noChangeArrowheads="1"/>
          </p:cNvSpPr>
          <p:nvPr>
            <p:ph sz="half" idx="1"/>
          </p:nvPr>
        </p:nvSpPr>
        <p:spPr>
          <a:xfrm>
            <a:off x="825850" y="794657"/>
            <a:ext cx="5270149" cy="5774872"/>
          </a:xfrm>
        </p:spPr>
        <p:txBody>
          <a:bodyPr>
            <a:normAutofit/>
          </a:bodyPr>
          <a:lstStyle/>
          <a:p>
            <a:pPr marL="0" indent="0">
              <a:buNone/>
            </a:pPr>
            <a:r>
              <a:rPr lang="en-GB" sz="3200" b="1" dirty="0"/>
              <a:t>What is it?</a:t>
            </a:r>
          </a:p>
          <a:p>
            <a:pPr marL="0" indent="0">
              <a:buNone/>
            </a:pPr>
            <a:endParaRPr lang="en-GB" sz="1600" b="1" dirty="0"/>
          </a:p>
          <a:p>
            <a:pPr>
              <a:lnSpc>
                <a:spcPct val="100000"/>
              </a:lnSpc>
              <a:spcBef>
                <a:spcPts val="0"/>
              </a:spcBef>
            </a:pPr>
            <a:r>
              <a:rPr lang="en-GB" sz="2000" dirty="0"/>
              <a:t>QFD 3 is part of the QFD methodology that can help an organisation manage the translation of solution requirements into manufacturing requirements.</a:t>
            </a:r>
          </a:p>
          <a:p>
            <a:pPr marL="0" indent="0">
              <a:lnSpc>
                <a:spcPct val="100000"/>
              </a:lnSpc>
              <a:spcBef>
                <a:spcPts val="0"/>
              </a:spcBef>
              <a:buNone/>
            </a:pPr>
            <a:endParaRPr lang="en-GB" sz="2000" dirty="0"/>
          </a:p>
          <a:p>
            <a:pPr>
              <a:lnSpc>
                <a:spcPct val="100000"/>
              </a:lnSpc>
              <a:spcBef>
                <a:spcPts val="0"/>
              </a:spcBef>
            </a:pPr>
            <a:r>
              <a:rPr lang="en-GB" sz="2000" dirty="0"/>
              <a:t>The QFD 3 chart is a type of matrix diagram that allows a New Product Introduction team to assess the relationships between component requirements and the manufacturing system process requirements thereby helping assure requirements flow-down and assess the impact of manufacturing process selection on achievement of the design (and thereby customer) requirements.</a:t>
            </a:r>
          </a:p>
        </p:txBody>
      </p:sp>
      <p:pic>
        <p:nvPicPr>
          <p:cNvPr id="33" name="Picture 32">
            <a:extLst>
              <a:ext uri="{FF2B5EF4-FFF2-40B4-BE49-F238E27FC236}">
                <a16:creationId xmlns:a16="http://schemas.microsoft.com/office/drawing/2014/main" id="{E1D50D46-238D-F347-847C-054E753A0A7B}"/>
              </a:ext>
            </a:extLst>
          </p:cNvPr>
          <p:cNvPicPr>
            <a:picLocks noChangeAspect="1"/>
          </p:cNvPicPr>
          <p:nvPr/>
        </p:nvPicPr>
        <p:blipFill>
          <a:blip r:embed="rId3"/>
          <a:stretch>
            <a:fillRect/>
          </a:stretch>
        </p:blipFill>
        <p:spPr>
          <a:xfrm>
            <a:off x="6300856" y="1551333"/>
            <a:ext cx="4241800" cy="4152900"/>
          </a:xfrm>
          <a:prstGeom prst="rect">
            <a:avLst/>
          </a:prstGeom>
          <a:solidFill>
            <a:schemeClr val="bg2"/>
          </a:solidFill>
        </p:spPr>
      </p:pic>
    </p:spTree>
    <p:extLst>
      <p:ext uri="{BB962C8B-B14F-4D97-AF65-F5344CB8AC3E}">
        <p14:creationId xmlns:p14="http://schemas.microsoft.com/office/powerpoint/2010/main" val="2315638564"/>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008379-2283-4ABD-93B5-A4A2292D4395}"/>
              </a:ext>
            </a:extLst>
          </p:cNvPr>
          <p:cNvSpPr/>
          <p:nvPr/>
        </p:nvSpPr>
        <p:spPr>
          <a:xfrm>
            <a:off x="3952142" y="2012924"/>
            <a:ext cx="4241800" cy="41529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95DC8A49-0421-2044-93C6-86FEF7EE8B15}"/>
              </a:ext>
            </a:extLst>
          </p:cNvPr>
          <p:cNvPicPr>
            <a:picLocks noChangeAspect="1"/>
          </p:cNvPicPr>
          <p:nvPr/>
        </p:nvPicPr>
        <p:blipFill>
          <a:blip r:embed="rId3"/>
          <a:stretch>
            <a:fillRect/>
          </a:stretch>
        </p:blipFill>
        <p:spPr>
          <a:xfrm>
            <a:off x="3952142" y="2012924"/>
            <a:ext cx="4241800" cy="4152900"/>
          </a:xfrm>
          <a:prstGeom prst="rect">
            <a:avLst/>
          </a:prstGeom>
        </p:spPr>
      </p:pic>
      <p:sp>
        <p:nvSpPr>
          <p:cNvPr id="288772" name="AutoShape 4"/>
          <p:cNvSpPr>
            <a:spLocks noChangeArrowheads="1"/>
          </p:cNvSpPr>
          <p:nvPr/>
        </p:nvSpPr>
        <p:spPr bwMode="gray">
          <a:xfrm>
            <a:off x="7973884" y="2722964"/>
            <a:ext cx="2133850" cy="1063869"/>
          </a:xfrm>
          <a:prstGeom prst="wedgeRoundRectCallout">
            <a:avLst>
              <a:gd name="adj1" fmla="val -67495"/>
              <a:gd name="adj2" fmla="val 4077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00" dirty="0">
                <a:solidFill>
                  <a:schemeClr val="tx1"/>
                </a:solidFill>
              </a:rPr>
              <a:t>Target Values of Critical Product Parameters</a:t>
            </a:r>
          </a:p>
          <a:p>
            <a:pPr algn="ctr" defTabSz="883649" eaLnBrk="0" hangingPunct="0">
              <a:defRPr/>
            </a:pPr>
            <a:r>
              <a:rPr lang="en-GB" sz="1600" dirty="0">
                <a:solidFill>
                  <a:schemeClr val="tx1"/>
                </a:solidFill>
              </a:rPr>
              <a:t>from QFD 2</a:t>
            </a:r>
          </a:p>
        </p:txBody>
      </p:sp>
      <p:sp>
        <p:nvSpPr>
          <p:cNvPr id="288773" name="AutoShape 5"/>
          <p:cNvSpPr>
            <a:spLocks noChangeArrowheads="1"/>
          </p:cNvSpPr>
          <p:nvPr/>
        </p:nvSpPr>
        <p:spPr bwMode="gray">
          <a:xfrm>
            <a:off x="8693716" y="752366"/>
            <a:ext cx="1762959" cy="993531"/>
          </a:xfrm>
          <a:prstGeom prst="wedgeRoundRectCallout">
            <a:avLst>
              <a:gd name="adj1" fmla="val -175800"/>
              <a:gd name="adj2" fmla="val 120039"/>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400" dirty="0">
                <a:solidFill>
                  <a:schemeClr val="tx1"/>
                </a:solidFill>
              </a:rPr>
              <a:t>Manufacturing process steps</a:t>
            </a:r>
          </a:p>
        </p:txBody>
      </p:sp>
      <p:sp>
        <p:nvSpPr>
          <p:cNvPr id="288775" name="AutoShape 7"/>
          <p:cNvSpPr>
            <a:spLocks noChangeArrowheads="1"/>
          </p:cNvSpPr>
          <p:nvPr/>
        </p:nvSpPr>
        <p:spPr bwMode="gray">
          <a:xfrm>
            <a:off x="1739209" y="3849825"/>
            <a:ext cx="1746738" cy="817685"/>
          </a:xfrm>
          <a:prstGeom prst="wedgeRoundRectCallout">
            <a:avLst>
              <a:gd name="adj1" fmla="val 202996"/>
              <a:gd name="adj2" fmla="val 9486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62">
                <a:solidFill>
                  <a:schemeClr val="tx1"/>
                </a:solidFill>
              </a:rPr>
              <a:t>Process Parameter Settings</a:t>
            </a:r>
          </a:p>
        </p:txBody>
      </p:sp>
      <p:sp>
        <p:nvSpPr>
          <p:cNvPr id="288776" name="AutoShape 8"/>
          <p:cNvSpPr>
            <a:spLocks noChangeArrowheads="1"/>
          </p:cNvSpPr>
          <p:nvPr/>
        </p:nvSpPr>
        <p:spPr bwMode="gray">
          <a:xfrm>
            <a:off x="1485900" y="2012925"/>
            <a:ext cx="2108797" cy="1643679"/>
          </a:xfrm>
          <a:prstGeom prst="wedgeRoundRectCallout">
            <a:avLst>
              <a:gd name="adj1" fmla="val 101056"/>
              <a:gd name="adj2" fmla="val 5897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00" dirty="0">
                <a:solidFill>
                  <a:schemeClr val="tx1"/>
                </a:solidFill>
              </a:rPr>
              <a:t>Critical Product Parameters</a:t>
            </a:r>
          </a:p>
          <a:p>
            <a:pPr algn="ctr" defTabSz="883649" eaLnBrk="0" hangingPunct="0">
              <a:defRPr/>
            </a:pPr>
            <a:r>
              <a:rPr lang="en-GB" sz="1600" dirty="0">
                <a:solidFill>
                  <a:schemeClr val="tx1"/>
                </a:solidFill>
              </a:rPr>
              <a:t>from QFD 2, </a:t>
            </a:r>
          </a:p>
          <a:p>
            <a:pPr algn="ctr" defTabSz="883649" eaLnBrk="0" hangingPunct="0">
              <a:defRPr/>
            </a:pPr>
            <a:r>
              <a:rPr lang="en-GB" sz="1600" dirty="0">
                <a:solidFill>
                  <a:schemeClr val="tx1"/>
                </a:solidFill>
              </a:rPr>
              <a:t>P-Diagram and What Why Table</a:t>
            </a:r>
          </a:p>
        </p:txBody>
      </p:sp>
      <p:sp>
        <p:nvSpPr>
          <p:cNvPr id="288777" name="AutoShape 9"/>
          <p:cNvSpPr>
            <a:spLocks noChangeArrowheads="1"/>
          </p:cNvSpPr>
          <p:nvPr/>
        </p:nvSpPr>
        <p:spPr bwMode="gray">
          <a:xfrm>
            <a:off x="1532945" y="755835"/>
            <a:ext cx="3083136" cy="1063869"/>
          </a:xfrm>
          <a:prstGeom prst="wedgeRoundRectCallout">
            <a:avLst>
              <a:gd name="adj1" fmla="val 90617"/>
              <a:gd name="adj2" fmla="val 8504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477" dirty="0">
                <a:solidFill>
                  <a:schemeClr val="tx1"/>
                </a:solidFill>
              </a:rPr>
              <a:t>Importance of Critical Product Parameters: 1 to 5 from QFD 2 or decided here</a:t>
            </a:r>
          </a:p>
        </p:txBody>
      </p:sp>
      <p:sp>
        <p:nvSpPr>
          <p:cNvPr id="288778" name="AutoShape 10"/>
          <p:cNvSpPr>
            <a:spLocks noChangeArrowheads="1"/>
          </p:cNvSpPr>
          <p:nvPr/>
        </p:nvSpPr>
        <p:spPr bwMode="gray">
          <a:xfrm>
            <a:off x="1808572" y="5301783"/>
            <a:ext cx="1749669" cy="1366633"/>
          </a:xfrm>
          <a:prstGeom prst="wedgeRoundRectCallout">
            <a:avLst>
              <a:gd name="adj1" fmla="val 192417"/>
              <a:gd name="adj2" fmla="val -2203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1477" dirty="0">
                <a:solidFill>
                  <a:schemeClr val="tx1"/>
                </a:solidFill>
              </a:rPr>
              <a:t>Importance of Process Steps/ Parameter in meeting Product Requirements</a:t>
            </a:r>
          </a:p>
        </p:txBody>
      </p:sp>
      <p:sp>
        <p:nvSpPr>
          <p:cNvPr id="288774" name="AutoShape 6"/>
          <p:cNvSpPr>
            <a:spLocks noChangeArrowheads="1"/>
          </p:cNvSpPr>
          <p:nvPr/>
        </p:nvSpPr>
        <p:spPr bwMode="gray">
          <a:xfrm>
            <a:off x="7808546" y="4693445"/>
            <a:ext cx="2299189" cy="773723"/>
          </a:xfrm>
          <a:prstGeom prst="wedgeRoundRectCallout">
            <a:avLst>
              <a:gd name="adj1" fmla="val -95995"/>
              <a:gd name="adj2" fmla="val -113069"/>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292" dirty="0">
                <a:solidFill>
                  <a:schemeClr val="tx1"/>
                </a:solidFill>
              </a:rPr>
              <a:t>Relationships between design characteristics and process parameters</a:t>
            </a:r>
          </a:p>
        </p:txBody>
      </p:sp>
      <p:sp>
        <p:nvSpPr>
          <p:cNvPr id="4" name="Title 3">
            <a:extLst>
              <a:ext uri="{FF2B5EF4-FFF2-40B4-BE49-F238E27FC236}">
                <a16:creationId xmlns:a16="http://schemas.microsoft.com/office/drawing/2014/main" id="{2FB2CD68-E9BD-C446-98D3-EE6BCE9F96E6}"/>
              </a:ext>
            </a:extLst>
          </p:cNvPr>
          <p:cNvSpPr>
            <a:spLocks noGrp="1"/>
          </p:cNvSpPr>
          <p:nvPr>
            <p:ph type="title"/>
          </p:nvPr>
        </p:nvSpPr>
        <p:spPr>
          <a:xfrm>
            <a:off x="-11361" y="0"/>
            <a:ext cx="6489700" cy="777441"/>
          </a:xfrm>
        </p:spPr>
        <p:txBody>
          <a:bodyPr/>
          <a:lstStyle/>
          <a:p>
            <a:r>
              <a:rPr lang="en-US" sz="2800" dirty="0"/>
              <a:t>QFD 3 Rooms</a:t>
            </a:r>
          </a:p>
        </p:txBody>
      </p:sp>
    </p:spTree>
    <p:extLst>
      <p:ext uri="{BB962C8B-B14F-4D97-AF65-F5344CB8AC3E}">
        <p14:creationId xmlns:p14="http://schemas.microsoft.com/office/powerpoint/2010/main" val="2147332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877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877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877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8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877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877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87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772" grpId="0" animBg="1"/>
      <p:bldP spid="288773" grpId="0" animBg="1"/>
      <p:bldP spid="288775" grpId="0" animBg="1"/>
      <p:bldP spid="288776" grpId="0" animBg="1"/>
      <p:bldP spid="288777" grpId="0" animBg="1"/>
      <p:bldP spid="288778" grpId="0" animBg="1"/>
      <p:bldP spid="288774"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body" sz="quarter" idx="15"/>
          </p:nvPr>
        </p:nvSpPr>
        <p:spPr>
          <a:xfrm>
            <a:off x="1956000" y="1703545"/>
            <a:ext cx="8257950" cy="4359060"/>
          </a:xfrm>
        </p:spPr>
        <p:txBody>
          <a:bodyPr/>
          <a:lstStyle/>
          <a:p>
            <a:r>
              <a:rPr lang="en-GB" sz="2000" dirty="0"/>
              <a:t>The HOWs and HOW MUCHs of QFD 2 form the WHATs for QFD 3 – </a:t>
            </a:r>
            <a:r>
              <a:rPr lang="en-GB" sz="2000" b="1" dirty="0"/>
              <a:t>but they need filtering</a:t>
            </a:r>
            <a:r>
              <a:rPr lang="en-GB" sz="2000" dirty="0"/>
              <a:t>.</a:t>
            </a:r>
          </a:p>
        </p:txBody>
      </p:sp>
      <p:sp>
        <p:nvSpPr>
          <p:cNvPr id="41986" name="Rectangle 2"/>
          <p:cNvSpPr>
            <a:spLocks noGrp="1" noChangeArrowheads="1"/>
          </p:cNvSpPr>
          <p:nvPr>
            <p:ph type="title"/>
          </p:nvPr>
        </p:nvSpPr>
        <p:spPr>
          <a:xfrm>
            <a:off x="222612" y="140851"/>
            <a:ext cx="11010600" cy="664797"/>
          </a:xfrm>
        </p:spPr>
        <p:txBody>
          <a:bodyPr/>
          <a:lstStyle/>
          <a:p>
            <a:r>
              <a:rPr lang="en-GB" sz="2800" dirty="0"/>
              <a:t>Transfer KEY Solution Requirements from QFD 2 </a:t>
            </a:r>
          </a:p>
        </p:txBody>
      </p:sp>
      <p:sp>
        <p:nvSpPr>
          <p:cNvPr id="5" name="Rectangle 4"/>
          <p:cNvSpPr>
            <a:spLocks noChangeArrowheads="1"/>
          </p:cNvSpPr>
          <p:nvPr/>
        </p:nvSpPr>
        <p:spPr bwMode="auto">
          <a:xfrm>
            <a:off x="3742593" y="3226788"/>
            <a:ext cx="169985"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0" hangingPunct="0"/>
            <a:endParaRPr lang="en-US" sz="1108">
              <a:latin typeface="Times New Roman" charset="0"/>
            </a:endParaRPr>
          </a:p>
        </p:txBody>
      </p:sp>
      <p:sp>
        <p:nvSpPr>
          <p:cNvPr id="6" name="Rectangle 5"/>
          <p:cNvSpPr>
            <a:spLocks noChangeArrowheads="1"/>
          </p:cNvSpPr>
          <p:nvPr/>
        </p:nvSpPr>
        <p:spPr bwMode="auto">
          <a:xfrm>
            <a:off x="3912577" y="3226788"/>
            <a:ext cx="168520"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 name="Rectangle 6"/>
          <p:cNvSpPr>
            <a:spLocks noChangeArrowheads="1"/>
          </p:cNvSpPr>
          <p:nvPr/>
        </p:nvSpPr>
        <p:spPr bwMode="auto">
          <a:xfrm>
            <a:off x="4081098" y="3226788"/>
            <a:ext cx="168519"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8" name="Rectangle 7"/>
          <p:cNvSpPr>
            <a:spLocks noChangeArrowheads="1"/>
          </p:cNvSpPr>
          <p:nvPr/>
        </p:nvSpPr>
        <p:spPr bwMode="auto">
          <a:xfrm>
            <a:off x="4249616" y="3226788"/>
            <a:ext cx="169985"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9" name="Rectangle 8"/>
          <p:cNvSpPr>
            <a:spLocks noChangeArrowheads="1"/>
          </p:cNvSpPr>
          <p:nvPr/>
        </p:nvSpPr>
        <p:spPr bwMode="auto">
          <a:xfrm>
            <a:off x="4419600" y="3226788"/>
            <a:ext cx="168520"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 name="Rectangle 9"/>
          <p:cNvSpPr>
            <a:spLocks noChangeArrowheads="1"/>
          </p:cNvSpPr>
          <p:nvPr/>
        </p:nvSpPr>
        <p:spPr bwMode="auto">
          <a:xfrm>
            <a:off x="4756639" y="3226788"/>
            <a:ext cx="169985"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1" name="Rectangle 10"/>
          <p:cNvSpPr>
            <a:spLocks noChangeArrowheads="1"/>
          </p:cNvSpPr>
          <p:nvPr/>
        </p:nvSpPr>
        <p:spPr bwMode="auto">
          <a:xfrm>
            <a:off x="4588122" y="3226788"/>
            <a:ext cx="168519"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2" name="Rectangle 11"/>
          <p:cNvSpPr>
            <a:spLocks noChangeArrowheads="1"/>
          </p:cNvSpPr>
          <p:nvPr/>
        </p:nvSpPr>
        <p:spPr bwMode="auto">
          <a:xfrm rot="16200000">
            <a:off x="3788754" y="2739542"/>
            <a:ext cx="162657"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3" name="Rectangle 12"/>
          <p:cNvSpPr>
            <a:spLocks noChangeArrowheads="1"/>
          </p:cNvSpPr>
          <p:nvPr/>
        </p:nvSpPr>
        <p:spPr bwMode="auto">
          <a:xfrm rot="16200000">
            <a:off x="3788758" y="2902201"/>
            <a:ext cx="162658"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eaVert" wrap="none" anchor="ctr"/>
          <a:lstStyle/>
          <a:p>
            <a:pPr algn="ctr" eaLnBrk="0" hangingPunct="0"/>
            <a:endParaRPr lang="en-US" sz="1108">
              <a:latin typeface="Times New Roman" charset="0"/>
            </a:endParaRPr>
          </a:p>
        </p:txBody>
      </p:sp>
      <p:sp>
        <p:nvSpPr>
          <p:cNvPr id="14" name="Rectangle 13"/>
          <p:cNvSpPr>
            <a:spLocks noChangeArrowheads="1"/>
          </p:cNvSpPr>
          <p:nvPr/>
        </p:nvSpPr>
        <p:spPr bwMode="auto">
          <a:xfrm rot="16200000">
            <a:off x="3788754" y="3064860"/>
            <a:ext cx="162657"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5" name="Rectangle 14"/>
          <p:cNvSpPr>
            <a:spLocks noChangeArrowheads="1"/>
          </p:cNvSpPr>
          <p:nvPr/>
        </p:nvSpPr>
        <p:spPr bwMode="auto">
          <a:xfrm rot="16200000">
            <a:off x="3788758" y="3227520"/>
            <a:ext cx="162658"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6" name="Rectangle 15"/>
          <p:cNvSpPr>
            <a:spLocks noChangeArrowheads="1"/>
          </p:cNvSpPr>
          <p:nvPr/>
        </p:nvSpPr>
        <p:spPr bwMode="auto">
          <a:xfrm rot="16200000">
            <a:off x="3789491" y="3552103"/>
            <a:ext cx="161192"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7" name="Text Box 16"/>
          <p:cNvSpPr txBox="1">
            <a:spLocks noChangeArrowheads="1"/>
          </p:cNvSpPr>
          <p:nvPr/>
        </p:nvSpPr>
        <p:spPr bwMode="auto">
          <a:xfrm rot="19017623">
            <a:off x="3837873" y="4101359"/>
            <a:ext cx="1225015" cy="2628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108"/>
              <a:t>RELATIONSHIPS</a:t>
            </a:r>
          </a:p>
        </p:txBody>
      </p:sp>
      <p:sp>
        <p:nvSpPr>
          <p:cNvPr id="18" name="Text Box 17"/>
          <p:cNvSpPr txBox="1">
            <a:spLocks noChangeArrowheads="1"/>
          </p:cNvSpPr>
          <p:nvPr/>
        </p:nvSpPr>
        <p:spPr bwMode="auto">
          <a:xfrm>
            <a:off x="2842854" y="3354268"/>
            <a:ext cx="843501" cy="34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662" b="1" dirty="0"/>
              <a:t>WHAT</a:t>
            </a:r>
          </a:p>
        </p:txBody>
      </p:sp>
      <p:sp>
        <p:nvSpPr>
          <p:cNvPr id="19" name="Text Box 18"/>
          <p:cNvSpPr txBox="1">
            <a:spLocks noChangeArrowheads="1"/>
          </p:cNvSpPr>
          <p:nvPr/>
        </p:nvSpPr>
        <p:spPr bwMode="auto">
          <a:xfrm>
            <a:off x="3661580" y="2486898"/>
            <a:ext cx="1348447" cy="7457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t>HOW</a:t>
            </a:r>
          </a:p>
          <a:p>
            <a:pPr algn="ctr" eaLnBrk="0" hangingPunct="0"/>
            <a:r>
              <a:rPr lang="en-GB" sz="1292" b="1" dirty="0"/>
              <a:t>Component </a:t>
            </a:r>
          </a:p>
          <a:p>
            <a:pPr algn="ctr" eaLnBrk="0" hangingPunct="0"/>
            <a:r>
              <a:rPr lang="en-GB" sz="1292" b="1" dirty="0"/>
              <a:t>Requirements</a:t>
            </a:r>
          </a:p>
        </p:txBody>
      </p:sp>
      <p:sp>
        <p:nvSpPr>
          <p:cNvPr id="20" name="Rectangle 19"/>
          <p:cNvSpPr>
            <a:spLocks noChangeArrowheads="1"/>
          </p:cNvSpPr>
          <p:nvPr/>
        </p:nvSpPr>
        <p:spPr bwMode="auto">
          <a:xfrm rot="16200000">
            <a:off x="3788754" y="3390178"/>
            <a:ext cx="162657"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21" name="Group 20"/>
          <p:cNvGrpSpPr>
            <a:grpSpLocks/>
          </p:cNvGrpSpPr>
          <p:nvPr/>
        </p:nvGrpSpPr>
        <p:grpSpPr bwMode="auto">
          <a:xfrm>
            <a:off x="3785090" y="3755781"/>
            <a:ext cx="84992" cy="80596"/>
            <a:chOff x="3648" y="2400"/>
            <a:chExt cx="96" cy="96"/>
          </a:xfrm>
        </p:grpSpPr>
        <p:sp>
          <p:nvSpPr>
            <p:cNvPr id="22" name="Oval 21"/>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3" name="Oval 22"/>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24" name="Group 23"/>
          <p:cNvGrpSpPr>
            <a:grpSpLocks/>
          </p:cNvGrpSpPr>
          <p:nvPr/>
        </p:nvGrpSpPr>
        <p:grpSpPr bwMode="auto">
          <a:xfrm>
            <a:off x="4292114" y="4404946"/>
            <a:ext cx="84992" cy="82062"/>
            <a:chOff x="3648" y="2400"/>
            <a:chExt cx="96" cy="96"/>
          </a:xfrm>
        </p:grpSpPr>
        <p:sp>
          <p:nvSpPr>
            <p:cNvPr id="25" name="Oval 24"/>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6" name="Oval 25"/>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27" name="Group 26"/>
          <p:cNvGrpSpPr>
            <a:grpSpLocks/>
          </p:cNvGrpSpPr>
          <p:nvPr/>
        </p:nvGrpSpPr>
        <p:grpSpPr bwMode="auto">
          <a:xfrm>
            <a:off x="3953608" y="3916973"/>
            <a:ext cx="84992" cy="82062"/>
            <a:chOff x="3648" y="2400"/>
            <a:chExt cx="96" cy="96"/>
          </a:xfrm>
        </p:grpSpPr>
        <p:sp>
          <p:nvSpPr>
            <p:cNvPr id="28" name="Oval 27"/>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9" name="Oval 28"/>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sp>
        <p:nvSpPr>
          <p:cNvPr id="30" name="Oval 29"/>
          <p:cNvSpPr>
            <a:spLocks noChangeArrowheads="1"/>
          </p:cNvSpPr>
          <p:nvPr/>
        </p:nvSpPr>
        <p:spPr bwMode="auto">
          <a:xfrm>
            <a:off x="3785090" y="4079631"/>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1" name="Oval 30"/>
          <p:cNvSpPr>
            <a:spLocks noChangeArrowheads="1"/>
          </p:cNvSpPr>
          <p:nvPr/>
        </p:nvSpPr>
        <p:spPr bwMode="auto">
          <a:xfrm>
            <a:off x="4292114" y="3755781"/>
            <a:ext cx="84992" cy="805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2" name="Oval 31"/>
          <p:cNvSpPr>
            <a:spLocks noChangeArrowheads="1"/>
          </p:cNvSpPr>
          <p:nvPr/>
        </p:nvSpPr>
        <p:spPr bwMode="auto">
          <a:xfrm>
            <a:off x="3785090" y="4404946"/>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3" name="Oval 32"/>
          <p:cNvSpPr>
            <a:spLocks noChangeArrowheads="1"/>
          </p:cNvSpPr>
          <p:nvPr/>
        </p:nvSpPr>
        <p:spPr bwMode="auto">
          <a:xfrm>
            <a:off x="3953608" y="4242289"/>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4" name="AutoShape 33"/>
          <p:cNvSpPr>
            <a:spLocks noChangeArrowheads="1"/>
          </p:cNvSpPr>
          <p:nvPr/>
        </p:nvSpPr>
        <p:spPr bwMode="auto">
          <a:xfrm>
            <a:off x="3953608" y="4567604"/>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5" name="AutoShape 34"/>
          <p:cNvSpPr>
            <a:spLocks noChangeArrowheads="1"/>
          </p:cNvSpPr>
          <p:nvPr/>
        </p:nvSpPr>
        <p:spPr bwMode="auto">
          <a:xfrm>
            <a:off x="4630618" y="4404946"/>
            <a:ext cx="83527"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6" name="AutoShape 35"/>
          <p:cNvSpPr>
            <a:spLocks noChangeArrowheads="1"/>
          </p:cNvSpPr>
          <p:nvPr/>
        </p:nvSpPr>
        <p:spPr bwMode="auto">
          <a:xfrm>
            <a:off x="4799138" y="3755781"/>
            <a:ext cx="84992" cy="80596"/>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7" name="AutoShape 36"/>
          <p:cNvSpPr>
            <a:spLocks noChangeArrowheads="1"/>
          </p:cNvSpPr>
          <p:nvPr/>
        </p:nvSpPr>
        <p:spPr bwMode="auto">
          <a:xfrm>
            <a:off x="3785090" y="3916973"/>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8" name="Oval 37"/>
          <p:cNvSpPr>
            <a:spLocks noChangeArrowheads="1"/>
          </p:cNvSpPr>
          <p:nvPr/>
        </p:nvSpPr>
        <p:spPr bwMode="auto">
          <a:xfrm>
            <a:off x="4630618" y="4079631"/>
            <a:ext cx="83527"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9" name="Text Box 38"/>
          <p:cNvSpPr txBox="1">
            <a:spLocks noChangeArrowheads="1"/>
          </p:cNvSpPr>
          <p:nvPr/>
        </p:nvSpPr>
        <p:spPr bwMode="auto">
          <a:xfrm>
            <a:off x="3602606" y="5652088"/>
            <a:ext cx="1447832" cy="34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662" b="1" dirty="0"/>
              <a:t>HOW MUCH</a:t>
            </a:r>
          </a:p>
        </p:txBody>
      </p:sp>
      <p:sp>
        <p:nvSpPr>
          <p:cNvPr id="40" name="Rectangle 39"/>
          <p:cNvSpPr>
            <a:spLocks noChangeArrowheads="1"/>
          </p:cNvSpPr>
          <p:nvPr/>
        </p:nvSpPr>
        <p:spPr bwMode="auto">
          <a:xfrm>
            <a:off x="6981094" y="3323492"/>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0" hangingPunct="0"/>
            <a:endParaRPr lang="en-US" sz="1108">
              <a:latin typeface="Times New Roman" charset="0"/>
            </a:endParaRPr>
          </a:p>
        </p:txBody>
      </p:sp>
      <p:sp>
        <p:nvSpPr>
          <p:cNvPr id="41" name="Rectangle 40"/>
          <p:cNvSpPr>
            <a:spLocks noChangeArrowheads="1"/>
          </p:cNvSpPr>
          <p:nvPr/>
        </p:nvSpPr>
        <p:spPr bwMode="auto">
          <a:xfrm>
            <a:off x="7149617" y="3323492"/>
            <a:ext cx="169985"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2" name="Rectangle 41"/>
          <p:cNvSpPr>
            <a:spLocks noChangeArrowheads="1"/>
          </p:cNvSpPr>
          <p:nvPr/>
        </p:nvSpPr>
        <p:spPr bwMode="auto">
          <a:xfrm>
            <a:off x="7319598" y="3323492"/>
            <a:ext cx="168519"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3" name="Rectangle 42"/>
          <p:cNvSpPr>
            <a:spLocks noChangeArrowheads="1"/>
          </p:cNvSpPr>
          <p:nvPr/>
        </p:nvSpPr>
        <p:spPr bwMode="auto">
          <a:xfrm>
            <a:off x="7488118" y="3323492"/>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4" name="Rectangle 43"/>
          <p:cNvSpPr>
            <a:spLocks noChangeArrowheads="1"/>
          </p:cNvSpPr>
          <p:nvPr/>
        </p:nvSpPr>
        <p:spPr bwMode="auto">
          <a:xfrm>
            <a:off x="7656641" y="3323492"/>
            <a:ext cx="169985"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5" name="Rectangle 44"/>
          <p:cNvSpPr>
            <a:spLocks noChangeArrowheads="1"/>
          </p:cNvSpPr>
          <p:nvPr/>
        </p:nvSpPr>
        <p:spPr bwMode="auto">
          <a:xfrm>
            <a:off x="7995142" y="3323492"/>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6" name="Rectangle 45"/>
          <p:cNvSpPr>
            <a:spLocks noChangeArrowheads="1"/>
          </p:cNvSpPr>
          <p:nvPr/>
        </p:nvSpPr>
        <p:spPr bwMode="auto">
          <a:xfrm>
            <a:off x="7826622" y="3323492"/>
            <a:ext cx="168519"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7" name="Rectangle 46"/>
          <p:cNvSpPr>
            <a:spLocks noChangeArrowheads="1"/>
          </p:cNvSpPr>
          <p:nvPr/>
        </p:nvSpPr>
        <p:spPr bwMode="auto">
          <a:xfrm rot="16200000">
            <a:off x="7340113" y="2661138"/>
            <a:ext cx="162657"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8" name="Rectangle 47"/>
          <p:cNvSpPr>
            <a:spLocks noChangeArrowheads="1"/>
          </p:cNvSpPr>
          <p:nvPr/>
        </p:nvSpPr>
        <p:spPr bwMode="auto">
          <a:xfrm rot="16200000">
            <a:off x="7343048" y="2823797"/>
            <a:ext cx="162658"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eaVert" wrap="none" anchor="ctr"/>
          <a:lstStyle/>
          <a:p>
            <a:pPr algn="ctr" eaLnBrk="0" hangingPunct="0"/>
            <a:endParaRPr lang="en-US" sz="1108">
              <a:latin typeface="Times New Roman" charset="0"/>
            </a:endParaRPr>
          </a:p>
        </p:txBody>
      </p:sp>
      <p:sp>
        <p:nvSpPr>
          <p:cNvPr id="49" name="Rectangle 48"/>
          <p:cNvSpPr>
            <a:spLocks noChangeArrowheads="1"/>
          </p:cNvSpPr>
          <p:nvPr/>
        </p:nvSpPr>
        <p:spPr bwMode="auto">
          <a:xfrm rot="16200000">
            <a:off x="7343044" y="2986454"/>
            <a:ext cx="162657"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0" name="Rectangle 49"/>
          <p:cNvSpPr>
            <a:spLocks noChangeArrowheads="1"/>
          </p:cNvSpPr>
          <p:nvPr/>
        </p:nvSpPr>
        <p:spPr bwMode="auto">
          <a:xfrm rot="16200000">
            <a:off x="7343048" y="3149112"/>
            <a:ext cx="162658"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1" name="Rectangle 50"/>
          <p:cNvSpPr>
            <a:spLocks noChangeArrowheads="1"/>
          </p:cNvSpPr>
          <p:nvPr/>
        </p:nvSpPr>
        <p:spPr bwMode="auto">
          <a:xfrm rot="16200000">
            <a:off x="7343048" y="3474427"/>
            <a:ext cx="162658"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Text Box 51"/>
          <p:cNvSpPr txBox="1">
            <a:spLocks noChangeArrowheads="1"/>
          </p:cNvSpPr>
          <p:nvPr/>
        </p:nvSpPr>
        <p:spPr bwMode="auto">
          <a:xfrm rot="19017623">
            <a:off x="6925437" y="4290395"/>
            <a:ext cx="1225015" cy="2628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108"/>
              <a:t>RELATIONSHIPS</a:t>
            </a:r>
          </a:p>
        </p:txBody>
      </p:sp>
      <p:sp>
        <p:nvSpPr>
          <p:cNvPr id="53" name="Text Box 52"/>
          <p:cNvSpPr txBox="1">
            <a:spLocks noChangeArrowheads="1"/>
          </p:cNvSpPr>
          <p:nvPr/>
        </p:nvSpPr>
        <p:spPr bwMode="auto">
          <a:xfrm>
            <a:off x="5754572" y="3385041"/>
            <a:ext cx="1305165" cy="54694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477" b="1" dirty="0"/>
              <a:t>WHAT and</a:t>
            </a:r>
          </a:p>
          <a:p>
            <a:pPr eaLnBrk="0" hangingPunct="0"/>
            <a:r>
              <a:rPr lang="en-GB" sz="1477" b="1" dirty="0"/>
              <a:t>HOW MUCH</a:t>
            </a:r>
          </a:p>
        </p:txBody>
      </p:sp>
      <p:sp>
        <p:nvSpPr>
          <p:cNvPr id="54" name="Text Box 53"/>
          <p:cNvSpPr txBox="1">
            <a:spLocks noChangeArrowheads="1"/>
          </p:cNvSpPr>
          <p:nvPr/>
        </p:nvSpPr>
        <p:spPr bwMode="auto">
          <a:xfrm>
            <a:off x="6917439" y="2603900"/>
            <a:ext cx="1497526" cy="7457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t>HOW </a:t>
            </a:r>
          </a:p>
          <a:p>
            <a:pPr algn="ctr" eaLnBrk="0" hangingPunct="0"/>
            <a:r>
              <a:rPr lang="en-GB" sz="1292" b="1" dirty="0"/>
              <a:t>Process Steps</a:t>
            </a:r>
          </a:p>
          <a:p>
            <a:pPr algn="ctr" eaLnBrk="0" hangingPunct="0"/>
            <a:r>
              <a:rPr lang="en-GB" sz="1292" b="1" dirty="0"/>
              <a:t>and parameters</a:t>
            </a:r>
          </a:p>
        </p:txBody>
      </p:sp>
      <p:sp>
        <p:nvSpPr>
          <p:cNvPr id="55" name="Rectangle 54"/>
          <p:cNvSpPr>
            <a:spLocks noChangeArrowheads="1"/>
          </p:cNvSpPr>
          <p:nvPr/>
        </p:nvSpPr>
        <p:spPr bwMode="auto">
          <a:xfrm rot="16200000">
            <a:off x="7343044" y="3311769"/>
            <a:ext cx="162657"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56" name="Group 55"/>
          <p:cNvGrpSpPr>
            <a:grpSpLocks/>
          </p:cNvGrpSpPr>
          <p:nvPr/>
        </p:nvGrpSpPr>
        <p:grpSpPr bwMode="auto">
          <a:xfrm>
            <a:off x="7023590" y="4004896"/>
            <a:ext cx="84992" cy="82062"/>
            <a:chOff x="3648" y="2400"/>
            <a:chExt cx="96" cy="96"/>
          </a:xfrm>
        </p:grpSpPr>
        <p:sp>
          <p:nvSpPr>
            <p:cNvPr id="57" name="Oval 56"/>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8" name="Oval 57"/>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9" name="Group 58"/>
          <p:cNvGrpSpPr>
            <a:grpSpLocks/>
          </p:cNvGrpSpPr>
          <p:nvPr/>
        </p:nvGrpSpPr>
        <p:grpSpPr bwMode="auto">
          <a:xfrm>
            <a:off x="7530614" y="4655527"/>
            <a:ext cx="84992" cy="82062"/>
            <a:chOff x="3648" y="2400"/>
            <a:chExt cx="96" cy="96"/>
          </a:xfrm>
        </p:grpSpPr>
        <p:sp>
          <p:nvSpPr>
            <p:cNvPr id="60" name="Oval 59"/>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1" name="Oval 60"/>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62" name="Group 61"/>
          <p:cNvGrpSpPr>
            <a:grpSpLocks/>
          </p:cNvGrpSpPr>
          <p:nvPr/>
        </p:nvGrpSpPr>
        <p:grpSpPr bwMode="auto">
          <a:xfrm>
            <a:off x="7192108" y="4167554"/>
            <a:ext cx="84992" cy="82062"/>
            <a:chOff x="3648" y="2400"/>
            <a:chExt cx="96" cy="96"/>
          </a:xfrm>
        </p:grpSpPr>
        <p:sp>
          <p:nvSpPr>
            <p:cNvPr id="63" name="Oval 62"/>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4" name="Oval 63"/>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sp>
        <p:nvSpPr>
          <p:cNvPr id="65" name="Oval 64"/>
          <p:cNvSpPr>
            <a:spLocks noChangeArrowheads="1"/>
          </p:cNvSpPr>
          <p:nvPr/>
        </p:nvSpPr>
        <p:spPr bwMode="auto">
          <a:xfrm>
            <a:off x="7023590" y="4330212"/>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6" name="Oval 65"/>
          <p:cNvSpPr>
            <a:spLocks noChangeArrowheads="1"/>
          </p:cNvSpPr>
          <p:nvPr/>
        </p:nvSpPr>
        <p:spPr bwMode="auto">
          <a:xfrm>
            <a:off x="7530614" y="4004896"/>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7" name="Oval 66"/>
          <p:cNvSpPr>
            <a:spLocks noChangeArrowheads="1"/>
          </p:cNvSpPr>
          <p:nvPr/>
        </p:nvSpPr>
        <p:spPr bwMode="auto">
          <a:xfrm>
            <a:off x="7023590" y="4655527"/>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8" name="Oval 67"/>
          <p:cNvSpPr>
            <a:spLocks noChangeArrowheads="1"/>
          </p:cNvSpPr>
          <p:nvPr/>
        </p:nvSpPr>
        <p:spPr bwMode="auto">
          <a:xfrm>
            <a:off x="7192108" y="4492869"/>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9" name="AutoShape 68"/>
          <p:cNvSpPr>
            <a:spLocks noChangeArrowheads="1"/>
          </p:cNvSpPr>
          <p:nvPr/>
        </p:nvSpPr>
        <p:spPr bwMode="auto">
          <a:xfrm>
            <a:off x="7192108" y="4818184"/>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0" name="AutoShape 69"/>
          <p:cNvSpPr>
            <a:spLocks noChangeArrowheads="1"/>
          </p:cNvSpPr>
          <p:nvPr/>
        </p:nvSpPr>
        <p:spPr bwMode="auto">
          <a:xfrm>
            <a:off x="7869118" y="4655527"/>
            <a:ext cx="83527"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1" name="AutoShape 70"/>
          <p:cNvSpPr>
            <a:spLocks noChangeArrowheads="1"/>
          </p:cNvSpPr>
          <p:nvPr/>
        </p:nvSpPr>
        <p:spPr bwMode="auto">
          <a:xfrm>
            <a:off x="8037639" y="4004896"/>
            <a:ext cx="83526"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2" name="AutoShape 71"/>
          <p:cNvSpPr>
            <a:spLocks noChangeArrowheads="1"/>
          </p:cNvSpPr>
          <p:nvPr/>
        </p:nvSpPr>
        <p:spPr bwMode="auto">
          <a:xfrm>
            <a:off x="7023590" y="4167554"/>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3" name="Oval 72"/>
          <p:cNvSpPr>
            <a:spLocks noChangeArrowheads="1"/>
          </p:cNvSpPr>
          <p:nvPr/>
        </p:nvSpPr>
        <p:spPr bwMode="auto">
          <a:xfrm>
            <a:off x="7869118" y="4330212"/>
            <a:ext cx="83527"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4" name="Text Box 73"/>
          <p:cNvSpPr txBox="1">
            <a:spLocks noChangeArrowheads="1"/>
          </p:cNvSpPr>
          <p:nvPr/>
        </p:nvSpPr>
        <p:spPr bwMode="auto">
          <a:xfrm>
            <a:off x="6860431" y="5677626"/>
            <a:ext cx="1510350" cy="94461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292" b="1" dirty="0"/>
              <a:t>Process </a:t>
            </a:r>
          </a:p>
          <a:p>
            <a:pPr algn="ctr" eaLnBrk="0" hangingPunct="0"/>
            <a:r>
              <a:rPr lang="en-GB" sz="1292" b="1" dirty="0"/>
              <a:t>Parameter</a:t>
            </a:r>
          </a:p>
          <a:p>
            <a:pPr algn="ctr" eaLnBrk="0" hangingPunct="0"/>
            <a:r>
              <a:rPr lang="en-GB" sz="1292" b="1" dirty="0"/>
              <a:t>Targets</a:t>
            </a:r>
          </a:p>
          <a:p>
            <a:pPr algn="ctr" eaLnBrk="0" hangingPunct="0"/>
            <a:r>
              <a:rPr lang="en-GB" sz="1662" b="1" dirty="0"/>
              <a:t> HOW MUCH</a:t>
            </a:r>
          </a:p>
        </p:txBody>
      </p:sp>
      <p:sp>
        <p:nvSpPr>
          <p:cNvPr id="75" name="AutoShape 74"/>
          <p:cNvSpPr>
            <a:spLocks/>
          </p:cNvSpPr>
          <p:nvPr/>
        </p:nvSpPr>
        <p:spPr bwMode="auto">
          <a:xfrm>
            <a:off x="5070231" y="3253155"/>
            <a:ext cx="130420" cy="492369"/>
          </a:xfrm>
          <a:prstGeom prst="rightBrace">
            <a:avLst>
              <a:gd name="adj1" fmla="val 31461"/>
              <a:gd name="adj2" fmla="val 50000"/>
            </a:avLst>
          </a:prstGeom>
          <a:noFill/>
          <a:ln w="381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6" name="AutoShape 75"/>
          <p:cNvSpPr>
            <a:spLocks/>
          </p:cNvSpPr>
          <p:nvPr/>
        </p:nvSpPr>
        <p:spPr bwMode="auto">
          <a:xfrm>
            <a:off x="5889388" y="3978521"/>
            <a:ext cx="101111" cy="931985"/>
          </a:xfrm>
          <a:prstGeom prst="leftBrace">
            <a:avLst>
              <a:gd name="adj1" fmla="val 76812"/>
              <a:gd name="adj2" fmla="val 50000"/>
            </a:avLst>
          </a:prstGeom>
          <a:noFill/>
          <a:ln w="2857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77" name="AutoShape 76"/>
          <p:cNvCxnSpPr>
            <a:cxnSpLocks noChangeShapeType="1"/>
            <a:stCxn id="75" idx="1"/>
            <a:endCxn id="76" idx="1"/>
          </p:cNvCxnSpPr>
          <p:nvPr/>
        </p:nvCxnSpPr>
        <p:spPr bwMode="auto">
          <a:xfrm>
            <a:off x="5218242" y="3499338"/>
            <a:ext cx="657957" cy="945174"/>
          </a:xfrm>
          <a:prstGeom prst="bentConnector3">
            <a:avLst>
              <a:gd name="adj1" fmla="val 49667"/>
            </a:avLst>
          </a:prstGeom>
          <a:noFill/>
          <a:ln w="28575">
            <a:solidFill>
              <a:schemeClr val="tx1"/>
            </a:solidFill>
            <a:miter lim="800000"/>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78" name="AutoShape 77"/>
          <p:cNvSpPr>
            <a:spLocks/>
          </p:cNvSpPr>
          <p:nvPr/>
        </p:nvSpPr>
        <p:spPr bwMode="auto">
          <a:xfrm flipH="1">
            <a:off x="8861188" y="3960936"/>
            <a:ext cx="101111" cy="931985"/>
          </a:xfrm>
          <a:prstGeom prst="leftBrace">
            <a:avLst>
              <a:gd name="adj1" fmla="val 76812"/>
              <a:gd name="adj2" fmla="val 50000"/>
            </a:avLst>
          </a:prstGeom>
          <a:noFill/>
          <a:ln w="2857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79" name="AutoShape 78"/>
          <p:cNvCxnSpPr>
            <a:cxnSpLocks noChangeShapeType="1"/>
            <a:endCxn id="78" idx="1"/>
          </p:cNvCxnSpPr>
          <p:nvPr/>
        </p:nvCxnSpPr>
        <p:spPr bwMode="auto">
          <a:xfrm flipV="1">
            <a:off x="5822326" y="4426937"/>
            <a:ext cx="3139966" cy="1503510"/>
          </a:xfrm>
          <a:prstGeom prst="bentConnector3">
            <a:avLst>
              <a:gd name="adj1" fmla="val 106720"/>
            </a:avLst>
          </a:prstGeom>
          <a:noFill/>
          <a:ln w="12700">
            <a:solidFill>
              <a:schemeClr val="tx1"/>
            </a:solidFill>
            <a:miter lim="800000"/>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80" name="AutoShape 79"/>
          <p:cNvSpPr>
            <a:spLocks/>
          </p:cNvSpPr>
          <p:nvPr/>
        </p:nvSpPr>
        <p:spPr bwMode="auto">
          <a:xfrm>
            <a:off x="5029200" y="4711213"/>
            <a:ext cx="68874" cy="492369"/>
          </a:xfrm>
          <a:prstGeom prst="rightBrace">
            <a:avLst>
              <a:gd name="adj1" fmla="val 59574"/>
              <a:gd name="adj2" fmla="val 50000"/>
            </a:avLst>
          </a:prstGeom>
          <a:noFill/>
          <a:ln w="381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81" name="AutoShape 80"/>
          <p:cNvCxnSpPr>
            <a:cxnSpLocks noChangeShapeType="1"/>
            <a:stCxn id="80" idx="1"/>
          </p:cNvCxnSpPr>
          <p:nvPr/>
        </p:nvCxnSpPr>
        <p:spPr bwMode="auto">
          <a:xfrm>
            <a:off x="5115661" y="4957406"/>
            <a:ext cx="722434" cy="956896"/>
          </a:xfrm>
          <a:prstGeom prst="bentConnector2">
            <a:avLst/>
          </a:prstGeom>
          <a:noFill/>
          <a:ln w="12700">
            <a:solidFill>
              <a:schemeClr val="tx1"/>
            </a:solidFill>
            <a:miter lim="800000"/>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83" name="Text Box 89"/>
          <p:cNvSpPr txBox="1">
            <a:spLocks noChangeArrowheads="1"/>
          </p:cNvSpPr>
          <p:nvPr/>
        </p:nvSpPr>
        <p:spPr bwMode="auto">
          <a:xfrm>
            <a:off x="3736735" y="5176616"/>
            <a:ext cx="1326004" cy="49000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r>
              <a:rPr lang="en-GB" sz="1292" b="1" dirty="0"/>
              <a:t>Component</a:t>
            </a:r>
          </a:p>
          <a:p>
            <a:r>
              <a:rPr lang="en-GB" sz="1292" b="1" dirty="0"/>
              <a:t>Target Values</a:t>
            </a:r>
            <a:endParaRPr lang="en-US" sz="1292" b="1" dirty="0"/>
          </a:p>
        </p:txBody>
      </p:sp>
      <p:sp>
        <p:nvSpPr>
          <p:cNvPr id="84" name="Rectangle 90"/>
          <p:cNvSpPr>
            <a:spLocks noChangeArrowheads="1"/>
          </p:cNvSpPr>
          <p:nvPr/>
        </p:nvSpPr>
        <p:spPr bwMode="auto">
          <a:xfrm>
            <a:off x="8168054" y="3329354"/>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Tree>
    <p:extLst>
      <p:ext uri="{BB962C8B-B14F-4D97-AF65-F5344CB8AC3E}">
        <p14:creationId xmlns:p14="http://schemas.microsoft.com/office/powerpoint/2010/main" val="1542632374"/>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94787" y="98710"/>
            <a:ext cx="6489700" cy="559066"/>
          </a:xfrm>
        </p:spPr>
        <p:txBody>
          <a:bodyPr/>
          <a:lstStyle/>
          <a:p>
            <a:r>
              <a:rPr lang="en-GB" sz="2215" dirty="0">
                <a:latin typeface="Arial" charset="0"/>
              </a:rPr>
              <a:t>QFD 2 to QFD 3 Filter</a:t>
            </a:r>
          </a:p>
        </p:txBody>
      </p:sp>
      <p:sp>
        <p:nvSpPr>
          <p:cNvPr id="43012" name="Rectangle 4"/>
          <p:cNvSpPr>
            <a:spLocks noChangeArrowheads="1"/>
          </p:cNvSpPr>
          <p:nvPr/>
        </p:nvSpPr>
        <p:spPr bwMode="auto">
          <a:xfrm>
            <a:off x="2898531" y="2740273"/>
            <a:ext cx="18463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108">
              <a:latin typeface="Times New Roman" charset="0"/>
            </a:endParaRPr>
          </a:p>
        </p:txBody>
      </p:sp>
      <p:sp>
        <p:nvSpPr>
          <p:cNvPr id="43013" name="Rectangle 5"/>
          <p:cNvSpPr>
            <a:spLocks noChangeArrowheads="1"/>
          </p:cNvSpPr>
          <p:nvPr/>
        </p:nvSpPr>
        <p:spPr bwMode="auto">
          <a:xfrm>
            <a:off x="3083169" y="2740273"/>
            <a:ext cx="18170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4" name="Rectangle 6"/>
          <p:cNvSpPr>
            <a:spLocks noChangeArrowheads="1"/>
          </p:cNvSpPr>
          <p:nvPr/>
        </p:nvSpPr>
        <p:spPr bwMode="auto">
          <a:xfrm>
            <a:off x="3264879" y="2740273"/>
            <a:ext cx="183174"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5" name="Rectangle 7"/>
          <p:cNvSpPr>
            <a:spLocks noChangeArrowheads="1"/>
          </p:cNvSpPr>
          <p:nvPr/>
        </p:nvSpPr>
        <p:spPr bwMode="auto">
          <a:xfrm>
            <a:off x="3448051" y="2740273"/>
            <a:ext cx="18463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6" name="Rectangle 8"/>
          <p:cNvSpPr>
            <a:spLocks noChangeArrowheads="1"/>
          </p:cNvSpPr>
          <p:nvPr/>
        </p:nvSpPr>
        <p:spPr bwMode="auto">
          <a:xfrm>
            <a:off x="3632689" y="2740273"/>
            <a:ext cx="18170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7" name="Rectangle 9"/>
          <p:cNvSpPr>
            <a:spLocks noChangeArrowheads="1"/>
          </p:cNvSpPr>
          <p:nvPr/>
        </p:nvSpPr>
        <p:spPr bwMode="auto">
          <a:xfrm>
            <a:off x="3997575" y="2740273"/>
            <a:ext cx="18463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8" name="Rectangle 10"/>
          <p:cNvSpPr>
            <a:spLocks noChangeArrowheads="1"/>
          </p:cNvSpPr>
          <p:nvPr/>
        </p:nvSpPr>
        <p:spPr bwMode="auto">
          <a:xfrm>
            <a:off x="3814404" y="2740273"/>
            <a:ext cx="183173"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9" name="Rectangle 11"/>
          <p:cNvSpPr>
            <a:spLocks noChangeArrowheads="1"/>
          </p:cNvSpPr>
          <p:nvPr/>
        </p:nvSpPr>
        <p:spPr bwMode="auto">
          <a:xfrm rot="-5400000">
            <a:off x="2955682" y="2164373"/>
            <a:ext cx="162657"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0" name="Rectangle 12"/>
          <p:cNvSpPr>
            <a:spLocks noChangeArrowheads="1"/>
          </p:cNvSpPr>
          <p:nvPr/>
        </p:nvSpPr>
        <p:spPr bwMode="auto">
          <a:xfrm rot="-5400000">
            <a:off x="2955686" y="2327032"/>
            <a:ext cx="162658"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108">
              <a:latin typeface="Times New Roman" charset="0"/>
            </a:endParaRPr>
          </a:p>
        </p:txBody>
      </p:sp>
      <p:sp>
        <p:nvSpPr>
          <p:cNvPr id="43021" name="Rectangle 13"/>
          <p:cNvSpPr>
            <a:spLocks noChangeArrowheads="1"/>
          </p:cNvSpPr>
          <p:nvPr/>
        </p:nvSpPr>
        <p:spPr bwMode="auto">
          <a:xfrm rot="-5400000">
            <a:off x="2955682" y="2489689"/>
            <a:ext cx="162657"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2" name="Rectangle 14"/>
          <p:cNvSpPr>
            <a:spLocks noChangeArrowheads="1"/>
          </p:cNvSpPr>
          <p:nvPr/>
        </p:nvSpPr>
        <p:spPr bwMode="auto">
          <a:xfrm rot="-5400000">
            <a:off x="2955686" y="2652347"/>
            <a:ext cx="162658"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3" name="Rectangle 15"/>
          <p:cNvSpPr>
            <a:spLocks noChangeArrowheads="1"/>
          </p:cNvSpPr>
          <p:nvPr/>
        </p:nvSpPr>
        <p:spPr bwMode="auto">
          <a:xfrm rot="-5400000">
            <a:off x="2956419" y="2976929"/>
            <a:ext cx="161192"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4" name="Text Box 16"/>
          <p:cNvSpPr txBox="1">
            <a:spLocks noChangeArrowheads="1"/>
          </p:cNvSpPr>
          <p:nvPr/>
        </p:nvSpPr>
        <p:spPr bwMode="auto">
          <a:xfrm rot="-2582377">
            <a:off x="3005068" y="3614843"/>
            <a:ext cx="1321196"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dirty="0"/>
              <a:t>RELATIONSHIPS</a:t>
            </a:r>
          </a:p>
        </p:txBody>
      </p:sp>
      <p:sp>
        <p:nvSpPr>
          <p:cNvPr id="43025" name="Rectangle 17"/>
          <p:cNvSpPr>
            <a:spLocks noChangeArrowheads="1"/>
          </p:cNvSpPr>
          <p:nvPr/>
        </p:nvSpPr>
        <p:spPr bwMode="auto">
          <a:xfrm rot="-5400000">
            <a:off x="2955682" y="2815004"/>
            <a:ext cx="162657"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nvGrpSpPr>
          <p:cNvPr id="43026" name="Group 18"/>
          <p:cNvGrpSpPr>
            <a:grpSpLocks/>
          </p:cNvGrpSpPr>
          <p:nvPr/>
        </p:nvGrpSpPr>
        <p:grpSpPr bwMode="auto">
          <a:xfrm>
            <a:off x="2934083" y="3279741"/>
            <a:ext cx="90854" cy="80596"/>
            <a:chOff x="3648" y="2400"/>
            <a:chExt cx="96" cy="96"/>
          </a:xfrm>
        </p:grpSpPr>
        <p:sp>
          <p:nvSpPr>
            <p:cNvPr id="4309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9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27" name="Group 21"/>
          <p:cNvGrpSpPr>
            <a:grpSpLocks/>
          </p:cNvGrpSpPr>
          <p:nvPr/>
        </p:nvGrpSpPr>
        <p:grpSpPr bwMode="auto">
          <a:xfrm>
            <a:off x="3493477" y="3918438"/>
            <a:ext cx="92320" cy="82062"/>
            <a:chOff x="3648" y="2400"/>
            <a:chExt cx="96" cy="96"/>
          </a:xfrm>
        </p:grpSpPr>
        <p:sp>
          <p:nvSpPr>
            <p:cNvPr id="4308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9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28" name="Group 24"/>
          <p:cNvGrpSpPr>
            <a:grpSpLocks/>
          </p:cNvGrpSpPr>
          <p:nvPr/>
        </p:nvGrpSpPr>
        <p:grpSpPr bwMode="auto">
          <a:xfrm>
            <a:off x="3127131" y="3430466"/>
            <a:ext cx="92320" cy="82062"/>
            <a:chOff x="3648" y="2400"/>
            <a:chExt cx="96" cy="96"/>
          </a:xfrm>
        </p:grpSpPr>
        <p:sp>
          <p:nvSpPr>
            <p:cNvPr id="4308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43029" name="Oval 27"/>
          <p:cNvSpPr>
            <a:spLocks noChangeArrowheads="1"/>
          </p:cNvSpPr>
          <p:nvPr/>
        </p:nvSpPr>
        <p:spPr bwMode="auto">
          <a:xfrm>
            <a:off x="2945423" y="3593123"/>
            <a:ext cx="90854"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0" name="Oval 28"/>
          <p:cNvSpPr>
            <a:spLocks noChangeArrowheads="1"/>
          </p:cNvSpPr>
          <p:nvPr/>
        </p:nvSpPr>
        <p:spPr bwMode="auto">
          <a:xfrm>
            <a:off x="3493477" y="3269273"/>
            <a:ext cx="92320" cy="805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1" name="Oval 29"/>
          <p:cNvSpPr>
            <a:spLocks noChangeArrowheads="1"/>
          </p:cNvSpPr>
          <p:nvPr/>
        </p:nvSpPr>
        <p:spPr bwMode="auto">
          <a:xfrm>
            <a:off x="2945423" y="3918438"/>
            <a:ext cx="90854"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2" name="Oval 30"/>
          <p:cNvSpPr>
            <a:spLocks noChangeArrowheads="1"/>
          </p:cNvSpPr>
          <p:nvPr/>
        </p:nvSpPr>
        <p:spPr bwMode="auto">
          <a:xfrm>
            <a:off x="3127131" y="3755781"/>
            <a:ext cx="92320"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3" name="AutoShape 31"/>
          <p:cNvSpPr>
            <a:spLocks noChangeArrowheads="1"/>
          </p:cNvSpPr>
          <p:nvPr/>
        </p:nvSpPr>
        <p:spPr bwMode="auto">
          <a:xfrm>
            <a:off x="3127131" y="4081096"/>
            <a:ext cx="92320"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4" name="AutoShape 32"/>
          <p:cNvSpPr>
            <a:spLocks noChangeArrowheads="1"/>
          </p:cNvSpPr>
          <p:nvPr/>
        </p:nvSpPr>
        <p:spPr bwMode="auto">
          <a:xfrm>
            <a:off x="3861289" y="3918438"/>
            <a:ext cx="89388"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5" name="AutoShape 33"/>
          <p:cNvSpPr>
            <a:spLocks noChangeArrowheads="1"/>
          </p:cNvSpPr>
          <p:nvPr/>
        </p:nvSpPr>
        <p:spPr bwMode="auto">
          <a:xfrm>
            <a:off x="4042998" y="3269273"/>
            <a:ext cx="92319" cy="805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6" name="AutoShape 34"/>
          <p:cNvSpPr>
            <a:spLocks noChangeArrowheads="1"/>
          </p:cNvSpPr>
          <p:nvPr/>
        </p:nvSpPr>
        <p:spPr bwMode="auto">
          <a:xfrm>
            <a:off x="2945423" y="3430466"/>
            <a:ext cx="90854"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7" name="Oval 35"/>
          <p:cNvSpPr>
            <a:spLocks noChangeArrowheads="1"/>
          </p:cNvSpPr>
          <p:nvPr/>
        </p:nvSpPr>
        <p:spPr bwMode="auto">
          <a:xfrm>
            <a:off x="3861289" y="3593123"/>
            <a:ext cx="89388"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8" name="AutoShape 36"/>
          <p:cNvSpPr>
            <a:spLocks/>
          </p:cNvSpPr>
          <p:nvPr/>
        </p:nvSpPr>
        <p:spPr bwMode="auto">
          <a:xfrm>
            <a:off x="4292112" y="4224705"/>
            <a:ext cx="227134" cy="492369"/>
          </a:xfrm>
          <a:prstGeom prst="rightBrace">
            <a:avLst>
              <a:gd name="adj1" fmla="val 18065"/>
              <a:gd name="adj2" fmla="val 50000"/>
            </a:avLst>
          </a:prstGeom>
          <a:noFill/>
          <a:ln w="381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9" name="AutoShape 37"/>
          <p:cNvSpPr>
            <a:spLocks/>
          </p:cNvSpPr>
          <p:nvPr/>
        </p:nvSpPr>
        <p:spPr bwMode="auto">
          <a:xfrm>
            <a:off x="4292112" y="2747598"/>
            <a:ext cx="227134" cy="492369"/>
          </a:xfrm>
          <a:prstGeom prst="rightBrace">
            <a:avLst>
              <a:gd name="adj1" fmla="val 18065"/>
              <a:gd name="adj2" fmla="val 50000"/>
            </a:avLst>
          </a:prstGeom>
          <a:noFill/>
          <a:ln w="381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294950" name="Rectangle 38"/>
          <p:cNvSpPr>
            <a:spLocks noChangeArrowheads="1"/>
          </p:cNvSpPr>
          <p:nvPr/>
        </p:nvSpPr>
        <p:spPr bwMode="gray">
          <a:xfrm>
            <a:off x="5092220" y="2590800"/>
            <a:ext cx="1931377" cy="21336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marL="249122" indent="-162662" algn="ctr" eaLnBrk="0" hangingPunct="0">
              <a:defRPr/>
            </a:pPr>
            <a:r>
              <a:rPr lang="en-GB" sz="2215" dirty="0">
                <a:solidFill>
                  <a:schemeClr val="tx1"/>
                </a:solidFill>
              </a:rPr>
              <a:t>FILTER</a:t>
            </a:r>
          </a:p>
          <a:p>
            <a:pPr marL="249122" indent="-162662" eaLnBrk="0" hangingPunct="0">
              <a:defRPr/>
            </a:pPr>
            <a:endParaRPr lang="en-GB" sz="2215" dirty="0">
              <a:solidFill>
                <a:schemeClr val="tx1"/>
              </a:solidFill>
            </a:endParaRPr>
          </a:p>
          <a:p>
            <a:pPr marL="249122" indent="-162662" eaLnBrk="0" hangingPunct="0">
              <a:buFontTx/>
              <a:buChar char="•"/>
              <a:defRPr/>
            </a:pPr>
            <a:r>
              <a:rPr lang="en-GB" sz="2215" dirty="0">
                <a:solidFill>
                  <a:schemeClr val="tx1"/>
                </a:solidFill>
              </a:rPr>
              <a:t>New?</a:t>
            </a:r>
          </a:p>
          <a:p>
            <a:pPr marL="249122" indent="-162662" eaLnBrk="0" hangingPunct="0">
              <a:buFontTx/>
              <a:buChar char="•"/>
              <a:defRPr/>
            </a:pPr>
            <a:r>
              <a:rPr lang="en-GB" sz="2215" dirty="0">
                <a:solidFill>
                  <a:schemeClr val="tx1"/>
                </a:solidFill>
              </a:rPr>
              <a:t>Important?</a:t>
            </a:r>
          </a:p>
          <a:p>
            <a:pPr marL="249122" indent="-162662" eaLnBrk="0" hangingPunct="0">
              <a:buFontTx/>
              <a:buChar char="•"/>
              <a:defRPr/>
            </a:pPr>
            <a:r>
              <a:rPr lang="en-GB" sz="2215" dirty="0">
                <a:solidFill>
                  <a:schemeClr val="tx1"/>
                </a:solidFill>
              </a:rPr>
              <a:t>Difficult?</a:t>
            </a:r>
          </a:p>
        </p:txBody>
      </p:sp>
      <p:cxnSp>
        <p:nvCxnSpPr>
          <p:cNvPr id="43043" name="AutoShape 39"/>
          <p:cNvCxnSpPr>
            <a:cxnSpLocks noChangeShapeType="1"/>
            <a:stCxn id="43039" idx="1"/>
          </p:cNvCxnSpPr>
          <p:nvPr/>
        </p:nvCxnSpPr>
        <p:spPr bwMode="auto">
          <a:xfrm>
            <a:off x="4536838" y="2993794"/>
            <a:ext cx="555381" cy="663819"/>
          </a:xfrm>
          <a:prstGeom prst="bentConnector3">
            <a:avLst>
              <a:gd name="adj1" fmla="val 48287"/>
            </a:avLst>
          </a:prstGeom>
          <a:noFill/>
          <a:ln w="381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43044" name="AutoShape 40"/>
          <p:cNvCxnSpPr>
            <a:cxnSpLocks noChangeShapeType="1"/>
            <a:stCxn id="43038" idx="1"/>
          </p:cNvCxnSpPr>
          <p:nvPr/>
        </p:nvCxnSpPr>
        <p:spPr bwMode="auto">
          <a:xfrm flipV="1">
            <a:off x="4536838" y="3657602"/>
            <a:ext cx="555381" cy="813289"/>
          </a:xfrm>
          <a:prstGeom prst="bentConnector3">
            <a:avLst>
              <a:gd name="adj1" fmla="val 48287"/>
            </a:avLst>
          </a:prstGeom>
          <a:noFill/>
          <a:ln w="38100">
            <a:solidFill>
              <a:schemeClr val="tx1"/>
            </a:solidFill>
            <a:miter lim="800000"/>
            <a:headEnd/>
            <a:tailEnd type="triangle" w="med" len="med"/>
          </a:ln>
          <a:extLst>
            <a:ext uri="{909E8E84-426E-40dd-AFC4-6F175D3DCCD1}">
              <a14:hiddenFill xmlns:a14="http://schemas.microsoft.com/office/drawing/2010/main" xmlns="">
                <a:noFill/>
              </a14:hiddenFill>
            </a:ext>
          </a:extLst>
        </p:spPr>
      </p:cxnSp>
      <p:sp>
        <p:nvSpPr>
          <p:cNvPr id="43045" name="Line 41"/>
          <p:cNvSpPr>
            <a:spLocks noChangeShapeType="1"/>
          </p:cNvSpPr>
          <p:nvPr/>
        </p:nvSpPr>
        <p:spPr bwMode="auto">
          <a:xfrm>
            <a:off x="7023589" y="3669323"/>
            <a:ext cx="3429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3046" name="Text Box 42"/>
          <p:cNvSpPr txBox="1">
            <a:spLocks noChangeArrowheads="1"/>
          </p:cNvSpPr>
          <p:nvPr/>
        </p:nvSpPr>
        <p:spPr bwMode="auto">
          <a:xfrm>
            <a:off x="3690113" y="5376176"/>
            <a:ext cx="4633000" cy="348109"/>
          </a:xfrm>
          <a:prstGeom prst="rect">
            <a:avLst/>
          </a:prstGeom>
          <a:ln/>
        </p:spPr>
        <p:style>
          <a:lnRef idx="0">
            <a:schemeClr val="accent2"/>
          </a:lnRef>
          <a:fillRef idx="3">
            <a:schemeClr val="accent2"/>
          </a:fillRef>
          <a:effectRef idx="3">
            <a:schemeClr val="accent2"/>
          </a:effectRef>
          <a:fontRef idx="minor">
            <a:schemeClr val="lt1"/>
          </a:fontRef>
        </p:style>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b="1" dirty="0"/>
              <a:t>The filter requires input from manufacturing</a:t>
            </a:r>
          </a:p>
        </p:txBody>
      </p:sp>
      <p:sp>
        <p:nvSpPr>
          <p:cNvPr id="43047" name="Text Box 43"/>
          <p:cNvSpPr txBox="1">
            <a:spLocks noChangeArrowheads="1"/>
          </p:cNvSpPr>
          <p:nvPr/>
        </p:nvSpPr>
        <p:spPr bwMode="auto">
          <a:xfrm>
            <a:off x="1916730" y="2885335"/>
            <a:ext cx="806824"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a:solidFill>
                  <a:schemeClr val="tx2"/>
                </a:solidFill>
              </a:rPr>
              <a:t>WHAT</a:t>
            </a:r>
          </a:p>
        </p:txBody>
      </p:sp>
      <p:sp>
        <p:nvSpPr>
          <p:cNvPr id="43048" name="Text Box 44"/>
          <p:cNvSpPr txBox="1">
            <a:spLocks noChangeArrowheads="1"/>
          </p:cNvSpPr>
          <p:nvPr/>
        </p:nvSpPr>
        <p:spPr bwMode="auto">
          <a:xfrm>
            <a:off x="2875085" y="2466243"/>
            <a:ext cx="1285929" cy="7457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dirty="0">
                <a:solidFill>
                  <a:schemeClr val="tx2"/>
                </a:solidFill>
              </a:rPr>
              <a:t>HOW</a:t>
            </a:r>
          </a:p>
          <a:p>
            <a:r>
              <a:rPr lang="en-GB" sz="1292" b="1" dirty="0">
                <a:solidFill>
                  <a:schemeClr val="tx2"/>
                </a:solidFill>
              </a:rPr>
              <a:t>Solution </a:t>
            </a:r>
          </a:p>
          <a:p>
            <a:r>
              <a:rPr lang="en-GB" sz="1292" b="1" dirty="0">
                <a:solidFill>
                  <a:schemeClr val="tx2"/>
                </a:solidFill>
              </a:rPr>
              <a:t>Requirements</a:t>
            </a:r>
          </a:p>
        </p:txBody>
      </p:sp>
      <p:sp>
        <p:nvSpPr>
          <p:cNvPr id="43049" name="Text Box 45"/>
          <p:cNvSpPr txBox="1">
            <a:spLocks noChangeArrowheads="1"/>
          </p:cNvSpPr>
          <p:nvPr/>
        </p:nvSpPr>
        <p:spPr bwMode="auto">
          <a:xfrm>
            <a:off x="2776904" y="4664311"/>
            <a:ext cx="1402948"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a:solidFill>
                  <a:schemeClr val="tx2"/>
                </a:solidFill>
              </a:rPr>
              <a:t>HOW MUCH</a:t>
            </a:r>
          </a:p>
        </p:txBody>
      </p:sp>
      <p:sp>
        <p:nvSpPr>
          <p:cNvPr id="43050" name="Text Box 46"/>
          <p:cNvSpPr txBox="1">
            <a:spLocks noChangeArrowheads="1"/>
          </p:cNvSpPr>
          <p:nvPr/>
        </p:nvSpPr>
        <p:spPr bwMode="auto">
          <a:xfrm>
            <a:off x="2854577" y="4198328"/>
            <a:ext cx="1245213"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292" b="1" dirty="0"/>
              <a:t>Solution</a:t>
            </a:r>
          </a:p>
          <a:p>
            <a:pPr eaLnBrk="1" hangingPunct="1"/>
            <a:r>
              <a:rPr lang="en-GB" sz="1292" b="1" dirty="0"/>
              <a:t>Target Values</a:t>
            </a:r>
            <a:endParaRPr lang="en-US" sz="1292" b="1" dirty="0"/>
          </a:p>
        </p:txBody>
      </p:sp>
      <p:sp>
        <p:nvSpPr>
          <p:cNvPr id="43051" name="Rectangle 47"/>
          <p:cNvSpPr>
            <a:spLocks noChangeArrowheads="1"/>
          </p:cNvSpPr>
          <p:nvPr/>
        </p:nvSpPr>
        <p:spPr bwMode="auto">
          <a:xfrm>
            <a:off x="8414238" y="2546839"/>
            <a:ext cx="18170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108">
              <a:latin typeface="Times New Roman" charset="0"/>
            </a:endParaRPr>
          </a:p>
        </p:txBody>
      </p:sp>
      <p:sp>
        <p:nvSpPr>
          <p:cNvPr id="43052" name="Rectangle 48"/>
          <p:cNvSpPr>
            <a:spLocks noChangeArrowheads="1"/>
          </p:cNvSpPr>
          <p:nvPr/>
        </p:nvSpPr>
        <p:spPr bwMode="auto">
          <a:xfrm>
            <a:off x="8595951" y="2546839"/>
            <a:ext cx="18463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3" name="Rectangle 49"/>
          <p:cNvSpPr>
            <a:spLocks noChangeArrowheads="1"/>
          </p:cNvSpPr>
          <p:nvPr/>
        </p:nvSpPr>
        <p:spPr bwMode="auto">
          <a:xfrm>
            <a:off x="8780584" y="2546839"/>
            <a:ext cx="183174"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4" name="Rectangle 50"/>
          <p:cNvSpPr>
            <a:spLocks noChangeArrowheads="1"/>
          </p:cNvSpPr>
          <p:nvPr/>
        </p:nvSpPr>
        <p:spPr bwMode="auto">
          <a:xfrm>
            <a:off x="8963758" y="2546839"/>
            <a:ext cx="18170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5" name="Rectangle 51"/>
          <p:cNvSpPr>
            <a:spLocks noChangeArrowheads="1"/>
          </p:cNvSpPr>
          <p:nvPr/>
        </p:nvSpPr>
        <p:spPr bwMode="auto">
          <a:xfrm>
            <a:off x="9145467" y="2546839"/>
            <a:ext cx="18463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6" name="Rectangle 52"/>
          <p:cNvSpPr>
            <a:spLocks noChangeArrowheads="1"/>
          </p:cNvSpPr>
          <p:nvPr/>
        </p:nvSpPr>
        <p:spPr bwMode="auto">
          <a:xfrm>
            <a:off x="9511819" y="2546839"/>
            <a:ext cx="183173"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7" name="Rectangle 53"/>
          <p:cNvSpPr>
            <a:spLocks noChangeArrowheads="1"/>
          </p:cNvSpPr>
          <p:nvPr/>
        </p:nvSpPr>
        <p:spPr bwMode="auto">
          <a:xfrm>
            <a:off x="9330104" y="2546839"/>
            <a:ext cx="18170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8" name="Rectangle 54"/>
          <p:cNvSpPr>
            <a:spLocks noChangeArrowheads="1"/>
          </p:cNvSpPr>
          <p:nvPr/>
        </p:nvSpPr>
        <p:spPr bwMode="auto">
          <a:xfrm rot="-5400000">
            <a:off x="8809161" y="1769464"/>
            <a:ext cx="162657" cy="299817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9" name="Rectangle 55"/>
          <p:cNvSpPr>
            <a:spLocks noChangeArrowheads="1"/>
          </p:cNvSpPr>
          <p:nvPr/>
        </p:nvSpPr>
        <p:spPr bwMode="auto">
          <a:xfrm rot="-5400000">
            <a:off x="8812829" y="1931381"/>
            <a:ext cx="162658"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108">
              <a:latin typeface="Times New Roman" charset="0"/>
            </a:endParaRPr>
          </a:p>
        </p:txBody>
      </p:sp>
      <p:sp>
        <p:nvSpPr>
          <p:cNvPr id="43060" name="Rectangle 56"/>
          <p:cNvSpPr>
            <a:spLocks noChangeArrowheads="1"/>
          </p:cNvSpPr>
          <p:nvPr/>
        </p:nvSpPr>
        <p:spPr bwMode="auto">
          <a:xfrm rot="-5400000">
            <a:off x="8812825" y="2094040"/>
            <a:ext cx="162657"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61" name="Rectangle 57"/>
          <p:cNvSpPr>
            <a:spLocks noChangeArrowheads="1"/>
          </p:cNvSpPr>
          <p:nvPr/>
        </p:nvSpPr>
        <p:spPr bwMode="auto">
          <a:xfrm rot="-5400000">
            <a:off x="8812829" y="2256699"/>
            <a:ext cx="162658"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62" name="Rectangle 58"/>
          <p:cNvSpPr>
            <a:spLocks noChangeArrowheads="1"/>
          </p:cNvSpPr>
          <p:nvPr/>
        </p:nvSpPr>
        <p:spPr bwMode="auto">
          <a:xfrm rot="-5400000">
            <a:off x="8812829" y="2582009"/>
            <a:ext cx="162658"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63" name="Text Box 59"/>
          <p:cNvSpPr txBox="1">
            <a:spLocks noChangeArrowheads="1"/>
          </p:cNvSpPr>
          <p:nvPr/>
        </p:nvSpPr>
        <p:spPr bwMode="auto">
          <a:xfrm rot="-2582377">
            <a:off x="8356652" y="3513736"/>
            <a:ext cx="1321196"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RELATIONSHIPS</a:t>
            </a:r>
          </a:p>
        </p:txBody>
      </p:sp>
      <p:sp>
        <p:nvSpPr>
          <p:cNvPr id="43064" name="Text Box 60"/>
          <p:cNvSpPr txBox="1">
            <a:spLocks noChangeArrowheads="1"/>
          </p:cNvSpPr>
          <p:nvPr/>
        </p:nvSpPr>
        <p:spPr bwMode="auto">
          <a:xfrm>
            <a:off x="7085138" y="2608386"/>
            <a:ext cx="1266693"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b="1" dirty="0">
                <a:solidFill>
                  <a:schemeClr val="tx2"/>
                </a:solidFill>
              </a:rPr>
              <a:t>WHAT and</a:t>
            </a:r>
          </a:p>
          <a:p>
            <a:r>
              <a:rPr lang="en-GB" sz="1477" b="1" dirty="0">
                <a:solidFill>
                  <a:schemeClr val="tx2"/>
                </a:solidFill>
              </a:rPr>
              <a:t>HOW MUCH</a:t>
            </a:r>
          </a:p>
        </p:txBody>
      </p:sp>
      <p:sp>
        <p:nvSpPr>
          <p:cNvPr id="43065" name="Text Box 61"/>
          <p:cNvSpPr txBox="1">
            <a:spLocks noChangeArrowheads="1"/>
          </p:cNvSpPr>
          <p:nvPr/>
        </p:nvSpPr>
        <p:spPr bwMode="auto">
          <a:xfrm>
            <a:off x="8457027" y="2264020"/>
            <a:ext cx="1321196" cy="8027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b="1">
                <a:solidFill>
                  <a:schemeClr val="tx2"/>
                </a:solidFill>
              </a:rPr>
              <a:t>HOW</a:t>
            </a:r>
          </a:p>
          <a:p>
            <a:pPr algn="ctr"/>
            <a:r>
              <a:rPr lang="en-GB" sz="1662" b="1">
                <a:solidFill>
                  <a:schemeClr val="tx2"/>
                </a:solidFill>
              </a:rPr>
              <a:t> </a:t>
            </a:r>
          </a:p>
          <a:p>
            <a:pPr algn="ctr"/>
            <a:r>
              <a:rPr lang="en-GB" sz="1292" b="1">
                <a:solidFill>
                  <a:schemeClr val="tx2"/>
                </a:solidFill>
              </a:rPr>
              <a:t>Process Steps</a:t>
            </a:r>
          </a:p>
        </p:txBody>
      </p:sp>
      <p:sp>
        <p:nvSpPr>
          <p:cNvPr id="43066" name="Rectangle 62"/>
          <p:cNvSpPr>
            <a:spLocks noChangeArrowheads="1"/>
          </p:cNvSpPr>
          <p:nvPr/>
        </p:nvSpPr>
        <p:spPr bwMode="auto">
          <a:xfrm rot="-5400000">
            <a:off x="8812825" y="2419358"/>
            <a:ext cx="162657"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nvGrpSpPr>
          <p:cNvPr id="43067" name="Group 63"/>
          <p:cNvGrpSpPr>
            <a:grpSpLocks/>
          </p:cNvGrpSpPr>
          <p:nvPr/>
        </p:nvGrpSpPr>
        <p:grpSpPr bwMode="auto">
          <a:xfrm>
            <a:off x="8459670" y="3228243"/>
            <a:ext cx="92319" cy="82062"/>
            <a:chOff x="3648" y="2400"/>
            <a:chExt cx="96" cy="96"/>
          </a:xfrm>
        </p:grpSpPr>
        <p:sp>
          <p:nvSpPr>
            <p:cNvPr id="43085" name="Oval 6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6" name="Oval 6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68" name="Group 66"/>
          <p:cNvGrpSpPr>
            <a:grpSpLocks/>
          </p:cNvGrpSpPr>
          <p:nvPr/>
        </p:nvGrpSpPr>
        <p:grpSpPr bwMode="auto">
          <a:xfrm>
            <a:off x="9009190" y="3878873"/>
            <a:ext cx="92320" cy="82062"/>
            <a:chOff x="3648" y="2400"/>
            <a:chExt cx="96" cy="96"/>
          </a:xfrm>
        </p:grpSpPr>
        <p:sp>
          <p:nvSpPr>
            <p:cNvPr id="43083" name="Oval 67"/>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4" name="Oval 68"/>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69" name="Group 69"/>
          <p:cNvGrpSpPr>
            <a:grpSpLocks/>
          </p:cNvGrpSpPr>
          <p:nvPr/>
        </p:nvGrpSpPr>
        <p:grpSpPr bwMode="auto">
          <a:xfrm>
            <a:off x="8642842" y="3390900"/>
            <a:ext cx="92320" cy="82062"/>
            <a:chOff x="3648" y="2400"/>
            <a:chExt cx="96" cy="96"/>
          </a:xfrm>
        </p:grpSpPr>
        <p:sp>
          <p:nvSpPr>
            <p:cNvPr id="43081" name="Oval 7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2" name="Oval 7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43070" name="Oval 72"/>
          <p:cNvSpPr>
            <a:spLocks noChangeArrowheads="1"/>
          </p:cNvSpPr>
          <p:nvPr/>
        </p:nvSpPr>
        <p:spPr bwMode="auto">
          <a:xfrm>
            <a:off x="8459670" y="3553558"/>
            <a:ext cx="92319"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1" name="Oval 73"/>
          <p:cNvSpPr>
            <a:spLocks noChangeArrowheads="1"/>
          </p:cNvSpPr>
          <p:nvPr/>
        </p:nvSpPr>
        <p:spPr bwMode="auto">
          <a:xfrm>
            <a:off x="9009190" y="3228243"/>
            <a:ext cx="92320"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2" name="Oval 74"/>
          <p:cNvSpPr>
            <a:spLocks noChangeArrowheads="1"/>
          </p:cNvSpPr>
          <p:nvPr/>
        </p:nvSpPr>
        <p:spPr bwMode="auto">
          <a:xfrm>
            <a:off x="8459670" y="3878873"/>
            <a:ext cx="92319"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3" name="Oval 75"/>
          <p:cNvSpPr>
            <a:spLocks noChangeArrowheads="1"/>
          </p:cNvSpPr>
          <p:nvPr/>
        </p:nvSpPr>
        <p:spPr bwMode="auto">
          <a:xfrm>
            <a:off x="8642842" y="3716215"/>
            <a:ext cx="92320"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4" name="AutoShape 76"/>
          <p:cNvSpPr>
            <a:spLocks noChangeArrowheads="1"/>
          </p:cNvSpPr>
          <p:nvPr/>
        </p:nvSpPr>
        <p:spPr bwMode="auto">
          <a:xfrm>
            <a:off x="8642842" y="4041531"/>
            <a:ext cx="92320"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5" name="AutoShape 77"/>
          <p:cNvSpPr>
            <a:spLocks noChangeArrowheads="1"/>
          </p:cNvSpPr>
          <p:nvPr/>
        </p:nvSpPr>
        <p:spPr bwMode="auto">
          <a:xfrm>
            <a:off x="9375531" y="3878873"/>
            <a:ext cx="90854"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6" name="AutoShape 78"/>
          <p:cNvSpPr>
            <a:spLocks noChangeArrowheads="1"/>
          </p:cNvSpPr>
          <p:nvPr/>
        </p:nvSpPr>
        <p:spPr bwMode="auto">
          <a:xfrm>
            <a:off x="9558707" y="3228243"/>
            <a:ext cx="90854"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7" name="AutoShape 79"/>
          <p:cNvSpPr>
            <a:spLocks noChangeArrowheads="1"/>
          </p:cNvSpPr>
          <p:nvPr/>
        </p:nvSpPr>
        <p:spPr bwMode="auto">
          <a:xfrm>
            <a:off x="8459670" y="3390900"/>
            <a:ext cx="92319"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8" name="Oval 80"/>
          <p:cNvSpPr>
            <a:spLocks noChangeArrowheads="1"/>
          </p:cNvSpPr>
          <p:nvPr/>
        </p:nvSpPr>
        <p:spPr bwMode="auto">
          <a:xfrm>
            <a:off x="9375531" y="3553558"/>
            <a:ext cx="90854"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9" name="Text Box 81"/>
          <p:cNvSpPr txBox="1">
            <a:spLocks noChangeArrowheads="1"/>
          </p:cNvSpPr>
          <p:nvPr/>
        </p:nvSpPr>
        <p:spPr bwMode="auto">
          <a:xfrm>
            <a:off x="8308101" y="4163158"/>
            <a:ext cx="1462260" cy="9446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292" b="1">
                <a:solidFill>
                  <a:schemeClr val="tx2"/>
                </a:solidFill>
              </a:rPr>
              <a:t>Process </a:t>
            </a:r>
          </a:p>
          <a:p>
            <a:pPr algn="ctr"/>
            <a:r>
              <a:rPr lang="en-GB" sz="1292" b="1">
                <a:solidFill>
                  <a:schemeClr val="tx2"/>
                </a:solidFill>
              </a:rPr>
              <a:t>Parameter</a:t>
            </a:r>
          </a:p>
          <a:p>
            <a:pPr algn="ctr"/>
            <a:r>
              <a:rPr lang="en-GB" sz="1292" b="1">
                <a:solidFill>
                  <a:schemeClr val="tx2"/>
                </a:solidFill>
              </a:rPr>
              <a:t>Targets</a:t>
            </a:r>
          </a:p>
          <a:p>
            <a:pPr algn="ctr"/>
            <a:r>
              <a:rPr lang="en-GB" sz="1662" b="1">
                <a:solidFill>
                  <a:schemeClr val="tx2"/>
                </a:solidFill>
              </a:rPr>
              <a:t> HOW MUCH</a:t>
            </a:r>
          </a:p>
        </p:txBody>
      </p:sp>
      <p:sp>
        <p:nvSpPr>
          <p:cNvPr id="43080" name="Rectangle 82"/>
          <p:cNvSpPr>
            <a:spLocks noChangeArrowheads="1"/>
          </p:cNvSpPr>
          <p:nvPr/>
        </p:nvSpPr>
        <p:spPr bwMode="auto">
          <a:xfrm>
            <a:off x="9689450" y="2542761"/>
            <a:ext cx="183173"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3" name="Rectangle 2"/>
          <p:cNvSpPr/>
          <p:nvPr/>
        </p:nvSpPr>
        <p:spPr>
          <a:xfrm>
            <a:off x="2254238" y="1391390"/>
            <a:ext cx="7536736" cy="66043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US" sz="1846" dirty="0">
                <a:solidFill>
                  <a:schemeClr val="tx1"/>
                </a:solidFill>
              </a:rPr>
              <a:t>The HOWs and HOW MUCHs of QFD 2 form the WHATs for QFD 3 – but they need filtering.</a:t>
            </a:r>
          </a:p>
        </p:txBody>
      </p:sp>
    </p:spTree>
    <p:extLst>
      <p:ext uri="{BB962C8B-B14F-4D97-AF65-F5344CB8AC3E}">
        <p14:creationId xmlns:p14="http://schemas.microsoft.com/office/powerpoint/2010/main" val="2135889851"/>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5"/>
          </p:nvPr>
        </p:nvSpPr>
        <p:spPr/>
        <p:txBody>
          <a:bodyPr/>
          <a:lstStyle/>
          <a:p>
            <a:r>
              <a:rPr lang="en-GB" sz="2000" dirty="0"/>
              <a:t>When filtering requirements from QFD 2 to QFD 3 care must be exercised to ensure that the critical characteristics are transferred</a:t>
            </a:r>
          </a:p>
          <a:p>
            <a:r>
              <a:rPr lang="en-GB" sz="2000" dirty="0"/>
              <a:t>The filter criteria are:</a:t>
            </a:r>
          </a:p>
          <a:p>
            <a:pPr lvl="1"/>
            <a:r>
              <a:rPr lang="en-GB" sz="2000" dirty="0"/>
              <a:t>New design aspects/features </a:t>
            </a:r>
          </a:p>
          <a:p>
            <a:pPr lvl="1"/>
            <a:r>
              <a:rPr lang="en-GB" sz="2000" dirty="0"/>
              <a:t>Important aspects/features: those items that are known to be sensitive to variation – </a:t>
            </a:r>
            <a:r>
              <a:rPr lang="en-GB" sz="2000" b="1" dirty="0"/>
              <a:t>these are obtained from the “product” P-Diagram and What-Why Table</a:t>
            </a:r>
          </a:p>
          <a:p>
            <a:pPr lvl="1"/>
            <a:r>
              <a:rPr lang="en-GB" sz="2000" dirty="0"/>
              <a:t>Difficult aspects/features: those aspects/features that in previous designs have proven difficult to control during manufacture or existing design features for which new manufacturing processes are to be attempted</a:t>
            </a:r>
          </a:p>
          <a:p>
            <a:pPr marL="457200" lvl="1" indent="0">
              <a:buNone/>
            </a:pPr>
            <a:endParaRPr lang="en-GB" sz="2000" dirty="0"/>
          </a:p>
          <a:p>
            <a:r>
              <a:rPr lang="en-GB" sz="2000" dirty="0"/>
              <a:t>The filter is a meeting between design and manufacture (production planning, production, quality, test etc.)</a:t>
            </a:r>
          </a:p>
        </p:txBody>
      </p:sp>
      <p:sp>
        <p:nvSpPr>
          <p:cNvPr id="44034" name="Rectangle 2"/>
          <p:cNvSpPr>
            <a:spLocks noGrp="1" noChangeArrowheads="1"/>
          </p:cNvSpPr>
          <p:nvPr>
            <p:ph type="title"/>
          </p:nvPr>
        </p:nvSpPr>
        <p:spPr>
          <a:xfrm>
            <a:off x="467914" y="140537"/>
            <a:ext cx="11010600" cy="664797"/>
          </a:xfrm>
        </p:spPr>
        <p:txBody>
          <a:bodyPr/>
          <a:lstStyle/>
          <a:p>
            <a:r>
              <a:rPr lang="en-GB" sz="3600" dirty="0"/>
              <a:t>QFD 2 to 3 Filter</a:t>
            </a:r>
          </a:p>
        </p:txBody>
      </p:sp>
    </p:spTree>
    <p:extLst>
      <p:ext uri="{BB962C8B-B14F-4D97-AF65-F5344CB8AC3E}">
        <p14:creationId xmlns:p14="http://schemas.microsoft.com/office/powerpoint/2010/main" val="2071938515"/>
      </p:ext>
    </p:extLst>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8837" y="0"/>
            <a:ext cx="9219426" cy="439510"/>
          </a:xfrm>
        </p:spPr>
        <p:txBody>
          <a:bodyPr>
            <a:normAutofit fontScale="90000"/>
          </a:bodyPr>
          <a:lstStyle/>
          <a:p>
            <a:r>
              <a:rPr lang="en-GB" sz="3200" dirty="0">
                <a:latin typeface="Arial" charset="0"/>
              </a:rPr>
              <a:t>Determining Critical Process Steps</a:t>
            </a:r>
          </a:p>
        </p:txBody>
      </p:sp>
      <p:sp>
        <p:nvSpPr>
          <p:cNvPr id="51203" name="Rectangle 5"/>
          <p:cNvSpPr>
            <a:spLocks noChangeArrowheads="1"/>
          </p:cNvSpPr>
          <p:nvPr/>
        </p:nvSpPr>
        <p:spPr bwMode="auto">
          <a:xfrm>
            <a:off x="37881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292">
              <a:latin typeface="Times New Roman" charset="0"/>
            </a:endParaRPr>
          </a:p>
        </p:txBody>
      </p:sp>
      <p:sp>
        <p:nvSpPr>
          <p:cNvPr id="51204" name="Rectangle 6"/>
          <p:cNvSpPr>
            <a:spLocks noChangeArrowheads="1"/>
          </p:cNvSpPr>
          <p:nvPr/>
        </p:nvSpPr>
        <p:spPr bwMode="auto">
          <a:xfrm>
            <a:off x="40929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5" name="Rectangle 7"/>
          <p:cNvSpPr>
            <a:spLocks noChangeArrowheads="1"/>
          </p:cNvSpPr>
          <p:nvPr/>
        </p:nvSpPr>
        <p:spPr bwMode="auto">
          <a:xfrm>
            <a:off x="43977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6" name="Rectangle 8"/>
          <p:cNvSpPr>
            <a:spLocks noChangeArrowheads="1"/>
          </p:cNvSpPr>
          <p:nvPr/>
        </p:nvSpPr>
        <p:spPr bwMode="auto">
          <a:xfrm>
            <a:off x="47025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7" name="Rectangle 9"/>
          <p:cNvSpPr>
            <a:spLocks noChangeArrowheads="1"/>
          </p:cNvSpPr>
          <p:nvPr/>
        </p:nvSpPr>
        <p:spPr bwMode="auto">
          <a:xfrm>
            <a:off x="50073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8" name="Rectangle 10"/>
          <p:cNvSpPr>
            <a:spLocks noChangeArrowheads="1"/>
          </p:cNvSpPr>
          <p:nvPr/>
        </p:nvSpPr>
        <p:spPr bwMode="auto">
          <a:xfrm>
            <a:off x="56169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9" name="Rectangle 11"/>
          <p:cNvSpPr>
            <a:spLocks noChangeArrowheads="1"/>
          </p:cNvSpPr>
          <p:nvPr/>
        </p:nvSpPr>
        <p:spPr bwMode="auto">
          <a:xfrm>
            <a:off x="53121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0" name="Rectangle 12"/>
          <p:cNvSpPr>
            <a:spLocks noChangeArrowheads="1"/>
          </p:cNvSpPr>
          <p:nvPr/>
        </p:nvSpPr>
        <p:spPr bwMode="auto">
          <a:xfrm rot="-5400000">
            <a:off x="3876055" y="256195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1" name="Rectangle 13"/>
          <p:cNvSpPr>
            <a:spLocks noChangeArrowheads="1"/>
          </p:cNvSpPr>
          <p:nvPr/>
        </p:nvSpPr>
        <p:spPr bwMode="auto">
          <a:xfrm rot="-5400000">
            <a:off x="3876055" y="2843312"/>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846">
              <a:latin typeface="Times New Roman" charset="0"/>
            </a:endParaRPr>
          </a:p>
        </p:txBody>
      </p:sp>
      <p:sp>
        <p:nvSpPr>
          <p:cNvPr id="51212" name="Rectangle 14"/>
          <p:cNvSpPr>
            <a:spLocks noChangeArrowheads="1"/>
          </p:cNvSpPr>
          <p:nvPr/>
        </p:nvSpPr>
        <p:spPr bwMode="auto">
          <a:xfrm rot="-5400000">
            <a:off x="3876055" y="3124666"/>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3" name="Rectangle 15"/>
          <p:cNvSpPr>
            <a:spLocks noChangeArrowheads="1"/>
          </p:cNvSpPr>
          <p:nvPr/>
        </p:nvSpPr>
        <p:spPr bwMode="auto">
          <a:xfrm rot="-5400000">
            <a:off x="3876055" y="3406020"/>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4" name="Rectangle 16"/>
          <p:cNvSpPr>
            <a:spLocks noChangeArrowheads="1"/>
          </p:cNvSpPr>
          <p:nvPr/>
        </p:nvSpPr>
        <p:spPr bwMode="auto">
          <a:xfrm rot="-5400000">
            <a:off x="3876055" y="3687374"/>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5" name="Rectangle 17"/>
          <p:cNvSpPr>
            <a:spLocks noChangeArrowheads="1"/>
          </p:cNvSpPr>
          <p:nvPr/>
        </p:nvSpPr>
        <p:spPr bwMode="auto">
          <a:xfrm rot="-5400000">
            <a:off x="3876055" y="396872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6" name="Text Box 18"/>
          <p:cNvSpPr txBox="1">
            <a:spLocks noChangeArrowheads="1"/>
          </p:cNvSpPr>
          <p:nvPr/>
        </p:nvSpPr>
        <p:spPr bwMode="auto">
          <a:xfrm rot="-2582377">
            <a:off x="3714636" y="5012925"/>
            <a:ext cx="2066656" cy="3763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846">
                <a:solidFill>
                  <a:srgbClr val="CC0000"/>
                </a:solidFill>
              </a:rPr>
              <a:t>RELATIONSHIPS</a:t>
            </a:r>
          </a:p>
        </p:txBody>
      </p:sp>
      <p:sp>
        <p:nvSpPr>
          <p:cNvPr id="51217" name="Text Box 19"/>
          <p:cNvSpPr txBox="1">
            <a:spLocks noChangeArrowheads="1"/>
          </p:cNvSpPr>
          <p:nvPr/>
        </p:nvSpPr>
        <p:spPr bwMode="auto">
          <a:xfrm>
            <a:off x="2066990" y="3754437"/>
            <a:ext cx="1749197"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dirty="0"/>
              <a:t>WHAT – design</a:t>
            </a:r>
          </a:p>
          <a:p>
            <a:r>
              <a:rPr lang="en-GB" sz="1662" b="1" dirty="0"/>
              <a:t>characteristics </a:t>
            </a:r>
          </a:p>
        </p:txBody>
      </p:sp>
      <p:sp>
        <p:nvSpPr>
          <p:cNvPr id="51218" name="Text Box 20"/>
          <p:cNvSpPr txBox="1">
            <a:spLocks noChangeArrowheads="1"/>
          </p:cNvSpPr>
          <p:nvPr/>
        </p:nvSpPr>
        <p:spPr bwMode="auto">
          <a:xfrm>
            <a:off x="3573811" y="2895407"/>
            <a:ext cx="2486041" cy="5015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pPr>
            <a:r>
              <a:rPr lang="en-GB" sz="1662" b="1" dirty="0"/>
              <a:t>HOW </a:t>
            </a:r>
            <a:r>
              <a:rPr lang="en-GB" sz="1662" b="1" dirty="0">
                <a:cs typeface="Arial" charset="0"/>
              </a:rPr>
              <a:t>– Solutions for the </a:t>
            </a:r>
            <a:r>
              <a:rPr lang="en-GB" sz="1662" b="1" dirty="0"/>
              <a:t> Process Steps</a:t>
            </a:r>
          </a:p>
        </p:txBody>
      </p:sp>
      <p:grpSp>
        <p:nvGrpSpPr>
          <p:cNvPr id="51219" name="Group 21"/>
          <p:cNvGrpSpPr>
            <a:grpSpLocks/>
          </p:cNvGrpSpPr>
          <p:nvPr/>
        </p:nvGrpSpPr>
        <p:grpSpPr bwMode="auto">
          <a:xfrm>
            <a:off x="3864332" y="4396621"/>
            <a:ext cx="152400" cy="140677"/>
            <a:chOff x="3648" y="2400"/>
            <a:chExt cx="96" cy="96"/>
          </a:xfrm>
        </p:grpSpPr>
        <p:sp>
          <p:nvSpPr>
            <p:cNvPr id="5124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5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51220" name="Group 24"/>
          <p:cNvGrpSpPr>
            <a:grpSpLocks/>
          </p:cNvGrpSpPr>
          <p:nvPr/>
        </p:nvGrpSpPr>
        <p:grpSpPr bwMode="auto">
          <a:xfrm>
            <a:off x="4778732" y="5522036"/>
            <a:ext cx="152400" cy="140677"/>
            <a:chOff x="3648" y="2400"/>
            <a:chExt cx="96" cy="96"/>
          </a:xfrm>
        </p:grpSpPr>
        <p:sp>
          <p:nvSpPr>
            <p:cNvPr id="5124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4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51221" name="Group 27"/>
          <p:cNvGrpSpPr>
            <a:grpSpLocks/>
          </p:cNvGrpSpPr>
          <p:nvPr/>
        </p:nvGrpSpPr>
        <p:grpSpPr bwMode="auto">
          <a:xfrm>
            <a:off x="4169132" y="4677975"/>
            <a:ext cx="152400" cy="140677"/>
            <a:chOff x="3648" y="2400"/>
            <a:chExt cx="96" cy="96"/>
          </a:xfrm>
        </p:grpSpPr>
        <p:sp>
          <p:nvSpPr>
            <p:cNvPr id="5124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4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51222" name="Oval 30"/>
          <p:cNvSpPr>
            <a:spLocks noChangeArrowheads="1"/>
          </p:cNvSpPr>
          <p:nvPr/>
        </p:nvSpPr>
        <p:spPr bwMode="auto">
          <a:xfrm>
            <a:off x="3864332" y="495932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3" name="Oval 31"/>
          <p:cNvSpPr>
            <a:spLocks noChangeArrowheads="1"/>
          </p:cNvSpPr>
          <p:nvPr/>
        </p:nvSpPr>
        <p:spPr bwMode="auto">
          <a:xfrm>
            <a:off x="4778732" y="4396621"/>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4" name="Oval 32"/>
          <p:cNvSpPr>
            <a:spLocks noChangeArrowheads="1"/>
          </p:cNvSpPr>
          <p:nvPr/>
        </p:nvSpPr>
        <p:spPr bwMode="auto">
          <a:xfrm>
            <a:off x="3864332" y="5522036"/>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5" name="Oval 33"/>
          <p:cNvSpPr>
            <a:spLocks noChangeArrowheads="1"/>
          </p:cNvSpPr>
          <p:nvPr/>
        </p:nvSpPr>
        <p:spPr bwMode="auto">
          <a:xfrm>
            <a:off x="4321532" y="538135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6" name="AutoShape 34"/>
          <p:cNvSpPr>
            <a:spLocks noChangeArrowheads="1"/>
          </p:cNvSpPr>
          <p:nvPr/>
        </p:nvSpPr>
        <p:spPr bwMode="auto">
          <a:xfrm>
            <a:off x="4169132" y="5803390"/>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7" name="AutoShape 35"/>
          <p:cNvSpPr>
            <a:spLocks noChangeArrowheads="1"/>
          </p:cNvSpPr>
          <p:nvPr/>
        </p:nvSpPr>
        <p:spPr bwMode="auto">
          <a:xfrm>
            <a:off x="5388332" y="552203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8" name="AutoShape 36"/>
          <p:cNvSpPr>
            <a:spLocks noChangeArrowheads="1"/>
          </p:cNvSpPr>
          <p:nvPr/>
        </p:nvSpPr>
        <p:spPr bwMode="auto">
          <a:xfrm>
            <a:off x="5693132" y="439662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9" name="AutoShape 37"/>
          <p:cNvSpPr>
            <a:spLocks noChangeArrowheads="1"/>
          </p:cNvSpPr>
          <p:nvPr/>
        </p:nvSpPr>
        <p:spPr bwMode="auto">
          <a:xfrm>
            <a:off x="3864332" y="4677975"/>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30" name="Oval 38"/>
          <p:cNvSpPr>
            <a:spLocks noChangeArrowheads="1"/>
          </p:cNvSpPr>
          <p:nvPr/>
        </p:nvSpPr>
        <p:spPr bwMode="auto">
          <a:xfrm>
            <a:off x="5388332" y="495932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31" name="Text Box 39"/>
          <p:cNvSpPr txBox="1">
            <a:spLocks noChangeArrowheads="1"/>
          </p:cNvSpPr>
          <p:nvPr/>
        </p:nvSpPr>
        <p:spPr bwMode="auto">
          <a:xfrm rot="-5400000">
            <a:off x="4614693" y="3764051"/>
            <a:ext cx="1035861"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Blank column</a:t>
            </a:r>
            <a:endParaRPr lang="en-GB" sz="1846"/>
          </a:p>
        </p:txBody>
      </p:sp>
      <p:sp>
        <p:nvSpPr>
          <p:cNvPr id="51232" name="Text Box 40"/>
          <p:cNvSpPr txBox="1">
            <a:spLocks noChangeArrowheads="1"/>
          </p:cNvSpPr>
          <p:nvPr/>
        </p:nvSpPr>
        <p:spPr bwMode="auto">
          <a:xfrm>
            <a:off x="2249486" y="5198198"/>
            <a:ext cx="808235"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Blank row</a:t>
            </a:r>
          </a:p>
        </p:txBody>
      </p:sp>
      <p:grpSp>
        <p:nvGrpSpPr>
          <p:cNvPr id="51233" name="Group 41"/>
          <p:cNvGrpSpPr>
            <a:grpSpLocks/>
          </p:cNvGrpSpPr>
          <p:nvPr/>
        </p:nvGrpSpPr>
        <p:grpSpPr bwMode="auto">
          <a:xfrm>
            <a:off x="4790455" y="4697024"/>
            <a:ext cx="152400" cy="140677"/>
            <a:chOff x="3648" y="2400"/>
            <a:chExt cx="96" cy="96"/>
          </a:xfrm>
        </p:grpSpPr>
        <p:sp>
          <p:nvSpPr>
            <p:cNvPr id="51243" name="Oval 4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44" name="Oval 4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51234" name="Oval 44"/>
          <p:cNvSpPr>
            <a:spLocks noChangeArrowheads="1"/>
          </p:cNvSpPr>
          <p:nvPr/>
        </p:nvSpPr>
        <p:spPr bwMode="auto">
          <a:xfrm>
            <a:off x="4775801" y="5772617"/>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35" name="AutoShape 45"/>
          <p:cNvSpPr>
            <a:spLocks noChangeArrowheads="1"/>
          </p:cNvSpPr>
          <p:nvPr/>
        </p:nvSpPr>
        <p:spPr bwMode="auto">
          <a:xfrm>
            <a:off x="4775801" y="521577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356398" name="AutoShape 46"/>
          <p:cNvSpPr>
            <a:spLocks noChangeArrowheads="1"/>
          </p:cNvSpPr>
          <p:nvPr/>
        </p:nvSpPr>
        <p:spPr bwMode="gray">
          <a:xfrm>
            <a:off x="7629011" y="1518710"/>
            <a:ext cx="2350477" cy="1246554"/>
          </a:xfrm>
          <a:prstGeom prst="wedgeRoundRectCallout">
            <a:avLst>
              <a:gd name="adj1" fmla="val -165448"/>
              <a:gd name="adj2" fmla="val 18215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3077" tIns="43200" rIns="83077" bIns="43200"/>
          <a:lstStyle/>
          <a:p>
            <a:pPr algn="ctr">
              <a:defRPr/>
            </a:pPr>
            <a:r>
              <a:rPr lang="en-GB" sz="1662">
                <a:solidFill>
                  <a:schemeClr val="tx1"/>
                </a:solidFill>
              </a:rPr>
              <a:t>Look for heavily populated columns to identify critical process steps</a:t>
            </a:r>
          </a:p>
        </p:txBody>
      </p:sp>
      <p:sp>
        <p:nvSpPr>
          <p:cNvPr id="356399" name="AutoShape 47"/>
          <p:cNvSpPr>
            <a:spLocks noChangeArrowheads="1"/>
          </p:cNvSpPr>
          <p:nvPr/>
        </p:nvSpPr>
        <p:spPr bwMode="gray">
          <a:xfrm>
            <a:off x="6830009" y="4499135"/>
            <a:ext cx="3739089" cy="1142559"/>
          </a:xfrm>
          <a:prstGeom prst="roundRect">
            <a:avLst>
              <a:gd name="adj" fmla="val 5231"/>
            </a:avLst>
          </a:prstGeom>
          <a:ln>
            <a:headEnd/>
            <a:tailEnd/>
          </a:ln>
        </p:spPr>
        <p:style>
          <a:lnRef idx="0">
            <a:schemeClr val="accent2"/>
          </a:lnRef>
          <a:fillRef idx="3">
            <a:schemeClr val="accent2"/>
          </a:fillRef>
          <a:effectRef idx="3">
            <a:schemeClr val="accent2"/>
          </a:effectRef>
          <a:fontRef idx="minor">
            <a:schemeClr val="lt1"/>
          </a:fontRef>
        </p:style>
        <p:txBody>
          <a:bodyPr wrap="square" lIns="83077" tIns="43200" rIns="83077" bIns="43200" anchor="ctr">
            <a:spAutoFit/>
          </a:bodyPr>
          <a:lstStyle/>
          <a:p>
            <a:pPr algn="ctr">
              <a:defRPr/>
            </a:pPr>
            <a:r>
              <a:rPr lang="en-GB" sz="1662" dirty="0">
                <a:solidFill>
                  <a:schemeClr val="tx1"/>
                </a:solidFill>
              </a:rPr>
              <a:t>If importance numbers have been flowed down then these can be used to calculate the process step importance and thereby the critical process steps </a:t>
            </a:r>
          </a:p>
        </p:txBody>
      </p:sp>
      <p:sp>
        <p:nvSpPr>
          <p:cNvPr id="51242" name="Rectangle 48"/>
          <p:cNvSpPr>
            <a:spLocks noChangeArrowheads="1"/>
          </p:cNvSpPr>
          <p:nvPr/>
        </p:nvSpPr>
        <p:spPr bwMode="auto">
          <a:xfrm>
            <a:off x="1781577" y="1442551"/>
            <a:ext cx="5294539" cy="1110344"/>
          </a:xfrm>
          <a:prstGeom prst="rect">
            <a:avLst/>
          </a:prstGeom>
          <a:ln/>
        </p:spPr>
        <p:style>
          <a:lnRef idx="0">
            <a:schemeClr val="accent4"/>
          </a:lnRef>
          <a:fillRef idx="3">
            <a:schemeClr val="accent4"/>
          </a:fillRef>
          <a:effectRef idx="3">
            <a:schemeClr val="accent4"/>
          </a:effectRef>
          <a:fontRef idx="minor">
            <a:schemeClr val="lt1"/>
          </a:fontRef>
        </p:style>
        <p:txBody>
          <a:bodyPr wrap="square" lIns="83077" tIns="43200" rIns="83077" bIns="43200">
            <a:spAutoFit/>
          </a:bodyPr>
          <a:lstStyle/>
          <a:p>
            <a:r>
              <a:rPr lang="en-GB" sz="1662" b="1" dirty="0">
                <a:solidFill>
                  <a:schemeClr val="tx1"/>
                </a:solidFill>
              </a:rPr>
              <a:t>Not all the process parameters need to be included in the QFD 3 – only those which affect the key design characteristics (WHATS). We find the Critical Process Parameters by first identifying the Critical Process Steps</a:t>
            </a:r>
          </a:p>
        </p:txBody>
      </p:sp>
    </p:spTree>
    <p:extLst>
      <p:ext uri="{BB962C8B-B14F-4D97-AF65-F5344CB8AC3E}">
        <p14:creationId xmlns:p14="http://schemas.microsoft.com/office/powerpoint/2010/main" val="2424866698"/>
      </p:ext>
    </p:extLst>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3" name="Rectangle 65542">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45" name="Rectangle 65544">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7" name="Rectangle 2"/>
          <p:cNvSpPr>
            <a:spLocks noGrp="1" noChangeArrowheads="1"/>
          </p:cNvSpPr>
          <p:nvPr>
            <p:ph type="title"/>
          </p:nvPr>
        </p:nvSpPr>
        <p:spPr>
          <a:xfrm>
            <a:off x="581646" y="349664"/>
            <a:ext cx="5845571" cy="1638377"/>
          </a:xfrm>
        </p:spPr>
        <p:txBody>
          <a:bodyPr vert="horz" lIns="91440" tIns="45720" rIns="91440" bIns="45720" rtlCol="0" anchor="b">
            <a:normAutofit/>
          </a:bodyPr>
          <a:lstStyle/>
          <a:p>
            <a:r>
              <a:rPr lang="en-US" sz="4800"/>
              <a:t>Exercise: QFD 3 </a:t>
            </a:r>
          </a:p>
        </p:txBody>
      </p:sp>
      <p:sp>
        <p:nvSpPr>
          <p:cNvPr id="65538" name="Rectangle 3"/>
          <p:cNvSpPr>
            <a:spLocks noGrp="1" noChangeArrowheads="1"/>
          </p:cNvSpPr>
          <p:nvPr>
            <p:ph type="body" sz="half" idx="2"/>
          </p:nvPr>
        </p:nvSpPr>
        <p:spPr>
          <a:xfrm>
            <a:off x="587988" y="2620641"/>
            <a:ext cx="5837750" cy="3023702"/>
          </a:xfrm>
        </p:spPr>
        <p:txBody>
          <a:bodyPr vert="horz" lIns="91440" tIns="45720" rIns="91440" bIns="45720" rtlCol="0" anchor="ctr">
            <a:normAutofit/>
          </a:bodyPr>
          <a:lstStyle/>
          <a:p>
            <a:pPr marL="0" indent="-228600">
              <a:buFont typeface="Arial" panose="020B0604020202020204" pitchFamily="34" charset="0"/>
              <a:buChar char="•"/>
            </a:pPr>
            <a:r>
              <a:rPr lang="en-US" sz="2000" b="1"/>
              <a:t>In small teams</a:t>
            </a:r>
          </a:p>
          <a:p>
            <a:pPr indent="-228600">
              <a:buFont typeface="Arial" panose="020B0604020202020204" pitchFamily="34" charset="0"/>
              <a:buChar char="•"/>
            </a:pPr>
            <a:r>
              <a:rPr lang="en-US" sz="2000"/>
              <a:t>Consider the part you’ve selected and it’s associated Manufacturing System</a:t>
            </a:r>
          </a:p>
          <a:p>
            <a:pPr indent="-228600">
              <a:buFont typeface="Arial" panose="020B0604020202020204" pitchFamily="34" charset="0"/>
              <a:buChar char="•"/>
            </a:pPr>
            <a:r>
              <a:rPr lang="en-US" sz="2000"/>
              <a:t>Use the What-Why table plus other critical design parameters </a:t>
            </a:r>
          </a:p>
          <a:p>
            <a:pPr indent="-228600">
              <a:buFont typeface="Arial" panose="020B0604020202020204" pitchFamily="34" charset="0"/>
              <a:buChar char="•"/>
            </a:pPr>
            <a:r>
              <a:rPr lang="en-US" sz="2000"/>
              <a:t>Construct a QFD 3 chart</a:t>
            </a:r>
          </a:p>
          <a:p>
            <a:pPr indent="-228600">
              <a:buFont typeface="Arial" panose="020B0604020202020204" pitchFamily="34" charset="0"/>
              <a:buChar char="•"/>
            </a:pPr>
            <a:r>
              <a:rPr lang="en-US" sz="2000"/>
              <a:t>Identify any critical process steps</a:t>
            </a:r>
          </a:p>
          <a:p>
            <a:pPr marL="0" indent="-228600">
              <a:buFont typeface="Arial" panose="020B0604020202020204" pitchFamily="34" charset="0"/>
              <a:buChar char="•"/>
            </a:pPr>
            <a:r>
              <a:rPr lang="en-US" sz="2000" b="1"/>
              <a:t>Time: 30 Minutes</a:t>
            </a:r>
          </a:p>
          <a:p>
            <a:pPr lvl="1"/>
            <a:endParaRPr lang="en-US" sz="2000"/>
          </a:p>
          <a:p>
            <a:pPr indent="-228600">
              <a:buFont typeface="Arial" panose="020B0604020202020204" pitchFamily="34" charset="0"/>
              <a:buChar char="•"/>
            </a:pPr>
            <a:endParaRPr lang="en-US" sz="2000"/>
          </a:p>
          <a:p>
            <a:pPr indent="-228600">
              <a:buFont typeface="Arial" panose="020B0604020202020204" pitchFamily="34" charset="0"/>
              <a:buChar char="•"/>
            </a:pPr>
            <a:endParaRPr lang="en-US" sz="2000"/>
          </a:p>
        </p:txBody>
      </p:sp>
      <p:sp>
        <p:nvSpPr>
          <p:cNvPr id="65547" name="Rectangle 6554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49" name="Rectangle 6554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BE52774-BAC8-CDE7-590D-8CDB694870BC}"/>
              </a:ext>
            </a:extLst>
          </p:cNvPr>
          <p:cNvPicPr>
            <a:picLocks noChangeAspect="1"/>
          </p:cNvPicPr>
          <p:nvPr/>
        </p:nvPicPr>
        <p:blipFill rotWithShape="1">
          <a:blip r:embed="rId3">
            <a:extLst>
              <a:ext uri="{28A0092B-C50C-407E-A947-70E740481C1C}">
                <a14:useLocalDpi xmlns:a14="http://schemas.microsoft.com/office/drawing/2010/main" val="0"/>
              </a:ext>
            </a:extLst>
          </a:blip>
          <a:srcRect l="29837" r="10901" b="1"/>
          <a:stretch/>
        </p:blipFill>
        <p:spPr>
          <a:xfrm>
            <a:off x="7421373" y="627954"/>
            <a:ext cx="4235516" cy="5353373"/>
          </a:xfrm>
          <a:prstGeom prst="rect">
            <a:avLst/>
          </a:prstGeom>
        </p:spPr>
      </p:pic>
      <p:sp>
        <p:nvSpPr>
          <p:cNvPr id="65551" name="Rectangle 65550">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32862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3DA85B-3742-4F24-879C-1EABEC10C523}"/>
              </a:ext>
            </a:extLst>
          </p:cNvPr>
          <p:cNvSpPr/>
          <p:nvPr/>
        </p:nvSpPr>
        <p:spPr>
          <a:xfrm>
            <a:off x="4454031" y="728308"/>
            <a:ext cx="5766294" cy="535593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DE7C30CB-0D4A-004B-8164-631DF4349ABF}"/>
              </a:ext>
            </a:extLst>
          </p:cNvPr>
          <p:cNvPicPr>
            <a:picLocks noChangeAspect="1"/>
          </p:cNvPicPr>
          <p:nvPr/>
        </p:nvPicPr>
        <p:blipFill>
          <a:blip r:embed="rId2"/>
          <a:stretch>
            <a:fillRect/>
          </a:stretch>
        </p:blipFill>
        <p:spPr>
          <a:xfrm>
            <a:off x="4454031" y="773761"/>
            <a:ext cx="5620042" cy="5246046"/>
          </a:xfrm>
          <a:prstGeom prst="rect">
            <a:avLst/>
          </a:prstGeom>
        </p:spPr>
      </p:pic>
      <p:sp>
        <p:nvSpPr>
          <p:cNvPr id="64516" name="AutoShape 12"/>
          <p:cNvSpPr>
            <a:spLocks noChangeArrowheads="1"/>
          </p:cNvSpPr>
          <p:nvPr/>
        </p:nvSpPr>
        <p:spPr bwMode="auto">
          <a:xfrm>
            <a:off x="1708153" y="728308"/>
            <a:ext cx="2051050" cy="1197219"/>
          </a:xfrm>
          <a:prstGeom prst="wedgeRoundRectCallout">
            <a:avLst>
              <a:gd name="adj1" fmla="val 210588"/>
              <a:gd name="adj2" fmla="val 5368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a:solidFill>
                  <a:schemeClr val="tx1"/>
                </a:solidFill>
              </a:rPr>
              <a:t>Manufacturing Process Steps from Function Means Table</a:t>
            </a:r>
            <a:endParaRPr lang="en-US" sz="1662">
              <a:solidFill>
                <a:schemeClr val="tx1"/>
              </a:solidFill>
            </a:endParaRPr>
          </a:p>
        </p:txBody>
      </p:sp>
      <p:sp>
        <p:nvSpPr>
          <p:cNvPr id="64517" name="AutoShape 13"/>
          <p:cNvSpPr>
            <a:spLocks noChangeArrowheads="1"/>
          </p:cNvSpPr>
          <p:nvPr/>
        </p:nvSpPr>
        <p:spPr bwMode="auto">
          <a:xfrm>
            <a:off x="1524001" y="3836388"/>
            <a:ext cx="2051050" cy="1198685"/>
          </a:xfrm>
          <a:prstGeom prst="wedgeRoundRectCallout">
            <a:avLst>
              <a:gd name="adj1" fmla="val 234683"/>
              <a:gd name="adj2" fmla="val -1193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a:solidFill>
                  <a:schemeClr val="tx1"/>
                </a:solidFill>
              </a:rPr>
              <a:t>Relationships between Critical design and Process Steps</a:t>
            </a:r>
            <a:endParaRPr lang="en-US" sz="1662">
              <a:solidFill>
                <a:schemeClr val="tx1"/>
              </a:solidFill>
            </a:endParaRPr>
          </a:p>
        </p:txBody>
      </p:sp>
      <p:sp>
        <p:nvSpPr>
          <p:cNvPr id="64518" name="AutoShape 14"/>
          <p:cNvSpPr>
            <a:spLocks noChangeArrowheads="1"/>
          </p:cNvSpPr>
          <p:nvPr/>
        </p:nvSpPr>
        <p:spPr bwMode="auto">
          <a:xfrm>
            <a:off x="1647828" y="6019808"/>
            <a:ext cx="2171700" cy="574431"/>
          </a:xfrm>
          <a:prstGeom prst="wedgeRoundRectCallout">
            <a:avLst>
              <a:gd name="adj1" fmla="val 194654"/>
              <a:gd name="adj2" fmla="val -8155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477" dirty="0">
                <a:solidFill>
                  <a:schemeClr val="tx1"/>
                </a:solidFill>
              </a:rPr>
              <a:t>Importance of Process Steps</a:t>
            </a:r>
            <a:endParaRPr lang="en-US" sz="1477" dirty="0">
              <a:solidFill>
                <a:schemeClr val="tx1"/>
              </a:solidFill>
            </a:endParaRPr>
          </a:p>
        </p:txBody>
      </p:sp>
      <p:sp>
        <p:nvSpPr>
          <p:cNvPr id="64514" name="AutoShape 8"/>
          <p:cNvSpPr>
            <a:spLocks noChangeArrowheads="1"/>
          </p:cNvSpPr>
          <p:nvPr/>
        </p:nvSpPr>
        <p:spPr bwMode="auto">
          <a:xfrm>
            <a:off x="1624013" y="2149728"/>
            <a:ext cx="2051050" cy="1218018"/>
          </a:xfrm>
          <a:prstGeom prst="wedgeRoundRectCallout">
            <a:avLst>
              <a:gd name="adj1" fmla="val 96225"/>
              <a:gd name="adj2" fmla="val 43835"/>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dirty="0">
                <a:solidFill>
                  <a:schemeClr val="tx1"/>
                </a:solidFill>
              </a:rPr>
              <a:t>Critical Design Parameters From</a:t>
            </a:r>
          </a:p>
          <a:p>
            <a:pPr algn="ctr"/>
            <a:r>
              <a:rPr lang="en-GB" sz="1662" dirty="0">
                <a:solidFill>
                  <a:schemeClr val="tx1"/>
                </a:solidFill>
              </a:rPr>
              <a:t>QFD 2 and  What-Why Table </a:t>
            </a:r>
            <a:endParaRPr lang="en-US" sz="1662" dirty="0">
              <a:solidFill>
                <a:schemeClr val="tx1"/>
              </a:solidFill>
            </a:endParaRPr>
          </a:p>
        </p:txBody>
      </p:sp>
    </p:spTree>
    <p:extLst>
      <p:ext uri="{BB962C8B-B14F-4D97-AF65-F5344CB8AC3E}">
        <p14:creationId xmlns:p14="http://schemas.microsoft.com/office/powerpoint/2010/main" val="353300777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5B45B1-666D-7641-BDF9-78F687DB9A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8660" y="1489446"/>
            <a:ext cx="7436359" cy="4594728"/>
          </a:xfrm>
          <a:prstGeom prst="rect">
            <a:avLst/>
          </a:prstGeom>
        </p:spPr>
      </p:pic>
      <p:sp>
        <p:nvSpPr>
          <p:cNvPr id="5" name="Title 4">
            <a:extLst>
              <a:ext uri="{FF2B5EF4-FFF2-40B4-BE49-F238E27FC236}">
                <a16:creationId xmlns:a16="http://schemas.microsoft.com/office/drawing/2014/main" id="{4104323D-D04D-104A-A528-5A406DBBE188}"/>
              </a:ext>
            </a:extLst>
          </p:cNvPr>
          <p:cNvSpPr>
            <a:spLocks noGrp="1"/>
          </p:cNvSpPr>
          <p:nvPr>
            <p:ph type="title"/>
          </p:nvPr>
        </p:nvSpPr>
        <p:spPr>
          <a:xfrm>
            <a:off x="0" y="51454"/>
            <a:ext cx="6489700" cy="510564"/>
          </a:xfrm>
        </p:spPr>
        <p:txBody>
          <a:bodyPr>
            <a:noAutofit/>
          </a:bodyPr>
          <a:lstStyle/>
          <a:p>
            <a:r>
              <a:rPr lang="en-US" b="1" dirty="0"/>
              <a:t>Critical Process Steps</a:t>
            </a:r>
          </a:p>
        </p:txBody>
      </p:sp>
      <p:sp>
        <p:nvSpPr>
          <p:cNvPr id="6" name="Rounded Rectangular Callout 5">
            <a:extLst>
              <a:ext uri="{FF2B5EF4-FFF2-40B4-BE49-F238E27FC236}">
                <a16:creationId xmlns:a16="http://schemas.microsoft.com/office/drawing/2014/main" id="{630D30E5-10F8-764B-850B-AAF89E3A73FF}"/>
              </a:ext>
            </a:extLst>
          </p:cNvPr>
          <p:cNvSpPr/>
          <p:nvPr/>
        </p:nvSpPr>
        <p:spPr>
          <a:xfrm>
            <a:off x="1114254" y="2105950"/>
            <a:ext cx="1839712" cy="1461053"/>
          </a:xfrm>
          <a:prstGeom prst="wedgeRoundRectCallout">
            <a:avLst>
              <a:gd name="adj1" fmla="val 142723"/>
              <a:gd name="adj2" fmla="val 4067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solidFill>
                  <a:schemeClr val="tx1"/>
                </a:solidFill>
              </a:rPr>
              <a:t>The QFD 3 will indicate which Process steps are critical</a:t>
            </a:r>
          </a:p>
        </p:txBody>
      </p:sp>
      <p:sp>
        <p:nvSpPr>
          <p:cNvPr id="7" name="Rectangle 6">
            <a:extLst>
              <a:ext uri="{FF2B5EF4-FFF2-40B4-BE49-F238E27FC236}">
                <a16:creationId xmlns:a16="http://schemas.microsoft.com/office/drawing/2014/main" id="{3F9CFE12-F3AF-4ABB-A5AE-305059F34A66}"/>
              </a:ext>
            </a:extLst>
          </p:cNvPr>
          <p:cNvSpPr/>
          <p:nvPr/>
        </p:nvSpPr>
        <p:spPr>
          <a:xfrm>
            <a:off x="8733341" y="5791200"/>
            <a:ext cx="2583831" cy="9144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rPr>
              <a:t>Link to spreadsheet</a:t>
            </a:r>
            <a:endParaRPr lang="en-GB" dirty="0"/>
          </a:p>
        </p:txBody>
      </p:sp>
    </p:spTree>
    <p:extLst>
      <p:ext uri="{BB962C8B-B14F-4D97-AF65-F5344CB8AC3E}">
        <p14:creationId xmlns:p14="http://schemas.microsoft.com/office/powerpoint/2010/main" val="3367006981"/>
      </p:ext>
    </p:extLst>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0" y="0"/>
            <a:ext cx="9404723" cy="1400530"/>
          </a:xfrm>
        </p:spPr>
        <p:txBody>
          <a:bodyPr/>
          <a:lstStyle/>
          <a:p>
            <a:r>
              <a:rPr lang="en-GB" sz="3600" dirty="0"/>
              <a:t>What Now?</a:t>
            </a:r>
          </a:p>
        </p:txBody>
      </p:sp>
      <p:sp>
        <p:nvSpPr>
          <p:cNvPr id="67586" name="Content Placeholder 2"/>
          <p:cNvSpPr>
            <a:spLocks noGrp="1"/>
          </p:cNvSpPr>
          <p:nvPr>
            <p:ph idx="4294967295"/>
          </p:nvPr>
        </p:nvSpPr>
        <p:spPr>
          <a:xfrm>
            <a:off x="756139" y="1607650"/>
            <a:ext cx="11209338" cy="5038725"/>
          </a:xfrm>
        </p:spPr>
        <p:txBody>
          <a:bodyPr>
            <a:normAutofit/>
          </a:bodyPr>
          <a:lstStyle/>
          <a:p>
            <a:r>
              <a:rPr lang="en-GB" dirty="0"/>
              <a:t>We need to investigate any critical process steps and identify those process parameters that will need to be controlled during manufacture – failure to do so will cause the associated design parameters to vary which will ultimately result in an inferior product in the hands of the customer/user</a:t>
            </a:r>
          </a:p>
          <a:p>
            <a:r>
              <a:rPr lang="en-GB" dirty="0"/>
              <a:t>Time to return to our old friends the P-Diagram and What Why table</a:t>
            </a:r>
          </a:p>
          <a:p>
            <a:pPr lvl="1"/>
            <a:r>
              <a:rPr lang="en-GB" sz="2000" dirty="0"/>
              <a:t>We start by identifying the process parameters of the Critical Process Step using a P-Diagram</a:t>
            </a:r>
          </a:p>
          <a:p>
            <a:pPr lvl="1"/>
            <a:r>
              <a:rPr lang="en-GB" sz="2000" dirty="0"/>
              <a:t>Once we have completed the P-Diagram we can use a What-Why Table to determine the Critical Process Parameters</a:t>
            </a:r>
          </a:p>
          <a:p>
            <a:pPr marL="536542" lvl="1" indent="0">
              <a:buNone/>
            </a:pPr>
            <a:endParaRPr lang="en-GB" sz="2000" dirty="0"/>
          </a:p>
        </p:txBody>
      </p:sp>
    </p:spTree>
    <p:extLst>
      <p:ext uri="{BB962C8B-B14F-4D97-AF65-F5344CB8AC3E}">
        <p14:creationId xmlns:p14="http://schemas.microsoft.com/office/powerpoint/2010/main" val="678285614"/>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B07E03-FD3D-334F-9411-94563B0B63DB}"/>
              </a:ext>
            </a:extLst>
          </p:cNvPr>
          <p:cNvPicPr>
            <a:picLocks noChangeAspect="1"/>
          </p:cNvPicPr>
          <p:nvPr/>
        </p:nvPicPr>
        <p:blipFill rotWithShape="1">
          <a:blip r:embed="rId2">
            <a:extLst>
              <a:ext uri="{28A0092B-C50C-407E-A947-70E740481C1C}">
                <a14:useLocalDpi xmlns:a14="http://schemas.microsoft.com/office/drawing/2010/main" val="0"/>
              </a:ext>
            </a:extLst>
          </a:blip>
          <a:srcRect l="265" r="-1"/>
          <a:stretch/>
        </p:blipFill>
        <p:spPr>
          <a:xfrm>
            <a:off x="2612473" y="1035858"/>
            <a:ext cx="7966075" cy="4242915"/>
          </a:xfrm>
          <a:prstGeom prst="rect">
            <a:avLst/>
          </a:prstGeom>
        </p:spPr>
      </p:pic>
      <p:sp>
        <p:nvSpPr>
          <p:cNvPr id="68609" name="Rectangle 2"/>
          <p:cNvSpPr>
            <a:spLocks noGrp="1" noChangeArrowheads="1"/>
          </p:cNvSpPr>
          <p:nvPr>
            <p:ph type="title"/>
          </p:nvPr>
        </p:nvSpPr>
        <p:spPr>
          <a:xfrm>
            <a:off x="115922" y="0"/>
            <a:ext cx="10205299" cy="458915"/>
          </a:xfrm>
        </p:spPr>
        <p:txBody>
          <a:bodyPr>
            <a:normAutofit fontScale="90000"/>
          </a:bodyPr>
          <a:lstStyle/>
          <a:p>
            <a:pPr eaLnBrk="1" hangingPunct="1"/>
            <a:r>
              <a:rPr lang="en-GB" sz="3200" dirty="0">
                <a:latin typeface="Arial" charset="0"/>
              </a:rPr>
              <a:t>Robust to Variation: Critical Process Steps P-Diagram</a:t>
            </a:r>
            <a:endParaRPr lang="en-US" sz="3200" dirty="0">
              <a:latin typeface="Arial" charset="0"/>
            </a:endParaRPr>
          </a:p>
        </p:txBody>
      </p:sp>
      <p:sp>
        <p:nvSpPr>
          <p:cNvPr id="68611" name="Text Box 4"/>
          <p:cNvSpPr txBox="1">
            <a:spLocks noChangeArrowheads="1"/>
          </p:cNvSpPr>
          <p:nvPr/>
        </p:nvSpPr>
        <p:spPr bwMode="auto">
          <a:xfrm>
            <a:off x="1723176" y="4343122"/>
            <a:ext cx="3930876" cy="151259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46" b="1" dirty="0"/>
              <a:t>The “Degreasing” is a critical process step and therefore we need to be confident we understand those factors that might affect its performance</a:t>
            </a:r>
            <a:endParaRPr lang="en-US" sz="1846" b="1" dirty="0"/>
          </a:p>
        </p:txBody>
      </p:sp>
    </p:spTree>
    <p:extLst>
      <p:ext uri="{BB962C8B-B14F-4D97-AF65-F5344CB8AC3E}">
        <p14:creationId xmlns:p14="http://schemas.microsoft.com/office/powerpoint/2010/main" val="2517866654"/>
      </p:ext>
    </p:extLst>
  </p:cSld>
  <p:clrMapOvr>
    <a:masterClrMapping/>
  </p:clrMapOvr>
  <p:transition>
    <p:wipe dir="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a:xfrm>
            <a:off x="1524000" y="500744"/>
            <a:ext cx="9144000" cy="420006"/>
          </a:xfrm>
        </p:spPr>
        <p:txBody>
          <a:bodyPr>
            <a:normAutofit fontScale="90000"/>
          </a:bodyPr>
          <a:lstStyle/>
          <a:p>
            <a:pPr defTabSz="703402"/>
            <a:r>
              <a:rPr lang="en-GB" sz="2585" dirty="0">
                <a:latin typeface="Arial" charset="0"/>
              </a:rPr>
              <a:t>Exercise: Manufacturing System P-Diagram</a:t>
            </a:r>
            <a:r>
              <a:rPr lang="en-GB" sz="2585" dirty="0">
                <a:latin typeface="Symbol" charset="0"/>
              </a:rPr>
              <a:t> </a:t>
            </a:r>
            <a:endParaRPr lang="en-GB" sz="2585" dirty="0">
              <a:latin typeface="Arial" charset="0"/>
            </a:endParaRPr>
          </a:p>
        </p:txBody>
      </p:sp>
      <p:sp>
        <p:nvSpPr>
          <p:cNvPr id="69634" name="Rectangle 3"/>
          <p:cNvSpPr>
            <a:spLocks noGrp="1" noChangeArrowheads="1"/>
          </p:cNvSpPr>
          <p:nvPr>
            <p:ph type="body" sz="half" idx="2"/>
          </p:nvPr>
        </p:nvSpPr>
        <p:spPr>
          <a:xfrm>
            <a:off x="6281291" y="2273757"/>
            <a:ext cx="4224337" cy="3177986"/>
          </a:xfrm>
        </p:spPr>
        <p:txBody>
          <a:bodyPr/>
          <a:lstStyle/>
          <a:p>
            <a:pPr defTabSz="703402">
              <a:buNone/>
            </a:pPr>
            <a:r>
              <a:rPr lang="en-GB" sz="2000" b="1" dirty="0">
                <a:latin typeface="Arial" charset="0"/>
              </a:rPr>
              <a:t>In small teams</a:t>
            </a:r>
          </a:p>
          <a:p>
            <a:pPr defTabSz="703402">
              <a:buNone/>
            </a:pPr>
            <a:endParaRPr lang="en-GB" sz="2000" b="1" dirty="0">
              <a:latin typeface="Arial" charset="0"/>
            </a:endParaRPr>
          </a:p>
          <a:p>
            <a:pPr defTabSz="703402"/>
            <a:r>
              <a:rPr lang="en-GB" sz="1846" dirty="0">
                <a:latin typeface="Arial" charset="0"/>
              </a:rPr>
              <a:t>Construct a P-Diagram for a critical process step</a:t>
            </a:r>
          </a:p>
          <a:p>
            <a:pPr defTabSz="703402"/>
            <a:endParaRPr lang="en-GB" sz="1477" dirty="0">
              <a:latin typeface="Arial" charset="0"/>
            </a:endParaRPr>
          </a:p>
          <a:p>
            <a:pPr defTabSz="703402">
              <a:buNone/>
            </a:pPr>
            <a:r>
              <a:rPr lang="en-GB" sz="2000" b="1" dirty="0">
                <a:latin typeface="Arial" charset="0"/>
              </a:rPr>
              <a:t>Time: 30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pic>
        <p:nvPicPr>
          <p:cNvPr id="2" name="Picture 1">
            <a:extLst>
              <a:ext uri="{FF2B5EF4-FFF2-40B4-BE49-F238E27FC236}">
                <a16:creationId xmlns:a16="http://schemas.microsoft.com/office/drawing/2014/main" id="{B0CEFB53-0456-837E-1F65-299212EE41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424190985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a:xfrm>
            <a:off x="0" y="61179"/>
            <a:ext cx="9144000" cy="703385"/>
          </a:xfrm>
        </p:spPr>
        <p:txBody>
          <a:bodyPr>
            <a:normAutofit/>
          </a:bodyPr>
          <a:lstStyle/>
          <a:p>
            <a:pPr defTabSz="703402"/>
            <a:r>
              <a:rPr lang="en-GB" sz="2585" dirty="0">
                <a:latin typeface="Arial" charset="0"/>
              </a:rPr>
              <a:t>Exercise: Manufacturing System What-Why Table</a:t>
            </a:r>
            <a:r>
              <a:rPr lang="en-GB" sz="2585" dirty="0">
                <a:latin typeface="Symbol" charset="0"/>
              </a:rPr>
              <a:t> </a:t>
            </a:r>
            <a:endParaRPr lang="en-GB" sz="2585" dirty="0">
              <a:latin typeface="Arial" charset="0"/>
            </a:endParaRPr>
          </a:p>
        </p:txBody>
      </p:sp>
      <p:sp>
        <p:nvSpPr>
          <p:cNvPr id="72706" name="Rectangle 3"/>
          <p:cNvSpPr>
            <a:spLocks noGrp="1" noChangeArrowheads="1"/>
          </p:cNvSpPr>
          <p:nvPr>
            <p:ph type="body" sz="half" idx="2"/>
          </p:nvPr>
        </p:nvSpPr>
        <p:spPr>
          <a:xfrm>
            <a:off x="7043144" y="1780668"/>
            <a:ext cx="3624856" cy="3617209"/>
          </a:xfrm>
        </p:spPr>
        <p:txBody>
          <a:bodyPr/>
          <a:lstStyle/>
          <a:p>
            <a:pPr defTabSz="703402">
              <a:buNone/>
            </a:pPr>
            <a:r>
              <a:rPr lang="en-GB" sz="2000" b="1" dirty="0">
                <a:latin typeface="Arial" charset="0"/>
              </a:rPr>
              <a:t>In small teams</a:t>
            </a:r>
          </a:p>
          <a:p>
            <a:pPr defTabSz="703402">
              <a:buNone/>
            </a:pPr>
            <a:endParaRPr lang="en-GB" sz="2000" b="1" dirty="0">
              <a:latin typeface="Arial" charset="0"/>
            </a:endParaRPr>
          </a:p>
          <a:p>
            <a:pPr defTabSz="703402"/>
            <a:r>
              <a:rPr lang="en-GB" sz="1846" dirty="0">
                <a:latin typeface="Arial" charset="0"/>
              </a:rPr>
              <a:t>Use the P-Diagram and</a:t>
            </a:r>
          </a:p>
          <a:p>
            <a:pPr defTabSz="703402"/>
            <a:r>
              <a:rPr lang="en-GB" sz="1846" dirty="0">
                <a:latin typeface="Arial" charset="0"/>
              </a:rPr>
              <a:t>Construct a What Why Table for your critical process step</a:t>
            </a:r>
            <a:endParaRPr lang="en-GB" sz="1477" dirty="0">
              <a:latin typeface="Arial" charset="0"/>
            </a:endParaRPr>
          </a:p>
          <a:p>
            <a:pPr defTabSz="703402">
              <a:buNone/>
            </a:pPr>
            <a:endParaRPr lang="en-GB" sz="1846" dirty="0">
              <a:latin typeface="Arial" charset="0"/>
            </a:endParaRPr>
          </a:p>
          <a:p>
            <a:pPr defTabSz="703402">
              <a:buNone/>
            </a:pPr>
            <a:r>
              <a:rPr lang="en-GB" sz="1846" b="1" dirty="0">
                <a:solidFill>
                  <a:schemeClr val="tx1"/>
                </a:solidFill>
                <a:latin typeface="Arial" charset="0"/>
              </a:rPr>
              <a:t>Time: 30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pic>
        <p:nvPicPr>
          <p:cNvPr id="2" name="Picture 1">
            <a:extLst>
              <a:ext uri="{FF2B5EF4-FFF2-40B4-BE49-F238E27FC236}">
                <a16:creationId xmlns:a16="http://schemas.microsoft.com/office/drawing/2014/main" id="{BBCC3828-93FB-953E-F950-E2B932C6F6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5473" y="1547880"/>
            <a:ext cx="4588238" cy="3450070"/>
          </a:xfrm>
          <a:prstGeom prst="rect">
            <a:avLst/>
          </a:prstGeom>
        </p:spPr>
      </p:pic>
    </p:spTree>
    <p:extLst>
      <p:ext uri="{BB962C8B-B14F-4D97-AF65-F5344CB8AC3E}">
        <p14:creationId xmlns:p14="http://schemas.microsoft.com/office/powerpoint/2010/main" val="181240529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FFEC70-37FA-4E31-9AE3-8880AF4259AE}"/>
              </a:ext>
            </a:extLst>
          </p:cNvPr>
          <p:cNvSpPr/>
          <p:nvPr/>
        </p:nvSpPr>
        <p:spPr>
          <a:xfrm>
            <a:off x="2324278" y="2273230"/>
            <a:ext cx="7616476" cy="364769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ED54753B-2C0B-6940-AD94-FA26BFA91E1A}"/>
              </a:ext>
            </a:extLst>
          </p:cNvPr>
          <p:cNvPicPr>
            <a:picLocks noChangeAspect="1"/>
          </p:cNvPicPr>
          <p:nvPr/>
        </p:nvPicPr>
        <p:blipFill>
          <a:blip r:embed="rId3"/>
          <a:stretch>
            <a:fillRect/>
          </a:stretch>
        </p:blipFill>
        <p:spPr>
          <a:xfrm>
            <a:off x="2324278" y="2166887"/>
            <a:ext cx="7616476" cy="3674444"/>
          </a:xfrm>
          <a:prstGeom prst="rect">
            <a:avLst/>
          </a:prstGeom>
          <a:solidFill>
            <a:schemeClr val="bg2"/>
          </a:solidFill>
        </p:spPr>
      </p:pic>
      <p:sp>
        <p:nvSpPr>
          <p:cNvPr id="71682" name="Rectangle 2"/>
          <p:cNvSpPr>
            <a:spLocks noGrp="1" noChangeArrowheads="1"/>
          </p:cNvSpPr>
          <p:nvPr>
            <p:ph type="title"/>
          </p:nvPr>
        </p:nvSpPr>
        <p:spPr>
          <a:xfrm>
            <a:off x="0" y="39512"/>
            <a:ext cx="9404723" cy="1400530"/>
          </a:xfrm>
        </p:spPr>
        <p:txBody>
          <a:bodyPr/>
          <a:lstStyle/>
          <a:p>
            <a:pPr eaLnBrk="1" hangingPunct="1"/>
            <a:r>
              <a:rPr lang="en-GB" sz="2215" dirty="0">
                <a:latin typeface="Arial" charset="0"/>
              </a:rPr>
              <a:t>What-Why Table to determine Critical Process Parameters</a:t>
            </a:r>
            <a:endParaRPr lang="en-US" sz="2215" dirty="0">
              <a:latin typeface="Arial" charset="0"/>
            </a:endParaRPr>
          </a:p>
        </p:txBody>
      </p:sp>
      <p:sp>
        <p:nvSpPr>
          <p:cNvPr id="71683" name="AutoShape 4"/>
          <p:cNvSpPr>
            <a:spLocks noChangeArrowheads="1"/>
          </p:cNvSpPr>
          <p:nvPr/>
        </p:nvSpPr>
        <p:spPr bwMode="auto">
          <a:xfrm>
            <a:off x="2127181" y="1668723"/>
            <a:ext cx="1790700" cy="693724"/>
          </a:xfrm>
          <a:prstGeom prst="wedgeRoundRectCallout">
            <a:avLst>
              <a:gd name="adj1" fmla="val 24070"/>
              <a:gd name="adj2" fmla="val 34697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dirty="0">
                <a:ln w="0"/>
                <a:solidFill>
                  <a:schemeClr val="accent1"/>
                </a:solidFill>
                <a:effectLst>
                  <a:outerShdw blurRad="38100" dist="25400" dir="5400000" algn="ctr" rotWithShape="0">
                    <a:srgbClr val="6E747A">
                      <a:alpha val="43000"/>
                    </a:srgbClr>
                  </a:outerShdw>
                </a:effectLst>
              </a:rPr>
              <a:t>Process Parameters</a:t>
            </a:r>
            <a:endParaRPr lang="en-US" sz="1662" dirty="0">
              <a:ln w="0"/>
              <a:solidFill>
                <a:schemeClr val="accent1"/>
              </a:solidFill>
              <a:effectLst>
                <a:outerShdw blurRad="38100" dist="25400" dir="5400000" algn="ctr" rotWithShape="0">
                  <a:srgbClr val="6E747A">
                    <a:alpha val="43000"/>
                  </a:srgbClr>
                </a:outerShdw>
              </a:effectLst>
            </a:endParaRPr>
          </a:p>
        </p:txBody>
      </p:sp>
      <p:sp>
        <p:nvSpPr>
          <p:cNvPr id="71684" name="AutoShape 5"/>
          <p:cNvSpPr>
            <a:spLocks noChangeArrowheads="1"/>
          </p:cNvSpPr>
          <p:nvPr/>
        </p:nvSpPr>
        <p:spPr bwMode="auto">
          <a:xfrm>
            <a:off x="4303716" y="1511401"/>
            <a:ext cx="1828800" cy="575896"/>
          </a:xfrm>
          <a:prstGeom prst="wedgeRoundRectCallout">
            <a:avLst>
              <a:gd name="adj1" fmla="val 71269"/>
              <a:gd name="adj2" fmla="val 16781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Noise</a:t>
            </a:r>
          </a:p>
          <a:p>
            <a:pPr algn="ctr"/>
            <a:r>
              <a:rPr lang="en-GB" sz="1662">
                <a:ln w="0"/>
                <a:solidFill>
                  <a:schemeClr val="accent1"/>
                </a:solidFill>
                <a:effectLst>
                  <a:outerShdw blurRad="38100" dist="25400" dir="5400000" algn="ctr" rotWithShape="0">
                    <a:srgbClr val="6E747A">
                      <a:alpha val="43000"/>
                    </a:srgbClr>
                  </a:outerShdw>
                </a:effectLst>
              </a:rPr>
              <a:t>Factors</a:t>
            </a:r>
            <a:endParaRPr lang="en-US" sz="1662">
              <a:ln w="0"/>
              <a:solidFill>
                <a:schemeClr val="accent1"/>
              </a:solidFill>
              <a:effectLst>
                <a:outerShdw blurRad="38100" dist="25400" dir="5400000" algn="ctr" rotWithShape="0">
                  <a:srgbClr val="6E747A">
                    <a:alpha val="43000"/>
                  </a:srgbClr>
                </a:outerShdw>
              </a:effectLst>
            </a:endParaRPr>
          </a:p>
        </p:txBody>
      </p:sp>
      <p:sp>
        <p:nvSpPr>
          <p:cNvPr id="71685" name="AutoShape 6"/>
          <p:cNvSpPr>
            <a:spLocks noChangeArrowheads="1"/>
          </p:cNvSpPr>
          <p:nvPr/>
        </p:nvSpPr>
        <p:spPr bwMode="auto">
          <a:xfrm>
            <a:off x="2425845" y="6143936"/>
            <a:ext cx="2917825" cy="575896"/>
          </a:xfrm>
          <a:prstGeom prst="wedgeRoundRectCallout">
            <a:avLst>
              <a:gd name="adj1" fmla="val 41870"/>
              <a:gd name="adj2" fmla="val -118827"/>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Critical Noise Parameters</a:t>
            </a:r>
            <a:endParaRPr lang="en-US" sz="1662">
              <a:ln w="0"/>
              <a:solidFill>
                <a:schemeClr val="accent1"/>
              </a:solidFill>
              <a:effectLst>
                <a:outerShdw blurRad="38100" dist="25400" dir="5400000" algn="ctr" rotWithShape="0">
                  <a:srgbClr val="6E747A">
                    <a:alpha val="43000"/>
                  </a:srgbClr>
                </a:outerShdw>
              </a:effectLst>
            </a:endParaRPr>
          </a:p>
        </p:txBody>
      </p:sp>
      <p:sp>
        <p:nvSpPr>
          <p:cNvPr id="71686" name="AutoShape 7"/>
          <p:cNvSpPr>
            <a:spLocks noChangeArrowheads="1"/>
          </p:cNvSpPr>
          <p:nvPr/>
        </p:nvSpPr>
        <p:spPr bwMode="auto">
          <a:xfrm>
            <a:off x="8687047" y="1096066"/>
            <a:ext cx="1828800" cy="1097573"/>
          </a:xfrm>
          <a:prstGeom prst="wedgeRoundRectCallout">
            <a:avLst>
              <a:gd name="adj1" fmla="val 6951"/>
              <a:gd name="adj2" fmla="val 18619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Critical</a:t>
            </a:r>
          </a:p>
          <a:p>
            <a:pPr algn="ctr"/>
            <a:r>
              <a:rPr lang="en-GB" sz="1662">
                <a:ln w="0"/>
                <a:solidFill>
                  <a:schemeClr val="accent1"/>
                </a:solidFill>
                <a:effectLst>
                  <a:outerShdw blurRad="38100" dist="25400" dir="5400000" algn="ctr" rotWithShape="0">
                    <a:srgbClr val="6E747A">
                      <a:alpha val="43000"/>
                    </a:srgbClr>
                  </a:outerShdw>
                </a:effectLst>
              </a:rPr>
              <a:t>Control </a:t>
            </a:r>
          </a:p>
          <a:p>
            <a:pPr algn="ctr"/>
            <a:r>
              <a:rPr lang="en-GB" sz="1662">
                <a:ln w="0"/>
                <a:solidFill>
                  <a:schemeClr val="accent1"/>
                </a:solidFill>
                <a:effectLst>
                  <a:outerShdw blurRad="38100" dist="25400" dir="5400000" algn="ctr" rotWithShape="0">
                    <a:srgbClr val="6E747A">
                      <a:alpha val="43000"/>
                    </a:srgbClr>
                  </a:outerShdw>
                </a:effectLst>
              </a:rPr>
              <a:t>Factors</a:t>
            </a:r>
            <a:endParaRPr lang="en-US" sz="1662">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92680323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8C03D-F974-0642-971C-E0E939D6F2BD}"/>
              </a:ext>
            </a:extLst>
          </p:cNvPr>
          <p:cNvSpPr>
            <a:spLocks noGrp="1"/>
          </p:cNvSpPr>
          <p:nvPr>
            <p:ph type="title"/>
          </p:nvPr>
        </p:nvSpPr>
        <p:spPr>
          <a:xfrm>
            <a:off x="94313" y="40471"/>
            <a:ext cx="6489700" cy="519023"/>
          </a:xfrm>
        </p:spPr>
        <p:txBody>
          <a:bodyPr>
            <a:normAutofit fontScale="90000"/>
          </a:bodyPr>
          <a:lstStyle/>
          <a:p>
            <a:r>
              <a:rPr lang="en-US" dirty="0"/>
              <a:t>We Understand</a:t>
            </a:r>
          </a:p>
        </p:txBody>
      </p:sp>
      <p:pic>
        <p:nvPicPr>
          <p:cNvPr id="7" name="Picture 6">
            <a:extLst>
              <a:ext uri="{FF2B5EF4-FFF2-40B4-BE49-F238E27FC236}">
                <a16:creationId xmlns:a16="http://schemas.microsoft.com/office/drawing/2014/main" id="{7C6765E9-7A40-DC4E-B67F-CDC59161C3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7892" y="2805616"/>
            <a:ext cx="4730109" cy="3055690"/>
          </a:xfrm>
          <a:prstGeom prst="rect">
            <a:avLst/>
          </a:prstGeom>
        </p:spPr>
      </p:pic>
      <p:pic>
        <p:nvPicPr>
          <p:cNvPr id="9" name="Picture 8">
            <a:extLst>
              <a:ext uri="{FF2B5EF4-FFF2-40B4-BE49-F238E27FC236}">
                <a16:creationId xmlns:a16="http://schemas.microsoft.com/office/drawing/2014/main" id="{7D35C64C-DB77-974A-B30B-7AD82A0439F3}"/>
              </a:ext>
            </a:extLst>
          </p:cNvPr>
          <p:cNvPicPr>
            <a:picLocks noChangeAspect="1"/>
          </p:cNvPicPr>
          <p:nvPr/>
        </p:nvPicPr>
        <p:blipFill rotWithShape="1">
          <a:blip r:embed="rId4">
            <a:extLst>
              <a:ext uri="{28A0092B-C50C-407E-A947-70E740481C1C}">
                <a14:useLocalDpi xmlns:a14="http://schemas.microsoft.com/office/drawing/2010/main" val="0"/>
              </a:ext>
            </a:extLst>
          </a:blip>
          <a:srcRect l="4550"/>
          <a:stretch/>
        </p:blipFill>
        <p:spPr>
          <a:xfrm>
            <a:off x="1792358" y="2633872"/>
            <a:ext cx="4024319" cy="2743199"/>
          </a:xfrm>
          <a:prstGeom prst="rect">
            <a:avLst/>
          </a:prstGeom>
        </p:spPr>
      </p:pic>
      <p:sp>
        <p:nvSpPr>
          <p:cNvPr id="10" name="TextBox 9">
            <a:extLst>
              <a:ext uri="{FF2B5EF4-FFF2-40B4-BE49-F238E27FC236}">
                <a16:creationId xmlns:a16="http://schemas.microsoft.com/office/drawing/2014/main" id="{1B720E1C-3C4D-7349-B65C-278FE9EECA26}"/>
              </a:ext>
            </a:extLst>
          </p:cNvPr>
          <p:cNvSpPr txBox="1"/>
          <p:nvPr/>
        </p:nvSpPr>
        <p:spPr>
          <a:xfrm>
            <a:off x="2063333" y="1337022"/>
            <a:ext cx="8246859" cy="9233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P-Diagram and What Why Table provides a qualitative assessment of what Manufacturing process parameters require control and what Noises (that can be minimized) affect them.</a:t>
            </a:r>
          </a:p>
        </p:txBody>
      </p:sp>
      <p:sp>
        <p:nvSpPr>
          <p:cNvPr id="8" name="Rectangle 7">
            <a:extLst>
              <a:ext uri="{FF2B5EF4-FFF2-40B4-BE49-F238E27FC236}">
                <a16:creationId xmlns:a16="http://schemas.microsoft.com/office/drawing/2014/main" id="{BE58B34E-E064-407E-84F1-1F7A96B93A67}"/>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5"/>
              </a:rPr>
              <a:t>Link to spreadsheet</a:t>
            </a:r>
            <a:endParaRPr lang="en-GB" dirty="0"/>
          </a:p>
        </p:txBody>
      </p:sp>
    </p:spTree>
    <p:extLst>
      <p:ext uri="{BB962C8B-B14F-4D97-AF65-F5344CB8AC3E}">
        <p14:creationId xmlns:p14="http://schemas.microsoft.com/office/powerpoint/2010/main" val="3447367872"/>
      </p:ext>
    </p:extLst>
  </p:cSld>
  <p:clrMapOvr>
    <a:masterClrMapping/>
  </p:clrMapOvr>
  <p:transition>
    <p:wipe dir="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2865CB8-B241-402A-B531-C7A9C2091F91}"/>
              </a:ext>
            </a:extLst>
          </p:cNvPr>
          <p:cNvSpPr/>
          <p:nvPr/>
        </p:nvSpPr>
        <p:spPr>
          <a:xfrm>
            <a:off x="1677409" y="2821923"/>
            <a:ext cx="6207020" cy="3263984"/>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323" name="Rectangle 3"/>
          <p:cNvSpPr>
            <a:spLocks noGrp="1" noChangeArrowheads="1"/>
          </p:cNvSpPr>
          <p:nvPr>
            <p:ph type="body" sz="quarter" idx="15"/>
          </p:nvPr>
        </p:nvSpPr>
        <p:spPr>
          <a:xfrm>
            <a:off x="1956000" y="1395432"/>
            <a:ext cx="8257950" cy="4359060"/>
          </a:xfrm>
        </p:spPr>
        <p:txBody>
          <a:bodyPr/>
          <a:lstStyle/>
          <a:p>
            <a:pPr marL="498243" indent="-498243">
              <a:spcBef>
                <a:spcPct val="25000"/>
              </a:spcBef>
            </a:pPr>
            <a:r>
              <a:rPr lang="en-GB" sz="1846" dirty="0">
                <a:latin typeface="Arial" charset="0"/>
              </a:rPr>
              <a:t>QFD Phase 3 assists Design and Manufacturing agree a set of critical design characteristics and the allowable ranges of manufacturing variation.</a:t>
            </a:r>
          </a:p>
          <a:p>
            <a:pPr marL="498243" indent="-498243">
              <a:spcBef>
                <a:spcPct val="25000"/>
              </a:spcBef>
            </a:pPr>
            <a:r>
              <a:rPr lang="en-GB" sz="1846" dirty="0">
                <a:latin typeface="Arial" charset="0"/>
              </a:rPr>
              <a:t>QFD phase 4 is used to plan how Manufacturing/Production and Quality Control intend to keep the promises of QFD 3.</a:t>
            </a:r>
          </a:p>
        </p:txBody>
      </p:sp>
      <p:sp>
        <p:nvSpPr>
          <p:cNvPr id="56322" name="Rectangle 2"/>
          <p:cNvSpPr>
            <a:spLocks noGrp="1" noChangeArrowheads="1"/>
          </p:cNvSpPr>
          <p:nvPr>
            <p:ph type="title"/>
          </p:nvPr>
        </p:nvSpPr>
        <p:spPr>
          <a:xfrm>
            <a:off x="139994" y="55445"/>
            <a:ext cx="11010600" cy="664797"/>
          </a:xfrm>
        </p:spPr>
        <p:txBody>
          <a:bodyPr/>
          <a:lstStyle/>
          <a:p>
            <a:r>
              <a:rPr lang="en-GB" dirty="0">
                <a:latin typeface="Arial" charset="0"/>
              </a:rPr>
              <a:t>Achieving Manufacturability</a:t>
            </a:r>
          </a:p>
        </p:txBody>
      </p:sp>
      <p:pic>
        <p:nvPicPr>
          <p:cNvPr id="563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6244" y="3002293"/>
            <a:ext cx="5836626" cy="29981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7970759" y="4030996"/>
            <a:ext cx="3704494" cy="111543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662" b="1" dirty="0">
                <a:solidFill>
                  <a:srgbClr val="990033"/>
                </a:solidFill>
              </a:rPr>
              <a:t>Manufacturability</a:t>
            </a:r>
            <a:r>
              <a:rPr lang="en-GB" sz="1662" dirty="0"/>
              <a:t> is about ensuring the product is produced consistently within specification – it is about PROCESS CONTROL</a:t>
            </a:r>
            <a:endParaRPr lang="en-US" sz="1662" dirty="0"/>
          </a:p>
        </p:txBody>
      </p:sp>
    </p:spTree>
    <p:extLst>
      <p:ext uri="{BB962C8B-B14F-4D97-AF65-F5344CB8AC3E}">
        <p14:creationId xmlns:p14="http://schemas.microsoft.com/office/powerpoint/2010/main" val="179629384"/>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3"/>
          <p:cNvSpPr>
            <a:spLocks noGrp="1" noChangeArrowheads="1"/>
          </p:cNvSpPr>
          <p:nvPr>
            <p:ph type="title"/>
          </p:nvPr>
        </p:nvSpPr>
        <p:spPr>
          <a:xfrm>
            <a:off x="194652" y="33408"/>
            <a:ext cx="8530831" cy="668337"/>
          </a:xfrm>
        </p:spPr>
        <p:txBody>
          <a:bodyPr>
            <a:normAutofit fontScale="90000"/>
          </a:bodyPr>
          <a:lstStyle/>
          <a:p>
            <a:pPr>
              <a:spcBef>
                <a:spcPts val="0"/>
              </a:spcBef>
            </a:pPr>
            <a:r>
              <a:rPr lang="en-GB" sz="2400" dirty="0"/>
              <a:t>Does the Voice of The Process Match the Voice of The Designer (Customer)?</a:t>
            </a:r>
          </a:p>
        </p:txBody>
      </p:sp>
      <p:sp>
        <p:nvSpPr>
          <p:cNvPr id="21507" name="Line 3"/>
          <p:cNvSpPr>
            <a:spLocks noChangeShapeType="1"/>
          </p:cNvSpPr>
          <p:nvPr/>
        </p:nvSpPr>
        <p:spPr bwMode="auto">
          <a:xfrm>
            <a:off x="2168770" y="3216275"/>
            <a:ext cx="234901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08" name="Line 4"/>
          <p:cNvSpPr>
            <a:spLocks noChangeShapeType="1"/>
          </p:cNvSpPr>
          <p:nvPr/>
        </p:nvSpPr>
        <p:spPr bwMode="auto">
          <a:xfrm>
            <a:off x="3324958" y="19970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09" name="Line 5"/>
          <p:cNvSpPr>
            <a:spLocks noChangeShapeType="1"/>
          </p:cNvSpPr>
          <p:nvPr/>
        </p:nvSpPr>
        <p:spPr bwMode="auto">
          <a:xfrm>
            <a:off x="2269881" y="19843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10" name="Line 6"/>
          <p:cNvSpPr>
            <a:spLocks noChangeShapeType="1"/>
          </p:cNvSpPr>
          <p:nvPr/>
        </p:nvSpPr>
        <p:spPr bwMode="auto">
          <a:xfrm>
            <a:off x="4353658" y="19843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11" name="Text Box 7"/>
          <p:cNvSpPr txBox="1">
            <a:spLocks noChangeArrowheads="1"/>
          </p:cNvSpPr>
          <p:nvPr/>
        </p:nvSpPr>
        <p:spPr bwMode="auto">
          <a:xfrm>
            <a:off x="2912282" y="3466892"/>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1512" name="Text Box 8"/>
          <p:cNvSpPr txBox="1">
            <a:spLocks noChangeArrowheads="1"/>
          </p:cNvSpPr>
          <p:nvPr/>
        </p:nvSpPr>
        <p:spPr bwMode="auto">
          <a:xfrm>
            <a:off x="3984601" y="3482689"/>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Limit</a:t>
            </a:r>
          </a:p>
        </p:txBody>
      </p:sp>
      <p:sp>
        <p:nvSpPr>
          <p:cNvPr id="21513" name="Text Box 9"/>
          <p:cNvSpPr txBox="1">
            <a:spLocks noChangeArrowheads="1"/>
          </p:cNvSpPr>
          <p:nvPr/>
        </p:nvSpPr>
        <p:spPr bwMode="auto">
          <a:xfrm>
            <a:off x="1977757" y="3482689"/>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Limit</a:t>
            </a:r>
          </a:p>
        </p:txBody>
      </p:sp>
      <p:sp>
        <p:nvSpPr>
          <p:cNvPr id="21514" name="Rectangle 10"/>
          <p:cNvSpPr>
            <a:spLocks noChangeArrowheads="1"/>
          </p:cNvSpPr>
          <p:nvPr/>
        </p:nvSpPr>
        <p:spPr bwMode="gray">
          <a:xfrm>
            <a:off x="1853712" y="4181475"/>
            <a:ext cx="2870688" cy="1451481"/>
          </a:xfrm>
          <a:prstGeom prst="rect">
            <a:avLst/>
          </a:prstGeom>
          <a:ln/>
          <a:extLst>
            <a:ext uri="{91240B29-F687-4F45-9708-019B960494DF}">
              <a14:hiddenLine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pPr algn="ctr">
              <a:spcBef>
                <a:spcPts val="0"/>
              </a:spcBef>
            </a:pPr>
            <a:r>
              <a:rPr lang="en-GB" sz="2000" dirty="0">
                <a:solidFill>
                  <a:schemeClr val="tx1"/>
                </a:solidFill>
              </a:rPr>
              <a:t>Voice of the Designer </a:t>
            </a:r>
          </a:p>
          <a:p>
            <a:pPr algn="ctr">
              <a:spcBef>
                <a:spcPts val="0"/>
              </a:spcBef>
            </a:pPr>
            <a:r>
              <a:rPr lang="en-GB" sz="2000" dirty="0">
                <a:solidFill>
                  <a:schemeClr val="tx1"/>
                </a:solidFill>
              </a:rPr>
              <a:t>(Customer)</a:t>
            </a:r>
          </a:p>
          <a:p>
            <a:pPr algn="ctr">
              <a:spcBef>
                <a:spcPts val="0"/>
              </a:spcBef>
            </a:pPr>
            <a:r>
              <a:rPr lang="en-GB" sz="1600" dirty="0">
                <a:solidFill>
                  <a:schemeClr val="tx1"/>
                </a:solidFill>
              </a:rPr>
              <a:t>Required or tolerable</a:t>
            </a:r>
          </a:p>
          <a:p>
            <a:pPr algn="ctr">
              <a:spcBef>
                <a:spcPts val="0"/>
              </a:spcBef>
            </a:pPr>
            <a:r>
              <a:rPr lang="en-GB" sz="1600" dirty="0">
                <a:solidFill>
                  <a:schemeClr val="tx1"/>
                </a:solidFill>
              </a:rPr>
              <a:t>level of variation</a:t>
            </a:r>
          </a:p>
        </p:txBody>
      </p:sp>
      <p:sp>
        <p:nvSpPr>
          <p:cNvPr id="21515" name="Rectangle 11"/>
          <p:cNvSpPr>
            <a:spLocks noChangeArrowheads="1"/>
          </p:cNvSpPr>
          <p:nvPr/>
        </p:nvSpPr>
        <p:spPr bwMode="auto">
          <a:xfrm>
            <a:off x="6629400" y="3114675"/>
            <a:ext cx="266700" cy="1270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6" name="Rectangle 12"/>
          <p:cNvSpPr>
            <a:spLocks noChangeArrowheads="1"/>
          </p:cNvSpPr>
          <p:nvPr/>
        </p:nvSpPr>
        <p:spPr bwMode="auto">
          <a:xfrm>
            <a:off x="6896100" y="2873375"/>
            <a:ext cx="228600" cy="3683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7" name="Rectangle 13"/>
          <p:cNvSpPr>
            <a:spLocks noChangeArrowheads="1"/>
          </p:cNvSpPr>
          <p:nvPr/>
        </p:nvSpPr>
        <p:spPr bwMode="auto">
          <a:xfrm>
            <a:off x="7124700" y="2644775"/>
            <a:ext cx="266700" cy="596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8" name="Rectangle 14"/>
          <p:cNvSpPr>
            <a:spLocks noChangeArrowheads="1"/>
          </p:cNvSpPr>
          <p:nvPr/>
        </p:nvSpPr>
        <p:spPr bwMode="auto">
          <a:xfrm>
            <a:off x="7391401" y="2047875"/>
            <a:ext cx="317989" cy="11938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9" name="Rectangle 15"/>
          <p:cNvSpPr>
            <a:spLocks noChangeArrowheads="1"/>
          </p:cNvSpPr>
          <p:nvPr/>
        </p:nvSpPr>
        <p:spPr bwMode="auto">
          <a:xfrm>
            <a:off x="7709390" y="1831975"/>
            <a:ext cx="316523" cy="14097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0" name="Rectangle 16"/>
          <p:cNvSpPr>
            <a:spLocks noChangeArrowheads="1"/>
          </p:cNvSpPr>
          <p:nvPr/>
        </p:nvSpPr>
        <p:spPr bwMode="auto">
          <a:xfrm>
            <a:off x="8014190" y="2009775"/>
            <a:ext cx="316523" cy="1231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1" name="Rectangle 17"/>
          <p:cNvSpPr>
            <a:spLocks noChangeArrowheads="1"/>
          </p:cNvSpPr>
          <p:nvPr/>
        </p:nvSpPr>
        <p:spPr bwMode="auto">
          <a:xfrm>
            <a:off x="8330712" y="2454275"/>
            <a:ext cx="317988" cy="7874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2" name="Rectangle 18"/>
          <p:cNvSpPr>
            <a:spLocks noChangeArrowheads="1"/>
          </p:cNvSpPr>
          <p:nvPr/>
        </p:nvSpPr>
        <p:spPr bwMode="auto">
          <a:xfrm>
            <a:off x="8648701" y="2759075"/>
            <a:ext cx="317989" cy="482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3" name="Rectangle 19"/>
          <p:cNvSpPr>
            <a:spLocks noChangeArrowheads="1"/>
          </p:cNvSpPr>
          <p:nvPr/>
        </p:nvSpPr>
        <p:spPr bwMode="auto">
          <a:xfrm>
            <a:off x="8966690" y="3038475"/>
            <a:ext cx="316523" cy="2032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4" name="Freeform 20"/>
          <p:cNvSpPr>
            <a:spLocks/>
          </p:cNvSpPr>
          <p:nvPr/>
        </p:nvSpPr>
        <p:spPr bwMode="auto">
          <a:xfrm>
            <a:off x="5736981" y="1782763"/>
            <a:ext cx="4423996" cy="14668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1525" name="Rectangle 21"/>
          <p:cNvSpPr>
            <a:spLocks noChangeArrowheads="1"/>
          </p:cNvSpPr>
          <p:nvPr/>
        </p:nvSpPr>
        <p:spPr bwMode="gray">
          <a:xfrm>
            <a:off x="6730512" y="4168775"/>
            <a:ext cx="2680188" cy="1464180"/>
          </a:xfrm>
          <a:prstGeom prst="rect">
            <a:avLst/>
          </a:prstGeom>
          <a:ln/>
          <a:extLst>
            <a:ext uri="{91240B29-F687-4F45-9708-019B960494DF}">
              <a14:hiddenLine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pPr algn="ctr">
              <a:spcBef>
                <a:spcPts val="0"/>
              </a:spcBef>
            </a:pPr>
            <a:r>
              <a:rPr lang="en-GB" sz="2000" dirty="0">
                <a:solidFill>
                  <a:schemeClr val="tx1"/>
                </a:solidFill>
              </a:rPr>
              <a:t>Voice of the Process</a:t>
            </a:r>
          </a:p>
          <a:p>
            <a:pPr algn="ctr">
              <a:spcBef>
                <a:spcPts val="0"/>
              </a:spcBef>
            </a:pPr>
            <a:r>
              <a:rPr lang="en-GB" sz="1600" dirty="0">
                <a:solidFill>
                  <a:schemeClr val="tx1"/>
                </a:solidFill>
              </a:rPr>
              <a:t>Actual variation from</a:t>
            </a:r>
          </a:p>
          <a:p>
            <a:pPr algn="ctr">
              <a:spcBef>
                <a:spcPts val="0"/>
              </a:spcBef>
            </a:pPr>
            <a:r>
              <a:rPr lang="en-GB" sz="1600" dirty="0">
                <a:solidFill>
                  <a:schemeClr val="tx1"/>
                </a:solidFill>
              </a:rPr>
              <a:t>from the manufacturing</a:t>
            </a:r>
          </a:p>
          <a:p>
            <a:pPr algn="ctr">
              <a:spcBef>
                <a:spcPts val="0"/>
              </a:spcBef>
            </a:pPr>
            <a:r>
              <a:rPr lang="en-GB" sz="1600" dirty="0">
                <a:solidFill>
                  <a:schemeClr val="tx1"/>
                </a:solidFill>
              </a:rPr>
              <a:t> process</a:t>
            </a:r>
          </a:p>
        </p:txBody>
      </p:sp>
      <p:sp>
        <p:nvSpPr>
          <p:cNvPr id="21526" name="Text Box 22"/>
          <p:cNvSpPr txBox="1">
            <a:spLocks noChangeArrowheads="1"/>
          </p:cNvSpPr>
          <p:nvPr/>
        </p:nvSpPr>
        <p:spPr bwMode="auto">
          <a:xfrm>
            <a:off x="2720268" y="5782537"/>
            <a:ext cx="619272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Process capability compares the actual variation </a:t>
            </a:r>
          </a:p>
          <a:p>
            <a:pPr algn="ctr">
              <a:spcBef>
                <a:spcPts val="0"/>
              </a:spcBef>
            </a:pPr>
            <a:r>
              <a:rPr lang="en-GB" sz="2000" b="1" dirty="0"/>
              <a:t>to the requirements</a:t>
            </a:r>
          </a:p>
        </p:txBody>
      </p:sp>
    </p:spTree>
    <p:extLst>
      <p:ext uri="{BB962C8B-B14F-4D97-AF65-F5344CB8AC3E}">
        <p14:creationId xmlns:p14="http://schemas.microsoft.com/office/powerpoint/2010/main" val="68057944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78944" y="49474"/>
            <a:ext cx="9404723" cy="1400530"/>
          </a:xfrm>
        </p:spPr>
        <p:txBody>
          <a:bodyPr/>
          <a:lstStyle/>
          <a:p>
            <a:r>
              <a:rPr lang="en-GB" sz="3200" dirty="0"/>
              <a:t>Process Capability</a:t>
            </a:r>
          </a:p>
        </p:txBody>
      </p:sp>
      <p:grpSp>
        <p:nvGrpSpPr>
          <p:cNvPr id="2" name="Group 3"/>
          <p:cNvGrpSpPr>
            <a:grpSpLocks/>
          </p:cNvGrpSpPr>
          <p:nvPr/>
        </p:nvGrpSpPr>
        <p:grpSpPr bwMode="auto">
          <a:xfrm>
            <a:off x="4409831" y="1851026"/>
            <a:ext cx="2749550" cy="2206625"/>
            <a:chOff x="286" y="744"/>
            <a:chExt cx="1732" cy="1390"/>
          </a:xfrm>
        </p:grpSpPr>
        <p:sp>
          <p:nvSpPr>
            <p:cNvPr id="22547" name="Line 4"/>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48" name="Line 5"/>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49" name="Line 6"/>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50" name="Line 7"/>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51" name="Text Box 8"/>
            <p:cNvSpPr txBox="1">
              <a:spLocks noChangeArrowheads="1"/>
            </p:cNvSpPr>
            <p:nvPr/>
          </p:nvSpPr>
          <p:spPr bwMode="auto">
            <a:xfrm>
              <a:off x="897" y="1677"/>
              <a:ext cx="476"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2552" name="Text Box 9"/>
            <p:cNvSpPr txBox="1">
              <a:spLocks noChangeArrowheads="1"/>
            </p:cNvSpPr>
            <p:nvPr/>
          </p:nvSpPr>
          <p:spPr bwMode="auto">
            <a:xfrm>
              <a:off x="1550" y="1611"/>
              <a:ext cx="468"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2553" name="Text Box 10"/>
            <p:cNvSpPr txBox="1">
              <a:spLocks noChangeArrowheads="1"/>
            </p:cNvSpPr>
            <p:nvPr/>
          </p:nvSpPr>
          <p:spPr bwMode="auto">
            <a:xfrm>
              <a:off x="286" y="1611"/>
              <a:ext cx="468"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grpSp>
      <p:sp>
        <p:nvSpPr>
          <p:cNvPr id="22532" name="Rectangle 11"/>
          <p:cNvSpPr>
            <a:spLocks noChangeArrowheads="1"/>
          </p:cNvSpPr>
          <p:nvPr/>
        </p:nvSpPr>
        <p:spPr bwMode="auto">
          <a:xfrm>
            <a:off x="4514851" y="2955925"/>
            <a:ext cx="266700" cy="1270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3" name="Rectangle 12"/>
          <p:cNvSpPr>
            <a:spLocks noChangeArrowheads="1"/>
          </p:cNvSpPr>
          <p:nvPr/>
        </p:nvSpPr>
        <p:spPr bwMode="auto">
          <a:xfrm>
            <a:off x="4781550" y="2714625"/>
            <a:ext cx="228600" cy="3683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4" name="Rectangle 13"/>
          <p:cNvSpPr>
            <a:spLocks noChangeArrowheads="1"/>
          </p:cNvSpPr>
          <p:nvPr/>
        </p:nvSpPr>
        <p:spPr bwMode="auto">
          <a:xfrm>
            <a:off x="5010151" y="2486025"/>
            <a:ext cx="266700" cy="596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5" name="Rectangle 14"/>
          <p:cNvSpPr>
            <a:spLocks noChangeArrowheads="1"/>
          </p:cNvSpPr>
          <p:nvPr/>
        </p:nvSpPr>
        <p:spPr bwMode="auto">
          <a:xfrm>
            <a:off x="5276852" y="1889125"/>
            <a:ext cx="316523" cy="11938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6" name="Rectangle 15"/>
          <p:cNvSpPr>
            <a:spLocks noChangeArrowheads="1"/>
          </p:cNvSpPr>
          <p:nvPr/>
        </p:nvSpPr>
        <p:spPr bwMode="auto">
          <a:xfrm>
            <a:off x="5593374" y="1673225"/>
            <a:ext cx="317988" cy="14097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7" name="Rectangle 16"/>
          <p:cNvSpPr>
            <a:spLocks noChangeArrowheads="1"/>
          </p:cNvSpPr>
          <p:nvPr/>
        </p:nvSpPr>
        <p:spPr bwMode="auto">
          <a:xfrm>
            <a:off x="5898174" y="1851025"/>
            <a:ext cx="317988" cy="1231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8" name="Rectangle 17"/>
          <p:cNvSpPr>
            <a:spLocks noChangeArrowheads="1"/>
          </p:cNvSpPr>
          <p:nvPr/>
        </p:nvSpPr>
        <p:spPr bwMode="auto">
          <a:xfrm>
            <a:off x="6216163" y="2295525"/>
            <a:ext cx="317989" cy="7874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9" name="Rectangle 18"/>
          <p:cNvSpPr>
            <a:spLocks noChangeArrowheads="1"/>
          </p:cNvSpPr>
          <p:nvPr/>
        </p:nvSpPr>
        <p:spPr bwMode="auto">
          <a:xfrm>
            <a:off x="6534152" y="2600325"/>
            <a:ext cx="316523" cy="482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40" name="Rectangle 19"/>
          <p:cNvSpPr>
            <a:spLocks noChangeArrowheads="1"/>
          </p:cNvSpPr>
          <p:nvPr/>
        </p:nvSpPr>
        <p:spPr bwMode="auto">
          <a:xfrm>
            <a:off x="6850674" y="2879725"/>
            <a:ext cx="317988" cy="2032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41" name="Freeform 20"/>
          <p:cNvSpPr>
            <a:spLocks/>
          </p:cNvSpPr>
          <p:nvPr/>
        </p:nvSpPr>
        <p:spPr bwMode="auto">
          <a:xfrm>
            <a:off x="3622432" y="1624013"/>
            <a:ext cx="4423997" cy="14668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grpSp>
        <p:nvGrpSpPr>
          <p:cNvPr id="3" name="Group 21"/>
          <p:cNvGrpSpPr>
            <a:grpSpLocks/>
          </p:cNvGrpSpPr>
          <p:nvPr/>
        </p:nvGrpSpPr>
        <p:grpSpPr bwMode="auto">
          <a:xfrm>
            <a:off x="2681298" y="4457702"/>
            <a:ext cx="5687514" cy="995363"/>
            <a:chOff x="729" y="2808"/>
            <a:chExt cx="3583" cy="627"/>
          </a:xfrm>
        </p:grpSpPr>
        <p:sp>
          <p:nvSpPr>
            <p:cNvPr id="22543" name="Text Box 22"/>
            <p:cNvSpPr txBox="1">
              <a:spLocks noChangeArrowheads="1"/>
            </p:cNvSpPr>
            <p:nvPr/>
          </p:nvSpPr>
          <p:spPr bwMode="auto">
            <a:xfrm>
              <a:off x="729" y="2984"/>
              <a:ext cx="194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Process Capability = </a:t>
              </a:r>
            </a:p>
          </p:txBody>
        </p:sp>
        <p:sp>
          <p:nvSpPr>
            <p:cNvPr id="22544" name="Text Box 23"/>
            <p:cNvSpPr txBox="1">
              <a:spLocks noChangeArrowheads="1"/>
            </p:cNvSpPr>
            <p:nvPr/>
          </p:nvSpPr>
          <p:spPr bwMode="auto">
            <a:xfrm>
              <a:off x="3137" y="2808"/>
              <a:ext cx="67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 Limits</a:t>
              </a:r>
            </a:p>
          </p:txBody>
        </p:sp>
        <p:sp>
          <p:nvSpPr>
            <p:cNvPr id="22545" name="Text Box 24"/>
            <p:cNvSpPr txBox="1">
              <a:spLocks noChangeArrowheads="1"/>
            </p:cNvSpPr>
            <p:nvPr/>
          </p:nvSpPr>
          <p:spPr bwMode="auto">
            <a:xfrm>
              <a:off x="2747" y="3144"/>
              <a:ext cx="146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Actual Variation</a:t>
              </a:r>
            </a:p>
          </p:txBody>
        </p:sp>
        <p:sp>
          <p:nvSpPr>
            <p:cNvPr id="22546" name="Line 25"/>
            <p:cNvSpPr>
              <a:spLocks noChangeShapeType="1"/>
            </p:cNvSpPr>
            <p:nvPr/>
          </p:nvSpPr>
          <p:spPr bwMode="auto">
            <a:xfrm>
              <a:off x="2768" y="3144"/>
              <a:ext cx="154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grpSp>
    </p:spTree>
    <p:extLst>
      <p:ext uri="{BB962C8B-B14F-4D97-AF65-F5344CB8AC3E}">
        <p14:creationId xmlns:p14="http://schemas.microsoft.com/office/powerpoint/2010/main" val="13089434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3"/>
          <p:cNvSpPr>
            <a:spLocks noChangeShapeType="1"/>
          </p:cNvSpPr>
          <p:nvPr/>
        </p:nvSpPr>
        <p:spPr bwMode="auto">
          <a:xfrm>
            <a:off x="7067552" y="2316711"/>
            <a:ext cx="181121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5" name="Line 4"/>
          <p:cNvSpPr>
            <a:spLocks noChangeShapeType="1"/>
          </p:cNvSpPr>
          <p:nvPr/>
        </p:nvSpPr>
        <p:spPr bwMode="auto">
          <a:xfrm>
            <a:off x="7958504" y="13435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6" name="Line 5"/>
          <p:cNvSpPr>
            <a:spLocks noChangeShapeType="1"/>
          </p:cNvSpPr>
          <p:nvPr/>
        </p:nvSpPr>
        <p:spPr bwMode="auto">
          <a:xfrm>
            <a:off x="7145215" y="133404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7" name="Line 6"/>
          <p:cNvSpPr>
            <a:spLocks noChangeShapeType="1"/>
          </p:cNvSpPr>
          <p:nvPr/>
        </p:nvSpPr>
        <p:spPr bwMode="auto">
          <a:xfrm>
            <a:off x="8751277" y="133404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8" name="Text Box 7"/>
          <p:cNvSpPr txBox="1">
            <a:spLocks noChangeArrowheads="1"/>
          </p:cNvSpPr>
          <p:nvPr/>
        </p:nvSpPr>
        <p:spPr bwMode="auto">
          <a:xfrm>
            <a:off x="7583929" y="2482396"/>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59" name="Text Box 8"/>
          <p:cNvSpPr txBox="1">
            <a:spLocks noChangeArrowheads="1"/>
          </p:cNvSpPr>
          <p:nvPr/>
        </p:nvSpPr>
        <p:spPr bwMode="auto">
          <a:xfrm>
            <a:off x="8381488" y="2391750"/>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60" name="Text Box 9"/>
          <p:cNvSpPr txBox="1">
            <a:spLocks noChangeArrowheads="1"/>
          </p:cNvSpPr>
          <p:nvPr/>
        </p:nvSpPr>
        <p:spPr bwMode="auto">
          <a:xfrm>
            <a:off x="6836240" y="2391750"/>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61" name="Rectangle 10"/>
          <p:cNvSpPr>
            <a:spLocks noChangeArrowheads="1"/>
          </p:cNvSpPr>
          <p:nvPr/>
        </p:nvSpPr>
        <p:spPr bwMode="auto">
          <a:xfrm>
            <a:off x="8005398" y="2218286"/>
            <a:ext cx="10990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2" name="Rectangle 11"/>
          <p:cNvSpPr>
            <a:spLocks noChangeArrowheads="1"/>
          </p:cNvSpPr>
          <p:nvPr/>
        </p:nvSpPr>
        <p:spPr bwMode="auto">
          <a:xfrm>
            <a:off x="8115300" y="2026198"/>
            <a:ext cx="95250"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3" name="Rectangle 12"/>
          <p:cNvSpPr>
            <a:spLocks noChangeArrowheads="1"/>
          </p:cNvSpPr>
          <p:nvPr/>
        </p:nvSpPr>
        <p:spPr bwMode="auto">
          <a:xfrm>
            <a:off x="8210551" y="1843636"/>
            <a:ext cx="108438"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4" name="Rectangle 13"/>
          <p:cNvSpPr>
            <a:spLocks noChangeArrowheads="1"/>
          </p:cNvSpPr>
          <p:nvPr/>
        </p:nvSpPr>
        <p:spPr bwMode="auto">
          <a:xfrm>
            <a:off x="8318990" y="1367386"/>
            <a:ext cx="130419"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5" name="Rectangle 14"/>
          <p:cNvSpPr>
            <a:spLocks noChangeArrowheads="1"/>
          </p:cNvSpPr>
          <p:nvPr/>
        </p:nvSpPr>
        <p:spPr bwMode="auto">
          <a:xfrm>
            <a:off x="8449408" y="1195936"/>
            <a:ext cx="130420"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6" name="Rectangle 15"/>
          <p:cNvSpPr>
            <a:spLocks noChangeArrowheads="1"/>
          </p:cNvSpPr>
          <p:nvPr/>
        </p:nvSpPr>
        <p:spPr bwMode="auto">
          <a:xfrm>
            <a:off x="8575431" y="1337225"/>
            <a:ext cx="130420"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7" name="Rectangle 16"/>
          <p:cNvSpPr>
            <a:spLocks noChangeArrowheads="1"/>
          </p:cNvSpPr>
          <p:nvPr/>
        </p:nvSpPr>
        <p:spPr bwMode="auto">
          <a:xfrm>
            <a:off x="8705852" y="1691236"/>
            <a:ext cx="1318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8" name="Rectangle 17"/>
          <p:cNvSpPr>
            <a:spLocks noChangeArrowheads="1"/>
          </p:cNvSpPr>
          <p:nvPr/>
        </p:nvSpPr>
        <p:spPr bwMode="auto">
          <a:xfrm>
            <a:off x="8837735" y="1935713"/>
            <a:ext cx="128954"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9" name="Rectangle 18"/>
          <p:cNvSpPr>
            <a:spLocks noChangeArrowheads="1"/>
          </p:cNvSpPr>
          <p:nvPr/>
        </p:nvSpPr>
        <p:spPr bwMode="auto">
          <a:xfrm>
            <a:off x="8966690" y="2157963"/>
            <a:ext cx="130419"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70" name="Freeform 19"/>
          <p:cNvSpPr>
            <a:spLocks/>
          </p:cNvSpPr>
          <p:nvPr/>
        </p:nvSpPr>
        <p:spPr bwMode="auto">
          <a:xfrm>
            <a:off x="7639051" y="1127673"/>
            <a:ext cx="1820008" cy="1169988"/>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571" name="Text Box 20"/>
          <p:cNvSpPr txBox="1">
            <a:spLocks noChangeArrowheads="1"/>
          </p:cNvSpPr>
          <p:nvPr/>
        </p:nvSpPr>
        <p:spPr bwMode="auto">
          <a:xfrm>
            <a:off x="6914088" y="3278706"/>
            <a:ext cx="28889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Off target and capable</a:t>
            </a:r>
          </a:p>
        </p:txBody>
      </p:sp>
      <p:sp>
        <p:nvSpPr>
          <p:cNvPr id="23572" name="Text Box 21"/>
          <p:cNvSpPr txBox="1">
            <a:spLocks noChangeArrowheads="1"/>
          </p:cNvSpPr>
          <p:nvPr/>
        </p:nvSpPr>
        <p:spPr bwMode="auto">
          <a:xfrm>
            <a:off x="2129206" y="3278738"/>
            <a:ext cx="334840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On target and capable</a:t>
            </a:r>
          </a:p>
        </p:txBody>
      </p:sp>
      <p:sp>
        <p:nvSpPr>
          <p:cNvPr id="23573" name="Line 22"/>
          <p:cNvSpPr>
            <a:spLocks noChangeShapeType="1"/>
          </p:cNvSpPr>
          <p:nvPr/>
        </p:nvSpPr>
        <p:spPr bwMode="auto">
          <a:xfrm>
            <a:off x="2800352" y="2297661"/>
            <a:ext cx="188448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4" name="Line 23"/>
          <p:cNvSpPr>
            <a:spLocks noChangeShapeType="1"/>
          </p:cNvSpPr>
          <p:nvPr/>
        </p:nvSpPr>
        <p:spPr bwMode="auto">
          <a:xfrm>
            <a:off x="3726474" y="132452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5" name="Line 24"/>
          <p:cNvSpPr>
            <a:spLocks noChangeShapeType="1"/>
          </p:cNvSpPr>
          <p:nvPr/>
        </p:nvSpPr>
        <p:spPr bwMode="auto">
          <a:xfrm>
            <a:off x="2880946" y="13149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6" name="Line 25"/>
          <p:cNvSpPr>
            <a:spLocks noChangeShapeType="1"/>
          </p:cNvSpPr>
          <p:nvPr/>
        </p:nvSpPr>
        <p:spPr bwMode="auto">
          <a:xfrm>
            <a:off x="4551485" y="13149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7" name="Text Box 26"/>
          <p:cNvSpPr txBox="1">
            <a:spLocks noChangeArrowheads="1"/>
          </p:cNvSpPr>
          <p:nvPr/>
        </p:nvSpPr>
        <p:spPr bwMode="auto">
          <a:xfrm>
            <a:off x="3352631" y="2463346"/>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78" name="Text Box 27"/>
          <p:cNvSpPr txBox="1">
            <a:spLocks noChangeArrowheads="1"/>
          </p:cNvSpPr>
          <p:nvPr/>
        </p:nvSpPr>
        <p:spPr bwMode="auto">
          <a:xfrm>
            <a:off x="4181695" y="23838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79" name="Text Box 28"/>
          <p:cNvSpPr txBox="1">
            <a:spLocks noChangeArrowheads="1"/>
          </p:cNvSpPr>
          <p:nvPr/>
        </p:nvSpPr>
        <p:spPr bwMode="auto">
          <a:xfrm>
            <a:off x="2572703" y="23838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80" name="Rectangle 29"/>
          <p:cNvSpPr>
            <a:spLocks noChangeArrowheads="1"/>
          </p:cNvSpPr>
          <p:nvPr/>
        </p:nvSpPr>
        <p:spPr bwMode="auto">
          <a:xfrm>
            <a:off x="3163767" y="2199236"/>
            <a:ext cx="108438"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1" name="Rectangle 30"/>
          <p:cNvSpPr>
            <a:spLocks noChangeArrowheads="1"/>
          </p:cNvSpPr>
          <p:nvPr/>
        </p:nvSpPr>
        <p:spPr bwMode="auto">
          <a:xfrm>
            <a:off x="3272205" y="2007148"/>
            <a:ext cx="95250"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2" name="Rectangle 31"/>
          <p:cNvSpPr>
            <a:spLocks noChangeArrowheads="1"/>
          </p:cNvSpPr>
          <p:nvPr/>
        </p:nvSpPr>
        <p:spPr bwMode="auto">
          <a:xfrm>
            <a:off x="3367454" y="1824586"/>
            <a:ext cx="109904"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3" name="Rectangle 32"/>
          <p:cNvSpPr>
            <a:spLocks noChangeArrowheads="1"/>
          </p:cNvSpPr>
          <p:nvPr/>
        </p:nvSpPr>
        <p:spPr bwMode="auto">
          <a:xfrm>
            <a:off x="3477360" y="1348336"/>
            <a:ext cx="130419"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4" name="Rectangle 33"/>
          <p:cNvSpPr>
            <a:spLocks noChangeArrowheads="1"/>
          </p:cNvSpPr>
          <p:nvPr/>
        </p:nvSpPr>
        <p:spPr bwMode="auto">
          <a:xfrm>
            <a:off x="3607777" y="1176886"/>
            <a:ext cx="130420"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5" name="Rectangle 34"/>
          <p:cNvSpPr>
            <a:spLocks noChangeArrowheads="1"/>
          </p:cNvSpPr>
          <p:nvPr/>
        </p:nvSpPr>
        <p:spPr bwMode="auto">
          <a:xfrm>
            <a:off x="3733800" y="1318175"/>
            <a:ext cx="128954"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6" name="Rectangle 35"/>
          <p:cNvSpPr>
            <a:spLocks noChangeArrowheads="1"/>
          </p:cNvSpPr>
          <p:nvPr/>
        </p:nvSpPr>
        <p:spPr bwMode="auto">
          <a:xfrm>
            <a:off x="3862755" y="1672186"/>
            <a:ext cx="1318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7" name="Rectangle 36"/>
          <p:cNvSpPr>
            <a:spLocks noChangeArrowheads="1"/>
          </p:cNvSpPr>
          <p:nvPr/>
        </p:nvSpPr>
        <p:spPr bwMode="auto">
          <a:xfrm>
            <a:off x="3994638" y="1916663"/>
            <a:ext cx="13042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8" name="Rectangle 37"/>
          <p:cNvSpPr>
            <a:spLocks noChangeArrowheads="1"/>
          </p:cNvSpPr>
          <p:nvPr/>
        </p:nvSpPr>
        <p:spPr bwMode="auto">
          <a:xfrm>
            <a:off x="4125060" y="2138913"/>
            <a:ext cx="130419"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9" name="Freeform 38"/>
          <p:cNvSpPr>
            <a:spLocks/>
          </p:cNvSpPr>
          <p:nvPr/>
        </p:nvSpPr>
        <p:spPr bwMode="auto">
          <a:xfrm>
            <a:off x="2795954" y="1108623"/>
            <a:ext cx="1821474" cy="1169988"/>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590" name="Text Box 39"/>
          <p:cNvSpPr txBox="1">
            <a:spLocks noChangeArrowheads="1"/>
          </p:cNvSpPr>
          <p:nvPr/>
        </p:nvSpPr>
        <p:spPr bwMode="auto">
          <a:xfrm>
            <a:off x="2115860" y="6050481"/>
            <a:ext cx="334578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On target and not capable</a:t>
            </a:r>
          </a:p>
        </p:txBody>
      </p:sp>
      <p:sp>
        <p:nvSpPr>
          <p:cNvPr id="23591" name="Line 40"/>
          <p:cNvSpPr>
            <a:spLocks noChangeShapeType="1"/>
          </p:cNvSpPr>
          <p:nvPr/>
        </p:nvSpPr>
        <p:spPr bwMode="auto">
          <a:xfrm>
            <a:off x="2809144" y="5178973"/>
            <a:ext cx="188741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2" name="Line 41"/>
          <p:cNvSpPr>
            <a:spLocks noChangeShapeType="1"/>
          </p:cNvSpPr>
          <p:nvPr/>
        </p:nvSpPr>
        <p:spPr bwMode="auto">
          <a:xfrm>
            <a:off x="3736731" y="4205836"/>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3" name="Line 42"/>
          <p:cNvSpPr>
            <a:spLocks noChangeShapeType="1"/>
          </p:cNvSpPr>
          <p:nvPr/>
        </p:nvSpPr>
        <p:spPr bwMode="auto">
          <a:xfrm>
            <a:off x="2891204" y="4196311"/>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4" name="Line 43"/>
          <p:cNvSpPr>
            <a:spLocks noChangeShapeType="1"/>
          </p:cNvSpPr>
          <p:nvPr/>
        </p:nvSpPr>
        <p:spPr bwMode="auto">
          <a:xfrm>
            <a:off x="4561743" y="4196311"/>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5" name="Text Box 44"/>
          <p:cNvSpPr txBox="1">
            <a:spLocks noChangeArrowheads="1"/>
          </p:cNvSpPr>
          <p:nvPr/>
        </p:nvSpPr>
        <p:spPr bwMode="auto">
          <a:xfrm>
            <a:off x="3362156" y="5344659"/>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96" name="Text Box 45"/>
          <p:cNvSpPr txBox="1">
            <a:spLocks noChangeArrowheads="1"/>
          </p:cNvSpPr>
          <p:nvPr/>
        </p:nvSpPr>
        <p:spPr bwMode="auto">
          <a:xfrm>
            <a:off x="4191953" y="52540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97" name="Text Box 46"/>
          <p:cNvSpPr txBox="1">
            <a:spLocks noChangeArrowheads="1"/>
          </p:cNvSpPr>
          <p:nvPr/>
        </p:nvSpPr>
        <p:spPr bwMode="auto">
          <a:xfrm>
            <a:off x="2582960" y="52540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98" name="Rectangle 47"/>
          <p:cNvSpPr>
            <a:spLocks noChangeArrowheads="1"/>
          </p:cNvSpPr>
          <p:nvPr/>
        </p:nvSpPr>
        <p:spPr bwMode="auto">
          <a:xfrm>
            <a:off x="2577613" y="5066261"/>
            <a:ext cx="24032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99" name="Rectangle 48"/>
          <p:cNvSpPr>
            <a:spLocks noChangeArrowheads="1"/>
          </p:cNvSpPr>
          <p:nvPr/>
        </p:nvSpPr>
        <p:spPr bwMode="auto">
          <a:xfrm>
            <a:off x="2817935" y="4874173"/>
            <a:ext cx="205154"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0" name="Rectangle 49"/>
          <p:cNvSpPr>
            <a:spLocks noChangeArrowheads="1"/>
          </p:cNvSpPr>
          <p:nvPr/>
        </p:nvSpPr>
        <p:spPr bwMode="auto">
          <a:xfrm>
            <a:off x="3023090" y="4691611"/>
            <a:ext cx="237392"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1" name="Rectangle 50"/>
          <p:cNvSpPr>
            <a:spLocks noChangeArrowheads="1"/>
          </p:cNvSpPr>
          <p:nvPr/>
        </p:nvSpPr>
        <p:spPr bwMode="auto">
          <a:xfrm>
            <a:off x="3260481" y="4215361"/>
            <a:ext cx="285750"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2" name="Rectangle 51"/>
          <p:cNvSpPr>
            <a:spLocks noChangeArrowheads="1"/>
          </p:cNvSpPr>
          <p:nvPr/>
        </p:nvSpPr>
        <p:spPr bwMode="auto">
          <a:xfrm>
            <a:off x="3546232" y="4043911"/>
            <a:ext cx="284285"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3" name="Rectangle 52"/>
          <p:cNvSpPr>
            <a:spLocks noChangeArrowheads="1"/>
          </p:cNvSpPr>
          <p:nvPr/>
        </p:nvSpPr>
        <p:spPr bwMode="auto">
          <a:xfrm>
            <a:off x="3820259" y="4185200"/>
            <a:ext cx="282819"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4" name="Rectangle 53"/>
          <p:cNvSpPr>
            <a:spLocks noChangeArrowheads="1"/>
          </p:cNvSpPr>
          <p:nvPr/>
        </p:nvSpPr>
        <p:spPr bwMode="auto">
          <a:xfrm>
            <a:off x="4103078" y="4539211"/>
            <a:ext cx="2842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5" name="Rectangle 54"/>
          <p:cNvSpPr>
            <a:spLocks noChangeArrowheads="1"/>
          </p:cNvSpPr>
          <p:nvPr/>
        </p:nvSpPr>
        <p:spPr bwMode="auto">
          <a:xfrm>
            <a:off x="4387362" y="4783688"/>
            <a:ext cx="28575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6" name="Rectangle 55"/>
          <p:cNvSpPr>
            <a:spLocks noChangeArrowheads="1"/>
          </p:cNvSpPr>
          <p:nvPr/>
        </p:nvSpPr>
        <p:spPr bwMode="auto">
          <a:xfrm>
            <a:off x="4673113" y="5005938"/>
            <a:ext cx="284285"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7" name="Freeform 56"/>
          <p:cNvSpPr>
            <a:spLocks/>
          </p:cNvSpPr>
          <p:nvPr/>
        </p:nvSpPr>
        <p:spPr bwMode="auto">
          <a:xfrm>
            <a:off x="1777512" y="4008988"/>
            <a:ext cx="3968262" cy="11699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608" name="Text Box 57"/>
          <p:cNvSpPr txBox="1">
            <a:spLocks noChangeArrowheads="1"/>
          </p:cNvSpPr>
          <p:nvPr/>
        </p:nvSpPr>
        <p:spPr bwMode="auto">
          <a:xfrm>
            <a:off x="6896859" y="6050481"/>
            <a:ext cx="335861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Off target and not capable</a:t>
            </a:r>
          </a:p>
        </p:txBody>
      </p:sp>
      <p:sp>
        <p:nvSpPr>
          <p:cNvPr id="23609" name="Line 58"/>
          <p:cNvSpPr>
            <a:spLocks noChangeShapeType="1"/>
          </p:cNvSpPr>
          <p:nvPr/>
        </p:nvSpPr>
        <p:spPr bwMode="auto">
          <a:xfrm>
            <a:off x="7186247" y="5183736"/>
            <a:ext cx="188448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0" name="Line 59"/>
          <p:cNvSpPr>
            <a:spLocks noChangeShapeType="1"/>
          </p:cNvSpPr>
          <p:nvPr/>
        </p:nvSpPr>
        <p:spPr bwMode="auto">
          <a:xfrm>
            <a:off x="8113835" y="42105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1" name="Line 60"/>
          <p:cNvSpPr>
            <a:spLocks noChangeShapeType="1"/>
          </p:cNvSpPr>
          <p:nvPr/>
        </p:nvSpPr>
        <p:spPr bwMode="auto">
          <a:xfrm>
            <a:off x="7266843" y="42010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2" name="Line 61"/>
          <p:cNvSpPr>
            <a:spLocks noChangeShapeType="1"/>
          </p:cNvSpPr>
          <p:nvPr/>
        </p:nvSpPr>
        <p:spPr bwMode="auto">
          <a:xfrm>
            <a:off x="8938846" y="42010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3" name="Text Box 62"/>
          <p:cNvSpPr txBox="1">
            <a:spLocks noChangeArrowheads="1"/>
          </p:cNvSpPr>
          <p:nvPr/>
        </p:nvSpPr>
        <p:spPr bwMode="auto">
          <a:xfrm>
            <a:off x="7737794" y="5349421"/>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614" name="Text Box 63"/>
          <p:cNvSpPr txBox="1">
            <a:spLocks noChangeArrowheads="1"/>
          </p:cNvSpPr>
          <p:nvPr/>
        </p:nvSpPr>
        <p:spPr bwMode="auto">
          <a:xfrm>
            <a:off x="8569057" y="5258775"/>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615" name="Text Box 64"/>
          <p:cNvSpPr txBox="1">
            <a:spLocks noChangeArrowheads="1"/>
          </p:cNvSpPr>
          <p:nvPr/>
        </p:nvSpPr>
        <p:spPr bwMode="auto">
          <a:xfrm>
            <a:off x="6958599" y="5258775"/>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616" name="Rectangle 65"/>
          <p:cNvSpPr>
            <a:spLocks noChangeArrowheads="1"/>
          </p:cNvSpPr>
          <p:nvPr/>
        </p:nvSpPr>
        <p:spPr bwMode="auto">
          <a:xfrm>
            <a:off x="7411916" y="5080548"/>
            <a:ext cx="24032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7" name="Rectangle 66"/>
          <p:cNvSpPr>
            <a:spLocks noChangeArrowheads="1"/>
          </p:cNvSpPr>
          <p:nvPr/>
        </p:nvSpPr>
        <p:spPr bwMode="auto">
          <a:xfrm>
            <a:off x="7652240" y="4888463"/>
            <a:ext cx="203689" cy="293687"/>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8" name="Rectangle 67"/>
          <p:cNvSpPr>
            <a:spLocks noChangeArrowheads="1"/>
          </p:cNvSpPr>
          <p:nvPr/>
        </p:nvSpPr>
        <p:spPr bwMode="auto">
          <a:xfrm>
            <a:off x="7855929" y="4705898"/>
            <a:ext cx="238857"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9" name="Rectangle 68"/>
          <p:cNvSpPr>
            <a:spLocks noChangeArrowheads="1"/>
          </p:cNvSpPr>
          <p:nvPr/>
        </p:nvSpPr>
        <p:spPr bwMode="auto">
          <a:xfrm>
            <a:off x="8094785" y="4229648"/>
            <a:ext cx="285750"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0" name="Rectangle 69"/>
          <p:cNvSpPr>
            <a:spLocks noChangeArrowheads="1"/>
          </p:cNvSpPr>
          <p:nvPr/>
        </p:nvSpPr>
        <p:spPr bwMode="auto">
          <a:xfrm>
            <a:off x="8380536" y="4058198"/>
            <a:ext cx="284285"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1" name="Rectangle 70"/>
          <p:cNvSpPr>
            <a:spLocks noChangeArrowheads="1"/>
          </p:cNvSpPr>
          <p:nvPr/>
        </p:nvSpPr>
        <p:spPr bwMode="auto">
          <a:xfrm>
            <a:off x="8653098" y="4199486"/>
            <a:ext cx="284285" cy="982662"/>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2" name="Rectangle 71"/>
          <p:cNvSpPr>
            <a:spLocks noChangeArrowheads="1"/>
          </p:cNvSpPr>
          <p:nvPr/>
        </p:nvSpPr>
        <p:spPr bwMode="auto">
          <a:xfrm>
            <a:off x="8937383" y="4553498"/>
            <a:ext cx="2842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3" name="Rectangle 72"/>
          <p:cNvSpPr>
            <a:spLocks noChangeArrowheads="1"/>
          </p:cNvSpPr>
          <p:nvPr/>
        </p:nvSpPr>
        <p:spPr bwMode="auto">
          <a:xfrm>
            <a:off x="9221666" y="4797975"/>
            <a:ext cx="28575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4" name="Rectangle 73"/>
          <p:cNvSpPr>
            <a:spLocks noChangeArrowheads="1"/>
          </p:cNvSpPr>
          <p:nvPr/>
        </p:nvSpPr>
        <p:spPr bwMode="auto">
          <a:xfrm>
            <a:off x="9507417" y="5020225"/>
            <a:ext cx="284285"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5" name="Freeform 74"/>
          <p:cNvSpPr>
            <a:spLocks/>
          </p:cNvSpPr>
          <p:nvPr/>
        </p:nvSpPr>
        <p:spPr bwMode="auto">
          <a:xfrm>
            <a:off x="6611817" y="4008988"/>
            <a:ext cx="3966797" cy="11699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626" name="Rectangle 75"/>
          <p:cNvSpPr>
            <a:spLocks noGrp="1" noChangeArrowheads="1"/>
          </p:cNvSpPr>
          <p:nvPr>
            <p:ph type="title"/>
          </p:nvPr>
        </p:nvSpPr>
        <p:spPr>
          <a:xfrm>
            <a:off x="76506" y="40235"/>
            <a:ext cx="8621712" cy="546100"/>
          </a:xfrm>
        </p:spPr>
        <p:txBody>
          <a:bodyPr/>
          <a:lstStyle/>
          <a:p>
            <a:pPr>
              <a:spcBef>
                <a:spcPts val="0"/>
              </a:spcBef>
            </a:pPr>
            <a:r>
              <a:rPr lang="en-GB" sz="3200" dirty="0"/>
              <a:t>Possible Capability Situations</a:t>
            </a:r>
          </a:p>
        </p:txBody>
      </p:sp>
    </p:spTree>
    <p:extLst>
      <p:ext uri="{BB962C8B-B14F-4D97-AF65-F5344CB8AC3E}">
        <p14:creationId xmlns:p14="http://schemas.microsoft.com/office/powerpoint/2010/main" val="99749213"/>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Line 2"/>
          <p:cNvSpPr>
            <a:spLocks noChangeShapeType="1"/>
          </p:cNvSpPr>
          <p:nvPr/>
        </p:nvSpPr>
        <p:spPr bwMode="auto">
          <a:xfrm>
            <a:off x="2199543" y="2593977"/>
            <a:ext cx="0" cy="15208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79" name="Rectangle 3"/>
          <p:cNvSpPr>
            <a:spLocks noChangeArrowheads="1"/>
          </p:cNvSpPr>
          <p:nvPr/>
        </p:nvSpPr>
        <p:spPr bwMode="auto">
          <a:xfrm>
            <a:off x="2285509" y="2286001"/>
            <a:ext cx="1376980"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CONTINUOUS</a:t>
            </a:r>
          </a:p>
          <a:p>
            <a:pPr algn="ctr">
              <a:spcBef>
                <a:spcPct val="50000"/>
              </a:spcBef>
            </a:pPr>
            <a:r>
              <a:rPr lang="en-US" sz="1600" b="1" dirty="0"/>
              <a:t>DATA</a:t>
            </a:r>
            <a:endParaRPr lang="en-US" sz="1800" b="1" dirty="0"/>
          </a:p>
        </p:txBody>
      </p:sp>
      <p:sp>
        <p:nvSpPr>
          <p:cNvPr id="24580" name="Rectangle 4"/>
          <p:cNvSpPr>
            <a:spLocks noChangeArrowheads="1"/>
          </p:cNvSpPr>
          <p:nvPr/>
        </p:nvSpPr>
        <p:spPr bwMode="auto">
          <a:xfrm>
            <a:off x="4318290" y="1924052"/>
            <a:ext cx="774123"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SHORT-</a:t>
            </a:r>
          </a:p>
          <a:p>
            <a:pPr algn="ctr">
              <a:spcBef>
                <a:spcPct val="30000"/>
              </a:spcBef>
            </a:pPr>
            <a:r>
              <a:rPr lang="en-US" sz="1600" b="1" dirty="0"/>
              <a:t>TERM</a:t>
            </a:r>
            <a:endParaRPr lang="en-US" sz="1800" b="1" dirty="0"/>
          </a:p>
        </p:txBody>
      </p:sp>
      <p:sp>
        <p:nvSpPr>
          <p:cNvPr id="24581" name="Oval 5"/>
          <p:cNvSpPr>
            <a:spLocks noChangeArrowheads="1"/>
          </p:cNvSpPr>
          <p:nvPr/>
        </p:nvSpPr>
        <p:spPr bwMode="auto">
          <a:xfrm>
            <a:off x="5477608" y="2055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a:t>
            </a:r>
          </a:p>
        </p:txBody>
      </p:sp>
      <p:sp>
        <p:nvSpPr>
          <p:cNvPr id="24582" name="Oval 6"/>
          <p:cNvSpPr>
            <a:spLocks noChangeArrowheads="1"/>
          </p:cNvSpPr>
          <p:nvPr/>
        </p:nvSpPr>
        <p:spPr bwMode="auto">
          <a:xfrm>
            <a:off x="6166339" y="2055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PK</a:t>
            </a:r>
          </a:p>
        </p:txBody>
      </p:sp>
      <p:sp>
        <p:nvSpPr>
          <p:cNvPr id="24583" name="Oval 7"/>
          <p:cNvSpPr>
            <a:spLocks noChangeArrowheads="1"/>
          </p:cNvSpPr>
          <p:nvPr/>
        </p:nvSpPr>
        <p:spPr bwMode="auto">
          <a:xfrm>
            <a:off x="5477608" y="3046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a:t>
            </a:r>
          </a:p>
        </p:txBody>
      </p:sp>
      <p:sp>
        <p:nvSpPr>
          <p:cNvPr id="24584" name="Oval 8"/>
          <p:cNvSpPr>
            <a:spLocks noChangeArrowheads="1"/>
          </p:cNvSpPr>
          <p:nvPr/>
        </p:nvSpPr>
        <p:spPr bwMode="auto">
          <a:xfrm>
            <a:off x="6226421" y="3046415"/>
            <a:ext cx="659423"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PK</a:t>
            </a:r>
          </a:p>
        </p:txBody>
      </p:sp>
      <p:sp>
        <p:nvSpPr>
          <p:cNvPr id="24585" name="Line 9"/>
          <p:cNvSpPr>
            <a:spLocks noChangeShapeType="1"/>
          </p:cNvSpPr>
          <p:nvPr/>
        </p:nvSpPr>
        <p:spPr bwMode="auto">
          <a:xfrm>
            <a:off x="4170486" y="2209800"/>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86" name="Line 10"/>
          <p:cNvSpPr>
            <a:spLocks noChangeShapeType="1"/>
          </p:cNvSpPr>
          <p:nvPr/>
        </p:nvSpPr>
        <p:spPr bwMode="auto">
          <a:xfrm>
            <a:off x="4170486" y="3276600"/>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87" name="Oval 11"/>
          <p:cNvSpPr>
            <a:spLocks noChangeArrowheads="1"/>
          </p:cNvSpPr>
          <p:nvPr/>
        </p:nvSpPr>
        <p:spPr bwMode="auto">
          <a:xfrm>
            <a:off x="6090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DPO</a:t>
            </a:r>
          </a:p>
        </p:txBody>
      </p:sp>
      <p:sp>
        <p:nvSpPr>
          <p:cNvPr id="24588" name="Oval 12"/>
          <p:cNvSpPr>
            <a:spLocks noChangeArrowheads="1"/>
          </p:cNvSpPr>
          <p:nvPr/>
        </p:nvSpPr>
        <p:spPr bwMode="auto">
          <a:xfrm>
            <a:off x="56329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DPU</a:t>
            </a:r>
          </a:p>
        </p:txBody>
      </p:sp>
      <p:sp>
        <p:nvSpPr>
          <p:cNvPr id="24589" name="Oval 13"/>
          <p:cNvSpPr>
            <a:spLocks noChangeArrowheads="1"/>
          </p:cNvSpPr>
          <p:nvPr/>
        </p:nvSpPr>
        <p:spPr bwMode="auto">
          <a:xfrm>
            <a:off x="5328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latin typeface="Times New Roman" pitchFamily="18" charset="0"/>
              </a:rPr>
              <a:t>PPM</a:t>
            </a:r>
          </a:p>
        </p:txBody>
      </p:sp>
      <p:sp>
        <p:nvSpPr>
          <p:cNvPr id="24590" name="Line 14"/>
          <p:cNvSpPr>
            <a:spLocks noChangeShapeType="1"/>
          </p:cNvSpPr>
          <p:nvPr/>
        </p:nvSpPr>
        <p:spPr bwMode="auto">
          <a:xfrm>
            <a:off x="4170484" y="4114800"/>
            <a:ext cx="1121020"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1" name="Oval 15"/>
          <p:cNvSpPr>
            <a:spLocks noChangeArrowheads="1"/>
          </p:cNvSpPr>
          <p:nvPr/>
        </p:nvSpPr>
        <p:spPr bwMode="auto">
          <a:xfrm>
            <a:off x="64711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RT</a:t>
            </a:r>
          </a:p>
        </p:txBody>
      </p:sp>
      <p:sp>
        <p:nvSpPr>
          <p:cNvPr id="24592" name="Freeform 16"/>
          <p:cNvSpPr>
            <a:spLocks/>
          </p:cNvSpPr>
          <p:nvPr/>
        </p:nvSpPr>
        <p:spPr bwMode="auto">
          <a:xfrm>
            <a:off x="8626720" y="2093913"/>
            <a:ext cx="471854" cy="2062162"/>
          </a:xfrm>
          <a:custGeom>
            <a:avLst/>
            <a:gdLst>
              <a:gd name="T0" fmla="*/ 0 w 297"/>
              <a:gd name="T1" fmla="*/ 0 h 1299"/>
              <a:gd name="T2" fmla="*/ 2147483647 w 297"/>
              <a:gd name="T3" fmla="*/ 2147483647 h 1299"/>
              <a:gd name="T4" fmla="*/ 2147483647 w 297"/>
              <a:gd name="T5" fmla="*/ 2147483647 h 1299"/>
              <a:gd name="T6" fmla="*/ 2147483647 w 297"/>
              <a:gd name="T7" fmla="*/ 2147483647 h 1299"/>
              <a:gd name="T8" fmla="*/ 2147483647 w 297"/>
              <a:gd name="T9" fmla="*/ 2147483647 h 1299"/>
              <a:gd name="T10" fmla="*/ 2147483647 w 297"/>
              <a:gd name="T11" fmla="*/ 2147483647 h 1299"/>
              <a:gd name="T12" fmla="*/ 2147483647 w 297"/>
              <a:gd name="T13" fmla="*/ 2147483647 h 1299"/>
              <a:gd name="T14" fmla="*/ 2147483647 w 297"/>
              <a:gd name="T15" fmla="*/ 2147483647 h 1299"/>
              <a:gd name="T16" fmla="*/ 2147483647 w 297"/>
              <a:gd name="T17" fmla="*/ 2147483647 h 1299"/>
              <a:gd name="T18" fmla="*/ 2147483647 w 297"/>
              <a:gd name="T19" fmla="*/ 2147483647 h 1299"/>
              <a:gd name="T20" fmla="*/ 2147483647 w 297"/>
              <a:gd name="T21" fmla="*/ 2147483647 h 1299"/>
              <a:gd name="T22" fmla="*/ 2147483647 w 297"/>
              <a:gd name="T23" fmla="*/ 2147483647 h 1299"/>
              <a:gd name="T24" fmla="*/ 2147483647 w 297"/>
              <a:gd name="T25" fmla="*/ 2147483647 h 1299"/>
              <a:gd name="T26" fmla="*/ 2147483647 w 297"/>
              <a:gd name="T27" fmla="*/ 2147483647 h 1299"/>
              <a:gd name="T28" fmla="*/ 2147483647 w 297"/>
              <a:gd name="T29" fmla="*/ 2147483647 h 1299"/>
              <a:gd name="T30" fmla="*/ 2147483647 w 297"/>
              <a:gd name="T31" fmla="*/ 2147483647 h 1299"/>
              <a:gd name="T32" fmla="*/ 2147483647 w 297"/>
              <a:gd name="T33" fmla="*/ 2147483647 h 1299"/>
              <a:gd name="T34" fmla="*/ 2147483647 w 297"/>
              <a:gd name="T35" fmla="*/ 2147483647 h 1299"/>
              <a:gd name="T36" fmla="*/ 2147483647 w 297"/>
              <a:gd name="T37" fmla="*/ 2147483647 h 1299"/>
              <a:gd name="T38" fmla="*/ 2147483647 w 297"/>
              <a:gd name="T39" fmla="*/ 2147483647 h 1299"/>
              <a:gd name="T40" fmla="*/ 2147483647 w 297"/>
              <a:gd name="T41" fmla="*/ 2147483647 h 1299"/>
              <a:gd name="T42" fmla="*/ 2147483647 w 297"/>
              <a:gd name="T43" fmla="*/ 2147483647 h 1299"/>
              <a:gd name="T44" fmla="*/ 0 w 297"/>
              <a:gd name="T45" fmla="*/ 2147483647 h 129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7"/>
              <a:gd name="T70" fmla="*/ 0 h 1299"/>
              <a:gd name="T71" fmla="*/ 297 w 297"/>
              <a:gd name="T72" fmla="*/ 1299 h 129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7" h="1299">
                <a:moveTo>
                  <a:pt x="0" y="0"/>
                </a:moveTo>
                <a:lnTo>
                  <a:pt x="31" y="4"/>
                </a:lnTo>
                <a:lnTo>
                  <a:pt x="55" y="8"/>
                </a:lnTo>
                <a:lnTo>
                  <a:pt x="101" y="33"/>
                </a:lnTo>
                <a:lnTo>
                  <a:pt x="133" y="67"/>
                </a:lnTo>
                <a:lnTo>
                  <a:pt x="148" y="109"/>
                </a:lnTo>
                <a:lnTo>
                  <a:pt x="148" y="540"/>
                </a:lnTo>
                <a:lnTo>
                  <a:pt x="156" y="582"/>
                </a:lnTo>
                <a:lnTo>
                  <a:pt x="187" y="620"/>
                </a:lnTo>
                <a:lnTo>
                  <a:pt x="234" y="641"/>
                </a:lnTo>
                <a:lnTo>
                  <a:pt x="265" y="649"/>
                </a:lnTo>
                <a:lnTo>
                  <a:pt x="296" y="649"/>
                </a:lnTo>
                <a:lnTo>
                  <a:pt x="265" y="653"/>
                </a:lnTo>
                <a:lnTo>
                  <a:pt x="234" y="657"/>
                </a:lnTo>
                <a:lnTo>
                  <a:pt x="187" y="678"/>
                </a:lnTo>
                <a:lnTo>
                  <a:pt x="156" y="716"/>
                </a:lnTo>
                <a:lnTo>
                  <a:pt x="148" y="758"/>
                </a:lnTo>
                <a:lnTo>
                  <a:pt x="148" y="1189"/>
                </a:lnTo>
                <a:lnTo>
                  <a:pt x="133" y="1231"/>
                </a:lnTo>
                <a:lnTo>
                  <a:pt x="101" y="1265"/>
                </a:lnTo>
                <a:lnTo>
                  <a:pt x="55" y="1290"/>
                </a:lnTo>
                <a:lnTo>
                  <a:pt x="31" y="1294"/>
                </a:lnTo>
                <a:lnTo>
                  <a:pt x="0" y="1298"/>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24593" name="Line 17"/>
          <p:cNvSpPr>
            <a:spLocks noChangeShapeType="1"/>
          </p:cNvSpPr>
          <p:nvPr/>
        </p:nvSpPr>
        <p:spPr bwMode="auto">
          <a:xfrm>
            <a:off x="2203940" y="2590800"/>
            <a:ext cx="1963615"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4" name="Line 18"/>
          <p:cNvSpPr>
            <a:spLocks noChangeShapeType="1"/>
          </p:cNvSpPr>
          <p:nvPr/>
        </p:nvSpPr>
        <p:spPr bwMode="auto">
          <a:xfrm>
            <a:off x="2203939" y="4114800"/>
            <a:ext cx="1869831"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5" name="Oval 20"/>
          <p:cNvSpPr>
            <a:spLocks noChangeArrowheads="1"/>
          </p:cNvSpPr>
          <p:nvPr/>
        </p:nvSpPr>
        <p:spPr bwMode="auto">
          <a:xfrm>
            <a:off x="6852139" y="22082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PL</a:t>
            </a:r>
          </a:p>
        </p:txBody>
      </p:sp>
      <p:sp>
        <p:nvSpPr>
          <p:cNvPr id="24596" name="Oval 21"/>
          <p:cNvSpPr>
            <a:spLocks noChangeArrowheads="1"/>
          </p:cNvSpPr>
          <p:nvPr/>
        </p:nvSpPr>
        <p:spPr bwMode="auto">
          <a:xfrm>
            <a:off x="6852139" y="18272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PU</a:t>
            </a:r>
          </a:p>
        </p:txBody>
      </p:sp>
      <p:sp>
        <p:nvSpPr>
          <p:cNvPr id="24597" name="Rectangle 22"/>
          <p:cNvSpPr>
            <a:spLocks noChangeArrowheads="1"/>
          </p:cNvSpPr>
          <p:nvPr/>
        </p:nvSpPr>
        <p:spPr bwMode="auto">
          <a:xfrm>
            <a:off x="6701204" y="2209802"/>
            <a:ext cx="19929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p>
            <a:pPr>
              <a:spcBef>
                <a:spcPct val="30000"/>
              </a:spcBef>
            </a:pPr>
            <a:endParaRPr lang="en-US" sz="2400" dirty="0"/>
          </a:p>
        </p:txBody>
      </p:sp>
      <p:sp>
        <p:nvSpPr>
          <p:cNvPr id="24598" name="Oval 23"/>
          <p:cNvSpPr>
            <a:spLocks noChangeArrowheads="1"/>
          </p:cNvSpPr>
          <p:nvPr/>
        </p:nvSpPr>
        <p:spPr bwMode="auto">
          <a:xfrm>
            <a:off x="7004539" y="3198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PL</a:t>
            </a:r>
          </a:p>
        </p:txBody>
      </p:sp>
      <p:sp>
        <p:nvSpPr>
          <p:cNvPr id="24599" name="Oval 24"/>
          <p:cNvSpPr>
            <a:spLocks noChangeArrowheads="1"/>
          </p:cNvSpPr>
          <p:nvPr/>
        </p:nvSpPr>
        <p:spPr bwMode="auto">
          <a:xfrm>
            <a:off x="7004539" y="2817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PU</a:t>
            </a:r>
          </a:p>
        </p:txBody>
      </p:sp>
      <p:sp>
        <p:nvSpPr>
          <p:cNvPr id="24600" name="Line 25"/>
          <p:cNvSpPr>
            <a:spLocks noChangeShapeType="1"/>
          </p:cNvSpPr>
          <p:nvPr/>
        </p:nvSpPr>
        <p:spPr bwMode="auto">
          <a:xfrm>
            <a:off x="4186604" y="2212977"/>
            <a:ext cx="0" cy="10636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601" name="Oval 26"/>
          <p:cNvSpPr>
            <a:spLocks noChangeArrowheads="1"/>
          </p:cNvSpPr>
          <p:nvPr/>
        </p:nvSpPr>
        <p:spPr bwMode="auto">
          <a:xfrm>
            <a:off x="6852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400" b="1" dirty="0"/>
              <a:t>DPMO</a:t>
            </a:r>
          </a:p>
        </p:txBody>
      </p:sp>
      <p:sp>
        <p:nvSpPr>
          <p:cNvPr id="24602" name="Oval 27"/>
          <p:cNvSpPr>
            <a:spLocks noChangeArrowheads="1"/>
          </p:cNvSpPr>
          <p:nvPr/>
        </p:nvSpPr>
        <p:spPr bwMode="auto">
          <a:xfrm>
            <a:off x="72331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NA</a:t>
            </a:r>
          </a:p>
        </p:txBody>
      </p:sp>
      <p:sp>
        <p:nvSpPr>
          <p:cNvPr id="24603" name="Oval 28"/>
          <p:cNvSpPr>
            <a:spLocks noChangeArrowheads="1"/>
          </p:cNvSpPr>
          <p:nvPr/>
        </p:nvSpPr>
        <p:spPr bwMode="auto">
          <a:xfrm>
            <a:off x="7614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FT</a:t>
            </a:r>
          </a:p>
        </p:txBody>
      </p:sp>
      <p:sp>
        <p:nvSpPr>
          <p:cNvPr id="24604" name="Freeform 29"/>
          <p:cNvSpPr>
            <a:spLocks/>
          </p:cNvSpPr>
          <p:nvPr/>
        </p:nvSpPr>
        <p:spPr bwMode="auto">
          <a:xfrm>
            <a:off x="5867402" y="4727575"/>
            <a:ext cx="1674935" cy="381000"/>
          </a:xfrm>
          <a:custGeom>
            <a:avLst/>
            <a:gdLst>
              <a:gd name="T0" fmla="*/ 2147483647 w 1055"/>
              <a:gd name="T1" fmla="*/ 0 h 240"/>
              <a:gd name="T2" fmla="*/ 2147483647 w 1055"/>
              <a:gd name="T3" fmla="*/ 2147483647 h 240"/>
              <a:gd name="T4" fmla="*/ 2147483647 w 1055"/>
              <a:gd name="T5" fmla="*/ 2147483647 h 240"/>
              <a:gd name="T6" fmla="*/ 2147483647 w 1055"/>
              <a:gd name="T7" fmla="*/ 2147483647 h 240"/>
              <a:gd name="T8" fmla="*/ 2147483647 w 1055"/>
              <a:gd name="T9" fmla="*/ 2147483647 h 240"/>
              <a:gd name="T10" fmla="*/ 2147483647 w 1055"/>
              <a:gd name="T11" fmla="*/ 2147483647 h 240"/>
              <a:gd name="T12" fmla="*/ 2147483647 w 1055"/>
              <a:gd name="T13" fmla="*/ 2147483647 h 240"/>
              <a:gd name="T14" fmla="*/ 2147483647 w 1055"/>
              <a:gd name="T15" fmla="*/ 2147483647 h 240"/>
              <a:gd name="T16" fmla="*/ 2147483647 w 1055"/>
              <a:gd name="T17" fmla="*/ 2147483647 h 240"/>
              <a:gd name="T18" fmla="*/ 2147483647 w 1055"/>
              <a:gd name="T19" fmla="*/ 2147483647 h 240"/>
              <a:gd name="T20" fmla="*/ 2147483647 w 1055"/>
              <a:gd name="T21" fmla="*/ 2147483647 h 240"/>
              <a:gd name="T22" fmla="*/ 2147483647 w 1055"/>
              <a:gd name="T23" fmla="*/ 2147483647 h 240"/>
              <a:gd name="T24" fmla="*/ 2147483647 w 1055"/>
              <a:gd name="T25" fmla="*/ 2147483647 h 240"/>
              <a:gd name="T26" fmla="*/ 2147483647 w 1055"/>
              <a:gd name="T27" fmla="*/ 2147483647 h 240"/>
              <a:gd name="T28" fmla="*/ 2147483647 w 1055"/>
              <a:gd name="T29" fmla="*/ 2147483647 h 240"/>
              <a:gd name="T30" fmla="*/ 2147483647 w 1055"/>
              <a:gd name="T31" fmla="*/ 2147483647 h 240"/>
              <a:gd name="T32" fmla="*/ 2147483647 w 1055"/>
              <a:gd name="T33" fmla="*/ 2147483647 h 240"/>
              <a:gd name="T34" fmla="*/ 2147483647 w 1055"/>
              <a:gd name="T35" fmla="*/ 2147483647 h 240"/>
              <a:gd name="T36" fmla="*/ 2147483647 w 1055"/>
              <a:gd name="T37" fmla="*/ 2147483647 h 240"/>
              <a:gd name="T38" fmla="*/ 2147483647 w 1055"/>
              <a:gd name="T39" fmla="*/ 2147483647 h 240"/>
              <a:gd name="T40" fmla="*/ 0 w 1055"/>
              <a:gd name="T41" fmla="*/ 0 h 24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55"/>
              <a:gd name="T64" fmla="*/ 0 h 240"/>
              <a:gd name="T65" fmla="*/ 1055 w 1055"/>
              <a:gd name="T66" fmla="*/ 240 h 24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55" h="240">
                <a:moveTo>
                  <a:pt x="1054" y="0"/>
                </a:moveTo>
                <a:lnTo>
                  <a:pt x="1047" y="47"/>
                </a:lnTo>
                <a:lnTo>
                  <a:pt x="1028" y="83"/>
                </a:lnTo>
                <a:lnTo>
                  <a:pt x="1002" y="109"/>
                </a:lnTo>
                <a:lnTo>
                  <a:pt x="982" y="120"/>
                </a:lnTo>
                <a:lnTo>
                  <a:pt x="962" y="120"/>
                </a:lnTo>
                <a:lnTo>
                  <a:pt x="615" y="120"/>
                </a:lnTo>
                <a:lnTo>
                  <a:pt x="576" y="130"/>
                </a:lnTo>
                <a:lnTo>
                  <a:pt x="550" y="156"/>
                </a:lnTo>
                <a:lnTo>
                  <a:pt x="530" y="192"/>
                </a:lnTo>
                <a:lnTo>
                  <a:pt x="524" y="239"/>
                </a:lnTo>
                <a:lnTo>
                  <a:pt x="517" y="192"/>
                </a:lnTo>
                <a:lnTo>
                  <a:pt x="498" y="156"/>
                </a:lnTo>
                <a:lnTo>
                  <a:pt x="471" y="130"/>
                </a:lnTo>
                <a:lnTo>
                  <a:pt x="439" y="120"/>
                </a:lnTo>
                <a:lnTo>
                  <a:pt x="85" y="120"/>
                </a:lnTo>
                <a:lnTo>
                  <a:pt x="66" y="120"/>
                </a:lnTo>
                <a:lnTo>
                  <a:pt x="53" y="109"/>
                </a:lnTo>
                <a:lnTo>
                  <a:pt x="26" y="83"/>
                </a:lnTo>
                <a:lnTo>
                  <a:pt x="7" y="47"/>
                </a:lnTo>
                <a:lnTo>
                  <a:pt x="0" y="0"/>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24605" name="Rectangle 43"/>
          <p:cNvSpPr>
            <a:spLocks noGrp="1" noChangeArrowheads="1"/>
          </p:cNvSpPr>
          <p:nvPr>
            <p:ph type="title"/>
          </p:nvPr>
        </p:nvSpPr>
        <p:spPr>
          <a:xfrm>
            <a:off x="188179" y="99220"/>
            <a:ext cx="8791557" cy="668337"/>
          </a:xfrm>
        </p:spPr>
        <p:txBody>
          <a:bodyPr/>
          <a:lstStyle/>
          <a:p>
            <a:r>
              <a:rPr lang="en-US" sz="3200" dirty="0"/>
              <a:t>Process Capability Measures</a:t>
            </a:r>
          </a:p>
        </p:txBody>
      </p:sp>
      <p:sp>
        <p:nvSpPr>
          <p:cNvPr id="24606" name="Rectangle 44"/>
          <p:cNvSpPr>
            <a:spLocks noGrp="1" noChangeArrowheads="1"/>
          </p:cNvSpPr>
          <p:nvPr>
            <p:ph idx="1"/>
          </p:nvPr>
        </p:nvSpPr>
        <p:spPr>
          <a:xfrm>
            <a:off x="1093136" y="1166019"/>
            <a:ext cx="8229600" cy="4525962"/>
          </a:xfrm>
        </p:spPr>
        <p:txBody>
          <a:bodyPr/>
          <a:lstStyle/>
          <a:p>
            <a:pPr>
              <a:buFontTx/>
              <a:buChar char="•"/>
            </a:pPr>
            <a:r>
              <a:rPr lang="en-GB" sz="2400" dirty="0"/>
              <a:t>There are many Process Capability Measures</a:t>
            </a:r>
          </a:p>
        </p:txBody>
      </p:sp>
      <p:sp>
        <p:nvSpPr>
          <p:cNvPr id="24607" name="Rectangle 31"/>
          <p:cNvSpPr>
            <a:spLocks noChangeArrowheads="1"/>
          </p:cNvSpPr>
          <p:nvPr/>
        </p:nvSpPr>
        <p:spPr bwMode="auto">
          <a:xfrm>
            <a:off x="2462160" y="3810001"/>
            <a:ext cx="1033937"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DISCRETE</a:t>
            </a:r>
          </a:p>
          <a:p>
            <a:pPr algn="ctr">
              <a:spcBef>
                <a:spcPct val="50000"/>
              </a:spcBef>
            </a:pPr>
            <a:r>
              <a:rPr lang="en-US" sz="1600" b="1" dirty="0"/>
              <a:t>DATA</a:t>
            </a:r>
            <a:endParaRPr lang="en-US" sz="1800" b="1" dirty="0"/>
          </a:p>
        </p:txBody>
      </p:sp>
      <p:sp>
        <p:nvSpPr>
          <p:cNvPr id="24608" name="Rectangle 32"/>
          <p:cNvSpPr>
            <a:spLocks noChangeArrowheads="1"/>
          </p:cNvSpPr>
          <p:nvPr/>
        </p:nvSpPr>
        <p:spPr bwMode="auto">
          <a:xfrm>
            <a:off x="4375064" y="3009901"/>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endParaRPr lang="en-US" sz="1800" b="1" dirty="0"/>
          </a:p>
        </p:txBody>
      </p:sp>
      <p:sp>
        <p:nvSpPr>
          <p:cNvPr id="24609" name="Rectangle 33"/>
          <p:cNvSpPr>
            <a:spLocks noChangeArrowheads="1"/>
          </p:cNvSpPr>
          <p:nvPr/>
        </p:nvSpPr>
        <p:spPr bwMode="auto">
          <a:xfrm>
            <a:off x="4375064" y="3829051"/>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p>
        </p:txBody>
      </p:sp>
      <p:sp>
        <p:nvSpPr>
          <p:cNvPr id="24610" name="Rectangle 34"/>
          <p:cNvSpPr>
            <a:spLocks noChangeArrowheads="1"/>
          </p:cNvSpPr>
          <p:nvPr/>
        </p:nvSpPr>
        <p:spPr bwMode="auto">
          <a:xfrm>
            <a:off x="1524001" y="3043240"/>
            <a:ext cx="665285" cy="611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endParaRPr lang="en-US" sz="1600" b="1" dirty="0"/>
          </a:p>
          <a:p>
            <a:pPr algn="ctr">
              <a:spcBef>
                <a:spcPct val="50000"/>
              </a:spcBef>
            </a:pPr>
            <a:r>
              <a:rPr lang="en-US" sz="1600" b="1" dirty="0"/>
              <a:t>DATA</a:t>
            </a:r>
          </a:p>
        </p:txBody>
      </p:sp>
      <p:sp>
        <p:nvSpPr>
          <p:cNvPr id="24611" name="Oval 35"/>
          <p:cNvSpPr>
            <a:spLocks noChangeArrowheads="1"/>
          </p:cNvSpPr>
          <p:nvPr/>
        </p:nvSpPr>
        <p:spPr bwMode="auto">
          <a:xfrm>
            <a:off x="7555523" y="203676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st</a:t>
            </a:r>
          </a:p>
        </p:txBody>
      </p:sp>
      <p:sp>
        <p:nvSpPr>
          <p:cNvPr id="24612" name="Oval 36"/>
          <p:cNvSpPr>
            <a:spLocks noChangeArrowheads="1"/>
          </p:cNvSpPr>
          <p:nvPr/>
        </p:nvSpPr>
        <p:spPr bwMode="auto">
          <a:xfrm>
            <a:off x="7649308" y="300196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lt</a:t>
            </a:r>
          </a:p>
        </p:txBody>
      </p:sp>
      <p:sp>
        <p:nvSpPr>
          <p:cNvPr id="24613" name="Text Box 37"/>
          <p:cNvSpPr txBox="1">
            <a:spLocks noChangeArrowheads="1"/>
          </p:cNvSpPr>
          <p:nvPr/>
        </p:nvSpPr>
        <p:spPr bwMode="auto">
          <a:xfrm>
            <a:off x="9055036" y="2754314"/>
            <a:ext cx="136928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200" b="1" dirty="0">
                <a:latin typeface="Times New Roman" pitchFamily="18" charset="0"/>
                <a:sym typeface="Symbol" pitchFamily="18" charset="2"/>
              </a:rPr>
              <a:t>-</a:t>
            </a:r>
            <a:r>
              <a:rPr lang="en-GB" sz="2800" b="1" dirty="0">
                <a:sym typeface="Symbol" pitchFamily="18" charset="2"/>
              </a:rPr>
              <a:t>level</a:t>
            </a:r>
          </a:p>
        </p:txBody>
      </p:sp>
      <p:sp>
        <p:nvSpPr>
          <p:cNvPr id="24614" name="AutoShape 38"/>
          <p:cNvSpPr>
            <a:spLocks noChangeArrowheads="1"/>
          </p:cNvSpPr>
          <p:nvPr/>
        </p:nvSpPr>
        <p:spPr bwMode="gray">
          <a:xfrm>
            <a:off x="8792308" y="4889500"/>
            <a:ext cx="1632014" cy="1447800"/>
          </a:xfrm>
          <a:prstGeom prst="wedgeRoundRectCallout">
            <a:avLst>
              <a:gd name="adj1" fmla="val 22481"/>
              <a:gd name="adj2" fmla="val -163375"/>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spcBef>
                <a:spcPct val="30000"/>
              </a:spcBef>
            </a:pPr>
            <a:r>
              <a:rPr lang="en-US" sz="1600" b="1" dirty="0">
                <a:solidFill>
                  <a:schemeClr val="tx1"/>
                </a:solidFill>
              </a:rPr>
              <a:t>Universal</a:t>
            </a:r>
          </a:p>
          <a:p>
            <a:pPr algn="ctr">
              <a:spcBef>
                <a:spcPct val="30000"/>
              </a:spcBef>
            </a:pPr>
            <a:r>
              <a:rPr lang="en-US" sz="1600" b="1" dirty="0">
                <a:solidFill>
                  <a:schemeClr val="tx1"/>
                </a:solidFill>
              </a:rPr>
              <a:t>Process</a:t>
            </a:r>
          </a:p>
          <a:p>
            <a:pPr algn="ctr">
              <a:spcBef>
                <a:spcPct val="30000"/>
              </a:spcBef>
            </a:pPr>
            <a:r>
              <a:rPr lang="en-US" sz="1600" b="1" dirty="0">
                <a:solidFill>
                  <a:schemeClr val="tx1"/>
                </a:solidFill>
              </a:rPr>
              <a:t>Capability</a:t>
            </a:r>
          </a:p>
          <a:p>
            <a:pPr algn="ctr">
              <a:spcBef>
                <a:spcPct val="30000"/>
              </a:spcBef>
            </a:pPr>
            <a:r>
              <a:rPr lang="en-US" sz="1600" b="1" dirty="0">
                <a:solidFill>
                  <a:schemeClr val="tx1"/>
                </a:solidFill>
              </a:rPr>
              <a:t>Measure</a:t>
            </a:r>
          </a:p>
          <a:p>
            <a:pPr algn="ctr"/>
            <a:endParaRPr lang="en-GB" sz="4000" b="1" dirty="0">
              <a:solidFill>
                <a:schemeClr val="tx1"/>
              </a:solidFill>
              <a:latin typeface="Times New Roman" pitchFamily="18" charset="0"/>
            </a:endParaRPr>
          </a:p>
        </p:txBody>
      </p:sp>
      <p:sp>
        <p:nvSpPr>
          <p:cNvPr id="24615" name="AutoShape 39"/>
          <p:cNvSpPr>
            <a:spLocks noChangeArrowheads="1"/>
          </p:cNvSpPr>
          <p:nvPr/>
        </p:nvSpPr>
        <p:spPr bwMode="gray">
          <a:xfrm>
            <a:off x="6084277" y="5638800"/>
            <a:ext cx="1547446" cy="698500"/>
          </a:xfrm>
          <a:prstGeom prst="wedgeRoundRectCallout">
            <a:avLst>
              <a:gd name="adj1" fmla="val -11176"/>
              <a:gd name="adj2" fmla="val -120227"/>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US" sz="1600" b="1" dirty="0">
                <a:solidFill>
                  <a:schemeClr val="tx1"/>
                </a:solidFill>
              </a:rPr>
              <a:t>Type of Measure</a:t>
            </a:r>
            <a:endParaRPr lang="en-GB" sz="1600" b="1" dirty="0">
              <a:solidFill>
                <a:schemeClr val="tx1"/>
              </a:solidFill>
            </a:endParaRPr>
          </a:p>
        </p:txBody>
      </p:sp>
      <p:sp>
        <p:nvSpPr>
          <p:cNvPr id="24616" name="AutoShape 40"/>
          <p:cNvSpPr>
            <a:spLocks noChangeArrowheads="1"/>
          </p:cNvSpPr>
          <p:nvPr/>
        </p:nvSpPr>
        <p:spPr bwMode="gray">
          <a:xfrm>
            <a:off x="4152859" y="5585618"/>
            <a:ext cx="1055077" cy="804863"/>
          </a:xfrm>
          <a:prstGeom prst="wedgeRoundRectCallout">
            <a:avLst>
              <a:gd name="adj1" fmla="val 7361"/>
              <a:gd name="adj2" fmla="val -164792"/>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spcBef>
                <a:spcPct val="30000"/>
              </a:spcBef>
            </a:pPr>
            <a:r>
              <a:rPr lang="en-US" sz="1600" b="1" dirty="0">
                <a:solidFill>
                  <a:schemeClr val="tx1"/>
                </a:solidFill>
              </a:rPr>
              <a:t>History</a:t>
            </a:r>
          </a:p>
          <a:p>
            <a:pPr algn="ctr">
              <a:spcBef>
                <a:spcPct val="30000"/>
              </a:spcBef>
            </a:pPr>
            <a:r>
              <a:rPr lang="en-US" sz="1600" b="1" dirty="0">
                <a:solidFill>
                  <a:schemeClr val="tx1"/>
                </a:solidFill>
              </a:rPr>
              <a:t>of Data</a:t>
            </a:r>
            <a:endParaRPr lang="en-GB" sz="1600" b="1" dirty="0">
              <a:solidFill>
                <a:schemeClr val="tx1"/>
              </a:solidFill>
            </a:endParaRPr>
          </a:p>
        </p:txBody>
      </p:sp>
      <p:sp>
        <p:nvSpPr>
          <p:cNvPr id="24617" name="AutoShape 41"/>
          <p:cNvSpPr>
            <a:spLocks noChangeArrowheads="1"/>
          </p:cNvSpPr>
          <p:nvPr/>
        </p:nvSpPr>
        <p:spPr bwMode="gray">
          <a:xfrm>
            <a:off x="1873498" y="5106195"/>
            <a:ext cx="1545980" cy="561975"/>
          </a:xfrm>
          <a:prstGeom prst="wedgeRoundRectCallout">
            <a:avLst>
              <a:gd name="adj1" fmla="val 10037"/>
              <a:gd name="adj2" fmla="val -148023"/>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GB" sz="1600" b="1" dirty="0">
                <a:solidFill>
                  <a:schemeClr val="tx1"/>
                </a:solidFill>
              </a:rPr>
              <a:t>Type of Data</a:t>
            </a:r>
          </a:p>
        </p:txBody>
      </p:sp>
      <p:sp>
        <p:nvSpPr>
          <p:cNvPr id="24618" name="Line 42"/>
          <p:cNvSpPr>
            <a:spLocks noChangeShapeType="1"/>
          </p:cNvSpPr>
          <p:nvPr/>
        </p:nvSpPr>
        <p:spPr bwMode="auto">
          <a:xfrm>
            <a:off x="1537190" y="3352800"/>
            <a:ext cx="65942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800" dirty="0"/>
          </a:p>
        </p:txBody>
      </p:sp>
    </p:spTree>
    <p:extLst>
      <p:ext uri="{BB962C8B-B14F-4D97-AF65-F5344CB8AC3E}">
        <p14:creationId xmlns:p14="http://schemas.microsoft.com/office/powerpoint/2010/main" val="3240571198"/>
      </p:ext>
    </p:extLst>
  </p:cSld>
  <p:clrMapOvr>
    <a:masterClrMapping/>
  </p:clrMapOvr>
  <p:transition spd="slow">
    <p:cut/>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Line 2"/>
          <p:cNvSpPr>
            <a:spLocks noChangeShapeType="1"/>
          </p:cNvSpPr>
          <p:nvPr/>
        </p:nvSpPr>
        <p:spPr bwMode="auto">
          <a:xfrm>
            <a:off x="2199543" y="2592531"/>
            <a:ext cx="0" cy="15208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79" name="Rectangle 3"/>
          <p:cNvSpPr>
            <a:spLocks noChangeArrowheads="1"/>
          </p:cNvSpPr>
          <p:nvPr/>
        </p:nvSpPr>
        <p:spPr bwMode="auto">
          <a:xfrm>
            <a:off x="2285509" y="2284556"/>
            <a:ext cx="1376980"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CONTINUOUS</a:t>
            </a:r>
          </a:p>
          <a:p>
            <a:pPr algn="ctr">
              <a:spcBef>
                <a:spcPct val="50000"/>
              </a:spcBef>
            </a:pPr>
            <a:r>
              <a:rPr lang="en-US" sz="1600" b="1" dirty="0"/>
              <a:t>DATA</a:t>
            </a:r>
            <a:endParaRPr lang="en-US" sz="1800" b="1" dirty="0"/>
          </a:p>
        </p:txBody>
      </p:sp>
      <p:sp>
        <p:nvSpPr>
          <p:cNvPr id="50180" name="Rectangle 4"/>
          <p:cNvSpPr>
            <a:spLocks noChangeArrowheads="1"/>
          </p:cNvSpPr>
          <p:nvPr/>
        </p:nvSpPr>
        <p:spPr bwMode="auto">
          <a:xfrm>
            <a:off x="4318290" y="1922606"/>
            <a:ext cx="774123"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SHORT-</a:t>
            </a:r>
          </a:p>
          <a:p>
            <a:pPr algn="ctr">
              <a:spcBef>
                <a:spcPct val="30000"/>
              </a:spcBef>
            </a:pPr>
            <a:r>
              <a:rPr lang="en-US" sz="1600" b="1" dirty="0"/>
              <a:t>TERM</a:t>
            </a:r>
            <a:endParaRPr lang="en-US" sz="1800" b="1" dirty="0"/>
          </a:p>
        </p:txBody>
      </p:sp>
      <p:sp>
        <p:nvSpPr>
          <p:cNvPr id="50181" name="Oval 5"/>
          <p:cNvSpPr>
            <a:spLocks noChangeArrowheads="1"/>
          </p:cNvSpPr>
          <p:nvPr/>
        </p:nvSpPr>
        <p:spPr bwMode="auto">
          <a:xfrm>
            <a:off x="5477608" y="2054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t>C</a:t>
            </a:r>
            <a:r>
              <a:rPr lang="en-US" sz="1600" b="1" dirty="0"/>
              <a:t>P</a:t>
            </a:r>
          </a:p>
        </p:txBody>
      </p:sp>
      <p:sp>
        <p:nvSpPr>
          <p:cNvPr id="50182" name="Oval 6"/>
          <p:cNvSpPr>
            <a:spLocks noChangeArrowheads="1"/>
          </p:cNvSpPr>
          <p:nvPr/>
        </p:nvSpPr>
        <p:spPr bwMode="auto">
          <a:xfrm>
            <a:off x="6166339" y="2054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CPK</a:t>
            </a:r>
          </a:p>
        </p:txBody>
      </p:sp>
      <p:sp>
        <p:nvSpPr>
          <p:cNvPr id="50183" name="Oval 7"/>
          <p:cNvSpPr>
            <a:spLocks noChangeArrowheads="1"/>
          </p:cNvSpPr>
          <p:nvPr/>
        </p:nvSpPr>
        <p:spPr bwMode="auto">
          <a:xfrm>
            <a:off x="5477608" y="3044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t>P</a:t>
            </a:r>
            <a:r>
              <a:rPr lang="en-US" sz="1600" b="1" dirty="0"/>
              <a:t>P</a:t>
            </a:r>
          </a:p>
        </p:txBody>
      </p:sp>
      <p:sp>
        <p:nvSpPr>
          <p:cNvPr id="50184" name="Oval 8"/>
          <p:cNvSpPr>
            <a:spLocks noChangeArrowheads="1"/>
          </p:cNvSpPr>
          <p:nvPr/>
        </p:nvSpPr>
        <p:spPr bwMode="auto">
          <a:xfrm>
            <a:off x="6226421" y="3044968"/>
            <a:ext cx="659423"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t>P</a:t>
            </a:r>
            <a:r>
              <a:rPr lang="en-US" sz="1600" b="1" dirty="0"/>
              <a:t>PK</a:t>
            </a:r>
          </a:p>
        </p:txBody>
      </p:sp>
      <p:sp>
        <p:nvSpPr>
          <p:cNvPr id="50185" name="Line 9"/>
          <p:cNvSpPr>
            <a:spLocks noChangeShapeType="1"/>
          </p:cNvSpPr>
          <p:nvPr/>
        </p:nvSpPr>
        <p:spPr bwMode="auto">
          <a:xfrm>
            <a:off x="4170486" y="2208354"/>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86" name="Line 10"/>
          <p:cNvSpPr>
            <a:spLocks noChangeShapeType="1"/>
          </p:cNvSpPr>
          <p:nvPr/>
        </p:nvSpPr>
        <p:spPr bwMode="auto">
          <a:xfrm>
            <a:off x="4170486" y="3275154"/>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87" name="Oval 11"/>
          <p:cNvSpPr>
            <a:spLocks noChangeArrowheads="1"/>
          </p:cNvSpPr>
          <p:nvPr/>
        </p:nvSpPr>
        <p:spPr bwMode="auto">
          <a:xfrm>
            <a:off x="6090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DPO</a:t>
            </a:r>
          </a:p>
        </p:txBody>
      </p:sp>
      <p:sp>
        <p:nvSpPr>
          <p:cNvPr id="50188" name="Oval 12"/>
          <p:cNvSpPr>
            <a:spLocks noChangeArrowheads="1"/>
          </p:cNvSpPr>
          <p:nvPr/>
        </p:nvSpPr>
        <p:spPr bwMode="auto">
          <a:xfrm>
            <a:off x="56329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DPU</a:t>
            </a:r>
          </a:p>
        </p:txBody>
      </p:sp>
      <p:sp>
        <p:nvSpPr>
          <p:cNvPr id="50189" name="Oval 13"/>
          <p:cNvSpPr>
            <a:spLocks noChangeArrowheads="1"/>
          </p:cNvSpPr>
          <p:nvPr/>
        </p:nvSpPr>
        <p:spPr bwMode="auto">
          <a:xfrm>
            <a:off x="5328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PPM</a:t>
            </a:r>
          </a:p>
        </p:txBody>
      </p:sp>
      <p:sp>
        <p:nvSpPr>
          <p:cNvPr id="50190" name="Line 14"/>
          <p:cNvSpPr>
            <a:spLocks noChangeShapeType="1"/>
          </p:cNvSpPr>
          <p:nvPr/>
        </p:nvSpPr>
        <p:spPr bwMode="auto">
          <a:xfrm>
            <a:off x="4170484" y="4113354"/>
            <a:ext cx="1121020"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1" name="Oval 15"/>
          <p:cNvSpPr>
            <a:spLocks noChangeArrowheads="1"/>
          </p:cNvSpPr>
          <p:nvPr/>
        </p:nvSpPr>
        <p:spPr bwMode="auto">
          <a:xfrm>
            <a:off x="64711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t>Y</a:t>
            </a:r>
            <a:r>
              <a:rPr lang="en-US" sz="1600" b="1" dirty="0"/>
              <a:t>RT</a:t>
            </a:r>
          </a:p>
        </p:txBody>
      </p:sp>
      <p:sp>
        <p:nvSpPr>
          <p:cNvPr id="50192" name="Freeform 16"/>
          <p:cNvSpPr>
            <a:spLocks/>
          </p:cNvSpPr>
          <p:nvPr/>
        </p:nvSpPr>
        <p:spPr bwMode="auto">
          <a:xfrm>
            <a:off x="8626720" y="2092468"/>
            <a:ext cx="471854" cy="2062163"/>
          </a:xfrm>
          <a:custGeom>
            <a:avLst/>
            <a:gdLst>
              <a:gd name="T0" fmla="*/ 0 w 297"/>
              <a:gd name="T1" fmla="*/ 0 h 1299"/>
              <a:gd name="T2" fmla="*/ 2147483647 w 297"/>
              <a:gd name="T3" fmla="*/ 2147483647 h 1299"/>
              <a:gd name="T4" fmla="*/ 2147483647 w 297"/>
              <a:gd name="T5" fmla="*/ 2147483647 h 1299"/>
              <a:gd name="T6" fmla="*/ 2147483647 w 297"/>
              <a:gd name="T7" fmla="*/ 2147483647 h 1299"/>
              <a:gd name="T8" fmla="*/ 2147483647 w 297"/>
              <a:gd name="T9" fmla="*/ 2147483647 h 1299"/>
              <a:gd name="T10" fmla="*/ 2147483647 w 297"/>
              <a:gd name="T11" fmla="*/ 2147483647 h 1299"/>
              <a:gd name="T12" fmla="*/ 2147483647 w 297"/>
              <a:gd name="T13" fmla="*/ 2147483647 h 1299"/>
              <a:gd name="T14" fmla="*/ 2147483647 w 297"/>
              <a:gd name="T15" fmla="*/ 2147483647 h 1299"/>
              <a:gd name="T16" fmla="*/ 2147483647 w 297"/>
              <a:gd name="T17" fmla="*/ 2147483647 h 1299"/>
              <a:gd name="T18" fmla="*/ 2147483647 w 297"/>
              <a:gd name="T19" fmla="*/ 2147483647 h 1299"/>
              <a:gd name="T20" fmla="*/ 2147483647 w 297"/>
              <a:gd name="T21" fmla="*/ 2147483647 h 1299"/>
              <a:gd name="T22" fmla="*/ 2147483647 w 297"/>
              <a:gd name="T23" fmla="*/ 2147483647 h 1299"/>
              <a:gd name="T24" fmla="*/ 2147483647 w 297"/>
              <a:gd name="T25" fmla="*/ 2147483647 h 1299"/>
              <a:gd name="T26" fmla="*/ 2147483647 w 297"/>
              <a:gd name="T27" fmla="*/ 2147483647 h 1299"/>
              <a:gd name="T28" fmla="*/ 2147483647 w 297"/>
              <a:gd name="T29" fmla="*/ 2147483647 h 1299"/>
              <a:gd name="T30" fmla="*/ 2147483647 w 297"/>
              <a:gd name="T31" fmla="*/ 2147483647 h 1299"/>
              <a:gd name="T32" fmla="*/ 2147483647 w 297"/>
              <a:gd name="T33" fmla="*/ 2147483647 h 1299"/>
              <a:gd name="T34" fmla="*/ 2147483647 w 297"/>
              <a:gd name="T35" fmla="*/ 2147483647 h 1299"/>
              <a:gd name="T36" fmla="*/ 2147483647 w 297"/>
              <a:gd name="T37" fmla="*/ 2147483647 h 1299"/>
              <a:gd name="T38" fmla="*/ 2147483647 w 297"/>
              <a:gd name="T39" fmla="*/ 2147483647 h 1299"/>
              <a:gd name="T40" fmla="*/ 2147483647 w 297"/>
              <a:gd name="T41" fmla="*/ 2147483647 h 1299"/>
              <a:gd name="T42" fmla="*/ 2147483647 w 297"/>
              <a:gd name="T43" fmla="*/ 2147483647 h 1299"/>
              <a:gd name="T44" fmla="*/ 0 w 297"/>
              <a:gd name="T45" fmla="*/ 2147483647 h 129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7"/>
              <a:gd name="T70" fmla="*/ 0 h 1299"/>
              <a:gd name="T71" fmla="*/ 297 w 297"/>
              <a:gd name="T72" fmla="*/ 1299 h 129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7" h="1299">
                <a:moveTo>
                  <a:pt x="0" y="0"/>
                </a:moveTo>
                <a:lnTo>
                  <a:pt x="31" y="4"/>
                </a:lnTo>
                <a:lnTo>
                  <a:pt x="55" y="8"/>
                </a:lnTo>
                <a:lnTo>
                  <a:pt x="101" y="33"/>
                </a:lnTo>
                <a:lnTo>
                  <a:pt x="133" y="67"/>
                </a:lnTo>
                <a:lnTo>
                  <a:pt x="148" y="109"/>
                </a:lnTo>
                <a:lnTo>
                  <a:pt x="148" y="540"/>
                </a:lnTo>
                <a:lnTo>
                  <a:pt x="156" y="582"/>
                </a:lnTo>
                <a:lnTo>
                  <a:pt x="187" y="620"/>
                </a:lnTo>
                <a:lnTo>
                  <a:pt x="234" y="641"/>
                </a:lnTo>
                <a:lnTo>
                  <a:pt x="265" y="649"/>
                </a:lnTo>
                <a:lnTo>
                  <a:pt x="296" y="649"/>
                </a:lnTo>
                <a:lnTo>
                  <a:pt x="265" y="653"/>
                </a:lnTo>
                <a:lnTo>
                  <a:pt x="234" y="657"/>
                </a:lnTo>
                <a:lnTo>
                  <a:pt x="187" y="678"/>
                </a:lnTo>
                <a:lnTo>
                  <a:pt x="156" y="716"/>
                </a:lnTo>
                <a:lnTo>
                  <a:pt x="148" y="758"/>
                </a:lnTo>
                <a:lnTo>
                  <a:pt x="148" y="1189"/>
                </a:lnTo>
                <a:lnTo>
                  <a:pt x="133" y="1231"/>
                </a:lnTo>
                <a:lnTo>
                  <a:pt x="101" y="1265"/>
                </a:lnTo>
                <a:lnTo>
                  <a:pt x="55" y="1290"/>
                </a:lnTo>
                <a:lnTo>
                  <a:pt x="31" y="1294"/>
                </a:lnTo>
                <a:lnTo>
                  <a:pt x="0" y="1298"/>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0193" name="Line 17"/>
          <p:cNvSpPr>
            <a:spLocks noChangeShapeType="1"/>
          </p:cNvSpPr>
          <p:nvPr/>
        </p:nvSpPr>
        <p:spPr bwMode="auto">
          <a:xfrm>
            <a:off x="2203940" y="2589354"/>
            <a:ext cx="1963615"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4" name="Line 18"/>
          <p:cNvSpPr>
            <a:spLocks noChangeShapeType="1"/>
          </p:cNvSpPr>
          <p:nvPr/>
        </p:nvSpPr>
        <p:spPr bwMode="auto">
          <a:xfrm>
            <a:off x="2203939" y="4113354"/>
            <a:ext cx="1869831"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5" name="Oval 20"/>
          <p:cNvSpPr>
            <a:spLocks noChangeArrowheads="1"/>
          </p:cNvSpPr>
          <p:nvPr/>
        </p:nvSpPr>
        <p:spPr bwMode="auto">
          <a:xfrm>
            <a:off x="6852139" y="22067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CPL</a:t>
            </a:r>
          </a:p>
        </p:txBody>
      </p:sp>
      <p:sp>
        <p:nvSpPr>
          <p:cNvPr id="50196" name="Oval 21"/>
          <p:cNvSpPr>
            <a:spLocks noChangeArrowheads="1"/>
          </p:cNvSpPr>
          <p:nvPr/>
        </p:nvSpPr>
        <p:spPr bwMode="auto">
          <a:xfrm>
            <a:off x="6852139" y="18257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PU</a:t>
            </a:r>
          </a:p>
        </p:txBody>
      </p:sp>
      <p:sp>
        <p:nvSpPr>
          <p:cNvPr id="50197" name="Oval 23"/>
          <p:cNvSpPr>
            <a:spLocks noChangeArrowheads="1"/>
          </p:cNvSpPr>
          <p:nvPr/>
        </p:nvSpPr>
        <p:spPr bwMode="auto">
          <a:xfrm>
            <a:off x="7004539" y="3197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t>P</a:t>
            </a:r>
            <a:r>
              <a:rPr lang="en-US" sz="1600" b="1" dirty="0"/>
              <a:t>PL</a:t>
            </a:r>
          </a:p>
        </p:txBody>
      </p:sp>
      <p:sp>
        <p:nvSpPr>
          <p:cNvPr id="50198" name="Oval 24"/>
          <p:cNvSpPr>
            <a:spLocks noChangeArrowheads="1"/>
          </p:cNvSpPr>
          <p:nvPr/>
        </p:nvSpPr>
        <p:spPr bwMode="auto">
          <a:xfrm>
            <a:off x="7004539" y="2816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t>P</a:t>
            </a:r>
            <a:r>
              <a:rPr lang="en-US" sz="1600" b="1" dirty="0"/>
              <a:t>PU</a:t>
            </a:r>
          </a:p>
        </p:txBody>
      </p:sp>
      <p:sp>
        <p:nvSpPr>
          <p:cNvPr id="50199" name="Line 25"/>
          <p:cNvSpPr>
            <a:spLocks noChangeShapeType="1"/>
          </p:cNvSpPr>
          <p:nvPr/>
        </p:nvSpPr>
        <p:spPr bwMode="auto">
          <a:xfrm>
            <a:off x="4186604" y="2211531"/>
            <a:ext cx="0" cy="10636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200" name="Oval 26"/>
          <p:cNvSpPr>
            <a:spLocks noChangeArrowheads="1"/>
          </p:cNvSpPr>
          <p:nvPr/>
        </p:nvSpPr>
        <p:spPr bwMode="auto">
          <a:xfrm>
            <a:off x="6852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DPMO</a:t>
            </a:r>
          </a:p>
        </p:txBody>
      </p:sp>
      <p:sp>
        <p:nvSpPr>
          <p:cNvPr id="50201" name="Oval 27"/>
          <p:cNvSpPr>
            <a:spLocks noChangeArrowheads="1"/>
          </p:cNvSpPr>
          <p:nvPr/>
        </p:nvSpPr>
        <p:spPr bwMode="auto">
          <a:xfrm>
            <a:off x="72331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YNA</a:t>
            </a:r>
          </a:p>
        </p:txBody>
      </p:sp>
      <p:sp>
        <p:nvSpPr>
          <p:cNvPr id="50202" name="Oval 28"/>
          <p:cNvSpPr>
            <a:spLocks noChangeArrowheads="1"/>
          </p:cNvSpPr>
          <p:nvPr/>
        </p:nvSpPr>
        <p:spPr bwMode="auto">
          <a:xfrm>
            <a:off x="7614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t>YFT</a:t>
            </a:r>
          </a:p>
        </p:txBody>
      </p:sp>
      <p:sp>
        <p:nvSpPr>
          <p:cNvPr id="50203" name="Rectangle 43"/>
          <p:cNvSpPr>
            <a:spLocks noGrp="1" noChangeArrowheads="1"/>
          </p:cNvSpPr>
          <p:nvPr>
            <p:ph type="title"/>
          </p:nvPr>
        </p:nvSpPr>
        <p:spPr>
          <a:xfrm>
            <a:off x="122418" y="50412"/>
            <a:ext cx="10301904" cy="1400530"/>
          </a:xfrm>
        </p:spPr>
        <p:txBody>
          <a:bodyPr/>
          <a:lstStyle/>
          <a:p>
            <a:r>
              <a:rPr lang="en-US" sz="2800" dirty="0"/>
              <a:t>Process Capability Measures for CONTINUOUS DATA</a:t>
            </a:r>
          </a:p>
        </p:txBody>
      </p:sp>
      <p:sp>
        <p:nvSpPr>
          <p:cNvPr id="50204" name="Rectangle 31"/>
          <p:cNvSpPr>
            <a:spLocks noChangeArrowheads="1"/>
          </p:cNvSpPr>
          <p:nvPr/>
        </p:nvSpPr>
        <p:spPr bwMode="auto">
          <a:xfrm>
            <a:off x="2462160" y="3808555"/>
            <a:ext cx="1033937"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DISCRETE</a:t>
            </a:r>
          </a:p>
          <a:p>
            <a:pPr algn="ctr">
              <a:spcBef>
                <a:spcPct val="50000"/>
              </a:spcBef>
            </a:pPr>
            <a:r>
              <a:rPr lang="en-US" sz="1600" b="1" dirty="0"/>
              <a:t>DATA</a:t>
            </a:r>
            <a:endParaRPr lang="en-US" sz="1800" b="1" dirty="0"/>
          </a:p>
        </p:txBody>
      </p:sp>
      <p:sp>
        <p:nvSpPr>
          <p:cNvPr id="50205" name="Rectangle 32"/>
          <p:cNvSpPr>
            <a:spLocks noChangeArrowheads="1"/>
          </p:cNvSpPr>
          <p:nvPr/>
        </p:nvSpPr>
        <p:spPr bwMode="auto">
          <a:xfrm>
            <a:off x="4375064" y="3008455"/>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endParaRPr lang="en-US" sz="1800" b="1" dirty="0"/>
          </a:p>
        </p:txBody>
      </p:sp>
      <p:sp>
        <p:nvSpPr>
          <p:cNvPr id="50206" name="Rectangle 33"/>
          <p:cNvSpPr>
            <a:spLocks noChangeArrowheads="1"/>
          </p:cNvSpPr>
          <p:nvPr/>
        </p:nvSpPr>
        <p:spPr bwMode="auto">
          <a:xfrm>
            <a:off x="4375064" y="3827606"/>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p>
        </p:txBody>
      </p:sp>
      <p:sp>
        <p:nvSpPr>
          <p:cNvPr id="50207" name="Rectangle 34"/>
          <p:cNvSpPr>
            <a:spLocks noChangeArrowheads="1"/>
          </p:cNvSpPr>
          <p:nvPr/>
        </p:nvSpPr>
        <p:spPr bwMode="auto">
          <a:xfrm>
            <a:off x="1524001" y="3041791"/>
            <a:ext cx="665285"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endParaRPr lang="en-US" sz="1600" b="1" dirty="0"/>
          </a:p>
          <a:p>
            <a:pPr algn="ctr">
              <a:spcBef>
                <a:spcPct val="50000"/>
              </a:spcBef>
            </a:pPr>
            <a:r>
              <a:rPr lang="en-US" sz="1600" b="1" dirty="0"/>
              <a:t>DATA</a:t>
            </a:r>
          </a:p>
        </p:txBody>
      </p:sp>
      <p:sp>
        <p:nvSpPr>
          <p:cNvPr id="50208" name="Oval 35"/>
          <p:cNvSpPr>
            <a:spLocks noChangeArrowheads="1"/>
          </p:cNvSpPr>
          <p:nvPr/>
        </p:nvSpPr>
        <p:spPr bwMode="auto">
          <a:xfrm>
            <a:off x="7555523" y="2035318"/>
            <a:ext cx="657958" cy="384175"/>
          </a:xfrm>
          <a:prstGeom prst="ellipse">
            <a:avLst/>
          </a:prstGeom>
          <a:solidFill>
            <a:schemeClr val="bg1"/>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st</a:t>
            </a:r>
          </a:p>
        </p:txBody>
      </p:sp>
      <p:sp>
        <p:nvSpPr>
          <p:cNvPr id="50209" name="Oval 36"/>
          <p:cNvSpPr>
            <a:spLocks noChangeArrowheads="1"/>
          </p:cNvSpPr>
          <p:nvPr/>
        </p:nvSpPr>
        <p:spPr bwMode="auto">
          <a:xfrm>
            <a:off x="7649308" y="3000518"/>
            <a:ext cx="657958" cy="384175"/>
          </a:xfrm>
          <a:prstGeom prst="ellipse">
            <a:avLst/>
          </a:prstGeom>
          <a:solidFill>
            <a:schemeClr val="bg1"/>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lt</a:t>
            </a:r>
          </a:p>
        </p:txBody>
      </p:sp>
      <p:sp>
        <p:nvSpPr>
          <p:cNvPr id="50210" name="Text Box 37"/>
          <p:cNvSpPr txBox="1">
            <a:spLocks noChangeArrowheads="1"/>
          </p:cNvSpPr>
          <p:nvPr/>
        </p:nvSpPr>
        <p:spPr bwMode="auto">
          <a:xfrm>
            <a:off x="9055036" y="2752867"/>
            <a:ext cx="136928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200" b="1" dirty="0">
                <a:latin typeface="Times New Roman" pitchFamily="18" charset="0"/>
                <a:sym typeface="Symbol" pitchFamily="18" charset="2"/>
              </a:rPr>
              <a:t>-</a:t>
            </a:r>
            <a:r>
              <a:rPr lang="en-GB" sz="2800" b="1" dirty="0">
                <a:sym typeface="Symbol" pitchFamily="18" charset="2"/>
              </a:rPr>
              <a:t>level</a:t>
            </a:r>
          </a:p>
        </p:txBody>
      </p:sp>
      <p:sp>
        <p:nvSpPr>
          <p:cNvPr id="50211" name="Line 42"/>
          <p:cNvSpPr>
            <a:spLocks noChangeShapeType="1"/>
          </p:cNvSpPr>
          <p:nvPr/>
        </p:nvSpPr>
        <p:spPr bwMode="auto">
          <a:xfrm>
            <a:off x="1537190" y="3351354"/>
            <a:ext cx="65942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800" dirty="0"/>
          </a:p>
        </p:txBody>
      </p:sp>
    </p:spTree>
    <p:extLst>
      <p:ext uri="{BB962C8B-B14F-4D97-AF65-F5344CB8AC3E}">
        <p14:creationId xmlns:p14="http://schemas.microsoft.com/office/powerpoint/2010/main" val="493323763"/>
      </p:ext>
    </p:extLst>
  </p:cSld>
  <p:clrMapOvr>
    <a:masterClrMapping/>
  </p:clrMapOvr>
  <p:transition spd="slow">
    <p:cut/>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59118" y="14549"/>
            <a:ext cx="9404723" cy="1400530"/>
          </a:xfrm>
        </p:spPr>
        <p:txBody>
          <a:bodyPr/>
          <a:lstStyle/>
          <a:p>
            <a:pPr defTabSz="762000"/>
            <a:r>
              <a:rPr lang="en-GB" sz="3600" dirty="0"/>
              <a:t>Classic Process Capability</a:t>
            </a:r>
          </a:p>
        </p:txBody>
      </p:sp>
      <p:sp>
        <p:nvSpPr>
          <p:cNvPr id="51203" name="Rectangle 3"/>
          <p:cNvSpPr>
            <a:spLocks noGrp="1" noChangeArrowheads="1"/>
          </p:cNvSpPr>
          <p:nvPr>
            <p:ph type="body" idx="4294967295"/>
          </p:nvPr>
        </p:nvSpPr>
        <p:spPr>
          <a:xfrm>
            <a:off x="555625" y="1163638"/>
            <a:ext cx="11636375" cy="4881562"/>
          </a:xfrm>
        </p:spPr>
        <p:txBody>
          <a:bodyPr/>
          <a:lstStyle/>
          <a:p>
            <a:pPr marL="0" indent="0" defTabSz="762000">
              <a:buNone/>
            </a:pPr>
            <a:r>
              <a:rPr lang="en-GB" sz="2000" dirty="0"/>
              <a:t>To fully understand the capability of a product/process we need to measure on/off target, the spread in both the short- and long-term</a:t>
            </a:r>
          </a:p>
          <a:p>
            <a:pPr marL="0" indent="0" defTabSz="762000">
              <a:buNone/>
            </a:pPr>
            <a:endParaRPr lang="en-GB" sz="2400" dirty="0"/>
          </a:p>
          <a:p>
            <a:pPr defTabSz="762000">
              <a:buFontTx/>
              <a:buChar char="•"/>
            </a:pPr>
            <a:endParaRPr lang="en-GB" sz="2400" dirty="0"/>
          </a:p>
        </p:txBody>
      </p:sp>
      <p:sp>
        <p:nvSpPr>
          <p:cNvPr id="51204" name="Text Box 4"/>
          <p:cNvSpPr txBox="1">
            <a:spLocks noChangeArrowheads="1"/>
          </p:cNvSpPr>
          <p:nvPr/>
        </p:nvSpPr>
        <p:spPr bwMode="auto">
          <a:xfrm>
            <a:off x="1928252" y="3581551"/>
            <a:ext cx="138371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Potential</a:t>
            </a:r>
          </a:p>
        </p:txBody>
      </p:sp>
      <p:sp>
        <p:nvSpPr>
          <p:cNvPr id="51205" name="Text Box 5"/>
          <p:cNvSpPr txBox="1">
            <a:spLocks noChangeArrowheads="1"/>
          </p:cNvSpPr>
          <p:nvPr/>
        </p:nvSpPr>
        <p:spPr bwMode="auto">
          <a:xfrm>
            <a:off x="2038227" y="5232551"/>
            <a:ext cx="10406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Actual</a:t>
            </a:r>
          </a:p>
        </p:txBody>
      </p:sp>
      <p:sp>
        <p:nvSpPr>
          <p:cNvPr id="51206" name="Text Box 6"/>
          <p:cNvSpPr txBox="1">
            <a:spLocks noChangeArrowheads="1"/>
          </p:cNvSpPr>
          <p:nvPr/>
        </p:nvSpPr>
        <p:spPr bwMode="auto">
          <a:xfrm>
            <a:off x="3317244" y="2584076"/>
            <a:ext cx="265200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Short-term </a:t>
            </a:r>
            <a:r>
              <a:rPr lang="en-GB" sz="2400" b="1" dirty="0"/>
              <a:t>C</a:t>
            </a:r>
            <a:r>
              <a:rPr lang="en-GB" sz="2400" dirty="0"/>
              <a:t>apability</a:t>
            </a:r>
          </a:p>
        </p:txBody>
      </p:sp>
      <p:sp>
        <p:nvSpPr>
          <p:cNvPr id="51207" name="Text Box 7"/>
          <p:cNvSpPr txBox="1">
            <a:spLocks noChangeArrowheads="1"/>
          </p:cNvSpPr>
          <p:nvPr/>
        </p:nvSpPr>
        <p:spPr bwMode="auto">
          <a:xfrm>
            <a:off x="6919957" y="2580475"/>
            <a:ext cx="25685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Long-term </a:t>
            </a:r>
            <a:r>
              <a:rPr lang="en-GB" sz="2400" b="1" dirty="0"/>
              <a:t>P</a:t>
            </a:r>
            <a:r>
              <a:rPr lang="en-GB" sz="2400" dirty="0"/>
              <a:t>erformance</a:t>
            </a:r>
          </a:p>
        </p:txBody>
      </p:sp>
      <p:sp>
        <p:nvSpPr>
          <p:cNvPr id="51208" name="Text Box 8"/>
          <p:cNvSpPr txBox="1">
            <a:spLocks noChangeArrowheads="1"/>
          </p:cNvSpPr>
          <p:nvPr/>
        </p:nvSpPr>
        <p:spPr bwMode="auto">
          <a:xfrm>
            <a:off x="4586947" y="3476518"/>
            <a:ext cx="68961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C</a:t>
            </a:r>
            <a:r>
              <a:rPr lang="en-GB" sz="3600" baseline="-25000" dirty="0"/>
              <a:t>p</a:t>
            </a:r>
            <a:endParaRPr lang="en-GB" sz="3600" dirty="0"/>
          </a:p>
        </p:txBody>
      </p:sp>
      <p:sp>
        <p:nvSpPr>
          <p:cNvPr id="51209" name="Text Box 9"/>
          <p:cNvSpPr txBox="1">
            <a:spLocks noChangeArrowheads="1"/>
          </p:cNvSpPr>
          <p:nvPr/>
        </p:nvSpPr>
        <p:spPr bwMode="auto">
          <a:xfrm>
            <a:off x="7808220" y="4924318"/>
            <a:ext cx="81785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P</a:t>
            </a:r>
            <a:r>
              <a:rPr lang="en-GB" sz="3600" baseline="-25000" dirty="0"/>
              <a:t>pk</a:t>
            </a:r>
            <a:endParaRPr lang="en-GB" sz="3600" dirty="0"/>
          </a:p>
        </p:txBody>
      </p:sp>
      <p:sp>
        <p:nvSpPr>
          <p:cNvPr id="51210" name="Text Box 10"/>
          <p:cNvSpPr txBox="1">
            <a:spLocks noChangeArrowheads="1"/>
          </p:cNvSpPr>
          <p:nvPr/>
        </p:nvSpPr>
        <p:spPr bwMode="auto">
          <a:xfrm>
            <a:off x="4542974" y="4949718"/>
            <a:ext cx="843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C</a:t>
            </a:r>
            <a:r>
              <a:rPr lang="en-GB" sz="3600" baseline="-25000" dirty="0"/>
              <a:t>pk</a:t>
            </a:r>
            <a:endParaRPr lang="en-GB" sz="3600" dirty="0"/>
          </a:p>
        </p:txBody>
      </p:sp>
      <p:sp>
        <p:nvSpPr>
          <p:cNvPr id="51211" name="Text Box 11"/>
          <p:cNvSpPr txBox="1">
            <a:spLocks noChangeArrowheads="1"/>
          </p:cNvSpPr>
          <p:nvPr/>
        </p:nvSpPr>
        <p:spPr bwMode="auto">
          <a:xfrm>
            <a:off x="7863915" y="3463817"/>
            <a:ext cx="66396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P</a:t>
            </a:r>
            <a:r>
              <a:rPr lang="en-GB" sz="3600" baseline="-25000" dirty="0"/>
              <a:t>p</a:t>
            </a:r>
            <a:endParaRPr lang="en-GB" sz="3600" dirty="0"/>
          </a:p>
        </p:txBody>
      </p:sp>
      <p:sp>
        <p:nvSpPr>
          <p:cNvPr id="51212" name="Line 12"/>
          <p:cNvSpPr>
            <a:spLocks noChangeShapeType="1"/>
          </p:cNvSpPr>
          <p:nvPr/>
        </p:nvSpPr>
        <p:spPr bwMode="auto">
          <a:xfrm>
            <a:off x="1981201" y="4622800"/>
            <a:ext cx="797608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1213" name="Line 13"/>
          <p:cNvSpPr>
            <a:spLocks noChangeShapeType="1"/>
          </p:cNvSpPr>
          <p:nvPr/>
        </p:nvSpPr>
        <p:spPr bwMode="auto">
          <a:xfrm>
            <a:off x="6362700" y="2628900"/>
            <a:ext cx="0" cy="3467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Tree>
    <p:extLst>
      <p:ext uri="{BB962C8B-B14F-4D97-AF65-F5344CB8AC3E}">
        <p14:creationId xmlns:p14="http://schemas.microsoft.com/office/powerpoint/2010/main" val="3787820162"/>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49022" y="-23051"/>
            <a:ext cx="9728687" cy="668337"/>
          </a:xfrm>
        </p:spPr>
        <p:txBody>
          <a:bodyPr/>
          <a:lstStyle/>
          <a:p>
            <a:pPr>
              <a:spcBef>
                <a:spcPts val="0"/>
              </a:spcBef>
            </a:pPr>
            <a:r>
              <a:rPr lang="en-GB" sz="2800" dirty="0"/>
              <a:t> Short-term (Potential) Process Capability - C</a:t>
            </a:r>
            <a:r>
              <a:rPr lang="en-GB" sz="2800" baseline="-25000" dirty="0"/>
              <a:t>p</a:t>
            </a:r>
          </a:p>
        </p:txBody>
      </p:sp>
      <p:sp>
        <p:nvSpPr>
          <p:cNvPr id="52227" name="Text Box 3"/>
          <p:cNvSpPr txBox="1">
            <a:spLocks noChangeArrowheads="1"/>
          </p:cNvSpPr>
          <p:nvPr/>
        </p:nvSpPr>
        <p:spPr bwMode="auto">
          <a:xfrm>
            <a:off x="43939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Lower</a:t>
            </a:r>
          </a:p>
          <a:p>
            <a:pPr algn="ctr">
              <a:spcBef>
                <a:spcPts val="0"/>
              </a:spcBef>
            </a:pPr>
            <a:r>
              <a:rPr lang="en-GB" sz="2000" dirty="0">
                <a:solidFill>
                  <a:srgbClr val="FF3300"/>
                </a:solidFill>
              </a:rPr>
              <a:t>Spec</a:t>
            </a:r>
          </a:p>
        </p:txBody>
      </p:sp>
      <p:sp>
        <p:nvSpPr>
          <p:cNvPr id="52228" name="Text Box 4"/>
          <p:cNvSpPr txBox="1">
            <a:spLocks noChangeArrowheads="1"/>
          </p:cNvSpPr>
          <p:nvPr/>
        </p:nvSpPr>
        <p:spPr bwMode="auto">
          <a:xfrm>
            <a:off x="76705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Upper</a:t>
            </a:r>
          </a:p>
          <a:p>
            <a:pPr algn="ctr">
              <a:spcBef>
                <a:spcPts val="0"/>
              </a:spcBef>
            </a:pPr>
            <a:r>
              <a:rPr lang="en-GB" sz="2000" dirty="0">
                <a:solidFill>
                  <a:srgbClr val="FF3300"/>
                </a:solidFill>
              </a:rPr>
              <a:t>Spec</a:t>
            </a:r>
          </a:p>
        </p:txBody>
      </p:sp>
      <p:sp>
        <p:nvSpPr>
          <p:cNvPr id="52230" name="Freeform 6"/>
          <p:cNvSpPr>
            <a:spLocks/>
          </p:cNvSpPr>
          <p:nvPr/>
        </p:nvSpPr>
        <p:spPr bwMode="auto">
          <a:xfrm>
            <a:off x="3404089" y="2274888"/>
            <a:ext cx="6176596" cy="25336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2237" name="Text Box 13"/>
          <p:cNvSpPr txBox="1">
            <a:spLocks noChangeArrowheads="1"/>
          </p:cNvSpPr>
          <p:nvPr/>
        </p:nvSpPr>
        <p:spPr bwMode="auto">
          <a:xfrm>
            <a:off x="1464040" y="5945054"/>
            <a:ext cx="879084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i="1" dirty="0"/>
              <a:t>Measures how well the actual variation fits the specification</a:t>
            </a:r>
          </a:p>
        </p:txBody>
      </p:sp>
      <p:sp>
        <p:nvSpPr>
          <p:cNvPr id="52238" name="Text Box 14"/>
          <p:cNvSpPr txBox="1">
            <a:spLocks noChangeArrowheads="1"/>
          </p:cNvSpPr>
          <p:nvPr/>
        </p:nvSpPr>
        <p:spPr bwMode="auto">
          <a:xfrm>
            <a:off x="1990386" y="831023"/>
            <a:ext cx="814250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To calculate C</a:t>
            </a:r>
            <a:r>
              <a:rPr lang="en-GB" sz="2000" baseline="-25000" dirty="0"/>
              <a:t>p </a:t>
            </a:r>
            <a:r>
              <a:rPr lang="en-GB" sz="2000" dirty="0"/>
              <a:t>we compare the short term process variation </a:t>
            </a:r>
            <a:r>
              <a:rPr lang="en-GB" sz="2000" dirty="0">
                <a:sym typeface="Symbol" pitchFamily="18" charset="2"/>
              </a:rPr>
              <a:t>against the specification decided by the designer</a:t>
            </a:r>
            <a:endParaRPr lang="en-GB" sz="2000" dirty="0">
              <a:solidFill>
                <a:srgbClr val="FCFFFF"/>
              </a:solidFill>
            </a:endParaRPr>
          </a:p>
        </p:txBody>
      </p:sp>
      <p:sp>
        <p:nvSpPr>
          <p:cNvPr id="52239" name="Freeform 15"/>
          <p:cNvSpPr>
            <a:spLocks/>
          </p:cNvSpPr>
          <p:nvPr/>
        </p:nvSpPr>
        <p:spPr bwMode="auto">
          <a:xfrm>
            <a:off x="3401160" y="4486277"/>
            <a:ext cx="6173665" cy="333375"/>
          </a:xfrm>
          <a:custGeom>
            <a:avLst/>
            <a:gdLst>
              <a:gd name="T0" fmla="*/ 0 w 4213"/>
              <a:gd name="T1" fmla="*/ 2147483647 h 210"/>
              <a:gd name="T2" fmla="*/ 2147483647 w 4213"/>
              <a:gd name="T3" fmla="*/ 2147483647 h 210"/>
              <a:gd name="T4" fmla="*/ 2147483647 w 4213"/>
              <a:gd name="T5" fmla="*/ 2147483647 h 210"/>
              <a:gd name="T6" fmla="*/ 2147483647 w 4213"/>
              <a:gd name="T7" fmla="*/ 2147483647 h 210"/>
              <a:gd name="T8" fmla="*/ 2147483647 w 4213"/>
              <a:gd name="T9" fmla="*/ 2147483647 h 210"/>
              <a:gd name="T10" fmla="*/ 2147483647 w 4213"/>
              <a:gd name="T11" fmla="*/ 2147483647 h 210"/>
              <a:gd name="T12" fmla="*/ 2147483647 w 4213"/>
              <a:gd name="T13" fmla="*/ 2147483647 h 210"/>
              <a:gd name="T14" fmla="*/ 2147483647 w 4213"/>
              <a:gd name="T15" fmla="*/ 2147483647 h 210"/>
              <a:gd name="T16" fmla="*/ 2147483647 w 4213"/>
              <a:gd name="T17" fmla="*/ 2147483647 h 210"/>
              <a:gd name="T18" fmla="*/ 2147483647 w 4213"/>
              <a:gd name="T19" fmla="*/ 2147483647 h 210"/>
              <a:gd name="T20" fmla="*/ 2147483647 w 4213"/>
              <a:gd name="T21" fmla="*/ 0 h 210"/>
              <a:gd name="T22" fmla="*/ 2147483647 w 4213"/>
              <a:gd name="T23" fmla="*/ 2147483647 h 210"/>
              <a:gd name="T24" fmla="*/ 2147483647 w 4213"/>
              <a:gd name="T25" fmla="*/ 2147483647 h 210"/>
              <a:gd name="T26" fmla="*/ 2147483647 w 4213"/>
              <a:gd name="T27" fmla="*/ 2147483647 h 210"/>
              <a:gd name="T28" fmla="*/ 2147483647 w 4213"/>
              <a:gd name="T29" fmla="*/ 2147483647 h 210"/>
              <a:gd name="T30" fmla="*/ 2147483647 w 4213"/>
              <a:gd name="T31" fmla="*/ 2147483647 h 210"/>
              <a:gd name="T32" fmla="*/ 2147483647 w 4213"/>
              <a:gd name="T33" fmla="*/ 2147483647 h 210"/>
              <a:gd name="T34" fmla="*/ 2147483647 w 4213"/>
              <a:gd name="T35" fmla="*/ 2147483647 h 210"/>
              <a:gd name="T36" fmla="*/ 2147483647 w 4213"/>
              <a:gd name="T37" fmla="*/ 2147483647 h 210"/>
              <a:gd name="T38" fmla="*/ 2147483647 w 4213"/>
              <a:gd name="T39" fmla="*/ 2147483647 h 210"/>
              <a:gd name="T40" fmla="*/ 2147483647 w 4213"/>
              <a:gd name="T41" fmla="*/ 2147483647 h 210"/>
              <a:gd name="T42" fmla="*/ 2147483647 w 4213"/>
              <a:gd name="T43" fmla="*/ 2147483647 h 210"/>
              <a:gd name="T44" fmla="*/ 2147483647 w 4213"/>
              <a:gd name="T45" fmla="*/ 2147483647 h 210"/>
              <a:gd name="T46" fmla="*/ 2147483647 w 4213"/>
              <a:gd name="T47" fmla="*/ 2147483647 h 2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13"/>
              <a:gd name="T73" fmla="*/ 0 h 210"/>
              <a:gd name="T74" fmla="*/ 4213 w 4213"/>
              <a:gd name="T75" fmla="*/ 210 h 2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13" h="210">
                <a:moveTo>
                  <a:pt x="0" y="206"/>
                </a:moveTo>
                <a:lnTo>
                  <a:pt x="111" y="206"/>
                </a:lnTo>
                <a:lnTo>
                  <a:pt x="209" y="206"/>
                </a:lnTo>
                <a:lnTo>
                  <a:pt x="321" y="199"/>
                </a:lnTo>
                <a:lnTo>
                  <a:pt x="419" y="199"/>
                </a:lnTo>
                <a:lnTo>
                  <a:pt x="528" y="192"/>
                </a:lnTo>
                <a:lnTo>
                  <a:pt x="628" y="178"/>
                </a:lnTo>
                <a:lnTo>
                  <a:pt x="737" y="149"/>
                </a:lnTo>
                <a:lnTo>
                  <a:pt x="849" y="120"/>
                </a:lnTo>
                <a:lnTo>
                  <a:pt x="947" y="63"/>
                </a:lnTo>
                <a:lnTo>
                  <a:pt x="1053" y="0"/>
                </a:lnTo>
                <a:lnTo>
                  <a:pt x="1047" y="210"/>
                </a:lnTo>
                <a:lnTo>
                  <a:pt x="3195" y="204"/>
                </a:lnTo>
                <a:lnTo>
                  <a:pt x="3195" y="6"/>
                </a:lnTo>
                <a:lnTo>
                  <a:pt x="3268" y="63"/>
                </a:lnTo>
                <a:lnTo>
                  <a:pt x="3366" y="120"/>
                </a:lnTo>
                <a:lnTo>
                  <a:pt x="3478" y="149"/>
                </a:lnTo>
                <a:lnTo>
                  <a:pt x="3587" y="178"/>
                </a:lnTo>
                <a:lnTo>
                  <a:pt x="3685" y="192"/>
                </a:lnTo>
                <a:lnTo>
                  <a:pt x="3796" y="199"/>
                </a:lnTo>
                <a:lnTo>
                  <a:pt x="3894" y="199"/>
                </a:lnTo>
                <a:lnTo>
                  <a:pt x="4004" y="206"/>
                </a:lnTo>
                <a:lnTo>
                  <a:pt x="4104" y="206"/>
                </a:lnTo>
                <a:lnTo>
                  <a:pt x="4213" y="206"/>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2240" name="Line 16"/>
          <p:cNvSpPr>
            <a:spLocks noChangeShapeType="1"/>
          </p:cNvSpPr>
          <p:nvPr/>
        </p:nvSpPr>
        <p:spPr bwMode="auto">
          <a:xfrm>
            <a:off x="2498483" y="4813300"/>
            <a:ext cx="7646377" cy="0"/>
          </a:xfrm>
          <a:prstGeom prst="line">
            <a:avLst/>
          </a:prstGeom>
          <a:noFill/>
          <a:ln w="1905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2241" name="AutoShape 17"/>
          <p:cNvSpPr>
            <a:spLocks noChangeArrowheads="1"/>
          </p:cNvSpPr>
          <p:nvPr/>
        </p:nvSpPr>
        <p:spPr bwMode="gray">
          <a:xfrm flipV="1">
            <a:off x="6213231" y="3706815"/>
            <a:ext cx="1548912" cy="1373187"/>
          </a:xfrm>
          <a:prstGeom prst="wedgeRoundRectCallout">
            <a:avLst>
              <a:gd name="adj1" fmla="val -74199"/>
              <a:gd name="adj2" fmla="val 10167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rot="10800000" wrap="none" anchor="ctr"/>
          <a:lstStyle/>
          <a:p>
            <a:pPr algn="ctr">
              <a:spcBef>
                <a:spcPts val="0"/>
              </a:spcBef>
            </a:pPr>
            <a:r>
              <a:rPr lang="en-GB" sz="1600" dirty="0">
                <a:solidFill>
                  <a:schemeClr val="tx1"/>
                </a:solidFill>
              </a:rPr>
              <a:t>Actual process</a:t>
            </a:r>
          </a:p>
          <a:p>
            <a:pPr algn="ctr">
              <a:spcBef>
                <a:spcPts val="0"/>
              </a:spcBef>
            </a:pPr>
            <a:r>
              <a:rPr lang="en-GB" sz="1600" dirty="0">
                <a:solidFill>
                  <a:schemeClr val="tx1"/>
                </a:solidFill>
              </a:rPr>
              <a:t>variation with</a:t>
            </a:r>
          </a:p>
          <a:p>
            <a:pPr algn="ctr">
              <a:spcBef>
                <a:spcPts val="0"/>
              </a:spcBef>
            </a:pPr>
            <a:r>
              <a:rPr lang="en-GB" sz="1600" dirty="0">
                <a:solidFill>
                  <a:schemeClr val="tx1"/>
                </a:solidFill>
              </a:rPr>
              <a:t> mean </a:t>
            </a:r>
            <a:r>
              <a:rPr lang="en-GB" sz="1600" dirty="0">
                <a:solidFill>
                  <a:schemeClr val="tx1"/>
                </a:solidFill>
                <a:sym typeface="Symbol" pitchFamily="18" charset="2"/>
              </a:rPr>
              <a:t> and</a:t>
            </a:r>
          </a:p>
          <a:p>
            <a:pPr algn="ctr">
              <a:spcBef>
                <a:spcPts val="0"/>
              </a:spcBef>
            </a:pPr>
            <a:r>
              <a:rPr lang="en-GB" sz="1600" dirty="0">
                <a:solidFill>
                  <a:schemeClr val="tx1"/>
                </a:solidFill>
                <a:sym typeface="Symbol" pitchFamily="18" charset="2"/>
              </a:rPr>
              <a:t>standard </a:t>
            </a:r>
          </a:p>
          <a:p>
            <a:pPr algn="ctr">
              <a:spcBef>
                <a:spcPts val="0"/>
              </a:spcBef>
            </a:pPr>
            <a:r>
              <a:rPr lang="en-GB" sz="1600" dirty="0">
                <a:solidFill>
                  <a:schemeClr val="tx1"/>
                </a:solidFill>
                <a:sym typeface="Symbol" pitchFamily="18" charset="2"/>
              </a:rPr>
              <a:t>deviation </a:t>
            </a:r>
            <a:endParaRPr lang="en-GB" sz="1600" dirty="0">
              <a:solidFill>
                <a:schemeClr val="tx1"/>
              </a:solidFill>
            </a:endParaRPr>
          </a:p>
        </p:txBody>
      </p:sp>
      <p:sp>
        <p:nvSpPr>
          <p:cNvPr id="52242" name="Line 18"/>
          <p:cNvSpPr>
            <a:spLocks noChangeShapeType="1"/>
          </p:cNvSpPr>
          <p:nvPr/>
        </p:nvSpPr>
        <p:spPr bwMode="auto">
          <a:xfrm flipV="1">
            <a:off x="4945674" y="16637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2243" name="Line 19"/>
          <p:cNvSpPr>
            <a:spLocks noChangeShapeType="1"/>
          </p:cNvSpPr>
          <p:nvPr/>
        </p:nvSpPr>
        <p:spPr bwMode="auto">
          <a:xfrm flipV="1">
            <a:off x="8083062" y="16129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3" name="Rounded Rectangular Callout 2">
            <a:extLst>
              <a:ext uri="{FF2B5EF4-FFF2-40B4-BE49-F238E27FC236}">
                <a16:creationId xmlns:a16="http://schemas.microsoft.com/office/drawing/2014/main" id="{840FB101-B4AC-864A-935C-19E04C9B73CF}"/>
              </a:ext>
            </a:extLst>
          </p:cNvPr>
          <p:cNvSpPr/>
          <p:nvPr/>
        </p:nvSpPr>
        <p:spPr>
          <a:xfrm>
            <a:off x="1899773" y="5011738"/>
            <a:ext cx="1745719" cy="779462"/>
          </a:xfrm>
          <a:prstGeom prst="wedgeRoundRectCallout">
            <a:avLst>
              <a:gd name="adj1" fmla="val 108828"/>
              <a:gd name="adj2" fmla="val -8750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19" name="Rounded Rectangular Callout 18">
            <a:extLst>
              <a:ext uri="{FF2B5EF4-FFF2-40B4-BE49-F238E27FC236}">
                <a16:creationId xmlns:a16="http://schemas.microsoft.com/office/drawing/2014/main" id="{F8190FC1-A0B8-744F-8D48-8E5C41CD2B3C}"/>
              </a:ext>
            </a:extLst>
          </p:cNvPr>
          <p:cNvSpPr/>
          <p:nvPr/>
        </p:nvSpPr>
        <p:spPr>
          <a:xfrm>
            <a:off x="8766087" y="5164391"/>
            <a:ext cx="1745719" cy="779462"/>
          </a:xfrm>
          <a:prstGeom prst="wedgeRoundRectCallout">
            <a:avLst>
              <a:gd name="adj1" fmla="val -75789"/>
              <a:gd name="adj2" fmla="val -110583"/>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20" name="Text Box 9">
            <a:extLst>
              <a:ext uri="{FF2B5EF4-FFF2-40B4-BE49-F238E27FC236}">
                <a16:creationId xmlns:a16="http://schemas.microsoft.com/office/drawing/2014/main" id="{0FF74156-642F-3B4E-90C6-64104AEA9C84}"/>
              </a:ext>
            </a:extLst>
          </p:cNvPr>
          <p:cNvSpPr txBox="1">
            <a:spLocks noChangeArrowheads="1"/>
          </p:cNvSpPr>
          <p:nvPr/>
        </p:nvSpPr>
        <p:spPr bwMode="auto">
          <a:xfrm>
            <a:off x="2663778" y="1842908"/>
            <a:ext cx="135819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USL - LSL</a:t>
            </a:r>
            <a:endParaRPr lang="en-GB" sz="1400" dirty="0"/>
          </a:p>
        </p:txBody>
      </p:sp>
      <p:sp>
        <p:nvSpPr>
          <p:cNvPr id="21" name="Text Box 10">
            <a:extLst>
              <a:ext uri="{FF2B5EF4-FFF2-40B4-BE49-F238E27FC236}">
                <a16:creationId xmlns:a16="http://schemas.microsoft.com/office/drawing/2014/main" id="{FEC4FF05-16A9-D447-8230-9EFBFCFF5A95}"/>
              </a:ext>
            </a:extLst>
          </p:cNvPr>
          <p:cNvSpPr txBox="1">
            <a:spLocks noChangeArrowheads="1"/>
          </p:cNvSpPr>
          <p:nvPr/>
        </p:nvSpPr>
        <p:spPr bwMode="auto">
          <a:xfrm>
            <a:off x="2984706" y="2236608"/>
            <a:ext cx="61427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6</a:t>
            </a:r>
            <a:r>
              <a:rPr lang="en-GB" sz="2000" dirty="0">
                <a:sym typeface="Symbol" pitchFamily="18" charset="2"/>
              </a:rPr>
              <a:t></a:t>
            </a:r>
            <a:r>
              <a:rPr lang="en-GB" sz="2000" baseline="-25000" dirty="0">
                <a:sym typeface="Symbol" pitchFamily="18" charset="2"/>
              </a:rPr>
              <a:t>st</a:t>
            </a:r>
            <a:endParaRPr lang="en-GB" sz="2400" baseline="-25000" dirty="0"/>
          </a:p>
        </p:txBody>
      </p:sp>
      <p:sp>
        <p:nvSpPr>
          <p:cNvPr id="22" name="Line 11">
            <a:extLst>
              <a:ext uri="{FF2B5EF4-FFF2-40B4-BE49-F238E27FC236}">
                <a16:creationId xmlns:a16="http://schemas.microsoft.com/office/drawing/2014/main" id="{566290C2-6A97-4142-8C23-C668AA65D889}"/>
              </a:ext>
            </a:extLst>
          </p:cNvPr>
          <p:cNvSpPr>
            <a:spLocks noChangeShapeType="1"/>
          </p:cNvSpPr>
          <p:nvPr/>
        </p:nvSpPr>
        <p:spPr bwMode="auto">
          <a:xfrm>
            <a:off x="2700957" y="2228671"/>
            <a:ext cx="124557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400" dirty="0"/>
          </a:p>
        </p:txBody>
      </p:sp>
      <p:sp>
        <p:nvSpPr>
          <p:cNvPr id="23" name="Rectangle 12">
            <a:extLst>
              <a:ext uri="{FF2B5EF4-FFF2-40B4-BE49-F238E27FC236}">
                <a16:creationId xmlns:a16="http://schemas.microsoft.com/office/drawing/2014/main" id="{87D4E968-358A-5A4A-9CFA-1DCDD80793EB}"/>
              </a:ext>
            </a:extLst>
          </p:cNvPr>
          <p:cNvSpPr>
            <a:spLocks noChangeArrowheads="1"/>
          </p:cNvSpPr>
          <p:nvPr/>
        </p:nvSpPr>
        <p:spPr bwMode="auto">
          <a:xfrm>
            <a:off x="1715260" y="1982610"/>
            <a:ext cx="3272874" cy="2431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C</a:t>
            </a:r>
            <a:r>
              <a:rPr lang="en-GB" sz="2000" baseline="-25000" dirty="0"/>
              <a:t>p</a:t>
            </a:r>
            <a:r>
              <a:rPr lang="en-GB" sz="2000" dirty="0"/>
              <a:t> =</a:t>
            </a:r>
          </a:p>
          <a:p>
            <a:pPr algn="l">
              <a:spcBef>
                <a:spcPts val="0"/>
              </a:spcBef>
            </a:pPr>
            <a:endParaRPr lang="en-GB" sz="2000" dirty="0"/>
          </a:p>
          <a:p>
            <a:pPr algn="l">
              <a:spcBef>
                <a:spcPts val="0"/>
              </a:spcBef>
            </a:pPr>
            <a:endParaRPr lang="en-GB" sz="2000" dirty="0"/>
          </a:p>
          <a:p>
            <a:pPr algn="l">
              <a:spcBef>
                <a:spcPts val="0"/>
              </a:spcBef>
            </a:pPr>
            <a:endParaRPr lang="en-GB" sz="2000" dirty="0"/>
          </a:p>
          <a:p>
            <a:pPr algn="l">
              <a:spcBef>
                <a:spcPts val="0"/>
              </a:spcBef>
            </a:pPr>
            <a:r>
              <a:rPr lang="en-GB" sz="1800" dirty="0"/>
              <a:t>USL = Upper Spec. Limit</a:t>
            </a:r>
          </a:p>
          <a:p>
            <a:pPr algn="l">
              <a:spcBef>
                <a:spcPts val="0"/>
              </a:spcBef>
            </a:pPr>
            <a:r>
              <a:rPr lang="en-GB" sz="1800" dirty="0"/>
              <a:t>LSL =  Lower Spec. Limit</a:t>
            </a:r>
          </a:p>
          <a:p>
            <a:pPr algn="l">
              <a:spcBef>
                <a:spcPts val="0"/>
              </a:spcBef>
            </a:pPr>
            <a:r>
              <a:rPr lang="en-GB" sz="1800" b="1" dirty="0">
                <a:sym typeface="Symbol" pitchFamily="18" charset="2"/>
              </a:rPr>
              <a:t></a:t>
            </a:r>
            <a:r>
              <a:rPr lang="en-GB" sz="1800" b="1" baseline="-25000" dirty="0">
                <a:sym typeface="Symbol" pitchFamily="18" charset="2"/>
              </a:rPr>
              <a:t>st</a:t>
            </a:r>
            <a:r>
              <a:rPr lang="en-GB" sz="1800" b="1" dirty="0">
                <a:sym typeface="Symbol" pitchFamily="18" charset="2"/>
              </a:rPr>
              <a:t> </a:t>
            </a:r>
            <a:r>
              <a:rPr lang="en-GB" sz="1800" dirty="0">
                <a:sym typeface="Symbol" pitchFamily="18" charset="2"/>
              </a:rPr>
              <a:t> = Short term Process </a:t>
            </a:r>
          </a:p>
          <a:p>
            <a:pPr algn="l">
              <a:spcBef>
                <a:spcPts val="0"/>
              </a:spcBef>
            </a:pPr>
            <a:r>
              <a:rPr lang="en-GB" sz="1800" dirty="0">
                <a:sym typeface="Symbol" pitchFamily="18" charset="2"/>
              </a:rPr>
              <a:t>         standard deviation</a:t>
            </a:r>
          </a:p>
        </p:txBody>
      </p:sp>
      <p:sp>
        <p:nvSpPr>
          <p:cNvPr id="24" name="Text Box 13">
            <a:extLst>
              <a:ext uri="{FF2B5EF4-FFF2-40B4-BE49-F238E27FC236}">
                <a16:creationId xmlns:a16="http://schemas.microsoft.com/office/drawing/2014/main" id="{4ADD1DC3-0BC9-9747-ABDC-3BB205BB6157}"/>
              </a:ext>
            </a:extLst>
          </p:cNvPr>
          <p:cNvSpPr txBox="1">
            <a:spLocks noChangeArrowheads="1"/>
          </p:cNvSpPr>
          <p:nvPr/>
        </p:nvSpPr>
        <p:spPr bwMode="auto">
          <a:xfrm>
            <a:off x="1000859" y="6326308"/>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dirty="0"/>
              <a:t>This tells us how good the short-term process could be</a:t>
            </a:r>
          </a:p>
        </p:txBody>
      </p:sp>
    </p:spTree>
    <p:extLst>
      <p:ext uri="{BB962C8B-B14F-4D97-AF65-F5344CB8AC3E}">
        <p14:creationId xmlns:p14="http://schemas.microsoft.com/office/powerpoint/2010/main" val="250067689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03633" y="66854"/>
            <a:ext cx="6992938" cy="668337"/>
          </a:xfrm>
        </p:spPr>
        <p:txBody>
          <a:bodyPr/>
          <a:lstStyle/>
          <a:p>
            <a:pPr defTabSz="762000"/>
            <a:r>
              <a:rPr lang="en-GB" sz="3200" dirty="0"/>
              <a:t>C</a:t>
            </a:r>
            <a:r>
              <a:rPr lang="en-GB" sz="3200" baseline="-25000" dirty="0"/>
              <a:t>p</a:t>
            </a:r>
            <a:r>
              <a:rPr lang="en-GB" sz="3200" dirty="0"/>
              <a:t> and Sigma Level</a:t>
            </a:r>
          </a:p>
        </p:txBody>
      </p:sp>
      <p:sp>
        <p:nvSpPr>
          <p:cNvPr id="54275" name="Text Box 3"/>
          <p:cNvSpPr txBox="1">
            <a:spLocks noChangeArrowheads="1"/>
          </p:cNvSpPr>
          <p:nvPr/>
        </p:nvSpPr>
        <p:spPr bwMode="auto">
          <a:xfrm>
            <a:off x="247311" y="5619511"/>
            <a:ext cx="515668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400" dirty="0"/>
              <a:t> Sigma Level = 3C</a:t>
            </a:r>
            <a:r>
              <a:rPr lang="en-GB" sz="2400" baseline="-25000" dirty="0"/>
              <a:t>p</a:t>
            </a:r>
          </a:p>
          <a:p>
            <a:pPr algn="l"/>
            <a:endParaRPr lang="en-GB" sz="2400" dirty="0"/>
          </a:p>
        </p:txBody>
      </p:sp>
      <p:grpSp>
        <p:nvGrpSpPr>
          <p:cNvPr id="54276" name="Group 4"/>
          <p:cNvGrpSpPr>
            <a:grpSpLocks/>
          </p:cNvGrpSpPr>
          <p:nvPr/>
        </p:nvGrpSpPr>
        <p:grpSpPr bwMode="auto">
          <a:xfrm>
            <a:off x="6496294" y="1003302"/>
            <a:ext cx="3314922" cy="1598613"/>
            <a:chOff x="383" y="744"/>
            <a:chExt cx="1525" cy="1262"/>
          </a:xfrm>
        </p:grpSpPr>
        <p:sp>
          <p:nvSpPr>
            <p:cNvPr id="54311" name="Line 5"/>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2" name="Line 6"/>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3" name="Line 7"/>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4" name="Line 8"/>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5" name="Text Box 9"/>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16" name="Text Box 10"/>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17" name="Text Box 11"/>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77" name="Freeform 12"/>
          <p:cNvSpPr>
            <a:spLocks/>
          </p:cNvSpPr>
          <p:nvPr/>
        </p:nvSpPr>
        <p:spPr bwMode="auto">
          <a:xfrm>
            <a:off x="6299689" y="1096965"/>
            <a:ext cx="3648808"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78" name="Text Box 13"/>
          <p:cNvSpPr txBox="1">
            <a:spLocks noChangeArrowheads="1"/>
          </p:cNvSpPr>
          <p:nvPr/>
        </p:nvSpPr>
        <p:spPr bwMode="auto">
          <a:xfrm>
            <a:off x="3368449" y="1346200"/>
            <a:ext cx="28616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1  Sigma level ≈ 3</a:t>
            </a:r>
          </a:p>
        </p:txBody>
      </p:sp>
      <p:sp>
        <p:nvSpPr>
          <p:cNvPr id="54279" name="Line 14"/>
          <p:cNvSpPr>
            <a:spLocks noChangeShapeType="1"/>
          </p:cNvSpPr>
          <p:nvPr/>
        </p:nvSpPr>
        <p:spPr bwMode="auto">
          <a:xfrm>
            <a:off x="8128490" y="1346200"/>
            <a:ext cx="1421423"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0" name="Line 15"/>
          <p:cNvSpPr>
            <a:spLocks noChangeShapeType="1"/>
          </p:cNvSpPr>
          <p:nvPr/>
        </p:nvSpPr>
        <p:spPr bwMode="auto">
          <a:xfrm flipH="1">
            <a:off x="6680689" y="13462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1" name="Text Box 16"/>
          <p:cNvSpPr txBox="1">
            <a:spLocks noChangeArrowheads="1"/>
          </p:cNvSpPr>
          <p:nvPr/>
        </p:nvSpPr>
        <p:spPr bwMode="auto">
          <a:xfrm>
            <a:off x="8594926" y="9191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3</a:t>
            </a:r>
            <a:r>
              <a:rPr lang="en-GB" sz="2000" dirty="0">
                <a:sym typeface="Symbol" pitchFamily="18" charset="2"/>
              </a:rPr>
              <a:t></a:t>
            </a:r>
            <a:endParaRPr lang="en-GB" sz="2000" dirty="0"/>
          </a:p>
        </p:txBody>
      </p:sp>
      <p:sp>
        <p:nvSpPr>
          <p:cNvPr id="54282" name="Text Box 17"/>
          <p:cNvSpPr txBox="1">
            <a:spLocks noChangeArrowheads="1"/>
          </p:cNvSpPr>
          <p:nvPr/>
        </p:nvSpPr>
        <p:spPr bwMode="auto">
          <a:xfrm>
            <a:off x="7058471" y="9191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3</a:t>
            </a:r>
            <a:r>
              <a:rPr lang="en-GB" sz="2000" dirty="0">
                <a:sym typeface="Symbol" pitchFamily="18" charset="2"/>
              </a:rPr>
              <a:t></a:t>
            </a:r>
            <a:endParaRPr lang="en-GB" sz="2000" dirty="0"/>
          </a:p>
        </p:txBody>
      </p:sp>
      <p:grpSp>
        <p:nvGrpSpPr>
          <p:cNvPr id="54283" name="Group 18"/>
          <p:cNvGrpSpPr>
            <a:grpSpLocks/>
          </p:cNvGrpSpPr>
          <p:nvPr/>
        </p:nvGrpSpPr>
        <p:grpSpPr bwMode="auto">
          <a:xfrm>
            <a:off x="6496294" y="4546602"/>
            <a:ext cx="3314922" cy="1598613"/>
            <a:chOff x="383" y="744"/>
            <a:chExt cx="1525" cy="1262"/>
          </a:xfrm>
        </p:grpSpPr>
        <p:sp>
          <p:nvSpPr>
            <p:cNvPr id="54304" name="Line 19"/>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5" name="Line 20"/>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6" name="Line 21"/>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7" name="Line 22"/>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8" name="Text Box 23"/>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09" name="Text Box 24"/>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10" name="Text Box 25"/>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84" name="Freeform 26"/>
          <p:cNvSpPr>
            <a:spLocks/>
          </p:cNvSpPr>
          <p:nvPr/>
        </p:nvSpPr>
        <p:spPr bwMode="auto">
          <a:xfrm>
            <a:off x="7464669" y="4646615"/>
            <a:ext cx="1324708"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85" name="Line 27"/>
          <p:cNvSpPr>
            <a:spLocks noChangeShapeType="1"/>
          </p:cNvSpPr>
          <p:nvPr/>
        </p:nvSpPr>
        <p:spPr bwMode="auto">
          <a:xfrm>
            <a:off x="8153401" y="4864100"/>
            <a:ext cx="1422889"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6" name="Line 28"/>
          <p:cNvSpPr>
            <a:spLocks noChangeShapeType="1"/>
          </p:cNvSpPr>
          <p:nvPr/>
        </p:nvSpPr>
        <p:spPr bwMode="auto">
          <a:xfrm flipH="1">
            <a:off x="6705600" y="48641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7" name="Text Box 29"/>
          <p:cNvSpPr txBox="1">
            <a:spLocks noChangeArrowheads="1"/>
          </p:cNvSpPr>
          <p:nvPr/>
        </p:nvSpPr>
        <p:spPr bwMode="auto">
          <a:xfrm>
            <a:off x="8620571" y="44370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6</a:t>
            </a:r>
            <a:r>
              <a:rPr lang="en-GB" sz="2000" dirty="0">
                <a:sym typeface="Symbol" pitchFamily="18" charset="2"/>
              </a:rPr>
              <a:t></a:t>
            </a:r>
            <a:endParaRPr lang="en-GB" sz="2000" dirty="0"/>
          </a:p>
        </p:txBody>
      </p:sp>
      <p:sp>
        <p:nvSpPr>
          <p:cNvPr id="54288" name="Text Box 30"/>
          <p:cNvSpPr txBox="1">
            <a:spLocks noChangeArrowheads="1"/>
          </p:cNvSpPr>
          <p:nvPr/>
        </p:nvSpPr>
        <p:spPr bwMode="auto">
          <a:xfrm>
            <a:off x="7084115" y="44370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6</a:t>
            </a:r>
            <a:r>
              <a:rPr lang="en-GB" sz="2000" dirty="0">
                <a:sym typeface="Symbol" pitchFamily="18" charset="2"/>
              </a:rPr>
              <a:t></a:t>
            </a:r>
            <a:endParaRPr lang="en-GB" sz="2000" dirty="0"/>
          </a:p>
        </p:txBody>
      </p:sp>
      <p:sp>
        <p:nvSpPr>
          <p:cNvPr id="54289" name="Text Box 31"/>
          <p:cNvSpPr txBox="1">
            <a:spLocks noChangeArrowheads="1"/>
          </p:cNvSpPr>
          <p:nvPr/>
        </p:nvSpPr>
        <p:spPr bwMode="auto">
          <a:xfrm>
            <a:off x="3095969" y="4786940"/>
            <a:ext cx="28616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2  Sigma level ≈ 6</a:t>
            </a:r>
          </a:p>
        </p:txBody>
      </p:sp>
      <p:sp>
        <p:nvSpPr>
          <p:cNvPr id="54290" name="Text Box 32"/>
          <p:cNvSpPr txBox="1">
            <a:spLocks noChangeArrowheads="1"/>
          </p:cNvSpPr>
          <p:nvPr/>
        </p:nvSpPr>
        <p:spPr bwMode="auto">
          <a:xfrm>
            <a:off x="2878453" y="3048000"/>
            <a:ext cx="32175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1.33  Sigma level ≈ 4</a:t>
            </a:r>
          </a:p>
        </p:txBody>
      </p:sp>
      <p:grpSp>
        <p:nvGrpSpPr>
          <p:cNvPr id="54291" name="Group 33"/>
          <p:cNvGrpSpPr>
            <a:grpSpLocks/>
          </p:cNvGrpSpPr>
          <p:nvPr/>
        </p:nvGrpSpPr>
        <p:grpSpPr bwMode="auto">
          <a:xfrm>
            <a:off x="6509493" y="2730502"/>
            <a:ext cx="3313435" cy="1598613"/>
            <a:chOff x="383" y="744"/>
            <a:chExt cx="1525" cy="1262"/>
          </a:xfrm>
        </p:grpSpPr>
        <p:sp>
          <p:nvSpPr>
            <p:cNvPr id="54297" name="Line 34"/>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8" name="Line 35"/>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9" name="Line 36"/>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0" name="Line 37"/>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1" name="Text Box 38"/>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02" name="Text Box 39"/>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03" name="Text Box 40"/>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92" name="Freeform 41"/>
          <p:cNvSpPr>
            <a:spLocks/>
          </p:cNvSpPr>
          <p:nvPr/>
        </p:nvSpPr>
        <p:spPr bwMode="auto">
          <a:xfrm>
            <a:off x="6768613" y="2814640"/>
            <a:ext cx="2735873"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93" name="Line 42"/>
          <p:cNvSpPr>
            <a:spLocks noChangeShapeType="1"/>
          </p:cNvSpPr>
          <p:nvPr/>
        </p:nvSpPr>
        <p:spPr bwMode="auto">
          <a:xfrm>
            <a:off x="8166590" y="3048000"/>
            <a:ext cx="1421423"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4" name="Line 43"/>
          <p:cNvSpPr>
            <a:spLocks noChangeShapeType="1"/>
          </p:cNvSpPr>
          <p:nvPr/>
        </p:nvSpPr>
        <p:spPr bwMode="auto">
          <a:xfrm flipH="1">
            <a:off x="6718789" y="30480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5" name="Text Box 44"/>
          <p:cNvSpPr txBox="1">
            <a:spLocks noChangeArrowheads="1"/>
          </p:cNvSpPr>
          <p:nvPr/>
        </p:nvSpPr>
        <p:spPr bwMode="auto">
          <a:xfrm>
            <a:off x="8633026" y="26209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4</a:t>
            </a:r>
            <a:r>
              <a:rPr lang="en-GB" sz="2000" dirty="0">
                <a:sym typeface="Symbol" pitchFamily="18" charset="2"/>
              </a:rPr>
              <a:t></a:t>
            </a:r>
            <a:endParaRPr lang="en-GB" sz="2000" dirty="0"/>
          </a:p>
        </p:txBody>
      </p:sp>
      <p:sp>
        <p:nvSpPr>
          <p:cNvPr id="54296" name="Text Box 45"/>
          <p:cNvSpPr txBox="1">
            <a:spLocks noChangeArrowheads="1"/>
          </p:cNvSpPr>
          <p:nvPr/>
        </p:nvSpPr>
        <p:spPr bwMode="auto">
          <a:xfrm>
            <a:off x="7096571" y="26209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4</a:t>
            </a:r>
            <a:r>
              <a:rPr lang="en-GB" sz="2000" dirty="0">
                <a:sym typeface="Symbol" pitchFamily="18" charset="2"/>
              </a:rPr>
              <a:t></a:t>
            </a:r>
            <a:endParaRPr lang="en-GB" sz="2000" dirty="0"/>
          </a:p>
        </p:txBody>
      </p:sp>
    </p:spTree>
    <p:extLst>
      <p:ext uri="{BB962C8B-B14F-4D97-AF65-F5344CB8AC3E}">
        <p14:creationId xmlns:p14="http://schemas.microsoft.com/office/powerpoint/2010/main" val="3807518164"/>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912317" y="160339"/>
            <a:ext cx="6992938" cy="668337"/>
          </a:xfrm>
        </p:spPr>
        <p:txBody>
          <a:bodyPr>
            <a:normAutofit fontScale="90000"/>
          </a:bodyPr>
          <a:lstStyle/>
          <a:p>
            <a:pPr defTabSz="762000"/>
            <a:r>
              <a:rPr lang="en-GB" dirty="0"/>
              <a:t>Example</a:t>
            </a:r>
          </a:p>
        </p:txBody>
      </p:sp>
      <p:sp>
        <p:nvSpPr>
          <p:cNvPr id="55299" name="Freeform 3"/>
          <p:cNvSpPr>
            <a:spLocks/>
          </p:cNvSpPr>
          <p:nvPr/>
        </p:nvSpPr>
        <p:spPr bwMode="auto">
          <a:xfrm>
            <a:off x="2419350" y="4508500"/>
            <a:ext cx="4372708" cy="279400"/>
          </a:xfrm>
          <a:custGeom>
            <a:avLst/>
            <a:gdLst>
              <a:gd name="T0" fmla="*/ 0 w 2754"/>
              <a:gd name="T1" fmla="*/ 2147483647 h 176"/>
              <a:gd name="T2" fmla="*/ 2147483647 w 2754"/>
              <a:gd name="T3" fmla="*/ 2147483647 h 176"/>
              <a:gd name="T4" fmla="*/ 2147483647 w 2754"/>
              <a:gd name="T5" fmla="*/ 2147483647 h 176"/>
              <a:gd name="T6" fmla="*/ 2147483647 w 2754"/>
              <a:gd name="T7" fmla="*/ 2147483647 h 176"/>
              <a:gd name="T8" fmla="*/ 2147483647 w 2754"/>
              <a:gd name="T9" fmla="*/ 2147483647 h 176"/>
              <a:gd name="T10" fmla="*/ 2147483647 w 2754"/>
              <a:gd name="T11" fmla="*/ 2147483647 h 176"/>
              <a:gd name="T12" fmla="*/ 2147483647 w 2754"/>
              <a:gd name="T13" fmla="*/ 2147483647 h 176"/>
              <a:gd name="T14" fmla="*/ 2147483647 w 2754"/>
              <a:gd name="T15" fmla="*/ 2147483647 h 176"/>
              <a:gd name="T16" fmla="*/ 2147483647 w 2754"/>
              <a:gd name="T17" fmla="*/ 2147483647 h 176"/>
              <a:gd name="T18" fmla="*/ 2147483647 w 2754"/>
              <a:gd name="T19" fmla="*/ 2147483647 h 176"/>
              <a:gd name="T20" fmla="*/ 2147483647 w 2754"/>
              <a:gd name="T21" fmla="*/ 2147483647 h 176"/>
              <a:gd name="T22" fmla="*/ 2147483647 w 2754"/>
              <a:gd name="T23" fmla="*/ 2147483647 h 176"/>
              <a:gd name="T24" fmla="*/ 2147483647 w 2754"/>
              <a:gd name="T25" fmla="*/ 2147483647 h 176"/>
              <a:gd name="T26" fmla="*/ 2147483647 w 2754"/>
              <a:gd name="T27" fmla="*/ 2147483647 h 176"/>
              <a:gd name="T28" fmla="*/ 2147483647 w 2754"/>
              <a:gd name="T29" fmla="*/ 2147483647 h 176"/>
              <a:gd name="T30" fmla="*/ 2147483647 w 2754"/>
              <a:gd name="T31" fmla="*/ 2147483647 h 176"/>
              <a:gd name="T32" fmla="*/ 2147483647 w 2754"/>
              <a:gd name="T33" fmla="*/ 2147483647 h 176"/>
              <a:gd name="T34" fmla="*/ 2147483647 w 2754"/>
              <a:gd name="T35" fmla="*/ 2147483647 h 176"/>
              <a:gd name="T36" fmla="*/ 2147483647 w 2754"/>
              <a:gd name="T37" fmla="*/ 2147483647 h 176"/>
              <a:gd name="T38" fmla="*/ 2147483647 w 2754"/>
              <a:gd name="T39" fmla="*/ 2147483647 h 176"/>
              <a:gd name="T40" fmla="*/ 2147483647 w 2754"/>
              <a:gd name="T41" fmla="*/ 2147483647 h 176"/>
              <a:gd name="T42" fmla="*/ 2147483647 w 2754"/>
              <a:gd name="T43" fmla="*/ 2147483647 h 176"/>
              <a:gd name="T44" fmla="*/ 2147483647 w 2754"/>
              <a:gd name="T45" fmla="*/ 2147483647 h 176"/>
              <a:gd name="T46" fmla="*/ 2147483647 w 2754"/>
              <a:gd name="T47" fmla="*/ 2147483647 h 176"/>
              <a:gd name="T48" fmla="*/ 2147483647 w 2754"/>
              <a:gd name="T49" fmla="*/ 2147483647 h 176"/>
              <a:gd name="T50" fmla="*/ 2147483647 w 2754"/>
              <a:gd name="T51" fmla="*/ 2147483647 h 176"/>
              <a:gd name="T52" fmla="*/ 2147483647 w 2754"/>
              <a:gd name="T53" fmla="*/ 2147483647 h 176"/>
              <a:gd name="T54" fmla="*/ 2147483647 w 2754"/>
              <a:gd name="T55" fmla="*/ 2147483647 h 176"/>
              <a:gd name="T56" fmla="*/ 2147483647 w 2754"/>
              <a:gd name="T57" fmla="*/ 2147483647 h 176"/>
              <a:gd name="T58" fmla="*/ 2147483647 w 2754"/>
              <a:gd name="T59" fmla="*/ 2147483647 h 176"/>
              <a:gd name="T60" fmla="*/ 2147483647 w 2754"/>
              <a:gd name="T61" fmla="*/ 0 h 176"/>
              <a:gd name="T62" fmla="*/ 2147483647 w 2754"/>
              <a:gd name="T63" fmla="*/ 2147483647 h 176"/>
              <a:gd name="T64" fmla="*/ 2147483647 w 2754"/>
              <a:gd name="T65" fmla="*/ 2147483647 h 176"/>
              <a:gd name="T66" fmla="*/ 2147483647 w 2754"/>
              <a:gd name="T67" fmla="*/ 2147483647 h 176"/>
              <a:gd name="T68" fmla="*/ 2147483647 w 2754"/>
              <a:gd name="T69" fmla="*/ 2147483647 h 176"/>
              <a:gd name="T70" fmla="*/ 2147483647 w 2754"/>
              <a:gd name="T71" fmla="*/ 2147483647 h 176"/>
              <a:gd name="T72" fmla="*/ 2147483647 w 2754"/>
              <a:gd name="T73" fmla="*/ 2147483647 h 176"/>
              <a:gd name="T74" fmla="*/ 2147483647 w 2754"/>
              <a:gd name="T75" fmla="*/ 2147483647 h 176"/>
              <a:gd name="T76" fmla="*/ 2147483647 w 2754"/>
              <a:gd name="T77" fmla="*/ 2147483647 h 176"/>
              <a:gd name="T78" fmla="*/ 2147483647 w 2754"/>
              <a:gd name="T79" fmla="*/ 2147483647 h 176"/>
              <a:gd name="T80" fmla="*/ 2147483647 w 2754"/>
              <a:gd name="T81" fmla="*/ 2147483647 h 17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754"/>
              <a:gd name="T124" fmla="*/ 0 h 176"/>
              <a:gd name="T125" fmla="*/ 2754 w 2754"/>
              <a:gd name="T126" fmla="*/ 176 h 17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754" h="176">
                <a:moveTo>
                  <a:pt x="0" y="166"/>
                </a:moveTo>
                <a:lnTo>
                  <a:pt x="73" y="166"/>
                </a:lnTo>
                <a:lnTo>
                  <a:pt x="137" y="166"/>
                </a:lnTo>
                <a:lnTo>
                  <a:pt x="210" y="161"/>
                </a:lnTo>
                <a:lnTo>
                  <a:pt x="274" y="161"/>
                </a:lnTo>
                <a:lnTo>
                  <a:pt x="345" y="155"/>
                </a:lnTo>
                <a:lnTo>
                  <a:pt x="410" y="145"/>
                </a:lnTo>
                <a:lnTo>
                  <a:pt x="482" y="123"/>
                </a:lnTo>
                <a:lnTo>
                  <a:pt x="555" y="100"/>
                </a:lnTo>
                <a:lnTo>
                  <a:pt x="619" y="57"/>
                </a:lnTo>
                <a:lnTo>
                  <a:pt x="672" y="16"/>
                </a:lnTo>
                <a:lnTo>
                  <a:pt x="672" y="176"/>
                </a:lnTo>
                <a:lnTo>
                  <a:pt x="852" y="168"/>
                </a:lnTo>
                <a:lnTo>
                  <a:pt x="928" y="172"/>
                </a:lnTo>
                <a:lnTo>
                  <a:pt x="968" y="168"/>
                </a:lnTo>
                <a:lnTo>
                  <a:pt x="1020" y="172"/>
                </a:lnTo>
                <a:lnTo>
                  <a:pt x="1108" y="172"/>
                </a:lnTo>
                <a:lnTo>
                  <a:pt x="1204" y="168"/>
                </a:lnTo>
                <a:lnTo>
                  <a:pt x="1268" y="168"/>
                </a:lnTo>
                <a:lnTo>
                  <a:pt x="1364" y="172"/>
                </a:lnTo>
                <a:lnTo>
                  <a:pt x="1452" y="172"/>
                </a:lnTo>
                <a:lnTo>
                  <a:pt x="1508" y="172"/>
                </a:lnTo>
                <a:lnTo>
                  <a:pt x="1548" y="172"/>
                </a:lnTo>
                <a:lnTo>
                  <a:pt x="1580" y="172"/>
                </a:lnTo>
                <a:lnTo>
                  <a:pt x="1616" y="168"/>
                </a:lnTo>
                <a:lnTo>
                  <a:pt x="1660" y="172"/>
                </a:lnTo>
                <a:lnTo>
                  <a:pt x="1740" y="168"/>
                </a:lnTo>
                <a:lnTo>
                  <a:pt x="1828" y="164"/>
                </a:lnTo>
                <a:lnTo>
                  <a:pt x="1924" y="172"/>
                </a:lnTo>
                <a:lnTo>
                  <a:pt x="2072" y="176"/>
                </a:lnTo>
                <a:lnTo>
                  <a:pt x="2072" y="0"/>
                </a:lnTo>
                <a:lnTo>
                  <a:pt x="2136" y="57"/>
                </a:lnTo>
                <a:lnTo>
                  <a:pt x="2200" y="100"/>
                </a:lnTo>
                <a:lnTo>
                  <a:pt x="2273" y="123"/>
                </a:lnTo>
                <a:lnTo>
                  <a:pt x="2345" y="145"/>
                </a:lnTo>
                <a:lnTo>
                  <a:pt x="2409" y="155"/>
                </a:lnTo>
                <a:lnTo>
                  <a:pt x="2481" y="161"/>
                </a:lnTo>
                <a:lnTo>
                  <a:pt x="2545" y="161"/>
                </a:lnTo>
                <a:lnTo>
                  <a:pt x="2617" y="166"/>
                </a:lnTo>
                <a:lnTo>
                  <a:pt x="2682" y="166"/>
                </a:lnTo>
                <a:lnTo>
                  <a:pt x="2754" y="166"/>
                </a:lnTo>
              </a:path>
            </a:pathLst>
          </a:custGeom>
          <a:solidFill>
            <a:srgbClr val="FF3300"/>
          </a:solidFill>
          <a:ln w="25400" cap="rnd">
            <a:solidFill>
              <a:srgbClr val="FF3300"/>
            </a:solidFill>
            <a:round/>
            <a:headEnd type="none" w="sm" len="sm"/>
            <a:tailEnd type="none" w="sm" len="sm"/>
          </a:ln>
        </p:spPr>
        <p:txBody>
          <a:bodyPr/>
          <a:lstStyle/>
          <a:p>
            <a:endParaRPr lang="en-GB" sz="1800" dirty="0"/>
          </a:p>
        </p:txBody>
      </p:sp>
      <p:sp>
        <p:nvSpPr>
          <p:cNvPr id="55300" name="Line 4"/>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1" name="Text Box 5"/>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1.60</a:t>
            </a:r>
          </a:p>
        </p:txBody>
      </p:sp>
      <p:sp>
        <p:nvSpPr>
          <p:cNvPr id="55302" name="Text Box 6"/>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1.90</a:t>
            </a:r>
          </a:p>
        </p:txBody>
      </p:sp>
      <p:sp>
        <p:nvSpPr>
          <p:cNvPr id="55303" name="Line 7"/>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4" name="Text Box 8"/>
          <p:cNvSpPr txBox="1">
            <a:spLocks noChangeArrowheads="1"/>
          </p:cNvSpPr>
          <p:nvPr/>
        </p:nvSpPr>
        <p:spPr bwMode="auto">
          <a:xfrm>
            <a:off x="4084745" y="5254625"/>
            <a:ext cx="89684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Target</a:t>
            </a:r>
          </a:p>
        </p:txBody>
      </p:sp>
      <p:sp>
        <p:nvSpPr>
          <p:cNvPr id="55305" name="Text Box 9"/>
          <p:cNvSpPr txBox="1">
            <a:spLocks noChangeArrowheads="1"/>
          </p:cNvSpPr>
          <p:nvPr/>
        </p:nvSpPr>
        <p:spPr bwMode="auto">
          <a:xfrm>
            <a:off x="4030366" y="2065338"/>
            <a:ext cx="11272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ym typeface="Symbol" pitchFamily="18" charset="2"/>
              </a:rPr>
              <a:t> = 0.08</a:t>
            </a:r>
            <a:endParaRPr lang="en-GB" sz="2000" dirty="0"/>
          </a:p>
        </p:txBody>
      </p:sp>
      <p:sp>
        <p:nvSpPr>
          <p:cNvPr id="55306" name="Line 10"/>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7" name="AutoShape 11"/>
          <p:cNvSpPr>
            <a:spLocks noChangeArrowheads="1"/>
          </p:cNvSpPr>
          <p:nvPr/>
        </p:nvSpPr>
        <p:spPr bwMode="auto">
          <a:xfrm>
            <a:off x="7343598" y="494507"/>
            <a:ext cx="3187212" cy="4783592"/>
          </a:xfrm>
          <a:prstGeom prst="roundRect">
            <a:avLst>
              <a:gd name="adj" fmla="val 6187"/>
            </a:avLst>
          </a:prstGeom>
          <a:solidFill>
            <a:srgbClr val="F3FAFF"/>
          </a:solidFill>
          <a:ln w="12700" cap="rnd">
            <a:solidFill>
              <a:schemeClr val="tx1"/>
            </a:solidFill>
            <a:round/>
            <a:headEnd/>
            <a:tailEnd/>
          </a:ln>
        </p:spPr>
        <p:txBody>
          <a:bodyPr wrap="none" anchor="ctr"/>
          <a:lstStyle/>
          <a:p>
            <a:pPr algn="ctr"/>
            <a:endParaRPr lang="en-US" sz="1600" dirty="0">
              <a:solidFill>
                <a:schemeClr val="bg2"/>
              </a:solidFill>
            </a:endParaRPr>
          </a:p>
        </p:txBody>
      </p:sp>
      <p:sp>
        <p:nvSpPr>
          <p:cNvPr id="55308" name="Freeform 12"/>
          <p:cNvSpPr>
            <a:spLocks/>
          </p:cNvSpPr>
          <p:nvPr/>
        </p:nvSpPr>
        <p:spPr bwMode="auto">
          <a:xfrm>
            <a:off x="2419352" y="2836863"/>
            <a:ext cx="4374173"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5309" name="Text Box 13"/>
          <p:cNvSpPr txBox="1">
            <a:spLocks noChangeArrowheads="1"/>
          </p:cNvSpPr>
          <p:nvPr/>
        </p:nvSpPr>
        <p:spPr bwMode="auto">
          <a:xfrm>
            <a:off x="7570177" y="983754"/>
            <a:ext cx="2646657"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C</a:t>
            </a:r>
            <a:r>
              <a:rPr lang="en-GB" sz="2400" baseline="-25000" dirty="0"/>
              <a:t>p </a:t>
            </a:r>
            <a:r>
              <a:rPr lang="en-GB" sz="2400" dirty="0"/>
              <a:t>= ?</a:t>
            </a:r>
          </a:p>
          <a:p>
            <a:pPr algn="ctr"/>
            <a:endParaRPr lang="en-GB" sz="2400" dirty="0"/>
          </a:p>
          <a:p>
            <a:pPr algn="ctr"/>
            <a:r>
              <a:rPr lang="en-GB" sz="2400" dirty="0"/>
              <a:t>0.3 / 0.48</a:t>
            </a:r>
          </a:p>
          <a:p>
            <a:pPr algn="ctr"/>
            <a:endParaRPr lang="en-GB" sz="2400" dirty="0"/>
          </a:p>
          <a:p>
            <a:pPr algn="ctr"/>
            <a:r>
              <a:rPr lang="en-GB" sz="2400" dirty="0"/>
              <a:t>(Upper-Lower / 6 Sigma)</a:t>
            </a:r>
          </a:p>
          <a:p>
            <a:pPr algn="ctr"/>
            <a:endParaRPr lang="en-GB" sz="2400" dirty="0"/>
          </a:p>
          <a:p>
            <a:pPr algn="ctr"/>
            <a:r>
              <a:rPr lang="en-GB" sz="2400" dirty="0"/>
              <a:t>= 0.625 </a:t>
            </a:r>
          </a:p>
          <a:p>
            <a:pPr algn="ctr"/>
            <a:endParaRPr lang="en-GB" sz="2400" dirty="0"/>
          </a:p>
          <a:p>
            <a:pPr algn="ctr"/>
            <a:r>
              <a:rPr lang="en-GB" sz="2400" dirty="0"/>
              <a:t>= Rubbish</a:t>
            </a:r>
            <a:r>
              <a:rPr lang="en-GB" sz="2400" dirty="0">
                <a:solidFill>
                  <a:schemeClr val="bg2"/>
                </a:solidFill>
              </a:rPr>
              <a:t>! </a:t>
            </a:r>
          </a:p>
          <a:p>
            <a:pPr algn="ctr"/>
            <a:endParaRPr lang="en-GB" sz="2400" dirty="0">
              <a:solidFill>
                <a:schemeClr val="bg2"/>
              </a:solidFill>
            </a:endParaRPr>
          </a:p>
        </p:txBody>
      </p:sp>
      <p:sp>
        <p:nvSpPr>
          <p:cNvPr id="55310" name="Line 14"/>
          <p:cNvSpPr>
            <a:spLocks noChangeShapeType="1"/>
          </p:cNvSpPr>
          <p:nvPr/>
        </p:nvSpPr>
        <p:spPr bwMode="auto">
          <a:xfrm>
            <a:off x="1759927" y="4779963"/>
            <a:ext cx="5414596"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Tree>
    <p:extLst>
      <p:ext uri="{BB962C8B-B14F-4D97-AF65-F5344CB8AC3E}">
        <p14:creationId xmlns:p14="http://schemas.microsoft.com/office/powerpoint/2010/main" val="248637870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32"/>
          <p:cNvSpPr>
            <a:spLocks noGrp="1" noChangeArrowheads="1"/>
          </p:cNvSpPr>
          <p:nvPr>
            <p:ph type="title"/>
          </p:nvPr>
        </p:nvSpPr>
        <p:spPr>
          <a:xfrm>
            <a:off x="42830" y="37097"/>
            <a:ext cx="9404723" cy="1400530"/>
          </a:xfrm>
        </p:spPr>
        <p:txBody>
          <a:bodyPr/>
          <a:lstStyle/>
          <a:p>
            <a:r>
              <a:rPr lang="en-GB" sz="3200" dirty="0"/>
              <a:t> Short-term (Actual) Process Capability - C</a:t>
            </a:r>
            <a:r>
              <a:rPr lang="en-GB" sz="3200" baseline="-25000" dirty="0"/>
              <a:t>pk</a:t>
            </a:r>
          </a:p>
        </p:txBody>
      </p:sp>
      <p:sp>
        <p:nvSpPr>
          <p:cNvPr id="56323" name="Text Box 3"/>
          <p:cNvSpPr txBox="1">
            <a:spLocks noChangeArrowheads="1"/>
          </p:cNvSpPr>
          <p:nvPr/>
        </p:nvSpPr>
        <p:spPr bwMode="auto">
          <a:xfrm>
            <a:off x="2441331" y="6129339"/>
            <a:ext cx="7483720" cy="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85000"/>
              </a:lnSpc>
            </a:pPr>
            <a:r>
              <a:rPr lang="en-GB" sz="2000" b="1" dirty="0"/>
              <a:t>This tells us how well the short-term process is centred</a:t>
            </a:r>
          </a:p>
        </p:txBody>
      </p:sp>
      <p:grpSp>
        <p:nvGrpSpPr>
          <p:cNvPr id="56324" name="Group 4"/>
          <p:cNvGrpSpPr>
            <a:grpSpLocks/>
          </p:cNvGrpSpPr>
          <p:nvPr/>
        </p:nvGrpSpPr>
        <p:grpSpPr bwMode="auto">
          <a:xfrm>
            <a:off x="4632082" y="1466851"/>
            <a:ext cx="5877657" cy="4597186"/>
            <a:chOff x="1791" y="894"/>
            <a:chExt cx="4365" cy="3072"/>
          </a:xfrm>
        </p:grpSpPr>
        <p:sp>
          <p:nvSpPr>
            <p:cNvPr id="56338" name="Line 5"/>
            <p:cNvSpPr>
              <a:spLocks noChangeShapeType="1"/>
            </p:cNvSpPr>
            <p:nvPr/>
          </p:nvSpPr>
          <p:spPr bwMode="auto">
            <a:xfrm flipV="1">
              <a:off x="2570" y="1168"/>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39" name="Line 6"/>
            <p:cNvSpPr>
              <a:spLocks noChangeShapeType="1"/>
            </p:cNvSpPr>
            <p:nvPr/>
          </p:nvSpPr>
          <p:spPr bwMode="auto">
            <a:xfrm flipV="1">
              <a:off x="4710" y="1136"/>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40" name="Text Box 7"/>
            <p:cNvSpPr txBox="1">
              <a:spLocks noChangeArrowheads="1"/>
            </p:cNvSpPr>
            <p:nvPr/>
          </p:nvSpPr>
          <p:spPr bwMode="auto">
            <a:xfrm>
              <a:off x="2172" y="3390"/>
              <a:ext cx="65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Lower</a:t>
              </a:r>
            </a:p>
            <a:p>
              <a:pPr algn="ctr"/>
              <a:r>
                <a:rPr lang="en-GB" sz="2000" dirty="0">
                  <a:solidFill>
                    <a:srgbClr val="FF3300"/>
                  </a:solidFill>
                </a:rPr>
                <a:t>Spec</a:t>
              </a:r>
            </a:p>
          </p:txBody>
        </p:sp>
        <p:sp>
          <p:nvSpPr>
            <p:cNvPr id="56341" name="Text Box 8"/>
            <p:cNvSpPr txBox="1">
              <a:spLocks noChangeArrowheads="1"/>
            </p:cNvSpPr>
            <p:nvPr/>
          </p:nvSpPr>
          <p:spPr bwMode="auto">
            <a:xfrm>
              <a:off x="4407" y="3390"/>
              <a:ext cx="65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Upper</a:t>
              </a:r>
            </a:p>
            <a:p>
              <a:pPr algn="ctr"/>
              <a:r>
                <a:rPr lang="en-GB" sz="2000" dirty="0">
                  <a:solidFill>
                    <a:srgbClr val="FF3300"/>
                  </a:solidFill>
                </a:rPr>
                <a:t>Spec</a:t>
              </a:r>
            </a:p>
          </p:txBody>
        </p:sp>
        <p:sp>
          <p:nvSpPr>
            <p:cNvPr id="56342" name="Text Box 9"/>
            <p:cNvSpPr txBox="1">
              <a:spLocks noChangeArrowheads="1"/>
            </p:cNvSpPr>
            <p:nvPr/>
          </p:nvSpPr>
          <p:spPr bwMode="auto">
            <a:xfrm>
              <a:off x="3325" y="3582"/>
              <a:ext cx="666"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Target</a:t>
              </a:r>
            </a:p>
          </p:txBody>
        </p:sp>
        <p:grpSp>
          <p:nvGrpSpPr>
            <p:cNvPr id="56343" name="Group 10"/>
            <p:cNvGrpSpPr>
              <a:grpSpLocks/>
            </p:cNvGrpSpPr>
            <p:nvPr/>
          </p:nvGrpSpPr>
          <p:grpSpPr bwMode="auto">
            <a:xfrm>
              <a:off x="1860" y="894"/>
              <a:ext cx="4215" cy="2580"/>
              <a:chOff x="1454" y="1269"/>
              <a:chExt cx="3891" cy="2580"/>
            </a:xfrm>
          </p:grpSpPr>
          <p:sp>
            <p:nvSpPr>
              <p:cNvPr id="56349" name="Freeform 11"/>
              <p:cNvSpPr>
                <a:spLocks/>
              </p:cNvSpPr>
              <p:nvPr/>
            </p:nvSpPr>
            <p:spPr bwMode="auto">
              <a:xfrm>
                <a:off x="1454" y="1904"/>
                <a:ext cx="3891" cy="1596"/>
              </a:xfrm>
              <a:custGeom>
                <a:avLst/>
                <a:gdLst>
                  <a:gd name="T0" fmla="*/ 0 w 2195"/>
                  <a:gd name="T1" fmla="*/ 11219 h 1153"/>
                  <a:gd name="T2" fmla="*/ 3200 w 2195"/>
                  <a:gd name="T3" fmla="*/ 11219 h 1153"/>
                  <a:gd name="T4" fmla="*/ 5983 w 2195"/>
                  <a:gd name="T5" fmla="*/ 11219 h 1153"/>
                  <a:gd name="T6" fmla="*/ 9191 w 2195"/>
                  <a:gd name="T7" fmla="*/ 11171 h 1153"/>
                  <a:gd name="T8" fmla="*/ 11976 w 2195"/>
                  <a:gd name="T9" fmla="*/ 11171 h 1153"/>
                  <a:gd name="T10" fmla="*/ 15105 w 2195"/>
                  <a:gd name="T11" fmla="*/ 11121 h 1153"/>
                  <a:gd name="T12" fmla="*/ 17993 w 2195"/>
                  <a:gd name="T13" fmla="*/ 11020 h 1153"/>
                  <a:gd name="T14" fmla="*/ 21132 w 2195"/>
                  <a:gd name="T15" fmla="*/ 10818 h 1153"/>
                  <a:gd name="T16" fmla="*/ 24332 w 2195"/>
                  <a:gd name="T17" fmla="*/ 10617 h 1153"/>
                  <a:gd name="T18" fmla="*/ 27115 w 2195"/>
                  <a:gd name="T19" fmla="*/ 10214 h 1153"/>
                  <a:gd name="T20" fmla="*/ 30249 w 2195"/>
                  <a:gd name="T21" fmla="*/ 9706 h 1153"/>
                  <a:gd name="T22" fmla="*/ 33097 w 2195"/>
                  <a:gd name="T23" fmla="*/ 8995 h 1153"/>
                  <a:gd name="T24" fmla="*/ 36228 w 2195"/>
                  <a:gd name="T25" fmla="*/ 8092 h 1153"/>
                  <a:gd name="T26" fmla="*/ 39103 w 2195"/>
                  <a:gd name="T27" fmla="*/ 7026 h 1153"/>
                  <a:gd name="T28" fmla="*/ 42234 w 2195"/>
                  <a:gd name="T29" fmla="*/ 5764 h 1153"/>
                  <a:gd name="T30" fmla="*/ 45370 w 2195"/>
                  <a:gd name="T31" fmla="*/ 4405 h 1153"/>
                  <a:gd name="T32" fmla="*/ 48234 w 2195"/>
                  <a:gd name="T33" fmla="*/ 3038 h 1153"/>
                  <a:gd name="T34" fmla="*/ 51397 w 2195"/>
                  <a:gd name="T35" fmla="*/ 1824 h 1153"/>
                  <a:gd name="T36" fmla="*/ 54236 w 2195"/>
                  <a:gd name="T37" fmla="*/ 858 h 1153"/>
                  <a:gd name="T38" fmla="*/ 57379 w 2195"/>
                  <a:gd name="T39" fmla="*/ 201 h 1153"/>
                  <a:gd name="T40" fmla="*/ 60508 w 2195"/>
                  <a:gd name="T41" fmla="*/ 0 h 1153"/>
                  <a:gd name="T42" fmla="*/ 63362 w 2195"/>
                  <a:gd name="T43" fmla="*/ 201 h 1153"/>
                  <a:gd name="T44" fmla="*/ 66493 w 2195"/>
                  <a:gd name="T45" fmla="*/ 858 h 1153"/>
                  <a:gd name="T46" fmla="*/ 69345 w 2195"/>
                  <a:gd name="T47" fmla="*/ 1824 h 1153"/>
                  <a:gd name="T48" fmla="*/ 72488 w 2195"/>
                  <a:gd name="T49" fmla="*/ 3038 h 1153"/>
                  <a:gd name="T50" fmla="*/ 75299 w 2195"/>
                  <a:gd name="T51" fmla="*/ 4405 h 1153"/>
                  <a:gd name="T52" fmla="*/ 78502 w 2195"/>
                  <a:gd name="T53" fmla="*/ 5764 h 1153"/>
                  <a:gd name="T54" fmla="*/ 81638 w 2195"/>
                  <a:gd name="T55" fmla="*/ 7026 h 1153"/>
                  <a:gd name="T56" fmla="*/ 84498 w 2195"/>
                  <a:gd name="T57" fmla="*/ 8092 h 1153"/>
                  <a:gd name="T58" fmla="*/ 87628 w 2195"/>
                  <a:gd name="T59" fmla="*/ 8995 h 1153"/>
                  <a:gd name="T60" fmla="*/ 90427 w 2195"/>
                  <a:gd name="T61" fmla="*/ 9706 h 1153"/>
                  <a:gd name="T62" fmla="*/ 93611 w 2195"/>
                  <a:gd name="T63" fmla="*/ 10214 h 1153"/>
                  <a:gd name="T64" fmla="*/ 96410 w 2195"/>
                  <a:gd name="T65" fmla="*/ 10617 h 1153"/>
                  <a:gd name="T66" fmla="*/ 99590 w 2195"/>
                  <a:gd name="T67" fmla="*/ 10818 h 1153"/>
                  <a:gd name="T68" fmla="*/ 102733 w 2195"/>
                  <a:gd name="T69" fmla="*/ 11020 h 1153"/>
                  <a:gd name="T70" fmla="*/ 105569 w 2195"/>
                  <a:gd name="T71" fmla="*/ 11121 h 1153"/>
                  <a:gd name="T72" fmla="*/ 108757 w 2195"/>
                  <a:gd name="T73" fmla="*/ 11171 h 1153"/>
                  <a:gd name="T74" fmla="*/ 111550 w 2195"/>
                  <a:gd name="T75" fmla="*/ 11171 h 1153"/>
                  <a:gd name="T76" fmla="*/ 114693 w 2195"/>
                  <a:gd name="T77" fmla="*/ 11219 h 1153"/>
                  <a:gd name="T78" fmla="*/ 117533 w 2195"/>
                  <a:gd name="T79" fmla="*/ 11219 h 1153"/>
                  <a:gd name="T80" fmla="*/ 120676 w 2195"/>
                  <a:gd name="T81" fmla="*/ 11219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6350" name="Line 12"/>
              <p:cNvSpPr>
                <a:spLocks noChangeShapeType="1"/>
              </p:cNvSpPr>
              <p:nvPr/>
            </p:nvSpPr>
            <p:spPr bwMode="auto">
              <a:xfrm flipV="1">
                <a:off x="3412" y="1569"/>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51" name="Text Box 13"/>
              <p:cNvSpPr txBox="1">
                <a:spLocks noChangeArrowheads="1"/>
              </p:cNvSpPr>
              <p:nvPr/>
            </p:nvSpPr>
            <p:spPr bwMode="auto">
              <a:xfrm>
                <a:off x="3065" y="1269"/>
                <a:ext cx="716"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Mean </a:t>
                </a:r>
                <a:r>
                  <a:rPr lang="en-GB" sz="2000" dirty="0">
                    <a:sym typeface="Symbol" pitchFamily="18" charset="2"/>
                  </a:rPr>
                  <a:t></a:t>
                </a:r>
                <a:endParaRPr lang="en-GB" sz="2000" dirty="0">
                  <a:solidFill>
                    <a:srgbClr val="FCFFFF"/>
                  </a:solidFill>
                </a:endParaRPr>
              </a:p>
            </p:txBody>
          </p:sp>
        </p:grpSp>
        <p:sp>
          <p:nvSpPr>
            <p:cNvPr id="56346" name="Line 16"/>
            <p:cNvSpPr>
              <a:spLocks noChangeShapeType="1"/>
            </p:cNvSpPr>
            <p:nvPr/>
          </p:nvSpPr>
          <p:spPr bwMode="auto">
            <a:xfrm>
              <a:off x="3657" y="1248"/>
              <a:ext cx="0" cy="225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47" name="Freeform 17"/>
            <p:cNvSpPr>
              <a:spLocks/>
            </p:cNvSpPr>
            <p:nvPr/>
          </p:nvSpPr>
          <p:spPr bwMode="auto">
            <a:xfrm>
              <a:off x="1875" y="2544"/>
              <a:ext cx="4200" cy="589"/>
            </a:xfrm>
            <a:custGeom>
              <a:avLst/>
              <a:gdLst>
                <a:gd name="T0" fmla="*/ 0 w 4200"/>
                <a:gd name="T1" fmla="*/ 588 h 589"/>
                <a:gd name="T2" fmla="*/ 2841 w 4200"/>
                <a:gd name="T3" fmla="*/ 588 h 589"/>
                <a:gd name="T4" fmla="*/ 2847 w 4200"/>
                <a:gd name="T5" fmla="*/ 0 h 589"/>
                <a:gd name="T6" fmla="*/ 2947 w 4200"/>
                <a:gd name="T7" fmla="*/ 151 h 589"/>
                <a:gd name="T8" fmla="*/ 3056 w 4200"/>
                <a:gd name="T9" fmla="*/ 280 h 589"/>
                <a:gd name="T10" fmla="*/ 3154 w 4200"/>
                <a:gd name="T11" fmla="*/ 381 h 589"/>
                <a:gd name="T12" fmla="*/ 3265 w 4200"/>
                <a:gd name="T13" fmla="*/ 453 h 589"/>
                <a:gd name="T14" fmla="*/ 3363 w 4200"/>
                <a:gd name="T15" fmla="*/ 510 h 589"/>
                <a:gd name="T16" fmla="*/ 3474 w 4200"/>
                <a:gd name="T17" fmla="*/ 539 h 589"/>
                <a:gd name="T18" fmla="*/ 3584 w 4200"/>
                <a:gd name="T19" fmla="*/ 568 h 589"/>
                <a:gd name="T20" fmla="*/ 3682 w 4200"/>
                <a:gd name="T21" fmla="*/ 582 h 589"/>
                <a:gd name="T22" fmla="*/ 3794 w 4200"/>
                <a:gd name="T23" fmla="*/ 589 h 589"/>
                <a:gd name="T24" fmla="*/ 3892 w 4200"/>
                <a:gd name="T25" fmla="*/ 589 h 589"/>
                <a:gd name="T26" fmla="*/ 3999 w 4200"/>
                <a:gd name="T27" fmla="*/ 585 h 589"/>
                <a:gd name="T28" fmla="*/ 4095 w 4200"/>
                <a:gd name="T29" fmla="*/ 579 h 589"/>
                <a:gd name="T30" fmla="*/ 4200 w 4200"/>
                <a:gd name="T31" fmla="*/ 579 h 5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200"/>
                <a:gd name="T49" fmla="*/ 0 h 589"/>
                <a:gd name="T50" fmla="*/ 4200 w 4200"/>
                <a:gd name="T51" fmla="*/ 589 h 5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200" h="589">
                  <a:moveTo>
                    <a:pt x="0" y="588"/>
                  </a:moveTo>
                  <a:lnTo>
                    <a:pt x="2841" y="588"/>
                  </a:lnTo>
                  <a:lnTo>
                    <a:pt x="2847" y="0"/>
                  </a:lnTo>
                  <a:lnTo>
                    <a:pt x="2947" y="151"/>
                  </a:lnTo>
                  <a:lnTo>
                    <a:pt x="3056" y="280"/>
                  </a:lnTo>
                  <a:lnTo>
                    <a:pt x="3154" y="381"/>
                  </a:lnTo>
                  <a:lnTo>
                    <a:pt x="3265" y="453"/>
                  </a:lnTo>
                  <a:lnTo>
                    <a:pt x="3363" y="510"/>
                  </a:lnTo>
                  <a:lnTo>
                    <a:pt x="3474" y="539"/>
                  </a:lnTo>
                  <a:lnTo>
                    <a:pt x="3584" y="568"/>
                  </a:lnTo>
                  <a:lnTo>
                    <a:pt x="3682" y="582"/>
                  </a:lnTo>
                  <a:lnTo>
                    <a:pt x="3794" y="589"/>
                  </a:lnTo>
                  <a:lnTo>
                    <a:pt x="3892" y="589"/>
                  </a:lnTo>
                  <a:lnTo>
                    <a:pt x="3999" y="585"/>
                  </a:lnTo>
                  <a:lnTo>
                    <a:pt x="4095" y="579"/>
                  </a:lnTo>
                  <a:lnTo>
                    <a:pt x="4200" y="579"/>
                  </a:lnTo>
                </a:path>
              </a:pathLst>
            </a:custGeom>
            <a:solidFill>
              <a:srgbClr val="FF3300"/>
            </a:solidFill>
            <a:ln w="25400" cap="rnd">
              <a:solidFill>
                <a:srgbClr val="FF3300"/>
              </a:solidFill>
              <a:round/>
              <a:headEnd type="none" w="sm" len="sm"/>
              <a:tailEnd type="none" w="sm" len="sm"/>
            </a:ln>
          </p:spPr>
          <p:txBody>
            <a:bodyPr/>
            <a:lstStyle/>
            <a:p>
              <a:endParaRPr lang="en-GB" sz="1800" dirty="0"/>
            </a:p>
          </p:txBody>
        </p:sp>
        <p:sp>
          <p:nvSpPr>
            <p:cNvPr id="56348" name="Line 18"/>
            <p:cNvSpPr>
              <a:spLocks noChangeShapeType="1"/>
            </p:cNvSpPr>
            <p:nvPr/>
          </p:nvSpPr>
          <p:spPr bwMode="auto">
            <a:xfrm flipV="1">
              <a:off x="1791" y="3131"/>
              <a:ext cx="4365" cy="12"/>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56325" name="Group 19"/>
          <p:cNvGrpSpPr>
            <a:grpSpLocks/>
          </p:cNvGrpSpPr>
          <p:nvPr/>
        </p:nvGrpSpPr>
        <p:grpSpPr bwMode="auto">
          <a:xfrm>
            <a:off x="1401724" y="1205687"/>
            <a:ext cx="4133608" cy="1779588"/>
            <a:chOff x="-28" y="1444"/>
            <a:chExt cx="2684" cy="1121"/>
          </a:xfrm>
        </p:grpSpPr>
        <p:sp>
          <p:nvSpPr>
            <p:cNvPr id="56327" name="Text Box 20"/>
            <p:cNvSpPr txBox="1">
              <a:spLocks noChangeArrowheads="1"/>
            </p:cNvSpPr>
            <p:nvPr/>
          </p:nvSpPr>
          <p:spPr bwMode="auto">
            <a:xfrm>
              <a:off x="1931" y="1444"/>
              <a:ext cx="65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USL - </a:t>
              </a:r>
              <a:r>
                <a:rPr lang="en-GB" sz="1800" dirty="0">
                  <a:sym typeface="Symbol" pitchFamily="18" charset="2"/>
                </a:rPr>
                <a:t></a:t>
              </a:r>
            </a:p>
          </p:txBody>
        </p:sp>
        <p:sp>
          <p:nvSpPr>
            <p:cNvPr id="56328" name="Text Box 21"/>
            <p:cNvSpPr txBox="1">
              <a:spLocks noChangeArrowheads="1"/>
            </p:cNvSpPr>
            <p:nvPr/>
          </p:nvSpPr>
          <p:spPr bwMode="auto">
            <a:xfrm>
              <a:off x="1943" y="2084"/>
              <a:ext cx="63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sym typeface="Symbol" pitchFamily="18" charset="2"/>
                </a:rPr>
                <a:t></a:t>
              </a:r>
              <a:r>
                <a:rPr lang="en-GB" sz="1800" dirty="0"/>
                <a:t> - LSL</a:t>
              </a:r>
              <a:endParaRPr lang="en-GB" sz="1200" dirty="0"/>
            </a:p>
          </p:txBody>
        </p:sp>
        <p:sp>
          <p:nvSpPr>
            <p:cNvPr id="56329" name="Line 22"/>
            <p:cNvSpPr>
              <a:spLocks noChangeShapeType="1"/>
            </p:cNvSpPr>
            <p:nvPr/>
          </p:nvSpPr>
          <p:spPr bwMode="auto">
            <a:xfrm>
              <a:off x="1893" y="1719"/>
              <a:ext cx="76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000" dirty="0"/>
            </a:p>
          </p:txBody>
        </p:sp>
        <p:sp>
          <p:nvSpPr>
            <p:cNvPr id="56330" name="Text Box 23"/>
            <p:cNvSpPr txBox="1">
              <a:spLocks noChangeArrowheads="1"/>
            </p:cNvSpPr>
            <p:nvPr/>
          </p:nvSpPr>
          <p:spPr bwMode="auto">
            <a:xfrm>
              <a:off x="2057" y="1748"/>
              <a:ext cx="39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3</a:t>
              </a:r>
              <a:r>
                <a:rPr lang="en-GB" sz="1800" dirty="0">
                  <a:sym typeface="Symbol" pitchFamily="18" charset="2"/>
                </a:rPr>
                <a:t></a:t>
              </a:r>
              <a:r>
                <a:rPr lang="en-GB" sz="1800" baseline="-25000" dirty="0">
                  <a:sym typeface="Symbol" pitchFamily="18" charset="2"/>
                </a:rPr>
                <a:t>st</a:t>
              </a:r>
              <a:endParaRPr lang="en-GB" sz="2000" dirty="0"/>
            </a:p>
          </p:txBody>
        </p:sp>
        <p:sp>
          <p:nvSpPr>
            <p:cNvPr id="56331" name="Text Box 24"/>
            <p:cNvSpPr txBox="1">
              <a:spLocks noChangeArrowheads="1"/>
            </p:cNvSpPr>
            <p:nvPr/>
          </p:nvSpPr>
          <p:spPr bwMode="auto">
            <a:xfrm>
              <a:off x="2092" y="2332"/>
              <a:ext cx="39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3</a:t>
              </a:r>
              <a:r>
                <a:rPr lang="en-GB" sz="1800" dirty="0">
                  <a:sym typeface="Symbol" pitchFamily="18" charset="2"/>
                </a:rPr>
                <a:t></a:t>
              </a:r>
              <a:r>
                <a:rPr lang="en-GB" sz="1800" baseline="-25000" dirty="0">
                  <a:sym typeface="Symbol" pitchFamily="18" charset="2"/>
                </a:rPr>
                <a:t>st</a:t>
              </a:r>
              <a:endParaRPr lang="en-GB" sz="2000" dirty="0"/>
            </a:p>
          </p:txBody>
        </p:sp>
        <p:sp>
          <p:nvSpPr>
            <p:cNvPr id="56332" name="Line 25"/>
            <p:cNvSpPr>
              <a:spLocks noChangeShapeType="1"/>
            </p:cNvSpPr>
            <p:nvPr/>
          </p:nvSpPr>
          <p:spPr bwMode="auto">
            <a:xfrm>
              <a:off x="1885" y="2351"/>
              <a:ext cx="76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000" dirty="0"/>
            </a:p>
          </p:txBody>
        </p:sp>
        <p:sp>
          <p:nvSpPr>
            <p:cNvPr id="56333" name="AutoShape 26"/>
            <p:cNvSpPr>
              <a:spLocks/>
            </p:cNvSpPr>
            <p:nvPr/>
          </p:nvSpPr>
          <p:spPr bwMode="auto">
            <a:xfrm>
              <a:off x="986" y="1526"/>
              <a:ext cx="321" cy="1016"/>
            </a:xfrm>
            <a:prstGeom prst="leftBrace">
              <a:avLst>
                <a:gd name="adj1" fmla="val 26376"/>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2000" dirty="0"/>
            </a:p>
          </p:txBody>
        </p:sp>
        <p:sp>
          <p:nvSpPr>
            <p:cNvPr id="56335" name="Rectangle 28"/>
            <p:cNvSpPr>
              <a:spLocks noChangeArrowheads="1"/>
            </p:cNvSpPr>
            <p:nvPr/>
          </p:nvSpPr>
          <p:spPr bwMode="auto">
            <a:xfrm>
              <a:off x="-28" y="1879"/>
              <a:ext cx="1001"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000" dirty="0"/>
                <a:t>C</a:t>
              </a:r>
              <a:r>
                <a:rPr lang="en-GB" sz="2000" baseline="-25000" dirty="0"/>
                <a:t>pk</a:t>
              </a:r>
              <a:r>
                <a:rPr lang="en-GB" sz="2000" dirty="0"/>
                <a:t>= Min of</a:t>
              </a:r>
            </a:p>
          </p:txBody>
        </p:sp>
        <p:sp>
          <p:nvSpPr>
            <p:cNvPr id="56336" name="Text Box 29"/>
            <p:cNvSpPr txBox="1">
              <a:spLocks noChangeArrowheads="1"/>
            </p:cNvSpPr>
            <p:nvPr/>
          </p:nvSpPr>
          <p:spPr bwMode="auto">
            <a:xfrm>
              <a:off x="1306" y="1597"/>
              <a:ext cx="52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C</a:t>
              </a:r>
              <a:r>
                <a:rPr lang="en-GB" sz="1800" baseline="-25000" dirty="0"/>
                <a:t>PU</a:t>
              </a:r>
              <a:r>
                <a:rPr lang="en-GB" sz="1800" dirty="0"/>
                <a:t> =</a:t>
              </a:r>
            </a:p>
          </p:txBody>
        </p:sp>
        <p:sp>
          <p:nvSpPr>
            <p:cNvPr id="56337" name="Text Box 30"/>
            <p:cNvSpPr txBox="1">
              <a:spLocks noChangeArrowheads="1"/>
            </p:cNvSpPr>
            <p:nvPr/>
          </p:nvSpPr>
          <p:spPr bwMode="auto">
            <a:xfrm>
              <a:off x="1308" y="2195"/>
              <a:ext cx="50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C</a:t>
              </a:r>
              <a:r>
                <a:rPr lang="en-GB" sz="1800" baseline="-25000" dirty="0"/>
                <a:t>PL</a:t>
              </a:r>
              <a:r>
                <a:rPr lang="en-GB" sz="1800" dirty="0"/>
                <a:t> =</a:t>
              </a:r>
            </a:p>
          </p:txBody>
        </p:sp>
      </p:grpSp>
      <p:sp>
        <p:nvSpPr>
          <p:cNvPr id="56326" name="AutoShape 31"/>
          <p:cNvSpPr>
            <a:spLocks noChangeArrowheads="1"/>
          </p:cNvSpPr>
          <p:nvPr/>
        </p:nvSpPr>
        <p:spPr bwMode="gray">
          <a:xfrm>
            <a:off x="2408199" y="3428188"/>
            <a:ext cx="2127738" cy="1247775"/>
          </a:xfrm>
          <a:prstGeom prst="wedgeRoundRectCallout">
            <a:avLst>
              <a:gd name="adj1" fmla="val 11227"/>
              <a:gd name="adj2" fmla="val -94148"/>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tx1"/>
                </a:solidFill>
              </a:rPr>
              <a:t>For one sided specifications we use C</a:t>
            </a:r>
            <a:r>
              <a:rPr lang="en-GB" sz="1600" baseline="-25000" dirty="0">
                <a:solidFill>
                  <a:schemeClr val="tx1"/>
                </a:solidFill>
              </a:rPr>
              <a:t>PU</a:t>
            </a:r>
            <a:r>
              <a:rPr lang="en-GB" sz="1600" dirty="0">
                <a:solidFill>
                  <a:schemeClr val="tx1"/>
                </a:solidFill>
              </a:rPr>
              <a:t> or C</a:t>
            </a:r>
            <a:r>
              <a:rPr lang="en-GB" sz="1600" baseline="-25000" dirty="0">
                <a:solidFill>
                  <a:schemeClr val="tx1"/>
                </a:solidFill>
              </a:rPr>
              <a:t>PL</a:t>
            </a:r>
            <a:r>
              <a:rPr lang="en-GB" sz="1600" dirty="0">
                <a:solidFill>
                  <a:schemeClr val="tx1"/>
                </a:solidFill>
              </a:rPr>
              <a:t> as appropriate</a:t>
            </a:r>
          </a:p>
        </p:txBody>
      </p:sp>
      <p:sp>
        <p:nvSpPr>
          <p:cNvPr id="33" name="Rounded Rectangular Callout 32">
            <a:extLst>
              <a:ext uri="{FF2B5EF4-FFF2-40B4-BE49-F238E27FC236}">
                <a16:creationId xmlns:a16="http://schemas.microsoft.com/office/drawing/2014/main" id="{DBC4674E-1BE0-6044-B117-74BF2811FEC5}"/>
              </a:ext>
            </a:extLst>
          </p:cNvPr>
          <p:cNvSpPr/>
          <p:nvPr/>
        </p:nvSpPr>
        <p:spPr>
          <a:xfrm>
            <a:off x="8844005" y="2971766"/>
            <a:ext cx="1745719" cy="779462"/>
          </a:xfrm>
          <a:prstGeom prst="wedgeRoundRectCallout">
            <a:avLst>
              <a:gd name="adj1" fmla="val -53463"/>
              <a:gd name="adj2" fmla="val 13750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48274925"/>
      </p:ext>
    </p:extLst>
  </p:cSld>
  <p:clrMapOvr>
    <a:masterClrMapping/>
  </p:clrMapOvr>
  <p:transition>
    <p:zoom dir="in"/>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33407" y="65522"/>
            <a:ext cx="10149486" cy="1400530"/>
          </a:xfrm>
        </p:spPr>
        <p:txBody>
          <a:bodyPr/>
          <a:lstStyle/>
          <a:p>
            <a:pPr defTabSz="762000">
              <a:spcBef>
                <a:spcPts val="0"/>
              </a:spcBef>
            </a:pPr>
            <a:r>
              <a:rPr lang="en-GB" sz="3200" dirty="0"/>
              <a:t> Long-term (Potential) Process Capability - P</a:t>
            </a:r>
            <a:r>
              <a:rPr lang="en-GB" sz="3200" baseline="-25000" dirty="0"/>
              <a:t>p</a:t>
            </a:r>
          </a:p>
        </p:txBody>
      </p:sp>
      <p:sp>
        <p:nvSpPr>
          <p:cNvPr id="57347" name="Text Box 3"/>
          <p:cNvSpPr txBox="1">
            <a:spLocks noChangeArrowheads="1"/>
          </p:cNvSpPr>
          <p:nvPr/>
        </p:nvSpPr>
        <p:spPr bwMode="auto">
          <a:xfrm>
            <a:off x="2525921" y="1479482"/>
            <a:ext cx="135819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USL - LSL</a:t>
            </a:r>
            <a:endParaRPr lang="en-GB" sz="1400" dirty="0"/>
          </a:p>
        </p:txBody>
      </p:sp>
      <p:sp>
        <p:nvSpPr>
          <p:cNvPr id="57348" name="Text Box 4"/>
          <p:cNvSpPr txBox="1">
            <a:spLocks noChangeArrowheads="1"/>
          </p:cNvSpPr>
          <p:nvPr/>
        </p:nvSpPr>
        <p:spPr bwMode="auto">
          <a:xfrm>
            <a:off x="2948235" y="1820794"/>
            <a:ext cx="56778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6</a:t>
            </a:r>
            <a:r>
              <a:rPr lang="en-GB" sz="2000" dirty="0">
                <a:sym typeface="Symbol" pitchFamily="18" charset="2"/>
              </a:rPr>
              <a:t></a:t>
            </a:r>
            <a:r>
              <a:rPr lang="en-GB" sz="2000" baseline="-25000" dirty="0">
                <a:sym typeface="Symbol" pitchFamily="18" charset="2"/>
              </a:rPr>
              <a:t>lt</a:t>
            </a:r>
            <a:endParaRPr lang="en-GB" sz="1800" baseline="-25000" dirty="0"/>
          </a:p>
        </p:txBody>
      </p:sp>
      <p:sp>
        <p:nvSpPr>
          <p:cNvPr id="57349" name="Line 5"/>
          <p:cNvSpPr>
            <a:spLocks noChangeShapeType="1"/>
          </p:cNvSpPr>
          <p:nvPr/>
        </p:nvSpPr>
        <p:spPr bwMode="auto">
          <a:xfrm>
            <a:off x="2603478" y="1812857"/>
            <a:ext cx="124557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7351" name="Rectangle 7"/>
          <p:cNvSpPr>
            <a:spLocks noChangeArrowheads="1"/>
          </p:cNvSpPr>
          <p:nvPr/>
        </p:nvSpPr>
        <p:spPr bwMode="auto">
          <a:xfrm>
            <a:off x="1853040" y="1619192"/>
            <a:ext cx="2733441"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P</a:t>
            </a:r>
            <a:r>
              <a:rPr lang="en-GB" sz="2000" baseline="-25000" dirty="0"/>
              <a:t>p</a:t>
            </a:r>
            <a:r>
              <a:rPr lang="en-GB" sz="2000" dirty="0"/>
              <a:t> =</a:t>
            </a:r>
          </a:p>
          <a:p>
            <a:pPr algn="l">
              <a:spcBef>
                <a:spcPts val="0"/>
              </a:spcBef>
            </a:pPr>
            <a:endParaRPr lang="en-GB" sz="2000" dirty="0"/>
          </a:p>
          <a:p>
            <a:pPr algn="l">
              <a:spcBef>
                <a:spcPts val="0"/>
              </a:spcBef>
            </a:pPr>
            <a:endParaRPr lang="en-GB" sz="2000" dirty="0"/>
          </a:p>
          <a:p>
            <a:pPr algn="l">
              <a:spcBef>
                <a:spcPts val="0"/>
              </a:spcBef>
            </a:pPr>
            <a:endParaRPr lang="en-GB" sz="1800" dirty="0"/>
          </a:p>
          <a:p>
            <a:pPr algn="l">
              <a:spcBef>
                <a:spcPts val="0"/>
              </a:spcBef>
            </a:pPr>
            <a:r>
              <a:rPr lang="en-GB" sz="1800" dirty="0"/>
              <a:t>USL = Upper Spec Limit</a:t>
            </a:r>
          </a:p>
          <a:p>
            <a:pPr algn="l">
              <a:spcBef>
                <a:spcPts val="0"/>
              </a:spcBef>
            </a:pPr>
            <a:r>
              <a:rPr lang="en-GB" sz="1800" dirty="0"/>
              <a:t>LSL =  Lower Spec Limit</a:t>
            </a:r>
          </a:p>
          <a:p>
            <a:pPr algn="l">
              <a:spcBef>
                <a:spcPts val="0"/>
              </a:spcBef>
            </a:pPr>
            <a:r>
              <a:rPr lang="en-GB" sz="1800" b="1" dirty="0">
                <a:sym typeface="Symbol" pitchFamily="18" charset="2"/>
              </a:rPr>
              <a:t></a:t>
            </a:r>
            <a:r>
              <a:rPr lang="en-GB" sz="1800" b="1" baseline="-25000" dirty="0">
                <a:sym typeface="Symbol" pitchFamily="18" charset="2"/>
              </a:rPr>
              <a:t>lt</a:t>
            </a:r>
            <a:r>
              <a:rPr lang="en-GB" sz="1800" b="1" dirty="0">
                <a:sym typeface="Symbol" pitchFamily="18" charset="2"/>
              </a:rPr>
              <a:t> </a:t>
            </a:r>
            <a:r>
              <a:rPr lang="en-GB" sz="1800" dirty="0">
                <a:sym typeface="Symbol" pitchFamily="18" charset="2"/>
              </a:rPr>
              <a:t> = Long-term process </a:t>
            </a:r>
          </a:p>
          <a:p>
            <a:pPr algn="l">
              <a:spcBef>
                <a:spcPts val="0"/>
              </a:spcBef>
            </a:pPr>
            <a:r>
              <a:rPr lang="en-GB" sz="1800" dirty="0">
                <a:sym typeface="Symbol" pitchFamily="18" charset="2"/>
              </a:rPr>
              <a:t>         standard deviation</a:t>
            </a:r>
          </a:p>
        </p:txBody>
      </p:sp>
      <p:sp>
        <p:nvSpPr>
          <p:cNvPr id="57353" name="Text Box 9"/>
          <p:cNvSpPr txBox="1">
            <a:spLocks noChangeArrowheads="1"/>
          </p:cNvSpPr>
          <p:nvPr/>
        </p:nvSpPr>
        <p:spPr bwMode="auto">
          <a:xfrm>
            <a:off x="1524000" y="6203187"/>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85000"/>
              </a:lnSpc>
              <a:spcBef>
                <a:spcPts val="0"/>
              </a:spcBef>
            </a:pPr>
            <a:r>
              <a:rPr lang="en-GB" sz="2000" b="1" dirty="0"/>
              <a:t>This tells us how good the long-term process could be</a:t>
            </a:r>
          </a:p>
        </p:txBody>
      </p:sp>
      <p:sp>
        <p:nvSpPr>
          <p:cNvPr id="10" name="Text Box 3">
            <a:extLst>
              <a:ext uri="{FF2B5EF4-FFF2-40B4-BE49-F238E27FC236}">
                <a16:creationId xmlns:a16="http://schemas.microsoft.com/office/drawing/2014/main" id="{3FDA2684-2A61-8042-BB4D-13281DDC2073}"/>
              </a:ext>
            </a:extLst>
          </p:cNvPr>
          <p:cNvSpPr txBox="1">
            <a:spLocks noChangeArrowheads="1"/>
          </p:cNvSpPr>
          <p:nvPr/>
        </p:nvSpPr>
        <p:spPr bwMode="auto">
          <a:xfrm>
            <a:off x="43939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Lower</a:t>
            </a:r>
          </a:p>
          <a:p>
            <a:pPr algn="ctr">
              <a:spcBef>
                <a:spcPts val="0"/>
              </a:spcBef>
            </a:pPr>
            <a:r>
              <a:rPr lang="en-GB" sz="2000" dirty="0">
                <a:solidFill>
                  <a:srgbClr val="FF3300"/>
                </a:solidFill>
              </a:rPr>
              <a:t>Spec</a:t>
            </a:r>
          </a:p>
        </p:txBody>
      </p:sp>
      <p:sp>
        <p:nvSpPr>
          <p:cNvPr id="11" name="Text Box 4">
            <a:extLst>
              <a:ext uri="{FF2B5EF4-FFF2-40B4-BE49-F238E27FC236}">
                <a16:creationId xmlns:a16="http://schemas.microsoft.com/office/drawing/2014/main" id="{68F06FCE-2212-F547-BAED-1ABDDCB03A5A}"/>
              </a:ext>
            </a:extLst>
          </p:cNvPr>
          <p:cNvSpPr txBox="1">
            <a:spLocks noChangeArrowheads="1"/>
          </p:cNvSpPr>
          <p:nvPr/>
        </p:nvSpPr>
        <p:spPr bwMode="auto">
          <a:xfrm>
            <a:off x="76705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Upper</a:t>
            </a:r>
          </a:p>
          <a:p>
            <a:pPr algn="ctr">
              <a:spcBef>
                <a:spcPts val="0"/>
              </a:spcBef>
            </a:pPr>
            <a:r>
              <a:rPr lang="en-GB" sz="2000" dirty="0">
                <a:solidFill>
                  <a:srgbClr val="FF3300"/>
                </a:solidFill>
              </a:rPr>
              <a:t>Spec</a:t>
            </a:r>
          </a:p>
        </p:txBody>
      </p:sp>
      <p:sp>
        <p:nvSpPr>
          <p:cNvPr id="12" name="Freeform 6">
            <a:extLst>
              <a:ext uri="{FF2B5EF4-FFF2-40B4-BE49-F238E27FC236}">
                <a16:creationId xmlns:a16="http://schemas.microsoft.com/office/drawing/2014/main" id="{2C4E9D23-34BA-564F-8880-C0272086F0D2}"/>
              </a:ext>
            </a:extLst>
          </p:cNvPr>
          <p:cNvSpPr>
            <a:spLocks/>
          </p:cNvSpPr>
          <p:nvPr/>
        </p:nvSpPr>
        <p:spPr bwMode="auto">
          <a:xfrm>
            <a:off x="3404089" y="2274888"/>
            <a:ext cx="6176596" cy="25336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13" name="Freeform 15">
            <a:extLst>
              <a:ext uri="{FF2B5EF4-FFF2-40B4-BE49-F238E27FC236}">
                <a16:creationId xmlns:a16="http://schemas.microsoft.com/office/drawing/2014/main" id="{47373335-A006-E949-ADF9-7BCD56787F7F}"/>
              </a:ext>
            </a:extLst>
          </p:cNvPr>
          <p:cNvSpPr>
            <a:spLocks/>
          </p:cNvSpPr>
          <p:nvPr/>
        </p:nvSpPr>
        <p:spPr bwMode="auto">
          <a:xfrm>
            <a:off x="3401160" y="4486277"/>
            <a:ext cx="6173665" cy="333375"/>
          </a:xfrm>
          <a:custGeom>
            <a:avLst/>
            <a:gdLst>
              <a:gd name="T0" fmla="*/ 0 w 4213"/>
              <a:gd name="T1" fmla="*/ 2147483647 h 210"/>
              <a:gd name="T2" fmla="*/ 2147483647 w 4213"/>
              <a:gd name="T3" fmla="*/ 2147483647 h 210"/>
              <a:gd name="T4" fmla="*/ 2147483647 w 4213"/>
              <a:gd name="T5" fmla="*/ 2147483647 h 210"/>
              <a:gd name="T6" fmla="*/ 2147483647 w 4213"/>
              <a:gd name="T7" fmla="*/ 2147483647 h 210"/>
              <a:gd name="T8" fmla="*/ 2147483647 w 4213"/>
              <a:gd name="T9" fmla="*/ 2147483647 h 210"/>
              <a:gd name="T10" fmla="*/ 2147483647 w 4213"/>
              <a:gd name="T11" fmla="*/ 2147483647 h 210"/>
              <a:gd name="T12" fmla="*/ 2147483647 w 4213"/>
              <a:gd name="T13" fmla="*/ 2147483647 h 210"/>
              <a:gd name="T14" fmla="*/ 2147483647 w 4213"/>
              <a:gd name="T15" fmla="*/ 2147483647 h 210"/>
              <a:gd name="T16" fmla="*/ 2147483647 w 4213"/>
              <a:gd name="T17" fmla="*/ 2147483647 h 210"/>
              <a:gd name="T18" fmla="*/ 2147483647 w 4213"/>
              <a:gd name="T19" fmla="*/ 2147483647 h 210"/>
              <a:gd name="T20" fmla="*/ 2147483647 w 4213"/>
              <a:gd name="T21" fmla="*/ 0 h 210"/>
              <a:gd name="T22" fmla="*/ 2147483647 w 4213"/>
              <a:gd name="T23" fmla="*/ 2147483647 h 210"/>
              <a:gd name="T24" fmla="*/ 2147483647 w 4213"/>
              <a:gd name="T25" fmla="*/ 2147483647 h 210"/>
              <a:gd name="T26" fmla="*/ 2147483647 w 4213"/>
              <a:gd name="T27" fmla="*/ 2147483647 h 210"/>
              <a:gd name="T28" fmla="*/ 2147483647 w 4213"/>
              <a:gd name="T29" fmla="*/ 2147483647 h 210"/>
              <a:gd name="T30" fmla="*/ 2147483647 w 4213"/>
              <a:gd name="T31" fmla="*/ 2147483647 h 210"/>
              <a:gd name="T32" fmla="*/ 2147483647 w 4213"/>
              <a:gd name="T33" fmla="*/ 2147483647 h 210"/>
              <a:gd name="T34" fmla="*/ 2147483647 w 4213"/>
              <a:gd name="T35" fmla="*/ 2147483647 h 210"/>
              <a:gd name="T36" fmla="*/ 2147483647 w 4213"/>
              <a:gd name="T37" fmla="*/ 2147483647 h 210"/>
              <a:gd name="T38" fmla="*/ 2147483647 w 4213"/>
              <a:gd name="T39" fmla="*/ 2147483647 h 210"/>
              <a:gd name="T40" fmla="*/ 2147483647 w 4213"/>
              <a:gd name="T41" fmla="*/ 2147483647 h 210"/>
              <a:gd name="T42" fmla="*/ 2147483647 w 4213"/>
              <a:gd name="T43" fmla="*/ 2147483647 h 210"/>
              <a:gd name="T44" fmla="*/ 2147483647 w 4213"/>
              <a:gd name="T45" fmla="*/ 2147483647 h 210"/>
              <a:gd name="T46" fmla="*/ 2147483647 w 4213"/>
              <a:gd name="T47" fmla="*/ 2147483647 h 2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13"/>
              <a:gd name="T73" fmla="*/ 0 h 210"/>
              <a:gd name="T74" fmla="*/ 4213 w 4213"/>
              <a:gd name="T75" fmla="*/ 210 h 2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13" h="210">
                <a:moveTo>
                  <a:pt x="0" y="206"/>
                </a:moveTo>
                <a:lnTo>
                  <a:pt x="111" y="206"/>
                </a:lnTo>
                <a:lnTo>
                  <a:pt x="209" y="206"/>
                </a:lnTo>
                <a:lnTo>
                  <a:pt x="321" y="199"/>
                </a:lnTo>
                <a:lnTo>
                  <a:pt x="419" y="199"/>
                </a:lnTo>
                <a:lnTo>
                  <a:pt x="528" y="192"/>
                </a:lnTo>
                <a:lnTo>
                  <a:pt x="628" y="178"/>
                </a:lnTo>
                <a:lnTo>
                  <a:pt x="737" y="149"/>
                </a:lnTo>
                <a:lnTo>
                  <a:pt x="849" y="120"/>
                </a:lnTo>
                <a:lnTo>
                  <a:pt x="947" y="63"/>
                </a:lnTo>
                <a:lnTo>
                  <a:pt x="1053" y="0"/>
                </a:lnTo>
                <a:lnTo>
                  <a:pt x="1047" y="210"/>
                </a:lnTo>
                <a:lnTo>
                  <a:pt x="3195" y="204"/>
                </a:lnTo>
                <a:lnTo>
                  <a:pt x="3195" y="6"/>
                </a:lnTo>
                <a:lnTo>
                  <a:pt x="3268" y="63"/>
                </a:lnTo>
                <a:lnTo>
                  <a:pt x="3366" y="120"/>
                </a:lnTo>
                <a:lnTo>
                  <a:pt x="3478" y="149"/>
                </a:lnTo>
                <a:lnTo>
                  <a:pt x="3587" y="178"/>
                </a:lnTo>
                <a:lnTo>
                  <a:pt x="3685" y="192"/>
                </a:lnTo>
                <a:lnTo>
                  <a:pt x="3796" y="199"/>
                </a:lnTo>
                <a:lnTo>
                  <a:pt x="3894" y="199"/>
                </a:lnTo>
                <a:lnTo>
                  <a:pt x="4004" y="206"/>
                </a:lnTo>
                <a:lnTo>
                  <a:pt x="4104" y="206"/>
                </a:lnTo>
                <a:lnTo>
                  <a:pt x="4213" y="206"/>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14" name="Line 16">
            <a:extLst>
              <a:ext uri="{FF2B5EF4-FFF2-40B4-BE49-F238E27FC236}">
                <a16:creationId xmlns:a16="http://schemas.microsoft.com/office/drawing/2014/main" id="{F1CA55D4-7CE1-BF4F-8BA9-81C2EE218C9B}"/>
              </a:ext>
            </a:extLst>
          </p:cNvPr>
          <p:cNvSpPr>
            <a:spLocks noChangeShapeType="1"/>
          </p:cNvSpPr>
          <p:nvPr/>
        </p:nvSpPr>
        <p:spPr bwMode="auto">
          <a:xfrm>
            <a:off x="2498483" y="4813300"/>
            <a:ext cx="7646377" cy="0"/>
          </a:xfrm>
          <a:prstGeom prst="line">
            <a:avLst/>
          </a:prstGeom>
          <a:noFill/>
          <a:ln w="1905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5" name="Line 18">
            <a:extLst>
              <a:ext uri="{FF2B5EF4-FFF2-40B4-BE49-F238E27FC236}">
                <a16:creationId xmlns:a16="http://schemas.microsoft.com/office/drawing/2014/main" id="{A533ACFC-10C4-8245-BFEC-F87BA1C4980E}"/>
              </a:ext>
            </a:extLst>
          </p:cNvPr>
          <p:cNvSpPr>
            <a:spLocks noChangeShapeType="1"/>
          </p:cNvSpPr>
          <p:nvPr/>
        </p:nvSpPr>
        <p:spPr bwMode="auto">
          <a:xfrm flipV="1">
            <a:off x="4945674" y="16637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6" name="Line 19">
            <a:extLst>
              <a:ext uri="{FF2B5EF4-FFF2-40B4-BE49-F238E27FC236}">
                <a16:creationId xmlns:a16="http://schemas.microsoft.com/office/drawing/2014/main" id="{F3242DB1-6E31-014E-B9D3-A9CB1E6193F6}"/>
              </a:ext>
            </a:extLst>
          </p:cNvPr>
          <p:cNvSpPr>
            <a:spLocks noChangeShapeType="1"/>
          </p:cNvSpPr>
          <p:nvPr/>
        </p:nvSpPr>
        <p:spPr bwMode="auto">
          <a:xfrm flipV="1">
            <a:off x="8083062" y="16129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7" name="Rounded Rectangular Callout 16">
            <a:extLst>
              <a:ext uri="{FF2B5EF4-FFF2-40B4-BE49-F238E27FC236}">
                <a16:creationId xmlns:a16="http://schemas.microsoft.com/office/drawing/2014/main" id="{A6F64E91-48BC-914C-ABA1-B9A293D1452B}"/>
              </a:ext>
            </a:extLst>
          </p:cNvPr>
          <p:cNvSpPr/>
          <p:nvPr/>
        </p:nvSpPr>
        <p:spPr>
          <a:xfrm>
            <a:off x="1899773" y="5011738"/>
            <a:ext cx="1745719" cy="779462"/>
          </a:xfrm>
          <a:prstGeom prst="wedgeRoundRectCallout">
            <a:avLst>
              <a:gd name="adj1" fmla="val 108828"/>
              <a:gd name="adj2" fmla="val -8750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18" name="Rounded Rectangular Callout 17">
            <a:extLst>
              <a:ext uri="{FF2B5EF4-FFF2-40B4-BE49-F238E27FC236}">
                <a16:creationId xmlns:a16="http://schemas.microsoft.com/office/drawing/2014/main" id="{2CF7B4B4-16A3-DA47-942E-647D2F4A0722}"/>
              </a:ext>
            </a:extLst>
          </p:cNvPr>
          <p:cNvSpPr/>
          <p:nvPr/>
        </p:nvSpPr>
        <p:spPr>
          <a:xfrm>
            <a:off x="8766087" y="5164391"/>
            <a:ext cx="1745719" cy="779462"/>
          </a:xfrm>
          <a:prstGeom prst="wedgeRoundRectCallout">
            <a:avLst>
              <a:gd name="adj1" fmla="val -75789"/>
              <a:gd name="adj2" fmla="val -110583"/>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2737570611"/>
      </p:ext>
    </p:extLst>
  </p:cSld>
  <p:clrMapOvr>
    <a:masterClrMapping/>
  </p:clrMapOvr>
  <p:transition>
    <p:zoom dir="in"/>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120219" y="26125"/>
            <a:ext cx="9404723" cy="1400530"/>
          </a:xfrm>
        </p:spPr>
        <p:txBody>
          <a:bodyPr/>
          <a:lstStyle/>
          <a:p>
            <a:r>
              <a:rPr lang="en-GB" sz="3200" dirty="0"/>
              <a:t>Long-term (Actual) Process Capability - P</a:t>
            </a:r>
            <a:r>
              <a:rPr lang="en-GB" sz="3200" baseline="-25000" dirty="0"/>
              <a:t>pk</a:t>
            </a:r>
          </a:p>
        </p:txBody>
      </p:sp>
      <p:sp>
        <p:nvSpPr>
          <p:cNvPr id="58371" name="Text Box 3"/>
          <p:cNvSpPr txBox="1">
            <a:spLocks noChangeArrowheads="1"/>
          </p:cNvSpPr>
          <p:nvPr/>
        </p:nvSpPr>
        <p:spPr bwMode="auto">
          <a:xfrm>
            <a:off x="4240197" y="1407493"/>
            <a:ext cx="1027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USL - </a:t>
            </a:r>
            <a:r>
              <a:rPr lang="en-GB" sz="1800" dirty="0">
                <a:sym typeface="Symbol" pitchFamily="18" charset="2"/>
              </a:rPr>
              <a:t></a:t>
            </a:r>
            <a:r>
              <a:rPr lang="en-GB" sz="1800" dirty="0"/>
              <a:t> </a:t>
            </a:r>
            <a:endParaRPr lang="en-GB" sz="1800" dirty="0">
              <a:sym typeface="Symbol" pitchFamily="18" charset="2"/>
            </a:endParaRPr>
          </a:p>
        </p:txBody>
      </p:sp>
      <p:sp>
        <p:nvSpPr>
          <p:cNvPr id="58372" name="Text Box 4"/>
          <p:cNvSpPr txBox="1">
            <a:spLocks noChangeArrowheads="1"/>
          </p:cNvSpPr>
          <p:nvPr/>
        </p:nvSpPr>
        <p:spPr bwMode="auto">
          <a:xfrm>
            <a:off x="4320934" y="2423493"/>
            <a:ext cx="933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sym typeface="Symbol" pitchFamily="18" charset="2"/>
              </a:rPr>
              <a:t></a:t>
            </a:r>
            <a:r>
              <a:rPr lang="en-GB" sz="1800" dirty="0"/>
              <a:t> - LSL</a:t>
            </a:r>
            <a:endParaRPr lang="en-GB" sz="1200" dirty="0"/>
          </a:p>
        </p:txBody>
      </p:sp>
      <p:sp>
        <p:nvSpPr>
          <p:cNvPr id="58373" name="Line 5"/>
          <p:cNvSpPr>
            <a:spLocks noChangeShapeType="1"/>
          </p:cNvSpPr>
          <p:nvPr/>
        </p:nvSpPr>
        <p:spPr bwMode="auto">
          <a:xfrm>
            <a:off x="4262804" y="1844055"/>
            <a:ext cx="11195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000" dirty="0"/>
          </a:p>
        </p:txBody>
      </p:sp>
      <p:sp>
        <p:nvSpPr>
          <p:cNvPr id="58374" name="Text Box 6"/>
          <p:cNvSpPr txBox="1">
            <a:spLocks noChangeArrowheads="1"/>
          </p:cNvSpPr>
          <p:nvPr/>
        </p:nvSpPr>
        <p:spPr bwMode="auto">
          <a:xfrm>
            <a:off x="4504253" y="1890092"/>
            <a:ext cx="529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3</a:t>
            </a:r>
            <a:r>
              <a:rPr lang="en-GB" sz="1800" dirty="0">
                <a:sym typeface="Symbol" pitchFamily="18" charset="2"/>
              </a:rPr>
              <a:t></a:t>
            </a:r>
            <a:r>
              <a:rPr lang="en-GB" sz="1800" baseline="-25000" dirty="0">
                <a:sym typeface="Symbol" pitchFamily="18" charset="2"/>
              </a:rPr>
              <a:t>lt</a:t>
            </a:r>
            <a:endParaRPr lang="en-GB" sz="2000" dirty="0"/>
          </a:p>
        </p:txBody>
      </p:sp>
      <p:sp>
        <p:nvSpPr>
          <p:cNvPr id="58375" name="Text Box 7"/>
          <p:cNvSpPr txBox="1">
            <a:spLocks noChangeArrowheads="1"/>
          </p:cNvSpPr>
          <p:nvPr/>
        </p:nvSpPr>
        <p:spPr bwMode="auto">
          <a:xfrm>
            <a:off x="4583384" y="2817192"/>
            <a:ext cx="529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3</a:t>
            </a:r>
            <a:r>
              <a:rPr lang="en-GB" sz="1800" dirty="0">
                <a:sym typeface="Symbol" pitchFamily="18" charset="2"/>
              </a:rPr>
              <a:t></a:t>
            </a:r>
            <a:r>
              <a:rPr lang="en-GB" sz="1800" baseline="-25000" dirty="0">
                <a:sym typeface="Symbol" pitchFamily="18" charset="2"/>
              </a:rPr>
              <a:t>lt</a:t>
            </a:r>
            <a:endParaRPr lang="en-GB" sz="2000" dirty="0"/>
          </a:p>
        </p:txBody>
      </p:sp>
      <p:sp>
        <p:nvSpPr>
          <p:cNvPr id="58376" name="Line 8"/>
          <p:cNvSpPr>
            <a:spLocks noChangeShapeType="1"/>
          </p:cNvSpPr>
          <p:nvPr/>
        </p:nvSpPr>
        <p:spPr bwMode="auto">
          <a:xfrm>
            <a:off x="4277458" y="2847355"/>
            <a:ext cx="111808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000" dirty="0"/>
          </a:p>
        </p:txBody>
      </p:sp>
      <p:sp>
        <p:nvSpPr>
          <p:cNvPr id="58377" name="AutoShape 9"/>
          <p:cNvSpPr>
            <a:spLocks/>
          </p:cNvSpPr>
          <p:nvPr/>
        </p:nvSpPr>
        <p:spPr bwMode="auto">
          <a:xfrm>
            <a:off x="3179886" y="1485280"/>
            <a:ext cx="470389" cy="1612900"/>
          </a:xfrm>
          <a:prstGeom prst="leftBrace">
            <a:avLst>
              <a:gd name="adj1" fmla="val 28574"/>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algn="l">
              <a:spcBef>
                <a:spcPts val="0"/>
              </a:spcBef>
            </a:pPr>
            <a:endParaRPr lang="en-US" sz="2000" dirty="0"/>
          </a:p>
        </p:txBody>
      </p:sp>
      <p:sp>
        <p:nvSpPr>
          <p:cNvPr id="58379" name="Rectangle 11"/>
          <p:cNvSpPr>
            <a:spLocks noChangeArrowheads="1"/>
          </p:cNvSpPr>
          <p:nvPr/>
        </p:nvSpPr>
        <p:spPr bwMode="auto">
          <a:xfrm>
            <a:off x="1439009" y="2045667"/>
            <a:ext cx="16143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P</a:t>
            </a:r>
            <a:r>
              <a:rPr lang="en-GB" sz="2000" baseline="-25000" dirty="0"/>
              <a:t>pk</a:t>
            </a:r>
            <a:r>
              <a:rPr lang="en-GB" sz="2000" dirty="0"/>
              <a:t>= Min of</a:t>
            </a:r>
          </a:p>
        </p:txBody>
      </p:sp>
      <p:sp>
        <p:nvSpPr>
          <p:cNvPr id="58381" name="Text Box 13"/>
          <p:cNvSpPr txBox="1">
            <a:spLocks noChangeArrowheads="1"/>
          </p:cNvSpPr>
          <p:nvPr/>
        </p:nvSpPr>
        <p:spPr bwMode="auto">
          <a:xfrm>
            <a:off x="1348156" y="6152119"/>
            <a:ext cx="9143999"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dirty="0"/>
              <a:t>This tells us what the CUSTOMER experiences in the long-term</a:t>
            </a:r>
          </a:p>
        </p:txBody>
      </p:sp>
      <p:sp>
        <p:nvSpPr>
          <p:cNvPr id="58382" name="Line 14"/>
          <p:cNvSpPr>
            <a:spLocks noChangeShapeType="1"/>
          </p:cNvSpPr>
          <p:nvPr/>
        </p:nvSpPr>
        <p:spPr bwMode="auto">
          <a:xfrm flipV="1">
            <a:off x="6176597" y="1773238"/>
            <a:ext cx="0" cy="310356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83" name="Line 15"/>
          <p:cNvSpPr>
            <a:spLocks noChangeShapeType="1"/>
          </p:cNvSpPr>
          <p:nvPr/>
        </p:nvSpPr>
        <p:spPr bwMode="auto">
          <a:xfrm flipV="1">
            <a:off x="8751277" y="1730377"/>
            <a:ext cx="0" cy="3103563"/>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84" name="Text Box 16"/>
          <p:cNvSpPr txBox="1">
            <a:spLocks noChangeArrowheads="1"/>
          </p:cNvSpPr>
          <p:nvPr/>
        </p:nvSpPr>
        <p:spPr bwMode="auto">
          <a:xfrm>
            <a:off x="5651282" y="4797427"/>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Lower</a:t>
            </a:r>
          </a:p>
          <a:p>
            <a:pPr algn="l">
              <a:spcBef>
                <a:spcPts val="0"/>
              </a:spcBef>
            </a:pPr>
            <a:r>
              <a:rPr lang="en-GB" sz="1600" dirty="0">
                <a:solidFill>
                  <a:srgbClr val="FF3300"/>
                </a:solidFill>
              </a:rPr>
              <a:t>Spec</a:t>
            </a:r>
          </a:p>
        </p:txBody>
      </p:sp>
      <p:sp>
        <p:nvSpPr>
          <p:cNvPr id="58385" name="Text Box 17"/>
          <p:cNvSpPr txBox="1">
            <a:spLocks noChangeArrowheads="1"/>
          </p:cNvSpPr>
          <p:nvPr/>
        </p:nvSpPr>
        <p:spPr bwMode="auto">
          <a:xfrm>
            <a:off x="8340263" y="4797427"/>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Upper</a:t>
            </a:r>
          </a:p>
          <a:p>
            <a:pPr algn="l">
              <a:spcBef>
                <a:spcPts val="0"/>
              </a:spcBef>
            </a:pPr>
            <a:r>
              <a:rPr lang="en-GB" sz="1600" dirty="0">
                <a:solidFill>
                  <a:srgbClr val="FF3300"/>
                </a:solidFill>
              </a:rPr>
              <a:t>Spec</a:t>
            </a:r>
          </a:p>
        </p:txBody>
      </p:sp>
      <p:sp>
        <p:nvSpPr>
          <p:cNvPr id="58386" name="Text Box 18"/>
          <p:cNvSpPr txBox="1">
            <a:spLocks noChangeArrowheads="1"/>
          </p:cNvSpPr>
          <p:nvPr/>
        </p:nvSpPr>
        <p:spPr bwMode="auto">
          <a:xfrm>
            <a:off x="7038227" y="5059364"/>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Target</a:t>
            </a:r>
          </a:p>
        </p:txBody>
      </p:sp>
      <p:grpSp>
        <p:nvGrpSpPr>
          <p:cNvPr id="58387" name="Group 19"/>
          <p:cNvGrpSpPr>
            <a:grpSpLocks/>
          </p:cNvGrpSpPr>
          <p:nvPr/>
        </p:nvGrpSpPr>
        <p:grpSpPr bwMode="auto">
          <a:xfrm>
            <a:off x="5322278" y="1400175"/>
            <a:ext cx="5071697" cy="3513138"/>
            <a:chOff x="1454" y="1269"/>
            <a:chExt cx="3891" cy="2580"/>
          </a:xfrm>
        </p:grpSpPr>
        <p:sp>
          <p:nvSpPr>
            <p:cNvPr id="58396" name="Freeform 20"/>
            <p:cNvSpPr>
              <a:spLocks/>
            </p:cNvSpPr>
            <p:nvPr/>
          </p:nvSpPr>
          <p:spPr bwMode="auto">
            <a:xfrm>
              <a:off x="1454" y="1904"/>
              <a:ext cx="3891" cy="1596"/>
            </a:xfrm>
            <a:custGeom>
              <a:avLst/>
              <a:gdLst>
                <a:gd name="T0" fmla="*/ 0 w 2195"/>
                <a:gd name="T1" fmla="*/ 11219 h 1153"/>
                <a:gd name="T2" fmla="*/ 3200 w 2195"/>
                <a:gd name="T3" fmla="*/ 11219 h 1153"/>
                <a:gd name="T4" fmla="*/ 5983 w 2195"/>
                <a:gd name="T5" fmla="*/ 11219 h 1153"/>
                <a:gd name="T6" fmla="*/ 9191 w 2195"/>
                <a:gd name="T7" fmla="*/ 11171 h 1153"/>
                <a:gd name="T8" fmla="*/ 11976 w 2195"/>
                <a:gd name="T9" fmla="*/ 11171 h 1153"/>
                <a:gd name="T10" fmla="*/ 15105 w 2195"/>
                <a:gd name="T11" fmla="*/ 11121 h 1153"/>
                <a:gd name="T12" fmla="*/ 17993 w 2195"/>
                <a:gd name="T13" fmla="*/ 11020 h 1153"/>
                <a:gd name="T14" fmla="*/ 21132 w 2195"/>
                <a:gd name="T15" fmla="*/ 10818 h 1153"/>
                <a:gd name="T16" fmla="*/ 24332 w 2195"/>
                <a:gd name="T17" fmla="*/ 10617 h 1153"/>
                <a:gd name="T18" fmla="*/ 27115 w 2195"/>
                <a:gd name="T19" fmla="*/ 10214 h 1153"/>
                <a:gd name="T20" fmla="*/ 30249 w 2195"/>
                <a:gd name="T21" fmla="*/ 9706 h 1153"/>
                <a:gd name="T22" fmla="*/ 33097 w 2195"/>
                <a:gd name="T23" fmla="*/ 8995 h 1153"/>
                <a:gd name="T24" fmla="*/ 36228 w 2195"/>
                <a:gd name="T25" fmla="*/ 8092 h 1153"/>
                <a:gd name="T26" fmla="*/ 39103 w 2195"/>
                <a:gd name="T27" fmla="*/ 7026 h 1153"/>
                <a:gd name="T28" fmla="*/ 42234 w 2195"/>
                <a:gd name="T29" fmla="*/ 5764 h 1153"/>
                <a:gd name="T30" fmla="*/ 45370 w 2195"/>
                <a:gd name="T31" fmla="*/ 4405 h 1153"/>
                <a:gd name="T32" fmla="*/ 48234 w 2195"/>
                <a:gd name="T33" fmla="*/ 3038 h 1153"/>
                <a:gd name="T34" fmla="*/ 51397 w 2195"/>
                <a:gd name="T35" fmla="*/ 1824 h 1153"/>
                <a:gd name="T36" fmla="*/ 54236 w 2195"/>
                <a:gd name="T37" fmla="*/ 858 h 1153"/>
                <a:gd name="T38" fmla="*/ 57379 w 2195"/>
                <a:gd name="T39" fmla="*/ 201 h 1153"/>
                <a:gd name="T40" fmla="*/ 60508 w 2195"/>
                <a:gd name="T41" fmla="*/ 0 h 1153"/>
                <a:gd name="T42" fmla="*/ 63362 w 2195"/>
                <a:gd name="T43" fmla="*/ 201 h 1153"/>
                <a:gd name="T44" fmla="*/ 66493 w 2195"/>
                <a:gd name="T45" fmla="*/ 858 h 1153"/>
                <a:gd name="T46" fmla="*/ 69345 w 2195"/>
                <a:gd name="T47" fmla="*/ 1824 h 1153"/>
                <a:gd name="T48" fmla="*/ 72488 w 2195"/>
                <a:gd name="T49" fmla="*/ 3038 h 1153"/>
                <a:gd name="T50" fmla="*/ 75299 w 2195"/>
                <a:gd name="T51" fmla="*/ 4405 h 1153"/>
                <a:gd name="T52" fmla="*/ 78502 w 2195"/>
                <a:gd name="T53" fmla="*/ 5764 h 1153"/>
                <a:gd name="T54" fmla="*/ 81638 w 2195"/>
                <a:gd name="T55" fmla="*/ 7026 h 1153"/>
                <a:gd name="T56" fmla="*/ 84498 w 2195"/>
                <a:gd name="T57" fmla="*/ 8092 h 1153"/>
                <a:gd name="T58" fmla="*/ 87628 w 2195"/>
                <a:gd name="T59" fmla="*/ 8995 h 1153"/>
                <a:gd name="T60" fmla="*/ 90427 w 2195"/>
                <a:gd name="T61" fmla="*/ 9706 h 1153"/>
                <a:gd name="T62" fmla="*/ 93611 w 2195"/>
                <a:gd name="T63" fmla="*/ 10214 h 1153"/>
                <a:gd name="T64" fmla="*/ 96410 w 2195"/>
                <a:gd name="T65" fmla="*/ 10617 h 1153"/>
                <a:gd name="T66" fmla="*/ 99590 w 2195"/>
                <a:gd name="T67" fmla="*/ 10818 h 1153"/>
                <a:gd name="T68" fmla="*/ 102733 w 2195"/>
                <a:gd name="T69" fmla="*/ 11020 h 1153"/>
                <a:gd name="T70" fmla="*/ 105569 w 2195"/>
                <a:gd name="T71" fmla="*/ 11121 h 1153"/>
                <a:gd name="T72" fmla="*/ 108757 w 2195"/>
                <a:gd name="T73" fmla="*/ 11171 h 1153"/>
                <a:gd name="T74" fmla="*/ 111550 w 2195"/>
                <a:gd name="T75" fmla="*/ 11171 h 1153"/>
                <a:gd name="T76" fmla="*/ 114693 w 2195"/>
                <a:gd name="T77" fmla="*/ 11219 h 1153"/>
                <a:gd name="T78" fmla="*/ 117533 w 2195"/>
                <a:gd name="T79" fmla="*/ 11219 h 1153"/>
                <a:gd name="T80" fmla="*/ 120676 w 2195"/>
                <a:gd name="T81" fmla="*/ 11219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lgn="l">
                <a:spcBef>
                  <a:spcPts val="0"/>
                </a:spcBef>
              </a:pPr>
              <a:endParaRPr lang="en-GB" sz="1800" dirty="0"/>
            </a:p>
          </p:txBody>
        </p:sp>
        <p:sp>
          <p:nvSpPr>
            <p:cNvPr id="58397" name="Line 21"/>
            <p:cNvSpPr>
              <a:spLocks noChangeShapeType="1"/>
            </p:cNvSpPr>
            <p:nvPr/>
          </p:nvSpPr>
          <p:spPr bwMode="auto">
            <a:xfrm flipV="1">
              <a:off x="3412" y="1569"/>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8" name="Text Box 22"/>
            <p:cNvSpPr txBox="1">
              <a:spLocks noChangeArrowheads="1"/>
            </p:cNvSpPr>
            <p:nvPr/>
          </p:nvSpPr>
          <p:spPr bwMode="auto">
            <a:xfrm>
              <a:off x="3022" y="1269"/>
              <a:ext cx="670" cy="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t>Mean </a:t>
              </a:r>
              <a:r>
                <a:rPr lang="en-GB" sz="1600" dirty="0">
                  <a:sym typeface="Symbol" pitchFamily="18" charset="2"/>
                </a:rPr>
                <a:t></a:t>
              </a:r>
              <a:endParaRPr lang="en-GB" sz="1600" dirty="0">
                <a:solidFill>
                  <a:srgbClr val="FCFFFF"/>
                </a:solidFill>
              </a:endParaRPr>
            </a:p>
          </p:txBody>
        </p:sp>
      </p:grpSp>
      <p:sp>
        <p:nvSpPr>
          <p:cNvPr id="58390" name="Line 25"/>
          <p:cNvSpPr>
            <a:spLocks noChangeShapeType="1"/>
          </p:cNvSpPr>
          <p:nvPr/>
        </p:nvSpPr>
        <p:spPr bwMode="auto">
          <a:xfrm>
            <a:off x="7483720" y="1882777"/>
            <a:ext cx="0" cy="30702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1" name="Freeform 26"/>
          <p:cNvSpPr>
            <a:spLocks/>
          </p:cNvSpPr>
          <p:nvPr/>
        </p:nvSpPr>
        <p:spPr bwMode="auto">
          <a:xfrm>
            <a:off x="5339862" y="3646490"/>
            <a:ext cx="5054112" cy="801687"/>
          </a:xfrm>
          <a:custGeom>
            <a:avLst/>
            <a:gdLst>
              <a:gd name="T0" fmla="*/ 0 w 4200"/>
              <a:gd name="T1" fmla="*/ 2147483647 h 589"/>
              <a:gd name="T2" fmla="*/ 2147483647 w 4200"/>
              <a:gd name="T3" fmla="*/ 2147483647 h 589"/>
              <a:gd name="T4" fmla="*/ 2147483647 w 4200"/>
              <a:gd name="T5" fmla="*/ 0 h 589"/>
              <a:gd name="T6" fmla="*/ 2147483647 w 4200"/>
              <a:gd name="T7" fmla="*/ 2147483647 h 589"/>
              <a:gd name="T8" fmla="*/ 2147483647 w 4200"/>
              <a:gd name="T9" fmla="*/ 2147483647 h 589"/>
              <a:gd name="T10" fmla="*/ 2147483647 w 4200"/>
              <a:gd name="T11" fmla="*/ 2147483647 h 589"/>
              <a:gd name="T12" fmla="*/ 2147483647 w 4200"/>
              <a:gd name="T13" fmla="*/ 2147483647 h 589"/>
              <a:gd name="T14" fmla="*/ 2147483647 w 4200"/>
              <a:gd name="T15" fmla="*/ 2147483647 h 589"/>
              <a:gd name="T16" fmla="*/ 2147483647 w 4200"/>
              <a:gd name="T17" fmla="*/ 2147483647 h 589"/>
              <a:gd name="T18" fmla="*/ 2147483647 w 4200"/>
              <a:gd name="T19" fmla="*/ 2147483647 h 589"/>
              <a:gd name="T20" fmla="*/ 2147483647 w 4200"/>
              <a:gd name="T21" fmla="*/ 2147483647 h 589"/>
              <a:gd name="T22" fmla="*/ 2147483647 w 4200"/>
              <a:gd name="T23" fmla="*/ 2147483647 h 589"/>
              <a:gd name="T24" fmla="*/ 2147483647 w 4200"/>
              <a:gd name="T25" fmla="*/ 2147483647 h 589"/>
              <a:gd name="T26" fmla="*/ 2147483647 w 4200"/>
              <a:gd name="T27" fmla="*/ 2147483647 h 589"/>
              <a:gd name="T28" fmla="*/ 2147483647 w 4200"/>
              <a:gd name="T29" fmla="*/ 2147483647 h 589"/>
              <a:gd name="T30" fmla="*/ 2147483647 w 4200"/>
              <a:gd name="T31" fmla="*/ 2147483647 h 5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200"/>
              <a:gd name="T49" fmla="*/ 0 h 589"/>
              <a:gd name="T50" fmla="*/ 4200 w 4200"/>
              <a:gd name="T51" fmla="*/ 589 h 5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200" h="589">
                <a:moveTo>
                  <a:pt x="0" y="588"/>
                </a:moveTo>
                <a:lnTo>
                  <a:pt x="2841" y="588"/>
                </a:lnTo>
                <a:lnTo>
                  <a:pt x="2847" y="0"/>
                </a:lnTo>
                <a:lnTo>
                  <a:pt x="2947" y="151"/>
                </a:lnTo>
                <a:lnTo>
                  <a:pt x="3056" y="280"/>
                </a:lnTo>
                <a:lnTo>
                  <a:pt x="3154" y="381"/>
                </a:lnTo>
                <a:lnTo>
                  <a:pt x="3265" y="453"/>
                </a:lnTo>
                <a:lnTo>
                  <a:pt x="3363" y="510"/>
                </a:lnTo>
                <a:lnTo>
                  <a:pt x="3474" y="539"/>
                </a:lnTo>
                <a:lnTo>
                  <a:pt x="3584" y="568"/>
                </a:lnTo>
                <a:lnTo>
                  <a:pt x="3682" y="582"/>
                </a:lnTo>
                <a:lnTo>
                  <a:pt x="3794" y="589"/>
                </a:lnTo>
                <a:lnTo>
                  <a:pt x="3892" y="589"/>
                </a:lnTo>
                <a:lnTo>
                  <a:pt x="3999" y="585"/>
                </a:lnTo>
                <a:lnTo>
                  <a:pt x="4095" y="579"/>
                </a:lnTo>
                <a:lnTo>
                  <a:pt x="4200" y="579"/>
                </a:lnTo>
              </a:path>
            </a:pathLst>
          </a:custGeom>
          <a:solidFill>
            <a:srgbClr val="FF3300"/>
          </a:solidFill>
          <a:ln w="25400" cap="rnd">
            <a:solidFill>
              <a:srgbClr val="FF3300"/>
            </a:solidFill>
            <a:round/>
            <a:headEnd type="none" w="sm" len="sm"/>
            <a:tailEnd type="none" w="sm" len="sm"/>
          </a:ln>
        </p:spPr>
        <p:txBody>
          <a:bodyPr/>
          <a:lstStyle/>
          <a:p>
            <a:pPr algn="l">
              <a:spcBef>
                <a:spcPts val="0"/>
              </a:spcBef>
            </a:pPr>
            <a:endParaRPr lang="en-GB" sz="1800" dirty="0"/>
          </a:p>
        </p:txBody>
      </p:sp>
      <p:sp>
        <p:nvSpPr>
          <p:cNvPr id="58392" name="Line 27"/>
          <p:cNvSpPr>
            <a:spLocks noChangeShapeType="1"/>
          </p:cNvSpPr>
          <p:nvPr/>
        </p:nvSpPr>
        <p:spPr bwMode="auto">
          <a:xfrm flipV="1">
            <a:off x="5238752" y="4445002"/>
            <a:ext cx="5253403" cy="17463"/>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3" name="Text Box 28"/>
          <p:cNvSpPr txBox="1">
            <a:spLocks noChangeArrowheads="1"/>
          </p:cNvSpPr>
          <p:nvPr/>
        </p:nvSpPr>
        <p:spPr bwMode="auto">
          <a:xfrm>
            <a:off x="3414438" y="1644031"/>
            <a:ext cx="85792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PPU =</a:t>
            </a:r>
          </a:p>
        </p:txBody>
      </p:sp>
      <p:sp>
        <p:nvSpPr>
          <p:cNvPr id="58394" name="Text Box 29"/>
          <p:cNvSpPr txBox="1">
            <a:spLocks noChangeArrowheads="1"/>
          </p:cNvSpPr>
          <p:nvPr/>
        </p:nvSpPr>
        <p:spPr bwMode="auto">
          <a:xfrm>
            <a:off x="3456210" y="2631456"/>
            <a:ext cx="810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PPL =</a:t>
            </a:r>
          </a:p>
        </p:txBody>
      </p:sp>
      <p:sp>
        <p:nvSpPr>
          <p:cNvPr id="58395" name="AutoShape 30"/>
          <p:cNvSpPr>
            <a:spLocks noChangeArrowheads="1"/>
          </p:cNvSpPr>
          <p:nvPr/>
        </p:nvSpPr>
        <p:spPr bwMode="gray">
          <a:xfrm>
            <a:off x="3126482" y="4672982"/>
            <a:ext cx="2518179" cy="1247775"/>
          </a:xfrm>
          <a:prstGeom prst="wedgeRoundRectCallout">
            <a:avLst>
              <a:gd name="adj1" fmla="val -9282"/>
              <a:gd name="adj2" fmla="val -176718"/>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l">
              <a:spcBef>
                <a:spcPts val="0"/>
              </a:spcBef>
            </a:pPr>
            <a:r>
              <a:rPr lang="en-GB" sz="1800" dirty="0">
                <a:solidFill>
                  <a:schemeClr val="tx1"/>
                </a:solidFill>
              </a:rPr>
              <a:t>For one sided specifications we use PPU or PPL as appropriate</a:t>
            </a:r>
          </a:p>
        </p:txBody>
      </p:sp>
      <p:sp>
        <p:nvSpPr>
          <p:cNvPr id="30" name="Rounded Rectangular Callout 29">
            <a:extLst>
              <a:ext uri="{FF2B5EF4-FFF2-40B4-BE49-F238E27FC236}">
                <a16:creationId xmlns:a16="http://schemas.microsoft.com/office/drawing/2014/main" id="{AB74386C-7EDC-E940-A38E-73D8FEDBFB73}"/>
              </a:ext>
            </a:extLst>
          </p:cNvPr>
          <p:cNvSpPr/>
          <p:nvPr/>
        </p:nvSpPr>
        <p:spPr>
          <a:xfrm>
            <a:off x="8907425" y="2699546"/>
            <a:ext cx="1745719" cy="779462"/>
          </a:xfrm>
          <a:prstGeom prst="wedgeRoundRectCallout">
            <a:avLst>
              <a:gd name="adj1" fmla="val -53463"/>
              <a:gd name="adj2" fmla="val 13750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3063197069"/>
      </p:ext>
    </p:extLst>
  </p:cSld>
  <p:clrMapOvr>
    <a:masterClrMapping/>
  </p:clrMapOvr>
  <p:transition>
    <p:zoom dir="in"/>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912317" y="160339"/>
            <a:ext cx="6992938" cy="668337"/>
          </a:xfrm>
        </p:spPr>
        <p:txBody>
          <a:bodyPr>
            <a:normAutofit fontScale="90000"/>
          </a:bodyPr>
          <a:lstStyle/>
          <a:p>
            <a:pPr defTabSz="762000"/>
            <a:r>
              <a:rPr lang="en-GB" dirty="0"/>
              <a:t>Example</a:t>
            </a:r>
          </a:p>
        </p:txBody>
      </p:sp>
      <p:sp>
        <p:nvSpPr>
          <p:cNvPr id="59395" name="Line 3"/>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6" name="Text Box 4"/>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1.60</a:t>
            </a:r>
          </a:p>
        </p:txBody>
      </p:sp>
      <p:sp>
        <p:nvSpPr>
          <p:cNvPr id="59397" name="Text Box 5"/>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1.90</a:t>
            </a:r>
          </a:p>
        </p:txBody>
      </p:sp>
      <p:sp>
        <p:nvSpPr>
          <p:cNvPr id="59398" name="Line 6"/>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9" name="Text Box 7"/>
          <p:cNvSpPr txBox="1">
            <a:spLocks noChangeArrowheads="1"/>
          </p:cNvSpPr>
          <p:nvPr/>
        </p:nvSpPr>
        <p:spPr bwMode="auto">
          <a:xfrm>
            <a:off x="4084744" y="5254626"/>
            <a:ext cx="89684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Target</a:t>
            </a:r>
          </a:p>
          <a:p>
            <a:pPr algn="ctr">
              <a:spcBef>
                <a:spcPts val="0"/>
              </a:spcBef>
            </a:pPr>
            <a:r>
              <a:rPr lang="en-GB" sz="2000" dirty="0"/>
              <a:t>1.75</a:t>
            </a:r>
          </a:p>
        </p:txBody>
      </p:sp>
      <p:sp>
        <p:nvSpPr>
          <p:cNvPr id="59400" name="Line 8"/>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1" name="AutoShape 9"/>
          <p:cNvSpPr>
            <a:spLocks noChangeArrowheads="1"/>
          </p:cNvSpPr>
          <p:nvPr/>
        </p:nvSpPr>
        <p:spPr bwMode="auto">
          <a:xfrm>
            <a:off x="7096262" y="1789501"/>
            <a:ext cx="4800600" cy="3278998"/>
          </a:xfrm>
          <a:prstGeom prst="roundRect">
            <a:avLst>
              <a:gd name="adj" fmla="val 6739"/>
            </a:avLst>
          </a:prstGeom>
          <a:solidFill>
            <a:srgbClr val="F3FAFF"/>
          </a:solidFill>
          <a:ln w="12700" cap="rnd">
            <a:solidFill>
              <a:schemeClr val="tx1"/>
            </a:solidFill>
            <a:round/>
            <a:headEnd/>
            <a:tailEnd/>
          </a:ln>
        </p:spPr>
        <p:txBody>
          <a:bodyPr wrap="none" anchor="ctr"/>
          <a:lstStyle/>
          <a:p>
            <a:pPr algn="ctr"/>
            <a:endParaRPr lang="en-US" sz="1600" dirty="0"/>
          </a:p>
        </p:txBody>
      </p:sp>
      <p:sp>
        <p:nvSpPr>
          <p:cNvPr id="59402" name="Freeform 10"/>
          <p:cNvSpPr>
            <a:spLocks/>
          </p:cNvSpPr>
          <p:nvPr/>
        </p:nvSpPr>
        <p:spPr bwMode="auto">
          <a:xfrm>
            <a:off x="2819400" y="3924300"/>
            <a:ext cx="4372708" cy="869950"/>
          </a:xfrm>
          <a:custGeom>
            <a:avLst/>
            <a:gdLst>
              <a:gd name="T0" fmla="*/ 0 w 2754"/>
              <a:gd name="T1" fmla="*/ 2147483647 h 548"/>
              <a:gd name="T2" fmla="*/ 2147483647 w 2754"/>
              <a:gd name="T3" fmla="*/ 2147483647 h 548"/>
              <a:gd name="T4" fmla="*/ 2147483647 w 2754"/>
              <a:gd name="T5" fmla="*/ 2147483647 h 548"/>
              <a:gd name="T6" fmla="*/ 2147483647 w 2754"/>
              <a:gd name="T7" fmla="*/ 2147483647 h 548"/>
              <a:gd name="T8" fmla="*/ 2147483647 w 2754"/>
              <a:gd name="T9" fmla="*/ 2147483647 h 548"/>
              <a:gd name="T10" fmla="*/ 2147483647 w 2754"/>
              <a:gd name="T11" fmla="*/ 2147483647 h 548"/>
              <a:gd name="T12" fmla="*/ 2147483647 w 2754"/>
              <a:gd name="T13" fmla="*/ 2147483647 h 548"/>
              <a:gd name="T14" fmla="*/ 2147483647 w 2754"/>
              <a:gd name="T15" fmla="*/ 2147483647 h 548"/>
              <a:gd name="T16" fmla="*/ 2147483647 w 2754"/>
              <a:gd name="T17" fmla="*/ 2147483647 h 548"/>
              <a:gd name="T18" fmla="*/ 2147483647 w 2754"/>
              <a:gd name="T19" fmla="*/ 0 h 548"/>
              <a:gd name="T20" fmla="*/ 2147483647 w 2754"/>
              <a:gd name="T21" fmla="*/ 2147483647 h 548"/>
              <a:gd name="T22" fmla="*/ 2147483647 w 2754"/>
              <a:gd name="T23" fmla="*/ 2147483647 h 548"/>
              <a:gd name="T24" fmla="*/ 2147483647 w 2754"/>
              <a:gd name="T25" fmla="*/ 2147483647 h 548"/>
              <a:gd name="T26" fmla="*/ 2147483647 w 2754"/>
              <a:gd name="T27" fmla="*/ 2147483647 h 548"/>
              <a:gd name="T28" fmla="*/ 2147483647 w 2754"/>
              <a:gd name="T29" fmla="*/ 2147483647 h 548"/>
              <a:gd name="T30" fmla="*/ 2147483647 w 2754"/>
              <a:gd name="T31" fmla="*/ 2147483647 h 548"/>
              <a:gd name="T32" fmla="*/ 2147483647 w 2754"/>
              <a:gd name="T33" fmla="*/ 2147483647 h 548"/>
              <a:gd name="T34" fmla="*/ 2147483647 w 2754"/>
              <a:gd name="T35" fmla="*/ 2147483647 h 548"/>
              <a:gd name="T36" fmla="*/ 2147483647 w 2754"/>
              <a:gd name="T37" fmla="*/ 2147483647 h 548"/>
              <a:gd name="T38" fmla="*/ 2147483647 w 2754"/>
              <a:gd name="T39" fmla="*/ 2147483647 h 548"/>
              <a:gd name="T40" fmla="*/ 2147483647 w 2754"/>
              <a:gd name="T41" fmla="*/ 2147483647 h 548"/>
              <a:gd name="T42" fmla="*/ 2147483647 w 2754"/>
              <a:gd name="T43" fmla="*/ 2147483647 h 548"/>
              <a:gd name="T44" fmla="*/ 2147483647 w 2754"/>
              <a:gd name="T45" fmla="*/ 2147483647 h 548"/>
              <a:gd name="T46" fmla="*/ 2147483647 w 2754"/>
              <a:gd name="T47" fmla="*/ 2147483647 h 5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54"/>
              <a:gd name="T73" fmla="*/ 0 h 548"/>
              <a:gd name="T74" fmla="*/ 2754 w 2754"/>
              <a:gd name="T75" fmla="*/ 548 h 5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54" h="548">
                <a:moveTo>
                  <a:pt x="0" y="538"/>
                </a:moveTo>
                <a:lnTo>
                  <a:pt x="73" y="538"/>
                </a:lnTo>
                <a:lnTo>
                  <a:pt x="137" y="538"/>
                </a:lnTo>
                <a:lnTo>
                  <a:pt x="210" y="533"/>
                </a:lnTo>
                <a:lnTo>
                  <a:pt x="276" y="532"/>
                </a:lnTo>
                <a:lnTo>
                  <a:pt x="348" y="528"/>
                </a:lnTo>
                <a:lnTo>
                  <a:pt x="420" y="512"/>
                </a:lnTo>
                <a:lnTo>
                  <a:pt x="420" y="548"/>
                </a:lnTo>
                <a:lnTo>
                  <a:pt x="1820" y="540"/>
                </a:lnTo>
                <a:lnTo>
                  <a:pt x="1824" y="0"/>
                </a:lnTo>
                <a:lnTo>
                  <a:pt x="1936" y="204"/>
                </a:lnTo>
                <a:lnTo>
                  <a:pt x="1992" y="284"/>
                </a:lnTo>
                <a:lnTo>
                  <a:pt x="2020" y="312"/>
                </a:lnTo>
                <a:lnTo>
                  <a:pt x="2072" y="372"/>
                </a:lnTo>
                <a:lnTo>
                  <a:pt x="2136" y="429"/>
                </a:lnTo>
                <a:lnTo>
                  <a:pt x="2200" y="472"/>
                </a:lnTo>
                <a:lnTo>
                  <a:pt x="2273" y="495"/>
                </a:lnTo>
                <a:lnTo>
                  <a:pt x="2345" y="517"/>
                </a:lnTo>
                <a:lnTo>
                  <a:pt x="2409" y="527"/>
                </a:lnTo>
                <a:lnTo>
                  <a:pt x="2481" y="533"/>
                </a:lnTo>
                <a:lnTo>
                  <a:pt x="2545" y="533"/>
                </a:lnTo>
                <a:lnTo>
                  <a:pt x="2617" y="538"/>
                </a:lnTo>
                <a:lnTo>
                  <a:pt x="2682" y="538"/>
                </a:lnTo>
                <a:lnTo>
                  <a:pt x="2754" y="538"/>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9403" name="Line 11"/>
          <p:cNvSpPr>
            <a:spLocks noChangeShapeType="1"/>
          </p:cNvSpPr>
          <p:nvPr/>
        </p:nvSpPr>
        <p:spPr bwMode="auto">
          <a:xfrm>
            <a:off x="5029200" y="2438400"/>
            <a:ext cx="0" cy="2743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4" name="Freeform 12"/>
          <p:cNvSpPr>
            <a:spLocks/>
          </p:cNvSpPr>
          <p:nvPr/>
        </p:nvSpPr>
        <p:spPr bwMode="auto">
          <a:xfrm>
            <a:off x="2819400" y="2819400"/>
            <a:ext cx="4374174"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9405" name="Line 13"/>
          <p:cNvSpPr>
            <a:spLocks noChangeShapeType="1"/>
          </p:cNvSpPr>
          <p:nvPr/>
        </p:nvSpPr>
        <p:spPr bwMode="auto">
          <a:xfrm>
            <a:off x="2132136" y="4789488"/>
            <a:ext cx="5413131"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6" name="Text Box 14"/>
          <p:cNvSpPr txBox="1">
            <a:spLocks noChangeArrowheads="1"/>
          </p:cNvSpPr>
          <p:nvPr/>
        </p:nvSpPr>
        <p:spPr bwMode="auto">
          <a:xfrm>
            <a:off x="7298797" y="1826998"/>
            <a:ext cx="112723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solidFill>
                  <a:schemeClr val="bg1"/>
                </a:solidFill>
              </a:rPr>
              <a:t>P</a:t>
            </a:r>
            <a:r>
              <a:rPr lang="en-GB" sz="2400" baseline="-25000" dirty="0">
                <a:solidFill>
                  <a:schemeClr val="bg1"/>
                </a:solidFill>
              </a:rPr>
              <a:t>pk</a:t>
            </a:r>
            <a:r>
              <a:rPr lang="en-GB" sz="2400" dirty="0">
                <a:solidFill>
                  <a:schemeClr val="bg1"/>
                </a:solidFill>
              </a:rPr>
              <a:t> = ?</a:t>
            </a:r>
          </a:p>
        </p:txBody>
      </p:sp>
      <p:sp>
        <p:nvSpPr>
          <p:cNvPr id="59407" name="Text Box 15"/>
          <p:cNvSpPr txBox="1">
            <a:spLocks noChangeArrowheads="1"/>
          </p:cNvSpPr>
          <p:nvPr/>
        </p:nvSpPr>
        <p:spPr bwMode="auto">
          <a:xfrm>
            <a:off x="3105151" y="1116015"/>
            <a:ext cx="31564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ym typeface="Symbol" pitchFamily="18" charset="2"/>
              </a:rPr>
              <a:t>Actual long-term process mean and spread</a:t>
            </a:r>
          </a:p>
          <a:p>
            <a:pPr algn="ctr">
              <a:spcBef>
                <a:spcPts val="0"/>
              </a:spcBef>
            </a:pPr>
            <a:r>
              <a:rPr lang="en-GB" sz="2000" dirty="0">
                <a:sym typeface="Symbol" pitchFamily="18" charset="2"/>
              </a:rPr>
              <a:t> = 1.80</a:t>
            </a:r>
          </a:p>
          <a:p>
            <a:pPr algn="ctr">
              <a:spcBef>
                <a:spcPts val="0"/>
              </a:spcBef>
            </a:pPr>
            <a:r>
              <a:rPr lang="en-GB" sz="2000" dirty="0">
                <a:sym typeface="Symbol" pitchFamily="18" charset="2"/>
              </a:rPr>
              <a:t> = 0.0855</a:t>
            </a:r>
            <a:endParaRPr lang="en-GB" sz="2000" dirty="0"/>
          </a:p>
        </p:txBody>
      </p:sp>
      <p:pic>
        <p:nvPicPr>
          <p:cNvPr id="2" name="Picture 1">
            <a:extLst>
              <a:ext uri="{FF2B5EF4-FFF2-40B4-BE49-F238E27FC236}">
                <a16:creationId xmlns:a16="http://schemas.microsoft.com/office/drawing/2014/main" id="{C6682874-8860-41F1-ABAC-74F56FE90A61}"/>
              </a:ext>
            </a:extLst>
          </p:cNvPr>
          <p:cNvPicPr>
            <a:picLocks noChangeAspect="1"/>
          </p:cNvPicPr>
          <p:nvPr/>
        </p:nvPicPr>
        <p:blipFill>
          <a:blip r:embed="rId3"/>
          <a:stretch>
            <a:fillRect/>
          </a:stretch>
        </p:blipFill>
        <p:spPr>
          <a:xfrm>
            <a:off x="7192108" y="2288663"/>
            <a:ext cx="4610373" cy="2467487"/>
          </a:xfrm>
          <a:prstGeom prst="rect">
            <a:avLst/>
          </a:prstGeom>
        </p:spPr>
      </p:pic>
    </p:spTree>
    <p:extLst>
      <p:ext uri="{BB962C8B-B14F-4D97-AF65-F5344CB8AC3E}">
        <p14:creationId xmlns:p14="http://schemas.microsoft.com/office/powerpoint/2010/main" val="584759147"/>
      </p:ext>
    </p:extLst>
  </p:cSld>
  <p:clrMapOvr>
    <a:masterClrMapping/>
  </p:clrMapOvr>
  <p:transition>
    <p:zoom dir="in"/>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912317" y="160339"/>
            <a:ext cx="6992938" cy="668337"/>
          </a:xfrm>
        </p:spPr>
        <p:txBody>
          <a:bodyPr>
            <a:normAutofit fontScale="90000"/>
          </a:bodyPr>
          <a:lstStyle/>
          <a:p>
            <a:pPr defTabSz="762000"/>
            <a:r>
              <a:rPr lang="en-GB" dirty="0"/>
              <a:t>Example</a:t>
            </a:r>
          </a:p>
        </p:txBody>
      </p:sp>
      <p:sp>
        <p:nvSpPr>
          <p:cNvPr id="59395" name="Line 3"/>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6" name="Text Box 4"/>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1.60</a:t>
            </a:r>
          </a:p>
        </p:txBody>
      </p:sp>
      <p:sp>
        <p:nvSpPr>
          <p:cNvPr id="59397" name="Text Box 5"/>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1.90</a:t>
            </a:r>
          </a:p>
        </p:txBody>
      </p:sp>
      <p:sp>
        <p:nvSpPr>
          <p:cNvPr id="59398" name="Line 6"/>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9" name="Text Box 7"/>
          <p:cNvSpPr txBox="1">
            <a:spLocks noChangeArrowheads="1"/>
          </p:cNvSpPr>
          <p:nvPr/>
        </p:nvSpPr>
        <p:spPr bwMode="auto">
          <a:xfrm>
            <a:off x="4084744" y="5254626"/>
            <a:ext cx="89684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Target</a:t>
            </a:r>
          </a:p>
          <a:p>
            <a:pPr algn="ctr">
              <a:spcBef>
                <a:spcPts val="0"/>
              </a:spcBef>
            </a:pPr>
            <a:r>
              <a:rPr lang="en-GB" sz="2000" dirty="0"/>
              <a:t>1.75</a:t>
            </a:r>
          </a:p>
        </p:txBody>
      </p:sp>
      <p:sp>
        <p:nvSpPr>
          <p:cNvPr id="59400" name="Line 8"/>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1" name="AutoShape 9"/>
          <p:cNvSpPr>
            <a:spLocks noChangeArrowheads="1"/>
          </p:cNvSpPr>
          <p:nvPr/>
        </p:nvSpPr>
        <p:spPr bwMode="auto">
          <a:xfrm>
            <a:off x="7096262" y="1789501"/>
            <a:ext cx="4800600" cy="3278998"/>
          </a:xfrm>
          <a:prstGeom prst="roundRect">
            <a:avLst>
              <a:gd name="adj" fmla="val 6739"/>
            </a:avLst>
          </a:prstGeom>
          <a:solidFill>
            <a:srgbClr val="F3FAFF"/>
          </a:solidFill>
          <a:ln w="12700" cap="rnd">
            <a:solidFill>
              <a:schemeClr val="tx1"/>
            </a:solidFill>
            <a:round/>
            <a:headEnd/>
            <a:tailEnd/>
          </a:ln>
        </p:spPr>
        <p:txBody>
          <a:bodyPr wrap="none" anchor="ctr"/>
          <a:lstStyle/>
          <a:p>
            <a:pPr algn="ctr"/>
            <a:endParaRPr lang="en-US" sz="1600" dirty="0"/>
          </a:p>
        </p:txBody>
      </p:sp>
      <p:sp>
        <p:nvSpPr>
          <p:cNvPr id="59402" name="Freeform 10"/>
          <p:cNvSpPr>
            <a:spLocks/>
          </p:cNvSpPr>
          <p:nvPr/>
        </p:nvSpPr>
        <p:spPr bwMode="auto">
          <a:xfrm>
            <a:off x="2819400" y="3924300"/>
            <a:ext cx="4372708" cy="869950"/>
          </a:xfrm>
          <a:custGeom>
            <a:avLst/>
            <a:gdLst>
              <a:gd name="T0" fmla="*/ 0 w 2754"/>
              <a:gd name="T1" fmla="*/ 2147483647 h 548"/>
              <a:gd name="T2" fmla="*/ 2147483647 w 2754"/>
              <a:gd name="T3" fmla="*/ 2147483647 h 548"/>
              <a:gd name="T4" fmla="*/ 2147483647 w 2754"/>
              <a:gd name="T5" fmla="*/ 2147483647 h 548"/>
              <a:gd name="T6" fmla="*/ 2147483647 w 2754"/>
              <a:gd name="T7" fmla="*/ 2147483647 h 548"/>
              <a:gd name="T8" fmla="*/ 2147483647 w 2754"/>
              <a:gd name="T9" fmla="*/ 2147483647 h 548"/>
              <a:gd name="T10" fmla="*/ 2147483647 w 2754"/>
              <a:gd name="T11" fmla="*/ 2147483647 h 548"/>
              <a:gd name="T12" fmla="*/ 2147483647 w 2754"/>
              <a:gd name="T13" fmla="*/ 2147483647 h 548"/>
              <a:gd name="T14" fmla="*/ 2147483647 w 2754"/>
              <a:gd name="T15" fmla="*/ 2147483647 h 548"/>
              <a:gd name="T16" fmla="*/ 2147483647 w 2754"/>
              <a:gd name="T17" fmla="*/ 2147483647 h 548"/>
              <a:gd name="T18" fmla="*/ 2147483647 w 2754"/>
              <a:gd name="T19" fmla="*/ 0 h 548"/>
              <a:gd name="T20" fmla="*/ 2147483647 w 2754"/>
              <a:gd name="T21" fmla="*/ 2147483647 h 548"/>
              <a:gd name="T22" fmla="*/ 2147483647 w 2754"/>
              <a:gd name="T23" fmla="*/ 2147483647 h 548"/>
              <a:gd name="T24" fmla="*/ 2147483647 w 2754"/>
              <a:gd name="T25" fmla="*/ 2147483647 h 548"/>
              <a:gd name="T26" fmla="*/ 2147483647 w 2754"/>
              <a:gd name="T27" fmla="*/ 2147483647 h 548"/>
              <a:gd name="T28" fmla="*/ 2147483647 w 2754"/>
              <a:gd name="T29" fmla="*/ 2147483647 h 548"/>
              <a:gd name="T30" fmla="*/ 2147483647 w 2754"/>
              <a:gd name="T31" fmla="*/ 2147483647 h 548"/>
              <a:gd name="T32" fmla="*/ 2147483647 w 2754"/>
              <a:gd name="T33" fmla="*/ 2147483647 h 548"/>
              <a:gd name="T34" fmla="*/ 2147483647 w 2754"/>
              <a:gd name="T35" fmla="*/ 2147483647 h 548"/>
              <a:gd name="T36" fmla="*/ 2147483647 w 2754"/>
              <a:gd name="T37" fmla="*/ 2147483647 h 548"/>
              <a:gd name="T38" fmla="*/ 2147483647 w 2754"/>
              <a:gd name="T39" fmla="*/ 2147483647 h 548"/>
              <a:gd name="T40" fmla="*/ 2147483647 w 2754"/>
              <a:gd name="T41" fmla="*/ 2147483647 h 548"/>
              <a:gd name="T42" fmla="*/ 2147483647 w 2754"/>
              <a:gd name="T43" fmla="*/ 2147483647 h 548"/>
              <a:gd name="T44" fmla="*/ 2147483647 w 2754"/>
              <a:gd name="T45" fmla="*/ 2147483647 h 548"/>
              <a:gd name="T46" fmla="*/ 2147483647 w 2754"/>
              <a:gd name="T47" fmla="*/ 2147483647 h 5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54"/>
              <a:gd name="T73" fmla="*/ 0 h 548"/>
              <a:gd name="T74" fmla="*/ 2754 w 2754"/>
              <a:gd name="T75" fmla="*/ 548 h 5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54" h="548">
                <a:moveTo>
                  <a:pt x="0" y="538"/>
                </a:moveTo>
                <a:lnTo>
                  <a:pt x="73" y="538"/>
                </a:lnTo>
                <a:lnTo>
                  <a:pt x="137" y="538"/>
                </a:lnTo>
                <a:lnTo>
                  <a:pt x="210" y="533"/>
                </a:lnTo>
                <a:lnTo>
                  <a:pt x="276" y="532"/>
                </a:lnTo>
                <a:lnTo>
                  <a:pt x="348" y="528"/>
                </a:lnTo>
                <a:lnTo>
                  <a:pt x="420" y="512"/>
                </a:lnTo>
                <a:lnTo>
                  <a:pt x="420" y="548"/>
                </a:lnTo>
                <a:lnTo>
                  <a:pt x="1820" y="540"/>
                </a:lnTo>
                <a:lnTo>
                  <a:pt x="1824" y="0"/>
                </a:lnTo>
                <a:lnTo>
                  <a:pt x="1936" y="204"/>
                </a:lnTo>
                <a:lnTo>
                  <a:pt x="1992" y="284"/>
                </a:lnTo>
                <a:lnTo>
                  <a:pt x="2020" y="312"/>
                </a:lnTo>
                <a:lnTo>
                  <a:pt x="2072" y="372"/>
                </a:lnTo>
                <a:lnTo>
                  <a:pt x="2136" y="429"/>
                </a:lnTo>
                <a:lnTo>
                  <a:pt x="2200" y="472"/>
                </a:lnTo>
                <a:lnTo>
                  <a:pt x="2273" y="495"/>
                </a:lnTo>
                <a:lnTo>
                  <a:pt x="2345" y="517"/>
                </a:lnTo>
                <a:lnTo>
                  <a:pt x="2409" y="527"/>
                </a:lnTo>
                <a:lnTo>
                  <a:pt x="2481" y="533"/>
                </a:lnTo>
                <a:lnTo>
                  <a:pt x="2545" y="533"/>
                </a:lnTo>
                <a:lnTo>
                  <a:pt x="2617" y="538"/>
                </a:lnTo>
                <a:lnTo>
                  <a:pt x="2682" y="538"/>
                </a:lnTo>
                <a:lnTo>
                  <a:pt x="2754" y="538"/>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9403" name="Line 11"/>
          <p:cNvSpPr>
            <a:spLocks noChangeShapeType="1"/>
          </p:cNvSpPr>
          <p:nvPr/>
        </p:nvSpPr>
        <p:spPr bwMode="auto">
          <a:xfrm>
            <a:off x="5029200" y="2438400"/>
            <a:ext cx="0" cy="2743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4" name="Freeform 12"/>
          <p:cNvSpPr>
            <a:spLocks/>
          </p:cNvSpPr>
          <p:nvPr/>
        </p:nvSpPr>
        <p:spPr bwMode="auto">
          <a:xfrm>
            <a:off x="2819400" y="2819400"/>
            <a:ext cx="4374174"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9405" name="Line 13"/>
          <p:cNvSpPr>
            <a:spLocks noChangeShapeType="1"/>
          </p:cNvSpPr>
          <p:nvPr/>
        </p:nvSpPr>
        <p:spPr bwMode="auto">
          <a:xfrm>
            <a:off x="2132136" y="4789488"/>
            <a:ext cx="5413131"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6" name="Text Box 14"/>
          <p:cNvSpPr txBox="1">
            <a:spLocks noChangeArrowheads="1"/>
          </p:cNvSpPr>
          <p:nvPr/>
        </p:nvSpPr>
        <p:spPr bwMode="auto">
          <a:xfrm>
            <a:off x="7298797" y="1826998"/>
            <a:ext cx="112723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solidFill>
                  <a:schemeClr val="bg1"/>
                </a:solidFill>
              </a:rPr>
              <a:t>P</a:t>
            </a:r>
            <a:r>
              <a:rPr lang="en-GB" sz="2400" baseline="-25000" dirty="0">
                <a:solidFill>
                  <a:schemeClr val="bg1"/>
                </a:solidFill>
              </a:rPr>
              <a:t>pk</a:t>
            </a:r>
            <a:r>
              <a:rPr lang="en-GB" sz="2400" dirty="0">
                <a:solidFill>
                  <a:schemeClr val="bg1"/>
                </a:solidFill>
              </a:rPr>
              <a:t> = ?</a:t>
            </a:r>
          </a:p>
        </p:txBody>
      </p:sp>
      <p:sp>
        <p:nvSpPr>
          <p:cNvPr id="59407" name="Text Box 15"/>
          <p:cNvSpPr txBox="1">
            <a:spLocks noChangeArrowheads="1"/>
          </p:cNvSpPr>
          <p:nvPr/>
        </p:nvSpPr>
        <p:spPr bwMode="auto">
          <a:xfrm>
            <a:off x="3105151" y="1116015"/>
            <a:ext cx="31564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ym typeface="Symbol" pitchFamily="18" charset="2"/>
              </a:rPr>
              <a:t>Actual long-term process mean and spread</a:t>
            </a:r>
          </a:p>
          <a:p>
            <a:pPr algn="ctr">
              <a:spcBef>
                <a:spcPts val="0"/>
              </a:spcBef>
            </a:pPr>
            <a:r>
              <a:rPr lang="en-GB" sz="2000" dirty="0">
                <a:sym typeface="Symbol" pitchFamily="18" charset="2"/>
              </a:rPr>
              <a:t> = 1.80</a:t>
            </a:r>
          </a:p>
          <a:p>
            <a:pPr algn="ctr">
              <a:spcBef>
                <a:spcPts val="0"/>
              </a:spcBef>
            </a:pPr>
            <a:r>
              <a:rPr lang="en-GB" sz="2000" dirty="0">
                <a:sym typeface="Symbol" pitchFamily="18" charset="2"/>
              </a:rPr>
              <a:t> = 0.0855</a:t>
            </a:r>
            <a:endParaRPr lang="en-GB" sz="2000" dirty="0"/>
          </a:p>
        </p:txBody>
      </p:sp>
      <p:pic>
        <p:nvPicPr>
          <p:cNvPr id="2" name="Picture 1">
            <a:extLst>
              <a:ext uri="{FF2B5EF4-FFF2-40B4-BE49-F238E27FC236}">
                <a16:creationId xmlns:a16="http://schemas.microsoft.com/office/drawing/2014/main" id="{C6682874-8860-41F1-ABAC-74F56FE90A61}"/>
              </a:ext>
            </a:extLst>
          </p:cNvPr>
          <p:cNvPicPr>
            <a:picLocks noChangeAspect="1"/>
          </p:cNvPicPr>
          <p:nvPr/>
        </p:nvPicPr>
        <p:blipFill>
          <a:blip r:embed="rId3"/>
          <a:stretch>
            <a:fillRect/>
          </a:stretch>
        </p:blipFill>
        <p:spPr>
          <a:xfrm>
            <a:off x="7192108" y="2288663"/>
            <a:ext cx="4610373" cy="2467487"/>
          </a:xfrm>
          <a:prstGeom prst="rect">
            <a:avLst/>
          </a:prstGeom>
        </p:spPr>
      </p:pic>
    </p:spTree>
    <p:extLst>
      <p:ext uri="{BB962C8B-B14F-4D97-AF65-F5344CB8AC3E}">
        <p14:creationId xmlns:p14="http://schemas.microsoft.com/office/powerpoint/2010/main" val="2158448038"/>
      </p:ext>
    </p:extLst>
  </p:cSld>
  <p:clrMapOvr>
    <a:masterClrMapping/>
  </p:clrMapOvr>
  <p:transition>
    <p:zoom dir="in"/>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7986" y="78685"/>
            <a:ext cx="10178855" cy="653636"/>
          </a:xfrm>
          <a:noFill/>
        </p:spPr>
        <p:txBody>
          <a:bodyPr lIns="8928" tIns="8928" rIns="8928" bIns="8928"/>
          <a:lstStyle/>
          <a:p>
            <a:pPr defTabSz="762000"/>
            <a:r>
              <a:rPr lang="en-GB" sz="3200" dirty="0"/>
              <a:t>Summary : Variable Data Performance</a:t>
            </a:r>
          </a:p>
        </p:txBody>
      </p:sp>
      <p:sp>
        <p:nvSpPr>
          <p:cNvPr id="60419" name="Rectangle 3"/>
          <p:cNvSpPr>
            <a:spLocks noChangeArrowheads="1"/>
          </p:cNvSpPr>
          <p:nvPr/>
        </p:nvSpPr>
        <p:spPr bwMode="auto">
          <a:xfrm rot="-5400000">
            <a:off x="754853" y="2355341"/>
            <a:ext cx="2224531" cy="84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302" tIns="43151" rIns="86302" bIns="43151">
            <a:spAutoFit/>
          </a:bodyPr>
          <a:lstStyle/>
          <a:p>
            <a:pPr defTabSz="857250"/>
            <a:r>
              <a:rPr lang="en-GB" sz="1900" dirty="0"/>
              <a:t>Process</a:t>
            </a:r>
            <a:r>
              <a:rPr lang="en-GB" sz="1900" dirty="0">
                <a:solidFill>
                  <a:srgbClr val="000000"/>
                </a:solidFill>
              </a:rPr>
              <a:t> </a:t>
            </a:r>
            <a:r>
              <a:rPr lang="en-GB" sz="1900" dirty="0"/>
              <a:t>Response</a:t>
            </a:r>
          </a:p>
          <a:p>
            <a:pPr defTabSz="857250"/>
            <a:endParaRPr lang="en-GB" sz="1100" b="1" dirty="0">
              <a:solidFill>
                <a:srgbClr val="000000"/>
              </a:solidFill>
            </a:endParaRPr>
          </a:p>
        </p:txBody>
      </p:sp>
      <p:sp>
        <p:nvSpPr>
          <p:cNvPr id="60420" name="Oval 4"/>
          <p:cNvSpPr>
            <a:spLocks noChangeArrowheads="1"/>
          </p:cNvSpPr>
          <p:nvPr/>
        </p:nvSpPr>
        <p:spPr bwMode="auto">
          <a:xfrm>
            <a:off x="3969545" y="1968920"/>
            <a:ext cx="2025162" cy="1125537"/>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1" name="Oval 5"/>
          <p:cNvSpPr>
            <a:spLocks noChangeArrowheads="1"/>
          </p:cNvSpPr>
          <p:nvPr/>
        </p:nvSpPr>
        <p:spPr bwMode="auto">
          <a:xfrm>
            <a:off x="3241249" y="1708570"/>
            <a:ext cx="890954" cy="606425"/>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2" name="Oval 6"/>
          <p:cNvSpPr>
            <a:spLocks noChangeArrowheads="1"/>
          </p:cNvSpPr>
          <p:nvPr/>
        </p:nvSpPr>
        <p:spPr bwMode="auto">
          <a:xfrm>
            <a:off x="6806530" y="2488030"/>
            <a:ext cx="1540120" cy="693738"/>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3" name="Oval 7"/>
          <p:cNvSpPr>
            <a:spLocks noChangeArrowheads="1"/>
          </p:cNvSpPr>
          <p:nvPr/>
        </p:nvSpPr>
        <p:spPr bwMode="auto">
          <a:xfrm>
            <a:off x="5670858" y="3269080"/>
            <a:ext cx="1540119" cy="692150"/>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4" name="Line 8"/>
          <p:cNvSpPr>
            <a:spLocks noChangeShapeType="1"/>
          </p:cNvSpPr>
          <p:nvPr/>
        </p:nvSpPr>
        <p:spPr bwMode="auto">
          <a:xfrm>
            <a:off x="2350296" y="825920"/>
            <a:ext cx="13188" cy="354488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25" name="Line 9"/>
          <p:cNvSpPr>
            <a:spLocks noChangeShapeType="1"/>
          </p:cNvSpPr>
          <p:nvPr/>
        </p:nvSpPr>
        <p:spPr bwMode="auto">
          <a:xfrm>
            <a:off x="2323919" y="4388268"/>
            <a:ext cx="6223488" cy="0"/>
          </a:xfrm>
          <a:prstGeom prst="line">
            <a:avLst/>
          </a:prstGeom>
          <a:noFill/>
          <a:ln w="3810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26" name="Rectangle 10"/>
          <p:cNvSpPr>
            <a:spLocks noChangeArrowheads="1"/>
          </p:cNvSpPr>
          <p:nvPr/>
        </p:nvSpPr>
        <p:spPr bwMode="auto">
          <a:xfrm>
            <a:off x="7743552" y="4383507"/>
            <a:ext cx="678658" cy="37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302" tIns="43151" rIns="86302" bIns="43151">
            <a:spAutoFit/>
          </a:bodyPr>
          <a:lstStyle/>
          <a:p>
            <a:pPr defTabSz="857250"/>
            <a:r>
              <a:rPr lang="en-GB" sz="1900" dirty="0">
                <a:latin typeface="Times New Roman" pitchFamily="18" charset="0"/>
              </a:rPr>
              <a:t>Time</a:t>
            </a:r>
          </a:p>
        </p:txBody>
      </p:sp>
      <p:sp>
        <p:nvSpPr>
          <p:cNvPr id="58379" name="Rectangle 11"/>
          <p:cNvSpPr>
            <a:spLocks noChangeArrowheads="1"/>
          </p:cNvSpPr>
          <p:nvPr/>
        </p:nvSpPr>
        <p:spPr bwMode="auto">
          <a:xfrm>
            <a:off x="6616029" y="1097382"/>
            <a:ext cx="2111620" cy="671513"/>
          </a:xfrm>
          <a:prstGeom prst="rect">
            <a:avLst/>
          </a:prstGeom>
          <a:noFill/>
          <a:ln w="9525">
            <a:noFill/>
            <a:miter lim="800000"/>
            <a:headEnd/>
            <a:tailEnd/>
          </a:ln>
        </p:spPr>
        <p:txBody>
          <a:bodyPr wrap="square" lIns="86302" tIns="43151" rIns="86302" bIns="43151">
            <a:spAutoFit/>
          </a:bodyPr>
          <a:lstStyle/>
          <a:p>
            <a:pPr algn="ctr" defTabSz="857250">
              <a:defRPr/>
            </a:pPr>
            <a:r>
              <a:rPr lang="en-GB" sz="1900" dirty="0">
                <a:latin typeface="+mj-lt"/>
              </a:rPr>
              <a:t>Short-Term Measure C</a:t>
            </a:r>
            <a:r>
              <a:rPr lang="en-GB" sz="1900" baseline="-25000" dirty="0">
                <a:latin typeface="+mj-lt"/>
              </a:rPr>
              <a:t>p</a:t>
            </a:r>
            <a:endParaRPr lang="en-GB" sz="1900" dirty="0">
              <a:latin typeface="+mj-lt"/>
            </a:endParaRPr>
          </a:p>
        </p:txBody>
      </p:sp>
      <p:sp>
        <p:nvSpPr>
          <p:cNvPr id="58380" name="Rectangle 12"/>
          <p:cNvSpPr>
            <a:spLocks noChangeArrowheads="1"/>
          </p:cNvSpPr>
          <p:nvPr/>
        </p:nvSpPr>
        <p:spPr bwMode="auto">
          <a:xfrm>
            <a:off x="9215623" y="1022631"/>
            <a:ext cx="1452197" cy="671920"/>
          </a:xfrm>
          <a:prstGeom prst="rect">
            <a:avLst/>
          </a:prstGeom>
          <a:noFill/>
          <a:ln w="9525">
            <a:noFill/>
            <a:miter lim="800000"/>
            <a:headEnd/>
            <a:tailEnd/>
          </a:ln>
        </p:spPr>
        <p:txBody>
          <a:bodyPr wrap="square" lIns="86302" tIns="43151" rIns="86302" bIns="43151">
            <a:spAutoFit/>
          </a:bodyPr>
          <a:lstStyle/>
          <a:p>
            <a:pPr algn="ctr" defTabSz="857250">
              <a:spcBef>
                <a:spcPts val="0"/>
              </a:spcBef>
              <a:defRPr/>
            </a:pPr>
            <a:r>
              <a:rPr lang="en-GB" sz="1900" dirty="0">
                <a:latin typeface="+mj-lt"/>
              </a:rPr>
              <a:t>Long-Term </a:t>
            </a:r>
          </a:p>
          <a:p>
            <a:pPr algn="ctr" defTabSz="857250">
              <a:spcBef>
                <a:spcPts val="0"/>
              </a:spcBef>
              <a:defRPr/>
            </a:pPr>
            <a:r>
              <a:rPr lang="en-GB" sz="1900" dirty="0">
                <a:latin typeface="+mj-lt"/>
              </a:rPr>
              <a:t>Measure P</a:t>
            </a:r>
            <a:r>
              <a:rPr lang="en-GB" sz="1900" baseline="-25000" dirty="0">
                <a:latin typeface="+mj-lt"/>
              </a:rPr>
              <a:t>pk</a:t>
            </a:r>
            <a:endParaRPr lang="en-GB" sz="1900" dirty="0">
              <a:latin typeface="+mj-lt"/>
            </a:endParaRPr>
          </a:p>
        </p:txBody>
      </p:sp>
      <p:sp>
        <p:nvSpPr>
          <p:cNvPr id="60429" name="Freeform 13"/>
          <p:cNvSpPr>
            <a:spLocks/>
          </p:cNvSpPr>
          <p:nvPr/>
        </p:nvSpPr>
        <p:spPr bwMode="auto">
          <a:xfrm flipH="1">
            <a:off x="2379603" y="1794295"/>
            <a:ext cx="5605096" cy="2066925"/>
          </a:xfrm>
          <a:custGeom>
            <a:avLst/>
            <a:gdLst>
              <a:gd name="T0" fmla="*/ 2147483647 w 3321"/>
              <a:gd name="T1" fmla="*/ 2147483647 h 1144"/>
              <a:gd name="T2" fmla="*/ 2147483647 w 3321"/>
              <a:gd name="T3" fmla="*/ 2147483647 h 1144"/>
              <a:gd name="T4" fmla="*/ 2147483647 w 3321"/>
              <a:gd name="T5" fmla="*/ 2147483647 h 1144"/>
              <a:gd name="T6" fmla="*/ 2147483647 w 3321"/>
              <a:gd name="T7" fmla="*/ 2147483647 h 1144"/>
              <a:gd name="T8" fmla="*/ 2147483647 w 3321"/>
              <a:gd name="T9" fmla="*/ 2147483647 h 1144"/>
              <a:gd name="T10" fmla="*/ 2147483647 w 3321"/>
              <a:gd name="T11" fmla="*/ 2147483647 h 1144"/>
              <a:gd name="T12" fmla="*/ 2147483647 w 3321"/>
              <a:gd name="T13" fmla="*/ 2147483647 h 1144"/>
              <a:gd name="T14" fmla="*/ 2147483647 w 3321"/>
              <a:gd name="T15" fmla="*/ 2147483647 h 1144"/>
              <a:gd name="T16" fmla="*/ 2147483647 w 3321"/>
              <a:gd name="T17" fmla="*/ 2147483647 h 1144"/>
              <a:gd name="T18" fmla="*/ 2147483647 w 3321"/>
              <a:gd name="T19" fmla="*/ 2147483647 h 1144"/>
              <a:gd name="T20" fmla="*/ 2147483647 w 3321"/>
              <a:gd name="T21" fmla="*/ 2147483647 h 1144"/>
              <a:gd name="T22" fmla="*/ 2147483647 w 3321"/>
              <a:gd name="T23" fmla="*/ 2147483647 h 1144"/>
              <a:gd name="T24" fmla="*/ 2147483647 w 3321"/>
              <a:gd name="T25" fmla="*/ 2147483647 h 1144"/>
              <a:gd name="T26" fmla="*/ 2147483647 w 3321"/>
              <a:gd name="T27" fmla="*/ 2147483647 h 1144"/>
              <a:gd name="T28" fmla="*/ 2147483647 w 3321"/>
              <a:gd name="T29" fmla="*/ 2147483647 h 1144"/>
              <a:gd name="T30" fmla="*/ 2147483647 w 3321"/>
              <a:gd name="T31" fmla="*/ 2147483647 h 1144"/>
              <a:gd name="T32" fmla="*/ 2147483647 w 3321"/>
              <a:gd name="T33" fmla="*/ 2147483647 h 1144"/>
              <a:gd name="T34" fmla="*/ 2147483647 w 3321"/>
              <a:gd name="T35" fmla="*/ 2147483647 h 1144"/>
              <a:gd name="T36" fmla="*/ 2147483647 w 3321"/>
              <a:gd name="T37" fmla="*/ 2147483647 h 1144"/>
              <a:gd name="T38" fmla="*/ 2147483647 w 3321"/>
              <a:gd name="T39" fmla="*/ 2147483647 h 1144"/>
              <a:gd name="T40" fmla="*/ 2147483647 w 3321"/>
              <a:gd name="T41" fmla="*/ 2147483647 h 1144"/>
              <a:gd name="T42" fmla="*/ 2147483647 w 3321"/>
              <a:gd name="T43" fmla="*/ 2147483647 h 1144"/>
              <a:gd name="T44" fmla="*/ 2147483647 w 3321"/>
              <a:gd name="T45" fmla="*/ 2147483647 h 1144"/>
              <a:gd name="T46" fmla="*/ 2147483647 w 3321"/>
              <a:gd name="T47" fmla="*/ 2147483647 h 1144"/>
              <a:gd name="T48" fmla="*/ 2147483647 w 3321"/>
              <a:gd name="T49" fmla="*/ 2147483647 h 1144"/>
              <a:gd name="T50" fmla="*/ 2147483647 w 3321"/>
              <a:gd name="T51" fmla="*/ 2147483647 h 1144"/>
              <a:gd name="T52" fmla="*/ 2147483647 w 3321"/>
              <a:gd name="T53" fmla="*/ 2147483647 h 1144"/>
              <a:gd name="T54" fmla="*/ 2147483647 w 3321"/>
              <a:gd name="T55" fmla="*/ 2147483647 h 1144"/>
              <a:gd name="T56" fmla="*/ 2147483647 w 3321"/>
              <a:gd name="T57" fmla="*/ 2147483647 h 1144"/>
              <a:gd name="T58" fmla="*/ 2147483647 w 3321"/>
              <a:gd name="T59" fmla="*/ 2147483647 h 1144"/>
              <a:gd name="T60" fmla="*/ 2147483647 w 3321"/>
              <a:gd name="T61" fmla="*/ 2147483647 h 1144"/>
              <a:gd name="T62" fmla="*/ 2147483647 w 3321"/>
              <a:gd name="T63" fmla="*/ 2147483647 h 114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21"/>
              <a:gd name="T97" fmla="*/ 0 h 1144"/>
              <a:gd name="T98" fmla="*/ 3321 w 3321"/>
              <a:gd name="T99" fmla="*/ 1144 h 114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30" name="Line 14"/>
          <p:cNvSpPr>
            <a:spLocks noChangeShapeType="1"/>
          </p:cNvSpPr>
          <p:nvPr/>
        </p:nvSpPr>
        <p:spPr bwMode="auto">
          <a:xfrm flipH="1">
            <a:off x="4212800" y="1535532"/>
            <a:ext cx="2593731" cy="258763"/>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1" name="Line 15"/>
          <p:cNvSpPr>
            <a:spLocks noChangeShapeType="1"/>
          </p:cNvSpPr>
          <p:nvPr/>
        </p:nvSpPr>
        <p:spPr bwMode="auto">
          <a:xfrm flipH="1">
            <a:off x="5752920" y="1708568"/>
            <a:ext cx="1053611" cy="519112"/>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2" name="Line 16"/>
          <p:cNvSpPr>
            <a:spLocks noChangeShapeType="1"/>
          </p:cNvSpPr>
          <p:nvPr/>
        </p:nvSpPr>
        <p:spPr bwMode="auto">
          <a:xfrm flipH="1">
            <a:off x="6482681" y="1708568"/>
            <a:ext cx="567103" cy="1560512"/>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3" name="Line 17"/>
          <p:cNvSpPr>
            <a:spLocks noChangeShapeType="1"/>
          </p:cNvSpPr>
          <p:nvPr/>
        </p:nvSpPr>
        <p:spPr bwMode="auto">
          <a:xfrm>
            <a:off x="7665245" y="1992730"/>
            <a:ext cx="0" cy="457200"/>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grpSp>
        <p:nvGrpSpPr>
          <p:cNvPr id="60434" name="Group 18"/>
          <p:cNvGrpSpPr>
            <a:grpSpLocks/>
          </p:cNvGrpSpPr>
          <p:nvPr/>
        </p:nvGrpSpPr>
        <p:grpSpPr bwMode="auto">
          <a:xfrm>
            <a:off x="3588546" y="1383130"/>
            <a:ext cx="813289" cy="1079500"/>
            <a:chOff x="1128" y="2000"/>
            <a:chExt cx="808" cy="680"/>
          </a:xfrm>
        </p:grpSpPr>
        <p:sp>
          <p:nvSpPr>
            <p:cNvPr id="60457" name="Freeform 19"/>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8" name="Line 20"/>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9" name="Line 21"/>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5" name="Group 22"/>
          <p:cNvGrpSpPr>
            <a:grpSpLocks/>
          </p:cNvGrpSpPr>
          <p:nvPr/>
        </p:nvGrpSpPr>
        <p:grpSpPr bwMode="auto">
          <a:xfrm>
            <a:off x="5327957" y="1802230"/>
            <a:ext cx="813288" cy="1079500"/>
            <a:chOff x="1128" y="2000"/>
            <a:chExt cx="808" cy="680"/>
          </a:xfrm>
        </p:grpSpPr>
        <p:sp>
          <p:nvSpPr>
            <p:cNvPr id="60454" name="Freeform 23"/>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5" name="Line 24"/>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6" name="Line 25"/>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6" name="Group 26"/>
          <p:cNvGrpSpPr>
            <a:grpSpLocks/>
          </p:cNvGrpSpPr>
          <p:nvPr/>
        </p:nvGrpSpPr>
        <p:grpSpPr bwMode="auto">
          <a:xfrm>
            <a:off x="6623357" y="3072230"/>
            <a:ext cx="813288" cy="1079500"/>
            <a:chOff x="1128" y="2000"/>
            <a:chExt cx="808" cy="680"/>
          </a:xfrm>
        </p:grpSpPr>
        <p:sp>
          <p:nvSpPr>
            <p:cNvPr id="60451" name="Freeform 27"/>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2" name="Line 28"/>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3" name="Line 29"/>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7" name="Group 30"/>
          <p:cNvGrpSpPr>
            <a:grpSpLocks/>
          </p:cNvGrpSpPr>
          <p:nvPr/>
        </p:nvGrpSpPr>
        <p:grpSpPr bwMode="auto">
          <a:xfrm>
            <a:off x="7817646" y="2272130"/>
            <a:ext cx="813289" cy="1079500"/>
            <a:chOff x="1128" y="2000"/>
            <a:chExt cx="808" cy="680"/>
          </a:xfrm>
        </p:grpSpPr>
        <p:sp>
          <p:nvSpPr>
            <p:cNvPr id="60448" name="Freeform 31"/>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49" name="Line 32"/>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0" name="Line 33"/>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sp>
        <p:nvSpPr>
          <p:cNvPr id="60438" name="Freeform 34"/>
          <p:cNvSpPr>
            <a:spLocks/>
          </p:cNvSpPr>
          <p:nvPr/>
        </p:nvSpPr>
        <p:spPr bwMode="auto">
          <a:xfrm rot="5400000">
            <a:off x="8088009" y="2321466"/>
            <a:ext cx="2686050" cy="841131"/>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39" name="Line 35"/>
          <p:cNvSpPr>
            <a:spLocks noChangeShapeType="1"/>
          </p:cNvSpPr>
          <p:nvPr/>
        </p:nvSpPr>
        <p:spPr bwMode="auto">
          <a:xfrm>
            <a:off x="8897635" y="2724568"/>
            <a:ext cx="1053611" cy="0"/>
          </a:xfrm>
          <a:prstGeom prst="line">
            <a:avLst/>
          </a:prstGeom>
          <a:noFill/>
          <a:ln w="12700" cap="rnd">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0" name="Line 36"/>
          <p:cNvSpPr>
            <a:spLocks noChangeShapeType="1"/>
          </p:cNvSpPr>
          <p:nvPr/>
        </p:nvSpPr>
        <p:spPr bwMode="auto">
          <a:xfrm>
            <a:off x="8991419" y="875130"/>
            <a:ext cx="0" cy="3492500"/>
          </a:xfrm>
          <a:prstGeom prst="line">
            <a:avLst/>
          </a:prstGeom>
          <a:noFill/>
          <a:ln w="12700" cap="rnd">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1" name="Line 37"/>
          <p:cNvSpPr>
            <a:spLocks noChangeShapeType="1"/>
          </p:cNvSpPr>
          <p:nvPr/>
        </p:nvSpPr>
        <p:spPr bwMode="auto">
          <a:xfrm flipH="1">
            <a:off x="9366557" y="1903830"/>
            <a:ext cx="432288" cy="571500"/>
          </a:xfrm>
          <a:prstGeom prst="line">
            <a:avLst/>
          </a:prstGeom>
          <a:noFill/>
          <a:ln w="12700" cap="rnd">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2" name="Text Box 38"/>
          <p:cNvSpPr txBox="1">
            <a:spLocks noChangeArrowheads="1"/>
          </p:cNvSpPr>
          <p:nvPr/>
        </p:nvSpPr>
        <p:spPr bwMode="auto">
          <a:xfrm>
            <a:off x="9148032" y="3288041"/>
            <a:ext cx="151996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What the </a:t>
            </a:r>
          </a:p>
          <a:p>
            <a:pPr algn="ctr">
              <a:spcBef>
                <a:spcPts val="0"/>
              </a:spcBef>
            </a:pPr>
            <a:r>
              <a:rPr lang="en-GB" sz="2400" dirty="0"/>
              <a:t>Customer</a:t>
            </a:r>
          </a:p>
          <a:p>
            <a:pPr algn="ctr">
              <a:spcBef>
                <a:spcPts val="0"/>
              </a:spcBef>
            </a:pPr>
            <a:r>
              <a:rPr lang="en-GB" sz="2400" dirty="0"/>
              <a:t>Sees</a:t>
            </a:r>
          </a:p>
        </p:txBody>
      </p:sp>
      <p:sp>
        <p:nvSpPr>
          <p:cNvPr id="60443" name="Line 39"/>
          <p:cNvSpPr>
            <a:spLocks noChangeShapeType="1"/>
          </p:cNvSpPr>
          <p:nvPr/>
        </p:nvSpPr>
        <p:spPr bwMode="auto">
          <a:xfrm>
            <a:off x="2331245" y="2526130"/>
            <a:ext cx="6324600" cy="0"/>
          </a:xfrm>
          <a:prstGeom prst="line">
            <a:avLst/>
          </a:prstGeom>
          <a:noFill/>
          <a:ln w="28575">
            <a:solidFill>
              <a:srgbClr val="0000FF"/>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4" name="Text Box 40"/>
          <p:cNvSpPr txBox="1">
            <a:spLocks noChangeArrowheads="1"/>
          </p:cNvSpPr>
          <p:nvPr/>
        </p:nvSpPr>
        <p:spPr bwMode="auto">
          <a:xfrm>
            <a:off x="2414580" y="3745481"/>
            <a:ext cx="245490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solidFill>
                  <a:srgbClr val="0000FF"/>
                </a:solidFill>
              </a:rPr>
              <a:t>Customer Target</a:t>
            </a:r>
            <a:endParaRPr lang="en-GB" sz="2400" dirty="0">
              <a:latin typeface="Times New Roman" pitchFamily="18" charset="0"/>
            </a:endParaRPr>
          </a:p>
        </p:txBody>
      </p:sp>
      <p:sp>
        <p:nvSpPr>
          <p:cNvPr id="60445" name="Line 41"/>
          <p:cNvSpPr>
            <a:spLocks noChangeShapeType="1"/>
          </p:cNvSpPr>
          <p:nvPr/>
        </p:nvSpPr>
        <p:spPr bwMode="auto">
          <a:xfrm flipH="1" flipV="1">
            <a:off x="3474245" y="2526130"/>
            <a:ext cx="76200" cy="1295400"/>
          </a:xfrm>
          <a:prstGeom prst="line">
            <a:avLst/>
          </a:prstGeom>
          <a:noFill/>
          <a:ln w="127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43" name="Rectangle 3">
            <a:extLst>
              <a:ext uri="{FF2B5EF4-FFF2-40B4-BE49-F238E27FC236}">
                <a16:creationId xmlns:a16="http://schemas.microsoft.com/office/drawing/2014/main" id="{90ED19F6-FD94-CB4A-BD8B-E2D0C2DEFFC2}"/>
              </a:ext>
            </a:extLst>
          </p:cNvPr>
          <p:cNvSpPr txBox="1">
            <a:spLocks noChangeArrowheads="1"/>
          </p:cNvSpPr>
          <p:nvPr/>
        </p:nvSpPr>
        <p:spPr bwMode="gray">
          <a:xfrm>
            <a:off x="944258" y="4973549"/>
            <a:ext cx="10734674" cy="1103755"/>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36000" rIns="72000" bIns="3600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defTabSz="762000">
              <a:lnSpc>
                <a:spcPct val="95000"/>
              </a:lnSpc>
              <a:buNone/>
            </a:pPr>
            <a:r>
              <a:rPr lang="en-GB" sz="2000" dirty="0">
                <a:solidFill>
                  <a:schemeClr val="tx1"/>
                </a:solidFill>
              </a:rPr>
              <a:t>Warning</a:t>
            </a:r>
          </a:p>
          <a:p>
            <a:pPr marL="0" indent="0" defTabSz="762000">
              <a:lnSpc>
                <a:spcPct val="95000"/>
              </a:lnSpc>
              <a:buNone/>
            </a:pPr>
            <a:r>
              <a:rPr lang="en-GB" sz="2000" dirty="0" err="1">
                <a:solidFill>
                  <a:schemeClr val="tx1"/>
                </a:solidFill>
              </a:rPr>
              <a:t>C</a:t>
            </a:r>
            <a:r>
              <a:rPr lang="en-GB" sz="2000" baseline="-25000" dirty="0" err="1">
                <a:solidFill>
                  <a:schemeClr val="tx1"/>
                </a:solidFill>
              </a:rPr>
              <a:t>p</a:t>
            </a:r>
            <a:r>
              <a:rPr lang="en-GB" sz="2000" dirty="0">
                <a:solidFill>
                  <a:schemeClr val="tx1"/>
                </a:solidFill>
              </a:rPr>
              <a:t>, </a:t>
            </a:r>
            <a:r>
              <a:rPr lang="en-GB" sz="2000" dirty="0" err="1">
                <a:solidFill>
                  <a:schemeClr val="tx1"/>
                </a:solidFill>
              </a:rPr>
              <a:t>C</a:t>
            </a:r>
            <a:r>
              <a:rPr lang="en-GB" sz="2000" baseline="-25000" dirty="0" err="1">
                <a:solidFill>
                  <a:schemeClr val="tx1"/>
                </a:solidFill>
              </a:rPr>
              <a:t>pk</a:t>
            </a:r>
            <a:r>
              <a:rPr lang="en-GB" sz="2000" dirty="0">
                <a:solidFill>
                  <a:schemeClr val="tx1"/>
                </a:solidFill>
              </a:rPr>
              <a:t>, P</a:t>
            </a:r>
            <a:r>
              <a:rPr lang="en-GB" sz="2000" baseline="-25000" dirty="0">
                <a:solidFill>
                  <a:schemeClr val="tx1"/>
                </a:solidFill>
              </a:rPr>
              <a:t>p</a:t>
            </a:r>
            <a:r>
              <a:rPr lang="en-GB" sz="2000" dirty="0">
                <a:solidFill>
                  <a:schemeClr val="tx1"/>
                </a:solidFill>
              </a:rPr>
              <a:t> and </a:t>
            </a:r>
            <a:r>
              <a:rPr lang="en-GB" sz="2000" dirty="0" err="1">
                <a:solidFill>
                  <a:schemeClr val="tx1"/>
                </a:solidFill>
              </a:rPr>
              <a:t>P</a:t>
            </a:r>
            <a:r>
              <a:rPr lang="en-GB" sz="2000" baseline="-25000" dirty="0" err="1">
                <a:solidFill>
                  <a:schemeClr val="tx1"/>
                </a:solidFill>
              </a:rPr>
              <a:t>pk</a:t>
            </a:r>
            <a:r>
              <a:rPr lang="en-GB" sz="2000" dirty="0">
                <a:solidFill>
                  <a:schemeClr val="tx1"/>
                </a:solidFill>
              </a:rPr>
              <a:t> are based on a Normal distribution. Capability indices can still be obtained for variation that is non-Normally distributed - BUT they are meaningless</a:t>
            </a:r>
          </a:p>
        </p:txBody>
      </p:sp>
    </p:spTree>
    <p:extLst>
      <p:ext uri="{BB962C8B-B14F-4D97-AF65-F5344CB8AC3E}">
        <p14:creationId xmlns:p14="http://schemas.microsoft.com/office/powerpoint/2010/main" val="1488051873"/>
      </p:ext>
    </p:extLst>
  </p:cSld>
  <p:clrMapOvr>
    <a:masterClrMapping/>
  </p:clrMapOvr>
  <p:transition>
    <p:zoom dir="in"/>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02" name="Group 2">
            <a:extLst>
              <a:ext uri="{FF2B5EF4-FFF2-40B4-BE49-F238E27FC236}">
                <a16:creationId xmlns:a16="http://schemas.microsoft.com/office/drawing/2014/main" id="{776A18AE-AD1A-F042-967E-98BE61D9B3A0}"/>
              </a:ext>
            </a:extLst>
          </p:cNvPr>
          <p:cNvGrpSpPr>
            <a:grpSpLocks/>
          </p:cNvGrpSpPr>
          <p:nvPr/>
        </p:nvGrpSpPr>
        <p:grpSpPr bwMode="auto">
          <a:xfrm>
            <a:off x="2279650" y="2708275"/>
            <a:ext cx="6985000" cy="3602038"/>
            <a:chOff x="476" y="890"/>
            <a:chExt cx="4400" cy="3085"/>
          </a:xfrm>
        </p:grpSpPr>
        <p:sp>
          <p:nvSpPr>
            <p:cNvPr id="256003" name="AutoShape 3">
              <a:extLst>
                <a:ext uri="{FF2B5EF4-FFF2-40B4-BE49-F238E27FC236}">
                  <a16:creationId xmlns:a16="http://schemas.microsoft.com/office/drawing/2014/main" id="{B31DBBDF-8C8A-8342-A261-4A76D27F8BC6}"/>
                </a:ext>
              </a:extLst>
            </p:cNvPr>
            <p:cNvSpPr>
              <a:spLocks noChangeArrowheads="1"/>
            </p:cNvSpPr>
            <p:nvPr/>
          </p:nvSpPr>
          <p:spPr bwMode="auto">
            <a:xfrm>
              <a:off x="476" y="890"/>
              <a:ext cx="4400" cy="3085"/>
            </a:xfrm>
            <a:prstGeom prst="parallelogram">
              <a:avLst>
                <a:gd name="adj" fmla="val 77817"/>
              </a:avLst>
            </a:prstGeom>
            <a:solidFill>
              <a:schemeClr val="accent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6004" name="Line 4">
              <a:extLst>
                <a:ext uri="{FF2B5EF4-FFF2-40B4-BE49-F238E27FC236}">
                  <a16:creationId xmlns:a16="http://schemas.microsoft.com/office/drawing/2014/main" id="{E17E54DD-5A18-6245-B2DA-6975FB16230A}"/>
                </a:ext>
              </a:extLst>
            </p:cNvPr>
            <p:cNvSpPr>
              <a:spLocks noChangeShapeType="1"/>
            </p:cNvSpPr>
            <p:nvPr/>
          </p:nvSpPr>
          <p:spPr bwMode="auto">
            <a:xfrm flipV="1">
              <a:off x="1474" y="890"/>
              <a:ext cx="2359" cy="30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05" name="Rectangle 5">
            <a:extLst>
              <a:ext uri="{FF2B5EF4-FFF2-40B4-BE49-F238E27FC236}">
                <a16:creationId xmlns:a16="http://schemas.microsoft.com/office/drawing/2014/main" id="{5A6CDAC8-EB61-5440-A794-D90F66B254A0}"/>
              </a:ext>
            </a:extLst>
          </p:cNvPr>
          <p:cNvSpPr>
            <a:spLocks noGrp="1" noChangeArrowheads="1"/>
          </p:cNvSpPr>
          <p:nvPr>
            <p:ph type="title"/>
          </p:nvPr>
        </p:nvSpPr>
        <p:spPr>
          <a:xfrm>
            <a:off x="158796" y="108211"/>
            <a:ext cx="9404723" cy="1400530"/>
          </a:xfrm>
        </p:spPr>
        <p:txBody>
          <a:bodyPr/>
          <a:lstStyle/>
          <a:p>
            <a:pPr algn="l"/>
            <a:r>
              <a:rPr lang="en-GB" altLang="en-US" dirty="0"/>
              <a:t>Shift Happens!</a:t>
            </a:r>
          </a:p>
        </p:txBody>
      </p:sp>
      <p:grpSp>
        <p:nvGrpSpPr>
          <p:cNvPr id="256006" name="Group 6">
            <a:extLst>
              <a:ext uri="{FF2B5EF4-FFF2-40B4-BE49-F238E27FC236}">
                <a16:creationId xmlns:a16="http://schemas.microsoft.com/office/drawing/2014/main" id="{4A0F826C-AF1C-E44C-9FEA-4613CB8FC7FF}"/>
              </a:ext>
            </a:extLst>
          </p:cNvPr>
          <p:cNvGrpSpPr>
            <a:grpSpLocks/>
          </p:cNvGrpSpPr>
          <p:nvPr/>
        </p:nvGrpSpPr>
        <p:grpSpPr bwMode="auto">
          <a:xfrm>
            <a:off x="3943350" y="3429001"/>
            <a:ext cx="2705100" cy="2771775"/>
            <a:chOff x="1524" y="2160"/>
            <a:chExt cx="1704" cy="1746"/>
          </a:xfrm>
        </p:grpSpPr>
        <p:sp>
          <p:nvSpPr>
            <p:cNvPr id="256007" name="Line 7">
              <a:extLst>
                <a:ext uri="{FF2B5EF4-FFF2-40B4-BE49-F238E27FC236}">
                  <a16:creationId xmlns:a16="http://schemas.microsoft.com/office/drawing/2014/main" id="{43EE6796-C442-BD4B-B05E-D1FF53DEA4E0}"/>
                </a:ext>
              </a:extLst>
            </p:cNvPr>
            <p:cNvSpPr>
              <a:spLocks noChangeShapeType="1"/>
            </p:cNvSpPr>
            <p:nvPr/>
          </p:nvSpPr>
          <p:spPr bwMode="auto">
            <a:xfrm flipV="1">
              <a:off x="1524" y="3522"/>
              <a:ext cx="720" cy="38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08" name="Line 8">
              <a:extLst>
                <a:ext uri="{FF2B5EF4-FFF2-40B4-BE49-F238E27FC236}">
                  <a16:creationId xmlns:a16="http://schemas.microsoft.com/office/drawing/2014/main" id="{269FE116-03EB-7848-AD36-5C15C0F74189}"/>
                </a:ext>
              </a:extLst>
            </p:cNvPr>
            <p:cNvSpPr>
              <a:spLocks noChangeShapeType="1"/>
            </p:cNvSpPr>
            <p:nvPr/>
          </p:nvSpPr>
          <p:spPr bwMode="auto">
            <a:xfrm flipV="1">
              <a:off x="2238" y="3054"/>
              <a:ext cx="678" cy="462"/>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09" name="Line 9">
              <a:extLst>
                <a:ext uri="{FF2B5EF4-FFF2-40B4-BE49-F238E27FC236}">
                  <a16:creationId xmlns:a16="http://schemas.microsoft.com/office/drawing/2014/main" id="{586FBBB8-50E7-A140-A79A-7F42B4438D3E}"/>
                </a:ext>
              </a:extLst>
            </p:cNvPr>
            <p:cNvSpPr>
              <a:spLocks noChangeShapeType="1"/>
            </p:cNvSpPr>
            <p:nvPr/>
          </p:nvSpPr>
          <p:spPr bwMode="auto">
            <a:xfrm>
              <a:off x="2580" y="2610"/>
              <a:ext cx="342"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0" name="Line 10">
              <a:extLst>
                <a:ext uri="{FF2B5EF4-FFF2-40B4-BE49-F238E27FC236}">
                  <a16:creationId xmlns:a16="http://schemas.microsoft.com/office/drawing/2014/main" id="{96C14958-593E-F74E-ADE3-C045F01DB652}"/>
                </a:ext>
              </a:extLst>
            </p:cNvPr>
            <p:cNvSpPr>
              <a:spLocks noChangeShapeType="1"/>
            </p:cNvSpPr>
            <p:nvPr/>
          </p:nvSpPr>
          <p:spPr bwMode="auto">
            <a:xfrm flipV="1">
              <a:off x="2568" y="2160"/>
              <a:ext cx="660"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6011" name="Group 11">
            <a:extLst>
              <a:ext uri="{FF2B5EF4-FFF2-40B4-BE49-F238E27FC236}">
                <a16:creationId xmlns:a16="http://schemas.microsoft.com/office/drawing/2014/main" id="{9A710405-4477-424C-BA71-35AC4DDB3AE6}"/>
              </a:ext>
            </a:extLst>
          </p:cNvPr>
          <p:cNvGrpSpPr>
            <a:grpSpLocks/>
          </p:cNvGrpSpPr>
          <p:nvPr/>
        </p:nvGrpSpPr>
        <p:grpSpPr bwMode="auto">
          <a:xfrm>
            <a:off x="1755775" y="4797426"/>
            <a:ext cx="3340100" cy="1439863"/>
            <a:chOff x="146" y="3022"/>
            <a:chExt cx="2104" cy="907"/>
          </a:xfrm>
        </p:grpSpPr>
        <p:grpSp>
          <p:nvGrpSpPr>
            <p:cNvPr id="256012" name="Group 12">
              <a:extLst>
                <a:ext uri="{FF2B5EF4-FFF2-40B4-BE49-F238E27FC236}">
                  <a16:creationId xmlns:a16="http://schemas.microsoft.com/office/drawing/2014/main" id="{973B07D0-DDBD-4342-8E3E-1F7BFDC24F95}"/>
                </a:ext>
              </a:extLst>
            </p:cNvPr>
            <p:cNvGrpSpPr>
              <a:grpSpLocks/>
            </p:cNvGrpSpPr>
            <p:nvPr/>
          </p:nvGrpSpPr>
          <p:grpSpPr bwMode="auto">
            <a:xfrm>
              <a:off x="822" y="3022"/>
              <a:ext cx="1428" cy="907"/>
              <a:chOff x="822" y="3022"/>
              <a:chExt cx="1428" cy="907"/>
            </a:xfrm>
          </p:grpSpPr>
          <p:sp>
            <p:nvSpPr>
              <p:cNvPr id="256013" name="Freeform 13">
                <a:extLst>
                  <a:ext uri="{FF2B5EF4-FFF2-40B4-BE49-F238E27FC236}">
                    <a16:creationId xmlns:a16="http://schemas.microsoft.com/office/drawing/2014/main" id="{0DDBF0F4-994A-5B4C-8A2F-E596AC976BB3}"/>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4" name="Line 14">
                <a:extLst>
                  <a:ext uri="{FF2B5EF4-FFF2-40B4-BE49-F238E27FC236}">
                    <a16:creationId xmlns:a16="http://schemas.microsoft.com/office/drawing/2014/main" id="{FF08F2AA-FE22-454A-9FAD-4F129784A9F1}"/>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5" name="Line 15">
                <a:extLst>
                  <a:ext uri="{FF2B5EF4-FFF2-40B4-BE49-F238E27FC236}">
                    <a16:creationId xmlns:a16="http://schemas.microsoft.com/office/drawing/2014/main" id="{62076203-B4B2-C544-BC43-F4362716E93D}"/>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16" name="Text Box 16">
              <a:extLst>
                <a:ext uri="{FF2B5EF4-FFF2-40B4-BE49-F238E27FC236}">
                  <a16:creationId xmlns:a16="http://schemas.microsoft.com/office/drawing/2014/main" id="{19454B39-0BDE-8E4A-9C7B-CE6F8D291C13}"/>
                </a:ext>
              </a:extLst>
            </p:cNvPr>
            <p:cNvSpPr txBox="1">
              <a:spLocks noChangeArrowheads="1"/>
            </p:cNvSpPr>
            <p:nvPr/>
          </p:nvSpPr>
          <p:spPr bwMode="auto">
            <a:xfrm>
              <a:off x="146" y="3221"/>
              <a:ext cx="6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Monday</a:t>
              </a:r>
            </a:p>
          </p:txBody>
        </p:sp>
      </p:grpSp>
      <p:grpSp>
        <p:nvGrpSpPr>
          <p:cNvPr id="256017" name="Group 17">
            <a:extLst>
              <a:ext uri="{FF2B5EF4-FFF2-40B4-BE49-F238E27FC236}">
                <a16:creationId xmlns:a16="http://schemas.microsoft.com/office/drawing/2014/main" id="{F7530FF4-3FE7-DA4E-BC60-6C4111D2A8E6}"/>
              </a:ext>
            </a:extLst>
          </p:cNvPr>
          <p:cNvGrpSpPr>
            <a:grpSpLocks/>
          </p:cNvGrpSpPr>
          <p:nvPr/>
        </p:nvGrpSpPr>
        <p:grpSpPr bwMode="auto">
          <a:xfrm>
            <a:off x="2413000" y="4184651"/>
            <a:ext cx="3822700" cy="1439863"/>
            <a:chOff x="560" y="2636"/>
            <a:chExt cx="2408" cy="907"/>
          </a:xfrm>
        </p:grpSpPr>
        <p:grpSp>
          <p:nvGrpSpPr>
            <p:cNvPr id="256018" name="Group 18">
              <a:extLst>
                <a:ext uri="{FF2B5EF4-FFF2-40B4-BE49-F238E27FC236}">
                  <a16:creationId xmlns:a16="http://schemas.microsoft.com/office/drawing/2014/main" id="{A89DEE1B-18AC-B248-B209-A4594B3C75BF}"/>
                </a:ext>
              </a:extLst>
            </p:cNvPr>
            <p:cNvGrpSpPr>
              <a:grpSpLocks/>
            </p:cNvGrpSpPr>
            <p:nvPr/>
          </p:nvGrpSpPr>
          <p:grpSpPr bwMode="auto">
            <a:xfrm>
              <a:off x="1540" y="2636"/>
              <a:ext cx="1428" cy="907"/>
              <a:chOff x="822" y="3022"/>
              <a:chExt cx="1428" cy="907"/>
            </a:xfrm>
          </p:grpSpPr>
          <p:sp>
            <p:nvSpPr>
              <p:cNvPr id="256019" name="Freeform 19">
                <a:extLst>
                  <a:ext uri="{FF2B5EF4-FFF2-40B4-BE49-F238E27FC236}">
                    <a16:creationId xmlns:a16="http://schemas.microsoft.com/office/drawing/2014/main" id="{4915CB62-B93D-7B46-8C7F-A228D1167D59}"/>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0" name="Line 20">
                <a:extLst>
                  <a:ext uri="{FF2B5EF4-FFF2-40B4-BE49-F238E27FC236}">
                    <a16:creationId xmlns:a16="http://schemas.microsoft.com/office/drawing/2014/main" id="{F1E84761-19AC-EC4B-AD15-859A3FE651AD}"/>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1" name="Line 21">
                <a:extLst>
                  <a:ext uri="{FF2B5EF4-FFF2-40B4-BE49-F238E27FC236}">
                    <a16:creationId xmlns:a16="http://schemas.microsoft.com/office/drawing/2014/main" id="{437BCAF5-A753-9B4C-8FCF-FF964AB39064}"/>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22" name="Text Box 22">
              <a:extLst>
                <a:ext uri="{FF2B5EF4-FFF2-40B4-BE49-F238E27FC236}">
                  <a16:creationId xmlns:a16="http://schemas.microsoft.com/office/drawing/2014/main" id="{00B417FF-8985-114B-8E9C-99C078322DFF}"/>
                </a:ext>
              </a:extLst>
            </p:cNvPr>
            <p:cNvSpPr txBox="1">
              <a:spLocks noChangeArrowheads="1"/>
            </p:cNvSpPr>
            <p:nvPr/>
          </p:nvSpPr>
          <p:spPr bwMode="auto">
            <a:xfrm>
              <a:off x="560" y="2867"/>
              <a:ext cx="66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Tuesday</a:t>
              </a:r>
            </a:p>
          </p:txBody>
        </p:sp>
      </p:grpSp>
      <p:grpSp>
        <p:nvGrpSpPr>
          <p:cNvPr id="256023" name="Group 23">
            <a:extLst>
              <a:ext uri="{FF2B5EF4-FFF2-40B4-BE49-F238E27FC236}">
                <a16:creationId xmlns:a16="http://schemas.microsoft.com/office/drawing/2014/main" id="{BE8C8C99-67F9-4141-AD31-DD48039A1AF9}"/>
              </a:ext>
            </a:extLst>
          </p:cNvPr>
          <p:cNvGrpSpPr>
            <a:grpSpLocks/>
          </p:cNvGrpSpPr>
          <p:nvPr/>
        </p:nvGrpSpPr>
        <p:grpSpPr bwMode="auto">
          <a:xfrm>
            <a:off x="3051175" y="3438526"/>
            <a:ext cx="4241800" cy="1439863"/>
            <a:chOff x="962" y="2166"/>
            <a:chExt cx="2672" cy="907"/>
          </a:xfrm>
        </p:grpSpPr>
        <p:grpSp>
          <p:nvGrpSpPr>
            <p:cNvPr id="256024" name="Group 24">
              <a:extLst>
                <a:ext uri="{FF2B5EF4-FFF2-40B4-BE49-F238E27FC236}">
                  <a16:creationId xmlns:a16="http://schemas.microsoft.com/office/drawing/2014/main" id="{F8C56701-0573-AE41-A732-BF7D9070AF46}"/>
                </a:ext>
              </a:extLst>
            </p:cNvPr>
            <p:cNvGrpSpPr>
              <a:grpSpLocks/>
            </p:cNvGrpSpPr>
            <p:nvPr/>
          </p:nvGrpSpPr>
          <p:grpSpPr bwMode="auto">
            <a:xfrm>
              <a:off x="2206" y="2166"/>
              <a:ext cx="1428" cy="907"/>
              <a:chOff x="822" y="3022"/>
              <a:chExt cx="1428" cy="907"/>
            </a:xfrm>
          </p:grpSpPr>
          <p:sp>
            <p:nvSpPr>
              <p:cNvPr id="256025" name="Freeform 25">
                <a:extLst>
                  <a:ext uri="{FF2B5EF4-FFF2-40B4-BE49-F238E27FC236}">
                    <a16:creationId xmlns:a16="http://schemas.microsoft.com/office/drawing/2014/main" id="{9D7D8F44-F63C-0A40-B829-EFABBEB955F1}"/>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6" name="Line 26">
                <a:extLst>
                  <a:ext uri="{FF2B5EF4-FFF2-40B4-BE49-F238E27FC236}">
                    <a16:creationId xmlns:a16="http://schemas.microsoft.com/office/drawing/2014/main" id="{1DDD2D81-DB03-FE4A-9593-CEF287B4C1B1}"/>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7" name="Line 27">
                <a:extLst>
                  <a:ext uri="{FF2B5EF4-FFF2-40B4-BE49-F238E27FC236}">
                    <a16:creationId xmlns:a16="http://schemas.microsoft.com/office/drawing/2014/main" id="{54A09909-E5FD-8C42-B023-8DF90956F87A}"/>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28" name="Text Box 28">
              <a:extLst>
                <a:ext uri="{FF2B5EF4-FFF2-40B4-BE49-F238E27FC236}">
                  <a16:creationId xmlns:a16="http://schemas.microsoft.com/office/drawing/2014/main" id="{001825AC-F60D-F246-8FA3-6DD2AE8618F0}"/>
                </a:ext>
              </a:extLst>
            </p:cNvPr>
            <p:cNvSpPr txBox="1">
              <a:spLocks noChangeArrowheads="1"/>
            </p:cNvSpPr>
            <p:nvPr/>
          </p:nvSpPr>
          <p:spPr bwMode="auto">
            <a:xfrm>
              <a:off x="962" y="2447"/>
              <a:ext cx="8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Wednesday</a:t>
              </a:r>
            </a:p>
          </p:txBody>
        </p:sp>
      </p:grpSp>
      <p:grpSp>
        <p:nvGrpSpPr>
          <p:cNvPr id="256029" name="Group 29">
            <a:extLst>
              <a:ext uri="{FF2B5EF4-FFF2-40B4-BE49-F238E27FC236}">
                <a16:creationId xmlns:a16="http://schemas.microsoft.com/office/drawing/2014/main" id="{807990E8-0299-1E48-821F-26446E28CB39}"/>
              </a:ext>
            </a:extLst>
          </p:cNvPr>
          <p:cNvGrpSpPr>
            <a:grpSpLocks/>
          </p:cNvGrpSpPr>
          <p:nvPr/>
        </p:nvGrpSpPr>
        <p:grpSpPr bwMode="auto">
          <a:xfrm>
            <a:off x="3813176" y="2736851"/>
            <a:ext cx="2936875" cy="1439863"/>
            <a:chOff x="1442" y="1724"/>
            <a:chExt cx="1850" cy="907"/>
          </a:xfrm>
        </p:grpSpPr>
        <p:grpSp>
          <p:nvGrpSpPr>
            <p:cNvPr id="256030" name="Group 30">
              <a:extLst>
                <a:ext uri="{FF2B5EF4-FFF2-40B4-BE49-F238E27FC236}">
                  <a16:creationId xmlns:a16="http://schemas.microsoft.com/office/drawing/2014/main" id="{13ED446D-B9F5-954D-A997-30871E761D45}"/>
                </a:ext>
              </a:extLst>
            </p:cNvPr>
            <p:cNvGrpSpPr>
              <a:grpSpLocks/>
            </p:cNvGrpSpPr>
            <p:nvPr/>
          </p:nvGrpSpPr>
          <p:grpSpPr bwMode="auto">
            <a:xfrm>
              <a:off x="1864" y="1724"/>
              <a:ext cx="1428" cy="907"/>
              <a:chOff x="822" y="3022"/>
              <a:chExt cx="1428" cy="907"/>
            </a:xfrm>
          </p:grpSpPr>
          <p:sp>
            <p:nvSpPr>
              <p:cNvPr id="256031" name="Freeform 31">
                <a:extLst>
                  <a:ext uri="{FF2B5EF4-FFF2-40B4-BE49-F238E27FC236}">
                    <a16:creationId xmlns:a16="http://schemas.microsoft.com/office/drawing/2014/main" id="{2850296A-CA56-ED43-B3AC-B5EEA5E2D9AE}"/>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2" name="Line 32">
                <a:extLst>
                  <a:ext uri="{FF2B5EF4-FFF2-40B4-BE49-F238E27FC236}">
                    <a16:creationId xmlns:a16="http://schemas.microsoft.com/office/drawing/2014/main" id="{53AA5FF2-4EB3-F844-9D7F-A7C312B43E73}"/>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3" name="Line 33">
                <a:extLst>
                  <a:ext uri="{FF2B5EF4-FFF2-40B4-BE49-F238E27FC236}">
                    <a16:creationId xmlns:a16="http://schemas.microsoft.com/office/drawing/2014/main" id="{56703077-F40A-494E-83D0-2C96D5E23324}"/>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34" name="Text Box 34">
              <a:extLst>
                <a:ext uri="{FF2B5EF4-FFF2-40B4-BE49-F238E27FC236}">
                  <a16:creationId xmlns:a16="http://schemas.microsoft.com/office/drawing/2014/main" id="{0072F7E6-3795-7F41-A93D-26535A82250B}"/>
                </a:ext>
              </a:extLst>
            </p:cNvPr>
            <p:cNvSpPr txBox="1">
              <a:spLocks noChangeArrowheads="1"/>
            </p:cNvSpPr>
            <p:nvPr/>
          </p:nvSpPr>
          <p:spPr bwMode="auto">
            <a:xfrm>
              <a:off x="1442" y="1991"/>
              <a:ext cx="7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Thursday</a:t>
              </a:r>
            </a:p>
          </p:txBody>
        </p:sp>
      </p:grpSp>
      <p:grpSp>
        <p:nvGrpSpPr>
          <p:cNvPr id="256035" name="Group 35">
            <a:extLst>
              <a:ext uri="{FF2B5EF4-FFF2-40B4-BE49-F238E27FC236}">
                <a16:creationId xmlns:a16="http://schemas.microsoft.com/office/drawing/2014/main" id="{0E3DA59D-F548-A645-A09D-D2A6EF4D1C09}"/>
              </a:ext>
            </a:extLst>
          </p:cNvPr>
          <p:cNvGrpSpPr>
            <a:grpSpLocks/>
          </p:cNvGrpSpPr>
          <p:nvPr/>
        </p:nvGrpSpPr>
        <p:grpSpPr bwMode="auto">
          <a:xfrm>
            <a:off x="4651376" y="2008188"/>
            <a:ext cx="3165475" cy="1439862"/>
            <a:chOff x="1970" y="1265"/>
            <a:chExt cx="1994" cy="907"/>
          </a:xfrm>
        </p:grpSpPr>
        <p:grpSp>
          <p:nvGrpSpPr>
            <p:cNvPr id="256036" name="Group 36">
              <a:extLst>
                <a:ext uri="{FF2B5EF4-FFF2-40B4-BE49-F238E27FC236}">
                  <a16:creationId xmlns:a16="http://schemas.microsoft.com/office/drawing/2014/main" id="{3D249A05-194B-564A-B2AB-5C7D0FD9AD30}"/>
                </a:ext>
              </a:extLst>
            </p:cNvPr>
            <p:cNvGrpSpPr>
              <a:grpSpLocks/>
            </p:cNvGrpSpPr>
            <p:nvPr/>
          </p:nvGrpSpPr>
          <p:grpSpPr bwMode="auto">
            <a:xfrm>
              <a:off x="2536" y="1265"/>
              <a:ext cx="1428" cy="907"/>
              <a:chOff x="822" y="3022"/>
              <a:chExt cx="1428" cy="907"/>
            </a:xfrm>
          </p:grpSpPr>
          <p:sp>
            <p:nvSpPr>
              <p:cNvPr id="256037" name="Freeform 37">
                <a:extLst>
                  <a:ext uri="{FF2B5EF4-FFF2-40B4-BE49-F238E27FC236}">
                    <a16:creationId xmlns:a16="http://schemas.microsoft.com/office/drawing/2014/main" id="{290C9D7D-19A7-5A4B-8FA4-226C23239C0C}"/>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8" name="Line 38">
                <a:extLst>
                  <a:ext uri="{FF2B5EF4-FFF2-40B4-BE49-F238E27FC236}">
                    <a16:creationId xmlns:a16="http://schemas.microsoft.com/office/drawing/2014/main" id="{CE115171-99C6-0C44-922B-51EAC4F4FFF5}"/>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9" name="Line 39">
                <a:extLst>
                  <a:ext uri="{FF2B5EF4-FFF2-40B4-BE49-F238E27FC236}">
                    <a16:creationId xmlns:a16="http://schemas.microsoft.com/office/drawing/2014/main" id="{F3BBFEE5-238B-8349-90B2-2EBB4D1F00F9}"/>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40" name="Text Box 40">
              <a:extLst>
                <a:ext uri="{FF2B5EF4-FFF2-40B4-BE49-F238E27FC236}">
                  <a16:creationId xmlns:a16="http://schemas.microsoft.com/office/drawing/2014/main" id="{91C33346-DB79-C442-9DA0-0B58749A715F}"/>
                </a:ext>
              </a:extLst>
            </p:cNvPr>
            <p:cNvSpPr txBox="1">
              <a:spLocks noChangeArrowheads="1"/>
            </p:cNvSpPr>
            <p:nvPr/>
          </p:nvSpPr>
          <p:spPr bwMode="auto">
            <a:xfrm>
              <a:off x="1970" y="1469"/>
              <a:ext cx="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Friday</a:t>
              </a:r>
            </a:p>
          </p:txBody>
        </p:sp>
      </p:grpSp>
    </p:spTree>
    <p:extLst>
      <p:ext uri="{BB962C8B-B14F-4D97-AF65-F5344CB8AC3E}">
        <p14:creationId xmlns:p14="http://schemas.microsoft.com/office/powerpoint/2010/main" val="19458320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1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2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nodeType="clickEffect">
                                  <p:stCondLst>
                                    <p:cond delay="0"/>
                                  </p:stCondLst>
                                  <p:childTnLst>
                                    <p:set>
                                      <p:cBhvr>
                                        <p:cTn id="26" dur="1" fill="hold">
                                          <p:stCondLst>
                                            <p:cond delay="0"/>
                                          </p:stCondLst>
                                        </p:cTn>
                                        <p:tgtEl>
                                          <p:spTgt spid="256006"/>
                                        </p:tgtEl>
                                        <p:attrNameLst>
                                          <p:attrName>style.visibility</p:attrName>
                                        </p:attrNameLst>
                                      </p:cBhvr>
                                      <p:to>
                                        <p:strVal val="visible"/>
                                      </p:to>
                                    </p:set>
                                    <p:animEffect transition="in" filter="wipe(down)">
                                      <p:cBhvr>
                                        <p:cTn id="27" dur="3000"/>
                                        <p:tgtEl>
                                          <p:spTgt spid="2560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7026" name="Group 2">
            <a:extLst>
              <a:ext uri="{FF2B5EF4-FFF2-40B4-BE49-F238E27FC236}">
                <a16:creationId xmlns:a16="http://schemas.microsoft.com/office/drawing/2014/main" id="{B5614978-064A-934C-8602-44EB94B1E217}"/>
              </a:ext>
            </a:extLst>
          </p:cNvPr>
          <p:cNvGrpSpPr>
            <a:grpSpLocks/>
          </p:cNvGrpSpPr>
          <p:nvPr/>
        </p:nvGrpSpPr>
        <p:grpSpPr bwMode="auto">
          <a:xfrm>
            <a:off x="2279650" y="2708275"/>
            <a:ext cx="6985000" cy="3602038"/>
            <a:chOff x="476" y="890"/>
            <a:chExt cx="4400" cy="3085"/>
          </a:xfrm>
        </p:grpSpPr>
        <p:sp>
          <p:nvSpPr>
            <p:cNvPr id="257027" name="AutoShape 3">
              <a:extLst>
                <a:ext uri="{FF2B5EF4-FFF2-40B4-BE49-F238E27FC236}">
                  <a16:creationId xmlns:a16="http://schemas.microsoft.com/office/drawing/2014/main" id="{B99BEB07-D60D-884A-BF9C-427373733BBD}"/>
                </a:ext>
              </a:extLst>
            </p:cNvPr>
            <p:cNvSpPr>
              <a:spLocks noChangeArrowheads="1"/>
            </p:cNvSpPr>
            <p:nvPr/>
          </p:nvSpPr>
          <p:spPr bwMode="auto">
            <a:xfrm>
              <a:off x="476" y="890"/>
              <a:ext cx="4400" cy="3085"/>
            </a:xfrm>
            <a:prstGeom prst="parallelogram">
              <a:avLst>
                <a:gd name="adj" fmla="val 77817"/>
              </a:avLst>
            </a:prstGeom>
            <a:solidFill>
              <a:srgbClr val="F1F9A5"/>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28" name="Line 4">
              <a:extLst>
                <a:ext uri="{FF2B5EF4-FFF2-40B4-BE49-F238E27FC236}">
                  <a16:creationId xmlns:a16="http://schemas.microsoft.com/office/drawing/2014/main" id="{8B6F463F-B7E9-8642-BFB6-1C4FC131BD70}"/>
                </a:ext>
              </a:extLst>
            </p:cNvPr>
            <p:cNvSpPr>
              <a:spLocks noChangeShapeType="1"/>
            </p:cNvSpPr>
            <p:nvPr/>
          </p:nvSpPr>
          <p:spPr bwMode="auto">
            <a:xfrm flipV="1">
              <a:off x="1474" y="890"/>
              <a:ext cx="2359" cy="30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29" name="Rectangle 5">
            <a:extLst>
              <a:ext uri="{FF2B5EF4-FFF2-40B4-BE49-F238E27FC236}">
                <a16:creationId xmlns:a16="http://schemas.microsoft.com/office/drawing/2014/main" id="{22A3186B-3711-A341-88AF-2AA312906EF2}"/>
              </a:ext>
            </a:extLst>
          </p:cNvPr>
          <p:cNvSpPr>
            <a:spLocks noGrp="1" noChangeArrowheads="1"/>
          </p:cNvSpPr>
          <p:nvPr>
            <p:ph type="title"/>
          </p:nvPr>
        </p:nvSpPr>
        <p:spPr>
          <a:xfrm>
            <a:off x="189520" y="-127532"/>
            <a:ext cx="9404723" cy="1400530"/>
          </a:xfrm>
        </p:spPr>
        <p:txBody>
          <a:bodyPr/>
          <a:lstStyle/>
          <a:p>
            <a:pPr algn="l"/>
            <a:r>
              <a:rPr lang="en-GB" altLang="en-US" dirty="0"/>
              <a:t>Shift Happens!</a:t>
            </a:r>
          </a:p>
        </p:txBody>
      </p:sp>
      <p:grpSp>
        <p:nvGrpSpPr>
          <p:cNvPr id="257030" name="Group 6">
            <a:extLst>
              <a:ext uri="{FF2B5EF4-FFF2-40B4-BE49-F238E27FC236}">
                <a16:creationId xmlns:a16="http://schemas.microsoft.com/office/drawing/2014/main" id="{95726FC9-9987-AE42-878E-A520BE0631EF}"/>
              </a:ext>
            </a:extLst>
          </p:cNvPr>
          <p:cNvGrpSpPr>
            <a:grpSpLocks/>
          </p:cNvGrpSpPr>
          <p:nvPr/>
        </p:nvGrpSpPr>
        <p:grpSpPr bwMode="auto">
          <a:xfrm>
            <a:off x="3943350" y="3429001"/>
            <a:ext cx="2705100" cy="2771775"/>
            <a:chOff x="1524" y="2160"/>
            <a:chExt cx="1704" cy="1746"/>
          </a:xfrm>
        </p:grpSpPr>
        <p:sp>
          <p:nvSpPr>
            <p:cNvPr id="257031" name="Line 7">
              <a:extLst>
                <a:ext uri="{FF2B5EF4-FFF2-40B4-BE49-F238E27FC236}">
                  <a16:creationId xmlns:a16="http://schemas.microsoft.com/office/drawing/2014/main" id="{993FED04-0184-F846-9D61-A780BD4F17B3}"/>
                </a:ext>
              </a:extLst>
            </p:cNvPr>
            <p:cNvSpPr>
              <a:spLocks noChangeShapeType="1"/>
            </p:cNvSpPr>
            <p:nvPr/>
          </p:nvSpPr>
          <p:spPr bwMode="auto">
            <a:xfrm flipV="1">
              <a:off x="1524" y="3522"/>
              <a:ext cx="720" cy="38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2" name="Line 8">
              <a:extLst>
                <a:ext uri="{FF2B5EF4-FFF2-40B4-BE49-F238E27FC236}">
                  <a16:creationId xmlns:a16="http://schemas.microsoft.com/office/drawing/2014/main" id="{EBA13616-3395-D14E-A375-D67666A5E800}"/>
                </a:ext>
              </a:extLst>
            </p:cNvPr>
            <p:cNvSpPr>
              <a:spLocks noChangeShapeType="1"/>
            </p:cNvSpPr>
            <p:nvPr/>
          </p:nvSpPr>
          <p:spPr bwMode="auto">
            <a:xfrm flipV="1">
              <a:off x="2238" y="3054"/>
              <a:ext cx="678" cy="462"/>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3" name="Line 9">
              <a:extLst>
                <a:ext uri="{FF2B5EF4-FFF2-40B4-BE49-F238E27FC236}">
                  <a16:creationId xmlns:a16="http://schemas.microsoft.com/office/drawing/2014/main" id="{4EC13A08-FFA7-8642-82AC-0B1128BD8748}"/>
                </a:ext>
              </a:extLst>
            </p:cNvPr>
            <p:cNvSpPr>
              <a:spLocks noChangeShapeType="1"/>
            </p:cNvSpPr>
            <p:nvPr/>
          </p:nvSpPr>
          <p:spPr bwMode="auto">
            <a:xfrm>
              <a:off x="2580" y="2610"/>
              <a:ext cx="342"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4" name="Line 10">
              <a:extLst>
                <a:ext uri="{FF2B5EF4-FFF2-40B4-BE49-F238E27FC236}">
                  <a16:creationId xmlns:a16="http://schemas.microsoft.com/office/drawing/2014/main" id="{C53D1872-4DBE-9F49-9CE6-3CEF3C7F9978}"/>
                </a:ext>
              </a:extLst>
            </p:cNvPr>
            <p:cNvSpPr>
              <a:spLocks noChangeShapeType="1"/>
            </p:cNvSpPr>
            <p:nvPr/>
          </p:nvSpPr>
          <p:spPr bwMode="auto">
            <a:xfrm flipV="1">
              <a:off x="2568" y="2160"/>
              <a:ext cx="660"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7035" name="Group 11">
            <a:extLst>
              <a:ext uri="{FF2B5EF4-FFF2-40B4-BE49-F238E27FC236}">
                <a16:creationId xmlns:a16="http://schemas.microsoft.com/office/drawing/2014/main" id="{20EBE79E-CCB3-A944-A89F-9689F6A7850E}"/>
              </a:ext>
            </a:extLst>
          </p:cNvPr>
          <p:cNvGrpSpPr>
            <a:grpSpLocks/>
          </p:cNvGrpSpPr>
          <p:nvPr/>
        </p:nvGrpSpPr>
        <p:grpSpPr bwMode="auto">
          <a:xfrm>
            <a:off x="5327651" y="195263"/>
            <a:ext cx="4562475" cy="2563812"/>
            <a:chOff x="822" y="3022"/>
            <a:chExt cx="1428" cy="907"/>
          </a:xfrm>
        </p:grpSpPr>
        <p:sp>
          <p:nvSpPr>
            <p:cNvPr id="257036" name="Freeform 12">
              <a:extLst>
                <a:ext uri="{FF2B5EF4-FFF2-40B4-BE49-F238E27FC236}">
                  <a16:creationId xmlns:a16="http://schemas.microsoft.com/office/drawing/2014/main" id="{B8E9ECDB-F114-F14E-A44E-DC51B46A8AC5}"/>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rgbClr val="CC33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7" name="Line 13">
              <a:extLst>
                <a:ext uri="{FF2B5EF4-FFF2-40B4-BE49-F238E27FC236}">
                  <a16:creationId xmlns:a16="http://schemas.microsoft.com/office/drawing/2014/main" id="{B0CF35D7-C614-FB40-80AB-7D604DB0ECF7}"/>
                </a:ext>
              </a:extLst>
            </p:cNvPr>
            <p:cNvSpPr>
              <a:spLocks noChangeShapeType="1"/>
            </p:cNvSpPr>
            <p:nvPr/>
          </p:nvSpPr>
          <p:spPr bwMode="auto">
            <a:xfrm>
              <a:off x="1531" y="3022"/>
              <a:ext cx="0" cy="907"/>
            </a:xfrm>
            <a:prstGeom prst="line">
              <a:avLst/>
            </a:prstGeom>
            <a:noFill/>
            <a:ln w="9525">
              <a:solidFill>
                <a:srgbClr val="CC33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8" name="Line 14">
              <a:extLst>
                <a:ext uri="{FF2B5EF4-FFF2-40B4-BE49-F238E27FC236}">
                  <a16:creationId xmlns:a16="http://schemas.microsoft.com/office/drawing/2014/main" id="{A540BBB2-6973-D640-99EE-B039E01E1B95}"/>
                </a:ext>
              </a:extLst>
            </p:cNvPr>
            <p:cNvSpPr>
              <a:spLocks noChangeShapeType="1"/>
            </p:cNvSpPr>
            <p:nvPr/>
          </p:nvSpPr>
          <p:spPr bwMode="auto">
            <a:xfrm>
              <a:off x="822" y="3906"/>
              <a:ext cx="1428" cy="0"/>
            </a:xfrm>
            <a:prstGeom prst="line">
              <a:avLst/>
            </a:prstGeom>
            <a:noFill/>
            <a:ln w="9525">
              <a:solidFill>
                <a:srgbClr val="CC33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7039" name="Group 15">
            <a:extLst>
              <a:ext uri="{FF2B5EF4-FFF2-40B4-BE49-F238E27FC236}">
                <a16:creationId xmlns:a16="http://schemas.microsoft.com/office/drawing/2014/main" id="{E8E67731-ED7E-6646-B529-955025EEB47F}"/>
              </a:ext>
            </a:extLst>
          </p:cNvPr>
          <p:cNvGrpSpPr>
            <a:grpSpLocks/>
          </p:cNvGrpSpPr>
          <p:nvPr/>
        </p:nvGrpSpPr>
        <p:grpSpPr bwMode="auto">
          <a:xfrm>
            <a:off x="4651376" y="2008188"/>
            <a:ext cx="3165475" cy="1439862"/>
            <a:chOff x="1970" y="1265"/>
            <a:chExt cx="1994" cy="907"/>
          </a:xfrm>
        </p:grpSpPr>
        <p:grpSp>
          <p:nvGrpSpPr>
            <p:cNvPr id="257040" name="Group 16">
              <a:extLst>
                <a:ext uri="{FF2B5EF4-FFF2-40B4-BE49-F238E27FC236}">
                  <a16:creationId xmlns:a16="http://schemas.microsoft.com/office/drawing/2014/main" id="{0AE4B920-B5D6-EB46-8021-3B91D26643D3}"/>
                </a:ext>
              </a:extLst>
            </p:cNvPr>
            <p:cNvGrpSpPr>
              <a:grpSpLocks/>
            </p:cNvGrpSpPr>
            <p:nvPr/>
          </p:nvGrpSpPr>
          <p:grpSpPr bwMode="auto">
            <a:xfrm>
              <a:off x="1970" y="1265"/>
              <a:ext cx="1994" cy="907"/>
              <a:chOff x="1970" y="1265"/>
              <a:chExt cx="1994" cy="907"/>
            </a:xfrm>
          </p:grpSpPr>
          <p:grpSp>
            <p:nvGrpSpPr>
              <p:cNvPr id="257041" name="Group 17">
                <a:extLst>
                  <a:ext uri="{FF2B5EF4-FFF2-40B4-BE49-F238E27FC236}">
                    <a16:creationId xmlns:a16="http://schemas.microsoft.com/office/drawing/2014/main" id="{5C5AFD32-85A2-3141-B33C-AEDBB5EF9D3F}"/>
                  </a:ext>
                </a:extLst>
              </p:cNvPr>
              <p:cNvGrpSpPr>
                <a:grpSpLocks/>
              </p:cNvGrpSpPr>
              <p:nvPr/>
            </p:nvGrpSpPr>
            <p:grpSpPr bwMode="auto">
              <a:xfrm>
                <a:off x="2536" y="1265"/>
                <a:ext cx="1428" cy="907"/>
                <a:chOff x="822" y="3022"/>
                <a:chExt cx="1428" cy="907"/>
              </a:xfrm>
            </p:grpSpPr>
            <p:sp>
              <p:nvSpPr>
                <p:cNvPr id="257042" name="Freeform 18">
                  <a:extLst>
                    <a:ext uri="{FF2B5EF4-FFF2-40B4-BE49-F238E27FC236}">
                      <a16:creationId xmlns:a16="http://schemas.microsoft.com/office/drawing/2014/main" id="{C1F6B779-63B9-A04C-B055-910F5BF7513B}"/>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43" name="Line 19">
                  <a:extLst>
                    <a:ext uri="{FF2B5EF4-FFF2-40B4-BE49-F238E27FC236}">
                      <a16:creationId xmlns:a16="http://schemas.microsoft.com/office/drawing/2014/main" id="{09DC0FF4-07C2-8A46-B52D-D315E84BC877}"/>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44" name="Line 20">
                  <a:extLst>
                    <a:ext uri="{FF2B5EF4-FFF2-40B4-BE49-F238E27FC236}">
                      <a16:creationId xmlns:a16="http://schemas.microsoft.com/office/drawing/2014/main" id="{18AD6811-F1D1-4D48-89E3-B21B424A122B}"/>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45" name="Text Box 21">
                <a:extLst>
                  <a:ext uri="{FF2B5EF4-FFF2-40B4-BE49-F238E27FC236}">
                    <a16:creationId xmlns:a16="http://schemas.microsoft.com/office/drawing/2014/main" id="{76F1AB67-0E16-9446-8088-B5EB5A8529D6}"/>
                  </a:ext>
                </a:extLst>
              </p:cNvPr>
              <p:cNvSpPr txBox="1">
                <a:spLocks noChangeArrowheads="1"/>
              </p:cNvSpPr>
              <p:nvPr/>
            </p:nvSpPr>
            <p:spPr bwMode="auto">
              <a:xfrm>
                <a:off x="1970" y="1469"/>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46" name="Group 22">
              <a:extLst>
                <a:ext uri="{FF2B5EF4-FFF2-40B4-BE49-F238E27FC236}">
                  <a16:creationId xmlns:a16="http://schemas.microsoft.com/office/drawing/2014/main" id="{6E415C0C-EA64-D344-A84F-5F00837A8D1A}"/>
                </a:ext>
              </a:extLst>
            </p:cNvPr>
            <p:cNvGrpSpPr>
              <a:grpSpLocks/>
            </p:cNvGrpSpPr>
            <p:nvPr/>
          </p:nvGrpSpPr>
          <p:grpSpPr bwMode="auto">
            <a:xfrm flipH="1">
              <a:off x="2769" y="1438"/>
              <a:ext cx="1059" cy="719"/>
              <a:chOff x="3569" y="2800"/>
              <a:chExt cx="1059" cy="719"/>
            </a:xfrm>
          </p:grpSpPr>
          <p:sp>
            <p:nvSpPr>
              <p:cNvPr id="257047" name="Rectangle 23">
                <a:extLst>
                  <a:ext uri="{FF2B5EF4-FFF2-40B4-BE49-F238E27FC236}">
                    <a16:creationId xmlns:a16="http://schemas.microsoft.com/office/drawing/2014/main" id="{476EFF4A-ECF0-8B4B-A560-08F7B037B475}"/>
                  </a:ext>
                </a:extLst>
              </p:cNvPr>
              <p:cNvSpPr>
                <a:spLocks noChangeArrowheads="1"/>
              </p:cNvSpPr>
              <p:nvPr/>
            </p:nvSpPr>
            <p:spPr bwMode="auto">
              <a:xfrm>
                <a:off x="4057" y="2910"/>
                <a:ext cx="81" cy="6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48" name="Rectangle 24">
                <a:extLst>
                  <a:ext uri="{FF2B5EF4-FFF2-40B4-BE49-F238E27FC236}">
                    <a16:creationId xmlns:a16="http://schemas.microsoft.com/office/drawing/2014/main" id="{AC155907-A5DC-D847-BF38-F29775AA4C9B}"/>
                  </a:ext>
                </a:extLst>
              </p:cNvPr>
              <p:cNvSpPr>
                <a:spLocks noChangeArrowheads="1"/>
              </p:cNvSpPr>
              <p:nvPr/>
            </p:nvSpPr>
            <p:spPr bwMode="auto">
              <a:xfrm>
                <a:off x="3977" y="307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49" name="Rectangle 25">
                <a:extLst>
                  <a:ext uri="{FF2B5EF4-FFF2-40B4-BE49-F238E27FC236}">
                    <a16:creationId xmlns:a16="http://schemas.microsoft.com/office/drawing/2014/main" id="{4E2F052F-C33E-8847-87F9-9B7ADD536515}"/>
                  </a:ext>
                </a:extLst>
              </p:cNvPr>
              <p:cNvSpPr>
                <a:spLocks noChangeArrowheads="1"/>
              </p:cNvSpPr>
              <p:nvPr/>
            </p:nvSpPr>
            <p:spPr bwMode="auto">
              <a:xfrm>
                <a:off x="4139" y="2800"/>
                <a:ext cx="81" cy="71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0" name="Rectangle 26">
                <a:extLst>
                  <a:ext uri="{FF2B5EF4-FFF2-40B4-BE49-F238E27FC236}">
                    <a16:creationId xmlns:a16="http://schemas.microsoft.com/office/drawing/2014/main" id="{B7C58179-3F08-2742-BEB6-D297A11D1EB0}"/>
                  </a:ext>
                </a:extLst>
              </p:cNvPr>
              <p:cNvSpPr>
                <a:spLocks noChangeArrowheads="1"/>
              </p:cNvSpPr>
              <p:nvPr/>
            </p:nvSpPr>
            <p:spPr bwMode="auto">
              <a:xfrm>
                <a:off x="4221" y="2884"/>
                <a:ext cx="81" cy="6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1" name="Rectangle 27">
                <a:extLst>
                  <a:ext uri="{FF2B5EF4-FFF2-40B4-BE49-F238E27FC236}">
                    <a16:creationId xmlns:a16="http://schemas.microsoft.com/office/drawing/2014/main" id="{2E907F39-DA38-6C4F-8BB2-1AD27A815B3A}"/>
                  </a:ext>
                </a:extLst>
              </p:cNvPr>
              <p:cNvSpPr>
                <a:spLocks noChangeArrowheads="1"/>
              </p:cNvSpPr>
              <p:nvPr/>
            </p:nvSpPr>
            <p:spPr bwMode="auto">
              <a:xfrm>
                <a:off x="3897" y="314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2" name="Rectangle 28">
                <a:extLst>
                  <a:ext uri="{FF2B5EF4-FFF2-40B4-BE49-F238E27FC236}">
                    <a16:creationId xmlns:a16="http://schemas.microsoft.com/office/drawing/2014/main" id="{80B9137F-760C-B340-A37D-6750AC46390D}"/>
                  </a:ext>
                </a:extLst>
              </p:cNvPr>
              <p:cNvSpPr>
                <a:spLocks noChangeArrowheads="1"/>
              </p:cNvSpPr>
              <p:nvPr/>
            </p:nvSpPr>
            <p:spPr bwMode="auto">
              <a:xfrm>
                <a:off x="4301" y="319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3" name="Rectangle 29">
                <a:extLst>
                  <a:ext uri="{FF2B5EF4-FFF2-40B4-BE49-F238E27FC236}">
                    <a16:creationId xmlns:a16="http://schemas.microsoft.com/office/drawing/2014/main" id="{DEE70B6A-B9D9-A342-9D22-2AAF30A1592A}"/>
                  </a:ext>
                </a:extLst>
              </p:cNvPr>
              <p:cNvSpPr>
                <a:spLocks noChangeArrowheads="1"/>
              </p:cNvSpPr>
              <p:nvPr/>
            </p:nvSpPr>
            <p:spPr bwMode="auto">
              <a:xfrm>
                <a:off x="3815" y="3284"/>
                <a:ext cx="81" cy="2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4" name="Rectangle 30">
                <a:extLst>
                  <a:ext uri="{FF2B5EF4-FFF2-40B4-BE49-F238E27FC236}">
                    <a16:creationId xmlns:a16="http://schemas.microsoft.com/office/drawing/2014/main" id="{E20FB3CA-ECF9-824C-BA2C-F3C9ED6BBD72}"/>
                  </a:ext>
                </a:extLst>
              </p:cNvPr>
              <p:cNvSpPr>
                <a:spLocks noChangeArrowheads="1"/>
              </p:cNvSpPr>
              <p:nvPr/>
            </p:nvSpPr>
            <p:spPr bwMode="auto">
              <a:xfrm>
                <a:off x="3733" y="341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5" name="Rectangle 31">
                <a:extLst>
                  <a:ext uri="{FF2B5EF4-FFF2-40B4-BE49-F238E27FC236}">
                    <a16:creationId xmlns:a16="http://schemas.microsoft.com/office/drawing/2014/main" id="{C126E04B-C8B3-E741-86E2-C03D0965D1A2}"/>
                  </a:ext>
                </a:extLst>
              </p:cNvPr>
              <p:cNvSpPr>
                <a:spLocks noChangeArrowheads="1"/>
              </p:cNvSpPr>
              <p:nvPr/>
            </p:nvSpPr>
            <p:spPr bwMode="auto">
              <a:xfrm>
                <a:off x="4383" y="3254"/>
                <a:ext cx="81" cy="26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6" name="Rectangle 32">
                <a:extLst>
                  <a:ext uri="{FF2B5EF4-FFF2-40B4-BE49-F238E27FC236}">
                    <a16:creationId xmlns:a16="http://schemas.microsoft.com/office/drawing/2014/main" id="{20220F6B-89A3-A844-892A-E8B45D03AA7C}"/>
                  </a:ext>
                </a:extLst>
              </p:cNvPr>
              <p:cNvSpPr>
                <a:spLocks noChangeArrowheads="1"/>
              </p:cNvSpPr>
              <p:nvPr/>
            </p:nvSpPr>
            <p:spPr bwMode="auto">
              <a:xfrm>
                <a:off x="3569" y="348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7" name="Rectangle 33">
                <a:extLst>
                  <a:ext uri="{FF2B5EF4-FFF2-40B4-BE49-F238E27FC236}">
                    <a16:creationId xmlns:a16="http://schemas.microsoft.com/office/drawing/2014/main" id="{992608BE-EBC2-5A45-833B-B0E1DFC13400}"/>
                  </a:ext>
                </a:extLst>
              </p:cNvPr>
              <p:cNvSpPr>
                <a:spLocks noChangeArrowheads="1"/>
              </p:cNvSpPr>
              <p:nvPr/>
            </p:nvSpPr>
            <p:spPr bwMode="auto">
              <a:xfrm>
                <a:off x="4465" y="3434"/>
                <a:ext cx="81" cy="8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8" name="Rectangle 34">
                <a:extLst>
                  <a:ext uri="{FF2B5EF4-FFF2-40B4-BE49-F238E27FC236}">
                    <a16:creationId xmlns:a16="http://schemas.microsoft.com/office/drawing/2014/main" id="{E91C5AB3-189D-9948-8080-A1D3210A0BA5}"/>
                  </a:ext>
                </a:extLst>
              </p:cNvPr>
              <p:cNvSpPr>
                <a:spLocks noChangeArrowheads="1"/>
              </p:cNvSpPr>
              <p:nvPr/>
            </p:nvSpPr>
            <p:spPr bwMode="auto">
              <a:xfrm>
                <a:off x="4547" y="3482"/>
                <a:ext cx="81" cy="3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9" name="Rectangle 35">
                <a:extLst>
                  <a:ext uri="{FF2B5EF4-FFF2-40B4-BE49-F238E27FC236}">
                    <a16:creationId xmlns:a16="http://schemas.microsoft.com/office/drawing/2014/main" id="{D483C5A4-6392-864C-92D8-179A74A59170}"/>
                  </a:ext>
                </a:extLst>
              </p:cNvPr>
              <p:cNvSpPr>
                <a:spLocks noChangeArrowheads="1"/>
              </p:cNvSpPr>
              <p:nvPr/>
            </p:nvSpPr>
            <p:spPr bwMode="auto">
              <a:xfrm>
                <a:off x="3651" y="3466"/>
                <a:ext cx="81" cy="5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060" name="Group 36">
            <a:extLst>
              <a:ext uri="{FF2B5EF4-FFF2-40B4-BE49-F238E27FC236}">
                <a16:creationId xmlns:a16="http://schemas.microsoft.com/office/drawing/2014/main" id="{10F23EE9-6C69-674E-A4AD-1BE35BAC02CC}"/>
              </a:ext>
            </a:extLst>
          </p:cNvPr>
          <p:cNvGrpSpPr>
            <a:grpSpLocks/>
          </p:cNvGrpSpPr>
          <p:nvPr/>
        </p:nvGrpSpPr>
        <p:grpSpPr bwMode="auto">
          <a:xfrm>
            <a:off x="3813176" y="2736851"/>
            <a:ext cx="2936875" cy="1439863"/>
            <a:chOff x="1442" y="1724"/>
            <a:chExt cx="1850" cy="907"/>
          </a:xfrm>
        </p:grpSpPr>
        <p:grpSp>
          <p:nvGrpSpPr>
            <p:cNvPr id="257061" name="Group 37">
              <a:extLst>
                <a:ext uri="{FF2B5EF4-FFF2-40B4-BE49-F238E27FC236}">
                  <a16:creationId xmlns:a16="http://schemas.microsoft.com/office/drawing/2014/main" id="{10BF7258-399F-FF48-B059-1AC958F86B98}"/>
                </a:ext>
              </a:extLst>
            </p:cNvPr>
            <p:cNvGrpSpPr>
              <a:grpSpLocks/>
            </p:cNvGrpSpPr>
            <p:nvPr/>
          </p:nvGrpSpPr>
          <p:grpSpPr bwMode="auto">
            <a:xfrm>
              <a:off x="1442" y="1724"/>
              <a:ext cx="1850" cy="907"/>
              <a:chOff x="1442" y="1724"/>
              <a:chExt cx="1850" cy="907"/>
            </a:xfrm>
          </p:grpSpPr>
          <p:grpSp>
            <p:nvGrpSpPr>
              <p:cNvPr id="257062" name="Group 38">
                <a:extLst>
                  <a:ext uri="{FF2B5EF4-FFF2-40B4-BE49-F238E27FC236}">
                    <a16:creationId xmlns:a16="http://schemas.microsoft.com/office/drawing/2014/main" id="{E2241DC4-A78E-B34E-8994-4CAC00E95B01}"/>
                  </a:ext>
                </a:extLst>
              </p:cNvPr>
              <p:cNvGrpSpPr>
                <a:grpSpLocks/>
              </p:cNvGrpSpPr>
              <p:nvPr/>
            </p:nvGrpSpPr>
            <p:grpSpPr bwMode="auto">
              <a:xfrm>
                <a:off x="1864" y="1724"/>
                <a:ext cx="1428" cy="907"/>
                <a:chOff x="822" y="3022"/>
                <a:chExt cx="1428" cy="907"/>
              </a:xfrm>
            </p:grpSpPr>
            <p:sp>
              <p:nvSpPr>
                <p:cNvPr id="257063" name="Freeform 39">
                  <a:extLst>
                    <a:ext uri="{FF2B5EF4-FFF2-40B4-BE49-F238E27FC236}">
                      <a16:creationId xmlns:a16="http://schemas.microsoft.com/office/drawing/2014/main" id="{8093BB16-2D0A-F94B-BAD8-10D645695159}"/>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64" name="Line 40">
                  <a:extLst>
                    <a:ext uri="{FF2B5EF4-FFF2-40B4-BE49-F238E27FC236}">
                      <a16:creationId xmlns:a16="http://schemas.microsoft.com/office/drawing/2014/main" id="{FEDA466E-349B-9B47-9873-3FDCC6CAF5FA}"/>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65" name="Line 41">
                  <a:extLst>
                    <a:ext uri="{FF2B5EF4-FFF2-40B4-BE49-F238E27FC236}">
                      <a16:creationId xmlns:a16="http://schemas.microsoft.com/office/drawing/2014/main" id="{35B241A0-45A3-F045-B466-619D5A249FE1}"/>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66" name="Text Box 42">
                <a:extLst>
                  <a:ext uri="{FF2B5EF4-FFF2-40B4-BE49-F238E27FC236}">
                    <a16:creationId xmlns:a16="http://schemas.microsoft.com/office/drawing/2014/main" id="{B496C8DE-2897-1B4B-B1F7-F024C3037B34}"/>
                  </a:ext>
                </a:extLst>
              </p:cNvPr>
              <p:cNvSpPr txBox="1">
                <a:spLocks noChangeArrowheads="1"/>
              </p:cNvSpPr>
              <p:nvPr/>
            </p:nvSpPr>
            <p:spPr bwMode="auto">
              <a:xfrm>
                <a:off x="1442" y="1991"/>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67" name="Group 43">
              <a:extLst>
                <a:ext uri="{FF2B5EF4-FFF2-40B4-BE49-F238E27FC236}">
                  <a16:creationId xmlns:a16="http://schemas.microsoft.com/office/drawing/2014/main" id="{D5580A8D-FFEA-5B42-AFBF-81056501FFB1}"/>
                </a:ext>
              </a:extLst>
            </p:cNvPr>
            <p:cNvGrpSpPr>
              <a:grpSpLocks/>
            </p:cNvGrpSpPr>
            <p:nvPr/>
          </p:nvGrpSpPr>
          <p:grpSpPr bwMode="auto">
            <a:xfrm flipH="1">
              <a:off x="2081" y="1902"/>
              <a:ext cx="1059" cy="705"/>
              <a:chOff x="961" y="3204"/>
              <a:chExt cx="1059" cy="705"/>
            </a:xfrm>
          </p:grpSpPr>
          <p:sp>
            <p:nvSpPr>
              <p:cNvPr id="257068" name="Rectangle 44">
                <a:extLst>
                  <a:ext uri="{FF2B5EF4-FFF2-40B4-BE49-F238E27FC236}">
                    <a16:creationId xmlns:a16="http://schemas.microsoft.com/office/drawing/2014/main" id="{45CED93D-6FB6-DB4A-9096-B6696AA68441}"/>
                  </a:ext>
                </a:extLst>
              </p:cNvPr>
              <p:cNvSpPr>
                <a:spLocks noChangeArrowheads="1"/>
              </p:cNvSpPr>
              <p:nvPr/>
            </p:nvSpPr>
            <p:spPr bwMode="auto">
              <a:xfrm flipH="1">
                <a:off x="1449" y="320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69" name="Rectangle 45">
                <a:extLst>
                  <a:ext uri="{FF2B5EF4-FFF2-40B4-BE49-F238E27FC236}">
                    <a16:creationId xmlns:a16="http://schemas.microsoft.com/office/drawing/2014/main" id="{50F43BBA-D456-9740-A3F2-837F470D188F}"/>
                  </a:ext>
                </a:extLst>
              </p:cNvPr>
              <p:cNvSpPr>
                <a:spLocks noChangeArrowheads="1"/>
              </p:cNvSpPr>
              <p:nvPr/>
            </p:nvSpPr>
            <p:spPr bwMode="auto">
              <a:xfrm>
                <a:off x="1369" y="346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0" name="Rectangle 46">
                <a:extLst>
                  <a:ext uri="{FF2B5EF4-FFF2-40B4-BE49-F238E27FC236}">
                    <a16:creationId xmlns:a16="http://schemas.microsoft.com/office/drawing/2014/main" id="{2536F8AC-684A-6944-AA61-DB6076ED545C}"/>
                  </a:ext>
                </a:extLst>
              </p:cNvPr>
              <p:cNvSpPr>
                <a:spLocks noChangeArrowheads="1"/>
              </p:cNvSpPr>
              <p:nvPr/>
            </p:nvSpPr>
            <p:spPr bwMode="auto">
              <a:xfrm flipH="1">
                <a:off x="1531" y="326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1" name="Rectangle 47">
                <a:extLst>
                  <a:ext uri="{FF2B5EF4-FFF2-40B4-BE49-F238E27FC236}">
                    <a16:creationId xmlns:a16="http://schemas.microsoft.com/office/drawing/2014/main" id="{86937757-43FC-F348-9ACE-684307E3C4DD}"/>
                  </a:ext>
                </a:extLst>
              </p:cNvPr>
              <p:cNvSpPr>
                <a:spLocks noChangeArrowheads="1"/>
              </p:cNvSpPr>
              <p:nvPr/>
            </p:nvSpPr>
            <p:spPr bwMode="auto">
              <a:xfrm>
                <a:off x="1613" y="3322"/>
                <a:ext cx="81" cy="58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2" name="Rectangle 48">
                <a:extLst>
                  <a:ext uri="{FF2B5EF4-FFF2-40B4-BE49-F238E27FC236}">
                    <a16:creationId xmlns:a16="http://schemas.microsoft.com/office/drawing/2014/main" id="{C82C0614-FBAD-D149-AE89-5876CBD172E6}"/>
                  </a:ext>
                </a:extLst>
              </p:cNvPr>
              <p:cNvSpPr>
                <a:spLocks noChangeArrowheads="1"/>
              </p:cNvSpPr>
              <p:nvPr/>
            </p:nvSpPr>
            <p:spPr bwMode="auto">
              <a:xfrm>
                <a:off x="1289" y="353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3" name="Rectangle 49">
                <a:extLst>
                  <a:ext uri="{FF2B5EF4-FFF2-40B4-BE49-F238E27FC236}">
                    <a16:creationId xmlns:a16="http://schemas.microsoft.com/office/drawing/2014/main" id="{5C7AE76A-2B6C-4A45-AA99-AA4E5BA91CEC}"/>
                  </a:ext>
                </a:extLst>
              </p:cNvPr>
              <p:cNvSpPr>
                <a:spLocks noChangeArrowheads="1"/>
              </p:cNvSpPr>
              <p:nvPr/>
            </p:nvSpPr>
            <p:spPr bwMode="auto">
              <a:xfrm>
                <a:off x="1693" y="358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4" name="Rectangle 50">
                <a:extLst>
                  <a:ext uri="{FF2B5EF4-FFF2-40B4-BE49-F238E27FC236}">
                    <a16:creationId xmlns:a16="http://schemas.microsoft.com/office/drawing/2014/main" id="{FB71E701-C1B4-1F4F-981A-B824907B175E}"/>
                  </a:ext>
                </a:extLst>
              </p:cNvPr>
              <p:cNvSpPr>
                <a:spLocks noChangeArrowheads="1"/>
              </p:cNvSpPr>
              <p:nvPr/>
            </p:nvSpPr>
            <p:spPr bwMode="auto">
              <a:xfrm>
                <a:off x="1207" y="3560"/>
                <a:ext cx="81" cy="34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5" name="Rectangle 51">
                <a:extLst>
                  <a:ext uri="{FF2B5EF4-FFF2-40B4-BE49-F238E27FC236}">
                    <a16:creationId xmlns:a16="http://schemas.microsoft.com/office/drawing/2014/main" id="{8C33B7E1-533F-B449-9F87-B31DE1F94025}"/>
                  </a:ext>
                </a:extLst>
              </p:cNvPr>
              <p:cNvSpPr>
                <a:spLocks noChangeArrowheads="1"/>
              </p:cNvSpPr>
              <p:nvPr/>
            </p:nvSpPr>
            <p:spPr bwMode="auto">
              <a:xfrm>
                <a:off x="1125" y="380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6" name="Rectangle 52">
                <a:extLst>
                  <a:ext uri="{FF2B5EF4-FFF2-40B4-BE49-F238E27FC236}">
                    <a16:creationId xmlns:a16="http://schemas.microsoft.com/office/drawing/2014/main" id="{267D8420-C531-1D42-AEFF-B39251724A52}"/>
                  </a:ext>
                </a:extLst>
              </p:cNvPr>
              <p:cNvSpPr>
                <a:spLocks noChangeArrowheads="1"/>
              </p:cNvSpPr>
              <p:nvPr/>
            </p:nvSpPr>
            <p:spPr bwMode="auto">
              <a:xfrm>
                <a:off x="1775" y="3700"/>
                <a:ext cx="81" cy="2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7" name="Rectangle 53">
                <a:extLst>
                  <a:ext uri="{FF2B5EF4-FFF2-40B4-BE49-F238E27FC236}">
                    <a16:creationId xmlns:a16="http://schemas.microsoft.com/office/drawing/2014/main" id="{AB623AC5-5B1B-494A-BBBE-1AA5A2745F31}"/>
                  </a:ext>
                </a:extLst>
              </p:cNvPr>
              <p:cNvSpPr>
                <a:spLocks noChangeArrowheads="1"/>
              </p:cNvSpPr>
              <p:nvPr/>
            </p:nvSpPr>
            <p:spPr bwMode="auto">
              <a:xfrm>
                <a:off x="961" y="387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8" name="Rectangle 54">
                <a:extLst>
                  <a:ext uri="{FF2B5EF4-FFF2-40B4-BE49-F238E27FC236}">
                    <a16:creationId xmlns:a16="http://schemas.microsoft.com/office/drawing/2014/main" id="{FDA20A0B-FE8E-0741-9AC6-4EDF867DC977}"/>
                  </a:ext>
                </a:extLst>
              </p:cNvPr>
              <p:cNvSpPr>
                <a:spLocks noChangeArrowheads="1"/>
              </p:cNvSpPr>
              <p:nvPr/>
            </p:nvSpPr>
            <p:spPr bwMode="auto">
              <a:xfrm>
                <a:off x="1857" y="377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9" name="Rectangle 55">
                <a:extLst>
                  <a:ext uri="{FF2B5EF4-FFF2-40B4-BE49-F238E27FC236}">
                    <a16:creationId xmlns:a16="http://schemas.microsoft.com/office/drawing/2014/main" id="{A6256F11-E403-5C4C-8E82-B7C6B9BB1DC9}"/>
                  </a:ext>
                </a:extLst>
              </p:cNvPr>
              <p:cNvSpPr>
                <a:spLocks noChangeArrowheads="1"/>
              </p:cNvSpPr>
              <p:nvPr/>
            </p:nvSpPr>
            <p:spPr bwMode="auto">
              <a:xfrm>
                <a:off x="1939" y="385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080" name="Group 56">
            <a:extLst>
              <a:ext uri="{FF2B5EF4-FFF2-40B4-BE49-F238E27FC236}">
                <a16:creationId xmlns:a16="http://schemas.microsoft.com/office/drawing/2014/main" id="{9B9C8B0E-A81E-9A43-B286-C96F25F1F9F3}"/>
              </a:ext>
            </a:extLst>
          </p:cNvPr>
          <p:cNvGrpSpPr>
            <a:grpSpLocks/>
          </p:cNvGrpSpPr>
          <p:nvPr/>
        </p:nvGrpSpPr>
        <p:grpSpPr bwMode="auto">
          <a:xfrm>
            <a:off x="3051175" y="3438526"/>
            <a:ext cx="4241800" cy="1439863"/>
            <a:chOff x="962" y="2166"/>
            <a:chExt cx="2672" cy="907"/>
          </a:xfrm>
        </p:grpSpPr>
        <p:grpSp>
          <p:nvGrpSpPr>
            <p:cNvPr id="257081" name="Group 57">
              <a:extLst>
                <a:ext uri="{FF2B5EF4-FFF2-40B4-BE49-F238E27FC236}">
                  <a16:creationId xmlns:a16="http://schemas.microsoft.com/office/drawing/2014/main" id="{D4A9B4D8-CB57-064B-9B9D-89C299788792}"/>
                </a:ext>
              </a:extLst>
            </p:cNvPr>
            <p:cNvGrpSpPr>
              <a:grpSpLocks/>
            </p:cNvGrpSpPr>
            <p:nvPr/>
          </p:nvGrpSpPr>
          <p:grpSpPr bwMode="auto">
            <a:xfrm>
              <a:off x="962" y="2166"/>
              <a:ext cx="2672" cy="907"/>
              <a:chOff x="962" y="2166"/>
              <a:chExt cx="2672" cy="907"/>
            </a:xfrm>
          </p:grpSpPr>
          <p:grpSp>
            <p:nvGrpSpPr>
              <p:cNvPr id="257082" name="Group 58">
                <a:extLst>
                  <a:ext uri="{FF2B5EF4-FFF2-40B4-BE49-F238E27FC236}">
                    <a16:creationId xmlns:a16="http://schemas.microsoft.com/office/drawing/2014/main" id="{15E75F68-1F7D-3344-8C9D-105CE6A22E3A}"/>
                  </a:ext>
                </a:extLst>
              </p:cNvPr>
              <p:cNvGrpSpPr>
                <a:grpSpLocks/>
              </p:cNvGrpSpPr>
              <p:nvPr/>
            </p:nvGrpSpPr>
            <p:grpSpPr bwMode="auto">
              <a:xfrm>
                <a:off x="2206" y="2166"/>
                <a:ext cx="1428" cy="907"/>
                <a:chOff x="822" y="3022"/>
                <a:chExt cx="1428" cy="907"/>
              </a:xfrm>
            </p:grpSpPr>
            <p:sp>
              <p:nvSpPr>
                <p:cNvPr id="257083" name="Freeform 59">
                  <a:extLst>
                    <a:ext uri="{FF2B5EF4-FFF2-40B4-BE49-F238E27FC236}">
                      <a16:creationId xmlns:a16="http://schemas.microsoft.com/office/drawing/2014/main" id="{1988DC6F-20C0-E34C-8F03-50609FA0C095}"/>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84" name="Line 60">
                  <a:extLst>
                    <a:ext uri="{FF2B5EF4-FFF2-40B4-BE49-F238E27FC236}">
                      <a16:creationId xmlns:a16="http://schemas.microsoft.com/office/drawing/2014/main" id="{CA148B15-0A7B-6443-9799-385B03230148}"/>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85" name="Line 61">
                  <a:extLst>
                    <a:ext uri="{FF2B5EF4-FFF2-40B4-BE49-F238E27FC236}">
                      <a16:creationId xmlns:a16="http://schemas.microsoft.com/office/drawing/2014/main" id="{08343E28-B29F-CD40-9F2F-E27B58204B36}"/>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86" name="Text Box 62">
                <a:extLst>
                  <a:ext uri="{FF2B5EF4-FFF2-40B4-BE49-F238E27FC236}">
                    <a16:creationId xmlns:a16="http://schemas.microsoft.com/office/drawing/2014/main" id="{01986618-27F8-BE47-964E-EC22CA431953}"/>
                  </a:ext>
                </a:extLst>
              </p:cNvPr>
              <p:cNvSpPr txBox="1">
                <a:spLocks noChangeArrowheads="1"/>
              </p:cNvSpPr>
              <p:nvPr/>
            </p:nvSpPr>
            <p:spPr bwMode="auto">
              <a:xfrm>
                <a:off x="962" y="2447"/>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87" name="Group 63">
              <a:extLst>
                <a:ext uri="{FF2B5EF4-FFF2-40B4-BE49-F238E27FC236}">
                  <a16:creationId xmlns:a16="http://schemas.microsoft.com/office/drawing/2014/main" id="{12DEF539-4021-1348-91F6-48BB7E515FCB}"/>
                </a:ext>
              </a:extLst>
            </p:cNvPr>
            <p:cNvGrpSpPr>
              <a:grpSpLocks/>
            </p:cNvGrpSpPr>
            <p:nvPr/>
          </p:nvGrpSpPr>
          <p:grpSpPr bwMode="auto">
            <a:xfrm>
              <a:off x="2347" y="2340"/>
              <a:ext cx="977" cy="705"/>
              <a:chOff x="4157" y="2354"/>
              <a:chExt cx="977" cy="705"/>
            </a:xfrm>
          </p:grpSpPr>
          <p:sp>
            <p:nvSpPr>
              <p:cNvPr id="257088" name="Rectangle 64">
                <a:extLst>
                  <a:ext uri="{FF2B5EF4-FFF2-40B4-BE49-F238E27FC236}">
                    <a16:creationId xmlns:a16="http://schemas.microsoft.com/office/drawing/2014/main" id="{EDFD81BD-A6B1-044D-AA0B-35B1C193768A}"/>
                  </a:ext>
                </a:extLst>
              </p:cNvPr>
              <p:cNvSpPr>
                <a:spLocks noChangeArrowheads="1"/>
              </p:cNvSpPr>
              <p:nvPr/>
            </p:nvSpPr>
            <p:spPr bwMode="auto">
              <a:xfrm>
                <a:off x="4645" y="235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89" name="Rectangle 65">
                <a:extLst>
                  <a:ext uri="{FF2B5EF4-FFF2-40B4-BE49-F238E27FC236}">
                    <a16:creationId xmlns:a16="http://schemas.microsoft.com/office/drawing/2014/main" id="{CF6AB1E6-8AA7-244D-95AA-B463EF3E421A}"/>
                  </a:ext>
                </a:extLst>
              </p:cNvPr>
              <p:cNvSpPr>
                <a:spLocks noChangeArrowheads="1"/>
              </p:cNvSpPr>
              <p:nvPr/>
            </p:nvSpPr>
            <p:spPr bwMode="auto">
              <a:xfrm>
                <a:off x="4565" y="261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0" name="Rectangle 66">
                <a:extLst>
                  <a:ext uri="{FF2B5EF4-FFF2-40B4-BE49-F238E27FC236}">
                    <a16:creationId xmlns:a16="http://schemas.microsoft.com/office/drawing/2014/main" id="{A227BAD5-F673-3A44-A168-309CFE825FC4}"/>
                  </a:ext>
                </a:extLst>
              </p:cNvPr>
              <p:cNvSpPr>
                <a:spLocks noChangeArrowheads="1"/>
              </p:cNvSpPr>
              <p:nvPr/>
            </p:nvSpPr>
            <p:spPr bwMode="auto">
              <a:xfrm>
                <a:off x="4727" y="241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1" name="Rectangle 67">
                <a:extLst>
                  <a:ext uri="{FF2B5EF4-FFF2-40B4-BE49-F238E27FC236}">
                    <a16:creationId xmlns:a16="http://schemas.microsoft.com/office/drawing/2014/main" id="{96A687F6-B1B4-4D46-B0F9-1B0B21E72951}"/>
                  </a:ext>
                </a:extLst>
              </p:cNvPr>
              <p:cNvSpPr>
                <a:spLocks noChangeArrowheads="1"/>
              </p:cNvSpPr>
              <p:nvPr/>
            </p:nvSpPr>
            <p:spPr bwMode="auto">
              <a:xfrm>
                <a:off x="4809" y="2578"/>
                <a:ext cx="81" cy="48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2" name="Rectangle 68">
                <a:extLst>
                  <a:ext uri="{FF2B5EF4-FFF2-40B4-BE49-F238E27FC236}">
                    <a16:creationId xmlns:a16="http://schemas.microsoft.com/office/drawing/2014/main" id="{73234DDB-FAAE-F341-95B3-6E8EB0046500}"/>
                  </a:ext>
                </a:extLst>
              </p:cNvPr>
              <p:cNvSpPr>
                <a:spLocks noChangeArrowheads="1"/>
              </p:cNvSpPr>
              <p:nvPr/>
            </p:nvSpPr>
            <p:spPr bwMode="auto">
              <a:xfrm>
                <a:off x="4485" y="268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3" name="Rectangle 69">
                <a:extLst>
                  <a:ext uri="{FF2B5EF4-FFF2-40B4-BE49-F238E27FC236}">
                    <a16:creationId xmlns:a16="http://schemas.microsoft.com/office/drawing/2014/main" id="{1F4DF7D2-4ECA-1642-A297-0710CE332953}"/>
                  </a:ext>
                </a:extLst>
              </p:cNvPr>
              <p:cNvSpPr>
                <a:spLocks noChangeArrowheads="1"/>
              </p:cNvSpPr>
              <p:nvPr/>
            </p:nvSpPr>
            <p:spPr bwMode="auto">
              <a:xfrm>
                <a:off x="4889" y="273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4" name="Rectangle 70">
                <a:extLst>
                  <a:ext uri="{FF2B5EF4-FFF2-40B4-BE49-F238E27FC236}">
                    <a16:creationId xmlns:a16="http://schemas.microsoft.com/office/drawing/2014/main" id="{465A2505-A743-5E4F-ACD9-414373CEE907}"/>
                  </a:ext>
                </a:extLst>
              </p:cNvPr>
              <p:cNvSpPr>
                <a:spLocks noChangeArrowheads="1"/>
              </p:cNvSpPr>
              <p:nvPr/>
            </p:nvSpPr>
            <p:spPr bwMode="auto">
              <a:xfrm>
                <a:off x="4403" y="2826"/>
                <a:ext cx="81" cy="23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5" name="Rectangle 71">
                <a:extLst>
                  <a:ext uri="{FF2B5EF4-FFF2-40B4-BE49-F238E27FC236}">
                    <a16:creationId xmlns:a16="http://schemas.microsoft.com/office/drawing/2014/main" id="{FB1F0F66-202A-5745-B463-0FA4481D723A}"/>
                  </a:ext>
                </a:extLst>
              </p:cNvPr>
              <p:cNvSpPr>
                <a:spLocks noChangeArrowheads="1"/>
              </p:cNvSpPr>
              <p:nvPr/>
            </p:nvSpPr>
            <p:spPr bwMode="auto">
              <a:xfrm>
                <a:off x="4321" y="295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6" name="Rectangle 72">
                <a:extLst>
                  <a:ext uri="{FF2B5EF4-FFF2-40B4-BE49-F238E27FC236}">
                    <a16:creationId xmlns:a16="http://schemas.microsoft.com/office/drawing/2014/main" id="{4B67C06C-D7BC-A74D-8C13-B1210CDA46DA}"/>
                  </a:ext>
                </a:extLst>
              </p:cNvPr>
              <p:cNvSpPr>
                <a:spLocks noChangeArrowheads="1"/>
              </p:cNvSpPr>
              <p:nvPr/>
            </p:nvSpPr>
            <p:spPr bwMode="auto">
              <a:xfrm>
                <a:off x="4971" y="2808"/>
                <a:ext cx="81" cy="2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7" name="Rectangle 73">
                <a:extLst>
                  <a:ext uri="{FF2B5EF4-FFF2-40B4-BE49-F238E27FC236}">
                    <a16:creationId xmlns:a16="http://schemas.microsoft.com/office/drawing/2014/main" id="{E6B8BB2B-D81D-5347-A51B-BE9ED4DCFDAD}"/>
                  </a:ext>
                </a:extLst>
              </p:cNvPr>
              <p:cNvSpPr>
                <a:spLocks noChangeArrowheads="1"/>
              </p:cNvSpPr>
              <p:nvPr/>
            </p:nvSpPr>
            <p:spPr bwMode="auto">
              <a:xfrm>
                <a:off x="4157" y="302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8" name="Rectangle 74">
                <a:extLst>
                  <a:ext uri="{FF2B5EF4-FFF2-40B4-BE49-F238E27FC236}">
                    <a16:creationId xmlns:a16="http://schemas.microsoft.com/office/drawing/2014/main" id="{DE28D72B-6892-AF4A-A428-525E156C28BA}"/>
                  </a:ext>
                </a:extLst>
              </p:cNvPr>
              <p:cNvSpPr>
                <a:spLocks noChangeArrowheads="1"/>
              </p:cNvSpPr>
              <p:nvPr/>
            </p:nvSpPr>
            <p:spPr bwMode="auto">
              <a:xfrm>
                <a:off x="5053" y="292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9" name="Rectangle 75">
                <a:extLst>
                  <a:ext uri="{FF2B5EF4-FFF2-40B4-BE49-F238E27FC236}">
                    <a16:creationId xmlns:a16="http://schemas.microsoft.com/office/drawing/2014/main" id="{5C370531-0AD6-CA47-A30B-685E3DB82A17}"/>
                  </a:ext>
                </a:extLst>
              </p:cNvPr>
              <p:cNvSpPr>
                <a:spLocks noChangeArrowheads="1"/>
              </p:cNvSpPr>
              <p:nvPr/>
            </p:nvSpPr>
            <p:spPr bwMode="auto">
              <a:xfrm>
                <a:off x="4239" y="300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100" name="Group 76">
            <a:extLst>
              <a:ext uri="{FF2B5EF4-FFF2-40B4-BE49-F238E27FC236}">
                <a16:creationId xmlns:a16="http://schemas.microsoft.com/office/drawing/2014/main" id="{6308D451-A810-5349-A88D-5DB902856F02}"/>
              </a:ext>
            </a:extLst>
          </p:cNvPr>
          <p:cNvGrpSpPr>
            <a:grpSpLocks/>
          </p:cNvGrpSpPr>
          <p:nvPr/>
        </p:nvGrpSpPr>
        <p:grpSpPr bwMode="auto">
          <a:xfrm>
            <a:off x="2413000" y="4184651"/>
            <a:ext cx="3822700" cy="1439863"/>
            <a:chOff x="560" y="2636"/>
            <a:chExt cx="2408" cy="907"/>
          </a:xfrm>
        </p:grpSpPr>
        <p:grpSp>
          <p:nvGrpSpPr>
            <p:cNvPr id="257101" name="Group 77">
              <a:extLst>
                <a:ext uri="{FF2B5EF4-FFF2-40B4-BE49-F238E27FC236}">
                  <a16:creationId xmlns:a16="http://schemas.microsoft.com/office/drawing/2014/main" id="{7BEAA44A-87A5-F949-A4F1-36FF9A2E701B}"/>
                </a:ext>
              </a:extLst>
            </p:cNvPr>
            <p:cNvGrpSpPr>
              <a:grpSpLocks/>
            </p:cNvGrpSpPr>
            <p:nvPr/>
          </p:nvGrpSpPr>
          <p:grpSpPr bwMode="auto">
            <a:xfrm>
              <a:off x="560" y="2636"/>
              <a:ext cx="2408" cy="907"/>
              <a:chOff x="560" y="2636"/>
              <a:chExt cx="2408" cy="907"/>
            </a:xfrm>
          </p:grpSpPr>
          <p:grpSp>
            <p:nvGrpSpPr>
              <p:cNvPr id="257102" name="Group 78">
                <a:extLst>
                  <a:ext uri="{FF2B5EF4-FFF2-40B4-BE49-F238E27FC236}">
                    <a16:creationId xmlns:a16="http://schemas.microsoft.com/office/drawing/2014/main" id="{28E391FE-147C-014D-9020-5BBC8480025F}"/>
                  </a:ext>
                </a:extLst>
              </p:cNvPr>
              <p:cNvGrpSpPr>
                <a:grpSpLocks/>
              </p:cNvGrpSpPr>
              <p:nvPr/>
            </p:nvGrpSpPr>
            <p:grpSpPr bwMode="auto">
              <a:xfrm>
                <a:off x="1540" y="2636"/>
                <a:ext cx="1428" cy="907"/>
                <a:chOff x="822" y="3022"/>
                <a:chExt cx="1428" cy="907"/>
              </a:xfrm>
            </p:grpSpPr>
            <p:sp>
              <p:nvSpPr>
                <p:cNvPr id="257103" name="Freeform 79">
                  <a:extLst>
                    <a:ext uri="{FF2B5EF4-FFF2-40B4-BE49-F238E27FC236}">
                      <a16:creationId xmlns:a16="http://schemas.microsoft.com/office/drawing/2014/main" id="{621E1CF8-9E7B-3546-8E5A-CE95A337A3EF}"/>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04" name="Line 80">
                  <a:extLst>
                    <a:ext uri="{FF2B5EF4-FFF2-40B4-BE49-F238E27FC236}">
                      <a16:creationId xmlns:a16="http://schemas.microsoft.com/office/drawing/2014/main" id="{5598AECB-FF37-B04F-AE6C-91252FF439DE}"/>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05" name="Line 81">
                  <a:extLst>
                    <a:ext uri="{FF2B5EF4-FFF2-40B4-BE49-F238E27FC236}">
                      <a16:creationId xmlns:a16="http://schemas.microsoft.com/office/drawing/2014/main" id="{8380F268-0CAC-8649-9AA3-9BE1D1F80351}"/>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106" name="Text Box 82">
                <a:extLst>
                  <a:ext uri="{FF2B5EF4-FFF2-40B4-BE49-F238E27FC236}">
                    <a16:creationId xmlns:a16="http://schemas.microsoft.com/office/drawing/2014/main" id="{3E322721-B125-B544-96B0-A143ED6EA331}"/>
                  </a:ext>
                </a:extLst>
              </p:cNvPr>
              <p:cNvSpPr txBox="1">
                <a:spLocks noChangeArrowheads="1"/>
              </p:cNvSpPr>
              <p:nvPr/>
            </p:nvSpPr>
            <p:spPr bwMode="auto">
              <a:xfrm>
                <a:off x="560" y="2867"/>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107" name="Group 83">
              <a:extLst>
                <a:ext uri="{FF2B5EF4-FFF2-40B4-BE49-F238E27FC236}">
                  <a16:creationId xmlns:a16="http://schemas.microsoft.com/office/drawing/2014/main" id="{10C269CC-7244-CF43-BFC7-09D307D70B5A}"/>
                </a:ext>
              </a:extLst>
            </p:cNvPr>
            <p:cNvGrpSpPr>
              <a:grpSpLocks/>
            </p:cNvGrpSpPr>
            <p:nvPr/>
          </p:nvGrpSpPr>
          <p:grpSpPr bwMode="auto">
            <a:xfrm>
              <a:off x="1673" y="2800"/>
              <a:ext cx="1059" cy="719"/>
              <a:chOff x="3569" y="2800"/>
              <a:chExt cx="1059" cy="719"/>
            </a:xfrm>
          </p:grpSpPr>
          <p:sp>
            <p:nvSpPr>
              <p:cNvPr id="257108" name="Rectangle 84">
                <a:extLst>
                  <a:ext uri="{FF2B5EF4-FFF2-40B4-BE49-F238E27FC236}">
                    <a16:creationId xmlns:a16="http://schemas.microsoft.com/office/drawing/2014/main" id="{8064B535-F91B-4248-904B-FA264A97BE19}"/>
                  </a:ext>
                </a:extLst>
              </p:cNvPr>
              <p:cNvSpPr>
                <a:spLocks noChangeArrowheads="1"/>
              </p:cNvSpPr>
              <p:nvPr/>
            </p:nvSpPr>
            <p:spPr bwMode="auto">
              <a:xfrm>
                <a:off x="4057" y="2910"/>
                <a:ext cx="81" cy="6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09" name="Rectangle 85">
                <a:extLst>
                  <a:ext uri="{FF2B5EF4-FFF2-40B4-BE49-F238E27FC236}">
                    <a16:creationId xmlns:a16="http://schemas.microsoft.com/office/drawing/2014/main" id="{E1BE6CEF-C648-8C44-8CC8-399A650221F6}"/>
                  </a:ext>
                </a:extLst>
              </p:cNvPr>
              <p:cNvSpPr>
                <a:spLocks noChangeArrowheads="1"/>
              </p:cNvSpPr>
              <p:nvPr/>
            </p:nvSpPr>
            <p:spPr bwMode="auto">
              <a:xfrm>
                <a:off x="3977" y="307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0" name="Rectangle 86">
                <a:extLst>
                  <a:ext uri="{FF2B5EF4-FFF2-40B4-BE49-F238E27FC236}">
                    <a16:creationId xmlns:a16="http://schemas.microsoft.com/office/drawing/2014/main" id="{497B058C-B34E-2042-989D-288F372E3933}"/>
                  </a:ext>
                </a:extLst>
              </p:cNvPr>
              <p:cNvSpPr>
                <a:spLocks noChangeArrowheads="1"/>
              </p:cNvSpPr>
              <p:nvPr/>
            </p:nvSpPr>
            <p:spPr bwMode="auto">
              <a:xfrm>
                <a:off x="4139" y="2800"/>
                <a:ext cx="81" cy="71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1" name="Rectangle 87">
                <a:extLst>
                  <a:ext uri="{FF2B5EF4-FFF2-40B4-BE49-F238E27FC236}">
                    <a16:creationId xmlns:a16="http://schemas.microsoft.com/office/drawing/2014/main" id="{92FDABF5-94E2-FF4A-829B-5EC36040775B}"/>
                  </a:ext>
                </a:extLst>
              </p:cNvPr>
              <p:cNvSpPr>
                <a:spLocks noChangeArrowheads="1"/>
              </p:cNvSpPr>
              <p:nvPr/>
            </p:nvSpPr>
            <p:spPr bwMode="auto">
              <a:xfrm>
                <a:off x="4221" y="2884"/>
                <a:ext cx="81" cy="6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2" name="Rectangle 88">
                <a:extLst>
                  <a:ext uri="{FF2B5EF4-FFF2-40B4-BE49-F238E27FC236}">
                    <a16:creationId xmlns:a16="http://schemas.microsoft.com/office/drawing/2014/main" id="{BE5FD1BB-BE0A-3044-B86B-4C2F71D3A8BC}"/>
                  </a:ext>
                </a:extLst>
              </p:cNvPr>
              <p:cNvSpPr>
                <a:spLocks noChangeArrowheads="1"/>
              </p:cNvSpPr>
              <p:nvPr/>
            </p:nvSpPr>
            <p:spPr bwMode="auto">
              <a:xfrm>
                <a:off x="3897" y="314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3" name="Rectangle 89">
                <a:extLst>
                  <a:ext uri="{FF2B5EF4-FFF2-40B4-BE49-F238E27FC236}">
                    <a16:creationId xmlns:a16="http://schemas.microsoft.com/office/drawing/2014/main" id="{0E23009C-724E-AD40-9EFF-9269DDA2BD51}"/>
                  </a:ext>
                </a:extLst>
              </p:cNvPr>
              <p:cNvSpPr>
                <a:spLocks noChangeArrowheads="1"/>
              </p:cNvSpPr>
              <p:nvPr/>
            </p:nvSpPr>
            <p:spPr bwMode="auto">
              <a:xfrm>
                <a:off x="4301" y="319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4" name="Rectangle 90">
                <a:extLst>
                  <a:ext uri="{FF2B5EF4-FFF2-40B4-BE49-F238E27FC236}">
                    <a16:creationId xmlns:a16="http://schemas.microsoft.com/office/drawing/2014/main" id="{FA657218-23FB-8549-AD16-745E882C38E3}"/>
                  </a:ext>
                </a:extLst>
              </p:cNvPr>
              <p:cNvSpPr>
                <a:spLocks noChangeArrowheads="1"/>
              </p:cNvSpPr>
              <p:nvPr/>
            </p:nvSpPr>
            <p:spPr bwMode="auto">
              <a:xfrm>
                <a:off x="3815" y="3284"/>
                <a:ext cx="81" cy="2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5" name="Rectangle 91">
                <a:extLst>
                  <a:ext uri="{FF2B5EF4-FFF2-40B4-BE49-F238E27FC236}">
                    <a16:creationId xmlns:a16="http://schemas.microsoft.com/office/drawing/2014/main" id="{1C0828D3-4772-804E-840D-7EABAADE1A6F}"/>
                  </a:ext>
                </a:extLst>
              </p:cNvPr>
              <p:cNvSpPr>
                <a:spLocks noChangeArrowheads="1"/>
              </p:cNvSpPr>
              <p:nvPr/>
            </p:nvSpPr>
            <p:spPr bwMode="auto">
              <a:xfrm>
                <a:off x="3733" y="341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6" name="Rectangle 92">
                <a:extLst>
                  <a:ext uri="{FF2B5EF4-FFF2-40B4-BE49-F238E27FC236}">
                    <a16:creationId xmlns:a16="http://schemas.microsoft.com/office/drawing/2014/main" id="{5711DEC5-636D-8944-8480-C50516A1DD29}"/>
                  </a:ext>
                </a:extLst>
              </p:cNvPr>
              <p:cNvSpPr>
                <a:spLocks noChangeArrowheads="1"/>
              </p:cNvSpPr>
              <p:nvPr/>
            </p:nvSpPr>
            <p:spPr bwMode="auto">
              <a:xfrm>
                <a:off x="4383" y="3254"/>
                <a:ext cx="81" cy="26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7" name="Rectangle 93">
                <a:extLst>
                  <a:ext uri="{FF2B5EF4-FFF2-40B4-BE49-F238E27FC236}">
                    <a16:creationId xmlns:a16="http://schemas.microsoft.com/office/drawing/2014/main" id="{9CC1503A-36FC-6E47-A802-7B21D7A4FFFB}"/>
                  </a:ext>
                </a:extLst>
              </p:cNvPr>
              <p:cNvSpPr>
                <a:spLocks noChangeArrowheads="1"/>
              </p:cNvSpPr>
              <p:nvPr/>
            </p:nvSpPr>
            <p:spPr bwMode="auto">
              <a:xfrm>
                <a:off x="3569" y="348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8" name="Rectangle 94">
                <a:extLst>
                  <a:ext uri="{FF2B5EF4-FFF2-40B4-BE49-F238E27FC236}">
                    <a16:creationId xmlns:a16="http://schemas.microsoft.com/office/drawing/2014/main" id="{F0A8BBCF-FE54-FD42-9D4C-239DA25F9F96}"/>
                  </a:ext>
                </a:extLst>
              </p:cNvPr>
              <p:cNvSpPr>
                <a:spLocks noChangeArrowheads="1"/>
              </p:cNvSpPr>
              <p:nvPr/>
            </p:nvSpPr>
            <p:spPr bwMode="auto">
              <a:xfrm>
                <a:off x="4465" y="3434"/>
                <a:ext cx="81" cy="8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9" name="Rectangle 95">
                <a:extLst>
                  <a:ext uri="{FF2B5EF4-FFF2-40B4-BE49-F238E27FC236}">
                    <a16:creationId xmlns:a16="http://schemas.microsoft.com/office/drawing/2014/main" id="{DB8B85C4-1F75-CC43-90F0-DD8FDA318468}"/>
                  </a:ext>
                </a:extLst>
              </p:cNvPr>
              <p:cNvSpPr>
                <a:spLocks noChangeArrowheads="1"/>
              </p:cNvSpPr>
              <p:nvPr/>
            </p:nvSpPr>
            <p:spPr bwMode="auto">
              <a:xfrm>
                <a:off x="4547" y="3482"/>
                <a:ext cx="81" cy="3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20" name="Rectangle 96">
                <a:extLst>
                  <a:ext uri="{FF2B5EF4-FFF2-40B4-BE49-F238E27FC236}">
                    <a16:creationId xmlns:a16="http://schemas.microsoft.com/office/drawing/2014/main" id="{52D17C42-AB98-6247-B603-C46BB47F7B64}"/>
                  </a:ext>
                </a:extLst>
              </p:cNvPr>
              <p:cNvSpPr>
                <a:spLocks noChangeArrowheads="1"/>
              </p:cNvSpPr>
              <p:nvPr/>
            </p:nvSpPr>
            <p:spPr bwMode="auto">
              <a:xfrm>
                <a:off x="3651" y="3466"/>
                <a:ext cx="81" cy="5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121" name="Group 97">
            <a:extLst>
              <a:ext uri="{FF2B5EF4-FFF2-40B4-BE49-F238E27FC236}">
                <a16:creationId xmlns:a16="http://schemas.microsoft.com/office/drawing/2014/main" id="{B226B853-94B8-5E41-BAAF-AE771898994B}"/>
              </a:ext>
            </a:extLst>
          </p:cNvPr>
          <p:cNvGrpSpPr>
            <a:grpSpLocks/>
          </p:cNvGrpSpPr>
          <p:nvPr/>
        </p:nvGrpSpPr>
        <p:grpSpPr bwMode="auto">
          <a:xfrm>
            <a:off x="1755775" y="4797426"/>
            <a:ext cx="3340100" cy="1439863"/>
            <a:chOff x="146" y="3022"/>
            <a:chExt cx="2104" cy="907"/>
          </a:xfrm>
        </p:grpSpPr>
        <p:grpSp>
          <p:nvGrpSpPr>
            <p:cNvPr id="257122" name="Group 98">
              <a:extLst>
                <a:ext uri="{FF2B5EF4-FFF2-40B4-BE49-F238E27FC236}">
                  <a16:creationId xmlns:a16="http://schemas.microsoft.com/office/drawing/2014/main" id="{34EDAD5B-ACFE-3548-B155-5F45A759B83C}"/>
                </a:ext>
              </a:extLst>
            </p:cNvPr>
            <p:cNvGrpSpPr>
              <a:grpSpLocks/>
            </p:cNvGrpSpPr>
            <p:nvPr/>
          </p:nvGrpSpPr>
          <p:grpSpPr bwMode="auto">
            <a:xfrm>
              <a:off x="146" y="3022"/>
              <a:ext cx="2104" cy="907"/>
              <a:chOff x="146" y="3022"/>
              <a:chExt cx="2104" cy="907"/>
            </a:xfrm>
          </p:grpSpPr>
          <p:grpSp>
            <p:nvGrpSpPr>
              <p:cNvPr id="257123" name="Group 99">
                <a:extLst>
                  <a:ext uri="{FF2B5EF4-FFF2-40B4-BE49-F238E27FC236}">
                    <a16:creationId xmlns:a16="http://schemas.microsoft.com/office/drawing/2014/main" id="{6DA828C7-3C50-F64E-B128-A982BA0C73EF}"/>
                  </a:ext>
                </a:extLst>
              </p:cNvPr>
              <p:cNvGrpSpPr>
                <a:grpSpLocks/>
              </p:cNvGrpSpPr>
              <p:nvPr/>
            </p:nvGrpSpPr>
            <p:grpSpPr bwMode="auto">
              <a:xfrm>
                <a:off x="822" y="3022"/>
                <a:ext cx="1428" cy="907"/>
                <a:chOff x="822" y="3022"/>
                <a:chExt cx="1428" cy="907"/>
              </a:xfrm>
            </p:grpSpPr>
            <p:sp>
              <p:nvSpPr>
                <p:cNvPr id="257124" name="Freeform 100">
                  <a:extLst>
                    <a:ext uri="{FF2B5EF4-FFF2-40B4-BE49-F238E27FC236}">
                      <a16:creationId xmlns:a16="http://schemas.microsoft.com/office/drawing/2014/main" id="{5DC5B99C-AACE-814E-9C6C-9F031C916560}"/>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25" name="Line 101">
                  <a:extLst>
                    <a:ext uri="{FF2B5EF4-FFF2-40B4-BE49-F238E27FC236}">
                      <a16:creationId xmlns:a16="http://schemas.microsoft.com/office/drawing/2014/main" id="{E54C00F2-06B5-5640-A509-8838567CDE04}"/>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26" name="Line 102">
                  <a:extLst>
                    <a:ext uri="{FF2B5EF4-FFF2-40B4-BE49-F238E27FC236}">
                      <a16:creationId xmlns:a16="http://schemas.microsoft.com/office/drawing/2014/main" id="{E39083D9-322F-C54F-AB02-3B6161396C3B}"/>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127" name="Text Box 103">
                <a:extLst>
                  <a:ext uri="{FF2B5EF4-FFF2-40B4-BE49-F238E27FC236}">
                    <a16:creationId xmlns:a16="http://schemas.microsoft.com/office/drawing/2014/main" id="{348B0479-97A5-9F4B-88C1-C93EE771921D}"/>
                  </a:ext>
                </a:extLst>
              </p:cNvPr>
              <p:cNvSpPr txBox="1">
                <a:spLocks noChangeArrowheads="1"/>
              </p:cNvSpPr>
              <p:nvPr/>
            </p:nvSpPr>
            <p:spPr bwMode="auto">
              <a:xfrm>
                <a:off x="146" y="3221"/>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128" name="Group 104">
              <a:extLst>
                <a:ext uri="{FF2B5EF4-FFF2-40B4-BE49-F238E27FC236}">
                  <a16:creationId xmlns:a16="http://schemas.microsoft.com/office/drawing/2014/main" id="{9C6C7940-F5C1-DA4B-A439-21723BD3EB61}"/>
                </a:ext>
              </a:extLst>
            </p:cNvPr>
            <p:cNvGrpSpPr>
              <a:grpSpLocks/>
            </p:cNvGrpSpPr>
            <p:nvPr/>
          </p:nvGrpSpPr>
          <p:grpSpPr bwMode="auto">
            <a:xfrm>
              <a:off x="961" y="3202"/>
              <a:ext cx="1059" cy="705"/>
              <a:chOff x="961" y="3204"/>
              <a:chExt cx="1059" cy="705"/>
            </a:xfrm>
          </p:grpSpPr>
          <p:sp>
            <p:nvSpPr>
              <p:cNvPr id="257129" name="Rectangle 105">
                <a:extLst>
                  <a:ext uri="{FF2B5EF4-FFF2-40B4-BE49-F238E27FC236}">
                    <a16:creationId xmlns:a16="http://schemas.microsoft.com/office/drawing/2014/main" id="{B0D79005-7157-5D44-B83C-DFB045255AAA}"/>
                  </a:ext>
                </a:extLst>
              </p:cNvPr>
              <p:cNvSpPr>
                <a:spLocks noChangeArrowheads="1"/>
              </p:cNvSpPr>
              <p:nvPr/>
            </p:nvSpPr>
            <p:spPr bwMode="auto">
              <a:xfrm>
                <a:off x="1449" y="320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0" name="Rectangle 106">
                <a:extLst>
                  <a:ext uri="{FF2B5EF4-FFF2-40B4-BE49-F238E27FC236}">
                    <a16:creationId xmlns:a16="http://schemas.microsoft.com/office/drawing/2014/main" id="{F0E9607F-28A4-B94C-8401-9628900590AE}"/>
                  </a:ext>
                </a:extLst>
              </p:cNvPr>
              <p:cNvSpPr>
                <a:spLocks noChangeArrowheads="1"/>
              </p:cNvSpPr>
              <p:nvPr/>
            </p:nvSpPr>
            <p:spPr bwMode="auto">
              <a:xfrm>
                <a:off x="1369" y="346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1" name="Rectangle 107">
                <a:extLst>
                  <a:ext uri="{FF2B5EF4-FFF2-40B4-BE49-F238E27FC236}">
                    <a16:creationId xmlns:a16="http://schemas.microsoft.com/office/drawing/2014/main" id="{41936727-ACF2-EE47-8F6E-0E58AFC9BBA7}"/>
                  </a:ext>
                </a:extLst>
              </p:cNvPr>
              <p:cNvSpPr>
                <a:spLocks noChangeArrowheads="1"/>
              </p:cNvSpPr>
              <p:nvPr/>
            </p:nvSpPr>
            <p:spPr bwMode="auto">
              <a:xfrm>
                <a:off x="1531" y="326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2" name="Rectangle 108">
                <a:extLst>
                  <a:ext uri="{FF2B5EF4-FFF2-40B4-BE49-F238E27FC236}">
                    <a16:creationId xmlns:a16="http://schemas.microsoft.com/office/drawing/2014/main" id="{9A1BB071-BE05-9243-8724-B30CB4C9151F}"/>
                  </a:ext>
                </a:extLst>
              </p:cNvPr>
              <p:cNvSpPr>
                <a:spLocks noChangeArrowheads="1"/>
              </p:cNvSpPr>
              <p:nvPr/>
            </p:nvSpPr>
            <p:spPr bwMode="auto">
              <a:xfrm>
                <a:off x="1613" y="3322"/>
                <a:ext cx="81" cy="58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3" name="Rectangle 109">
                <a:extLst>
                  <a:ext uri="{FF2B5EF4-FFF2-40B4-BE49-F238E27FC236}">
                    <a16:creationId xmlns:a16="http://schemas.microsoft.com/office/drawing/2014/main" id="{86D98FBA-1F88-C444-9094-49070D61AA05}"/>
                  </a:ext>
                </a:extLst>
              </p:cNvPr>
              <p:cNvSpPr>
                <a:spLocks noChangeArrowheads="1"/>
              </p:cNvSpPr>
              <p:nvPr/>
            </p:nvSpPr>
            <p:spPr bwMode="auto">
              <a:xfrm>
                <a:off x="1289" y="353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4" name="Rectangle 110">
                <a:extLst>
                  <a:ext uri="{FF2B5EF4-FFF2-40B4-BE49-F238E27FC236}">
                    <a16:creationId xmlns:a16="http://schemas.microsoft.com/office/drawing/2014/main" id="{DD3D72F2-09DB-C64B-B161-9846CD430651}"/>
                  </a:ext>
                </a:extLst>
              </p:cNvPr>
              <p:cNvSpPr>
                <a:spLocks noChangeArrowheads="1"/>
              </p:cNvSpPr>
              <p:nvPr/>
            </p:nvSpPr>
            <p:spPr bwMode="auto">
              <a:xfrm>
                <a:off x="1693" y="358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5" name="Rectangle 111">
                <a:extLst>
                  <a:ext uri="{FF2B5EF4-FFF2-40B4-BE49-F238E27FC236}">
                    <a16:creationId xmlns:a16="http://schemas.microsoft.com/office/drawing/2014/main" id="{86F86E52-EFC9-5B4F-97D9-4755F95B9614}"/>
                  </a:ext>
                </a:extLst>
              </p:cNvPr>
              <p:cNvSpPr>
                <a:spLocks noChangeArrowheads="1"/>
              </p:cNvSpPr>
              <p:nvPr/>
            </p:nvSpPr>
            <p:spPr bwMode="auto">
              <a:xfrm>
                <a:off x="1207" y="3560"/>
                <a:ext cx="81" cy="34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6" name="Rectangle 112">
                <a:extLst>
                  <a:ext uri="{FF2B5EF4-FFF2-40B4-BE49-F238E27FC236}">
                    <a16:creationId xmlns:a16="http://schemas.microsoft.com/office/drawing/2014/main" id="{1CD50CA2-C7C8-B34F-B5B2-EC020A69CD3D}"/>
                  </a:ext>
                </a:extLst>
              </p:cNvPr>
              <p:cNvSpPr>
                <a:spLocks noChangeArrowheads="1"/>
              </p:cNvSpPr>
              <p:nvPr/>
            </p:nvSpPr>
            <p:spPr bwMode="auto">
              <a:xfrm>
                <a:off x="1125" y="380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7" name="Rectangle 113">
                <a:extLst>
                  <a:ext uri="{FF2B5EF4-FFF2-40B4-BE49-F238E27FC236}">
                    <a16:creationId xmlns:a16="http://schemas.microsoft.com/office/drawing/2014/main" id="{57981EE1-36D5-3D42-8AC6-8D24A0492892}"/>
                  </a:ext>
                </a:extLst>
              </p:cNvPr>
              <p:cNvSpPr>
                <a:spLocks noChangeArrowheads="1"/>
              </p:cNvSpPr>
              <p:nvPr/>
            </p:nvSpPr>
            <p:spPr bwMode="auto">
              <a:xfrm>
                <a:off x="1775" y="3700"/>
                <a:ext cx="81" cy="2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8" name="Rectangle 114">
                <a:extLst>
                  <a:ext uri="{FF2B5EF4-FFF2-40B4-BE49-F238E27FC236}">
                    <a16:creationId xmlns:a16="http://schemas.microsoft.com/office/drawing/2014/main" id="{82F59380-1CE2-CD43-A0F7-BAD0033FCAD0}"/>
                  </a:ext>
                </a:extLst>
              </p:cNvPr>
              <p:cNvSpPr>
                <a:spLocks noChangeArrowheads="1"/>
              </p:cNvSpPr>
              <p:nvPr/>
            </p:nvSpPr>
            <p:spPr bwMode="auto">
              <a:xfrm>
                <a:off x="961" y="387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9" name="Rectangle 115">
                <a:extLst>
                  <a:ext uri="{FF2B5EF4-FFF2-40B4-BE49-F238E27FC236}">
                    <a16:creationId xmlns:a16="http://schemas.microsoft.com/office/drawing/2014/main" id="{6145B461-BE42-A349-AD5D-B1934EF115D0}"/>
                  </a:ext>
                </a:extLst>
              </p:cNvPr>
              <p:cNvSpPr>
                <a:spLocks noChangeArrowheads="1"/>
              </p:cNvSpPr>
              <p:nvPr/>
            </p:nvSpPr>
            <p:spPr bwMode="auto">
              <a:xfrm>
                <a:off x="1857" y="377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40" name="Rectangle 116">
                <a:extLst>
                  <a:ext uri="{FF2B5EF4-FFF2-40B4-BE49-F238E27FC236}">
                    <a16:creationId xmlns:a16="http://schemas.microsoft.com/office/drawing/2014/main" id="{7CA1CD51-B697-A44C-95E5-2DDCC293DAE2}"/>
                  </a:ext>
                </a:extLst>
              </p:cNvPr>
              <p:cNvSpPr>
                <a:spLocks noChangeArrowheads="1"/>
              </p:cNvSpPr>
              <p:nvPr/>
            </p:nvSpPr>
            <p:spPr bwMode="auto">
              <a:xfrm>
                <a:off x="1939" y="385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sp>
        <p:nvSpPr>
          <p:cNvPr id="257141" name="Text Box 117">
            <a:extLst>
              <a:ext uri="{FF2B5EF4-FFF2-40B4-BE49-F238E27FC236}">
                <a16:creationId xmlns:a16="http://schemas.microsoft.com/office/drawing/2014/main" id="{7F9ED32D-1A9C-7E49-99C6-F6B8818B8C34}"/>
              </a:ext>
            </a:extLst>
          </p:cNvPr>
          <p:cNvSpPr txBox="1">
            <a:spLocks noChangeArrowheads="1"/>
          </p:cNvSpPr>
          <p:nvPr/>
        </p:nvSpPr>
        <p:spPr bwMode="auto">
          <a:xfrm>
            <a:off x="7939822" y="301993"/>
            <a:ext cx="416242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4400" dirty="0"/>
              <a:t>What the  Customer Sees</a:t>
            </a:r>
          </a:p>
        </p:txBody>
      </p:sp>
    </p:spTree>
    <p:extLst>
      <p:ext uri="{BB962C8B-B14F-4D97-AF65-F5344CB8AC3E}">
        <p14:creationId xmlns:p14="http://schemas.microsoft.com/office/powerpoint/2010/main" val="31529585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5.83333E-6 -7.03704E-6 L 0.07293 -0.10209 " pathEditMode="relative" ptsTypes="AA">
                                      <p:cBhvr>
                                        <p:cTn id="6" dur="2000" fill="hold"/>
                                        <p:tgtEl>
                                          <p:spTgt spid="257039"/>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0" presetClass="path" presetSubtype="0" accel="50000" decel="50000" fill="hold" nodeType="clickEffect">
                                  <p:stCondLst>
                                    <p:cond delay="0"/>
                                  </p:stCondLst>
                                  <p:childTnLst>
                                    <p:animMotion origin="layout" path="M -4.16667E-6 -2.59259E-6 L 0.175 -0.20764 " pathEditMode="relative" ptsTypes="AA">
                                      <p:cBhvr>
                                        <p:cTn id="10" dur="2000" fill="hold"/>
                                        <p:tgtEl>
                                          <p:spTgt spid="257060"/>
                                        </p:tgtEl>
                                        <p:attrNameLst>
                                          <p:attrName>ppt_x</p:attrName>
                                          <p:attrName>ppt_y</p:attrName>
                                        </p:attrNameLst>
                                      </p:cBhvr>
                                    </p:animMotion>
                                  </p:childTnLst>
                                </p:cTn>
                              </p:par>
                            </p:childTnLst>
                          </p:cTn>
                        </p:par>
                      </p:childTnLst>
                    </p:cTn>
                  </p:par>
                  <p:par>
                    <p:cTn id="11" fill="hold" nodeType="clickPar">
                      <p:stCondLst>
                        <p:cond delay="indefinite"/>
                      </p:stCondLst>
                      <p:childTnLst>
                        <p:par>
                          <p:cTn id="12" fill="hold" nodeType="withGroup">
                            <p:stCondLst>
                              <p:cond delay="0"/>
                            </p:stCondLst>
                            <p:childTnLst>
                              <p:par>
                                <p:cTn id="13" presetID="0" presetClass="path" presetSubtype="0" accel="50000" decel="50000" fill="hold" nodeType="clickEffect">
                                  <p:stCondLst>
                                    <p:cond delay="0"/>
                                  </p:stCondLst>
                                  <p:childTnLst>
                                    <p:animMotion origin="layout" path="M -3.33333E-6 4.44444E-6 L 0.22396 -0.31042 " pathEditMode="relative" ptsTypes="AA">
                                      <p:cBhvr>
                                        <p:cTn id="14" dur="2000" fill="hold"/>
                                        <p:tgtEl>
                                          <p:spTgt spid="257080"/>
                                        </p:tgtEl>
                                        <p:attrNameLst>
                                          <p:attrName>ppt_x</p:attrName>
                                          <p:attrName>ppt_y</p:attrName>
                                        </p:attrNameLst>
                                      </p:cBhvr>
                                    </p:animMotion>
                                  </p:childTnLst>
                                </p:cTn>
                              </p:par>
                            </p:childTnLst>
                          </p:cTn>
                        </p:par>
                      </p:childTnLst>
                    </p:cTn>
                  </p:par>
                  <p:par>
                    <p:cTn id="15" fill="hold" nodeType="clickPar">
                      <p:stCondLst>
                        <p:cond delay="indefinite"/>
                      </p:stCondLst>
                      <p:childTnLst>
                        <p:par>
                          <p:cTn id="16" fill="hold" nodeType="withGroup">
                            <p:stCondLst>
                              <p:cond delay="0"/>
                            </p:stCondLst>
                            <p:childTnLst>
                              <p:par>
                                <p:cTn id="17" presetID="0" presetClass="path" presetSubtype="0" accel="50000" decel="50000" fill="hold" nodeType="clickEffect">
                                  <p:stCondLst>
                                    <p:cond delay="0"/>
                                  </p:stCondLst>
                                  <p:childTnLst>
                                    <p:animMotion origin="layout" path="M 1.38778E-17 -4.81481E-6 L 0.31354 -0.41597 " pathEditMode="relative" ptsTypes="AA">
                                      <p:cBhvr>
                                        <p:cTn id="18" dur="2000" fill="hold"/>
                                        <p:tgtEl>
                                          <p:spTgt spid="257100"/>
                                        </p:tgtEl>
                                        <p:attrNameLst>
                                          <p:attrName>ppt_x</p:attrName>
                                          <p:attrName>ppt_y</p:attrName>
                                        </p:attrNameLst>
                                      </p:cBhvr>
                                    </p:animMotion>
                                  </p:childTnLst>
                                </p:cTn>
                              </p:par>
                            </p:childTnLst>
                          </p:cTn>
                        </p:par>
                      </p:childTnLst>
                    </p:cTn>
                  </p:par>
                  <p:par>
                    <p:cTn id="19" fill="hold" nodeType="clickPar">
                      <p:stCondLst>
                        <p:cond delay="indefinite"/>
                      </p:stCondLst>
                      <p:childTnLst>
                        <p:par>
                          <p:cTn id="20" fill="hold" nodeType="withGroup">
                            <p:stCondLst>
                              <p:cond delay="0"/>
                            </p:stCondLst>
                            <p:childTnLst>
                              <p:par>
                                <p:cTn id="21" presetID="0" presetClass="path" presetSubtype="0" accel="50000" decel="50000" fill="hold" nodeType="clickEffect">
                                  <p:stCondLst>
                                    <p:cond delay="0"/>
                                  </p:stCondLst>
                                  <p:childTnLst>
                                    <p:animMotion origin="layout" path="M 1.11111E-6 2.59259E-6 L 0.39687 -0.51042 " pathEditMode="relative" ptsTypes="AA">
                                      <p:cBhvr>
                                        <p:cTn id="22" dur="2000" fill="hold"/>
                                        <p:tgtEl>
                                          <p:spTgt spid="257121"/>
                                        </p:tgtEl>
                                        <p:attrNameLst>
                                          <p:attrName>ppt_x</p:attrName>
                                          <p:attrName>ppt_y</p:attrName>
                                        </p:attrNameLst>
                                      </p:cBhvr>
                                    </p:animMotion>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703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7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141"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54F18-AFE2-40A0-A866-1C178CF6EB17}"/>
              </a:ext>
            </a:extLst>
          </p:cNvPr>
          <p:cNvSpPr>
            <a:spLocks noGrp="1"/>
          </p:cNvSpPr>
          <p:nvPr>
            <p:ph type="title"/>
          </p:nvPr>
        </p:nvSpPr>
        <p:spPr/>
        <p:txBody>
          <a:bodyPr/>
          <a:lstStyle/>
          <a:p>
            <a:r>
              <a:rPr lang="en-GB" dirty="0"/>
              <a:t>History</a:t>
            </a:r>
          </a:p>
        </p:txBody>
      </p:sp>
      <p:sp>
        <p:nvSpPr>
          <p:cNvPr id="4" name="Content Placeholder 3">
            <a:extLst>
              <a:ext uri="{FF2B5EF4-FFF2-40B4-BE49-F238E27FC236}">
                <a16:creationId xmlns:a16="http://schemas.microsoft.com/office/drawing/2014/main" id="{3FB5085B-CED6-4F4D-9B52-8899D83E280D}"/>
              </a:ext>
            </a:extLst>
          </p:cNvPr>
          <p:cNvSpPr>
            <a:spLocks noGrp="1"/>
          </p:cNvSpPr>
          <p:nvPr>
            <p:ph idx="1"/>
          </p:nvPr>
        </p:nvSpPr>
        <p:spPr/>
        <p:txBody>
          <a:bodyPr/>
          <a:lstStyle/>
          <a:p>
            <a:r>
              <a:rPr lang="en-GB" dirty="0"/>
              <a:t>Beware of a six sigma expert who knows nothing about your technology.</a:t>
            </a:r>
          </a:p>
          <a:p>
            <a:endParaRPr lang="en-GB" dirty="0"/>
          </a:p>
          <a:p>
            <a:r>
              <a:rPr lang="en-GB" dirty="0"/>
              <a:t>Beware one ended specifications.</a:t>
            </a:r>
          </a:p>
          <a:p>
            <a:endParaRPr lang="en-GB" dirty="0"/>
          </a:p>
          <a:p>
            <a:r>
              <a:rPr lang="en-GB" dirty="0"/>
              <a:t>Make sure you are measuring the right attributes.</a:t>
            </a:r>
          </a:p>
        </p:txBody>
      </p:sp>
    </p:spTree>
    <p:extLst>
      <p:ext uri="{BB962C8B-B14F-4D97-AF65-F5344CB8AC3E}">
        <p14:creationId xmlns:p14="http://schemas.microsoft.com/office/powerpoint/2010/main" val="2606827853"/>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ECBD514A-95FA-344A-9B08-8B564D8974EC}"/>
              </a:ext>
            </a:extLst>
          </p:cNvPr>
          <p:cNvSpPr>
            <a:spLocks noGrp="1"/>
          </p:cNvSpPr>
          <p:nvPr>
            <p:ph type="body" sz="quarter" idx="15"/>
          </p:nvPr>
        </p:nvSpPr>
        <p:spPr>
          <a:xfrm>
            <a:off x="1008748" y="1443694"/>
            <a:ext cx="9662902" cy="4359060"/>
          </a:xfrm>
        </p:spPr>
        <p:txBody>
          <a:bodyPr/>
          <a:lstStyle/>
          <a:p>
            <a:r>
              <a:rPr lang="en-US" sz="2000" dirty="0"/>
              <a:t>Manufacturing should provide design with process capability information – the long and short term standard deviations of their processes.</a:t>
            </a:r>
          </a:p>
          <a:p>
            <a:endParaRPr lang="en-US" sz="2000" dirty="0"/>
          </a:p>
          <a:p>
            <a:r>
              <a:rPr lang="en-US" sz="2000" dirty="0"/>
              <a:t>Design should use the capability information to set tolerances, especially on critical design parameters or features – remember world class is a </a:t>
            </a:r>
            <a:r>
              <a:rPr lang="en-US" sz="2000" dirty="0" err="1"/>
              <a:t>C</a:t>
            </a:r>
            <a:r>
              <a:rPr lang="en-US" sz="2000" baseline="-25000" dirty="0" err="1"/>
              <a:t>p</a:t>
            </a:r>
            <a:r>
              <a:rPr lang="en-US" sz="2000" dirty="0"/>
              <a:t> &gt; 2 (six sigma). If this is not possible - because of customer requirements:</a:t>
            </a:r>
          </a:p>
          <a:p>
            <a:endParaRPr lang="en-US" sz="2000" dirty="0"/>
          </a:p>
          <a:p>
            <a:pPr lvl="1"/>
            <a:r>
              <a:rPr lang="en-US" sz="2000" dirty="0"/>
              <a:t>Change the manufacturing process</a:t>
            </a:r>
          </a:p>
          <a:p>
            <a:pPr lvl="1"/>
            <a:r>
              <a:rPr lang="en-US" sz="2000" dirty="0"/>
              <a:t>Improve the manufacturing process</a:t>
            </a:r>
          </a:p>
          <a:p>
            <a:pPr lvl="1"/>
            <a:r>
              <a:rPr lang="en-US" sz="2000" dirty="0"/>
              <a:t>Live with the higher defect levels and rely on inspection to find and remove them (studies show human inspection to be about 70% effective (one sigma performance)</a:t>
            </a:r>
          </a:p>
          <a:p>
            <a:pPr lvl="1"/>
            <a:r>
              <a:rPr lang="en-US" sz="2000" dirty="0"/>
              <a:t>Use Robust Design to set new target values where the actual process variation is less sensitive </a:t>
            </a:r>
          </a:p>
        </p:txBody>
      </p:sp>
      <p:sp>
        <p:nvSpPr>
          <p:cNvPr id="4" name="Title 3">
            <a:extLst>
              <a:ext uri="{FF2B5EF4-FFF2-40B4-BE49-F238E27FC236}">
                <a16:creationId xmlns:a16="http://schemas.microsoft.com/office/drawing/2014/main" id="{3EFC2D95-FBAA-8549-A77E-1DB40B9E4EA4}"/>
              </a:ext>
            </a:extLst>
          </p:cNvPr>
          <p:cNvSpPr>
            <a:spLocks noGrp="1"/>
          </p:cNvSpPr>
          <p:nvPr>
            <p:ph type="title"/>
          </p:nvPr>
        </p:nvSpPr>
        <p:spPr>
          <a:xfrm>
            <a:off x="116062" y="121844"/>
            <a:ext cx="11010600" cy="664797"/>
          </a:xfrm>
        </p:spPr>
        <p:txBody>
          <a:bodyPr/>
          <a:lstStyle/>
          <a:p>
            <a:r>
              <a:rPr lang="en-US" dirty="0"/>
              <a:t>What does this mean</a:t>
            </a:r>
          </a:p>
        </p:txBody>
      </p:sp>
    </p:spTree>
    <p:extLst>
      <p:ext uri="{BB962C8B-B14F-4D97-AF65-F5344CB8AC3E}">
        <p14:creationId xmlns:p14="http://schemas.microsoft.com/office/powerpoint/2010/main" val="3857808486"/>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F070EF-9568-FB64-5824-BAFE3373FCF4}"/>
              </a:ext>
            </a:extLst>
          </p:cNvPr>
          <p:cNvSpPr>
            <a:spLocks noGrp="1"/>
          </p:cNvSpPr>
          <p:nvPr>
            <p:ph type="body" sz="quarter" idx="15"/>
          </p:nvPr>
        </p:nvSpPr>
        <p:spPr/>
        <p:txBody>
          <a:bodyPr/>
          <a:lstStyle/>
          <a:p>
            <a:r>
              <a:rPr lang="en-GB" dirty="0"/>
              <a:t>Sub Component</a:t>
            </a:r>
          </a:p>
          <a:p>
            <a:r>
              <a:rPr lang="en-GB" dirty="0"/>
              <a:t>Requirement</a:t>
            </a:r>
          </a:p>
          <a:p>
            <a:r>
              <a:rPr lang="en-GB" dirty="0"/>
              <a:t>Function</a:t>
            </a:r>
          </a:p>
          <a:p>
            <a:r>
              <a:rPr lang="en-GB" dirty="0"/>
              <a:t>Solution</a:t>
            </a:r>
          </a:p>
          <a:p>
            <a:r>
              <a:rPr lang="en-GB" dirty="0"/>
              <a:t>Critical Solution</a:t>
            </a:r>
          </a:p>
          <a:p>
            <a:r>
              <a:rPr lang="en-GB" dirty="0"/>
              <a:t>Noise </a:t>
            </a:r>
          </a:p>
          <a:p>
            <a:r>
              <a:rPr lang="en-GB" dirty="0"/>
              <a:t>Control</a:t>
            </a:r>
          </a:p>
          <a:p>
            <a:endParaRPr lang="en-GB" dirty="0"/>
          </a:p>
          <a:p>
            <a:endParaRPr lang="en-GB" dirty="0"/>
          </a:p>
          <a:p>
            <a:r>
              <a:rPr lang="en-GB" dirty="0"/>
              <a:t>Process</a:t>
            </a:r>
          </a:p>
          <a:p>
            <a:r>
              <a:rPr lang="en-GB"/>
              <a:t>Requirement</a:t>
            </a:r>
            <a:endParaRPr lang="en-GB" dirty="0"/>
          </a:p>
          <a:p>
            <a:r>
              <a:rPr lang="en-GB" dirty="0"/>
              <a:t>Function</a:t>
            </a:r>
          </a:p>
          <a:p>
            <a:r>
              <a:rPr lang="en-GB" dirty="0"/>
              <a:t>Solution</a:t>
            </a:r>
          </a:p>
          <a:p>
            <a:endParaRPr lang="en-GB" dirty="0"/>
          </a:p>
        </p:txBody>
      </p:sp>
      <p:sp>
        <p:nvSpPr>
          <p:cNvPr id="3" name="Title 2">
            <a:extLst>
              <a:ext uri="{FF2B5EF4-FFF2-40B4-BE49-F238E27FC236}">
                <a16:creationId xmlns:a16="http://schemas.microsoft.com/office/drawing/2014/main" id="{107D7F81-D257-0BDC-35A1-06280165E8FD}"/>
              </a:ext>
            </a:extLst>
          </p:cNvPr>
          <p:cNvSpPr>
            <a:spLocks noGrp="1"/>
          </p:cNvSpPr>
          <p:nvPr>
            <p:ph type="title"/>
          </p:nvPr>
        </p:nvSpPr>
        <p:spPr/>
        <p:txBody>
          <a:bodyPr/>
          <a:lstStyle/>
          <a:p>
            <a:r>
              <a:rPr lang="en-GB" dirty="0"/>
              <a:t>QFD 4 Start Here</a:t>
            </a:r>
          </a:p>
        </p:txBody>
      </p:sp>
    </p:spTree>
    <p:extLst>
      <p:ext uri="{BB962C8B-B14F-4D97-AF65-F5344CB8AC3E}">
        <p14:creationId xmlns:p14="http://schemas.microsoft.com/office/powerpoint/2010/main" val="315747434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7587" name="Rectangle 3"/>
          <p:cNvSpPr>
            <a:spLocks noGrp="1" noChangeArrowheads="1"/>
          </p:cNvSpPr>
          <p:nvPr>
            <p:ph type="body" sz="quarter" idx="15"/>
          </p:nvPr>
        </p:nvSpPr>
        <p:spPr/>
        <p:txBody>
          <a:bodyPr/>
          <a:lstStyle/>
          <a:p>
            <a:pPr defTabSz="703402"/>
            <a:r>
              <a:rPr lang="en-GB" sz="2000" dirty="0"/>
              <a:t>To establish what needs to be controlled, how it is to be controlled and what measurements of the process are required</a:t>
            </a:r>
          </a:p>
          <a:p>
            <a:pPr defTabSz="703402"/>
            <a:r>
              <a:rPr lang="en-GB" sz="2000" dirty="0"/>
              <a:t>Defines: </a:t>
            </a:r>
          </a:p>
          <a:p>
            <a:pPr lvl="1" defTabSz="703402"/>
            <a:r>
              <a:rPr lang="en-GB" sz="1800" dirty="0"/>
              <a:t>WHAT needs to be Controlled</a:t>
            </a:r>
          </a:p>
          <a:p>
            <a:pPr lvl="1" defTabSz="703402"/>
            <a:r>
              <a:rPr lang="en-GB" sz="1800" dirty="0"/>
              <a:t>HOW it is to be Controlled</a:t>
            </a:r>
          </a:p>
          <a:p>
            <a:pPr lvl="1" defTabSz="703402"/>
            <a:r>
              <a:rPr lang="en-GB" sz="1800" dirty="0"/>
              <a:t>WHAT measurements are needed</a:t>
            </a:r>
          </a:p>
          <a:p>
            <a:pPr lvl="1" defTabSz="703402"/>
            <a:r>
              <a:rPr lang="en-GB" sz="1800" dirty="0"/>
              <a:t>HOW OFTEN are measurements taken and by WHOM</a:t>
            </a:r>
          </a:p>
          <a:p>
            <a:pPr lvl="1" defTabSz="703402"/>
            <a:r>
              <a:rPr lang="en-GB" sz="1800" dirty="0"/>
              <a:t>WHAT corrective action should be taken, WHEN and </a:t>
            </a:r>
            <a:r>
              <a:rPr lang="en-GB" sz="1800"/>
              <a:t>by WHOM</a:t>
            </a:r>
            <a:endParaRPr lang="en-GB" sz="1800" dirty="0"/>
          </a:p>
          <a:p>
            <a:pPr defTabSz="703402"/>
            <a:r>
              <a:rPr lang="en-GB" sz="2000" dirty="0"/>
              <a:t>A useful planning tool is Quality Function Deployment 4</a:t>
            </a:r>
          </a:p>
        </p:txBody>
      </p:sp>
      <p:sp>
        <p:nvSpPr>
          <p:cNvPr id="707586" name="Rectangle 2"/>
          <p:cNvSpPr>
            <a:spLocks noGrp="1" noChangeArrowheads="1"/>
          </p:cNvSpPr>
          <p:nvPr>
            <p:ph type="title"/>
          </p:nvPr>
        </p:nvSpPr>
        <p:spPr>
          <a:xfrm>
            <a:off x="143439" y="55445"/>
            <a:ext cx="11010600" cy="664797"/>
          </a:xfrm>
        </p:spPr>
        <p:txBody>
          <a:bodyPr/>
          <a:lstStyle/>
          <a:p>
            <a:pPr defTabSz="703402"/>
            <a:r>
              <a:rPr lang="en-GB" dirty="0"/>
              <a:t> Process Control Planning</a:t>
            </a:r>
          </a:p>
        </p:txBody>
      </p:sp>
    </p:spTree>
    <p:extLst>
      <p:ext uri="{BB962C8B-B14F-4D97-AF65-F5344CB8AC3E}">
        <p14:creationId xmlns:p14="http://schemas.microsoft.com/office/powerpoint/2010/main" val="332118756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3095A7-6EEC-40A9-8A67-B7228ECCE99B}"/>
              </a:ext>
            </a:extLst>
          </p:cNvPr>
          <p:cNvSpPr/>
          <p:nvPr/>
        </p:nvSpPr>
        <p:spPr>
          <a:xfrm>
            <a:off x="1844117" y="3679502"/>
            <a:ext cx="7972254" cy="265011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754" name="Rectangle 3"/>
          <p:cNvSpPr>
            <a:spLocks noGrp="1" noChangeArrowheads="1"/>
          </p:cNvSpPr>
          <p:nvPr>
            <p:ph type="body" sz="quarter" idx="15"/>
          </p:nvPr>
        </p:nvSpPr>
        <p:spPr>
          <a:xfrm>
            <a:off x="1062237" y="1355676"/>
            <a:ext cx="9151713" cy="4359060"/>
          </a:xfrm>
        </p:spPr>
        <p:txBody>
          <a:bodyPr/>
          <a:lstStyle/>
          <a:p>
            <a:pPr marL="0" indent="0">
              <a:buNone/>
            </a:pPr>
            <a:r>
              <a:rPr lang="en-GB" sz="2000" b="1" dirty="0"/>
              <a:t>What is it?</a:t>
            </a:r>
          </a:p>
          <a:p>
            <a:r>
              <a:rPr lang="en-GB" dirty="0"/>
              <a:t>QFD 4 is part of the QFD methodology that can help an organization develop the most appropriate Production Process Control Plans for a product.</a:t>
            </a:r>
          </a:p>
          <a:p>
            <a:r>
              <a:rPr lang="en-GB" dirty="0"/>
              <a:t>The QFD 4 chart is a type of matrix diagram that allows a New Product Introduction team to assess the relationships between manufacturing system process requirements and production/quality control requirements thereby helping assure requirements flow-down and assess the impact of manufacturing process selection on achievement of the design (and thereby customer) requirements.</a:t>
            </a:r>
          </a:p>
          <a:p>
            <a:endParaRPr lang="en-GB" dirty="0"/>
          </a:p>
        </p:txBody>
      </p:sp>
      <p:sp>
        <p:nvSpPr>
          <p:cNvPr id="74753" name="Rectangle 2"/>
          <p:cNvSpPr>
            <a:spLocks noGrp="1" noChangeArrowheads="1"/>
          </p:cNvSpPr>
          <p:nvPr>
            <p:ph type="title"/>
          </p:nvPr>
        </p:nvSpPr>
        <p:spPr>
          <a:xfrm>
            <a:off x="307703" y="149221"/>
            <a:ext cx="11010600" cy="664797"/>
          </a:xfrm>
        </p:spPr>
        <p:txBody>
          <a:bodyPr/>
          <a:lstStyle/>
          <a:p>
            <a:r>
              <a:rPr lang="en-GB" dirty="0"/>
              <a:t>QFD 4</a:t>
            </a:r>
          </a:p>
        </p:txBody>
      </p:sp>
      <p:pic>
        <p:nvPicPr>
          <p:cNvPr id="5" name="Picture 4">
            <a:extLst>
              <a:ext uri="{FF2B5EF4-FFF2-40B4-BE49-F238E27FC236}">
                <a16:creationId xmlns:a16="http://schemas.microsoft.com/office/drawing/2014/main" id="{FFAA065B-0F35-8046-954D-6C3366930A6F}"/>
              </a:ext>
            </a:extLst>
          </p:cNvPr>
          <p:cNvPicPr>
            <a:picLocks noChangeAspect="1"/>
          </p:cNvPicPr>
          <p:nvPr/>
        </p:nvPicPr>
        <p:blipFill>
          <a:blip r:embed="rId3"/>
          <a:stretch>
            <a:fillRect/>
          </a:stretch>
        </p:blipFill>
        <p:spPr>
          <a:xfrm>
            <a:off x="1844117" y="3679502"/>
            <a:ext cx="7937771" cy="2622425"/>
          </a:xfrm>
          <a:prstGeom prst="rect">
            <a:avLst/>
          </a:prstGeom>
        </p:spPr>
      </p:pic>
    </p:spTree>
    <p:extLst>
      <p:ext uri="{BB962C8B-B14F-4D97-AF65-F5344CB8AC3E}">
        <p14:creationId xmlns:p14="http://schemas.microsoft.com/office/powerpoint/2010/main" val="92213491"/>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0AC79B-7F8D-4D7E-A8A7-B3DA58C39990}"/>
              </a:ext>
            </a:extLst>
          </p:cNvPr>
          <p:cNvSpPr/>
          <p:nvPr/>
        </p:nvSpPr>
        <p:spPr>
          <a:xfrm>
            <a:off x="2102572" y="3011497"/>
            <a:ext cx="7742285" cy="322791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8AE411F-C6D7-C748-8B08-F7FA29C6DC6D}"/>
              </a:ext>
            </a:extLst>
          </p:cNvPr>
          <p:cNvPicPr>
            <a:picLocks noChangeAspect="1"/>
          </p:cNvPicPr>
          <p:nvPr/>
        </p:nvPicPr>
        <p:blipFill rotWithShape="1">
          <a:blip r:embed="rId2"/>
          <a:srcRect r="19315"/>
          <a:stretch/>
        </p:blipFill>
        <p:spPr>
          <a:xfrm>
            <a:off x="2216887" y="3184636"/>
            <a:ext cx="7460514" cy="3054780"/>
          </a:xfrm>
          <a:prstGeom prst="rect">
            <a:avLst/>
          </a:prstGeom>
        </p:spPr>
      </p:pic>
      <p:sp>
        <p:nvSpPr>
          <p:cNvPr id="76802" name="Rectangle 2"/>
          <p:cNvSpPr>
            <a:spLocks noGrp="1" noChangeArrowheads="1"/>
          </p:cNvSpPr>
          <p:nvPr>
            <p:ph type="title"/>
          </p:nvPr>
        </p:nvSpPr>
        <p:spPr>
          <a:xfrm>
            <a:off x="1665767" y="674914"/>
            <a:ext cx="6489700" cy="360944"/>
          </a:xfrm>
        </p:spPr>
        <p:txBody>
          <a:bodyPr>
            <a:normAutofit fontScale="90000"/>
          </a:bodyPr>
          <a:lstStyle/>
          <a:p>
            <a:pPr eaLnBrk="1" hangingPunct="1"/>
            <a:r>
              <a:rPr lang="en-US" dirty="0">
                <a:latin typeface="Arial" charset="0"/>
              </a:rPr>
              <a:t>QFD 4 Steps</a:t>
            </a:r>
          </a:p>
        </p:txBody>
      </p:sp>
      <p:sp>
        <p:nvSpPr>
          <p:cNvPr id="76807" name="AutoShape 11"/>
          <p:cNvSpPr>
            <a:spLocks noChangeArrowheads="1"/>
          </p:cNvSpPr>
          <p:nvPr/>
        </p:nvSpPr>
        <p:spPr bwMode="auto">
          <a:xfrm>
            <a:off x="1891845" y="2385617"/>
            <a:ext cx="1828800" cy="976650"/>
          </a:xfrm>
          <a:prstGeom prst="wedgeRoundRectCallout">
            <a:avLst>
              <a:gd name="adj1" fmla="val 19374"/>
              <a:gd name="adj2" fmla="val 220708"/>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1400" dirty="0">
                <a:solidFill>
                  <a:schemeClr val="tx1"/>
                </a:solidFill>
              </a:rPr>
              <a:t>Step 1: Process Parameters and targets from What- Why Table</a:t>
            </a:r>
          </a:p>
        </p:txBody>
      </p:sp>
      <p:sp>
        <p:nvSpPr>
          <p:cNvPr id="10" name="AutoShape 11"/>
          <p:cNvSpPr>
            <a:spLocks noChangeArrowheads="1"/>
          </p:cNvSpPr>
          <p:nvPr/>
        </p:nvSpPr>
        <p:spPr bwMode="auto">
          <a:xfrm>
            <a:off x="3883931" y="1878724"/>
            <a:ext cx="3147504" cy="813616"/>
          </a:xfrm>
          <a:prstGeom prst="wedgeRoundRectCallout">
            <a:avLst>
              <a:gd name="adj1" fmla="val 3380"/>
              <a:gd name="adj2" fmla="val 239830"/>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eaLnBrk="0" hangingPunct="0"/>
            <a:r>
              <a:rPr lang="en-GB" sz="1400" dirty="0">
                <a:solidFill>
                  <a:schemeClr val="tx1"/>
                </a:solidFill>
              </a:rPr>
              <a:t>Step 2: Operational Evaluation</a:t>
            </a:r>
          </a:p>
          <a:p>
            <a:pPr eaLnBrk="0" hangingPunct="0"/>
            <a:r>
              <a:rPr lang="en-GB" sz="1400" dirty="0">
                <a:solidFill>
                  <a:schemeClr val="tx1"/>
                </a:solidFill>
              </a:rPr>
              <a:t>Assessment of ability to achieve the process parameters</a:t>
            </a:r>
          </a:p>
        </p:txBody>
      </p:sp>
      <p:sp>
        <p:nvSpPr>
          <p:cNvPr id="11" name="AutoShape 11"/>
          <p:cNvSpPr>
            <a:spLocks noChangeArrowheads="1"/>
          </p:cNvSpPr>
          <p:nvPr/>
        </p:nvSpPr>
        <p:spPr bwMode="auto">
          <a:xfrm>
            <a:off x="7534768" y="1934228"/>
            <a:ext cx="3640624" cy="758112"/>
          </a:xfrm>
          <a:prstGeom prst="wedgeRoundRectCallout">
            <a:avLst>
              <a:gd name="adj1" fmla="val -44644"/>
              <a:gd name="adj2" fmla="val 234634"/>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eaLnBrk="0" hangingPunct="0"/>
            <a:r>
              <a:rPr lang="en-GB" sz="1400" dirty="0">
                <a:solidFill>
                  <a:schemeClr val="tx1"/>
                </a:solidFill>
              </a:rPr>
              <a:t>Step 3: Planning Requirements</a:t>
            </a:r>
          </a:p>
          <a:p>
            <a:pPr eaLnBrk="0" hangingPunct="0"/>
            <a:r>
              <a:rPr lang="en-GB" sz="1400" dirty="0">
                <a:solidFill>
                  <a:schemeClr val="tx1"/>
                </a:solidFill>
              </a:rPr>
              <a:t>What control methods are to used to control the process parameters</a:t>
            </a:r>
          </a:p>
          <a:p>
            <a:pPr eaLnBrk="0" hangingPunct="0"/>
            <a:r>
              <a:rPr lang="en-GB" sz="1400" dirty="0">
                <a:solidFill>
                  <a:schemeClr val="tx1"/>
                </a:solidFill>
              </a:rPr>
              <a:t> </a:t>
            </a:r>
          </a:p>
        </p:txBody>
      </p:sp>
    </p:spTree>
    <p:extLst>
      <p:ext uri="{BB962C8B-B14F-4D97-AF65-F5344CB8AC3E}">
        <p14:creationId xmlns:p14="http://schemas.microsoft.com/office/powerpoint/2010/main" val="955447705"/>
      </p:ext>
    </p:extLst>
  </p:cSld>
  <p:clrMapOvr>
    <a:masterClrMapping/>
  </p:clrMapOvr>
  <p:transition>
    <p:wipe dir="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46542" y="169006"/>
            <a:ext cx="8966866" cy="390332"/>
          </a:xfrm>
        </p:spPr>
        <p:txBody>
          <a:bodyPr>
            <a:normAutofit fontScale="90000"/>
          </a:bodyPr>
          <a:lstStyle/>
          <a:p>
            <a:r>
              <a:rPr lang="en-GB" dirty="0">
                <a:latin typeface="Arial" charset="0"/>
              </a:rPr>
              <a:t>Systems Engineering Philosophy </a:t>
            </a:r>
          </a:p>
        </p:txBody>
      </p:sp>
      <p:sp>
        <p:nvSpPr>
          <p:cNvPr id="26626" name="Rectangle 2"/>
          <p:cNvSpPr>
            <a:spLocks noChangeArrowheads="1"/>
          </p:cNvSpPr>
          <p:nvPr/>
        </p:nvSpPr>
        <p:spPr bwMode="auto">
          <a:xfrm>
            <a:off x="4844614" y="2590459"/>
            <a:ext cx="2870200" cy="128953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a:r>
              <a:rPr lang="en-GB" sz="2585" dirty="0">
                <a:solidFill>
                  <a:schemeClr val="tx1"/>
                </a:solidFill>
              </a:rPr>
              <a:t>System</a:t>
            </a:r>
          </a:p>
          <a:p>
            <a:pPr algn="ctr"/>
            <a:r>
              <a:rPr lang="en-GB" sz="2585" dirty="0">
                <a:solidFill>
                  <a:schemeClr val="tx1"/>
                </a:solidFill>
              </a:rPr>
              <a:t>Y = </a:t>
            </a:r>
            <a:r>
              <a:rPr lang="en-GB" sz="2585" i="1" dirty="0">
                <a:solidFill>
                  <a:schemeClr val="tx1"/>
                </a:solidFill>
              </a:rPr>
              <a:t>f</a:t>
            </a:r>
            <a:r>
              <a:rPr lang="en-GB" sz="2585" dirty="0">
                <a:solidFill>
                  <a:schemeClr val="tx1"/>
                </a:solidFill>
              </a:rPr>
              <a:t>(u, x)</a:t>
            </a:r>
          </a:p>
        </p:txBody>
      </p:sp>
      <p:cxnSp>
        <p:nvCxnSpPr>
          <p:cNvPr id="26627" name="Straight Arrow Connector 4"/>
          <p:cNvCxnSpPr>
            <a:cxnSpLocks noChangeShapeType="1"/>
          </p:cNvCxnSpPr>
          <p:nvPr/>
        </p:nvCxnSpPr>
        <p:spPr bwMode="auto">
          <a:xfrm>
            <a:off x="7714808" y="2906981"/>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28" name="Straight Arrow Connector 5"/>
          <p:cNvCxnSpPr>
            <a:cxnSpLocks noChangeShapeType="1"/>
          </p:cNvCxnSpPr>
          <p:nvPr/>
        </p:nvCxnSpPr>
        <p:spPr bwMode="auto">
          <a:xfrm>
            <a:off x="7702108" y="3516581"/>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29" name="Straight Arrow Connector 6"/>
          <p:cNvCxnSpPr>
            <a:cxnSpLocks noChangeShapeType="1"/>
          </p:cNvCxnSpPr>
          <p:nvPr/>
        </p:nvCxnSpPr>
        <p:spPr bwMode="auto">
          <a:xfrm>
            <a:off x="3333308" y="2871812"/>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30" name="Straight Arrow Connector 7"/>
          <p:cNvCxnSpPr>
            <a:cxnSpLocks noChangeShapeType="1"/>
          </p:cNvCxnSpPr>
          <p:nvPr/>
        </p:nvCxnSpPr>
        <p:spPr bwMode="auto">
          <a:xfrm>
            <a:off x="3333308" y="3223505"/>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31" name="Straight Arrow Connector 8"/>
          <p:cNvCxnSpPr>
            <a:cxnSpLocks noChangeShapeType="1"/>
          </p:cNvCxnSpPr>
          <p:nvPr/>
        </p:nvCxnSpPr>
        <p:spPr bwMode="auto">
          <a:xfrm>
            <a:off x="3346008" y="3610366"/>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sp>
        <p:nvSpPr>
          <p:cNvPr id="26632" name="TextBox 9"/>
          <p:cNvSpPr txBox="1">
            <a:spLocks noChangeArrowheads="1"/>
          </p:cNvSpPr>
          <p:nvPr/>
        </p:nvSpPr>
        <p:spPr bwMode="auto">
          <a:xfrm>
            <a:off x="3174568" y="2262226"/>
            <a:ext cx="1386918" cy="4331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215"/>
              <a:t>Inputs Us</a:t>
            </a:r>
          </a:p>
        </p:txBody>
      </p:sp>
      <p:sp>
        <p:nvSpPr>
          <p:cNvPr id="26633" name="TextBox 10"/>
          <p:cNvSpPr txBox="1">
            <a:spLocks noChangeArrowheads="1"/>
          </p:cNvSpPr>
          <p:nvPr/>
        </p:nvSpPr>
        <p:spPr bwMode="auto">
          <a:xfrm>
            <a:off x="7943408" y="2320842"/>
            <a:ext cx="1586973" cy="4331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215"/>
              <a:t>Outputs Ys</a:t>
            </a:r>
          </a:p>
        </p:txBody>
      </p:sp>
      <p:sp>
        <p:nvSpPr>
          <p:cNvPr id="14" name="Rounded Rectangular Callout 13"/>
          <p:cNvSpPr/>
          <p:nvPr/>
        </p:nvSpPr>
        <p:spPr bwMode="auto">
          <a:xfrm>
            <a:off x="6014496" y="4042692"/>
            <a:ext cx="4835211" cy="1172165"/>
          </a:xfrm>
          <a:prstGeom prst="wedgeRoundRectCallout">
            <a:avLst>
              <a:gd name="adj1" fmla="val 15278"/>
              <a:gd name="adj2" fmla="val -8522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662" dirty="0">
                <a:solidFill>
                  <a:schemeClr val="tx1"/>
                </a:solidFill>
              </a:rPr>
              <a:t>Measuring the output is too late! If  the transfer function Y = f(u, x) is understood then Y can be determined from a knowledge of x and u</a:t>
            </a:r>
          </a:p>
        </p:txBody>
      </p:sp>
      <p:sp>
        <p:nvSpPr>
          <p:cNvPr id="15" name="TextBox 14"/>
          <p:cNvSpPr txBox="1">
            <a:spLocks noChangeArrowheads="1"/>
          </p:cNvSpPr>
          <p:nvPr/>
        </p:nvSpPr>
        <p:spPr bwMode="auto">
          <a:xfrm>
            <a:off x="1876422" y="5451258"/>
            <a:ext cx="8521700" cy="60388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defRPr/>
            </a:pPr>
            <a:r>
              <a:rPr lang="en-GB" sz="1662" dirty="0">
                <a:solidFill>
                  <a:schemeClr val="dk1"/>
                </a:solidFill>
              </a:rPr>
              <a:t>If we understand Y = </a:t>
            </a:r>
            <a:r>
              <a:rPr lang="en-GB" sz="1662" i="1" dirty="0">
                <a:solidFill>
                  <a:schemeClr val="dk1"/>
                </a:solidFill>
              </a:rPr>
              <a:t>f</a:t>
            </a:r>
            <a:r>
              <a:rPr lang="en-GB" sz="1662" dirty="0">
                <a:solidFill>
                  <a:schemeClr val="dk1"/>
                </a:solidFill>
              </a:rPr>
              <a:t>(</a:t>
            </a:r>
            <a:r>
              <a:rPr lang="en-GB" sz="1662" dirty="0" err="1">
                <a:solidFill>
                  <a:schemeClr val="dk1"/>
                </a:solidFill>
              </a:rPr>
              <a:t>u,x</a:t>
            </a:r>
            <a:r>
              <a:rPr lang="en-GB" sz="1662" dirty="0">
                <a:solidFill>
                  <a:schemeClr val="dk1"/>
                </a:solidFill>
              </a:rPr>
              <a:t>) we do not have to measure Y to assure its correctness. If we control the inputs, u,  and the state, x, we know what Y is. </a:t>
            </a:r>
          </a:p>
        </p:txBody>
      </p:sp>
      <p:sp>
        <p:nvSpPr>
          <p:cNvPr id="2" name="Rectangle 1"/>
          <p:cNvSpPr/>
          <p:nvPr/>
        </p:nvSpPr>
        <p:spPr>
          <a:xfrm>
            <a:off x="1400176" y="1552586"/>
            <a:ext cx="8772890" cy="546945"/>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2954" dirty="0"/>
              <a:t>You can</a:t>
            </a:r>
            <a:r>
              <a:rPr lang="ja-JP" altLang="en-GB" sz="2954" dirty="0"/>
              <a:t>’</a:t>
            </a:r>
            <a:r>
              <a:rPr lang="en-GB" altLang="ja-JP" sz="2954" dirty="0"/>
              <a:t>t fatten pigs by weighing them!</a:t>
            </a:r>
            <a:endParaRPr lang="en-US" sz="2954" dirty="0"/>
          </a:p>
        </p:txBody>
      </p:sp>
    </p:spTree>
    <p:extLst>
      <p:ext uri="{BB962C8B-B14F-4D97-AF65-F5344CB8AC3E}">
        <p14:creationId xmlns:p14="http://schemas.microsoft.com/office/powerpoint/2010/main" val="4232687505"/>
      </p:ext>
    </p:extLst>
  </p:cSld>
  <p:clrMapOvr>
    <a:masterClrMapping/>
  </p:clrMapOvr>
  <p:transition>
    <p:wipe dir="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4"/>
          <p:cNvSpPr>
            <a:spLocks noGrp="1" noChangeArrowheads="1"/>
          </p:cNvSpPr>
          <p:nvPr>
            <p:ph type="body" sz="quarter" idx="15"/>
          </p:nvPr>
        </p:nvSpPr>
        <p:spPr>
          <a:xfrm>
            <a:off x="669255" y="1435071"/>
            <a:ext cx="11010600" cy="4359060"/>
          </a:xfrm>
        </p:spPr>
        <p:txBody>
          <a:bodyPr/>
          <a:lstStyle/>
          <a:p>
            <a:r>
              <a:rPr lang="en-GB" sz="2800" dirty="0"/>
              <a:t>Using the process steps and data/results from the What-Why Tables to identify the critical process parameters.</a:t>
            </a:r>
          </a:p>
          <a:p>
            <a:r>
              <a:rPr lang="en-GB" sz="2800" dirty="0"/>
              <a:t>Critical Process Parameters = Vital few process parameters (the </a:t>
            </a:r>
            <a:r>
              <a:rPr lang="en-GB" sz="2800" dirty="0" err="1"/>
              <a:t>Xs</a:t>
            </a:r>
            <a:r>
              <a:rPr lang="en-GB" sz="2800" dirty="0"/>
              <a:t> and Us) that significantly contribute to variation in the outputs (Ys)</a:t>
            </a:r>
          </a:p>
          <a:p>
            <a:r>
              <a:rPr lang="en-GB" sz="2800" dirty="0"/>
              <a:t>For each critical process parameter bring across the target value and limits. </a:t>
            </a:r>
          </a:p>
          <a:p>
            <a:r>
              <a:rPr lang="en-GB" sz="2800" dirty="0"/>
              <a:t>It is also useful at this point to indicate</a:t>
            </a:r>
          </a:p>
          <a:p>
            <a:pPr lvl="1"/>
            <a:r>
              <a:rPr lang="en-GB" sz="2800" dirty="0"/>
              <a:t>What capability measure should be used and what the capability is (if appropriate) </a:t>
            </a:r>
          </a:p>
          <a:p>
            <a:pPr lvl="1"/>
            <a:r>
              <a:rPr lang="en-GB" sz="2800" dirty="0"/>
              <a:t>The importance of the particular process parameter (1 to 5 scale)</a:t>
            </a:r>
          </a:p>
        </p:txBody>
      </p:sp>
      <p:sp>
        <p:nvSpPr>
          <p:cNvPr id="77825" name="Rectangle 2"/>
          <p:cNvSpPr>
            <a:spLocks noGrp="1" noChangeArrowheads="1"/>
          </p:cNvSpPr>
          <p:nvPr>
            <p:ph type="title"/>
          </p:nvPr>
        </p:nvSpPr>
        <p:spPr>
          <a:xfrm>
            <a:off x="116062" y="117000"/>
            <a:ext cx="11010600" cy="664797"/>
          </a:xfrm>
        </p:spPr>
        <p:txBody>
          <a:bodyPr/>
          <a:lstStyle/>
          <a:p>
            <a:r>
              <a:rPr lang="en-GB" sz="3200" dirty="0"/>
              <a:t>Step 1: Transferring Critical Process Parameters  </a:t>
            </a:r>
          </a:p>
        </p:txBody>
      </p:sp>
    </p:spTree>
    <p:extLst>
      <p:ext uri="{BB962C8B-B14F-4D97-AF65-F5344CB8AC3E}">
        <p14:creationId xmlns:p14="http://schemas.microsoft.com/office/powerpoint/2010/main" val="1944894046"/>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3"/>
          <p:cNvSpPr>
            <a:spLocks noGrp="1" noChangeArrowheads="1"/>
          </p:cNvSpPr>
          <p:nvPr>
            <p:ph type="body" sz="quarter" idx="15"/>
          </p:nvPr>
        </p:nvSpPr>
        <p:spPr>
          <a:xfrm>
            <a:off x="871674" y="1644326"/>
            <a:ext cx="11010600" cy="4359060"/>
          </a:xfrm>
        </p:spPr>
        <p:txBody>
          <a:bodyPr/>
          <a:lstStyle/>
          <a:p>
            <a:pPr marL="0" indent="0">
              <a:buNone/>
            </a:pPr>
            <a:r>
              <a:rPr lang="en-GB" sz="2000" b="1" dirty="0"/>
              <a:t>Purpose:</a:t>
            </a:r>
          </a:p>
          <a:p>
            <a:pPr marL="0" indent="0">
              <a:buNone/>
            </a:pPr>
            <a:endParaRPr lang="en-GB" sz="1800" b="1" dirty="0"/>
          </a:p>
          <a:p>
            <a:r>
              <a:rPr lang="en-GB" sz="1800" dirty="0"/>
              <a:t>The operational evaluation is a risk assessment of the critical process steps </a:t>
            </a:r>
          </a:p>
          <a:p>
            <a:pPr marL="0" indent="0">
              <a:buNone/>
            </a:pPr>
            <a:endParaRPr lang="en-GB" sz="2000" b="1" dirty="0"/>
          </a:p>
          <a:p>
            <a:pPr marL="0" indent="0">
              <a:buNone/>
            </a:pPr>
            <a:r>
              <a:rPr lang="en-GB" sz="2000" b="1" dirty="0"/>
              <a:t>How is it done:</a:t>
            </a:r>
          </a:p>
          <a:p>
            <a:endParaRPr lang="en-GB" sz="2000" dirty="0"/>
          </a:p>
          <a:p>
            <a:r>
              <a:rPr lang="en-GB" sz="1800" dirty="0"/>
              <a:t>For each Critical Parameter determine/assess</a:t>
            </a:r>
          </a:p>
          <a:p>
            <a:pPr lvl="1">
              <a:spcBef>
                <a:spcPts val="0"/>
              </a:spcBef>
            </a:pPr>
            <a:r>
              <a:rPr lang="en-GB" sz="1800" dirty="0"/>
              <a:t>difficulty in controlling the parameter </a:t>
            </a:r>
          </a:p>
          <a:p>
            <a:pPr lvl="1">
              <a:spcBef>
                <a:spcPts val="0"/>
              </a:spcBef>
            </a:pPr>
            <a:r>
              <a:rPr lang="en-GB" sz="1800" dirty="0"/>
              <a:t>frequency of expected problems</a:t>
            </a:r>
          </a:p>
          <a:p>
            <a:pPr lvl="1">
              <a:spcBef>
                <a:spcPts val="0"/>
              </a:spcBef>
            </a:pPr>
            <a:r>
              <a:rPr lang="en-GB" sz="1800" dirty="0"/>
              <a:t>severity of problems if encountered</a:t>
            </a:r>
          </a:p>
          <a:p>
            <a:pPr lvl="1">
              <a:spcBef>
                <a:spcPts val="0"/>
              </a:spcBef>
            </a:pPr>
            <a:r>
              <a:rPr lang="en-GB" sz="1800" dirty="0"/>
              <a:t>ability to detect problems if they occur</a:t>
            </a:r>
          </a:p>
          <a:p>
            <a:pPr marL="457200" lvl="1" indent="0">
              <a:spcBef>
                <a:spcPts val="0"/>
              </a:spcBef>
              <a:buNone/>
            </a:pPr>
            <a:endParaRPr lang="en-GB" sz="1800" dirty="0"/>
          </a:p>
          <a:p>
            <a:r>
              <a:rPr lang="en-GB" sz="1800" dirty="0"/>
              <a:t>These assessment criteria use a simple 1 to 5 (or 1 to 10) scale.</a:t>
            </a:r>
          </a:p>
          <a:p>
            <a:pPr lvl="1">
              <a:spcBef>
                <a:spcPts val="0"/>
              </a:spcBef>
            </a:pPr>
            <a:r>
              <a:rPr lang="en-GB" sz="1800" dirty="0"/>
              <a:t>Note that a Process FMEA is highly useful here in generating the information for these assessments.  Note that the assessment here is for the process parameter – a Process FMEA will be more extensive.</a:t>
            </a:r>
          </a:p>
        </p:txBody>
      </p:sp>
      <p:sp>
        <p:nvSpPr>
          <p:cNvPr id="79873" name="Rectangle 2"/>
          <p:cNvSpPr>
            <a:spLocks noGrp="1" noChangeArrowheads="1"/>
          </p:cNvSpPr>
          <p:nvPr>
            <p:ph type="title"/>
          </p:nvPr>
        </p:nvSpPr>
        <p:spPr>
          <a:xfrm>
            <a:off x="116062" y="0"/>
            <a:ext cx="11010600" cy="664797"/>
          </a:xfrm>
        </p:spPr>
        <p:txBody>
          <a:bodyPr/>
          <a:lstStyle/>
          <a:p>
            <a:r>
              <a:rPr lang="en-GB" dirty="0"/>
              <a:t>Step 2: Perform Operational Evaluation</a:t>
            </a:r>
          </a:p>
        </p:txBody>
      </p:sp>
    </p:spTree>
    <p:extLst>
      <p:ext uri="{BB962C8B-B14F-4D97-AF65-F5344CB8AC3E}">
        <p14:creationId xmlns:p14="http://schemas.microsoft.com/office/powerpoint/2010/main" val="2164629232"/>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3"/>
          <p:cNvSpPr>
            <a:spLocks noGrp="1" noChangeArrowheads="1"/>
          </p:cNvSpPr>
          <p:nvPr>
            <p:ph type="body" sz="quarter" idx="15"/>
          </p:nvPr>
        </p:nvSpPr>
        <p:spPr>
          <a:xfrm>
            <a:off x="839008" y="1487496"/>
            <a:ext cx="11086520" cy="4738089"/>
          </a:xfrm>
        </p:spPr>
        <p:txBody>
          <a:bodyPr/>
          <a:lstStyle/>
          <a:p>
            <a:pPr marL="0" indent="0">
              <a:buNone/>
            </a:pPr>
            <a:r>
              <a:rPr lang="en-GB" sz="1800" b="1" dirty="0"/>
              <a:t>Purpose:</a:t>
            </a:r>
          </a:p>
          <a:p>
            <a:pPr marL="0" indent="0">
              <a:buNone/>
            </a:pPr>
            <a:endParaRPr lang="en-GB" sz="1800" b="1" dirty="0"/>
          </a:p>
          <a:p>
            <a:r>
              <a:rPr lang="en-GB" dirty="0"/>
              <a:t>To determine the most effective and efficient method of controlling a particular critical process parameter</a:t>
            </a:r>
          </a:p>
          <a:p>
            <a:endParaRPr lang="en-GB" dirty="0"/>
          </a:p>
          <a:p>
            <a:pPr marL="0" indent="0">
              <a:buNone/>
            </a:pPr>
            <a:r>
              <a:rPr lang="en-GB" sz="1800" b="1" dirty="0"/>
              <a:t>How is it done:</a:t>
            </a:r>
          </a:p>
          <a:p>
            <a:pPr marL="0" indent="0">
              <a:buNone/>
            </a:pPr>
            <a:endParaRPr lang="en-GB" sz="1800" b="1" dirty="0"/>
          </a:p>
          <a:p>
            <a:r>
              <a:rPr lang="en-GB" dirty="0"/>
              <a:t>Based on the Operational Evaluation the team should determine appropriate actions and controls necessary to assure quality.  These actions and controls could include:</a:t>
            </a:r>
          </a:p>
          <a:p>
            <a:pPr lvl="1"/>
            <a:r>
              <a:rPr lang="en-GB" sz="1800" dirty="0"/>
              <a:t>Control Charts – display the extent of the variation and highlight assignable cause variation</a:t>
            </a:r>
          </a:p>
          <a:p>
            <a:pPr lvl="1"/>
            <a:r>
              <a:rPr lang="en-GB" sz="1800" dirty="0"/>
              <a:t>Measurement plans</a:t>
            </a:r>
          </a:p>
          <a:p>
            <a:pPr lvl="1"/>
            <a:r>
              <a:rPr lang="en-GB" sz="1800" dirty="0" err="1"/>
              <a:t>Poka</a:t>
            </a:r>
            <a:r>
              <a:rPr lang="en-GB" sz="1800" dirty="0"/>
              <a:t> Yoke (error proofing)</a:t>
            </a:r>
          </a:p>
          <a:p>
            <a:pPr lvl="1"/>
            <a:r>
              <a:rPr lang="en-GB" sz="1800" dirty="0"/>
              <a:t>Inspection/Test</a:t>
            </a:r>
          </a:p>
          <a:p>
            <a:pPr lvl="1"/>
            <a:r>
              <a:rPr lang="en-GB" sz="1800" dirty="0"/>
              <a:t>Planned Maintenance</a:t>
            </a:r>
          </a:p>
          <a:p>
            <a:pPr lvl="1"/>
            <a:r>
              <a:rPr lang="en-GB" sz="1800" dirty="0"/>
              <a:t>Education and Training needs</a:t>
            </a:r>
          </a:p>
          <a:p>
            <a:pPr lvl="1"/>
            <a:r>
              <a:rPr lang="en-GB" sz="1800" dirty="0"/>
              <a:t>Standard Operating Instructions (SOPs)</a:t>
            </a:r>
          </a:p>
          <a:p>
            <a:r>
              <a:rPr lang="en-GB" dirty="0"/>
              <a:t>For any individual process parameter there may be more than one approach and the QFD relationship matrix can used to capture this  </a:t>
            </a:r>
          </a:p>
        </p:txBody>
      </p:sp>
      <p:sp>
        <p:nvSpPr>
          <p:cNvPr id="81921" name="Rectangle 2"/>
          <p:cNvSpPr>
            <a:spLocks noGrp="1" noChangeArrowheads="1"/>
          </p:cNvSpPr>
          <p:nvPr>
            <p:ph type="title"/>
          </p:nvPr>
        </p:nvSpPr>
        <p:spPr>
          <a:xfrm>
            <a:off x="132489" y="117000"/>
            <a:ext cx="11010600" cy="664797"/>
          </a:xfrm>
        </p:spPr>
        <p:txBody>
          <a:bodyPr/>
          <a:lstStyle/>
          <a:p>
            <a:r>
              <a:rPr lang="en-GB" sz="3600" dirty="0"/>
              <a:t>Step 3: Planning Requirements</a:t>
            </a:r>
          </a:p>
        </p:txBody>
      </p:sp>
    </p:spTree>
    <p:extLst>
      <p:ext uri="{BB962C8B-B14F-4D97-AF65-F5344CB8AC3E}">
        <p14:creationId xmlns:p14="http://schemas.microsoft.com/office/powerpoint/2010/main" val="931623742"/>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a:xfrm>
            <a:off x="374155" y="233510"/>
            <a:ext cx="9144000" cy="424418"/>
          </a:xfrm>
        </p:spPr>
        <p:txBody>
          <a:bodyPr>
            <a:normAutofit fontScale="90000"/>
          </a:bodyPr>
          <a:lstStyle/>
          <a:p>
            <a:pPr defTabSz="703402"/>
            <a:r>
              <a:rPr lang="en-GB" dirty="0">
                <a:latin typeface="Arial" charset="0"/>
              </a:rPr>
              <a:t>Exercise: QFD 4</a:t>
            </a:r>
          </a:p>
        </p:txBody>
      </p:sp>
      <p:sp>
        <p:nvSpPr>
          <p:cNvPr id="84994" name="Rectangle 3"/>
          <p:cNvSpPr>
            <a:spLocks noGrp="1" noChangeArrowheads="1"/>
          </p:cNvSpPr>
          <p:nvPr>
            <p:ph type="body" sz="half" idx="2"/>
          </p:nvPr>
        </p:nvSpPr>
        <p:spPr>
          <a:xfrm>
            <a:off x="6650716" y="2198914"/>
            <a:ext cx="3767369" cy="3260380"/>
          </a:xfrm>
        </p:spPr>
        <p:txBody>
          <a:bodyPr/>
          <a:lstStyle/>
          <a:p>
            <a:pPr defTabSz="703402">
              <a:buNone/>
            </a:pPr>
            <a:r>
              <a:rPr lang="en-GB" sz="2000" b="1" dirty="0">
                <a:latin typeface="Arial" charset="0"/>
              </a:rPr>
              <a:t>In small teams</a:t>
            </a:r>
          </a:p>
          <a:p>
            <a:pPr defTabSz="703402"/>
            <a:r>
              <a:rPr lang="en-GB" sz="1846" dirty="0">
                <a:latin typeface="Arial" charset="0"/>
              </a:rPr>
              <a:t>Consider your Manufacturing System</a:t>
            </a:r>
          </a:p>
          <a:p>
            <a:pPr defTabSz="703402"/>
            <a:r>
              <a:rPr lang="en-GB" sz="1846" dirty="0">
                <a:latin typeface="Arial" charset="0"/>
              </a:rPr>
              <a:t>Construct a QFD 4 chart for a few of the critical process parameters</a:t>
            </a:r>
            <a:endParaRPr lang="en-GB" sz="1477" dirty="0">
              <a:latin typeface="Arial" charset="0"/>
            </a:endParaRPr>
          </a:p>
          <a:p>
            <a:pPr defTabSz="703402">
              <a:buNone/>
            </a:pPr>
            <a:r>
              <a:rPr lang="en-GB" sz="1846" b="1" dirty="0">
                <a:latin typeface="Arial" charset="0"/>
              </a:rPr>
              <a:t>Time: 25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sp>
        <p:nvSpPr>
          <p:cNvPr id="6" name="Rectangle 5">
            <a:extLst>
              <a:ext uri="{FF2B5EF4-FFF2-40B4-BE49-F238E27FC236}">
                <a16:creationId xmlns:a16="http://schemas.microsoft.com/office/drawing/2014/main" id="{8A860EB9-7C56-421A-8D99-137DF7523E66}"/>
              </a:ext>
            </a:extLst>
          </p:cNvPr>
          <p:cNvSpPr/>
          <p:nvPr/>
        </p:nvSpPr>
        <p:spPr>
          <a:xfrm>
            <a:off x="8733341" y="5791200"/>
            <a:ext cx="2583831" cy="91440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rPr>
              <a:t>Link to spreadsheet</a:t>
            </a:r>
            <a:endParaRPr lang="en-GB" dirty="0"/>
          </a:p>
        </p:txBody>
      </p:sp>
      <p:pic>
        <p:nvPicPr>
          <p:cNvPr id="2" name="Picture 1">
            <a:extLst>
              <a:ext uri="{FF2B5EF4-FFF2-40B4-BE49-F238E27FC236}">
                <a16:creationId xmlns:a16="http://schemas.microsoft.com/office/drawing/2014/main" id="{D3DD2CDE-2E91-75BD-DA6B-83A7EE6126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693249725"/>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34A48D-1F0C-004E-AB44-ABC06CC68C8A}"/>
              </a:ext>
            </a:extLst>
          </p:cNvPr>
          <p:cNvSpPr>
            <a:spLocks noGrp="1"/>
          </p:cNvSpPr>
          <p:nvPr>
            <p:ph type="title"/>
          </p:nvPr>
        </p:nvSpPr>
        <p:spPr>
          <a:xfrm>
            <a:off x="264051" y="66400"/>
            <a:ext cx="8732111" cy="514997"/>
          </a:xfrm>
        </p:spPr>
        <p:txBody>
          <a:bodyPr>
            <a:normAutofit fontScale="90000"/>
          </a:bodyPr>
          <a:lstStyle/>
          <a:p>
            <a:r>
              <a:rPr lang="en-US" dirty="0"/>
              <a:t>Transfer Information to the PCP</a:t>
            </a:r>
          </a:p>
        </p:txBody>
      </p:sp>
      <p:pic>
        <p:nvPicPr>
          <p:cNvPr id="6" name="Picture 5">
            <a:extLst>
              <a:ext uri="{FF2B5EF4-FFF2-40B4-BE49-F238E27FC236}">
                <a16:creationId xmlns:a16="http://schemas.microsoft.com/office/drawing/2014/main" id="{B1EC2188-F3AF-9A45-B78A-E805D47CED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654" y="1223652"/>
            <a:ext cx="11069515" cy="4348055"/>
          </a:xfrm>
          <a:prstGeom prst="rect">
            <a:avLst/>
          </a:prstGeom>
          <a:solidFill>
            <a:schemeClr val="bg1"/>
          </a:solidFill>
        </p:spPr>
      </p:pic>
      <p:sp>
        <p:nvSpPr>
          <p:cNvPr id="8" name="TextBox 7">
            <a:extLst>
              <a:ext uri="{FF2B5EF4-FFF2-40B4-BE49-F238E27FC236}">
                <a16:creationId xmlns:a16="http://schemas.microsoft.com/office/drawing/2014/main" id="{D54E67C6-9AFB-5544-897A-53147905E50B}"/>
              </a:ext>
            </a:extLst>
          </p:cNvPr>
          <p:cNvSpPr txBox="1"/>
          <p:nvPr/>
        </p:nvSpPr>
        <p:spPr>
          <a:xfrm>
            <a:off x="2162803" y="5759500"/>
            <a:ext cx="757254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The QFD 4 provides the rationale for the information on the PCP</a:t>
            </a:r>
          </a:p>
        </p:txBody>
      </p:sp>
      <p:sp>
        <p:nvSpPr>
          <p:cNvPr id="2" name="Rectangle 1">
            <a:extLst>
              <a:ext uri="{FF2B5EF4-FFF2-40B4-BE49-F238E27FC236}">
                <a16:creationId xmlns:a16="http://schemas.microsoft.com/office/drawing/2014/main" id="{9DFF45A0-D9A2-4897-858A-3BE354283C08}"/>
              </a:ext>
            </a:extLst>
          </p:cNvPr>
          <p:cNvSpPr/>
          <p:nvPr/>
        </p:nvSpPr>
        <p:spPr>
          <a:xfrm>
            <a:off x="984632" y="1286293"/>
            <a:ext cx="1828905" cy="2299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schemeClr val="bg1"/>
              </a:solidFill>
            </a:endParaRPr>
          </a:p>
        </p:txBody>
      </p:sp>
    </p:spTree>
    <p:extLst>
      <p:ext uri="{BB962C8B-B14F-4D97-AF65-F5344CB8AC3E}">
        <p14:creationId xmlns:p14="http://schemas.microsoft.com/office/powerpoint/2010/main" val="2305180234"/>
      </p:ext>
    </p:extLst>
  </p:cSld>
  <p:clrMapOvr>
    <a:masterClrMapping/>
  </p:clrMapOvr>
  <p:transition>
    <p:wipe dir="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07" name="Rectangle 19"/>
          <p:cNvSpPr>
            <a:spLocks noGrp="1" noChangeArrowheads="1"/>
          </p:cNvSpPr>
          <p:nvPr>
            <p:ph type="title"/>
          </p:nvPr>
        </p:nvSpPr>
        <p:spPr>
          <a:xfrm>
            <a:off x="1665767" y="588579"/>
            <a:ext cx="8485316" cy="447279"/>
          </a:xfrm>
        </p:spPr>
        <p:txBody>
          <a:bodyPr>
            <a:normAutofit/>
          </a:bodyPr>
          <a:lstStyle/>
          <a:p>
            <a:pPr eaLnBrk="1" hangingPunct="1"/>
            <a:r>
              <a:rPr lang="en-GB" sz="2585" dirty="0">
                <a:latin typeface="Arial" charset="0"/>
              </a:rPr>
              <a:t>Summary: Simultaneous-Concurrent Engineering</a:t>
            </a:r>
          </a:p>
        </p:txBody>
      </p:sp>
      <p:pic>
        <p:nvPicPr>
          <p:cNvPr id="2" name="Picture 1"/>
          <p:cNvPicPr>
            <a:picLocks noChangeAspect="1"/>
          </p:cNvPicPr>
          <p:nvPr/>
        </p:nvPicPr>
        <p:blipFill>
          <a:blip r:embed="rId3"/>
          <a:stretch>
            <a:fillRect/>
          </a:stretch>
        </p:blipFill>
        <p:spPr>
          <a:xfrm>
            <a:off x="3623587" y="3482599"/>
            <a:ext cx="6527496" cy="2427745"/>
          </a:xfrm>
          <a:prstGeom prst="rect">
            <a:avLst/>
          </a:prstGeom>
        </p:spPr>
      </p:pic>
      <p:pic>
        <p:nvPicPr>
          <p:cNvPr id="3" name="Picture 2"/>
          <p:cNvPicPr>
            <a:picLocks noChangeAspect="1"/>
          </p:cNvPicPr>
          <p:nvPr/>
        </p:nvPicPr>
        <p:blipFill>
          <a:blip r:embed="rId4"/>
          <a:stretch>
            <a:fillRect/>
          </a:stretch>
        </p:blipFill>
        <p:spPr>
          <a:xfrm>
            <a:off x="3612723" y="1288484"/>
            <a:ext cx="3644425" cy="2022030"/>
          </a:xfrm>
          <a:prstGeom prst="rect">
            <a:avLst/>
          </a:prstGeom>
        </p:spPr>
      </p:pic>
      <p:sp>
        <p:nvSpPr>
          <p:cNvPr id="4" name="TextBox 3"/>
          <p:cNvSpPr txBox="1"/>
          <p:nvPr/>
        </p:nvSpPr>
        <p:spPr>
          <a:xfrm>
            <a:off x="1880941" y="1944685"/>
            <a:ext cx="1522148" cy="60388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662" dirty="0">
                <a:solidFill>
                  <a:schemeClr val="tx1"/>
                </a:solidFill>
              </a:rPr>
              <a:t>Manufacturing</a:t>
            </a:r>
          </a:p>
          <a:p>
            <a:pPr algn="ctr"/>
            <a:r>
              <a:rPr lang="en-US" sz="1662" dirty="0">
                <a:solidFill>
                  <a:schemeClr val="tx1"/>
                </a:solidFill>
              </a:rPr>
              <a:t>System</a:t>
            </a:r>
          </a:p>
        </p:txBody>
      </p:sp>
      <p:sp>
        <p:nvSpPr>
          <p:cNvPr id="63" name="TextBox 62"/>
          <p:cNvSpPr txBox="1"/>
          <p:nvPr/>
        </p:nvSpPr>
        <p:spPr>
          <a:xfrm>
            <a:off x="1905233" y="4236294"/>
            <a:ext cx="1497857" cy="6038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662" dirty="0">
                <a:solidFill>
                  <a:schemeClr val="tx1"/>
                </a:solidFill>
              </a:rPr>
              <a:t>Product</a:t>
            </a:r>
          </a:p>
          <a:p>
            <a:pPr algn="ctr"/>
            <a:r>
              <a:rPr lang="en-US" sz="1662" dirty="0">
                <a:solidFill>
                  <a:schemeClr val="tx1"/>
                </a:solidFill>
              </a:rPr>
              <a:t>System</a:t>
            </a:r>
          </a:p>
        </p:txBody>
      </p:sp>
      <p:sp>
        <p:nvSpPr>
          <p:cNvPr id="5" name="Bent Arrow 4"/>
          <p:cNvSpPr/>
          <p:nvPr/>
        </p:nvSpPr>
        <p:spPr>
          <a:xfrm rot="5400000">
            <a:off x="7364700" y="2702441"/>
            <a:ext cx="1118603" cy="431083"/>
          </a:xfrm>
          <a:prstGeom prst="bentArrow">
            <a:avLst>
              <a:gd name="adj1" fmla="val 14189"/>
              <a:gd name="adj2" fmla="val 25000"/>
              <a:gd name="adj3" fmla="val 25000"/>
              <a:gd name="adj4" fmla="val 4375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tx1"/>
              </a:solidFill>
            </a:endParaRPr>
          </a:p>
        </p:txBody>
      </p:sp>
      <p:sp>
        <p:nvSpPr>
          <p:cNvPr id="6" name="Right Brace 5"/>
          <p:cNvSpPr/>
          <p:nvPr/>
        </p:nvSpPr>
        <p:spPr>
          <a:xfrm>
            <a:off x="7353048" y="1622042"/>
            <a:ext cx="361216" cy="1516408"/>
          </a:xfrm>
          <a:prstGeom prst="rightBrace">
            <a:avLst>
              <a:gd name="adj1" fmla="val 37362"/>
              <a:gd name="adj2" fmla="val 50000"/>
            </a:avLst>
          </a:prstGeom>
          <a:ln w="76200" cmpd="sng"/>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662"/>
          </a:p>
        </p:txBody>
      </p:sp>
    </p:spTree>
    <p:extLst>
      <p:ext uri="{BB962C8B-B14F-4D97-AF65-F5344CB8AC3E}">
        <p14:creationId xmlns:p14="http://schemas.microsoft.com/office/powerpoint/2010/main" val="949433032"/>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8"/>
          <p:cNvSpPr>
            <a:spLocks noChangeArrowheads="1"/>
          </p:cNvSpPr>
          <p:nvPr/>
        </p:nvSpPr>
        <p:spPr bwMode="auto">
          <a:xfrm>
            <a:off x="6669204" y="530706"/>
            <a:ext cx="3867514" cy="118657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0" name="Rectangle 3"/>
          <p:cNvSpPr>
            <a:spLocks noChangeArrowheads="1"/>
          </p:cNvSpPr>
          <p:nvPr/>
        </p:nvSpPr>
        <p:spPr bwMode="auto">
          <a:xfrm>
            <a:off x="8589316" y="1845131"/>
            <a:ext cx="1941763" cy="21037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2" name="Rectangle 5"/>
          <p:cNvSpPr>
            <a:spLocks noChangeArrowheads="1"/>
          </p:cNvSpPr>
          <p:nvPr/>
        </p:nvSpPr>
        <p:spPr bwMode="auto">
          <a:xfrm>
            <a:off x="5968271" y="4037585"/>
            <a:ext cx="2235889" cy="2525178"/>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4" name="Rectangle 7"/>
          <p:cNvSpPr>
            <a:spLocks noChangeArrowheads="1"/>
          </p:cNvSpPr>
          <p:nvPr/>
        </p:nvSpPr>
        <p:spPr bwMode="auto">
          <a:xfrm>
            <a:off x="8374273" y="4007980"/>
            <a:ext cx="2160983" cy="2563285"/>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5" name="Rectangle 8"/>
          <p:cNvSpPr>
            <a:spLocks noChangeArrowheads="1"/>
          </p:cNvSpPr>
          <p:nvPr/>
        </p:nvSpPr>
        <p:spPr bwMode="auto">
          <a:xfrm>
            <a:off x="6504102" y="2014242"/>
            <a:ext cx="1981200" cy="19431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7" name="Rectangle 10"/>
          <p:cNvSpPr>
            <a:spLocks noChangeArrowheads="1"/>
          </p:cNvSpPr>
          <p:nvPr/>
        </p:nvSpPr>
        <p:spPr bwMode="auto">
          <a:xfrm>
            <a:off x="4003715" y="4076039"/>
            <a:ext cx="1794442" cy="2491154"/>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9" name="Rectangle 12"/>
          <p:cNvSpPr>
            <a:spLocks noChangeArrowheads="1"/>
          </p:cNvSpPr>
          <p:nvPr/>
        </p:nvSpPr>
        <p:spPr bwMode="auto">
          <a:xfrm>
            <a:off x="4491602" y="688031"/>
            <a:ext cx="1891738" cy="2196611"/>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0" name="Rectangle 13"/>
          <p:cNvSpPr>
            <a:spLocks noChangeArrowheads="1"/>
          </p:cNvSpPr>
          <p:nvPr/>
        </p:nvSpPr>
        <p:spPr bwMode="auto">
          <a:xfrm>
            <a:off x="1582012" y="3655180"/>
            <a:ext cx="2328863" cy="292126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1" name="Text Box 14"/>
          <p:cNvSpPr txBox="1">
            <a:spLocks noChangeArrowheads="1"/>
          </p:cNvSpPr>
          <p:nvPr/>
        </p:nvSpPr>
        <p:spPr bwMode="auto">
          <a:xfrm>
            <a:off x="4668256" y="1507192"/>
            <a:ext cx="1669048"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108" b="1">
                <a:solidFill>
                  <a:srgbClr val="000000"/>
                </a:solidFill>
              </a:rPr>
              <a:t>Logical Flow Analysis</a:t>
            </a:r>
          </a:p>
        </p:txBody>
      </p:sp>
      <p:sp>
        <p:nvSpPr>
          <p:cNvPr id="48149" name="Text Box 22"/>
          <p:cNvSpPr txBox="1">
            <a:spLocks noChangeArrowheads="1"/>
          </p:cNvSpPr>
          <p:nvPr/>
        </p:nvSpPr>
        <p:spPr bwMode="auto">
          <a:xfrm>
            <a:off x="1698625" y="1533567"/>
            <a:ext cx="1317990" cy="4330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738">
                <a:solidFill>
                  <a:srgbClr val="000000"/>
                </a:solidFill>
              </a:rPr>
              <a:t>Identify major stakeholders</a:t>
            </a:r>
          </a:p>
          <a:p>
            <a:r>
              <a:rPr lang="en-GB" sz="738">
                <a:solidFill>
                  <a:srgbClr val="000000"/>
                </a:solidFill>
              </a:rPr>
              <a:t>and generate potential </a:t>
            </a:r>
          </a:p>
          <a:p>
            <a:r>
              <a:rPr lang="en-GB" sz="738">
                <a:solidFill>
                  <a:srgbClr val="000000"/>
                </a:solidFill>
              </a:rPr>
              <a:t>requirements</a:t>
            </a:r>
          </a:p>
        </p:txBody>
      </p:sp>
      <p:sp>
        <p:nvSpPr>
          <p:cNvPr id="48150" name="Line 23"/>
          <p:cNvSpPr>
            <a:spLocks noChangeShapeType="1"/>
          </p:cNvSpPr>
          <p:nvPr/>
        </p:nvSpPr>
        <p:spPr bwMode="auto">
          <a:xfrm>
            <a:off x="1825625" y="1561400"/>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1" name="Line 24"/>
          <p:cNvSpPr>
            <a:spLocks noChangeShapeType="1"/>
          </p:cNvSpPr>
          <p:nvPr/>
        </p:nvSpPr>
        <p:spPr bwMode="auto">
          <a:xfrm>
            <a:off x="1822450" y="1918953"/>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3" name="Text Box 26"/>
          <p:cNvSpPr txBox="1">
            <a:spLocks noChangeArrowheads="1"/>
          </p:cNvSpPr>
          <p:nvPr/>
        </p:nvSpPr>
        <p:spPr bwMode="auto">
          <a:xfrm>
            <a:off x="4530730" y="2211059"/>
            <a:ext cx="1927063"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Functionality</a:t>
            </a:r>
          </a:p>
        </p:txBody>
      </p:sp>
      <p:sp>
        <p:nvSpPr>
          <p:cNvPr id="48154" name="Rectangle 27"/>
          <p:cNvSpPr>
            <a:spLocks noChangeArrowheads="1"/>
          </p:cNvSpPr>
          <p:nvPr/>
        </p:nvSpPr>
        <p:spPr bwMode="auto">
          <a:xfrm>
            <a:off x="1661845" y="671704"/>
            <a:ext cx="2576513" cy="2796693"/>
          </a:xfrm>
          <a:prstGeom prst="rect">
            <a:avLst/>
          </a:prstGeom>
          <a:solidFill>
            <a:schemeClr val="accent2"/>
          </a:solidFill>
          <a:ln w="9525">
            <a:solidFill>
              <a:schemeClr val="accent1"/>
            </a:solidFill>
            <a:miter lim="800000"/>
            <a:headEnd/>
            <a:tailEnd/>
          </a:ln>
        </p:spPr>
        <p:txBody>
          <a:bodyPr wrap="none" anchor="ctr"/>
          <a:lstStyle/>
          <a:p>
            <a:endParaRPr lang="en-GB" sz="1662">
              <a:solidFill>
                <a:srgbClr val="000000"/>
              </a:solidFill>
            </a:endParaRPr>
          </a:p>
        </p:txBody>
      </p:sp>
      <p:sp>
        <p:nvSpPr>
          <p:cNvPr id="48155" name="Text Box 28"/>
          <p:cNvSpPr txBox="1">
            <a:spLocks noChangeArrowheads="1"/>
          </p:cNvSpPr>
          <p:nvPr/>
        </p:nvSpPr>
        <p:spPr bwMode="auto">
          <a:xfrm>
            <a:off x="1611195" y="2982022"/>
            <a:ext cx="255905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200" dirty="0">
                <a:solidFill>
                  <a:srgbClr val="000000"/>
                </a:solidFill>
              </a:rPr>
              <a:t>Generate Requirements for Manufacturing System </a:t>
            </a:r>
          </a:p>
        </p:txBody>
      </p:sp>
      <p:sp>
        <p:nvSpPr>
          <p:cNvPr id="48156" name="Text Box 29"/>
          <p:cNvSpPr txBox="1">
            <a:spLocks noChangeArrowheads="1"/>
          </p:cNvSpPr>
          <p:nvPr/>
        </p:nvSpPr>
        <p:spPr bwMode="auto">
          <a:xfrm>
            <a:off x="1678516" y="5930636"/>
            <a:ext cx="2108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00" dirty="0">
                <a:solidFill>
                  <a:srgbClr val="000000"/>
                </a:solidFill>
              </a:rPr>
              <a:t>Confirm Manufacturing System Requirements and identify critical functions</a:t>
            </a:r>
          </a:p>
        </p:txBody>
      </p:sp>
      <p:sp>
        <p:nvSpPr>
          <p:cNvPr id="48162" name="Text Box 35"/>
          <p:cNvSpPr txBox="1">
            <a:spLocks noChangeArrowheads="1"/>
          </p:cNvSpPr>
          <p:nvPr/>
        </p:nvSpPr>
        <p:spPr bwMode="auto">
          <a:xfrm>
            <a:off x="3985730" y="5885376"/>
            <a:ext cx="1887538"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Identify and Select Manufacturing System Concepts</a:t>
            </a:r>
          </a:p>
        </p:txBody>
      </p:sp>
      <p:sp>
        <p:nvSpPr>
          <p:cNvPr id="48163" name="AutoShape 36"/>
          <p:cNvSpPr>
            <a:spLocks noChangeArrowheads="1"/>
          </p:cNvSpPr>
          <p:nvPr/>
        </p:nvSpPr>
        <p:spPr bwMode="auto">
          <a:xfrm rot="1614662">
            <a:off x="3253540" y="4118882"/>
            <a:ext cx="992510" cy="269631"/>
          </a:xfrm>
          <a:prstGeom prst="rightArrow">
            <a:avLst>
              <a:gd name="adj1" fmla="val 63954"/>
              <a:gd name="adj2" fmla="val 80720"/>
            </a:avLst>
          </a:prstGeom>
          <a:solidFill>
            <a:srgbClr val="990000"/>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171" name="AutoShape 44"/>
          <p:cNvSpPr>
            <a:spLocks noChangeArrowheads="1"/>
          </p:cNvSpPr>
          <p:nvPr/>
        </p:nvSpPr>
        <p:spPr bwMode="auto">
          <a:xfrm flipH="1">
            <a:off x="3114197" y="3653091"/>
            <a:ext cx="1657320" cy="312127"/>
          </a:xfrm>
          <a:prstGeom prst="rightArrow">
            <a:avLst>
              <a:gd name="adj1" fmla="val 53991"/>
              <a:gd name="adj2" fmla="val 48379"/>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2" name="AutoShape 45"/>
          <p:cNvSpPr>
            <a:spLocks noChangeArrowheads="1"/>
          </p:cNvSpPr>
          <p:nvPr/>
        </p:nvSpPr>
        <p:spPr bwMode="auto">
          <a:xfrm>
            <a:off x="1688802" y="4473201"/>
            <a:ext cx="444842" cy="301869"/>
          </a:xfrm>
          <a:prstGeom prst="rightArrow">
            <a:avLst>
              <a:gd name="adj1" fmla="val 61167"/>
              <a:gd name="adj2" fmla="val 40293"/>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3" name="Rectangle 46"/>
          <p:cNvSpPr>
            <a:spLocks noChangeArrowheads="1"/>
          </p:cNvSpPr>
          <p:nvPr/>
        </p:nvSpPr>
        <p:spPr bwMode="auto">
          <a:xfrm>
            <a:off x="1672793" y="3242537"/>
            <a:ext cx="150345" cy="1456976"/>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4" name="AutoShape 47"/>
          <p:cNvSpPr>
            <a:spLocks noChangeArrowheads="1"/>
          </p:cNvSpPr>
          <p:nvPr/>
        </p:nvSpPr>
        <p:spPr bwMode="auto">
          <a:xfrm>
            <a:off x="4039745" y="150967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5" name="Rectangle 48"/>
          <p:cNvSpPr>
            <a:spLocks noChangeArrowheads="1"/>
          </p:cNvSpPr>
          <p:nvPr/>
        </p:nvSpPr>
        <p:spPr bwMode="auto">
          <a:xfrm>
            <a:off x="4594877" y="2973278"/>
            <a:ext cx="176212" cy="911469"/>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81" name="Text Box 54"/>
          <p:cNvSpPr txBox="1">
            <a:spLocks noChangeArrowheads="1"/>
          </p:cNvSpPr>
          <p:nvPr/>
        </p:nvSpPr>
        <p:spPr bwMode="auto">
          <a:xfrm>
            <a:off x="5921615" y="6092386"/>
            <a:ext cx="2506663"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Confirm </a:t>
            </a:r>
            <a:r>
              <a:rPr lang="en-GB" sz="1292" dirty="0" err="1">
                <a:solidFill>
                  <a:srgbClr val="000000"/>
                </a:solidFill>
              </a:rPr>
              <a:t>Mfg</a:t>
            </a:r>
            <a:r>
              <a:rPr lang="en-GB" sz="1292" dirty="0">
                <a:solidFill>
                  <a:srgbClr val="000000"/>
                </a:solidFill>
              </a:rPr>
              <a:t> System - Identify Critical Manufacturing Steps</a:t>
            </a:r>
          </a:p>
        </p:txBody>
      </p:sp>
      <p:sp>
        <p:nvSpPr>
          <p:cNvPr id="48190" name="Text Box 63"/>
          <p:cNvSpPr txBox="1">
            <a:spLocks noChangeArrowheads="1"/>
          </p:cNvSpPr>
          <p:nvPr/>
        </p:nvSpPr>
        <p:spPr bwMode="auto">
          <a:xfrm>
            <a:off x="8961404" y="5321616"/>
            <a:ext cx="777778"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P-Diagram</a:t>
            </a:r>
          </a:p>
        </p:txBody>
      </p:sp>
      <p:sp>
        <p:nvSpPr>
          <p:cNvPr id="48191" name="Text Box 64"/>
          <p:cNvSpPr txBox="1">
            <a:spLocks noChangeArrowheads="1"/>
          </p:cNvSpPr>
          <p:nvPr/>
        </p:nvSpPr>
        <p:spPr bwMode="auto">
          <a:xfrm>
            <a:off x="8423980" y="6025920"/>
            <a:ext cx="211273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Identify Critical </a:t>
            </a:r>
          </a:p>
          <a:p>
            <a:r>
              <a:rPr lang="en-GB" sz="1292" dirty="0" err="1">
                <a:solidFill>
                  <a:srgbClr val="000000"/>
                </a:solidFill>
              </a:rPr>
              <a:t>Mfg</a:t>
            </a:r>
            <a:r>
              <a:rPr lang="en-GB" sz="1292" dirty="0">
                <a:solidFill>
                  <a:srgbClr val="000000"/>
                </a:solidFill>
              </a:rPr>
              <a:t> Parameters</a:t>
            </a:r>
          </a:p>
        </p:txBody>
      </p:sp>
      <p:sp>
        <p:nvSpPr>
          <p:cNvPr id="48194" name="Text Box 67"/>
          <p:cNvSpPr txBox="1">
            <a:spLocks noChangeArrowheads="1"/>
          </p:cNvSpPr>
          <p:nvPr/>
        </p:nvSpPr>
        <p:spPr bwMode="auto">
          <a:xfrm>
            <a:off x="6556494" y="3458825"/>
            <a:ext cx="145584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Critical </a:t>
            </a:r>
          </a:p>
          <a:p>
            <a:r>
              <a:rPr lang="en-GB" sz="1292" dirty="0" err="1">
                <a:solidFill>
                  <a:srgbClr val="000000"/>
                </a:solidFill>
              </a:rPr>
              <a:t>Mfg</a:t>
            </a:r>
            <a:r>
              <a:rPr lang="en-GB" sz="1292" dirty="0">
                <a:solidFill>
                  <a:srgbClr val="000000"/>
                </a:solidFill>
              </a:rPr>
              <a:t> Parameters</a:t>
            </a:r>
          </a:p>
        </p:txBody>
      </p:sp>
      <p:sp>
        <p:nvSpPr>
          <p:cNvPr id="48199" name="Text Box 72"/>
          <p:cNvSpPr txBox="1">
            <a:spLocks noChangeArrowheads="1"/>
          </p:cNvSpPr>
          <p:nvPr/>
        </p:nvSpPr>
        <p:spPr bwMode="auto">
          <a:xfrm>
            <a:off x="6980935" y="2811920"/>
            <a:ext cx="1107997"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What-Why Table</a:t>
            </a:r>
          </a:p>
        </p:txBody>
      </p:sp>
      <p:sp>
        <p:nvSpPr>
          <p:cNvPr id="48200" name="AutoShape 73"/>
          <p:cNvSpPr>
            <a:spLocks noChangeArrowheads="1"/>
          </p:cNvSpPr>
          <p:nvPr/>
        </p:nvSpPr>
        <p:spPr bwMode="auto">
          <a:xfrm rot="13360111">
            <a:off x="8183499" y="3790096"/>
            <a:ext cx="858239" cy="266013"/>
          </a:xfrm>
          <a:prstGeom prst="rightArrow">
            <a:avLst>
              <a:gd name="adj1" fmla="val 63954"/>
              <a:gd name="adj2" fmla="val 80720"/>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203" name="AutoShape 76"/>
          <p:cNvSpPr>
            <a:spLocks noChangeArrowheads="1"/>
          </p:cNvSpPr>
          <p:nvPr/>
        </p:nvSpPr>
        <p:spPr bwMode="auto">
          <a:xfrm rot="2638079">
            <a:off x="5480892" y="3674968"/>
            <a:ext cx="1181100" cy="269631"/>
          </a:xfrm>
          <a:prstGeom prst="rightArrow">
            <a:avLst>
              <a:gd name="adj1" fmla="val 63954"/>
              <a:gd name="adj2" fmla="val 80720"/>
            </a:avLst>
          </a:prstGeom>
          <a:solidFill>
            <a:schemeClr val="accent2"/>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204" name="Text Box 77"/>
          <p:cNvSpPr txBox="1">
            <a:spLocks noChangeArrowheads="1"/>
          </p:cNvSpPr>
          <p:nvPr/>
        </p:nvSpPr>
        <p:spPr bwMode="auto">
          <a:xfrm>
            <a:off x="8570529" y="3001437"/>
            <a:ext cx="1966189"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923" b="1" dirty="0">
                <a:solidFill>
                  <a:srgbClr val="000000"/>
                </a:solidFill>
              </a:rPr>
              <a:t>Quality Function Deployment 4</a:t>
            </a:r>
          </a:p>
        </p:txBody>
      </p:sp>
      <p:sp>
        <p:nvSpPr>
          <p:cNvPr id="48205" name="Text Box 78"/>
          <p:cNvSpPr txBox="1">
            <a:spLocks noChangeArrowheads="1"/>
          </p:cNvSpPr>
          <p:nvPr/>
        </p:nvSpPr>
        <p:spPr bwMode="auto">
          <a:xfrm>
            <a:off x="8658215" y="3486197"/>
            <a:ext cx="1737976"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Production </a:t>
            </a:r>
          </a:p>
          <a:p>
            <a:r>
              <a:rPr lang="en-GB" sz="1292" dirty="0">
                <a:solidFill>
                  <a:srgbClr val="000000"/>
                </a:solidFill>
              </a:rPr>
              <a:t>Control Methods</a:t>
            </a:r>
          </a:p>
        </p:txBody>
      </p:sp>
      <p:pic>
        <p:nvPicPr>
          <p:cNvPr id="82" name="Picture 81"/>
          <p:cNvPicPr>
            <a:picLocks noChangeAspect="1"/>
          </p:cNvPicPr>
          <p:nvPr/>
        </p:nvPicPr>
        <p:blipFill>
          <a:blip r:embed="rId2"/>
          <a:stretch>
            <a:fillRect/>
          </a:stretch>
        </p:blipFill>
        <p:spPr>
          <a:xfrm>
            <a:off x="1842598" y="1606583"/>
            <a:ext cx="817687" cy="855609"/>
          </a:xfrm>
          <a:prstGeom prst="rect">
            <a:avLst/>
          </a:prstGeom>
        </p:spPr>
      </p:pic>
      <p:sp>
        <p:nvSpPr>
          <p:cNvPr id="83" name="TextBox 82"/>
          <p:cNvSpPr txBox="1"/>
          <p:nvPr/>
        </p:nvSpPr>
        <p:spPr>
          <a:xfrm>
            <a:off x="1633289" y="2416342"/>
            <a:ext cx="1159292" cy="234360"/>
          </a:xfrm>
          <a:prstGeom prst="rect">
            <a:avLst/>
          </a:prstGeom>
          <a:noFill/>
        </p:spPr>
        <p:txBody>
          <a:bodyPr wrap="square" rtlCol="0">
            <a:spAutoFit/>
          </a:bodyPr>
          <a:lstStyle/>
          <a:p>
            <a:r>
              <a:rPr lang="en-US" sz="923" b="1" dirty="0"/>
              <a:t>Affinity Diagram</a:t>
            </a:r>
          </a:p>
        </p:txBody>
      </p:sp>
      <p:sp>
        <p:nvSpPr>
          <p:cNvPr id="84" name="TextBox 83"/>
          <p:cNvSpPr txBox="1"/>
          <p:nvPr/>
        </p:nvSpPr>
        <p:spPr>
          <a:xfrm>
            <a:off x="1687416" y="2618013"/>
            <a:ext cx="998927" cy="3904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Elicit and capture key stakeholder requirements </a:t>
            </a:r>
          </a:p>
        </p:txBody>
      </p:sp>
      <p:pic>
        <p:nvPicPr>
          <p:cNvPr id="85" name="Picture 84"/>
          <p:cNvPicPr>
            <a:picLocks noChangeAspect="1"/>
          </p:cNvPicPr>
          <p:nvPr/>
        </p:nvPicPr>
        <p:blipFill>
          <a:blip r:embed="rId3"/>
          <a:stretch>
            <a:fillRect/>
          </a:stretch>
        </p:blipFill>
        <p:spPr>
          <a:xfrm>
            <a:off x="2936087" y="1861478"/>
            <a:ext cx="1270828" cy="519070"/>
          </a:xfrm>
          <a:prstGeom prst="rect">
            <a:avLst/>
          </a:prstGeom>
        </p:spPr>
      </p:pic>
      <p:sp>
        <p:nvSpPr>
          <p:cNvPr id="86" name="TextBox 85"/>
          <p:cNvSpPr txBox="1"/>
          <p:nvPr/>
        </p:nvSpPr>
        <p:spPr>
          <a:xfrm>
            <a:off x="3076399" y="2390417"/>
            <a:ext cx="987771" cy="234360"/>
          </a:xfrm>
          <a:prstGeom prst="rect">
            <a:avLst/>
          </a:prstGeom>
          <a:noFill/>
        </p:spPr>
        <p:txBody>
          <a:bodyPr wrap="square" rtlCol="0">
            <a:spAutoFit/>
          </a:bodyPr>
          <a:lstStyle/>
          <a:p>
            <a:r>
              <a:rPr lang="en-US" sz="923" b="1" dirty="0"/>
              <a:t>Tree Diagram</a:t>
            </a:r>
          </a:p>
        </p:txBody>
      </p:sp>
      <p:sp>
        <p:nvSpPr>
          <p:cNvPr id="87" name="TextBox 86"/>
          <p:cNvSpPr txBox="1"/>
          <p:nvPr/>
        </p:nvSpPr>
        <p:spPr>
          <a:xfrm>
            <a:off x="3000774" y="2595418"/>
            <a:ext cx="1120722" cy="4330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Organize key stakeholder requirements </a:t>
            </a:r>
          </a:p>
        </p:txBody>
      </p:sp>
      <p:pic>
        <p:nvPicPr>
          <p:cNvPr id="88" name="Picture 87"/>
          <p:cNvPicPr>
            <a:picLocks noChangeAspect="1"/>
          </p:cNvPicPr>
          <p:nvPr/>
        </p:nvPicPr>
        <p:blipFill>
          <a:blip r:embed="rId4"/>
          <a:stretch>
            <a:fillRect/>
          </a:stretch>
        </p:blipFill>
        <p:spPr>
          <a:xfrm>
            <a:off x="4489660" y="813583"/>
            <a:ext cx="1897598" cy="525122"/>
          </a:xfrm>
          <a:prstGeom prst="rect">
            <a:avLst/>
          </a:prstGeom>
        </p:spPr>
      </p:pic>
      <p:sp>
        <p:nvSpPr>
          <p:cNvPr id="89" name="TextBox 88"/>
          <p:cNvSpPr txBox="1"/>
          <p:nvPr/>
        </p:nvSpPr>
        <p:spPr>
          <a:xfrm>
            <a:off x="4854000" y="1784946"/>
            <a:ext cx="123742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sequence of activities or functions  of the </a:t>
            </a:r>
            <a:r>
              <a:rPr lang="en-US" sz="738" dirty="0" err="1"/>
              <a:t>realisation</a:t>
            </a:r>
            <a:r>
              <a:rPr lang="en-US" sz="738" dirty="0"/>
              <a:t> system</a:t>
            </a:r>
          </a:p>
        </p:txBody>
      </p:sp>
      <p:pic>
        <p:nvPicPr>
          <p:cNvPr id="90" name="Picture 89"/>
          <p:cNvPicPr>
            <a:picLocks noChangeAspect="1"/>
          </p:cNvPicPr>
          <p:nvPr/>
        </p:nvPicPr>
        <p:blipFill>
          <a:blip r:embed="rId5"/>
          <a:stretch>
            <a:fillRect/>
          </a:stretch>
        </p:blipFill>
        <p:spPr>
          <a:xfrm>
            <a:off x="2159131" y="3702535"/>
            <a:ext cx="1368058" cy="1575739"/>
          </a:xfrm>
          <a:prstGeom prst="rect">
            <a:avLst/>
          </a:prstGeom>
        </p:spPr>
      </p:pic>
      <p:sp>
        <p:nvSpPr>
          <p:cNvPr id="91" name="TextBox 90"/>
          <p:cNvSpPr txBox="1"/>
          <p:nvPr/>
        </p:nvSpPr>
        <p:spPr>
          <a:xfrm>
            <a:off x="1978924" y="5550671"/>
            <a:ext cx="1482585"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Cross checks requirements for consistency and completeness</a:t>
            </a:r>
          </a:p>
        </p:txBody>
      </p:sp>
      <p:sp>
        <p:nvSpPr>
          <p:cNvPr id="92" name="TextBox 91"/>
          <p:cNvSpPr txBox="1"/>
          <p:nvPr/>
        </p:nvSpPr>
        <p:spPr>
          <a:xfrm>
            <a:off x="1718558" y="5313014"/>
            <a:ext cx="2028119" cy="234360"/>
          </a:xfrm>
          <a:prstGeom prst="rect">
            <a:avLst/>
          </a:prstGeom>
          <a:noFill/>
        </p:spPr>
        <p:txBody>
          <a:bodyPr wrap="square" rtlCol="0">
            <a:spAutoFit/>
          </a:bodyPr>
          <a:lstStyle/>
          <a:p>
            <a:r>
              <a:rPr lang="en-US" sz="923" b="1" dirty="0"/>
              <a:t>Quality Function Deployment 1</a:t>
            </a:r>
          </a:p>
        </p:txBody>
      </p:sp>
      <p:pic>
        <p:nvPicPr>
          <p:cNvPr id="93" name="Picture 92"/>
          <p:cNvPicPr>
            <a:picLocks noChangeAspect="1"/>
          </p:cNvPicPr>
          <p:nvPr/>
        </p:nvPicPr>
        <p:blipFill>
          <a:blip r:embed="rId6"/>
          <a:stretch>
            <a:fillRect/>
          </a:stretch>
        </p:blipFill>
        <p:spPr>
          <a:xfrm>
            <a:off x="4251711" y="4181151"/>
            <a:ext cx="1485553" cy="823513"/>
          </a:xfrm>
          <a:prstGeom prst="rect">
            <a:avLst/>
          </a:prstGeom>
        </p:spPr>
      </p:pic>
      <p:sp>
        <p:nvSpPr>
          <p:cNvPr id="94" name="TextBox 93"/>
          <p:cNvSpPr txBox="1"/>
          <p:nvPr/>
        </p:nvSpPr>
        <p:spPr>
          <a:xfrm>
            <a:off x="2747313" y="7374693"/>
            <a:ext cx="3602533" cy="348109"/>
          </a:xfrm>
          <a:prstGeom prst="rect">
            <a:avLst/>
          </a:prstGeom>
          <a:noFill/>
        </p:spPr>
        <p:txBody>
          <a:bodyPr wrap="square" rtlCol="0">
            <a:spAutoFit/>
          </a:bodyPr>
          <a:lstStyle/>
          <a:p>
            <a:endParaRPr lang="en-US" sz="1662" dirty="0"/>
          </a:p>
        </p:txBody>
      </p:sp>
      <p:sp>
        <p:nvSpPr>
          <p:cNvPr id="95" name="TextBox 94"/>
          <p:cNvSpPr txBox="1"/>
          <p:nvPr/>
        </p:nvSpPr>
        <p:spPr>
          <a:xfrm>
            <a:off x="4064169" y="5179224"/>
            <a:ext cx="1685306" cy="660117"/>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and captures all possible functional solutions to a system design problem and thereby determine suitable candidate system concepts</a:t>
            </a:r>
          </a:p>
        </p:txBody>
      </p:sp>
      <p:sp>
        <p:nvSpPr>
          <p:cNvPr id="96" name="TextBox 95"/>
          <p:cNvSpPr txBox="1"/>
          <p:nvPr/>
        </p:nvSpPr>
        <p:spPr>
          <a:xfrm>
            <a:off x="4101000" y="4909614"/>
            <a:ext cx="1643399" cy="234360"/>
          </a:xfrm>
          <a:prstGeom prst="rect">
            <a:avLst/>
          </a:prstGeom>
          <a:noFill/>
        </p:spPr>
        <p:txBody>
          <a:bodyPr wrap="square" rtlCol="0">
            <a:spAutoFit/>
          </a:bodyPr>
          <a:lstStyle/>
          <a:p>
            <a:r>
              <a:rPr lang="en-US" sz="923" b="1" dirty="0"/>
              <a:t>Function Means Analysis</a:t>
            </a:r>
          </a:p>
        </p:txBody>
      </p:sp>
      <p:pic>
        <p:nvPicPr>
          <p:cNvPr id="97" name="Picture 96"/>
          <p:cNvPicPr>
            <a:picLocks noChangeAspect="1"/>
          </p:cNvPicPr>
          <p:nvPr/>
        </p:nvPicPr>
        <p:blipFill>
          <a:blip r:embed="rId7"/>
          <a:stretch>
            <a:fillRect/>
          </a:stretch>
        </p:blipFill>
        <p:spPr>
          <a:xfrm>
            <a:off x="6494281" y="4111512"/>
            <a:ext cx="1354892" cy="1354892"/>
          </a:xfrm>
          <a:prstGeom prst="rect">
            <a:avLst/>
          </a:prstGeom>
        </p:spPr>
      </p:pic>
      <p:sp>
        <p:nvSpPr>
          <p:cNvPr id="98" name="Text Box 43"/>
          <p:cNvSpPr txBox="1">
            <a:spLocks noChangeArrowheads="1"/>
          </p:cNvSpPr>
          <p:nvPr/>
        </p:nvSpPr>
        <p:spPr bwMode="auto">
          <a:xfrm>
            <a:off x="6276703" y="5671418"/>
            <a:ext cx="1760529" cy="401535"/>
          </a:xfrm>
          <a:prstGeom prst="rect">
            <a:avLst/>
          </a:prstGeom>
          <a:gradFill rotWithShape="1">
            <a:gsLst>
              <a:gs pos="0">
                <a:srgbClr val="333399">
                  <a:tint val="50000"/>
                  <a:satMod val="300000"/>
                </a:srgbClr>
              </a:gs>
              <a:gs pos="35000">
                <a:srgbClr val="333399">
                  <a:tint val="37000"/>
                  <a:satMod val="300000"/>
                </a:srgbClr>
              </a:gs>
              <a:gs pos="100000">
                <a:srgbClr val="333399">
                  <a:tint val="15000"/>
                  <a:satMod val="350000"/>
                </a:srgbClr>
              </a:gs>
            </a:gsLst>
            <a:lin ang="16200000" scaled="1"/>
          </a:gradFill>
          <a:ln w="9525" cap="flat" cmpd="sng" algn="ctr">
            <a:solidFill>
              <a:srgbClr val="333399">
                <a:shade val="95000"/>
                <a:satMod val="105000"/>
              </a:srgbClr>
            </a:solidFill>
            <a:prstDash val="solid"/>
            <a:headEnd/>
            <a:tailEnd/>
          </a:ln>
          <a:effectLst>
            <a:outerShdw blurRad="40000" dist="20000" dir="5400000" rotWithShape="0">
              <a:srgbClr val="000000">
                <a:alpha val="38000"/>
              </a:srgbClr>
            </a:outerShdw>
          </a:effectLst>
        </p:spPr>
        <p:txBody>
          <a:bodyPr wrap="square" lIns="60275" tIns="30138" rIns="60275" bIns="30138">
            <a:spAutoFit/>
          </a:bodyPr>
          <a:lstStyle/>
          <a:p>
            <a:pPr algn="ctr" defTabSz="602771" eaLnBrk="0" hangingPunct="0">
              <a:defRPr/>
            </a:pPr>
            <a:r>
              <a:rPr lang="en-GB" sz="738" kern="0" dirty="0">
                <a:solidFill>
                  <a:srgbClr val="000000"/>
                </a:solidFill>
                <a:latin typeface="Arial"/>
              </a:rPr>
              <a:t>Check that System Solution is realizable and determine critical realization parameters</a:t>
            </a:r>
          </a:p>
        </p:txBody>
      </p:sp>
      <p:sp>
        <p:nvSpPr>
          <p:cNvPr id="99" name="Text Box 42"/>
          <p:cNvSpPr txBox="1">
            <a:spLocks noChangeArrowheads="1"/>
          </p:cNvSpPr>
          <p:nvPr/>
        </p:nvSpPr>
        <p:spPr bwMode="auto">
          <a:xfrm>
            <a:off x="6179745" y="5434654"/>
            <a:ext cx="2090041" cy="202891"/>
          </a:xfrm>
          <a:prstGeom prst="rect">
            <a:avLst/>
          </a:prstGeom>
          <a:noFill/>
          <a:ln w="9525">
            <a:noFill/>
            <a:miter lim="800000"/>
            <a:headEnd/>
            <a:tailEnd/>
          </a:ln>
        </p:spPr>
        <p:txBody>
          <a:bodyPr wrap="square" lIns="60275" tIns="30138" rIns="60275" bIns="30138">
            <a:spAutoFit/>
          </a:bodyPr>
          <a:lstStyle/>
          <a:p>
            <a:pPr defTabSz="602771" eaLnBrk="0" hangingPunct="0">
              <a:defRPr/>
            </a:pPr>
            <a:r>
              <a:rPr lang="en-GB" sz="923" b="1" kern="0" dirty="0">
                <a:solidFill>
                  <a:srgbClr val="000000"/>
                </a:solidFill>
                <a:latin typeface="Calibri"/>
              </a:rPr>
              <a:t>Quality Function Deployment 3</a:t>
            </a:r>
          </a:p>
        </p:txBody>
      </p:sp>
      <p:sp>
        <p:nvSpPr>
          <p:cNvPr id="48202" name="Text Box 75"/>
          <p:cNvSpPr txBox="1">
            <a:spLocks noChangeArrowheads="1"/>
          </p:cNvSpPr>
          <p:nvPr/>
        </p:nvSpPr>
        <p:spPr bwMode="auto">
          <a:xfrm>
            <a:off x="4854000" y="3051844"/>
            <a:ext cx="1525560" cy="603883"/>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b="1" dirty="0">
                <a:solidFill>
                  <a:srgbClr val="FFFFFF"/>
                </a:solidFill>
              </a:rPr>
              <a:t>FROM Prime </a:t>
            </a:r>
          </a:p>
          <a:p>
            <a:pPr eaLnBrk="1" hangingPunct="1"/>
            <a:r>
              <a:rPr lang="en-GB" sz="1662" b="1" dirty="0">
                <a:solidFill>
                  <a:srgbClr val="FFFFFF"/>
                </a:solidFill>
              </a:rPr>
              <a:t>WHAT WHY</a:t>
            </a:r>
            <a:endParaRPr lang="en-US" sz="1662" b="1" dirty="0">
              <a:solidFill>
                <a:srgbClr val="FFFFFF"/>
              </a:solidFill>
            </a:endParaRPr>
          </a:p>
        </p:txBody>
      </p:sp>
      <p:sp>
        <p:nvSpPr>
          <p:cNvPr id="100" name="AutoShape 47"/>
          <p:cNvSpPr>
            <a:spLocks noChangeArrowheads="1"/>
          </p:cNvSpPr>
          <p:nvPr/>
        </p:nvSpPr>
        <p:spPr bwMode="auto">
          <a:xfrm>
            <a:off x="5755815" y="436144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2" name="TextBox 101"/>
          <p:cNvSpPr txBox="1"/>
          <p:nvPr/>
        </p:nvSpPr>
        <p:spPr>
          <a:xfrm>
            <a:off x="8504075" y="5635470"/>
            <a:ext cx="165989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identifies and captures the factors  that influence the performance of a system output</a:t>
            </a:r>
          </a:p>
        </p:txBody>
      </p:sp>
      <p:pic>
        <p:nvPicPr>
          <p:cNvPr id="103" name="Picture 102"/>
          <p:cNvPicPr>
            <a:picLocks noChangeAspect="1"/>
          </p:cNvPicPr>
          <p:nvPr/>
        </p:nvPicPr>
        <p:blipFill>
          <a:blip r:embed="rId8"/>
          <a:stretch>
            <a:fillRect/>
          </a:stretch>
        </p:blipFill>
        <p:spPr>
          <a:xfrm>
            <a:off x="6663625" y="2065203"/>
            <a:ext cx="1687082" cy="656536"/>
          </a:xfrm>
          <a:prstGeom prst="rect">
            <a:avLst/>
          </a:prstGeom>
        </p:spPr>
      </p:pic>
      <p:sp>
        <p:nvSpPr>
          <p:cNvPr id="104" name="TextBox 103"/>
          <p:cNvSpPr txBox="1"/>
          <p:nvPr/>
        </p:nvSpPr>
        <p:spPr>
          <a:xfrm>
            <a:off x="6598948" y="3064098"/>
            <a:ext cx="1802339"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Determine the factors that are most likely to influence the robustness of a nominal design </a:t>
            </a:r>
          </a:p>
        </p:txBody>
      </p:sp>
      <p:pic>
        <p:nvPicPr>
          <p:cNvPr id="105" name="Picture 104"/>
          <p:cNvPicPr>
            <a:picLocks noChangeAspect="1"/>
          </p:cNvPicPr>
          <p:nvPr/>
        </p:nvPicPr>
        <p:blipFill>
          <a:blip r:embed="rId9"/>
          <a:stretch>
            <a:fillRect/>
          </a:stretch>
        </p:blipFill>
        <p:spPr>
          <a:xfrm>
            <a:off x="9046810" y="1983116"/>
            <a:ext cx="976988" cy="967684"/>
          </a:xfrm>
          <a:prstGeom prst="rect">
            <a:avLst/>
          </a:prstGeom>
        </p:spPr>
      </p:pic>
      <p:sp>
        <p:nvSpPr>
          <p:cNvPr id="106" name="AutoShape 47"/>
          <p:cNvSpPr>
            <a:spLocks noChangeArrowheads="1"/>
          </p:cNvSpPr>
          <p:nvPr/>
        </p:nvSpPr>
        <p:spPr bwMode="auto">
          <a:xfrm>
            <a:off x="8033654" y="4502123"/>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7" name="Text Box 43"/>
          <p:cNvSpPr txBox="1">
            <a:spLocks noChangeArrowheads="1"/>
          </p:cNvSpPr>
          <p:nvPr/>
        </p:nvSpPr>
        <p:spPr bwMode="auto">
          <a:xfrm>
            <a:off x="8631593" y="3250673"/>
            <a:ext cx="1807429" cy="287978"/>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60275" tIns="30138" rIns="60275" bIns="30138">
            <a:spAutoFit/>
          </a:bodyPr>
          <a:lstStyle/>
          <a:p>
            <a:pPr algn="ctr" defTabSz="602771" eaLnBrk="0" hangingPunct="0">
              <a:defRPr/>
            </a:pPr>
            <a:r>
              <a:rPr lang="en-GB" sz="738" kern="0" dirty="0">
                <a:solidFill>
                  <a:srgbClr val="000000"/>
                </a:solidFill>
                <a:latin typeface="Arial"/>
              </a:rPr>
              <a:t>For the critical </a:t>
            </a:r>
            <a:r>
              <a:rPr lang="en-GB" sz="738" kern="0" dirty="0" err="1">
                <a:solidFill>
                  <a:srgbClr val="000000"/>
                </a:solidFill>
                <a:latin typeface="Arial"/>
              </a:rPr>
              <a:t>Mfg</a:t>
            </a:r>
            <a:r>
              <a:rPr lang="en-GB" sz="738" kern="0" dirty="0">
                <a:solidFill>
                  <a:srgbClr val="000000"/>
                </a:solidFill>
                <a:latin typeface="Arial"/>
              </a:rPr>
              <a:t> parameters determine the Assurance Requirements </a:t>
            </a:r>
          </a:p>
        </p:txBody>
      </p:sp>
      <p:sp>
        <p:nvSpPr>
          <p:cNvPr id="108" name="AutoShape 47"/>
          <p:cNvSpPr>
            <a:spLocks noChangeArrowheads="1"/>
          </p:cNvSpPr>
          <p:nvPr/>
        </p:nvSpPr>
        <p:spPr bwMode="auto">
          <a:xfrm>
            <a:off x="8302326" y="2645880"/>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109" name="Picture 108"/>
          <p:cNvPicPr>
            <a:picLocks noChangeAspect="1"/>
          </p:cNvPicPr>
          <p:nvPr/>
        </p:nvPicPr>
        <p:blipFill>
          <a:blip r:embed="rId10"/>
          <a:stretch>
            <a:fillRect/>
          </a:stretch>
        </p:blipFill>
        <p:spPr>
          <a:xfrm>
            <a:off x="6834725" y="893738"/>
            <a:ext cx="1749476" cy="725847"/>
          </a:xfrm>
          <a:prstGeom prst="rect">
            <a:avLst/>
          </a:prstGeom>
        </p:spPr>
      </p:pic>
      <p:sp>
        <p:nvSpPr>
          <p:cNvPr id="110" name="TextBox 109"/>
          <p:cNvSpPr txBox="1"/>
          <p:nvPr/>
        </p:nvSpPr>
        <p:spPr>
          <a:xfrm>
            <a:off x="8668229" y="1168323"/>
            <a:ext cx="1709729"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Identify and document the potential failure modes, Effects and Causes </a:t>
            </a:r>
          </a:p>
        </p:txBody>
      </p:sp>
      <p:sp>
        <p:nvSpPr>
          <p:cNvPr id="111" name="TextBox 110"/>
          <p:cNvSpPr txBox="1"/>
          <p:nvPr/>
        </p:nvSpPr>
        <p:spPr>
          <a:xfrm>
            <a:off x="9025850" y="806995"/>
            <a:ext cx="1241045" cy="376385"/>
          </a:xfrm>
          <a:prstGeom prst="rect">
            <a:avLst/>
          </a:prstGeom>
          <a:noFill/>
        </p:spPr>
        <p:txBody>
          <a:bodyPr wrap="square" rtlCol="0">
            <a:spAutoFit/>
          </a:bodyPr>
          <a:lstStyle/>
          <a:p>
            <a:pPr algn="ctr"/>
            <a:r>
              <a:rPr lang="en-US" sz="923" b="1" dirty="0"/>
              <a:t>Failure Mode and </a:t>
            </a:r>
          </a:p>
          <a:p>
            <a:pPr algn="ctr"/>
            <a:r>
              <a:rPr lang="en-US" sz="923" b="1" dirty="0"/>
              <a:t>Effects Analysis</a:t>
            </a:r>
          </a:p>
        </p:txBody>
      </p:sp>
      <p:sp>
        <p:nvSpPr>
          <p:cNvPr id="112" name="Text Box 26"/>
          <p:cNvSpPr txBox="1">
            <a:spLocks noChangeArrowheads="1"/>
          </p:cNvSpPr>
          <p:nvPr/>
        </p:nvSpPr>
        <p:spPr bwMode="auto">
          <a:xfrm>
            <a:off x="6808568" y="569342"/>
            <a:ext cx="36304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System Failures</a:t>
            </a:r>
          </a:p>
        </p:txBody>
      </p:sp>
      <p:sp>
        <p:nvSpPr>
          <p:cNvPr id="114" name="AutoShape 47"/>
          <p:cNvSpPr>
            <a:spLocks noChangeArrowheads="1"/>
          </p:cNvSpPr>
          <p:nvPr/>
        </p:nvSpPr>
        <p:spPr bwMode="auto">
          <a:xfrm>
            <a:off x="6171035" y="1027535"/>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15" name="AutoShape 47"/>
          <p:cNvSpPr>
            <a:spLocks noChangeArrowheads="1"/>
          </p:cNvSpPr>
          <p:nvPr/>
        </p:nvSpPr>
        <p:spPr bwMode="auto">
          <a:xfrm rot="5400000">
            <a:off x="9370809" y="1491738"/>
            <a:ext cx="378779"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69" name="Picture 68"/>
          <p:cNvPicPr>
            <a:picLocks noChangeAspect="1"/>
          </p:cNvPicPr>
          <p:nvPr/>
        </p:nvPicPr>
        <p:blipFill>
          <a:blip r:embed="rId11"/>
          <a:stretch>
            <a:fillRect/>
          </a:stretch>
        </p:blipFill>
        <p:spPr>
          <a:xfrm>
            <a:off x="8749524" y="4127277"/>
            <a:ext cx="1571563" cy="1170589"/>
          </a:xfrm>
          <a:prstGeom prst="rect">
            <a:avLst/>
          </a:prstGeom>
        </p:spPr>
      </p:pic>
      <p:pic>
        <p:nvPicPr>
          <p:cNvPr id="71" name="Picture 70">
            <a:extLst>
              <a:ext uri="{FF2B5EF4-FFF2-40B4-BE49-F238E27FC236}">
                <a16:creationId xmlns:a16="http://schemas.microsoft.com/office/drawing/2014/main" id="{2A5F6E6F-41A3-994F-9E47-E992C01123C5}"/>
              </a:ext>
            </a:extLst>
          </p:cNvPr>
          <p:cNvPicPr>
            <a:picLocks noChangeAspect="1"/>
          </p:cNvPicPr>
          <p:nvPr/>
        </p:nvPicPr>
        <p:blipFill>
          <a:blip r:embed="rId12"/>
          <a:stretch>
            <a:fillRect/>
          </a:stretch>
        </p:blipFill>
        <p:spPr>
          <a:xfrm>
            <a:off x="1822451" y="752724"/>
            <a:ext cx="1108367" cy="658303"/>
          </a:xfrm>
          <a:prstGeom prst="rect">
            <a:avLst/>
          </a:prstGeom>
        </p:spPr>
      </p:pic>
      <p:sp>
        <p:nvSpPr>
          <p:cNvPr id="72" name="TextBox 71">
            <a:extLst>
              <a:ext uri="{FF2B5EF4-FFF2-40B4-BE49-F238E27FC236}">
                <a16:creationId xmlns:a16="http://schemas.microsoft.com/office/drawing/2014/main" id="{AFED21D6-A713-3942-B9B3-328EAC8E2F91}"/>
              </a:ext>
            </a:extLst>
          </p:cNvPr>
          <p:cNvSpPr txBox="1"/>
          <p:nvPr/>
        </p:nvSpPr>
        <p:spPr>
          <a:xfrm>
            <a:off x="3058093" y="894224"/>
            <a:ext cx="1051801" cy="2911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Identify and </a:t>
            </a:r>
            <a:r>
              <a:rPr lang="en-US" sz="646" dirty="0" err="1"/>
              <a:t>prioritise</a:t>
            </a:r>
            <a:r>
              <a:rPr lang="en-US" sz="646" dirty="0"/>
              <a:t> key stakeholders</a:t>
            </a:r>
          </a:p>
        </p:txBody>
      </p:sp>
      <p:sp>
        <p:nvSpPr>
          <p:cNvPr id="73" name="TextBox 72">
            <a:extLst>
              <a:ext uri="{FF2B5EF4-FFF2-40B4-BE49-F238E27FC236}">
                <a16:creationId xmlns:a16="http://schemas.microsoft.com/office/drawing/2014/main" id="{FEBA5D4D-F4B3-3049-A28C-B887D68654AA}"/>
              </a:ext>
            </a:extLst>
          </p:cNvPr>
          <p:cNvSpPr txBox="1"/>
          <p:nvPr/>
        </p:nvSpPr>
        <p:spPr>
          <a:xfrm>
            <a:off x="2990723" y="1270594"/>
            <a:ext cx="1186543" cy="234360"/>
          </a:xfrm>
          <a:prstGeom prst="rect">
            <a:avLst/>
          </a:prstGeom>
          <a:noFill/>
        </p:spPr>
        <p:txBody>
          <a:bodyPr wrap="square" rtlCol="0">
            <a:spAutoFit/>
          </a:bodyPr>
          <a:lstStyle/>
          <a:p>
            <a:r>
              <a:rPr lang="en-US" sz="923" b="1" dirty="0"/>
              <a:t>Stakeholder Map</a:t>
            </a:r>
          </a:p>
        </p:txBody>
      </p:sp>
      <p:sp>
        <p:nvSpPr>
          <p:cNvPr id="74" name="Title 1">
            <a:extLst>
              <a:ext uri="{FF2B5EF4-FFF2-40B4-BE49-F238E27FC236}">
                <a16:creationId xmlns:a16="http://schemas.microsoft.com/office/drawing/2014/main" id="{2EA2123E-42A3-4562-9CC5-1C99CB8EE207}"/>
              </a:ext>
            </a:extLst>
          </p:cNvPr>
          <p:cNvSpPr txBox="1">
            <a:spLocks/>
          </p:cNvSpPr>
          <p:nvPr/>
        </p:nvSpPr>
        <p:spPr bwMode="gray">
          <a:xfrm>
            <a:off x="146742" y="3930"/>
            <a:ext cx="6489700" cy="834905"/>
          </a:xfrm>
          <a:prstGeom prst="rect">
            <a:avLst/>
          </a:prstGeom>
          <a:noFill/>
          <a:ln w="9525">
            <a:noFill/>
            <a:miter lim="800000"/>
            <a:headEnd/>
            <a:tailEnd/>
          </a:ln>
          <a:effectLst/>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dirty="0"/>
              <a:t>Summary: What have we done?</a:t>
            </a:r>
          </a:p>
        </p:txBody>
      </p:sp>
    </p:spTree>
    <p:extLst>
      <p:ext uri="{BB962C8B-B14F-4D97-AF65-F5344CB8AC3E}">
        <p14:creationId xmlns:p14="http://schemas.microsoft.com/office/powerpoint/2010/main" val="2722559265"/>
      </p:ext>
    </p:extLst>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6133</TotalTime>
  <Words>10489</Words>
  <Application>Microsoft Office PowerPoint</Application>
  <PresentationFormat>Widescreen</PresentationFormat>
  <Paragraphs>1761</Paragraphs>
  <Slides>156</Slides>
  <Notes>72</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2</vt:i4>
      </vt:variant>
      <vt:variant>
        <vt:lpstr>Slide Titles</vt:lpstr>
      </vt:variant>
      <vt:variant>
        <vt:i4>156</vt:i4>
      </vt:variant>
    </vt:vector>
  </HeadingPairs>
  <TitlesOfParts>
    <vt:vector size="168" baseType="lpstr">
      <vt:lpstr>GE Inspira Pitch Regular</vt:lpstr>
      <vt:lpstr>ＭＳ Ｐゴシック</vt:lpstr>
      <vt:lpstr>Arial</vt:lpstr>
      <vt:lpstr>Arial Black</vt:lpstr>
      <vt:lpstr>Calibri</vt:lpstr>
      <vt:lpstr>Calibri Light</vt:lpstr>
      <vt:lpstr>Cambria Math</vt:lpstr>
      <vt:lpstr>Symbol</vt:lpstr>
      <vt:lpstr>Times New Roman</vt:lpstr>
      <vt:lpstr>Office Theme</vt:lpstr>
      <vt:lpstr>Document</vt:lpstr>
      <vt:lpstr>Worksheet</vt:lpstr>
      <vt:lpstr>Manufacturing System Design</vt:lpstr>
      <vt:lpstr>Manufacturing System Design </vt:lpstr>
      <vt:lpstr>Our Problem: the System of Interest</vt:lpstr>
      <vt:lpstr>How do we Design the Manufacturing System? - It’s the  same Process</vt:lpstr>
      <vt:lpstr>It’s the Same Tools (and a few new ones)</vt:lpstr>
      <vt:lpstr>Determining and Managing   Requirements </vt:lpstr>
      <vt:lpstr>Where are we? BAE Systems’ Design System Process (RFCD)</vt:lpstr>
      <vt:lpstr>Remember the Stakeholder Influence Map</vt:lpstr>
      <vt:lpstr>Exercise: Who are the Stakeholders of the Manufacturing System?</vt:lpstr>
      <vt:lpstr>A Model Answer</vt:lpstr>
      <vt:lpstr>A Model Answer</vt:lpstr>
      <vt:lpstr>Remember The Affinity and Tree Diagrams?</vt:lpstr>
      <vt:lpstr>Exercise: Key Stakeholder Requirements?</vt:lpstr>
      <vt:lpstr>A Model Answer</vt:lpstr>
      <vt:lpstr>Where are we? BAE Systems’ Design System Process (RFCD)</vt:lpstr>
      <vt:lpstr>Manufacturing System Functionality</vt:lpstr>
      <vt:lpstr>Sequence Diagram  (Alias: Process Model, Functional Model)</vt:lpstr>
      <vt:lpstr>Theory</vt:lpstr>
      <vt:lpstr>Additional Aspects</vt:lpstr>
      <vt:lpstr>How to do it</vt:lpstr>
      <vt:lpstr>Verbs For Manufacturing</vt:lpstr>
      <vt:lpstr>Example: Functionality of Manufacturing  (Logical Process Steps)</vt:lpstr>
      <vt:lpstr>Functionality of Manufacturing … cont  (Logical Process Steps)</vt:lpstr>
      <vt:lpstr>Manage Complexity by being top-down</vt:lpstr>
      <vt:lpstr>Exercise: Manufacturing System Functionality</vt:lpstr>
      <vt:lpstr>Model Answer</vt:lpstr>
      <vt:lpstr>Use QFD 1 to Cross Check</vt:lpstr>
      <vt:lpstr>Function flow</vt:lpstr>
      <vt:lpstr>PowerPoint Presentation</vt:lpstr>
      <vt:lpstr>Insert function flow from Propulsion team</vt:lpstr>
      <vt:lpstr>Insert function flow from Fuze team</vt:lpstr>
      <vt:lpstr>Check That Manufacturing Functionality Delivers Mfg Requirements </vt:lpstr>
      <vt:lpstr>Exercise: QFD 1 for the Manufacturing System</vt:lpstr>
      <vt:lpstr>We should now have :-</vt:lpstr>
      <vt:lpstr>Performing System Analysis </vt:lpstr>
      <vt:lpstr>Time to Stop and Think!</vt:lpstr>
      <vt:lpstr>Where are we? BAE Systems’ Design System Process (RFCD)</vt:lpstr>
      <vt:lpstr>Why Stop and Think?</vt:lpstr>
      <vt:lpstr>Introduction to Failure Mode and Effects Analysis</vt:lpstr>
      <vt:lpstr>Different Types of FMEA</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Functional FMEA</vt:lpstr>
      <vt:lpstr>Different Types of FMEA</vt:lpstr>
      <vt:lpstr>Design Failure Modes and Effects Analysis</vt:lpstr>
      <vt:lpstr>Example of a Poor DFMEA form</vt:lpstr>
      <vt:lpstr>Example of a Good DFMEA form</vt:lpstr>
      <vt:lpstr>The Key to DFMEA</vt:lpstr>
      <vt:lpstr>Different Types of FMEA</vt:lpstr>
      <vt:lpstr>Process Failure Modes and Effects Analysis</vt:lpstr>
      <vt:lpstr>Typical Process FMEA Form</vt:lpstr>
      <vt:lpstr>The Key to PFMEA</vt:lpstr>
      <vt:lpstr>Meanwhile…..Back in the room!</vt:lpstr>
      <vt:lpstr>Create Candidate Solution Concept for the Manufacturing System </vt:lpstr>
      <vt:lpstr>Where are we? BAE Systems’ Design System Process (RFCD)</vt:lpstr>
      <vt:lpstr>Function Means Analysis</vt:lpstr>
      <vt:lpstr>Functions to Solutions using Function Means Analysis</vt:lpstr>
      <vt:lpstr>Exercise: Function Means Analysis</vt:lpstr>
      <vt:lpstr>Concept Selection Using Pugh</vt:lpstr>
      <vt:lpstr>Exercise: Pugh Matrix </vt:lpstr>
      <vt:lpstr>Exercise: QFD 2 Manufacturing</vt:lpstr>
      <vt:lpstr>PowerPoint Presentation</vt:lpstr>
      <vt:lpstr>Concurrent Engineering</vt:lpstr>
      <vt:lpstr>PowerPoint Presentation</vt:lpstr>
      <vt:lpstr>Simultaneous-Concurrent Engineering</vt:lpstr>
      <vt:lpstr>Introduction to QFD 3 </vt:lpstr>
      <vt:lpstr>QFD 3 for Component and Subcomponent Process and Subprocess</vt:lpstr>
      <vt:lpstr>Quality Function Deployment Phase 3</vt:lpstr>
      <vt:lpstr>QFD 3 Rooms</vt:lpstr>
      <vt:lpstr>Transfer KEY Solution Requirements from QFD 2 </vt:lpstr>
      <vt:lpstr>QFD 2 to QFD 3 Filter</vt:lpstr>
      <vt:lpstr>QFD 2 to 3 Filter</vt:lpstr>
      <vt:lpstr>Determining Critical Process Steps</vt:lpstr>
      <vt:lpstr>Exercise: QFD 3 </vt:lpstr>
      <vt:lpstr>PowerPoint Presentation</vt:lpstr>
      <vt:lpstr>Critical Process Steps</vt:lpstr>
      <vt:lpstr>What Now?</vt:lpstr>
      <vt:lpstr>Robust to Variation: Critical Process Steps P-Diagram</vt:lpstr>
      <vt:lpstr>Exercise: Manufacturing System P-Diagram </vt:lpstr>
      <vt:lpstr>Exercise: Manufacturing System What-Why Table </vt:lpstr>
      <vt:lpstr>What-Why Table to determine Critical Process Parameters</vt:lpstr>
      <vt:lpstr>We Understand</vt:lpstr>
      <vt:lpstr>Achieving Manufacturability</vt:lpstr>
      <vt:lpstr>Does the Voice of The Process Match the Voice of The Designer (Customer)?</vt:lpstr>
      <vt:lpstr>Process Capability</vt:lpstr>
      <vt:lpstr>Possible Capability Situations</vt:lpstr>
      <vt:lpstr>Process Capability Measures</vt:lpstr>
      <vt:lpstr>Process Capability Measures for CONTINUOUS DATA</vt:lpstr>
      <vt:lpstr>Classic Process Capability</vt:lpstr>
      <vt:lpstr> Short-term (Potential) Process Capability - Cp</vt:lpstr>
      <vt:lpstr>Cp and Sigma Level</vt:lpstr>
      <vt:lpstr>Example</vt:lpstr>
      <vt:lpstr> Short-term (Actual) Process Capability - Cpk</vt:lpstr>
      <vt:lpstr> Long-term (Potential) Process Capability - Pp</vt:lpstr>
      <vt:lpstr>Long-term (Actual) Process Capability - Ppk</vt:lpstr>
      <vt:lpstr>Example</vt:lpstr>
      <vt:lpstr>Example</vt:lpstr>
      <vt:lpstr>Summary : Variable Data Performance</vt:lpstr>
      <vt:lpstr>Shift Happens!</vt:lpstr>
      <vt:lpstr>Shift Happens!</vt:lpstr>
      <vt:lpstr>History</vt:lpstr>
      <vt:lpstr>What does this mean</vt:lpstr>
      <vt:lpstr>QFD 4 Start Here</vt:lpstr>
      <vt:lpstr> Process Control Planning</vt:lpstr>
      <vt:lpstr>QFD 4</vt:lpstr>
      <vt:lpstr>QFD 4 Steps</vt:lpstr>
      <vt:lpstr>Systems Engineering Philosophy </vt:lpstr>
      <vt:lpstr>Step 1: Transferring Critical Process Parameters  </vt:lpstr>
      <vt:lpstr>Step 2: Perform Operational Evaluation</vt:lpstr>
      <vt:lpstr>Step 3: Planning Requirements</vt:lpstr>
      <vt:lpstr>Exercise: QFD 4</vt:lpstr>
      <vt:lpstr>Transfer Information to the PCP</vt:lpstr>
      <vt:lpstr>Summary: Simultaneous-Concurrent Engineering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Manufacturing System Design</dc:title>
  <dc:creator>David Holley</dc:creator>
  <cp:lastModifiedBy>David Holley</cp:lastModifiedBy>
  <cp:revision>9</cp:revision>
  <dcterms:created xsi:type="dcterms:W3CDTF">2021-09-15T15:38:49Z</dcterms:created>
  <dcterms:modified xsi:type="dcterms:W3CDTF">2026-09-27T17:05:39Z</dcterms:modified>
</cp:coreProperties>
</file>