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orentin allain" initials="ca" lastIdx="1" clrIdx="0">
    <p:extLst>
      <p:ext uri="{19B8F6BF-5375-455C-9EA6-DF929625EA0E}">
        <p15:presenceInfo xmlns:p15="http://schemas.microsoft.com/office/powerpoint/2012/main" userId="0d1c0653bbbbb27b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1" d="100"/>
          <a:sy n="71" d="100"/>
        </p:scale>
        <p:origin x="61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 smtClean="0"/>
              <a:t>Modifiez le style des sous-titres du masque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2E49-6E0B-4C02-B30E-EA933DFC0655}" type="datetimeFigureOut">
              <a:rPr lang="fr-FR" smtClean="0"/>
              <a:t>11/05/2018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470A-C88A-4F78-ACB4-5E8EE9A44B1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24282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2E49-6E0B-4C02-B30E-EA933DFC0655}" type="datetimeFigureOut">
              <a:rPr lang="fr-FR" smtClean="0"/>
              <a:t>11/05/2018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470A-C88A-4F78-ACB4-5E8EE9A44B1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7454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2E49-6E0B-4C02-B30E-EA933DFC0655}" type="datetimeFigureOut">
              <a:rPr lang="fr-FR" smtClean="0"/>
              <a:t>11/05/2018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470A-C88A-4F78-ACB4-5E8EE9A44B1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09406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2E49-6E0B-4C02-B30E-EA933DFC0655}" type="datetimeFigureOut">
              <a:rPr lang="fr-FR" smtClean="0"/>
              <a:t>11/05/2018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470A-C88A-4F78-ACB4-5E8EE9A44B1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364432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2E49-6E0B-4C02-B30E-EA933DFC0655}" type="datetimeFigureOut">
              <a:rPr lang="fr-FR" smtClean="0"/>
              <a:t>11/05/2018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470A-C88A-4F78-ACB4-5E8EE9A44B1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76334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2E49-6E0B-4C02-B30E-EA933DFC0655}" type="datetimeFigureOut">
              <a:rPr lang="fr-FR" smtClean="0"/>
              <a:t>11/05/2018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470A-C88A-4F78-ACB4-5E8EE9A44B1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00010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2E49-6E0B-4C02-B30E-EA933DFC0655}" type="datetimeFigureOut">
              <a:rPr lang="fr-FR" smtClean="0"/>
              <a:t>11/05/2018</a:t>
            </a:fld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470A-C88A-4F78-ACB4-5E8EE9A44B1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919921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2E49-6E0B-4C02-B30E-EA933DFC0655}" type="datetimeFigureOut">
              <a:rPr lang="fr-FR" smtClean="0"/>
              <a:t>11/05/2018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470A-C88A-4F78-ACB4-5E8EE9A44B1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33590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2E49-6E0B-4C02-B30E-EA933DFC0655}" type="datetimeFigureOut">
              <a:rPr lang="fr-FR" smtClean="0"/>
              <a:t>11/05/2018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470A-C88A-4F78-ACB4-5E8EE9A44B1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6389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2E49-6E0B-4C02-B30E-EA933DFC0655}" type="datetimeFigureOut">
              <a:rPr lang="fr-FR" smtClean="0"/>
              <a:t>11/05/2018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470A-C88A-4F78-ACB4-5E8EE9A44B1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01954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2E49-6E0B-4C02-B30E-EA933DFC0655}" type="datetimeFigureOut">
              <a:rPr lang="fr-FR" smtClean="0"/>
              <a:t>11/05/2018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470A-C88A-4F78-ACB4-5E8EE9A44B1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85752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052E49-6E0B-4C02-B30E-EA933DFC0655}" type="datetimeFigureOut">
              <a:rPr lang="fr-FR" smtClean="0"/>
              <a:t>11/05/2018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85470A-C88A-4F78-ACB4-5E8EE9A44B13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98305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9.m4a"/><Relationship Id="rId7" Type="http://schemas.openxmlformats.org/officeDocument/2006/relationships/image" Target="../media/image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0.jpg"/><Relationship Id="rId5" Type="http://schemas.openxmlformats.org/officeDocument/2006/relationships/slideLayout" Target="../slideLayouts/slideLayout5.xml"/><Relationship Id="rId4" Type="http://schemas.openxmlformats.org/officeDocument/2006/relationships/audio" Target="../media/media9.m4a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emconsortium.org/country-profile/62" TargetMode="External"/><Relationship Id="rId13" Type="http://schemas.openxmlformats.org/officeDocument/2006/relationships/hyperlink" Target="http://argentine-info.com/la-religion-en-argentine-2/" TargetMode="External"/><Relationship Id="rId3" Type="http://schemas.openxmlformats.org/officeDocument/2006/relationships/hyperlink" Target="https://fr.wikipedia.org/wiki/France" TargetMode="External"/><Relationship Id="rId7" Type="http://schemas.openxmlformats.org/officeDocument/2006/relationships/hyperlink" Target="http://gemconsortium.org/country-profile/62" TargetMode="External"/><Relationship Id="rId12" Type="http://schemas.openxmlformats.org/officeDocument/2006/relationships/hyperlink" Target="http://gemconsortium.org/country-profile/36" TargetMode="External"/><Relationship Id="rId2" Type="http://schemas.openxmlformats.org/officeDocument/2006/relationships/hyperlink" Target="https://www.cairn.info/revue-rimhe-2014-4-page-40.htm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businessculture.org/western-europe/business-culture-in-france/business-etiquette-in-france/" TargetMode="External"/><Relationship Id="rId11" Type="http://schemas.openxmlformats.org/officeDocument/2006/relationships/hyperlink" Target="https://fr.wikipedia.org/wiki/Argentine" TargetMode="External"/><Relationship Id="rId5" Type="http://schemas.openxmlformats.org/officeDocument/2006/relationships/hyperlink" Target="https://fr.wikipedia.org/wiki/Analyse_PESTEL" TargetMode="External"/><Relationship Id="rId10" Type="http://schemas.openxmlformats.org/officeDocument/2006/relationships/hyperlink" Target="https://www.journaldunet.com/patrimoine/finances-personnelles/1171985-classement-pib/" TargetMode="External"/><Relationship Id="rId4" Type="http://schemas.openxmlformats.org/officeDocument/2006/relationships/hyperlink" Target="https://fr.wikipedia.org/wiki/Culture_fran%C3%A7aise#Patrimoine_culturel" TargetMode="External"/><Relationship Id="rId9" Type="http://schemas.openxmlformats.org/officeDocument/2006/relationships/hyperlink" Target="https://fr.wikipedia.org/wiki/Culture_de_l%27Argentine#%C3%89duc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r-FR" dirty="0" smtClean="0"/>
              <a:t>International </a:t>
            </a:r>
            <a:r>
              <a:rPr lang="fr-FR" dirty="0" err="1" smtClean="0"/>
              <a:t>Entrepreneurship</a:t>
            </a:r>
            <a:endParaRPr lang="fr-FR" dirty="0"/>
          </a:p>
        </p:txBody>
      </p:sp>
      <p:pic>
        <p:nvPicPr>
          <p:cNvPr id="4" name="Introduction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648450" y="4486275"/>
            <a:ext cx="609600" cy="609600"/>
          </a:xfrm>
          <a:prstGeom prst="rect">
            <a:avLst/>
          </a:prstGeom>
        </p:spPr>
      </p:pic>
      <p:sp>
        <p:nvSpPr>
          <p:cNvPr id="5" name="Rectangle à coins arrondis 4"/>
          <p:cNvSpPr/>
          <p:nvPr/>
        </p:nvSpPr>
        <p:spPr>
          <a:xfrm>
            <a:off x="2819400" y="4381500"/>
            <a:ext cx="6781800" cy="819150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 err="1" smtClean="0">
                <a:solidFill>
                  <a:schemeClr val="tx1"/>
                </a:solidFill>
              </a:rPr>
              <a:t>Please</a:t>
            </a:r>
            <a:r>
              <a:rPr lang="fr-FR" dirty="0" smtClean="0">
                <a:solidFill>
                  <a:schemeClr val="tx1"/>
                </a:solidFill>
              </a:rPr>
              <a:t> click on the </a:t>
            </a:r>
            <a:r>
              <a:rPr lang="fr-FR" dirty="0" err="1" smtClean="0">
                <a:solidFill>
                  <a:schemeClr val="tx1"/>
                </a:solidFill>
              </a:rPr>
              <a:t>sound</a:t>
            </a:r>
            <a:r>
              <a:rPr lang="fr-FR" dirty="0" smtClean="0">
                <a:solidFill>
                  <a:schemeClr val="tx1"/>
                </a:solidFill>
              </a:rPr>
              <a:t> </a:t>
            </a:r>
            <a:r>
              <a:rPr lang="fr-FR" dirty="0" err="1" smtClean="0">
                <a:solidFill>
                  <a:schemeClr val="tx1"/>
                </a:solidFill>
              </a:rPr>
              <a:t>icon</a:t>
            </a:r>
            <a:r>
              <a:rPr lang="fr-FR" dirty="0" smtClean="0">
                <a:solidFill>
                  <a:schemeClr val="tx1"/>
                </a:solidFill>
              </a:rPr>
              <a:t> (            ) on </a:t>
            </a:r>
            <a:r>
              <a:rPr lang="fr-FR" dirty="0" err="1" smtClean="0">
                <a:solidFill>
                  <a:schemeClr val="tx1"/>
                </a:solidFill>
              </a:rPr>
              <a:t>every</a:t>
            </a:r>
            <a:r>
              <a:rPr lang="fr-FR" dirty="0" smtClean="0">
                <a:solidFill>
                  <a:schemeClr val="tx1"/>
                </a:solidFill>
              </a:rPr>
              <a:t> slide</a:t>
            </a:r>
            <a:r>
              <a:rPr lang="fr-FR" dirty="0" smtClean="0"/>
              <a:t>. 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905162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73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r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err="1" smtClean="0"/>
              <a:t>Summary</a:t>
            </a:r>
            <a:r>
              <a:rPr lang="fr-FR" dirty="0" smtClean="0"/>
              <a:t> </a:t>
            </a:r>
            <a:endParaRPr lang="fr-FR" dirty="0"/>
          </a:p>
        </p:txBody>
      </p:sp>
      <p:sp>
        <p:nvSpPr>
          <p:cNvPr id="8" name="Espace réservé du contenu 7"/>
          <p:cNvSpPr>
            <a:spLocks noGrp="1"/>
          </p:cNvSpPr>
          <p:nvPr>
            <p:ph idx="1"/>
          </p:nvPr>
        </p:nvSpPr>
        <p:spPr>
          <a:xfrm>
            <a:off x="838200" y="1482724"/>
            <a:ext cx="10515600" cy="524192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fr-FR" dirty="0" smtClean="0"/>
              <a:t>Global </a:t>
            </a:r>
            <a:r>
              <a:rPr lang="fr-FR" dirty="0" err="1" smtClean="0"/>
              <a:t>presentation</a:t>
            </a:r>
            <a:r>
              <a:rPr lang="fr-FR" dirty="0" smtClean="0"/>
              <a:t> of </a:t>
            </a:r>
            <a:r>
              <a:rPr lang="fr-FR" dirty="0" err="1" smtClean="0"/>
              <a:t>thoses</a:t>
            </a:r>
            <a:r>
              <a:rPr lang="fr-FR" dirty="0" smtClean="0"/>
              <a:t> </a:t>
            </a:r>
            <a:r>
              <a:rPr lang="fr-FR" dirty="0" err="1" smtClean="0"/>
              <a:t>two</a:t>
            </a:r>
            <a:r>
              <a:rPr lang="fr-FR" dirty="0" smtClean="0"/>
              <a:t> countries</a:t>
            </a:r>
          </a:p>
          <a:p>
            <a:pPr marL="514350" indent="-514350">
              <a:buFont typeface="+mj-lt"/>
              <a:buAutoNum type="arabicPeriod"/>
            </a:pPr>
            <a:r>
              <a:rPr lang="fr-FR" dirty="0" smtClean="0"/>
              <a:t> France: </a:t>
            </a:r>
          </a:p>
          <a:p>
            <a:pPr marL="914400" lvl="1" indent="-457200">
              <a:buFont typeface="+mj-lt"/>
              <a:buAutoNum type="arabicPeriod"/>
            </a:pPr>
            <a:r>
              <a:rPr lang="fr-FR" dirty="0" smtClean="0"/>
              <a:t>Culture </a:t>
            </a:r>
          </a:p>
          <a:p>
            <a:pPr marL="914400" lvl="1" indent="-457200">
              <a:buFont typeface="+mj-lt"/>
              <a:buAutoNum type="arabicPeriod"/>
            </a:pPr>
            <a:r>
              <a:rPr lang="fr-FR" dirty="0" smtClean="0"/>
              <a:t>Business culture</a:t>
            </a:r>
          </a:p>
          <a:p>
            <a:pPr marL="914400" lvl="1" indent="-457200">
              <a:buFont typeface="+mj-lt"/>
              <a:buAutoNum type="arabicPeriod"/>
            </a:pPr>
            <a:r>
              <a:rPr lang="fr-FR" dirty="0" smtClean="0"/>
              <a:t>PEST</a:t>
            </a:r>
          </a:p>
          <a:p>
            <a:pPr marL="514350" indent="-514350">
              <a:buFont typeface="+mj-lt"/>
              <a:buAutoNum type="arabicPeriod"/>
            </a:pPr>
            <a:r>
              <a:rPr lang="fr-FR" dirty="0" smtClean="0"/>
              <a:t>Argentina: </a:t>
            </a:r>
          </a:p>
          <a:p>
            <a:pPr marL="914400" lvl="1" indent="-457200">
              <a:buFont typeface="+mj-lt"/>
              <a:buAutoNum type="arabicPeriod"/>
            </a:pPr>
            <a:r>
              <a:rPr lang="fr-FR" dirty="0" smtClean="0"/>
              <a:t>Culture </a:t>
            </a:r>
          </a:p>
          <a:p>
            <a:pPr marL="914400" lvl="1" indent="-457200">
              <a:buFont typeface="+mj-lt"/>
              <a:buAutoNum type="arabicPeriod"/>
            </a:pPr>
            <a:r>
              <a:rPr lang="fr-FR" dirty="0" smtClean="0"/>
              <a:t>Business culture</a:t>
            </a:r>
          </a:p>
          <a:p>
            <a:pPr marL="914400" lvl="1" indent="-457200">
              <a:buFont typeface="+mj-lt"/>
              <a:buAutoNum type="arabicPeriod"/>
            </a:pPr>
            <a:r>
              <a:rPr lang="fr-FR" dirty="0" smtClean="0"/>
              <a:t>PEST</a:t>
            </a:r>
          </a:p>
          <a:p>
            <a:pPr marL="514350" indent="-514350">
              <a:buFont typeface="+mj-lt"/>
              <a:buAutoNum type="arabicPeriod"/>
            </a:pPr>
            <a:r>
              <a:rPr lang="fr-FR" dirty="0" smtClean="0"/>
              <a:t>How </a:t>
            </a:r>
            <a:r>
              <a:rPr lang="fr-FR" dirty="0" err="1" smtClean="0"/>
              <a:t>thoses</a:t>
            </a:r>
            <a:r>
              <a:rPr lang="fr-FR" dirty="0" smtClean="0"/>
              <a:t> </a:t>
            </a:r>
            <a:r>
              <a:rPr lang="fr-FR" dirty="0" err="1" smtClean="0"/>
              <a:t>things</a:t>
            </a:r>
            <a:r>
              <a:rPr lang="fr-FR" dirty="0" smtClean="0"/>
              <a:t> </a:t>
            </a:r>
            <a:r>
              <a:rPr lang="fr-FR" dirty="0" err="1" smtClean="0"/>
              <a:t>can</a:t>
            </a:r>
            <a:r>
              <a:rPr lang="fr-FR" dirty="0" smtClean="0"/>
              <a:t> impact </a:t>
            </a:r>
            <a:r>
              <a:rPr lang="fr-FR" dirty="0" err="1" smtClean="0"/>
              <a:t>entrepreneurship</a:t>
            </a:r>
            <a:r>
              <a:rPr lang="fr-FR" dirty="0" smtClean="0"/>
              <a:t> ?</a:t>
            </a:r>
          </a:p>
        </p:txBody>
      </p:sp>
      <p:pic>
        <p:nvPicPr>
          <p:cNvPr id="10" name="Enregistremen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486150" y="72310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557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41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6172200" y="0"/>
            <a:ext cx="8004176" cy="6858000"/>
          </a:xfrm>
          <a:prstGeom prst="rect">
            <a:avLst/>
          </a:prstGeom>
          <a:blipFill>
            <a:blip r:embed="rId4">
              <a:alphaModFix amt="36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12" name="Rectangle 11"/>
          <p:cNvSpPr/>
          <p:nvPr/>
        </p:nvSpPr>
        <p:spPr>
          <a:xfrm>
            <a:off x="-1981200" y="0"/>
            <a:ext cx="8153400" cy="6858000"/>
          </a:xfrm>
          <a:prstGeom prst="rect">
            <a:avLst/>
          </a:prstGeom>
          <a:blipFill dpi="0" rotWithShape="1">
            <a:blip r:embed="rId5">
              <a:alphaModFix amt="36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7" name="Titr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3600" dirty="0" smtClean="0"/>
              <a:t>Global </a:t>
            </a:r>
            <a:r>
              <a:rPr lang="fr-FR" sz="3600" dirty="0" err="1" smtClean="0"/>
              <a:t>presentation</a:t>
            </a:r>
            <a:r>
              <a:rPr lang="fr-FR" sz="3600" dirty="0" smtClean="0"/>
              <a:t> of </a:t>
            </a:r>
            <a:r>
              <a:rPr lang="fr-FR" sz="3600" dirty="0" err="1" smtClean="0"/>
              <a:t>thoses</a:t>
            </a:r>
            <a:r>
              <a:rPr lang="fr-FR" sz="3600" dirty="0" smtClean="0"/>
              <a:t> </a:t>
            </a:r>
            <a:r>
              <a:rPr lang="fr-FR" sz="3600" dirty="0" err="1" smtClean="0"/>
              <a:t>two</a:t>
            </a:r>
            <a:r>
              <a:rPr lang="fr-FR" sz="3600" dirty="0" smtClean="0"/>
              <a:t> countries </a:t>
            </a:r>
            <a:endParaRPr lang="fr-FR" sz="3600" dirty="0"/>
          </a:p>
        </p:txBody>
      </p:sp>
      <p:sp>
        <p:nvSpPr>
          <p:cNvPr id="8" name="Espace réservé du texte 7"/>
          <p:cNvSpPr>
            <a:spLocks noGrp="1"/>
          </p:cNvSpPr>
          <p:nvPr>
            <p:ph type="body" idx="1"/>
          </p:nvPr>
        </p:nvSpPr>
        <p:spPr/>
        <p:txBody>
          <a:bodyPr anchor="ctr">
            <a:normAutofit/>
          </a:bodyPr>
          <a:lstStyle/>
          <a:p>
            <a:r>
              <a:rPr lang="fr-FR" sz="3600" dirty="0" smtClean="0"/>
              <a:t>France</a:t>
            </a:r>
            <a:endParaRPr lang="fr-FR" sz="3600" dirty="0"/>
          </a:p>
        </p:txBody>
      </p:sp>
      <p:sp>
        <p:nvSpPr>
          <p:cNvPr id="9" name="Espace réservé du contenu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fr-FR" dirty="0" smtClean="0"/>
              <a:t>Population: 67 795 000</a:t>
            </a:r>
          </a:p>
          <a:p>
            <a:r>
              <a:rPr lang="fr-FR" dirty="0" err="1" smtClean="0"/>
              <a:t>Language</a:t>
            </a:r>
            <a:r>
              <a:rPr lang="fr-FR" dirty="0" smtClean="0"/>
              <a:t>: French</a:t>
            </a:r>
          </a:p>
          <a:p>
            <a:r>
              <a:rPr lang="fr-FR" dirty="0" err="1" smtClean="0"/>
              <a:t>Currency</a:t>
            </a:r>
            <a:r>
              <a:rPr lang="fr-FR" dirty="0" smtClean="0"/>
              <a:t>: Euro </a:t>
            </a:r>
          </a:p>
          <a:p>
            <a:r>
              <a:rPr lang="fr-FR" dirty="0" smtClean="0"/>
              <a:t>HDI: 0,897 (21st) </a:t>
            </a:r>
          </a:p>
          <a:p>
            <a:r>
              <a:rPr lang="fr-FR" dirty="0" smtClean="0"/>
              <a:t>GDP (total): 2,835 trillion (7th)</a:t>
            </a:r>
            <a:endParaRPr lang="fr-FR" dirty="0"/>
          </a:p>
        </p:txBody>
      </p:sp>
      <p:sp>
        <p:nvSpPr>
          <p:cNvPr id="10" name="Espace réservé du texte 9"/>
          <p:cNvSpPr>
            <a:spLocks noGrp="1"/>
          </p:cNvSpPr>
          <p:nvPr>
            <p:ph type="body" sz="quarter" idx="3"/>
          </p:nvPr>
        </p:nvSpPr>
        <p:spPr/>
        <p:txBody>
          <a:bodyPr anchor="ctr">
            <a:normAutofit/>
          </a:bodyPr>
          <a:lstStyle/>
          <a:p>
            <a:r>
              <a:rPr lang="fr-FR" sz="3600" dirty="0" smtClean="0"/>
              <a:t>Argentina </a:t>
            </a:r>
            <a:endParaRPr lang="fr-FR" sz="3600" dirty="0"/>
          </a:p>
        </p:txBody>
      </p:sp>
      <p:sp>
        <p:nvSpPr>
          <p:cNvPr id="11" name="Espace réservé du contenu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fr-FR" dirty="0" smtClean="0"/>
              <a:t>Population: 43 431 886</a:t>
            </a:r>
          </a:p>
          <a:p>
            <a:r>
              <a:rPr lang="fr-FR" dirty="0" err="1" smtClean="0"/>
              <a:t>Language</a:t>
            </a:r>
            <a:r>
              <a:rPr lang="fr-FR" dirty="0" smtClean="0"/>
              <a:t>: </a:t>
            </a:r>
            <a:r>
              <a:rPr lang="fr-FR" dirty="0" err="1" smtClean="0"/>
              <a:t>Spanish</a:t>
            </a:r>
            <a:endParaRPr lang="fr-FR" dirty="0" smtClean="0"/>
          </a:p>
          <a:p>
            <a:r>
              <a:rPr lang="fr-FR" dirty="0" err="1" smtClean="0"/>
              <a:t>Currency</a:t>
            </a:r>
            <a:r>
              <a:rPr lang="fr-FR" dirty="0" smtClean="0"/>
              <a:t> : Argentin Pesos</a:t>
            </a:r>
          </a:p>
          <a:p>
            <a:r>
              <a:rPr lang="fr-FR" dirty="0" smtClean="0"/>
              <a:t>HDI: 0,827 (45th)</a:t>
            </a:r>
          </a:p>
          <a:p>
            <a:r>
              <a:rPr lang="fr-FR" dirty="0" smtClean="0"/>
              <a:t>GDP (total): 545,9 billion (21st) </a:t>
            </a:r>
            <a:endParaRPr lang="fr-FR" dirty="0"/>
          </a:p>
        </p:txBody>
      </p:sp>
      <p:pic>
        <p:nvPicPr>
          <p:cNvPr id="16" name="Enregistremen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259888" y="72310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6142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402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45000"/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355600"/>
            <a:ext cx="10515600" cy="1325563"/>
          </a:xfrm>
        </p:spPr>
        <p:txBody>
          <a:bodyPr/>
          <a:lstStyle/>
          <a:p>
            <a:r>
              <a:rPr lang="fr-FR" b="1" dirty="0" smtClean="0"/>
              <a:t>France</a:t>
            </a:r>
            <a:endParaRPr lang="fr-FR" b="1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/>
        <p:txBody>
          <a:bodyPr anchor="ctr"/>
          <a:lstStyle/>
          <a:p>
            <a:r>
              <a:rPr lang="fr-FR" dirty="0" smtClean="0"/>
              <a:t>Culture </a:t>
            </a:r>
            <a:endParaRPr lang="fr-FR" dirty="0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839787" y="2371725"/>
            <a:ext cx="5157787" cy="3684588"/>
          </a:xfrm>
        </p:spPr>
        <p:txBody>
          <a:bodyPr/>
          <a:lstStyle/>
          <a:p>
            <a:r>
              <a:rPr lang="fr-FR" dirty="0" smtClean="0"/>
              <a:t>Basic </a:t>
            </a:r>
            <a:r>
              <a:rPr lang="fr-FR" dirty="0" err="1" smtClean="0"/>
              <a:t>things</a:t>
            </a:r>
            <a:r>
              <a:rPr lang="fr-FR" dirty="0" smtClean="0"/>
              <a:t> </a:t>
            </a:r>
          </a:p>
          <a:p>
            <a:endParaRPr lang="fr-FR" dirty="0"/>
          </a:p>
          <a:p>
            <a:r>
              <a:rPr lang="fr-FR" dirty="0" smtClean="0"/>
              <a:t>Education </a:t>
            </a:r>
          </a:p>
          <a:p>
            <a:endParaRPr lang="fr-FR" dirty="0"/>
          </a:p>
          <a:p>
            <a:r>
              <a:rPr lang="fr-FR" dirty="0" smtClean="0"/>
              <a:t>Religion</a:t>
            </a:r>
            <a:endParaRPr lang="fr-FR" dirty="0"/>
          </a:p>
          <a:p>
            <a:pPr marL="0" indent="0">
              <a:buNone/>
            </a:pPr>
            <a:endParaRPr lang="fr-FR" dirty="0"/>
          </a:p>
        </p:txBody>
      </p:sp>
      <p:pic>
        <p:nvPicPr>
          <p:cNvPr id="7" name="Culture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67000" y="71358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3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27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4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Business culture in France </a:t>
            </a:r>
            <a:endParaRPr lang="fr-FR" dirty="0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839788" y="1690688"/>
            <a:ext cx="5157787" cy="4498975"/>
          </a:xfrm>
        </p:spPr>
        <p:txBody>
          <a:bodyPr>
            <a:normAutofit lnSpcReduction="10000"/>
          </a:bodyPr>
          <a:lstStyle/>
          <a:p>
            <a:r>
              <a:rPr lang="fr-FR" dirty="0" smtClean="0"/>
              <a:t>CSR</a:t>
            </a:r>
          </a:p>
          <a:p>
            <a:endParaRPr lang="fr-FR" dirty="0"/>
          </a:p>
          <a:p>
            <a:r>
              <a:rPr lang="fr-FR" dirty="0" err="1" smtClean="0"/>
              <a:t>Punctuality</a:t>
            </a:r>
            <a:endParaRPr lang="fr-FR" dirty="0" smtClean="0"/>
          </a:p>
          <a:p>
            <a:endParaRPr lang="fr-FR" dirty="0"/>
          </a:p>
          <a:p>
            <a:r>
              <a:rPr lang="fr-FR" dirty="0" smtClean="0"/>
              <a:t>Gift </a:t>
            </a:r>
            <a:r>
              <a:rPr lang="fr-FR" dirty="0" err="1" smtClean="0"/>
              <a:t>giving</a:t>
            </a:r>
            <a:r>
              <a:rPr lang="fr-FR" dirty="0" smtClean="0"/>
              <a:t> </a:t>
            </a:r>
            <a:r>
              <a:rPr lang="fr-FR" dirty="0" err="1" smtClean="0"/>
              <a:t>process</a:t>
            </a:r>
            <a:endParaRPr lang="fr-FR" dirty="0" smtClean="0"/>
          </a:p>
          <a:p>
            <a:endParaRPr lang="fr-FR" dirty="0"/>
          </a:p>
          <a:p>
            <a:r>
              <a:rPr lang="fr-FR" dirty="0" err="1" smtClean="0"/>
              <a:t>Dress</a:t>
            </a:r>
            <a:r>
              <a:rPr lang="fr-FR" dirty="0" smtClean="0"/>
              <a:t> code</a:t>
            </a:r>
          </a:p>
          <a:p>
            <a:endParaRPr lang="fr-FR" dirty="0"/>
          </a:p>
          <a:p>
            <a:r>
              <a:rPr lang="fr-FR" dirty="0" err="1" smtClean="0"/>
              <a:t>Bribery</a:t>
            </a:r>
            <a:r>
              <a:rPr lang="fr-FR" dirty="0" smtClean="0"/>
              <a:t> and corruption </a:t>
            </a:r>
            <a:endParaRPr lang="fr-FR" dirty="0"/>
          </a:p>
        </p:txBody>
      </p:sp>
      <p:pic>
        <p:nvPicPr>
          <p:cNvPr id="7" name="Business culture france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086600" y="72310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254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91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4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PEST</a:t>
            </a:r>
            <a:endParaRPr lang="fr-FR" dirty="0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839788" y="1690688"/>
            <a:ext cx="5157787" cy="4976812"/>
          </a:xfrm>
        </p:spPr>
        <p:txBody>
          <a:bodyPr/>
          <a:lstStyle/>
          <a:p>
            <a:r>
              <a:rPr lang="fr-FR" dirty="0" err="1" smtClean="0"/>
              <a:t>Political</a:t>
            </a:r>
            <a:endParaRPr lang="fr-FR" dirty="0" smtClean="0"/>
          </a:p>
          <a:p>
            <a:endParaRPr lang="fr-FR" dirty="0"/>
          </a:p>
          <a:p>
            <a:r>
              <a:rPr lang="fr-FR" dirty="0" err="1" smtClean="0"/>
              <a:t>Economic</a:t>
            </a:r>
            <a:endParaRPr lang="fr-FR" dirty="0" smtClean="0"/>
          </a:p>
          <a:p>
            <a:endParaRPr lang="fr-FR" dirty="0"/>
          </a:p>
          <a:p>
            <a:r>
              <a:rPr lang="fr-FR" dirty="0" smtClean="0"/>
              <a:t>Social</a:t>
            </a:r>
          </a:p>
          <a:p>
            <a:endParaRPr lang="fr-FR" dirty="0"/>
          </a:p>
          <a:p>
            <a:r>
              <a:rPr lang="fr-FR" dirty="0" err="1" smtClean="0"/>
              <a:t>Technologic</a:t>
            </a:r>
            <a:endParaRPr lang="fr-FR" dirty="0"/>
          </a:p>
        </p:txBody>
      </p:sp>
      <p:pic>
        <p:nvPicPr>
          <p:cNvPr id="8" name="pastel frzance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81250" y="72310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754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4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Argentina</a:t>
            </a:r>
            <a:endParaRPr lang="fr-FR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/>
        <p:txBody>
          <a:bodyPr anchor="ctr"/>
          <a:lstStyle/>
          <a:p>
            <a:r>
              <a:rPr lang="fr-FR" dirty="0" smtClean="0"/>
              <a:t>Culture</a:t>
            </a:r>
            <a:endParaRPr lang="fr-FR" dirty="0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fr-FR" dirty="0" smtClean="0"/>
              <a:t> Basics </a:t>
            </a:r>
            <a:r>
              <a:rPr lang="fr-FR" dirty="0" err="1" smtClean="0"/>
              <a:t>things</a:t>
            </a:r>
            <a:endParaRPr lang="fr-FR" dirty="0" smtClean="0"/>
          </a:p>
          <a:p>
            <a:endParaRPr lang="fr-FR" dirty="0"/>
          </a:p>
          <a:p>
            <a:r>
              <a:rPr lang="fr-FR" dirty="0" smtClean="0"/>
              <a:t>Education</a:t>
            </a:r>
          </a:p>
          <a:p>
            <a:endParaRPr lang="fr-FR" dirty="0"/>
          </a:p>
          <a:p>
            <a:r>
              <a:rPr lang="fr-FR" dirty="0" smtClean="0"/>
              <a:t>Religion</a:t>
            </a:r>
            <a:endParaRPr lang="fr-FR" dirty="0"/>
          </a:p>
        </p:txBody>
      </p:sp>
      <p:pic>
        <p:nvPicPr>
          <p:cNvPr id="7" name="Argentine Culture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418681" y="72310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9549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75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6">
            <a:alphaModFix amt="4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Business culture</a:t>
            </a:r>
            <a:endParaRPr lang="fr-FR" dirty="0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839788" y="1690688"/>
            <a:ext cx="5157787" cy="4976812"/>
          </a:xfrm>
        </p:spPr>
        <p:txBody>
          <a:bodyPr/>
          <a:lstStyle/>
          <a:p>
            <a:r>
              <a:rPr lang="fr-FR" dirty="0" err="1" smtClean="0"/>
              <a:t>Punctuality</a:t>
            </a:r>
            <a:endParaRPr lang="fr-FR" dirty="0" smtClean="0"/>
          </a:p>
          <a:p>
            <a:endParaRPr lang="fr-FR" dirty="0"/>
          </a:p>
          <a:p>
            <a:r>
              <a:rPr lang="fr-FR" dirty="0" err="1" smtClean="0"/>
              <a:t>Dress</a:t>
            </a:r>
            <a:r>
              <a:rPr lang="fr-FR" dirty="0" smtClean="0"/>
              <a:t> code</a:t>
            </a:r>
          </a:p>
          <a:p>
            <a:endParaRPr lang="fr-FR" dirty="0" smtClean="0"/>
          </a:p>
          <a:p>
            <a:r>
              <a:rPr lang="fr-FR" dirty="0" smtClean="0"/>
              <a:t>Gift </a:t>
            </a:r>
            <a:r>
              <a:rPr lang="fr-FR" dirty="0" err="1" smtClean="0"/>
              <a:t>giving</a:t>
            </a:r>
            <a:r>
              <a:rPr lang="fr-FR" dirty="0" smtClean="0"/>
              <a:t> </a:t>
            </a:r>
            <a:r>
              <a:rPr lang="fr-FR" dirty="0" err="1" smtClean="0"/>
              <a:t>process</a:t>
            </a:r>
            <a:endParaRPr lang="fr-FR" dirty="0"/>
          </a:p>
          <a:p>
            <a:endParaRPr lang="fr-FR" dirty="0"/>
          </a:p>
        </p:txBody>
      </p:sp>
      <p:pic>
        <p:nvPicPr>
          <p:cNvPr id="7" name="Enregistrement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895850" y="723107"/>
            <a:ext cx="609600" cy="609600"/>
          </a:xfrm>
          <a:prstGeom prst="rect">
            <a:avLst/>
          </a:prstGeom>
        </p:spPr>
      </p:pic>
      <p:pic>
        <p:nvPicPr>
          <p:cNvPr id="8" name="gift giving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133850" y="37147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119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4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222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45000"/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PEST</a:t>
            </a:r>
            <a:endParaRPr lang="fr-FR" dirty="0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839788" y="1690688"/>
            <a:ext cx="5157787" cy="4957762"/>
          </a:xfrm>
        </p:spPr>
        <p:txBody>
          <a:bodyPr/>
          <a:lstStyle/>
          <a:p>
            <a:r>
              <a:rPr lang="fr-FR" dirty="0" err="1" smtClean="0"/>
              <a:t>Political</a:t>
            </a:r>
            <a:endParaRPr lang="fr-FR" dirty="0" smtClean="0"/>
          </a:p>
          <a:p>
            <a:endParaRPr lang="fr-FR" dirty="0"/>
          </a:p>
          <a:p>
            <a:r>
              <a:rPr lang="fr-FR" dirty="0" err="1" smtClean="0"/>
              <a:t>Economic</a:t>
            </a:r>
            <a:endParaRPr lang="fr-FR" dirty="0" smtClean="0"/>
          </a:p>
          <a:p>
            <a:endParaRPr lang="fr-FR" dirty="0"/>
          </a:p>
          <a:p>
            <a:r>
              <a:rPr lang="fr-FR" dirty="0" smtClean="0"/>
              <a:t>Social</a:t>
            </a:r>
          </a:p>
          <a:p>
            <a:endParaRPr lang="fr-FR" dirty="0"/>
          </a:p>
          <a:p>
            <a:r>
              <a:rPr lang="fr-FR" dirty="0" err="1" smtClean="0"/>
              <a:t>Technologic</a:t>
            </a:r>
            <a:endParaRPr lang="fr-FR" dirty="0"/>
          </a:p>
        </p:txBody>
      </p:sp>
      <p:pic>
        <p:nvPicPr>
          <p:cNvPr id="8" name="pest argentine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228850" y="72310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89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37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4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4000" dirty="0" smtClean="0"/>
              <a:t>How </a:t>
            </a:r>
            <a:r>
              <a:rPr lang="fr-FR" sz="4000" dirty="0" err="1" smtClean="0"/>
              <a:t>thoses</a:t>
            </a:r>
            <a:r>
              <a:rPr lang="fr-FR" sz="4000" dirty="0" smtClean="0"/>
              <a:t> </a:t>
            </a:r>
            <a:r>
              <a:rPr lang="fr-FR" sz="4000" dirty="0" err="1" smtClean="0"/>
              <a:t>things</a:t>
            </a:r>
            <a:r>
              <a:rPr lang="fr-FR" sz="4000" dirty="0" smtClean="0"/>
              <a:t> </a:t>
            </a:r>
            <a:r>
              <a:rPr lang="fr-FR" sz="4000" dirty="0" err="1" smtClean="0"/>
              <a:t>can</a:t>
            </a:r>
            <a:r>
              <a:rPr lang="fr-FR" sz="4000" dirty="0" smtClean="0"/>
              <a:t> affect </a:t>
            </a:r>
            <a:r>
              <a:rPr lang="fr-FR" sz="4000" dirty="0" err="1" smtClean="0"/>
              <a:t>entrepreneurship</a:t>
            </a:r>
            <a:r>
              <a:rPr lang="fr-FR" sz="4000" dirty="0" smtClean="0"/>
              <a:t> ?</a:t>
            </a:r>
            <a:endParaRPr lang="fr-FR" sz="4000" dirty="0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fr-FR" smtClean="0"/>
              <a:t>Culture  </a:t>
            </a:r>
            <a:endParaRPr lang="fr-FR" dirty="0" smtClean="0"/>
          </a:p>
          <a:p>
            <a:endParaRPr lang="fr-FR" dirty="0"/>
          </a:p>
          <a:p>
            <a:r>
              <a:rPr lang="fr-FR" dirty="0" smtClean="0"/>
              <a:t>Business culture</a:t>
            </a:r>
          </a:p>
          <a:p>
            <a:endParaRPr lang="fr-FR" dirty="0"/>
          </a:p>
          <a:p>
            <a:r>
              <a:rPr lang="fr-FR" dirty="0" smtClean="0"/>
              <a:t>Pest </a:t>
            </a:r>
          </a:p>
          <a:p>
            <a:endParaRPr lang="fr-FR" dirty="0"/>
          </a:p>
          <a:p>
            <a:r>
              <a:rPr lang="fr-FR" dirty="0" smtClean="0"/>
              <a:t>Conclusion</a:t>
            </a:r>
            <a:endParaRPr lang="fr-FR" dirty="0"/>
          </a:p>
        </p:txBody>
      </p:sp>
      <p:pic>
        <p:nvPicPr>
          <p:cNvPr id="3" name="conclusion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50588" y="72310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12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89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104775"/>
            <a:ext cx="10515600" cy="1057275"/>
          </a:xfrm>
        </p:spPr>
        <p:txBody>
          <a:bodyPr/>
          <a:lstStyle/>
          <a:p>
            <a:r>
              <a:rPr lang="fr-FR" dirty="0" err="1" smtClean="0"/>
              <a:t>References</a:t>
            </a:r>
            <a:endParaRPr lang="fr-FR" dirty="0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839788" y="1162050"/>
            <a:ext cx="11085512" cy="5448300"/>
          </a:xfrm>
        </p:spPr>
        <p:txBody>
          <a:bodyPr>
            <a:normAutofit fontScale="85000" lnSpcReduction="10000"/>
          </a:bodyPr>
          <a:lstStyle/>
          <a:p>
            <a:r>
              <a:rPr lang="fr-FR" sz="1900" dirty="0" smtClean="0"/>
              <a:t>Géraldine </a:t>
            </a:r>
            <a:r>
              <a:rPr lang="fr-FR" sz="1900" dirty="0" err="1" smtClean="0"/>
              <a:t>Galindo</a:t>
            </a:r>
            <a:r>
              <a:rPr lang="fr-FR" sz="1900" dirty="0" smtClean="0"/>
              <a:t> and </a:t>
            </a:r>
            <a:r>
              <a:rPr lang="fr-FR" sz="1900" dirty="0" err="1" smtClean="0"/>
              <a:t>Hédia</a:t>
            </a:r>
            <a:r>
              <a:rPr lang="fr-FR" sz="1900" dirty="0" smtClean="0"/>
              <a:t> </a:t>
            </a:r>
            <a:r>
              <a:rPr lang="fr-FR" sz="1900" dirty="0" err="1" smtClean="0"/>
              <a:t>Zannad</a:t>
            </a:r>
            <a:r>
              <a:rPr lang="fr-FR" sz="1900" dirty="0" smtClean="0"/>
              <a:t> (2014) </a:t>
            </a:r>
            <a:r>
              <a:rPr lang="fr-FR" sz="1900" i="1" dirty="0" smtClean="0"/>
              <a:t>RIMHE. </a:t>
            </a:r>
            <a:r>
              <a:rPr lang="fr-FR" sz="1900" dirty="0" err="1" smtClean="0"/>
              <a:t>Available</a:t>
            </a:r>
            <a:r>
              <a:rPr lang="fr-FR" sz="1900" dirty="0" smtClean="0"/>
              <a:t> </a:t>
            </a:r>
            <a:r>
              <a:rPr lang="fr-FR" sz="1900" dirty="0"/>
              <a:t>at : </a:t>
            </a:r>
            <a:r>
              <a:rPr lang="fr-FR" sz="1900" u="sng" dirty="0">
                <a:hlinkClick r:id="rId2"/>
              </a:rPr>
              <a:t>https://www.cairn.info/revue-rimhe-2014-4-page-40.htm</a:t>
            </a:r>
            <a:r>
              <a:rPr lang="fr-FR" sz="1900" dirty="0"/>
              <a:t> (</a:t>
            </a:r>
            <a:r>
              <a:rPr lang="fr-FR" sz="1900" dirty="0" err="1"/>
              <a:t>Accessed</a:t>
            </a:r>
            <a:r>
              <a:rPr lang="fr-FR" sz="1900" dirty="0"/>
              <a:t> : 09 </a:t>
            </a:r>
            <a:r>
              <a:rPr lang="fr-FR" sz="1900" dirty="0" err="1"/>
              <a:t>may</a:t>
            </a:r>
            <a:r>
              <a:rPr lang="fr-FR" sz="1900" dirty="0"/>
              <a:t> 2018)</a:t>
            </a:r>
          </a:p>
          <a:p>
            <a:r>
              <a:rPr lang="fr-FR" sz="1900" dirty="0" smtClean="0"/>
              <a:t>Wikipédia (2018) </a:t>
            </a:r>
            <a:r>
              <a:rPr lang="fr-FR" sz="1900" i="1" dirty="0" smtClean="0"/>
              <a:t>France. </a:t>
            </a:r>
            <a:r>
              <a:rPr lang="fr-FR" sz="1900" dirty="0" err="1" smtClean="0"/>
              <a:t>Available</a:t>
            </a:r>
            <a:r>
              <a:rPr lang="fr-FR" sz="1900" dirty="0" smtClean="0"/>
              <a:t> </a:t>
            </a:r>
            <a:r>
              <a:rPr lang="fr-FR" sz="1900" dirty="0"/>
              <a:t>at : </a:t>
            </a:r>
            <a:r>
              <a:rPr lang="fr-FR" sz="1900" u="sng" dirty="0">
                <a:hlinkClick r:id="rId3"/>
              </a:rPr>
              <a:t>https://fr.wikipedia.org/wiki/France</a:t>
            </a:r>
            <a:r>
              <a:rPr lang="fr-FR" sz="1900" dirty="0"/>
              <a:t> (</a:t>
            </a:r>
            <a:r>
              <a:rPr lang="fr-FR" sz="1900" dirty="0" err="1"/>
              <a:t>Accessed</a:t>
            </a:r>
            <a:r>
              <a:rPr lang="fr-FR" sz="1900" dirty="0"/>
              <a:t> : 09 </a:t>
            </a:r>
            <a:r>
              <a:rPr lang="fr-FR" sz="1900" dirty="0" err="1"/>
              <a:t>may</a:t>
            </a:r>
            <a:r>
              <a:rPr lang="fr-FR" sz="1900" dirty="0"/>
              <a:t> 2018)</a:t>
            </a:r>
          </a:p>
          <a:p>
            <a:r>
              <a:rPr lang="fr-FR" sz="1900" dirty="0" smtClean="0"/>
              <a:t>Wikipédia(2018) </a:t>
            </a:r>
            <a:r>
              <a:rPr lang="fr-FR" sz="1900" i="1" dirty="0" smtClean="0"/>
              <a:t>Culture française</a:t>
            </a:r>
            <a:r>
              <a:rPr lang="fr-FR" sz="1900" dirty="0" smtClean="0"/>
              <a:t>. </a:t>
            </a:r>
            <a:r>
              <a:rPr lang="fr-FR" sz="1900" dirty="0" err="1" smtClean="0"/>
              <a:t>Available</a:t>
            </a:r>
            <a:r>
              <a:rPr lang="fr-FR" sz="1900" dirty="0" smtClean="0"/>
              <a:t> </a:t>
            </a:r>
            <a:r>
              <a:rPr lang="fr-FR" sz="1900" dirty="0"/>
              <a:t>at : </a:t>
            </a:r>
            <a:r>
              <a:rPr lang="fr-FR" sz="1900" u="sng" dirty="0">
                <a:hlinkClick r:id="rId4"/>
              </a:rPr>
              <a:t>https://fr.wikipedia.org/wiki/Culture_fran%C3%A7aise#Patrimoine_culturel</a:t>
            </a:r>
            <a:r>
              <a:rPr lang="fr-FR" sz="1900" dirty="0"/>
              <a:t> (</a:t>
            </a:r>
            <a:r>
              <a:rPr lang="fr-FR" sz="1900" dirty="0" err="1"/>
              <a:t>Accessed</a:t>
            </a:r>
            <a:r>
              <a:rPr lang="fr-FR" sz="1900" dirty="0"/>
              <a:t> : 09 </a:t>
            </a:r>
            <a:r>
              <a:rPr lang="fr-FR" sz="1900" dirty="0" err="1"/>
              <a:t>may</a:t>
            </a:r>
            <a:r>
              <a:rPr lang="fr-FR" sz="1900" dirty="0"/>
              <a:t> 2018)</a:t>
            </a:r>
          </a:p>
          <a:p>
            <a:r>
              <a:rPr lang="fr-FR" sz="1900" dirty="0" smtClean="0"/>
              <a:t>Wikipédia (</a:t>
            </a:r>
            <a:r>
              <a:rPr lang="fr-FR" sz="1900" dirty="0" err="1" smtClean="0"/>
              <a:t>nd</a:t>
            </a:r>
            <a:r>
              <a:rPr lang="fr-FR" sz="1900" dirty="0" smtClean="0"/>
              <a:t>) </a:t>
            </a:r>
            <a:r>
              <a:rPr lang="fr-FR" sz="1900" i="1" dirty="0" smtClean="0"/>
              <a:t>Analyse PESTEL</a:t>
            </a:r>
            <a:r>
              <a:rPr lang="fr-FR" sz="1900" dirty="0" smtClean="0"/>
              <a:t>. </a:t>
            </a:r>
            <a:r>
              <a:rPr lang="fr-FR" sz="1900" dirty="0" err="1" smtClean="0"/>
              <a:t>Available</a:t>
            </a:r>
            <a:r>
              <a:rPr lang="fr-FR" sz="1900" dirty="0" smtClean="0"/>
              <a:t> </a:t>
            </a:r>
            <a:r>
              <a:rPr lang="fr-FR" sz="1900" dirty="0"/>
              <a:t>at : </a:t>
            </a:r>
            <a:r>
              <a:rPr lang="fr-FR" sz="1900" u="sng" dirty="0">
                <a:hlinkClick r:id="rId5"/>
              </a:rPr>
              <a:t>https://fr.wikipedia.org/wiki/Analyse_PESTEL</a:t>
            </a:r>
            <a:r>
              <a:rPr lang="fr-FR" sz="1900" dirty="0"/>
              <a:t> (</a:t>
            </a:r>
            <a:r>
              <a:rPr lang="fr-FR" sz="1900" dirty="0" err="1"/>
              <a:t>Accessed</a:t>
            </a:r>
            <a:r>
              <a:rPr lang="fr-FR" sz="1900" dirty="0"/>
              <a:t> : 09 </a:t>
            </a:r>
            <a:r>
              <a:rPr lang="fr-FR" sz="1900" dirty="0" err="1"/>
              <a:t>may</a:t>
            </a:r>
            <a:r>
              <a:rPr lang="fr-FR" sz="1900" dirty="0"/>
              <a:t> 2018)</a:t>
            </a:r>
          </a:p>
          <a:p>
            <a:r>
              <a:rPr lang="fr-FR" sz="1900" dirty="0" smtClean="0"/>
              <a:t>Passeport to </a:t>
            </a:r>
            <a:r>
              <a:rPr lang="fr-FR" sz="1900" dirty="0" err="1" smtClean="0"/>
              <a:t>trade</a:t>
            </a:r>
            <a:r>
              <a:rPr lang="fr-FR" sz="1900" dirty="0" smtClean="0"/>
              <a:t> (2014) </a:t>
            </a:r>
            <a:r>
              <a:rPr lang="fr-FR" sz="1900" i="1" dirty="0" smtClean="0"/>
              <a:t>Business </a:t>
            </a:r>
            <a:r>
              <a:rPr lang="fr-FR" sz="1900" i="1" dirty="0" err="1" smtClean="0"/>
              <a:t>etiquette</a:t>
            </a:r>
            <a:r>
              <a:rPr lang="fr-FR" sz="1900" dirty="0" smtClean="0"/>
              <a:t>. </a:t>
            </a:r>
            <a:r>
              <a:rPr lang="fr-FR" sz="1900" dirty="0" err="1" smtClean="0"/>
              <a:t>Available</a:t>
            </a:r>
            <a:r>
              <a:rPr lang="fr-FR" sz="1900" dirty="0" smtClean="0"/>
              <a:t> </a:t>
            </a:r>
            <a:r>
              <a:rPr lang="fr-FR" sz="1900" dirty="0"/>
              <a:t>at : </a:t>
            </a:r>
            <a:r>
              <a:rPr lang="fr-FR" sz="1900" u="sng" dirty="0">
                <a:hlinkClick r:id="rId6"/>
              </a:rPr>
              <a:t>http://businessculture.org/western-europe/business-culture-in-france/business-etiquette-in-france/</a:t>
            </a:r>
            <a:r>
              <a:rPr lang="fr-FR" sz="1900" dirty="0"/>
              <a:t> (</a:t>
            </a:r>
            <a:r>
              <a:rPr lang="fr-FR" sz="1900" dirty="0" err="1"/>
              <a:t>Accessed</a:t>
            </a:r>
            <a:r>
              <a:rPr lang="fr-FR" sz="1900" dirty="0"/>
              <a:t> : 09 </a:t>
            </a:r>
            <a:r>
              <a:rPr lang="fr-FR" sz="1900" dirty="0" err="1"/>
              <a:t>may</a:t>
            </a:r>
            <a:r>
              <a:rPr lang="fr-FR" sz="1900" dirty="0"/>
              <a:t> 2018)</a:t>
            </a:r>
          </a:p>
          <a:p>
            <a:r>
              <a:rPr lang="fr-FR" sz="1900" dirty="0" smtClean="0"/>
              <a:t>GEM consortium (2017) </a:t>
            </a:r>
            <a:r>
              <a:rPr lang="fr-FR" sz="1900" i="1" dirty="0" smtClean="0"/>
              <a:t>Entrepreneurial </a:t>
            </a:r>
            <a:r>
              <a:rPr lang="fr-FR" sz="1900" i="1" dirty="0" err="1" smtClean="0"/>
              <a:t>behaviour</a:t>
            </a:r>
            <a:r>
              <a:rPr lang="fr-FR" sz="1900" i="1" dirty="0" smtClean="0"/>
              <a:t> and attitudes. </a:t>
            </a:r>
            <a:r>
              <a:rPr lang="fr-FR" sz="1900" dirty="0" err="1" smtClean="0"/>
              <a:t>Available</a:t>
            </a:r>
            <a:r>
              <a:rPr lang="fr-FR" sz="1900" dirty="0" smtClean="0"/>
              <a:t> </a:t>
            </a:r>
            <a:r>
              <a:rPr lang="fr-FR" sz="1900" dirty="0"/>
              <a:t>at : </a:t>
            </a:r>
            <a:r>
              <a:rPr lang="fr-FR" sz="1900" u="sng" dirty="0">
                <a:hlinkClick r:id="rId7"/>
              </a:rPr>
              <a:t>http://gemconsortium.org/country-profile/62</a:t>
            </a:r>
            <a:r>
              <a:rPr lang="fr-FR" sz="1900" dirty="0"/>
              <a:t> (</a:t>
            </a:r>
            <a:r>
              <a:rPr lang="fr-FR" sz="1900" dirty="0" err="1"/>
              <a:t>Accessed</a:t>
            </a:r>
            <a:r>
              <a:rPr lang="fr-FR" sz="1900" dirty="0"/>
              <a:t> : 09 </a:t>
            </a:r>
            <a:r>
              <a:rPr lang="fr-FR" sz="1900" dirty="0" err="1"/>
              <a:t>may</a:t>
            </a:r>
            <a:r>
              <a:rPr lang="fr-FR" sz="1900" dirty="0"/>
              <a:t> 2018)</a:t>
            </a:r>
          </a:p>
          <a:p>
            <a:r>
              <a:rPr lang="fr-FR" sz="1900" dirty="0" smtClean="0"/>
              <a:t>GEM consortium (2013) </a:t>
            </a:r>
            <a:r>
              <a:rPr lang="fr-FR" sz="1900" i="1" dirty="0" smtClean="0"/>
              <a:t>France</a:t>
            </a:r>
            <a:r>
              <a:rPr lang="fr-FR" sz="1900" dirty="0" smtClean="0"/>
              <a:t>. </a:t>
            </a:r>
            <a:r>
              <a:rPr lang="fr-FR" sz="1900" dirty="0" err="1" smtClean="0"/>
              <a:t>Available</a:t>
            </a:r>
            <a:r>
              <a:rPr lang="fr-FR" sz="1900" dirty="0" smtClean="0"/>
              <a:t> </a:t>
            </a:r>
            <a:r>
              <a:rPr lang="fr-FR" sz="1900" dirty="0"/>
              <a:t>at : </a:t>
            </a:r>
            <a:r>
              <a:rPr lang="fr-FR" sz="1900" u="sng" dirty="0">
                <a:hlinkClick r:id="rId8"/>
              </a:rPr>
              <a:t>https://www.gemconsortium.org/country-profile/62</a:t>
            </a:r>
            <a:r>
              <a:rPr lang="fr-FR" sz="1900" dirty="0"/>
              <a:t> (</a:t>
            </a:r>
            <a:r>
              <a:rPr lang="fr-FR" sz="1900" dirty="0" err="1"/>
              <a:t>Accessed</a:t>
            </a:r>
            <a:r>
              <a:rPr lang="fr-FR" sz="1900" dirty="0"/>
              <a:t> : 09 </a:t>
            </a:r>
            <a:r>
              <a:rPr lang="fr-FR" sz="1900" dirty="0" err="1"/>
              <a:t>may</a:t>
            </a:r>
            <a:r>
              <a:rPr lang="fr-FR" sz="1900" dirty="0"/>
              <a:t> 2018)</a:t>
            </a:r>
          </a:p>
          <a:p>
            <a:r>
              <a:rPr lang="fr-FR" sz="1900" dirty="0" smtClean="0"/>
              <a:t>Wikipédia () </a:t>
            </a:r>
            <a:r>
              <a:rPr lang="fr-FR" sz="1900" i="1" dirty="0" smtClean="0"/>
              <a:t>Culture de l’Argentine</a:t>
            </a:r>
            <a:r>
              <a:rPr lang="fr-FR" sz="1900" dirty="0" smtClean="0"/>
              <a:t>. </a:t>
            </a:r>
            <a:r>
              <a:rPr lang="fr-FR" sz="1900" dirty="0" err="1" smtClean="0"/>
              <a:t>Available</a:t>
            </a:r>
            <a:r>
              <a:rPr lang="fr-FR" sz="1900" dirty="0" smtClean="0"/>
              <a:t> </a:t>
            </a:r>
            <a:r>
              <a:rPr lang="fr-FR" sz="1900" dirty="0"/>
              <a:t>at : </a:t>
            </a:r>
            <a:r>
              <a:rPr lang="fr-FR" sz="1900" u="sng" dirty="0">
                <a:hlinkClick r:id="rId9"/>
              </a:rPr>
              <a:t>https://fr.wikipedia.org/wiki/Culture_de_l%27Argentine#%C3%89ducation</a:t>
            </a:r>
            <a:r>
              <a:rPr lang="fr-FR" sz="1900" dirty="0"/>
              <a:t> (</a:t>
            </a:r>
            <a:r>
              <a:rPr lang="fr-FR" sz="1900" dirty="0" err="1"/>
              <a:t>Accessed</a:t>
            </a:r>
            <a:r>
              <a:rPr lang="fr-FR" sz="1900" dirty="0"/>
              <a:t> : 09 </a:t>
            </a:r>
            <a:r>
              <a:rPr lang="fr-FR" sz="1900" dirty="0" err="1"/>
              <a:t>may</a:t>
            </a:r>
            <a:r>
              <a:rPr lang="fr-FR" sz="1900" dirty="0"/>
              <a:t> 2018)</a:t>
            </a:r>
          </a:p>
          <a:p>
            <a:r>
              <a:rPr lang="fr-FR" sz="1900" dirty="0" smtClean="0"/>
              <a:t>Journal du net (2018) </a:t>
            </a:r>
            <a:r>
              <a:rPr lang="fr-FR" sz="1900" i="1" dirty="0" smtClean="0"/>
              <a:t>Classement PIB: les pays les plus riches du monde. </a:t>
            </a:r>
            <a:r>
              <a:rPr lang="fr-FR" sz="1900" dirty="0" err="1" smtClean="0"/>
              <a:t>Available</a:t>
            </a:r>
            <a:r>
              <a:rPr lang="fr-FR" sz="1900" dirty="0" smtClean="0"/>
              <a:t> </a:t>
            </a:r>
            <a:r>
              <a:rPr lang="fr-FR" sz="1900" dirty="0"/>
              <a:t>at : </a:t>
            </a:r>
            <a:r>
              <a:rPr lang="fr-FR" sz="1900" u="sng" dirty="0">
                <a:hlinkClick r:id="rId10"/>
              </a:rPr>
              <a:t>https://www.journaldunet.com/patrimoine/finances-personnelles/1171985-classement-pib/</a:t>
            </a:r>
            <a:r>
              <a:rPr lang="fr-FR" sz="1900" dirty="0"/>
              <a:t> (</a:t>
            </a:r>
            <a:r>
              <a:rPr lang="fr-FR" sz="1900" dirty="0" err="1"/>
              <a:t>Accessed</a:t>
            </a:r>
            <a:r>
              <a:rPr lang="fr-FR" sz="1900" dirty="0"/>
              <a:t> : 09 </a:t>
            </a:r>
            <a:r>
              <a:rPr lang="fr-FR" sz="1900" dirty="0" err="1"/>
              <a:t>may</a:t>
            </a:r>
            <a:r>
              <a:rPr lang="fr-FR" sz="1900" dirty="0"/>
              <a:t> 2018)</a:t>
            </a:r>
          </a:p>
          <a:p>
            <a:r>
              <a:rPr lang="fr-FR" sz="1900" dirty="0" smtClean="0"/>
              <a:t>Wikipédia (2018) </a:t>
            </a:r>
            <a:r>
              <a:rPr lang="fr-FR" sz="1900" i="1" dirty="0" smtClean="0"/>
              <a:t>Argentine. </a:t>
            </a:r>
            <a:r>
              <a:rPr lang="fr-FR" sz="1900" dirty="0" err="1" smtClean="0"/>
              <a:t>Available</a:t>
            </a:r>
            <a:r>
              <a:rPr lang="fr-FR" sz="1900" dirty="0" smtClean="0"/>
              <a:t> </a:t>
            </a:r>
            <a:r>
              <a:rPr lang="fr-FR" sz="1900" dirty="0"/>
              <a:t>at : </a:t>
            </a:r>
            <a:r>
              <a:rPr lang="fr-FR" sz="1900" u="sng" dirty="0">
                <a:hlinkClick r:id="rId11"/>
              </a:rPr>
              <a:t>https://fr.wikipedia.org/wiki/Argentine</a:t>
            </a:r>
            <a:r>
              <a:rPr lang="fr-FR" sz="1900" dirty="0"/>
              <a:t> (</a:t>
            </a:r>
            <a:r>
              <a:rPr lang="fr-FR" sz="1900" dirty="0" err="1"/>
              <a:t>Accessed</a:t>
            </a:r>
            <a:r>
              <a:rPr lang="fr-FR" sz="1900" dirty="0"/>
              <a:t> : 09 </a:t>
            </a:r>
            <a:r>
              <a:rPr lang="fr-FR" sz="1900" dirty="0" err="1"/>
              <a:t>may</a:t>
            </a:r>
            <a:r>
              <a:rPr lang="fr-FR" sz="1900" dirty="0"/>
              <a:t> 2018) </a:t>
            </a:r>
            <a:endParaRPr lang="fr-FR" sz="1900" dirty="0" smtClean="0"/>
          </a:p>
          <a:p>
            <a:r>
              <a:rPr lang="fr-FR" sz="2000" dirty="0" smtClean="0"/>
              <a:t>GEM consortium (2017) </a:t>
            </a:r>
            <a:r>
              <a:rPr lang="fr-FR" sz="2000" i="1" dirty="0" smtClean="0"/>
              <a:t>Entrepreneurial </a:t>
            </a:r>
            <a:r>
              <a:rPr lang="fr-FR" sz="2000" i="1" dirty="0" err="1" smtClean="0"/>
              <a:t>behaviour</a:t>
            </a:r>
            <a:r>
              <a:rPr lang="fr-FR" sz="2000" i="1" dirty="0" smtClean="0"/>
              <a:t> and attitudes. </a:t>
            </a:r>
            <a:r>
              <a:rPr lang="fr-FR" sz="2000" dirty="0" err="1" smtClean="0"/>
              <a:t>Available</a:t>
            </a:r>
            <a:r>
              <a:rPr lang="fr-FR" sz="2000" dirty="0" smtClean="0"/>
              <a:t> </a:t>
            </a:r>
            <a:r>
              <a:rPr lang="fr-FR" sz="2000" dirty="0"/>
              <a:t>at : </a:t>
            </a:r>
            <a:r>
              <a:rPr lang="fr-FR" sz="2000" u="sng" dirty="0" smtClean="0">
                <a:hlinkClick r:id="rId12"/>
              </a:rPr>
              <a:t>http</a:t>
            </a:r>
            <a:r>
              <a:rPr lang="fr-FR" sz="2000" u="sng" dirty="0">
                <a:hlinkClick r:id="rId12"/>
              </a:rPr>
              <a:t>://gemconsortium.org/country-profile/36</a:t>
            </a:r>
            <a:r>
              <a:rPr lang="fr-FR" sz="2000" dirty="0"/>
              <a:t> </a:t>
            </a:r>
            <a:r>
              <a:rPr lang="fr-FR" sz="2000" dirty="0" smtClean="0"/>
              <a:t>(</a:t>
            </a:r>
            <a:r>
              <a:rPr lang="fr-FR" sz="2000" dirty="0" err="1" smtClean="0"/>
              <a:t>Accessed</a:t>
            </a:r>
            <a:r>
              <a:rPr lang="fr-FR" sz="2000" dirty="0" smtClean="0"/>
              <a:t> : 09 </a:t>
            </a:r>
            <a:r>
              <a:rPr lang="fr-FR" sz="2000" dirty="0" err="1" smtClean="0"/>
              <a:t>may</a:t>
            </a:r>
            <a:r>
              <a:rPr lang="fr-FR" sz="2000" dirty="0" smtClean="0"/>
              <a:t> 2018)</a:t>
            </a:r>
          </a:p>
          <a:p>
            <a:r>
              <a:rPr lang="fr-FR" sz="2000" dirty="0" smtClean="0"/>
              <a:t>Amandine Maillard (2013) La religion en Argentine. </a:t>
            </a:r>
            <a:r>
              <a:rPr lang="fr-FR" sz="2000" dirty="0" err="1" smtClean="0"/>
              <a:t>Available</a:t>
            </a:r>
            <a:r>
              <a:rPr lang="fr-FR" sz="2000" dirty="0"/>
              <a:t> at: </a:t>
            </a:r>
            <a:r>
              <a:rPr lang="fr-FR" sz="2000" dirty="0">
                <a:hlinkClick r:id="rId13"/>
              </a:rPr>
              <a:t>http://argentine-info.com/la-religion-en-argentine-2</a:t>
            </a:r>
            <a:r>
              <a:rPr lang="fr-FR" sz="2000" dirty="0" smtClean="0">
                <a:hlinkClick r:id="rId13"/>
              </a:rPr>
              <a:t>/</a:t>
            </a:r>
            <a:r>
              <a:rPr lang="fr-FR" sz="2000" dirty="0" smtClean="0"/>
              <a:t> (</a:t>
            </a:r>
            <a:r>
              <a:rPr lang="fr-FR" sz="2000" dirty="0" err="1" smtClean="0"/>
              <a:t>Accessed</a:t>
            </a:r>
            <a:r>
              <a:rPr lang="fr-FR" sz="2000" dirty="0"/>
              <a:t> </a:t>
            </a:r>
            <a:r>
              <a:rPr lang="fr-FR" sz="2000" dirty="0" smtClean="0"/>
              <a:t>: 09 </a:t>
            </a:r>
            <a:r>
              <a:rPr lang="fr-FR" sz="2000" dirty="0" err="1" smtClean="0"/>
              <a:t>may</a:t>
            </a:r>
            <a:r>
              <a:rPr lang="fr-FR" sz="2000" dirty="0" smtClean="0"/>
              <a:t> 2018) </a:t>
            </a:r>
          </a:p>
          <a:p>
            <a:endParaRPr lang="fr-FR" sz="2000" dirty="0"/>
          </a:p>
          <a:p>
            <a:endParaRPr lang="fr-FR" sz="1900" dirty="0"/>
          </a:p>
        </p:txBody>
      </p:sp>
    </p:spTree>
    <p:extLst>
      <p:ext uri="{BB962C8B-B14F-4D97-AF65-F5344CB8AC3E}">
        <p14:creationId xmlns:p14="http://schemas.microsoft.com/office/powerpoint/2010/main" val="3534007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1524</TotalTime>
  <Words>172</Words>
  <Application>Microsoft Office PowerPoint</Application>
  <PresentationFormat>Grand écran</PresentationFormat>
  <Paragraphs>93</Paragraphs>
  <Slides>11</Slides>
  <Notes>0</Notes>
  <HiddenSlides>0</HiddenSlides>
  <MMClips>11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Thème Office</vt:lpstr>
      <vt:lpstr>International Entrepreneurship</vt:lpstr>
      <vt:lpstr>Summary </vt:lpstr>
      <vt:lpstr>Global presentation of thoses two countries </vt:lpstr>
      <vt:lpstr>France</vt:lpstr>
      <vt:lpstr>Business culture in France </vt:lpstr>
      <vt:lpstr>PEST</vt:lpstr>
      <vt:lpstr>Argentina</vt:lpstr>
      <vt:lpstr>Business culture</vt:lpstr>
      <vt:lpstr>PEST</vt:lpstr>
      <vt:lpstr>How thoses things can affect entrepreneurship ?</vt:lpstr>
      <vt:lpstr>References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Entrepreneurship</dc:title>
  <dc:creator>corentin allain</dc:creator>
  <cp:lastModifiedBy>corentin allain</cp:lastModifiedBy>
  <cp:revision>41</cp:revision>
  <dcterms:created xsi:type="dcterms:W3CDTF">2018-05-10T07:50:47Z</dcterms:created>
  <dcterms:modified xsi:type="dcterms:W3CDTF">2018-05-11T12:22:44Z</dcterms:modified>
</cp:coreProperties>
</file>