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Lst>
  <p:sldSz cx="25199975" cy="18000663"/>
  <p:notesSz cx="6858000" cy="9144000"/>
  <p:defaultTextStyle>
    <a:defPPr>
      <a:defRPr lang="en-US"/>
    </a:defPPr>
    <a:lvl1pPr marL="0" algn="l" defTabSz="457125" rtl="0" eaLnBrk="1" latinLnBrk="0" hangingPunct="1">
      <a:defRPr sz="1800" kern="1200">
        <a:solidFill>
          <a:schemeClr val="tx1"/>
        </a:solidFill>
        <a:latin typeface="+mn-lt"/>
        <a:ea typeface="+mn-ea"/>
        <a:cs typeface="+mn-cs"/>
      </a:defRPr>
    </a:lvl1pPr>
    <a:lvl2pPr marL="457125" algn="l" defTabSz="457125" rtl="0" eaLnBrk="1" latinLnBrk="0" hangingPunct="1">
      <a:defRPr sz="1800" kern="1200">
        <a:solidFill>
          <a:schemeClr val="tx1"/>
        </a:solidFill>
        <a:latin typeface="+mn-lt"/>
        <a:ea typeface="+mn-ea"/>
        <a:cs typeface="+mn-cs"/>
      </a:defRPr>
    </a:lvl2pPr>
    <a:lvl3pPr marL="914250" algn="l" defTabSz="457125" rtl="0" eaLnBrk="1" latinLnBrk="0" hangingPunct="1">
      <a:defRPr sz="1800" kern="1200">
        <a:solidFill>
          <a:schemeClr val="tx1"/>
        </a:solidFill>
        <a:latin typeface="+mn-lt"/>
        <a:ea typeface="+mn-ea"/>
        <a:cs typeface="+mn-cs"/>
      </a:defRPr>
    </a:lvl3pPr>
    <a:lvl4pPr marL="1371376" algn="l" defTabSz="457125" rtl="0" eaLnBrk="1" latinLnBrk="0" hangingPunct="1">
      <a:defRPr sz="1800" kern="1200">
        <a:solidFill>
          <a:schemeClr val="tx1"/>
        </a:solidFill>
        <a:latin typeface="+mn-lt"/>
        <a:ea typeface="+mn-ea"/>
        <a:cs typeface="+mn-cs"/>
      </a:defRPr>
    </a:lvl4pPr>
    <a:lvl5pPr marL="1828501" algn="l" defTabSz="457125" rtl="0" eaLnBrk="1" latinLnBrk="0" hangingPunct="1">
      <a:defRPr sz="1800" kern="1200">
        <a:solidFill>
          <a:schemeClr val="tx1"/>
        </a:solidFill>
        <a:latin typeface="+mn-lt"/>
        <a:ea typeface="+mn-ea"/>
        <a:cs typeface="+mn-cs"/>
      </a:defRPr>
    </a:lvl5pPr>
    <a:lvl6pPr marL="2285626" algn="l" defTabSz="457125" rtl="0" eaLnBrk="1" latinLnBrk="0" hangingPunct="1">
      <a:defRPr sz="1800" kern="1200">
        <a:solidFill>
          <a:schemeClr val="tx1"/>
        </a:solidFill>
        <a:latin typeface="+mn-lt"/>
        <a:ea typeface="+mn-ea"/>
        <a:cs typeface="+mn-cs"/>
      </a:defRPr>
    </a:lvl6pPr>
    <a:lvl7pPr marL="2742751" algn="l" defTabSz="457125" rtl="0" eaLnBrk="1" latinLnBrk="0" hangingPunct="1">
      <a:defRPr sz="1800" kern="1200">
        <a:solidFill>
          <a:schemeClr val="tx1"/>
        </a:solidFill>
        <a:latin typeface="+mn-lt"/>
        <a:ea typeface="+mn-ea"/>
        <a:cs typeface="+mn-cs"/>
      </a:defRPr>
    </a:lvl7pPr>
    <a:lvl8pPr marL="3199876" algn="l" defTabSz="457125" rtl="0" eaLnBrk="1" latinLnBrk="0" hangingPunct="1">
      <a:defRPr sz="1800" kern="1200">
        <a:solidFill>
          <a:schemeClr val="tx1"/>
        </a:solidFill>
        <a:latin typeface="+mn-lt"/>
        <a:ea typeface="+mn-ea"/>
        <a:cs typeface="+mn-cs"/>
      </a:defRPr>
    </a:lvl8pPr>
    <a:lvl9pPr marL="3657001" algn="l" defTabSz="45712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670" userDrawn="1">
          <p15:clr>
            <a:srgbClr val="A4A3A4"/>
          </p15:clr>
        </p15:guide>
        <p15:guide id="2" pos="793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E4D496-EF1D-CC4B-8229-8319739094E6}" v="21" dt="2023-04-08T14:20:58.3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769"/>
    <p:restoredTop sz="95897"/>
  </p:normalViewPr>
  <p:slideViewPr>
    <p:cSldViewPr snapToGrid="0" showGuides="1">
      <p:cViewPr>
        <p:scale>
          <a:sx n="49" d="100"/>
          <a:sy n="49" d="100"/>
        </p:scale>
        <p:origin x="512" y="216"/>
      </p:cViewPr>
      <p:guideLst>
        <p:guide orient="horz" pos="5670"/>
        <p:guide pos="793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9999" y="2945944"/>
            <a:ext cx="21419979" cy="6266897"/>
          </a:xfrm>
        </p:spPr>
        <p:txBody>
          <a:bodyPr anchor="b"/>
          <a:lstStyle>
            <a:lvl1pPr algn="ctr">
              <a:defRPr sz="15748"/>
            </a:lvl1pPr>
          </a:lstStyle>
          <a:p>
            <a:r>
              <a:rPr lang="en-GB"/>
              <a:t>Click to edit Master title style</a:t>
            </a:r>
            <a:endParaRPr lang="en-US" dirty="0"/>
          </a:p>
        </p:txBody>
      </p:sp>
      <p:sp>
        <p:nvSpPr>
          <p:cNvPr id="3" name="Subtitle 2"/>
          <p:cNvSpPr>
            <a:spLocks noGrp="1"/>
          </p:cNvSpPr>
          <p:nvPr>
            <p:ph type="subTitle" idx="1"/>
          </p:nvPr>
        </p:nvSpPr>
        <p:spPr>
          <a:xfrm>
            <a:off x="3149998" y="9454517"/>
            <a:ext cx="18899981" cy="4345992"/>
          </a:xfrm>
        </p:spPr>
        <p:txBody>
          <a:bodyPr/>
          <a:lstStyle>
            <a:lvl1pPr marL="0" indent="0" algn="ctr">
              <a:buNone/>
              <a:defRPr sz="6299"/>
            </a:lvl1pPr>
            <a:lvl2pPr marL="1199998" indent="0" algn="ctr">
              <a:buNone/>
              <a:defRPr sz="5249"/>
            </a:lvl2pPr>
            <a:lvl3pPr marL="2399994" indent="0" algn="ctr">
              <a:buNone/>
              <a:defRPr sz="4725"/>
            </a:lvl3pPr>
            <a:lvl4pPr marL="3599991" indent="0" algn="ctr">
              <a:buNone/>
              <a:defRPr sz="4200"/>
            </a:lvl4pPr>
            <a:lvl5pPr marL="4799987" indent="0" algn="ctr">
              <a:buNone/>
              <a:defRPr sz="4200"/>
            </a:lvl5pPr>
            <a:lvl6pPr marL="5999984" indent="0" algn="ctr">
              <a:buNone/>
              <a:defRPr sz="4200"/>
            </a:lvl6pPr>
            <a:lvl7pPr marL="7199980" indent="0" algn="ctr">
              <a:buNone/>
              <a:defRPr sz="4200"/>
            </a:lvl7pPr>
            <a:lvl8pPr marL="8399978" indent="0" algn="ctr">
              <a:buNone/>
              <a:defRPr sz="4200"/>
            </a:lvl8pPr>
            <a:lvl9pPr marL="9599974" indent="0" algn="ctr">
              <a:buNone/>
              <a:defRPr sz="4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F3F22A3-1E95-CE4F-ABEC-60B129E52029}" type="datetimeFigureOut">
              <a:rPr lang="en-GB" smtClean="0"/>
              <a:t>10/04/2023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1003213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F3F22A3-1E95-CE4F-ABEC-60B129E52029}" type="datetimeFigureOut">
              <a:rPr lang="en-GB" smtClean="0"/>
              <a:t>10/04/2023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3789140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19376" y="4487671"/>
            <a:ext cx="21734978" cy="7487774"/>
          </a:xfrm>
        </p:spPr>
        <p:txBody>
          <a:bodyPr anchor="b"/>
          <a:lstStyle>
            <a:lvl1pPr>
              <a:defRPr sz="15748"/>
            </a:lvl1pPr>
          </a:lstStyle>
          <a:p>
            <a:r>
              <a:rPr lang="en-GB"/>
              <a:t>Click to edit Master title style</a:t>
            </a:r>
            <a:endParaRPr lang="en-US" dirty="0"/>
          </a:p>
        </p:txBody>
      </p:sp>
      <p:sp>
        <p:nvSpPr>
          <p:cNvPr id="3" name="Text Placeholder 2"/>
          <p:cNvSpPr>
            <a:spLocks noGrp="1"/>
          </p:cNvSpPr>
          <p:nvPr>
            <p:ph type="body" idx="1"/>
          </p:nvPr>
        </p:nvSpPr>
        <p:spPr>
          <a:xfrm>
            <a:off x="1719376" y="12046282"/>
            <a:ext cx="21734978" cy="3937644"/>
          </a:xfrm>
        </p:spPr>
        <p:txBody>
          <a:bodyPr/>
          <a:lstStyle>
            <a:lvl1pPr marL="0" indent="0">
              <a:buNone/>
              <a:defRPr sz="6299">
                <a:solidFill>
                  <a:schemeClr val="tx1"/>
                </a:solidFill>
              </a:defRPr>
            </a:lvl1pPr>
            <a:lvl2pPr marL="1199998" indent="0">
              <a:buNone/>
              <a:defRPr sz="5249">
                <a:solidFill>
                  <a:schemeClr val="tx1">
                    <a:tint val="75000"/>
                  </a:schemeClr>
                </a:solidFill>
              </a:defRPr>
            </a:lvl2pPr>
            <a:lvl3pPr marL="2399994" indent="0">
              <a:buNone/>
              <a:defRPr sz="4725">
                <a:solidFill>
                  <a:schemeClr val="tx1">
                    <a:tint val="75000"/>
                  </a:schemeClr>
                </a:solidFill>
              </a:defRPr>
            </a:lvl3pPr>
            <a:lvl4pPr marL="3599991" indent="0">
              <a:buNone/>
              <a:defRPr sz="4200">
                <a:solidFill>
                  <a:schemeClr val="tx1">
                    <a:tint val="75000"/>
                  </a:schemeClr>
                </a:solidFill>
              </a:defRPr>
            </a:lvl4pPr>
            <a:lvl5pPr marL="4799987" indent="0">
              <a:buNone/>
              <a:defRPr sz="4200">
                <a:solidFill>
                  <a:schemeClr val="tx1">
                    <a:tint val="75000"/>
                  </a:schemeClr>
                </a:solidFill>
              </a:defRPr>
            </a:lvl5pPr>
            <a:lvl6pPr marL="5999984" indent="0">
              <a:buNone/>
              <a:defRPr sz="4200">
                <a:solidFill>
                  <a:schemeClr val="tx1">
                    <a:tint val="75000"/>
                  </a:schemeClr>
                </a:solidFill>
              </a:defRPr>
            </a:lvl6pPr>
            <a:lvl7pPr marL="7199980" indent="0">
              <a:buNone/>
              <a:defRPr sz="4200">
                <a:solidFill>
                  <a:schemeClr val="tx1">
                    <a:tint val="75000"/>
                  </a:schemeClr>
                </a:solidFill>
              </a:defRPr>
            </a:lvl7pPr>
            <a:lvl8pPr marL="8399978" indent="0">
              <a:buNone/>
              <a:defRPr sz="4200">
                <a:solidFill>
                  <a:schemeClr val="tx1">
                    <a:tint val="75000"/>
                  </a:schemeClr>
                </a:solidFill>
              </a:defRPr>
            </a:lvl8pPr>
            <a:lvl9pPr marL="9599974" indent="0">
              <a:buNone/>
              <a:defRPr sz="4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F3F22A3-1E95-CE4F-ABEC-60B129E52029}" type="datetimeFigureOut">
              <a:rPr lang="en-GB" smtClean="0"/>
              <a:t>10/04/2023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1138941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732498" y="4791843"/>
            <a:ext cx="10709989" cy="1142125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2757488" y="4791843"/>
            <a:ext cx="10709989" cy="1142125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F3F22A3-1E95-CE4F-ABEC-60B129E52029}" type="datetimeFigureOut">
              <a:rPr lang="en-GB" smtClean="0"/>
              <a:t>10/04/2023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605482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735782" y="958373"/>
            <a:ext cx="21734978" cy="3479296"/>
          </a:xfrm>
        </p:spPr>
        <p:txBody>
          <a:bodyPr/>
          <a:lstStyle/>
          <a:p>
            <a:r>
              <a:rPr lang="en-GB"/>
              <a:t>Click to edit Master title style</a:t>
            </a:r>
            <a:endParaRPr lang="en-US" dirty="0"/>
          </a:p>
        </p:txBody>
      </p:sp>
      <p:sp>
        <p:nvSpPr>
          <p:cNvPr id="3" name="Text Placeholder 2"/>
          <p:cNvSpPr>
            <a:spLocks noGrp="1"/>
          </p:cNvSpPr>
          <p:nvPr>
            <p:ph type="body" idx="1"/>
          </p:nvPr>
        </p:nvSpPr>
        <p:spPr>
          <a:xfrm>
            <a:off x="1735783" y="4412665"/>
            <a:ext cx="10660769" cy="2162578"/>
          </a:xfrm>
        </p:spPr>
        <p:txBody>
          <a:bodyPr anchor="b"/>
          <a:lstStyle>
            <a:lvl1pPr marL="0" indent="0">
              <a:buNone/>
              <a:defRPr sz="6299" b="1"/>
            </a:lvl1pPr>
            <a:lvl2pPr marL="1199998" indent="0">
              <a:buNone/>
              <a:defRPr sz="5249" b="1"/>
            </a:lvl2pPr>
            <a:lvl3pPr marL="2399994" indent="0">
              <a:buNone/>
              <a:defRPr sz="4725" b="1"/>
            </a:lvl3pPr>
            <a:lvl4pPr marL="3599991" indent="0">
              <a:buNone/>
              <a:defRPr sz="4200" b="1"/>
            </a:lvl4pPr>
            <a:lvl5pPr marL="4799987" indent="0">
              <a:buNone/>
              <a:defRPr sz="4200" b="1"/>
            </a:lvl5pPr>
            <a:lvl6pPr marL="5999984" indent="0">
              <a:buNone/>
              <a:defRPr sz="4200" b="1"/>
            </a:lvl6pPr>
            <a:lvl7pPr marL="7199980" indent="0">
              <a:buNone/>
              <a:defRPr sz="4200" b="1"/>
            </a:lvl7pPr>
            <a:lvl8pPr marL="8399978" indent="0">
              <a:buNone/>
              <a:defRPr sz="4200" b="1"/>
            </a:lvl8pPr>
            <a:lvl9pPr marL="9599974" indent="0">
              <a:buNone/>
              <a:defRPr sz="4200" b="1"/>
            </a:lvl9pPr>
          </a:lstStyle>
          <a:p>
            <a:pPr lvl="0"/>
            <a:r>
              <a:rPr lang="en-GB"/>
              <a:t>Click to edit Master text styles</a:t>
            </a:r>
          </a:p>
        </p:txBody>
      </p:sp>
      <p:sp>
        <p:nvSpPr>
          <p:cNvPr id="4" name="Content Placeholder 3"/>
          <p:cNvSpPr>
            <a:spLocks noGrp="1"/>
          </p:cNvSpPr>
          <p:nvPr>
            <p:ph sz="half" idx="2"/>
          </p:nvPr>
        </p:nvSpPr>
        <p:spPr>
          <a:xfrm>
            <a:off x="1735783" y="6575243"/>
            <a:ext cx="10660769" cy="967119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2757489" y="4412665"/>
            <a:ext cx="10713272" cy="2162578"/>
          </a:xfrm>
        </p:spPr>
        <p:txBody>
          <a:bodyPr anchor="b"/>
          <a:lstStyle>
            <a:lvl1pPr marL="0" indent="0">
              <a:buNone/>
              <a:defRPr sz="6299" b="1"/>
            </a:lvl1pPr>
            <a:lvl2pPr marL="1199998" indent="0">
              <a:buNone/>
              <a:defRPr sz="5249" b="1"/>
            </a:lvl2pPr>
            <a:lvl3pPr marL="2399994" indent="0">
              <a:buNone/>
              <a:defRPr sz="4725" b="1"/>
            </a:lvl3pPr>
            <a:lvl4pPr marL="3599991" indent="0">
              <a:buNone/>
              <a:defRPr sz="4200" b="1"/>
            </a:lvl4pPr>
            <a:lvl5pPr marL="4799987" indent="0">
              <a:buNone/>
              <a:defRPr sz="4200" b="1"/>
            </a:lvl5pPr>
            <a:lvl6pPr marL="5999984" indent="0">
              <a:buNone/>
              <a:defRPr sz="4200" b="1"/>
            </a:lvl6pPr>
            <a:lvl7pPr marL="7199980" indent="0">
              <a:buNone/>
              <a:defRPr sz="4200" b="1"/>
            </a:lvl7pPr>
            <a:lvl8pPr marL="8399978" indent="0">
              <a:buNone/>
              <a:defRPr sz="4200" b="1"/>
            </a:lvl8pPr>
            <a:lvl9pPr marL="9599974" indent="0">
              <a:buNone/>
              <a:defRPr sz="4200" b="1"/>
            </a:lvl9pPr>
          </a:lstStyle>
          <a:p>
            <a:pPr lvl="0"/>
            <a:r>
              <a:rPr lang="en-GB"/>
              <a:t>Click to edit Master text styles</a:t>
            </a:r>
          </a:p>
        </p:txBody>
      </p:sp>
      <p:sp>
        <p:nvSpPr>
          <p:cNvPr id="6" name="Content Placeholder 5"/>
          <p:cNvSpPr>
            <a:spLocks noGrp="1"/>
          </p:cNvSpPr>
          <p:nvPr>
            <p:ph sz="quarter" idx="4"/>
          </p:nvPr>
        </p:nvSpPr>
        <p:spPr>
          <a:xfrm>
            <a:off x="12757489" y="6575243"/>
            <a:ext cx="10713272" cy="967119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F3F22A3-1E95-CE4F-ABEC-60B129E52029}" type="datetimeFigureOut">
              <a:rPr lang="en-GB" smtClean="0"/>
              <a:t>10/04/2023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3533450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F3F22A3-1E95-CE4F-ABEC-60B129E52029}" type="datetimeFigureOut">
              <a:rPr lang="en-GB" smtClean="0"/>
              <a:t>10/04/2023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710545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3F22A3-1E95-CE4F-ABEC-60B129E52029}" type="datetimeFigureOut">
              <a:rPr lang="en-GB" smtClean="0"/>
              <a:t>10/04/2023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271044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35780" y="1200045"/>
            <a:ext cx="8127648" cy="4200155"/>
          </a:xfrm>
        </p:spPr>
        <p:txBody>
          <a:bodyPr anchor="b"/>
          <a:lstStyle>
            <a:lvl1pPr>
              <a:defRPr sz="8399"/>
            </a:lvl1pPr>
          </a:lstStyle>
          <a:p>
            <a:r>
              <a:rPr lang="en-GB"/>
              <a:t>Click to edit Master title style</a:t>
            </a:r>
            <a:endParaRPr lang="en-US" dirty="0"/>
          </a:p>
        </p:txBody>
      </p:sp>
      <p:sp>
        <p:nvSpPr>
          <p:cNvPr id="3" name="Content Placeholder 2"/>
          <p:cNvSpPr>
            <a:spLocks noGrp="1"/>
          </p:cNvSpPr>
          <p:nvPr>
            <p:ph idx="1"/>
          </p:nvPr>
        </p:nvSpPr>
        <p:spPr>
          <a:xfrm>
            <a:off x="10713273" y="2591766"/>
            <a:ext cx="12757487" cy="12792138"/>
          </a:xfrm>
        </p:spPr>
        <p:txBody>
          <a:bodyPr/>
          <a:lstStyle>
            <a:lvl1pPr>
              <a:defRPr sz="8399"/>
            </a:lvl1pPr>
            <a:lvl2pPr>
              <a:defRPr sz="7349"/>
            </a:lvl2pPr>
            <a:lvl3pPr>
              <a:defRPr sz="6299"/>
            </a:lvl3pPr>
            <a:lvl4pPr>
              <a:defRPr sz="5249"/>
            </a:lvl4pPr>
            <a:lvl5pPr>
              <a:defRPr sz="5249"/>
            </a:lvl5pPr>
            <a:lvl6pPr>
              <a:defRPr sz="5249"/>
            </a:lvl6pPr>
            <a:lvl7pPr>
              <a:defRPr sz="5249"/>
            </a:lvl7pPr>
            <a:lvl8pPr>
              <a:defRPr sz="5249"/>
            </a:lvl8pPr>
            <a:lvl9pPr>
              <a:defRPr sz="5249"/>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735780" y="5400199"/>
            <a:ext cx="8127648" cy="10004536"/>
          </a:xfrm>
        </p:spPr>
        <p:txBody>
          <a:bodyPr/>
          <a:lstStyle>
            <a:lvl1pPr marL="0" indent="0">
              <a:buNone/>
              <a:defRPr sz="4200"/>
            </a:lvl1pPr>
            <a:lvl2pPr marL="1199998" indent="0">
              <a:buNone/>
              <a:defRPr sz="3675"/>
            </a:lvl2pPr>
            <a:lvl3pPr marL="2399994" indent="0">
              <a:buNone/>
              <a:defRPr sz="3150"/>
            </a:lvl3pPr>
            <a:lvl4pPr marL="3599991" indent="0">
              <a:buNone/>
              <a:defRPr sz="2625"/>
            </a:lvl4pPr>
            <a:lvl5pPr marL="4799987" indent="0">
              <a:buNone/>
              <a:defRPr sz="2625"/>
            </a:lvl5pPr>
            <a:lvl6pPr marL="5999984" indent="0">
              <a:buNone/>
              <a:defRPr sz="2625"/>
            </a:lvl6pPr>
            <a:lvl7pPr marL="7199980" indent="0">
              <a:buNone/>
              <a:defRPr sz="2625"/>
            </a:lvl7pPr>
            <a:lvl8pPr marL="8399978" indent="0">
              <a:buNone/>
              <a:defRPr sz="2625"/>
            </a:lvl8pPr>
            <a:lvl9pPr marL="9599974" indent="0">
              <a:buNone/>
              <a:defRPr sz="2625"/>
            </a:lvl9pPr>
          </a:lstStyle>
          <a:p>
            <a:pPr lvl="0"/>
            <a:r>
              <a:rPr lang="en-GB"/>
              <a:t>Click to edit Master text styles</a:t>
            </a:r>
          </a:p>
        </p:txBody>
      </p:sp>
      <p:sp>
        <p:nvSpPr>
          <p:cNvPr id="5" name="Date Placeholder 4"/>
          <p:cNvSpPr>
            <a:spLocks noGrp="1"/>
          </p:cNvSpPr>
          <p:nvPr>
            <p:ph type="dt" sz="half" idx="10"/>
          </p:nvPr>
        </p:nvSpPr>
        <p:spPr/>
        <p:txBody>
          <a:bodyPr/>
          <a:lstStyle/>
          <a:p>
            <a:fld id="{AF3F22A3-1E95-CE4F-ABEC-60B129E52029}" type="datetimeFigureOut">
              <a:rPr lang="en-GB" smtClean="0"/>
              <a:t>10/04/2023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454335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35780" y="1200045"/>
            <a:ext cx="8127648" cy="4200155"/>
          </a:xfrm>
        </p:spPr>
        <p:txBody>
          <a:bodyPr anchor="b"/>
          <a:lstStyle>
            <a:lvl1pPr>
              <a:defRPr sz="8399"/>
            </a:lvl1pPr>
          </a:lstStyle>
          <a:p>
            <a:r>
              <a:rPr lang="en-GB"/>
              <a:t>Click to edit Master title style</a:t>
            </a:r>
            <a:endParaRPr lang="en-US" dirty="0"/>
          </a:p>
        </p:txBody>
      </p:sp>
      <p:sp>
        <p:nvSpPr>
          <p:cNvPr id="3" name="Picture Placeholder 2"/>
          <p:cNvSpPr>
            <a:spLocks noGrp="1" noChangeAspect="1"/>
          </p:cNvSpPr>
          <p:nvPr>
            <p:ph type="pic" idx="1"/>
          </p:nvPr>
        </p:nvSpPr>
        <p:spPr>
          <a:xfrm>
            <a:off x="10713273" y="2591766"/>
            <a:ext cx="12757487" cy="12792138"/>
          </a:xfrm>
        </p:spPr>
        <p:txBody>
          <a:bodyPr anchor="t"/>
          <a:lstStyle>
            <a:lvl1pPr marL="0" indent="0">
              <a:buNone/>
              <a:defRPr sz="8399"/>
            </a:lvl1pPr>
            <a:lvl2pPr marL="1199998" indent="0">
              <a:buNone/>
              <a:defRPr sz="7349"/>
            </a:lvl2pPr>
            <a:lvl3pPr marL="2399994" indent="0">
              <a:buNone/>
              <a:defRPr sz="6299"/>
            </a:lvl3pPr>
            <a:lvl4pPr marL="3599991" indent="0">
              <a:buNone/>
              <a:defRPr sz="5249"/>
            </a:lvl4pPr>
            <a:lvl5pPr marL="4799987" indent="0">
              <a:buNone/>
              <a:defRPr sz="5249"/>
            </a:lvl5pPr>
            <a:lvl6pPr marL="5999984" indent="0">
              <a:buNone/>
              <a:defRPr sz="5249"/>
            </a:lvl6pPr>
            <a:lvl7pPr marL="7199980" indent="0">
              <a:buNone/>
              <a:defRPr sz="5249"/>
            </a:lvl7pPr>
            <a:lvl8pPr marL="8399978" indent="0">
              <a:buNone/>
              <a:defRPr sz="5249"/>
            </a:lvl8pPr>
            <a:lvl9pPr marL="9599974" indent="0">
              <a:buNone/>
              <a:defRPr sz="5249"/>
            </a:lvl9pPr>
          </a:lstStyle>
          <a:p>
            <a:r>
              <a:rPr lang="en-GB"/>
              <a:t>Click icon to add picture</a:t>
            </a:r>
            <a:endParaRPr lang="en-US" dirty="0"/>
          </a:p>
        </p:txBody>
      </p:sp>
      <p:sp>
        <p:nvSpPr>
          <p:cNvPr id="4" name="Text Placeholder 3"/>
          <p:cNvSpPr>
            <a:spLocks noGrp="1"/>
          </p:cNvSpPr>
          <p:nvPr>
            <p:ph type="body" sz="half" idx="2"/>
          </p:nvPr>
        </p:nvSpPr>
        <p:spPr>
          <a:xfrm>
            <a:off x="1735780" y="5400199"/>
            <a:ext cx="8127648" cy="10004536"/>
          </a:xfrm>
        </p:spPr>
        <p:txBody>
          <a:bodyPr/>
          <a:lstStyle>
            <a:lvl1pPr marL="0" indent="0">
              <a:buNone/>
              <a:defRPr sz="4200"/>
            </a:lvl1pPr>
            <a:lvl2pPr marL="1199998" indent="0">
              <a:buNone/>
              <a:defRPr sz="3675"/>
            </a:lvl2pPr>
            <a:lvl3pPr marL="2399994" indent="0">
              <a:buNone/>
              <a:defRPr sz="3150"/>
            </a:lvl3pPr>
            <a:lvl4pPr marL="3599991" indent="0">
              <a:buNone/>
              <a:defRPr sz="2625"/>
            </a:lvl4pPr>
            <a:lvl5pPr marL="4799987" indent="0">
              <a:buNone/>
              <a:defRPr sz="2625"/>
            </a:lvl5pPr>
            <a:lvl6pPr marL="5999984" indent="0">
              <a:buNone/>
              <a:defRPr sz="2625"/>
            </a:lvl6pPr>
            <a:lvl7pPr marL="7199980" indent="0">
              <a:buNone/>
              <a:defRPr sz="2625"/>
            </a:lvl7pPr>
            <a:lvl8pPr marL="8399978" indent="0">
              <a:buNone/>
              <a:defRPr sz="2625"/>
            </a:lvl8pPr>
            <a:lvl9pPr marL="9599974" indent="0">
              <a:buNone/>
              <a:defRPr sz="2625"/>
            </a:lvl9pPr>
          </a:lstStyle>
          <a:p>
            <a:pPr lvl="0"/>
            <a:r>
              <a:rPr lang="en-GB"/>
              <a:t>Click to edit Master text styles</a:t>
            </a:r>
          </a:p>
        </p:txBody>
      </p:sp>
      <p:sp>
        <p:nvSpPr>
          <p:cNvPr id="5" name="Date Placeholder 4"/>
          <p:cNvSpPr>
            <a:spLocks noGrp="1"/>
          </p:cNvSpPr>
          <p:nvPr>
            <p:ph type="dt" sz="half" idx="10"/>
          </p:nvPr>
        </p:nvSpPr>
        <p:spPr/>
        <p:txBody>
          <a:bodyPr/>
          <a:lstStyle/>
          <a:p>
            <a:fld id="{AF3F22A3-1E95-CE4F-ABEC-60B129E52029}" type="datetimeFigureOut">
              <a:rPr lang="en-GB" smtClean="0"/>
              <a:t>10/04/2023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486283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F3F22A3-1E95-CE4F-ABEC-60B129E52029}" type="datetimeFigureOut">
              <a:rPr lang="en-GB" smtClean="0"/>
              <a:t>10/04/2023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1956295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8033734" y="958369"/>
            <a:ext cx="5433745" cy="1525473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732500" y="958369"/>
            <a:ext cx="15986234" cy="1525473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F3F22A3-1E95-CE4F-ABEC-60B129E52029}" type="datetimeFigureOut">
              <a:rPr lang="en-GB" smtClean="0"/>
              <a:t>10/04/2023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8A98EE-5732-624A-B84F-2B38CEBB8B2B}" type="slidenum">
              <a:rPr lang="en-GB" smtClean="0"/>
              <a:t>‹#›</a:t>
            </a:fld>
            <a:endParaRPr lang="en-GB"/>
          </a:p>
        </p:txBody>
      </p:sp>
    </p:spTree>
    <p:extLst>
      <p:ext uri="{BB962C8B-B14F-4D97-AF65-F5344CB8AC3E}">
        <p14:creationId xmlns:p14="http://schemas.microsoft.com/office/powerpoint/2010/main" val="2997678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32499" y="958373"/>
            <a:ext cx="21734978" cy="347929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732499" y="4791843"/>
            <a:ext cx="21734978" cy="1142125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732498" y="16683953"/>
            <a:ext cx="5669994" cy="958369"/>
          </a:xfrm>
          <a:prstGeom prst="rect">
            <a:avLst/>
          </a:prstGeom>
        </p:spPr>
        <p:txBody>
          <a:bodyPr vert="horz" lIns="91440" tIns="45720" rIns="91440" bIns="45720" rtlCol="0" anchor="ctr"/>
          <a:lstStyle>
            <a:lvl1pPr algn="l">
              <a:defRPr sz="3150">
                <a:solidFill>
                  <a:schemeClr val="tx1">
                    <a:tint val="75000"/>
                  </a:schemeClr>
                </a:solidFill>
              </a:defRPr>
            </a:lvl1pPr>
          </a:lstStyle>
          <a:p>
            <a:fld id="{AF3F22A3-1E95-CE4F-ABEC-60B129E52029}" type="datetimeFigureOut">
              <a:rPr lang="en-GB" smtClean="0"/>
              <a:t>10/04/2023</a:t>
            </a:fld>
            <a:endParaRPr lang="en-GB"/>
          </a:p>
        </p:txBody>
      </p:sp>
      <p:sp>
        <p:nvSpPr>
          <p:cNvPr id="5" name="Footer Placeholder 4"/>
          <p:cNvSpPr>
            <a:spLocks noGrp="1"/>
          </p:cNvSpPr>
          <p:nvPr>
            <p:ph type="ftr" sz="quarter" idx="3"/>
          </p:nvPr>
        </p:nvSpPr>
        <p:spPr>
          <a:xfrm>
            <a:off x="8347492" y="16683953"/>
            <a:ext cx="8504992" cy="958369"/>
          </a:xfrm>
          <a:prstGeom prst="rect">
            <a:avLst/>
          </a:prstGeom>
        </p:spPr>
        <p:txBody>
          <a:bodyPr vert="horz" lIns="91440" tIns="45720" rIns="91440" bIns="45720" rtlCol="0" anchor="ctr"/>
          <a:lstStyle>
            <a:lvl1pPr algn="ctr">
              <a:defRPr sz="31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7797484" y="16683953"/>
            <a:ext cx="5669994" cy="958369"/>
          </a:xfrm>
          <a:prstGeom prst="rect">
            <a:avLst/>
          </a:prstGeom>
        </p:spPr>
        <p:txBody>
          <a:bodyPr vert="horz" lIns="91440" tIns="45720" rIns="91440" bIns="45720" rtlCol="0" anchor="ctr"/>
          <a:lstStyle>
            <a:lvl1pPr algn="r">
              <a:defRPr sz="3150">
                <a:solidFill>
                  <a:schemeClr val="tx1">
                    <a:tint val="75000"/>
                  </a:schemeClr>
                </a:solidFill>
              </a:defRPr>
            </a:lvl1pPr>
          </a:lstStyle>
          <a:p>
            <a:fld id="{A48A98EE-5732-624A-B84F-2B38CEBB8B2B}" type="slidenum">
              <a:rPr lang="en-GB" smtClean="0"/>
              <a:t>‹#›</a:t>
            </a:fld>
            <a:endParaRPr lang="en-GB"/>
          </a:p>
        </p:txBody>
      </p:sp>
    </p:spTree>
    <p:extLst>
      <p:ext uri="{BB962C8B-B14F-4D97-AF65-F5344CB8AC3E}">
        <p14:creationId xmlns:p14="http://schemas.microsoft.com/office/powerpoint/2010/main" val="16258969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399994" rtl="0" eaLnBrk="1" latinLnBrk="0" hangingPunct="1">
        <a:lnSpc>
          <a:spcPct val="90000"/>
        </a:lnSpc>
        <a:spcBef>
          <a:spcPct val="0"/>
        </a:spcBef>
        <a:buNone/>
        <a:defRPr sz="11548" kern="1200">
          <a:solidFill>
            <a:schemeClr val="tx1"/>
          </a:solidFill>
          <a:latin typeface="+mj-lt"/>
          <a:ea typeface="+mj-ea"/>
          <a:cs typeface="+mj-cs"/>
        </a:defRPr>
      </a:lvl1pPr>
    </p:titleStyle>
    <p:bodyStyle>
      <a:lvl1pPr marL="599998" indent="-599998" algn="l" defTabSz="2399994" rtl="0" eaLnBrk="1" latinLnBrk="0" hangingPunct="1">
        <a:lnSpc>
          <a:spcPct val="90000"/>
        </a:lnSpc>
        <a:spcBef>
          <a:spcPts val="2625"/>
        </a:spcBef>
        <a:buFont typeface="Arial" panose="020B0604020202020204" pitchFamily="34" charset="0"/>
        <a:buChar char="•"/>
        <a:defRPr sz="7349" kern="1200">
          <a:solidFill>
            <a:schemeClr val="tx1"/>
          </a:solidFill>
          <a:latin typeface="+mn-lt"/>
          <a:ea typeface="+mn-ea"/>
          <a:cs typeface="+mn-cs"/>
        </a:defRPr>
      </a:lvl1pPr>
      <a:lvl2pPr marL="1799995" indent="-599998" algn="l" defTabSz="2399994" rtl="0" eaLnBrk="1" latinLnBrk="0" hangingPunct="1">
        <a:lnSpc>
          <a:spcPct val="90000"/>
        </a:lnSpc>
        <a:spcBef>
          <a:spcPts val="1312"/>
        </a:spcBef>
        <a:buFont typeface="Arial" panose="020B0604020202020204" pitchFamily="34" charset="0"/>
        <a:buChar char="•"/>
        <a:defRPr sz="6299" kern="1200">
          <a:solidFill>
            <a:schemeClr val="tx1"/>
          </a:solidFill>
          <a:latin typeface="+mn-lt"/>
          <a:ea typeface="+mn-ea"/>
          <a:cs typeface="+mn-cs"/>
        </a:defRPr>
      </a:lvl2pPr>
      <a:lvl3pPr marL="2999991" indent="-599998" algn="l" defTabSz="2399994" rtl="0" eaLnBrk="1" latinLnBrk="0" hangingPunct="1">
        <a:lnSpc>
          <a:spcPct val="90000"/>
        </a:lnSpc>
        <a:spcBef>
          <a:spcPts val="1312"/>
        </a:spcBef>
        <a:buFont typeface="Arial" panose="020B0604020202020204" pitchFamily="34" charset="0"/>
        <a:buChar char="•"/>
        <a:defRPr sz="5249" kern="1200">
          <a:solidFill>
            <a:schemeClr val="tx1"/>
          </a:solidFill>
          <a:latin typeface="+mn-lt"/>
          <a:ea typeface="+mn-ea"/>
          <a:cs typeface="+mn-cs"/>
        </a:defRPr>
      </a:lvl3pPr>
      <a:lvl4pPr marL="4199989" indent="-599998" algn="l" defTabSz="2399994" rtl="0" eaLnBrk="1" latinLnBrk="0" hangingPunct="1">
        <a:lnSpc>
          <a:spcPct val="90000"/>
        </a:lnSpc>
        <a:spcBef>
          <a:spcPts val="1312"/>
        </a:spcBef>
        <a:buFont typeface="Arial" panose="020B0604020202020204" pitchFamily="34" charset="0"/>
        <a:buChar char="•"/>
        <a:defRPr sz="4725" kern="1200">
          <a:solidFill>
            <a:schemeClr val="tx1"/>
          </a:solidFill>
          <a:latin typeface="+mn-lt"/>
          <a:ea typeface="+mn-ea"/>
          <a:cs typeface="+mn-cs"/>
        </a:defRPr>
      </a:lvl4pPr>
      <a:lvl5pPr marL="5399987" indent="-599998" algn="l" defTabSz="2399994" rtl="0" eaLnBrk="1" latinLnBrk="0" hangingPunct="1">
        <a:lnSpc>
          <a:spcPct val="90000"/>
        </a:lnSpc>
        <a:spcBef>
          <a:spcPts val="1312"/>
        </a:spcBef>
        <a:buFont typeface="Arial" panose="020B0604020202020204" pitchFamily="34" charset="0"/>
        <a:buChar char="•"/>
        <a:defRPr sz="4725" kern="1200">
          <a:solidFill>
            <a:schemeClr val="tx1"/>
          </a:solidFill>
          <a:latin typeface="+mn-lt"/>
          <a:ea typeface="+mn-ea"/>
          <a:cs typeface="+mn-cs"/>
        </a:defRPr>
      </a:lvl5pPr>
      <a:lvl6pPr marL="6599983" indent="-599998" algn="l" defTabSz="2399994" rtl="0" eaLnBrk="1" latinLnBrk="0" hangingPunct="1">
        <a:lnSpc>
          <a:spcPct val="90000"/>
        </a:lnSpc>
        <a:spcBef>
          <a:spcPts val="1312"/>
        </a:spcBef>
        <a:buFont typeface="Arial" panose="020B0604020202020204" pitchFamily="34" charset="0"/>
        <a:buChar char="•"/>
        <a:defRPr sz="4725" kern="1200">
          <a:solidFill>
            <a:schemeClr val="tx1"/>
          </a:solidFill>
          <a:latin typeface="+mn-lt"/>
          <a:ea typeface="+mn-ea"/>
          <a:cs typeface="+mn-cs"/>
        </a:defRPr>
      </a:lvl6pPr>
      <a:lvl7pPr marL="7799980" indent="-599998" algn="l" defTabSz="2399994" rtl="0" eaLnBrk="1" latinLnBrk="0" hangingPunct="1">
        <a:lnSpc>
          <a:spcPct val="90000"/>
        </a:lnSpc>
        <a:spcBef>
          <a:spcPts val="1312"/>
        </a:spcBef>
        <a:buFont typeface="Arial" panose="020B0604020202020204" pitchFamily="34" charset="0"/>
        <a:buChar char="•"/>
        <a:defRPr sz="4725" kern="1200">
          <a:solidFill>
            <a:schemeClr val="tx1"/>
          </a:solidFill>
          <a:latin typeface="+mn-lt"/>
          <a:ea typeface="+mn-ea"/>
          <a:cs typeface="+mn-cs"/>
        </a:defRPr>
      </a:lvl7pPr>
      <a:lvl8pPr marL="8999976" indent="-599998" algn="l" defTabSz="2399994" rtl="0" eaLnBrk="1" latinLnBrk="0" hangingPunct="1">
        <a:lnSpc>
          <a:spcPct val="90000"/>
        </a:lnSpc>
        <a:spcBef>
          <a:spcPts val="1312"/>
        </a:spcBef>
        <a:buFont typeface="Arial" panose="020B0604020202020204" pitchFamily="34" charset="0"/>
        <a:buChar char="•"/>
        <a:defRPr sz="4725" kern="1200">
          <a:solidFill>
            <a:schemeClr val="tx1"/>
          </a:solidFill>
          <a:latin typeface="+mn-lt"/>
          <a:ea typeface="+mn-ea"/>
          <a:cs typeface="+mn-cs"/>
        </a:defRPr>
      </a:lvl8pPr>
      <a:lvl9pPr marL="10199973" indent="-599998" algn="l" defTabSz="2399994" rtl="0" eaLnBrk="1" latinLnBrk="0" hangingPunct="1">
        <a:lnSpc>
          <a:spcPct val="90000"/>
        </a:lnSpc>
        <a:spcBef>
          <a:spcPts val="1312"/>
        </a:spcBef>
        <a:buFont typeface="Arial" panose="020B0604020202020204" pitchFamily="34" charset="0"/>
        <a:buChar char="•"/>
        <a:defRPr sz="4725" kern="1200">
          <a:solidFill>
            <a:schemeClr val="tx1"/>
          </a:solidFill>
          <a:latin typeface="+mn-lt"/>
          <a:ea typeface="+mn-ea"/>
          <a:cs typeface="+mn-cs"/>
        </a:defRPr>
      </a:lvl9pPr>
    </p:bodyStyle>
    <p:otherStyle>
      <a:defPPr>
        <a:defRPr lang="en-US"/>
      </a:defPPr>
      <a:lvl1pPr marL="0" algn="l" defTabSz="2399994" rtl="0" eaLnBrk="1" latinLnBrk="0" hangingPunct="1">
        <a:defRPr sz="4725" kern="1200">
          <a:solidFill>
            <a:schemeClr val="tx1"/>
          </a:solidFill>
          <a:latin typeface="+mn-lt"/>
          <a:ea typeface="+mn-ea"/>
          <a:cs typeface="+mn-cs"/>
        </a:defRPr>
      </a:lvl1pPr>
      <a:lvl2pPr marL="1199998" algn="l" defTabSz="2399994" rtl="0" eaLnBrk="1" latinLnBrk="0" hangingPunct="1">
        <a:defRPr sz="4725" kern="1200">
          <a:solidFill>
            <a:schemeClr val="tx1"/>
          </a:solidFill>
          <a:latin typeface="+mn-lt"/>
          <a:ea typeface="+mn-ea"/>
          <a:cs typeface="+mn-cs"/>
        </a:defRPr>
      </a:lvl2pPr>
      <a:lvl3pPr marL="2399994" algn="l" defTabSz="2399994" rtl="0" eaLnBrk="1" latinLnBrk="0" hangingPunct="1">
        <a:defRPr sz="4725" kern="1200">
          <a:solidFill>
            <a:schemeClr val="tx1"/>
          </a:solidFill>
          <a:latin typeface="+mn-lt"/>
          <a:ea typeface="+mn-ea"/>
          <a:cs typeface="+mn-cs"/>
        </a:defRPr>
      </a:lvl3pPr>
      <a:lvl4pPr marL="3599991" algn="l" defTabSz="2399994" rtl="0" eaLnBrk="1" latinLnBrk="0" hangingPunct="1">
        <a:defRPr sz="4725" kern="1200">
          <a:solidFill>
            <a:schemeClr val="tx1"/>
          </a:solidFill>
          <a:latin typeface="+mn-lt"/>
          <a:ea typeface="+mn-ea"/>
          <a:cs typeface="+mn-cs"/>
        </a:defRPr>
      </a:lvl4pPr>
      <a:lvl5pPr marL="4799987" algn="l" defTabSz="2399994" rtl="0" eaLnBrk="1" latinLnBrk="0" hangingPunct="1">
        <a:defRPr sz="4725" kern="1200">
          <a:solidFill>
            <a:schemeClr val="tx1"/>
          </a:solidFill>
          <a:latin typeface="+mn-lt"/>
          <a:ea typeface="+mn-ea"/>
          <a:cs typeface="+mn-cs"/>
        </a:defRPr>
      </a:lvl5pPr>
      <a:lvl6pPr marL="5999984" algn="l" defTabSz="2399994" rtl="0" eaLnBrk="1" latinLnBrk="0" hangingPunct="1">
        <a:defRPr sz="4725" kern="1200">
          <a:solidFill>
            <a:schemeClr val="tx1"/>
          </a:solidFill>
          <a:latin typeface="+mn-lt"/>
          <a:ea typeface="+mn-ea"/>
          <a:cs typeface="+mn-cs"/>
        </a:defRPr>
      </a:lvl6pPr>
      <a:lvl7pPr marL="7199980" algn="l" defTabSz="2399994" rtl="0" eaLnBrk="1" latinLnBrk="0" hangingPunct="1">
        <a:defRPr sz="4725" kern="1200">
          <a:solidFill>
            <a:schemeClr val="tx1"/>
          </a:solidFill>
          <a:latin typeface="+mn-lt"/>
          <a:ea typeface="+mn-ea"/>
          <a:cs typeface="+mn-cs"/>
        </a:defRPr>
      </a:lvl7pPr>
      <a:lvl8pPr marL="8399978" algn="l" defTabSz="2399994" rtl="0" eaLnBrk="1" latinLnBrk="0" hangingPunct="1">
        <a:defRPr sz="4725" kern="1200">
          <a:solidFill>
            <a:schemeClr val="tx1"/>
          </a:solidFill>
          <a:latin typeface="+mn-lt"/>
          <a:ea typeface="+mn-ea"/>
          <a:cs typeface="+mn-cs"/>
        </a:defRPr>
      </a:lvl8pPr>
      <a:lvl9pPr marL="9599974" algn="l" defTabSz="2399994" rtl="0" eaLnBrk="1" latinLnBrk="0" hangingPunct="1">
        <a:defRPr sz="47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wework.com/ideas/professional-development/career-development-plans-how-to-create-one-and-more" TargetMode="External"/><Relationship Id="rId3" Type="http://schemas.openxmlformats.org/officeDocument/2006/relationships/image" Target="../media/image2.jpeg"/><Relationship Id="rId7" Type="http://schemas.openxmlformats.org/officeDocument/2006/relationships/hyperlink" Target="https://www.greatplacetowork.com/resources/blog/creating-a-culture-of-recognition" TargetMode="External"/><Relationship Id="rId12"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cipd.co.uk/knowledge/fundamentals/people/line-manager/development-exercises#gref" TargetMode="External"/><Relationship Id="rId11" Type="http://schemas.openxmlformats.org/officeDocument/2006/relationships/image" Target="../media/image3.jpeg"/><Relationship Id="rId5" Type="http://schemas.openxmlformats.org/officeDocument/2006/relationships/hyperlink" Target="https://hbr.org/2017/03/why-do-employees-stay-a-clear-career-path-and-good-pay-for-starters" TargetMode="External"/><Relationship Id="rId10" Type="http://schemas.openxmlformats.org/officeDocument/2006/relationships/hyperlink" Target="https://www.cipd.co.uk/news-views/viewpoint/organisational-culture#gref" TargetMode="External"/><Relationship Id="rId4" Type="http://schemas.openxmlformats.org/officeDocument/2006/relationships/hyperlink" Target="https://www.gov.uk/research-for-development-outputs/the-morale-effects-of-pay-inequality-working-paper" TargetMode="External"/><Relationship Id="rId9" Type="http://schemas.openxmlformats.org/officeDocument/2006/relationships/hyperlink" Target="https://www.realityhr.co.uk/the-role-of-a-manager-as-a-guardian-of-cul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4" name="Picture 3" descr="Inspire others through transformational leadership - American Nurse - Home  Page Recent Articles">
            <a:extLst>
              <a:ext uri="{FF2B5EF4-FFF2-40B4-BE49-F238E27FC236}">
                <a16:creationId xmlns:a16="http://schemas.microsoft.com/office/drawing/2014/main" id="{6F0497BC-1B3E-F116-CC75-757E1F7F864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418" y="3788173"/>
            <a:ext cx="5171089" cy="4754003"/>
          </a:xfrm>
          <a:prstGeom prst="rect">
            <a:avLst/>
          </a:prstGeom>
          <a:noFill/>
          <a:ln>
            <a:solidFill>
              <a:schemeClr val="accent1"/>
            </a:solidFill>
          </a:ln>
        </p:spPr>
      </p:pic>
      <p:sp>
        <p:nvSpPr>
          <p:cNvPr id="6" name="Text Box 5">
            <a:extLst>
              <a:ext uri="{FF2B5EF4-FFF2-40B4-BE49-F238E27FC236}">
                <a16:creationId xmlns:a16="http://schemas.microsoft.com/office/drawing/2014/main" id="{1001FE3E-ED23-5602-FA40-F6C72941F4FC}"/>
              </a:ext>
            </a:extLst>
          </p:cNvPr>
          <p:cNvSpPr txBox="1"/>
          <p:nvPr/>
        </p:nvSpPr>
        <p:spPr>
          <a:xfrm>
            <a:off x="-29418" y="942600"/>
            <a:ext cx="25229393" cy="3003394"/>
          </a:xfrm>
          <a:prstGeom prst="rect">
            <a:avLst/>
          </a:prstGeom>
          <a:solidFill>
            <a:schemeClr val="bg2"/>
          </a:solidFill>
          <a:ln w="6350">
            <a:solidFill>
              <a:prstClr val="black"/>
            </a:solidFill>
          </a:ln>
        </p:spPr>
        <p:txBody>
          <a:bodyPr rot="0" spcFirstLastPara="0" vert="horz" wrap="square" lIns="189000" tIns="94500" rIns="189000" bIns="94500" numCol="1" spcCol="0" rtlCol="0" fromWordArt="0" anchor="t" anchorCtr="0" forceAA="0" compatLnSpc="1">
            <a:prstTxWarp prst="textNoShape">
              <a:avLst/>
            </a:prstTxWarp>
            <a:noAutofit/>
          </a:bodyPr>
          <a:lstStyle/>
          <a:p>
            <a:pPr algn="ctr">
              <a:spcBef>
                <a:spcPts val="2067"/>
              </a:spcBef>
              <a:spcAft>
                <a:spcPts val="2067"/>
              </a:spcAft>
            </a:pPr>
            <a:r>
              <a:rPr lang="en-GB" sz="1600" b="1" dirty="0">
                <a:latin typeface="Arial" panose="020B0604020202020204" pitchFamily="34" charset="0"/>
                <a:ea typeface="Times New Roman" panose="02020603050405020304" pitchFamily="18" charset="0"/>
                <a:cs typeface="Arial" panose="020B0604020202020204" pitchFamily="34" charset="0"/>
              </a:rPr>
              <a:t>Overview:   Following a cultural review, the need for change, adaptation and evolution has been highlighted for the organisation’s future success.  High Labour turnover at  65%, for the last financial year, in addition to high levels of absence and a lack of career advancement, has signposted a cultural and cultural climate change requirement. The success and profitability of the organisation have been above expectations in recent years. However,  To maintain ahead of our competitors, it is essential that our position in the market strengthens and our people feel valued to promote future growth and success.  Priorities and implementation success will be measured quarterly in line with CIPD (2022) guidelines. All measures will be evaluated and continually developed through employee lifecycle statistics and the continuation of the employee engagement survey twice yearly. </a:t>
            </a:r>
          </a:p>
          <a:p>
            <a:pPr algn="ctr">
              <a:spcBef>
                <a:spcPts val="2067"/>
              </a:spcBef>
              <a:spcAft>
                <a:spcPts val="2067"/>
              </a:spcAft>
            </a:pPr>
            <a:r>
              <a:rPr lang="en-GB" sz="1600" b="1" dirty="0">
                <a:latin typeface="Arial" panose="020B0604020202020204" pitchFamily="34" charset="0"/>
                <a:ea typeface="Times New Roman" panose="02020603050405020304" pitchFamily="18" charset="0"/>
                <a:cs typeface="Arial" panose="020B0604020202020204" pitchFamily="34" charset="0"/>
              </a:rPr>
              <a:t>Objective: To Brief the Senior Leadership team on the recommendations of the cultural review, how changes will be implemented, and why. A brief cost analysis will be highlighted, and each recommendation will be in priority order.  Cultural change is an ever-evolving process that requires investment from senior management to implement and recognise the importance of a positive culture and its benefits. (Young, 2023). Further cost considerations can be found in the distributed email. </a:t>
            </a:r>
          </a:p>
          <a:p>
            <a:pPr>
              <a:spcBef>
                <a:spcPts val="2067"/>
              </a:spcBef>
              <a:spcAft>
                <a:spcPts val="2067"/>
              </a:spcAft>
            </a:pPr>
            <a:r>
              <a:rPr lang="en-GB" sz="1600" b="1" dirty="0">
                <a:latin typeface="Arial" panose="020B0604020202020204" pitchFamily="34" charset="0"/>
                <a:ea typeface="Times New Roman" panose="02020603050405020304" pitchFamily="18" charset="0"/>
                <a:cs typeface="Arial" panose="020B0604020202020204" pitchFamily="34" charset="0"/>
              </a:rPr>
              <a:t>Your Role: The Senior Leadership team plays a pivotal role in shaping and transforming the culture at WHSmith Travel. As Leader’s, you set the example and are fundamental to leading cultural change.  “The Guardians of Culture”. (McCosker, 2021) </a:t>
            </a:r>
          </a:p>
        </p:txBody>
      </p:sp>
      <p:sp>
        <p:nvSpPr>
          <p:cNvPr id="7" name="Text Box 1">
            <a:extLst>
              <a:ext uri="{FF2B5EF4-FFF2-40B4-BE49-F238E27FC236}">
                <a16:creationId xmlns:a16="http://schemas.microsoft.com/office/drawing/2014/main" id="{267D611D-30E2-98B9-2E76-94783AFC4E06}"/>
              </a:ext>
            </a:extLst>
          </p:cNvPr>
          <p:cNvSpPr txBox="1"/>
          <p:nvPr/>
        </p:nvSpPr>
        <p:spPr>
          <a:xfrm>
            <a:off x="5141671" y="3897826"/>
            <a:ext cx="20058304" cy="4627610"/>
          </a:xfrm>
          <a:prstGeom prst="rect">
            <a:avLst/>
          </a:prstGeom>
          <a:solidFill>
            <a:srgbClr val="00B0F0"/>
          </a:solidFill>
          <a:ln w="6350">
            <a:solidFill>
              <a:schemeClr val="accent1">
                <a:lumMod val="75000"/>
              </a:schemeClr>
            </a:solidFill>
          </a:ln>
        </p:spPr>
        <p:txBody>
          <a:bodyPr rot="0" spcFirstLastPara="0" vert="horz" wrap="square" lIns="189000" tIns="94500" rIns="189000" bIns="94500" numCol="1" spcCol="0" rtlCol="0" fromWordArt="0" anchor="t" anchorCtr="0" forceAA="0" compatLnSpc="1">
            <a:prstTxWarp prst="textNoShape">
              <a:avLst/>
            </a:prstTxWarp>
            <a:noAutofit/>
          </a:bodyPr>
          <a:lstStyle/>
          <a:p>
            <a:pPr>
              <a:spcBef>
                <a:spcPts val="2067"/>
              </a:spcBef>
              <a:spcAft>
                <a:spcPts val="2067"/>
              </a:spcAft>
            </a:pPr>
            <a:r>
              <a:rPr lang="en-GB" sz="1600" b="1" u="sng" dirty="0">
                <a:latin typeface="Calibri" panose="020F0502020204030204" pitchFamily="34" charset="0"/>
                <a:ea typeface="Times New Roman" panose="02020603050405020304" pitchFamily="18" charset="0"/>
                <a:cs typeface="Times New Roman" panose="02020603050405020304" pitchFamily="18" charset="0"/>
              </a:rPr>
              <a:t>Recommendation one: Transformational Leadership: Priority one                                                                                                                                                                                                                    Department Ownership: Learning and Development</a:t>
            </a:r>
            <a:endParaRPr lang="en-GB" sz="1600" b="1" dirty="0">
              <a:latin typeface="Calibri" panose="020F0502020204030204" pitchFamily="34" charset="0"/>
              <a:ea typeface="Times New Roman" panose="02020603050405020304" pitchFamily="18" charset="0"/>
              <a:cs typeface="Times New Roman" panose="02020603050405020304" pitchFamily="18" charset="0"/>
            </a:endParaRPr>
          </a:p>
          <a:p>
            <a:pPr>
              <a:spcBef>
                <a:spcPts val="2067"/>
              </a:spcBef>
              <a:spcAft>
                <a:spcPts val="2067"/>
              </a:spcAft>
            </a:pPr>
            <a:r>
              <a:rPr lang="en-GB" sz="1600" b="1" u="sng" dirty="0">
                <a:latin typeface="Calibri" panose="020F0502020204030204" pitchFamily="34" charset="0"/>
                <a:ea typeface="Times New Roman" panose="02020603050405020304" pitchFamily="18" charset="0"/>
                <a:cs typeface="Times New Roman" panose="02020603050405020304" pitchFamily="18" charset="0"/>
              </a:rPr>
              <a:t>What</a:t>
            </a:r>
            <a:r>
              <a:rPr lang="en-GB" sz="1600" b="1" dirty="0">
                <a:latin typeface="Calibri" panose="020F0502020204030204" pitchFamily="34" charset="0"/>
                <a:ea typeface="Times New Roman" panose="02020603050405020304" pitchFamily="18" charset="0"/>
                <a:cs typeface="Times New Roman" panose="02020603050405020304" pitchFamily="18" charset="0"/>
              </a:rPr>
              <a:t>: </a:t>
            </a:r>
            <a:r>
              <a:rPr lang="en-GB" sz="1600" dirty="0">
                <a:latin typeface="Calibri" panose="020F0502020204030204" pitchFamily="34" charset="0"/>
                <a:ea typeface="Times New Roman" panose="02020603050405020304" pitchFamily="18" charset="0"/>
                <a:cs typeface="Times New Roman" panose="02020603050405020304" pitchFamily="18" charset="0"/>
              </a:rPr>
              <a:t>“</a:t>
            </a:r>
            <a:r>
              <a:rPr lang="en-GB" sz="1600" u="sng" dirty="0">
                <a:solidFill>
                  <a:srgbClr val="000000"/>
                </a:solidFill>
                <a:latin typeface="Arial" panose="020B0604020202020204" pitchFamily="34" charset="0"/>
                <a:ea typeface="Times New Roman" panose="02020603050405020304" pitchFamily="18" charset="0"/>
                <a:cs typeface="Arial" panose="020B0604020202020204" pitchFamily="34" charset="0"/>
              </a:rPr>
              <a:t>I</a:t>
            </a:r>
            <a:r>
              <a:rPr lang="en-GB" sz="1600" dirty="0">
                <a:solidFill>
                  <a:srgbClr val="000000"/>
                </a:solidFill>
                <a:latin typeface="Arial" panose="020B0604020202020204" pitchFamily="34" charset="0"/>
                <a:ea typeface="Calibri" panose="020F0502020204030204" pitchFamily="34" charset="0"/>
                <a:cs typeface="Arial" panose="020B0604020202020204" pitchFamily="34" charset="0"/>
              </a:rPr>
              <a:t>nfluential leaders use their vision, charisma, and interpersonal skills to create a positive and motivational work environment where employees are encouraged to develop their full potential and contribute to achieving organisational goals”. (Bass &amp; Riggio, 2006).</a:t>
            </a:r>
            <a:r>
              <a:rPr lang="en-GB" sz="1600" dirty="0">
                <a:solidFill>
                  <a:srgbClr val="70AD47"/>
                </a:solidFill>
                <a:latin typeface="Arial" panose="020B0604020202020204" pitchFamily="34" charset="0"/>
                <a:ea typeface="Calibri" panose="020F0502020204030204" pitchFamily="34" charset="0"/>
                <a:cs typeface="Arial" panose="020B0604020202020204" pitchFamily="34" charset="0"/>
              </a:rPr>
              <a:t> </a:t>
            </a:r>
            <a:r>
              <a:rPr lang="en-GB" sz="1600" dirty="0">
                <a:latin typeface="Arial" panose="020B0604020202020204" pitchFamily="34" charset="0"/>
                <a:ea typeface="Calibri" panose="020F0502020204030204" pitchFamily="34" charset="0"/>
                <a:cs typeface="Arial" panose="020B0604020202020204" pitchFamily="34" charset="0"/>
              </a:rPr>
              <a:t>Transformational Leadership characteristics are defined as; Modelling Integrity and fairness, clear goals and high expectations, the encouragement of others with support and recognition, in addition the empathy shown to all employees. (Bass, 2006)</a:t>
            </a:r>
          </a:p>
          <a:p>
            <a:pPr>
              <a:spcBef>
                <a:spcPts val="2067"/>
              </a:spcBef>
              <a:spcAft>
                <a:spcPts val="2067"/>
              </a:spcAft>
            </a:pPr>
            <a:r>
              <a:rPr lang="en-GB" sz="1600" u="sng" dirty="0">
                <a:latin typeface="Calibri" panose="020F0502020204030204" pitchFamily="34" charset="0"/>
                <a:ea typeface="Times New Roman" panose="02020603050405020304" pitchFamily="18" charset="0"/>
                <a:cs typeface="Times New Roman" panose="02020603050405020304" pitchFamily="18" charset="0"/>
              </a:rPr>
              <a:t>Why: </a:t>
            </a:r>
            <a:r>
              <a:rPr lang="en-GB" sz="1600" dirty="0">
                <a:latin typeface="Arial" panose="020B0604020202020204" pitchFamily="34" charset="0"/>
                <a:ea typeface="Times New Roman" panose="02020603050405020304" pitchFamily="18" charset="0"/>
                <a:cs typeface="Arial" panose="020B0604020202020204" pitchFamily="34" charset="0"/>
              </a:rPr>
              <a:t>The Cultural analysis has highlighted a requirement for WHSmith Travel to adopt an alternative leadership style to reshape the organisational culture to ensure long-term viability and ongoing success. Employees' engagement with the organisation is closely linked to their relationship with their line managers (Young, 2023). In addition, Hartog (2004)  found that senior leaders are essential in shaping organisational culture with their actions as a result of the perceived culture of employees.  </a:t>
            </a:r>
          </a:p>
          <a:p>
            <a:pPr>
              <a:spcBef>
                <a:spcPts val="2067"/>
              </a:spcBef>
              <a:spcAft>
                <a:spcPts val="2067"/>
              </a:spcAft>
            </a:pPr>
            <a:r>
              <a:rPr lang="en-GB" sz="1600" u="sng" dirty="0">
                <a:latin typeface="Calibri" panose="020F0502020204030204" pitchFamily="34" charset="0"/>
                <a:ea typeface="Times New Roman" panose="02020603050405020304" pitchFamily="18" charset="0"/>
                <a:cs typeface="Times New Roman" panose="02020603050405020304" pitchFamily="18" charset="0"/>
              </a:rPr>
              <a:t>How: </a:t>
            </a:r>
            <a:r>
              <a:rPr lang="en-GB" sz="1600" dirty="0">
                <a:latin typeface="Calibri" panose="020F0502020204030204" pitchFamily="34" charset="0"/>
                <a:ea typeface="Times New Roman" panose="02020603050405020304" pitchFamily="18" charset="0"/>
                <a:cs typeface="Times New Roman" panose="02020603050405020304" pitchFamily="18" charset="0"/>
              </a:rPr>
              <a:t>All Senior Leaders will take part in a leadership assessment, the Creation of a Personal Development Plan and ongoing training through the L&amp;D department.  People statistics will be reviewed monthly to assess impact and review strategy as part of the continuous measurement of progress (CIPD, 2023). Changes in intrinsic behaviours are necessary and may be uncomfortable; This will be an essential self-development exercise that will pay dividends in the future.</a:t>
            </a:r>
          </a:p>
          <a:p>
            <a:pPr>
              <a:spcBef>
                <a:spcPts val="2067"/>
              </a:spcBef>
              <a:spcAft>
                <a:spcPts val="2067"/>
              </a:spcAft>
            </a:pPr>
            <a:r>
              <a:rPr lang="en-GB" sz="1600" u="sng" dirty="0">
                <a:latin typeface="Calibri" panose="020F0502020204030204" pitchFamily="34" charset="0"/>
                <a:ea typeface="Times New Roman" panose="02020603050405020304" pitchFamily="18" charset="0"/>
                <a:cs typeface="Times New Roman" panose="02020603050405020304" pitchFamily="18" charset="0"/>
              </a:rPr>
              <a:t>Cost: </a:t>
            </a:r>
            <a:r>
              <a:rPr lang="en-GB" sz="1600" dirty="0">
                <a:latin typeface="Calibri" panose="020F0502020204030204" pitchFamily="34" charset="0"/>
                <a:ea typeface="Times New Roman" panose="02020603050405020304" pitchFamily="18" charset="0"/>
                <a:cs typeface="Times New Roman" panose="02020603050405020304" pitchFamily="18" charset="0"/>
              </a:rPr>
              <a:t>£40,000 for training costs, People related costs: £7,500, L&amp;D dept additional resources/ time:£20,500*.    </a:t>
            </a:r>
            <a:r>
              <a:rPr lang="en-GB" sz="1600" u="sng" dirty="0">
                <a:latin typeface="Calibri" panose="020F0502020204030204" pitchFamily="34" charset="0"/>
                <a:ea typeface="Times New Roman" panose="02020603050405020304" pitchFamily="18" charset="0"/>
                <a:cs typeface="Times New Roman" panose="02020603050405020304" pitchFamily="18" charset="0"/>
              </a:rPr>
              <a:t>Timeline:  </a:t>
            </a:r>
            <a:r>
              <a:rPr lang="en-GB" sz="1600" dirty="0">
                <a:latin typeface="Calibri" panose="020F0502020204030204" pitchFamily="34" charset="0"/>
                <a:ea typeface="Times New Roman" panose="02020603050405020304" pitchFamily="18" charset="0"/>
                <a:cs typeface="Times New Roman" panose="02020603050405020304" pitchFamily="18" charset="0"/>
              </a:rPr>
              <a:t>All senior management training delivered and individual PDP in place by 01/09/2023, Quarterly Review Process.</a:t>
            </a:r>
          </a:p>
        </p:txBody>
      </p:sp>
      <p:pic>
        <p:nvPicPr>
          <p:cNvPr id="5" name="Picture 4" descr="Employee Engagement | HR Consultancy | Centric HR">
            <a:extLst>
              <a:ext uri="{FF2B5EF4-FFF2-40B4-BE49-F238E27FC236}">
                <a16:creationId xmlns:a16="http://schemas.microsoft.com/office/drawing/2014/main" id="{68A629FD-70BC-670B-7474-D8D74BBA2BA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757702" y="8542177"/>
            <a:ext cx="4506034" cy="4551802"/>
          </a:xfrm>
          <a:prstGeom prst="rect">
            <a:avLst/>
          </a:prstGeom>
          <a:noFill/>
          <a:ln>
            <a:solidFill>
              <a:schemeClr val="accent1">
                <a:lumMod val="75000"/>
              </a:schemeClr>
            </a:solidFill>
          </a:ln>
        </p:spPr>
      </p:pic>
      <p:sp>
        <p:nvSpPr>
          <p:cNvPr id="9" name="Text Box 2">
            <a:extLst>
              <a:ext uri="{FF2B5EF4-FFF2-40B4-BE49-F238E27FC236}">
                <a16:creationId xmlns:a16="http://schemas.microsoft.com/office/drawing/2014/main" id="{DE09FA86-3BB5-73B8-EBB3-FC88D5D0A77A}"/>
              </a:ext>
            </a:extLst>
          </p:cNvPr>
          <p:cNvSpPr txBox="1"/>
          <p:nvPr/>
        </p:nvSpPr>
        <p:spPr>
          <a:xfrm>
            <a:off x="-29418" y="8552156"/>
            <a:ext cx="21003629" cy="4551802"/>
          </a:xfrm>
          <a:prstGeom prst="rect">
            <a:avLst/>
          </a:prstGeom>
          <a:solidFill>
            <a:srgbClr val="549EE3"/>
          </a:solidFill>
          <a:ln w="6350">
            <a:solidFill>
              <a:prstClr val="black"/>
            </a:solidFill>
          </a:ln>
        </p:spPr>
        <p:txBody>
          <a:bodyPr rot="0" spcFirstLastPara="0" vert="horz" wrap="square" lIns="189000" tIns="94500" rIns="189000" bIns="94500" numCol="1" spcCol="0" rtlCol="0" fromWordArt="0" anchor="t" anchorCtr="0" forceAA="0" compatLnSpc="1">
            <a:prstTxWarp prst="textNoShape">
              <a:avLst/>
            </a:prstTxWarp>
            <a:noAutofit/>
          </a:bodyPr>
          <a:lstStyle/>
          <a:p>
            <a:pPr>
              <a:lnSpc>
                <a:spcPct val="115000"/>
              </a:lnSpc>
              <a:spcBef>
                <a:spcPts val="2067"/>
              </a:spcBef>
              <a:spcAft>
                <a:spcPts val="2067"/>
              </a:spcAft>
            </a:pPr>
            <a:r>
              <a:rPr lang="en-GB" sz="1600" b="1" u="sng" dirty="0">
                <a:latin typeface="Arial" panose="020B0604020202020204" pitchFamily="34" charset="0"/>
                <a:ea typeface="Times New Roman" panose="02020603050405020304" pitchFamily="18" charset="0"/>
                <a:cs typeface="Arial" panose="020B0604020202020204" pitchFamily="34" charset="0"/>
              </a:rPr>
              <a:t>Recommendation Two: Reward, Recognition and Appreciation: Priority Two                                                                                                                                                                           Department Ownership: Finance/ HR         </a:t>
            </a:r>
          </a:p>
          <a:p>
            <a:pPr>
              <a:lnSpc>
                <a:spcPct val="115000"/>
              </a:lnSpc>
              <a:spcBef>
                <a:spcPts val="2067"/>
              </a:spcBef>
              <a:spcAft>
                <a:spcPts val="2067"/>
              </a:spcAft>
            </a:pPr>
            <a:r>
              <a:rPr lang="en-GB" sz="1600" u="sng" dirty="0">
                <a:latin typeface="Arial" panose="020B0604020202020204" pitchFamily="34" charset="0"/>
                <a:ea typeface="Times New Roman" panose="02020603050405020304" pitchFamily="18" charset="0"/>
                <a:cs typeface="Arial" panose="020B0604020202020204" pitchFamily="34" charset="0"/>
              </a:rPr>
              <a:t>What:</a:t>
            </a:r>
            <a:r>
              <a:rPr lang="en-GB" sz="1600" dirty="0">
                <a:latin typeface="Arial" panose="020B0604020202020204" pitchFamily="34" charset="0"/>
                <a:ea typeface="Times New Roman" panose="02020603050405020304" pitchFamily="18" charset="0"/>
                <a:cs typeface="Arial" panose="020B0604020202020204" pitchFamily="34" charset="0"/>
              </a:rPr>
              <a:t> To implement a Reward and recognition strategy which includes: 1. milestone pin badges based on length of service or behavioural attributes such as excellent customer service 2. Monthly regional recognition newsletter, and 3. financial performance metrics for employee sales contributions to engage and motivate the sales assistant employee population at WHSmith Travel Plc. </a:t>
            </a:r>
            <a:endParaRPr lang="en-GB" sz="1600" u="sng"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Bef>
                <a:spcPts val="2067"/>
              </a:spcBef>
              <a:spcAft>
                <a:spcPts val="2067"/>
              </a:spcAft>
            </a:pPr>
            <a:r>
              <a:rPr lang="en-GB" sz="1600" u="sng" dirty="0">
                <a:latin typeface="Arial" panose="020B0604020202020204" pitchFamily="34" charset="0"/>
                <a:ea typeface="Times New Roman" panose="02020603050405020304" pitchFamily="18" charset="0"/>
                <a:cs typeface="Arial" panose="020B0604020202020204" pitchFamily="34" charset="0"/>
              </a:rPr>
              <a:t>Why: </a:t>
            </a:r>
            <a:r>
              <a:rPr lang="en-GB" sz="1600" dirty="0">
                <a:latin typeface="Arial" panose="020B0604020202020204" pitchFamily="34" charset="0"/>
                <a:ea typeface="Times New Roman" panose="02020603050405020304" pitchFamily="18" charset="0"/>
                <a:cs typeface="Arial" panose="020B0604020202020204" pitchFamily="34" charset="0"/>
              </a:rPr>
              <a:t>Recognition will support the engagement, morale and performance of employees. (Hastwell, 2023) Appreciation of employees is integral to workplace practice and improves and fosters a good company culture. (Hastwell, 2023) WHSmith Travel is committed to improving the organisation's culture, and employees' engagement and well-being are the cornerstones of that development. People Statistics highlights the urgent need to address morale. </a:t>
            </a:r>
          </a:p>
          <a:p>
            <a:pPr>
              <a:lnSpc>
                <a:spcPct val="115000"/>
              </a:lnSpc>
              <a:spcBef>
                <a:spcPts val="2067"/>
              </a:spcBef>
              <a:spcAft>
                <a:spcPts val="2067"/>
              </a:spcAft>
            </a:pPr>
            <a:r>
              <a:rPr lang="en-GB" sz="1600" u="sng" dirty="0">
                <a:latin typeface="Arial" panose="020B0604020202020204" pitchFamily="34" charset="0"/>
                <a:ea typeface="Times New Roman" panose="02020603050405020304" pitchFamily="18" charset="0"/>
                <a:cs typeface="Arial" panose="020B0604020202020204" pitchFamily="34" charset="0"/>
              </a:rPr>
              <a:t>How: </a:t>
            </a:r>
            <a:r>
              <a:rPr lang="en-GB" sz="1600" dirty="0">
                <a:latin typeface="Arial" panose="020B0604020202020204" pitchFamily="34" charset="0"/>
                <a:ea typeface="Times New Roman" panose="02020603050405020304" pitchFamily="18" charset="0"/>
                <a:cs typeface="Arial" panose="020B0604020202020204" pitchFamily="34" charset="0"/>
              </a:rPr>
              <a:t>1. Nominate a regional champion from each region to formulate a newsletter. 2. Design and implement Pin badge milestone, and identify qualifying colleagues. 3. Agree and construct a performance-related bonus scheme for store employees focussed on organisational values (Armstrong, 2019), and explore financial and non-financial reward schemes such as time off or consumable store cost rewards. </a:t>
            </a:r>
            <a:endParaRPr lang="en-GB" sz="1600" u="sng"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Bef>
                <a:spcPts val="2067"/>
              </a:spcBef>
              <a:spcAft>
                <a:spcPts val="2067"/>
              </a:spcAft>
            </a:pPr>
            <a:r>
              <a:rPr lang="en-GB" sz="1600" u="sng" dirty="0">
                <a:latin typeface="Arial" panose="020B0604020202020204" pitchFamily="34" charset="0"/>
                <a:ea typeface="Times New Roman" panose="02020603050405020304" pitchFamily="18" charset="0"/>
                <a:cs typeface="Arial" panose="020B0604020202020204" pitchFamily="34" charset="0"/>
              </a:rPr>
              <a:t>Cost:  </a:t>
            </a:r>
            <a:r>
              <a:rPr lang="en-GB" sz="1600" dirty="0">
                <a:latin typeface="Arial" panose="020B0604020202020204" pitchFamily="34" charset="0"/>
                <a:ea typeface="Times New Roman" panose="02020603050405020304" pitchFamily="18" charset="0"/>
                <a:cs typeface="Arial" panose="020B0604020202020204" pitchFamily="34" charset="0"/>
              </a:rPr>
              <a:t>   £200k initial cost for implementation  / £120kpa  (if financial reward) 40k (Non- financial reward)*      </a:t>
            </a:r>
            <a:r>
              <a:rPr lang="en-GB" sz="1600" u="sng" dirty="0">
                <a:latin typeface="Arial" panose="020B0604020202020204" pitchFamily="34" charset="0"/>
                <a:ea typeface="Times New Roman" panose="02020603050405020304" pitchFamily="18" charset="0"/>
                <a:cs typeface="Arial" panose="020B0604020202020204" pitchFamily="34" charset="0"/>
              </a:rPr>
              <a:t>Timeline: </a:t>
            </a:r>
            <a:r>
              <a:rPr lang="en-GB" sz="1600" dirty="0">
                <a:latin typeface="Arial" panose="020B0604020202020204" pitchFamily="34" charset="0"/>
                <a:ea typeface="Times New Roman" panose="02020603050405020304" pitchFamily="18" charset="0"/>
                <a:cs typeface="Arial" panose="020B0604020202020204" pitchFamily="34" charset="0"/>
              </a:rPr>
              <a:t>Regional Newsletter: 1/05/23, Pin Badge 1/09/23, Reward/ Recognition incentives</a:t>
            </a:r>
            <a:r>
              <a:rPr lang="en-GB" dirty="0">
                <a:latin typeface="Arial" panose="020B0604020202020204" pitchFamily="34" charset="0"/>
                <a:ea typeface="Times New Roman" panose="02020603050405020304" pitchFamily="18" charset="0"/>
                <a:cs typeface="Arial" panose="020B0604020202020204" pitchFamily="34" charset="0"/>
              </a:rPr>
              <a:t>: 1/09/23 </a:t>
            </a:r>
            <a:r>
              <a:rPr lang="en-GB" u="sng" dirty="0">
                <a:latin typeface="Arial" panose="020B0604020202020204" pitchFamily="34" charset="0"/>
                <a:ea typeface="Times New Roman" panose="02020603050405020304" pitchFamily="18" charset="0"/>
                <a:cs typeface="Arial" panose="020B0604020202020204" pitchFamily="34" charset="0"/>
              </a:rPr>
              <a:t> </a:t>
            </a:r>
          </a:p>
        </p:txBody>
      </p:sp>
      <p:sp>
        <p:nvSpPr>
          <p:cNvPr id="11" name="Text Box 3">
            <a:extLst>
              <a:ext uri="{FF2B5EF4-FFF2-40B4-BE49-F238E27FC236}">
                <a16:creationId xmlns:a16="http://schemas.microsoft.com/office/drawing/2014/main" id="{378089F8-0AA5-28CD-5062-8609FA8E8DA0}"/>
              </a:ext>
            </a:extLst>
          </p:cNvPr>
          <p:cNvSpPr txBox="1"/>
          <p:nvPr/>
        </p:nvSpPr>
        <p:spPr>
          <a:xfrm>
            <a:off x="4225765" y="13137438"/>
            <a:ext cx="20974210" cy="3895722"/>
          </a:xfrm>
          <a:prstGeom prst="rect">
            <a:avLst/>
          </a:prstGeom>
          <a:solidFill>
            <a:schemeClr val="accent1">
              <a:lumMod val="20000"/>
              <a:lumOff val="80000"/>
            </a:schemeClr>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Bef>
                <a:spcPts val="1000"/>
              </a:spcBef>
              <a:spcAft>
                <a:spcPts val="1000"/>
              </a:spcAft>
            </a:pPr>
            <a:r>
              <a:rPr lang="en-GB" sz="1600" b="1" u="sng" dirty="0">
                <a:latin typeface="Arial" panose="020B0604020202020204" pitchFamily="34" charset="0"/>
                <a:ea typeface="Times New Roman" panose="02020603050405020304" pitchFamily="18" charset="0"/>
                <a:cs typeface="Arial" panose="020B0604020202020204" pitchFamily="34" charset="0"/>
              </a:rPr>
              <a:t>Recommendation Three: Career Progression Planning and Remuneration: Priority Three                                                                                                                                                   Department Ownership: HR/ Operations</a:t>
            </a:r>
          </a:p>
          <a:p>
            <a:pPr>
              <a:lnSpc>
                <a:spcPct val="115000"/>
              </a:lnSpc>
              <a:spcBef>
                <a:spcPts val="1000"/>
              </a:spcBef>
              <a:spcAft>
                <a:spcPts val="1000"/>
              </a:spcAft>
            </a:pPr>
            <a:r>
              <a:rPr lang="en-GB" sz="1600" b="1" u="sng" dirty="0">
                <a:latin typeface="Arial" panose="020B0604020202020204" pitchFamily="34" charset="0"/>
                <a:ea typeface="Times New Roman" panose="02020603050405020304" pitchFamily="18" charset="0"/>
                <a:cs typeface="Arial" panose="020B0604020202020204" pitchFamily="34" charset="0"/>
              </a:rPr>
              <a:t>What: </a:t>
            </a:r>
            <a:r>
              <a:rPr lang="en-GB" sz="1600" dirty="0">
                <a:latin typeface="Arial" panose="020B0604020202020204" pitchFamily="34" charset="0"/>
                <a:ea typeface="Times New Roman" panose="02020603050405020304" pitchFamily="18" charset="0"/>
                <a:cs typeface="Arial" panose="020B0604020202020204" pitchFamily="34" charset="0"/>
              </a:rPr>
              <a:t>Introduce a Remuneration policy to compensate employees for additional responsibilities with clear, fairly communicated objectives. Create and distribute a career map outlining steps that need to be taken in order to secure the role desired or being undertaken. Ensure employee reviews are factored into the career map and a mentor is assigned to optimise opportunities. The Assigned mentors will assign goals and support the employee. (Hogarty,2022)</a:t>
            </a:r>
            <a:endParaRPr lang="en-GB" sz="1600" u="sng"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Bef>
                <a:spcPts val="1000"/>
              </a:spcBef>
              <a:spcAft>
                <a:spcPts val="1000"/>
              </a:spcAft>
            </a:pPr>
            <a:r>
              <a:rPr lang="en-GB" sz="1600" b="1" u="sng" dirty="0">
                <a:latin typeface="Arial" panose="020B0604020202020204" pitchFamily="34" charset="0"/>
                <a:ea typeface="Times New Roman" panose="02020603050405020304" pitchFamily="18" charset="0"/>
                <a:cs typeface="Arial" panose="020B0604020202020204" pitchFamily="34" charset="0"/>
              </a:rPr>
              <a:t>Why: </a:t>
            </a:r>
            <a:r>
              <a:rPr lang="en-GB" sz="1600" dirty="0">
                <a:latin typeface="Arial" panose="020B0604020202020204" pitchFamily="34" charset="0"/>
                <a:ea typeface="Times New Roman" panose="02020603050405020304" pitchFamily="18" charset="0"/>
                <a:cs typeface="Arial" panose="020B0604020202020204" pitchFamily="34" charset="0"/>
              </a:rPr>
              <a:t>To retain employees and skills as part of the organisation’s long-term growth strategy, ensure career path is clear, and pay is fair and adequate for the role performed. Chamberlain (2017) Unpaid additional responsibilities create a disenfranchised culture and low morale.  Employee productivity output is 52% less than employees paid fairly. (Breza, Shamdasani, 2015) In addition, WHSmith Travel will have clear succession planning to improve productivity and revenue. (Hogarty, 2022)</a:t>
            </a:r>
          </a:p>
          <a:p>
            <a:pPr>
              <a:lnSpc>
                <a:spcPct val="115000"/>
              </a:lnSpc>
              <a:spcBef>
                <a:spcPts val="1000"/>
              </a:spcBef>
              <a:spcAft>
                <a:spcPts val="1000"/>
              </a:spcAft>
            </a:pPr>
            <a:r>
              <a:rPr lang="en-GB" sz="1600" b="1" u="sng" dirty="0">
                <a:latin typeface="Arial" panose="020B0604020202020204" pitchFamily="34" charset="0"/>
                <a:ea typeface="Times New Roman" panose="02020603050405020304" pitchFamily="18" charset="0"/>
                <a:cs typeface="Arial" panose="020B0604020202020204" pitchFamily="34" charset="0"/>
              </a:rPr>
              <a:t>How:  </a:t>
            </a:r>
            <a:r>
              <a:rPr lang="en-GB" sz="1600" dirty="0">
                <a:latin typeface="Arial" panose="020B0604020202020204" pitchFamily="34" charset="0"/>
                <a:ea typeface="Times New Roman" panose="02020603050405020304" pitchFamily="18" charset="0"/>
                <a:cs typeface="Arial" panose="020B0604020202020204" pitchFamily="34" charset="0"/>
              </a:rPr>
              <a:t>In conjunction with the operations team and the HR department, map and articulate short-term and long-term goals and skill levels employees require to reach further levels and advance their careers. (Hogarty, 2022) 2. Remuneration policy and structure constructed with clear cost parameters, and collaboration between Operations, Finance and HR is required. This will provide clarity to the organisation and employees and will have a positive effect on performance and employee development (Hogarty, 2022) </a:t>
            </a:r>
            <a:endParaRPr lang="en-GB" sz="1600" b="1" u="sng"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Bef>
                <a:spcPts val="1000"/>
              </a:spcBef>
              <a:spcAft>
                <a:spcPts val="1000"/>
              </a:spcAft>
            </a:pPr>
            <a:r>
              <a:rPr lang="en-GB" sz="1600" b="1" u="sng" dirty="0">
                <a:latin typeface="Arial" panose="020B0604020202020204" pitchFamily="34" charset="0"/>
                <a:ea typeface="Times New Roman" panose="02020603050405020304" pitchFamily="18" charset="0"/>
                <a:cs typeface="Arial" panose="020B0604020202020204" pitchFamily="34" charset="0"/>
              </a:rPr>
              <a:t>Cost: </a:t>
            </a:r>
            <a:r>
              <a:rPr lang="en-GB" sz="1600" dirty="0">
                <a:latin typeface="Arial" panose="020B0604020202020204" pitchFamily="34" charset="0"/>
                <a:ea typeface="Times New Roman" panose="02020603050405020304" pitchFamily="18" charset="0"/>
                <a:cs typeface="Arial" panose="020B0604020202020204" pitchFamily="34" charset="0"/>
              </a:rPr>
              <a:t>£565,000* initial set-up cost, including consultancy fees including remuneration costs. £300k* ongoing cost until FY25/26.      </a:t>
            </a:r>
            <a:r>
              <a:rPr lang="en-GB" sz="1600" b="1" u="sng" dirty="0">
                <a:latin typeface="Arial" panose="020B0604020202020204" pitchFamily="34" charset="0"/>
                <a:ea typeface="Times New Roman" panose="02020603050405020304" pitchFamily="18" charset="0"/>
                <a:cs typeface="Arial" panose="020B0604020202020204" pitchFamily="34" charset="0"/>
              </a:rPr>
              <a:t>Timeline: </a:t>
            </a:r>
            <a:r>
              <a:rPr lang="en-GB" sz="1600" dirty="0">
                <a:latin typeface="Arial" panose="020B0604020202020204" pitchFamily="34" charset="0"/>
                <a:ea typeface="Times New Roman" panose="02020603050405020304" pitchFamily="18" charset="0"/>
                <a:cs typeface="Arial" panose="020B0604020202020204" pitchFamily="34" charset="0"/>
              </a:rPr>
              <a:t>Career progression map: 1/09/23, Remuneration policy implementation: 1/6/23</a:t>
            </a:r>
            <a:endParaRPr lang="en-GB" sz="1600" b="1" u="sng" dirty="0">
              <a:latin typeface="Arial" panose="020B0604020202020204" pitchFamily="34" charset="0"/>
              <a:ea typeface="Times New Roman" panose="02020603050405020304" pitchFamily="18" charset="0"/>
              <a:cs typeface="Arial" panose="020B0604020202020204" pitchFamily="34" charset="0"/>
            </a:endParaRPr>
          </a:p>
          <a:p>
            <a:pPr>
              <a:lnSpc>
                <a:spcPct val="115000"/>
              </a:lnSpc>
              <a:spcBef>
                <a:spcPts val="1000"/>
              </a:spcBef>
              <a:spcAft>
                <a:spcPts val="1000"/>
              </a:spcAft>
            </a:pPr>
            <a:r>
              <a:rPr lang="en-GB" sz="1000" dirty="0">
                <a:latin typeface="Calibri" panose="020F0502020204030204" pitchFamily="34" charset="0"/>
                <a:ea typeface="Times New Roman" panose="02020603050405020304" pitchFamily="18" charset="0"/>
                <a:cs typeface="Times New Roman" panose="02020603050405020304" pitchFamily="18" charset="0"/>
              </a:rPr>
              <a:t> </a:t>
            </a:r>
          </a:p>
        </p:txBody>
      </p:sp>
      <p:sp>
        <p:nvSpPr>
          <p:cNvPr id="12" name="Text Box 1">
            <a:extLst>
              <a:ext uri="{FF2B5EF4-FFF2-40B4-BE49-F238E27FC236}">
                <a16:creationId xmlns:a16="http://schemas.microsoft.com/office/drawing/2014/main" id="{804A37BE-88F8-E34D-A17B-BDE83E973E01}"/>
              </a:ext>
            </a:extLst>
          </p:cNvPr>
          <p:cNvSpPr txBox="1"/>
          <p:nvPr/>
        </p:nvSpPr>
        <p:spPr>
          <a:xfrm>
            <a:off x="1" y="17016419"/>
            <a:ext cx="25199974" cy="2454921"/>
          </a:xfrm>
          <a:prstGeom prst="rect">
            <a:avLst/>
          </a:prstGeom>
          <a:solidFill>
            <a:srgbClr val="00B0F0"/>
          </a:solidFill>
          <a:ln w="6350">
            <a:solidFill>
              <a:schemeClr val="accent1">
                <a:lumMod val="75000"/>
              </a:schemeClr>
            </a:solidFill>
          </a:ln>
        </p:spPr>
        <p:txBody>
          <a:bodyPr rot="0" spcFirstLastPara="0" vert="horz" wrap="square" lIns="189000" tIns="94500" rIns="189000" bIns="94500" numCol="1" spcCol="0" rtlCol="0" fromWordArt="0" anchor="t" anchorCtr="0" forceAA="0" compatLnSpc="1">
            <a:prstTxWarp prst="textNoShape">
              <a:avLst/>
            </a:prstTxWarp>
            <a:noAutofit/>
          </a:bodyPr>
          <a:lstStyle/>
          <a:p>
            <a:pPr marL="228600" indent="-228600">
              <a:buFont typeface="+mj-lt"/>
              <a:buAutoNum type="arabicPeriod"/>
            </a:pPr>
            <a:r>
              <a:rPr lang="en-GB" sz="1400" dirty="0">
                <a:effectLst/>
                <a:latin typeface="Helvetica Neue" panose="02000503000000020004" pitchFamily="2" charset="0"/>
              </a:rPr>
              <a:t>ARMSTRONG, M. (2019) Armstrong's handbook of reward management practice: improving performance though reward. 6th ed. London: Kogan Page.</a:t>
            </a:r>
            <a:endParaRPr lang="en-GB" sz="1400" dirty="0">
              <a:effectLst/>
              <a:latin typeface="Arial" panose="020B0604020202020204" pitchFamily="34" charset="0"/>
              <a:cs typeface="Arial" panose="020B0604020202020204" pitchFamily="34" charset="0"/>
            </a:endParaRPr>
          </a:p>
          <a:p>
            <a:pPr marL="228600" indent="-228600">
              <a:buFont typeface="+mj-lt"/>
              <a:buAutoNum type="arabicPeriod"/>
            </a:pPr>
            <a:r>
              <a:rPr lang="en-GB" sz="1400" dirty="0">
                <a:effectLst/>
                <a:latin typeface="Arial" panose="020B0604020202020204" pitchFamily="34" charset="0"/>
                <a:cs typeface="Arial" panose="020B0604020202020204" pitchFamily="34" charset="0"/>
              </a:rPr>
              <a:t>Den Hartog, D. N., &amp; Dickson, M. W. (2004). Leadership and culture. In J. Antonakis, A. T. Cianciolo, &amp; R. J. Sternberg (Eds.), </a:t>
            </a:r>
            <a:r>
              <a:rPr lang="en-GB" sz="1400" i="1" dirty="0">
                <a:effectLst/>
                <a:latin typeface="Arial" panose="020B0604020202020204" pitchFamily="34" charset="0"/>
                <a:cs typeface="Arial" panose="020B0604020202020204" pitchFamily="34" charset="0"/>
              </a:rPr>
              <a:t>The nature of leadership</a:t>
            </a:r>
            <a:r>
              <a:rPr lang="en-GB" sz="1400" dirty="0">
                <a:effectLst/>
                <a:latin typeface="Arial" panose="020B0604020202020204" pitchFamily="34" charset="0"/>
                <a:cs typeface="Arial" panose="020B0604020202020204" pitchFamily="34" charset="0"/>
              </a:rPr>
              <a:t> (pp. 249–278). Sage Publications, Inc; </a:t>
            </a:r>
          </a:p>
          <a:p>
            <a:pPr marL="228600" indent="-228600">
              <a:buFont typeface="+mj-lt"/>
              <a:buAutoNum type="arabicPeriod"/>
            </a:pP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Bass, B. M., &amp; Riggio, R. E. (2006). Transformational leadership. Psychology Press.</a:t>
            </a:r>
            <a:endParaRPr lang="en-GB" sz="1400" dirty="0">
              <a:effectLst/>
              <a:latin typeface="Arial" panose="020B0604020202020204" pitchFamily="34" charset="0"/>
              <a:cs typeface="Arial" panose="020B0604020202020204" pitchFamily="34" charset="0"/>
            </a:endParaRPr>
          </a:p>
          <a:p>
            <a:pPr marL="228600" indent="-228600">
              <a:buFont typeface="+mj-lt"/>
              <a:buAutoNum type="arabicPeriod"/>
            </a:pPr>
            <a:r>
              <a:rPr lang="en-GB" sz="1400" dirty="0">
                <a:effectLst/>
                <a:latin typeface="Arial" panose="020B0604020202020204" pitchFamily="34" charset="0"/>
                <a:cs typeface="Arial" panose="020B0604020202020204" pitchFamily="34" charset="0"/>
              </a:rPr>
              <a:t>Breza, E., Kaur, S., Shamdasani, Y. (2015), The Morale Effects of Pay Inequality, PEDL, 4p Available online :URL: </a:t>
            </a:r>
            <a:r>
              <a:rPr lang="en-GB" sz="1400" dirty="0">
                <a:solidFill>
                  <a:srgbClr val="DCA10D"/>
                </a:solidFill>
                <a:effectLst/>
                <a:latin typeface="Arial" panose="020B0604020202020204" pitchFamily="34" charset="0"/>
                <a:cs typeface="Arial" panose="020B0604020202020204" pitchFamily="34" charset="0"/>
                <a:hlinkClick r:id="rId4"/>
              </a:rPr>
              <a:t>https://www.gov.uk/research-for-development-outputs/the-morale-effects-of-pay-inequality-working-paper</a:t>
            </a:r>
            <a:r>
              <a:rPr lang="en-GB" sz="1400" dirty="0">
                <a:effectLst/>
                <a:latin typeface="Arial" panose="020B0604020202020204" pitchFamily="34" charset="0"/>
                <a:cs typeface="Arial" panose="020B0604020202020204" pitchFamily="34" charset="0"/>
              </a:rPr>
              <a:t> ( Accessed 8th April 2023)</a:t>
            </a:r>
          </a:p>
          <a:p>
            <a:pPr marL="228600" indent="-228600">
              <a:buFont typeface="+mj-lt"/>
              <a:buAutoNum type="arabicPeriod"/>
            </a:pPr>
            <a:r>
              <a:rPr lang="en-GB" sz="1400" dirty="0">
                <a:effectLst/>
                <a:latin typeface="Arial" panose="020B0604020202020204" pitchFamily="34" charset="0"/>
                <a:cs typeface="Arial" panose="020B0604020202020204" pitchFamily="34" charset="0"/>
              </a:rPr>
              <a:t>Chamberlain, A (2017) Why Do Employees Stay? A Clear Career Path and Good Pay for Starters. Available online: URL: </a:t>
            </a:r>
            <a:r>
              <a:rPr lang="en-GB" sz="1400" dirty="0">
                <a:solidFill>
                  <a:srgbClr val="DCA10D"/>
                </a:solidFill>
                <a:effectLst/>
                <a:latin typeface="Arial" panose="020B0604020202020204" pitchFamily="34" charset="0"/>
                <a:cs typeface="Arial" panose="020B0604020202020204" pitchFamily="34" charset="0"/>
                <a:hlinkClick r:id="rId5"/>
              </a:rPr>
              <a:t>https://hbr.org/2017/03/why-do-employees-stay-a-clear-career-path-and-good-pay-for-starters</a:t>
            </a:r>
            <a:r>
              <a:rPr lang="en-GB" sz="1400" dirty="0">
                <a:effectLst/>
                <a:latin typeface="Arial" panose="020B0604020202020204" pitchFamily="34" charset="0"/>
                <a:cs typeface="Arial" panose="020B0604020202020204" pitchFamily="34" charset="0"/>
              </a:rPr>
              <a:t> (Accessed: 8th April 2023)</a:t>
            </a:r>
          </a:p>
          <a:p>
            <a:pPr marL="228600" indent="-228600">
              <a:buFont typeface="+mj-lt"/>
              <a:buAutoNum type="arabicPeriod"/>
            </a:pPr>
            <a:r>
              <a:rPr lang="en-GB" sz="1400" dirty="0">
                <a:latin typeface="Arial" panose="020B0604020202020204" pitchFamily="34" charset="0"/>
                <a:cs typeface="Arial" panose="020B0604020202020204" pitchFamily="34" charset="0"/>
              </a:rPr>
              <a:t>CIPD (2023) Line Manager Development exercises. Available online: URL: </a:t>
            </a:r>
            <a:r>
              <a:rPr lang="en-GB" sz="1400" dirty="0">
                <a:latin typeface="Arial" panose="020B0604020202020204" pitchFamily="34" charset="0"/>
                <a:cs typeface="Arial" panose="020B0604020202020204" pitchFamily="34" charset="0"/>
                <a:hlinkClick r:id="rId6"/>
              </a:rPr>
              <a:t>https://www.cipd.co.uk/knowledge/fundamentals/people/line-manager/development-exercises#gref</a:t>
            </a:r>
            <a:r>
              <a:rPr lang="en-GB" sz="1400" dirty="0">
                <a:latin typeface="Arial" panose="020B0604020202020204" pitchFamily="34" charset="0"/>
                <a:cs typeface="Arial" panose="020B0604020202020204" pitchFamily="34" charset="0"/>
              </a:rPr>
              <a:t> (Accessed: 8</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April 2023)</a:t>
            </a:r>
          </a:p>
          <a:p>
            <a:r>
              <a:rPr lang="en-GB" sz="1400" dirty="0">
                <a:effectLst/>
                <a:latin typeface="Helvetica Neue" panose="02000503000000020004" pitchFamily="2" charset="0"/>
              </a:rPr>
              <a:t>7. Hastwell, C. (2023) Creating a culture of recognition. Available online: </a:t>
            </a:r>
            <a:r>
              <a:rPr lang="en-GB" sz="1400" dirty="0" err="1">
                <a:effectLst/>
                <a:latin typeface="Helvetica Neue" panose="02000503000000020004" pitchFamily="2" charset="0"/>
              </a:rPr>
              <a:t>URL</a:t>
            </a:r>
            <a:r>
              <a:rPr lang="en-GB" sz="1400" dirty="0" err="1">
                <a:solidFill>
                  <a:srgbClr val="DCA10D"/>
                </a:solidFill>
                <a:effectLst/>
                <a:latin typeface="Helvetica Neue" panose="02000503000000020004" pitchFamily="2" charset="0"/>
                <a:hlinkClick r:id="rId7"/>
              </a:rPr>
              <a:t>https</a:t>
            </a:r>
            <a:r>
              <a:rPr lang="en-GB" sz="1400" dirty="0">
                <a:solidFill>
                  <a:srgbClr val="DCA10D"/>
                </a:solidFill>
                <a:effectLst/>
                <a:latin typeface="Helvetica Neue" panose="02000503000000020004" pitchFamily="2" charset="0"/>
                <a:hlinkClick r:id="rId7"/>
              </a:rPr>
              <a:t>://www.greatplacetowork.com/resources/blog/creating-a-culture-of-recognition </a:t>
            </a:r>
            <a:r>
              <a:rPr lang="en-GB" sz="1400" dirty="0">
                <a:solidFill>
                  <a:srgbClr val="000000"/>
                </a:solidFill>
                <a:effectLst/>
                <a:latin typeface="Helvetica Neue" panose="02000503000000020004" pitchFamily="2" charset="0"/>
              </a:rPr>
              <a:t>(Accessed: 8th April 2023)</a:t>
            </a:r>
            <a:endParaRPr lang="en-GB" sz="1400" dirty="0">
              <a:effectLst/>
              <a:latin typeface="Arial" panose="020B0604020202020204" pitchFamily="34" charset="0"/>
              <a:cs typeface="Arial" panose="020B0604020202020204" pitchFamily="34" charset="0"/>
            </a:endParaRPr>
          </a:p>
          <a:p>
            <a:r>
              <a:rPr lang="en-GB" sz="1400" dirty="0">
                <a:solidFill>
                  <a:srgbClr val="000000"/>
                </a:solidFill>
                <a:latin typeface="Arial" panose="020B0604020202020204" pitchFamily="34" charset="0"/>
                <a:cs typeface="Arial" panose="020B0604020202020204" pitchFamily="34" charset="0"/>
              </a:rPr>
              <a:t>8. </a:t>
            </a:r>
            <a:r>
              <a:rPr lang="en-GB" sz="1400" dirty="0">
                <a:solidFill>
                  <a:srgbClr val="000000"/>
                </a:solidFill>
                <a:effectLst/>
                <a:latin typeface="Arial" panose="020B0604020202020204" pitchFamily="34" charset="0"/>
                <a:cs typeface="Arial" panose="020B0604020202020204" pitchFamily="34" charset="0"/>
              </a:rPr>
              <a:t>Hogarty, S. (2022) Career development plans: How to create one and more. Available online: URL </a:t>
            </a:r>
            <a:r>
              <a:rPr lang="en-GB" sz="1400" dirty="0">
                <a:solidFill>
                  <a:srgbClr val="000000"/>
                </a:solidFill>
                <a:effectLst/>
                <a:latin typeface="Arial" panose="020B0604020202020204" pitchFamily="34" charset="0"/>
                <a:cs typeface="Arial" panose="020B0604020202020204" pitchFamily="34" charset="0"/>
                <a:hlinkClick r:id="rId8"/>
              </a:rPr>
              <a:t>https://www.wework.com/ideas/professional-development/career-development-plans-how-to-create-one-and-more</a:t>
            </a:r>
            <a:r>
              <a:rPr lang="en-GB" sz="1400" dirty="0">
                <a:effectLst/>
                <a:latin typeface="Arial" panose="020B0604020202020204" pitchFamily="34" charset="0"/>
                <a:cs typeface="Arial" panose="020B0604020202020204" pitchFamily="34" charset="0"/>
              </a:rPr>
              <a:t>(Accessed: 8th April 23</a:t>
            </a:r>
            <a:endParaRPr lang="en-GB" sz="1400" dirty="0">
              <a:latin typeface="Arial" panose="020B0604020202020204" pitchFamily="34" charset="0"/>
              <a:cs typeface="Arial" panose="020B0604020202020204" pitchFamily="34" charset="0"/>
            </a:endParaRPr>
          </a:p>
          <a:p>
            <a:r>
              <a:rPr lang="en-GB" sz="1400" dirty="0">
                <a:effectLst/>
                <a:latin typeface="Arial" panose="020B0604020202020204" pitchFamily="34" charset="0"/>
                <a:cs typeface="Arial" panose="020B0604020202020204" pitchFamily="34" charset="0"/>
              </a:rPr>
              <a:t>9.McCosker, C. (2021) The role of a manager as a guardian of culture. Available online: URL:</a:t>
            </a:r>
            <a:r>
              <a:rPr lang="en-GB" sz="1400" dirty="0">
                <a:solidFill>
                  <a:srgbClr val="DCA10D"/>
                </a:solidFill>
                <a:effectLst/>
                <a:latin typeface="Arial" panose="020B0604020202020204" pitchFamily="34" charset="0"/>
                <a:cs typeface="Arial" panose="020B0604020202020204" pitchFamily="34" charset="0"/>
                <a:hlinkClick r:id="rId9"/>
              </a:rPr>
              <a:t>https://www.realityhr.co.uk/the-role-of-a-manager-as-a-guardian-of-culture/</a:t>
            </a:r>
            <a:r>
              <a:rPr lang="en-GB" sz="1400" dirty="0">
                <a:effectLst/>
                <a:latin typeface="Arial" panose="020B0604020202020204" pitchFamily="34" charset="0"/>
                <a:cs typeface="Arial" panose="020B0604020202020204" pitchFamily="34" charset="0"/>
              </a:rPr>
              <a:t>(Accessed: 6th April 2023) </a:t>
            </a:r>
          </a:p>
          <a:p>
            <a:r>
              <a:rPr lang="en-GB" sz="1400" dirty="0">
                <a:solidFill>
                  <a:srgbClr val="000000"/>
                </a:solidFill>
                <a:latin typeface="Arial" panose="020B0604020202020204" pitchFamily="34" charset="0"/>
                <a:ea typeface="Calibri" panose="020F0502020204030204" pitchFamily="34" charset="0"/>
                <a:cs typeface="Arial" panose="020B0604020202020204" pitchFamily="34" charset="0"/>
              </a:rPr>
              <a:t>10. </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Young, J. (2022) Organisational Culture. Available online: URL: </a:t>
            </a:r>
            <a:r>
              <a:rPr lang="en-GB" sz="1400" u="sng" dirty="0">
                <a:solidFill>
                  <a:srgbClr val="000000"/>
                </a:solidFill>
                <a:effectLst/>
                <a:latin typeface="Arial" panose="020B0604020202020204" pitchFamily="34" charset="0"/>
                <a:ea typeface="Calibri" panose="020F0502020204030204" pitchFamily="34" charset="0"/>
                <a:cs typeface="Arial" panose="020B0604020202020204" pitchFamily="34" charset="0"/>
                <a:hlinkClick r:id="rId10"/>
              </a:rPr>
              <a:t>https://www.cipd.co.uk/news-views/viewpoint/organisational-culture#gref</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(Accessed: 7</a:t>
            </a:r>
            <a:r>
              <a:rPr lang="en-GB" sz="1400" baseline="30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a:t>
            </a:r>
            <a:r>
              <a:rPr lang="en-GB" sz="14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April 2023)</a:t>
            </a:r>
            <a:endParaRPr lang="en-GB" sz="1400" dirty="0">
              <a:solidFill>
                <a:srgbClr val="5A5A5A"/>
              </a:solidFill>
              <a:effectLst/>
              <a:latin typeface="Arial" panose="020B0604020202020204" pitchFamily="34" charset="0"/>
              <a:ea typeface="Calibri" panose="020F0502020204030204" pitchFamily="34" charset="0"/>
              <a:cs typeface="Arial" panose="020B0604020202020204" pitchFamily="34" charset="0"/>
            </a:endParaRPr>
          </a:p>
          <a:p>
            <a:endParaRPr lang="en-GB" sz="1200" dirty="0">
              <a:effectLst/>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4416CC01-18BC-FD71-4F34-ECC90E830459}"/>
              </a:ext>
            </a:extLst>
          </p:cNvPr>
          <p:cNvSpPr txBox="1"/>
          <p:nvPr/>
        </p:nvSpPr>
        <p:spPr>
          <a:xfrm>
            <a:off x="161187" y="351601"/>
            <a:ext cx="7567449" cy="484748"/>
          </a:xfrm>
          <a:prstGeom prst="rect">
            <a:avLst/>
          </a:prstGeom>
          <a:noFill/>
        </p:spPr>
        <p:txBody>
          <a:bodyPr wrap="square" rtlCol="0">
            <a:spAutoFit/>
          </a:bodyPr>
          <a:lstStyle/>
          <a:p>
            <a:r>
              <a:rPr lang="en-GB" sz="2550" dirty="0"/>
              <a:t>Amberlea Knowles: 2116495</a:t>
            </a:r>
          </a:p>
        </p:txBody>
      </p:sp>
      <p:pic>
        <p:nvPicPr>
          <p:cNvPr id="1026" name="Picture 2" descr="11 Career maps ideas | career, infographic, college design">
            <a:extLst>
              <a:ext uri="{FF2B5EF4-FFF2-40B4-BE49-F238E27FC236}">
                <a16:creationId xmlns:a16="http://schemas.microsoft.com/office/drawing/2014/main" id="{23BFBFD2-9563-B5B8-DC1B-44A461AE11B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13120698"/>
            <a:ext cx="4225765" cy="3895722"/>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42588F62-46E0-6AB5-E5DA-4A9F495D08AC}"/>
              </a:ext>
            </a:extLst>
          </p:cNvPr>
          <p:cNvSpPr txBox="1"/>
          <p:nvPr/>
        </p:nvSpPr>
        <p:spPr>
          <a:xfrm>
            <a:off x="21321295" y="442281"/>
            <a:ext cx="4132678" cy="477054"/>
          </a:xfrm>
          <a:prstGeom prst="rect">
            <a:avLst/>
          </a:prstGeom>
          <a:noFill/>
        </p:spPr>
        <p:txBody>
          <a:bodyPr wrap="square" rtlCol="0">
            <a:spAutoFit/>
          </a:bodyPr>
          <a:lstStyle/>
          <a:p>
            <a:r>
              <a:rPr lang="en-GB" sz="2500" dirty="0">
                <a:latin typeface="Arial" panose="020B0604020202020204" pitchFamily="34" charset="0"/>
                <a:cs typeface="Arial" panose="020B0604020202020204" pitchFamily="34" charset="0"/>
              </a:rPr>
              <a:t>Word Count: 936 </a:t>
            </a:r>
          </a:p>
        </p:txBody>
      </p:sp>
      <p:sp>
        <p:nvSpPr>
          <p:cNvPr id="18" name="TextBox 17">
            <a:extLst>
              <a:ext uri="{FF2B5EF4-FFF2-40B4-BE49-F238E27FC236}">
                <a16:creationId xmlns:a16="http://schemas.microsoft.com/office/drawing/2014/main" id="{608C55A7-1E89-D17D-72A9-F85040DAA4E9}"/>
              </a:ext>
            </a:extLst>
          </p:cNvPr>
          <p:cNvSpPr txBox="1"/>
          <p:nvPr/>
        </p:nvSpPr>
        <p:spPr>
          <a:xfrm>
            <a:off x="20974211" y="18021184"/>
            <a:ext cx="4073016" cy="646331"/>
          </a:xfrm>
          <a:prstGeom prst="rect">
            <a:avLst/>
          </a:prstGeom>
          <a:noFill/>
          <a:ln>
            <a:solidFill>
              <a:schemeClr val="accent1"/>
            </a:solidFill>
          </a:ln>
        </p:spPr>
        <p:txBody>
          <a:bodyPr wrap="square" rtlCol="0">
            <a:spAutoFit/>
          </a:bodyPr>
          <a:lstStyle/>
          <a:p>
            <a:r>
              <a:rPr lang="en-GB" dirty="0"/>
              <a:t>* All costings are predictions and require further research </a:t>
            </a:r>
          </a:p>
        </p:txBody>
      </p:sp>
      <p:pic>
        <p:nvPicPr>
          <p:cNvPr id="2" name="Picture 2" descr="WHSmith Logo / Retail / Logonoid.com">
            <a:extLst>
              <a:ext uri="{FF2B5EF4-FFF2-40B4-BE49-F238E27FC236}">
                <a16:creationId xmlns:a16="http://schemas.microsoft.com/office/drawing/2014/main" id="{114F2F93-C2FB-8425-7EEB-303106CC51E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012180" y="-216657"/>
            <a:ext cx="12870180" cy="1184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1276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13395</TotalTime>
  <Words>1569</Words>
  <Application>Microsoft Macintosh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Helvetica Neue</vt:lpstr>
      <vt:lpstr>Office Theme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Amberlea Knowles</dc:creator>
  <cp:keywords/>
  <dc:description/>
  <cp:lastModifiedBy>Amberlea Knowles</cp:lastModifiedBy>
  <cp:revision>15</cp:revision>
  <dcterms:created xsi:type="dcterms:W3CDTF">2023-04-06T12:59:31Z</dcterms:created>
  <dcterms:modified xsi:type="dcterms:W3CDTF">2023-04-17T20:10:19Z</dcterms:modified>
  <cp:category/>
</cp:coreProperties>
</file>