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</p:sldIdLst>
  <p:sldSz cx="6858000" cy="12192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3447" autoAdjust="0"/>
  </p:normalViewPr>
  <p:slideViewPr>
    <p:cSldViewPr snapToGrid="0">
      <p:cViewPr>
        <p:scale>
          <a:sx n="100" d="100"/>
          <a:sy n="100" d="100"/>
        </p:scale>
        <p:origin x="152" y="-52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ckie Evans" userId="626d7962ce955a30" providerId="LiveId" clId="{5117C15E-4C51-487D-95E2-60965EF3643B}"/>
    <pc:docChg chg="modSld">
      <pc:chgData name="Beckie Evans" userId="626d7962ce955a30" providerId="LiveId" clId="{5117C15E-4C51-487D-95E2-60965EF3643B}" dt="2022-11-23T18:09:17.198" v="57" actId="20577"/>
      <pc:docMkLst>
        <pc:docMk/>
      </pc:docMkLst>
      <pc:sldChg chg="modSp mod">
        <pc:chgData name="Beckie Evans" userId="626d7962ce955a30" providerId="LiveId" clId="{5117C15E-4C51-487D-95E2-60965EF3643B}" dt="2022-11-23T18:09:17.198" v="57" actId="20577"/>
        <pc:sldMkLst>
          <pc:docMk/>
          <pc:sldMk cId="3440647534" sldId="256"/>
        </pc:sldMkLst>
        <pc:spChg chg="mod">
          <ac:chgData name="Beckie Evans" userId="626d7962ce955a30" providerId="LiveId" clId="{5117C15E-4C51-487D-95E2-60965EF3643B}" dt="2022-11-23T18:09:17.198" v="57" actId="20577"/>
          <ac:spMkLst>
            <pc:docMk/>
            <pc:sldMk cId="3440647534" sldId="256"/>
            <ac:spMk id="14" creationId="{AAF66BF6-638A-F62C-1A41-AF4132F88B60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14350" y="1995312"/>
            <a:ext cx="5829300" cy="4244622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57250" y="6403625"/>
            <a:ext cx="5143500" cy="2943577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883" indent="0" algn="ctr">
              <a:buNone/>
              <a:defRPr sz="1500"/>
            </a:lvl2pPr>
            <a:lvl3pPr marL="685766" indent="0" algn="ctr">
              <a:buNone/>
              <a:defRPr sz="1350"/>
            </a:lvl3pPr>
            <a:lvl4pPr marL="1028649" indent="0" algn="ctr">
              <a:buNone/>
              <a:defRPr sz="1200"/>
            </a:lvl4pPr>
            <a:lvl5pPr marL="1371532" indent="0" algn="ctr">
              <a:buNone/>
              <a:defRPr sz="1200"/>
            </a:lvl5pPr>
            <a:lvl6pPr marL="1714415" indent="0" algn="ctr">
              <a:buNone/>
              <a:defRPr sz="1200"/>
            </a:lvl6pPr>
            <a:lvl7pPr marL="2057298" indent="0" algn="ctr">
              <a:buNone/>
              <a:defRPr sz="1200"/>
            </a:lvl7pPr>
            <a:lvl8pPr marL="2400181" indent="0" algn="ctr">
              <a:buNone/>
              <a:defRPr sz="1200"/>
            </a:lvl8pPr>
            <a:lvl9pPr marL="2743064" indent="0" algn="ctr">
              <a:buNone/>
              <a:defRPr sz="12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25C06-EA10-4A07-88D7-9E63FA8540F4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CBBF1-DCB7-44A9-BC49-FFF77906C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272651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25C06-EA10-4A07-88D7-9E63FA8540F4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CBBF1-DCB7-44A9-BC49-FFF77906C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2636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916" y="3039537"/>
            <a:ext cx="5915025" cy="5071532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67916" y="8159050"/>
            <a:ext cx="5915025" cy="2666999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/>
                </a:solidFill>
              </a:defRPr>
            </a:lvl1pPr>
            <a:lvl2pPr marL="342883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766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649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532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415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298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181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064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25C06-EA10-4A07-88D7-9E63FA8540F4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CBBF1-DCB7-44A9-BC49-FFF77906C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8284639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71488" y="3245556"/>
            <a:ext cx="2914650" cy="77357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3471863" y="3245556"/>
            <a:ext cx="2914650" cy="773571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25C06-EA10-4A07-88D7-9E63FA8540F4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CBBF1-DCB7-44A9-BC49-FFF77906C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272717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649114"/>
            <a:ext cx="5915025" cy="2356556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2382" y="2988734"/>
            <a:ext cx="2901255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83" indent="0">
              <a:buNone/>
              <a:defRPr sz="1500" b="1"/>
            </a:lvl2pPr>
            <a:lvl3pPr marL="685766" indent="0">
              <a:buNone/>
              <a:defRPr sz="1350" b="1"/>
            </a:lvl3pPr>
            <a:lvl4pPr marL="1028649" indent="0">
              <a:buNone/>
              <a:defRPr sz="1200" b="1"/>
            </a:lvl4pPr>
            <a:lvl5pPr marL="1371532" indent="0">
              <a:buNone/>
              <a:defRPr sz="1200" b="1"/>
            </a:lvl5pPr>
            <a:lvl6pPr marL="1714415" indent="0">
              <a:buNone/>
              <a:defRPr sz="1200" b="1"/>
            </a:lvl6pPr>
            <a:lvl7pPr marL="2057298" indent="0">
              <a:buNone/>
              <a:defRPr sz="1200" b="1"/>
            </a:lvl7pPr>
            <a:lvl8pPr marL="2400181" indent="0">
              <a:buNone/>
              <a:defRPr sz="1200" b="1"/>
            </a:lvl8pPr>
            <a:lvl9pPr marL="2743064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2382" y="4453469"/>
            <a:ext cx="2901255" cy="65503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471864" y="2988734"/>
            <a:ext cx="2915543" cy="146473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883" indent="0">
              <a:buNone/>
              <a:defRPr sz="1500" b="1"/>
            </a:lvl2pPr>
            <a:lvl3pPr marL="685766" indent="0">
              <a:buNone/>
              <a:defRPr sz="1350" b="1"/>
            </a:lvl3pPr>
            <a:lvl4pPr marL="1028649" indent="0">
              <a:buNone/>
              <a:defRPr sz="1200" b="1"/>
            </a:lvl4pPr>
            <a:lvl5pPr marL="1371532" indent="0">
              <a:buNone/>
              <a:defRPr sz="1200" b="1"/>
            </a:lvl5pPr>
            <a:lvl6pPr marL="1714415" indent="0">
              <a:buNone/>
              <a:defRPr sz="1200" b="1"/>
            </a:lvl6pPr>
            <a:lvl7pPr marL="2057298" indent="0">
              <a:buNone/>
              <a:defRPr sz="1200" b="1"/>
            </a:lvl7pPr>
            <a:lvl8pPr marL="2400181" indent="0">
              <a:buNone/>
              <a:defRPr sz="1200" b="1"/>
            </a:lvl8pPr>
            <a:lvl9pPr marL="2743064" indent="0">
              <a:buNone/>
              <a:defRPr sz="12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3471864" y="4453469"/>
            <a:ext cx="2915543" cy="6550379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25C06-EA10-4A07-88D7-9E63FA8540F4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CBBF1-DCB7-44A9-BC49-FFF77906C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531346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25C06-EA10-4A07-88D7-9E63FA8540F4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CBBF1-DCB7-44A9-BC49-FFF77906C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853038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25C06-EA10-4A07-88D7-9E63FA8540F4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CBBF1-DCB7-44A9-BC49-FFF77906C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6415271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15543" y="1755425"/>
            <a:ext cx="3471863" cy="8664222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883" indent="0">
              <a:buNone/>
              <a:defRPr sz="1050"/>
            </a:lvl2pPr>
            <a:lvl3pPr marL="685766" indent="0">
              <a:buNone/>
              <a:defRPr sz="900"/>
            </a:lvl3pPr>
            <a:lvl4pPr marL="1028649" indent="0">
              <a:buNone/>
              <a:defRPr sz="750"/>
            </a:lvl4pPr>
            <a:lvl5pPr marL="1371532" indent="0">
              <a:buNone/>
              <a:defRPr sz="750"/>
            </a:lvl5pPr>
            <a:lvl6pPr marL="1714415" indent="0">
              <a:buNone/>
              <a:defRPr sz="750"/>
            </a:lvl6pPr>
            <a:lvl7pPr marL="2057298" indent="0">
              <a:buNone/>
              <a:defRPr sz="750"/>
            </a:lvl7pPr>
            <a:lvl8pPr marL="2400181" indent="0">
              <a:buNone/>
              <a:defRPr sz="750"/>
            </a:lvl8pPr>
            <a:lvl9pPr marL="2743064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25C06-EA10-4A07-88D7-9E63FA8540F4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CBBF1-DCB7-44A9-BC49-FFF77906C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80842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2381" y="812800"/>
            <a:ext cx="2211884" cy="28448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915543" y="1755425"/>
            <a:ext cx="3471863" cy="8664222"/>
          </a:xfrm>
        </p:spPr>
        <p:txBody>
          <a:bodyPr anchor="t"/>
          <a:lstStyle>
            <a:lvl1pPr marL="0" indent="0">
              <a:buNone/>
              <a:defRPr sz="2400"/>
            </a:lvl1pPr>
            <a:lvl2pPr marL="342883" indent="0">
              <a:buNone/>
              <a:defRPr sz="2100"/>
            </a:lvl2pPr>
            <a:lvl3pPr marL="685766" indent="0">
              <a:buNone/>
              <a:defRPr sz="1800"/>
            </a:lvl3pPr>
            <a:lvl4pPr marL="1028649" indent="0">
              <a:buNone/>
              <a:defRPr sz="1500"/>
            </a:lvl4pPr>
            <a:lvl5pPr marL="1371532" indent="0">
              <a:buNone/>
              <a:defRPr sz="1500"/>
            </a:lvl5pPr>
            <a:lvl6pPr marL="1714415" indent="0">
              <a:buNone/>
              <a:defRPr sz="1500"/>
            </a:lvl6pPr>
            <a:lvl7pPr marL="2057298" indent="0">
              <a:buNone/>
              <a:defRPr sz="1500"/>
            </a:lvl7pPr>
            <a:lvl8pPr marL="2400181" indent="0">
              <a:buNone/>
              <a:defRPr sz="1500"/>
            </a:lvl8pPr>
            <a:lvl9pPr marL="2743064" indent="0">
              <a:buNone/>
              <a:defRPr sz="15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2381" y="3657600"/>
            <a:ext cx="2211884" cy="6776156"/>
          </a:xfrm>
        </p:spPr>
        <p:txBody>
          <a:bodyPr/>
          <a:lstStyle>
            <a:lvl1pPr marL="0" indent="0">
              <a:buNone/>
              <a:defRPr sz="1200"/>
            </a:lvl1pPr>
            <a:lvl2pPr marL="342883" indent="0">
              <a:buNone/>
              <a:defRPr sz="1050"/>
            </a:lvl2pPr>
            <a:lvl3pPr marL="685766" indent="0">
              <a:buNone/>
              <a:defRPr sz="900"/>
            </a:lvl3pPr>
            <a:lvl4pPr marL="1028649" indent="0">
              <a:buNone/>
              <a:defRPr sz="750"/>
            </a:lvl4pPr>
            <a:lvl5pPr marL="1371532" indent="0">
              <a:buNone/>
              <a:defRPr sz="750"/>
            </a:lvl5pPr>
            <a:lvl6pPr marL="1714415" indent="0">
              <a:buNone/>
              <a:defRPr sz="750"/>
            </a:lvl6pPr>
            <a:lvl7pPr marL="2057298" indent="0">
              <a:buNone/>
              <a:defRPr sz="750"/>
            </a:lvl7pPr>
            <a:lvl8pPr marL="2400181" indent="0">
              <a:buNone/>
              <a:defRPr sz="750"/>
            </a:lvl8pPr>
            <a:lvl9pPr marL="2743064" indent="0">
              <a:buNone/>
              <a:defRPr sz="75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25C06-EA10-4A07-88D7-9E63FA8540F4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CBBF1-DCB7-44A9-BC49-FFF77906C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21956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25C06-EA10-4A07-88D7-9E63FA8540F4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CBBF1-DCB7-44A9-BC49-FFF77906C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1093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649111"/>
            <a:ext cx="1478756" cy="10332156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71488" y="649111"/>
            <a:ext cx="4350544" cy="10332156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3725C06-EA10-4A07-88D7-9E63FA8540F4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9CBBF1-DCB7-44A9-BC49-FFF77906C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281669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71488" y="649114"/>
            <a:ext cx="5915025" cy="235655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71488" y="3245556"/>
            <a:ext cx="5915025" cy="773571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71488" y="11300183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3725C06-EA10-4A07-88D7-9E63FA8540F4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271713" y="11300183"/>
            <a:ext cx="2314575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43463" y="11300183"/>
            <a:ext cx="1543050" cy="64911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9CBBF1-DCB7-44A9-BC49-FFF77906CBC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02254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685766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42" indent="-171442" algn="l" defTabSz="685766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25" indent="-171442" algn="l" defTabSz="685766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08" indent="-171442" algn="l" defTabSz="685766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091" indent="-171442" algn="l" defTabSz="685766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2974" indent="-171442" algn="l" defTabSz="685766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857" indent="-171442" algn="l" defTabSz="685766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740" indent="-171442" algn="l" defTabSz="685766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623" indent="-171442" algn="l" defTabSz="685766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06" indent="-171442" algn="l" defTabSz="685766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883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766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49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32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15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298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181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064" algn="l" defTabSz="685766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26298404-B51B-311F-FDAF-C8707BE5B0A4}"/>
              </a:ext>
            </a:extLst>
          </p:cNvPr>
          <p:cNvSpPr txBox="1"/>
          <p:nvPr/>
        </p:nvSpPr>
        <p:spPr>
          <a:xfrm rot="16200000">
            <a:off x="-5627850" y="5395908"/>
            <a:ext cx="12179031" cy="92320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5399" dirty="0"/>
              <a:t>DON’T LITTER KEEP </a:t>
            </a:r>
            <a:r>
              <a:rPr lang="en-GB" sz="5399" dirty="0">
                <a:solidFill>
                  <a:srgbClr val="FFC000"/>
                </a:solidFill>
              </a:rPr>
              <a:t>OUR</a:t>
            </a:r>
            <a:r>
              <a:rPr lang="en-GB" sz="5399" dirty="0"/>
              <a:t> BEACHES CLEAN</a:t>
            </a: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F45902E8-92ED-B1FB-8B89-77F7F34B7985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06242" y="159968"/>
            <a:ext cx="45719" cy="11561631"/>
          </a:xfrm>
          <a:prstGeom prst="rect">
            <a:avLst/>
          </a:prstGeom>
          <a:solidFill>
            <a:srgbClr val="FFC000"/>
          </a:solidFill>
          <a:ln w="25400" algn="ctr">
            <a:solidFill>
              <a:srgbClr val="FFC000"/>
            </a:solidFill>
            <a:miter lim="800000"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A4628E84-BF53-5A59-98A7-759BF592A7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45069" y="119552"/>
            <a:ext cx="61173" cy="11561631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23A2BECF-4F95-86DE-4F3D-CE032473AA6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4109" y="438498"/>
            <a:ext cx="2295238" cy="1638095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8F71BB0-5F7B-457E-E3C4-198563C86F7E}"/>
              </a:ext>
            </a:extLst>
          </p:cNvPr>
          <p:cNvSpPr txBox="1"/>
          <p:nvPr/>
        </p:nvSpPr>
        <p:spPr>
          <a:xfrm>
            <a:off x="752416" y="239844"/>
            <a:ext cx="3663505" cy="41545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8799" dirty="0">
                <a:latin typeface="Impact" panose="020B0806030902050204" pitchFamily="34" charset="0"/>
              </a:rPr>
              <a:t>BEACH </a:t>
            </a:r>
          </a:p>
          <a:p>
            <a:r>
              <a:rPr lang="en-GB" sz="8799" dirty="0">
                <a:solidFill>
                  <a:srgbClr val="FFC000"/>
                </a:solidFill>
                <a:latin typeface="Impact" panose="020B0806030902050204" pitchFamily="34" charset="0"/>
              </a:rPr>
              <a:t>CLEAN</a:t>
            </a:r>
          </a:p>
          <a:p>
            <a:r>
              <a:rPr lang="en-GB" sz="8799" dirty="0">
                <a:solidFill>
                  <a:srgbClr val="FFC000"/>
                </a:solidFill>
                <a:latin typeface="Impact" panose="020B0806030902050204" pitchFamily="34" charset="0"/>
              </a:rPr>
              <a:t>UP</a:t>
            </a:r>
          </a:p>
        </p:txBody>
      </p:sp>
      <p:pic>
        <p:nvPicPr>
          <p:cNvPr id="1027" name="Picture 3" descr="Image result for Beach Clean Up Cartoon">
            <a:extLst>
              <a:ext uri="{FF2B5EF4-FFF2-40B4-BE49-F238E27FC236}">
                <a16:creationId xmlns:a16="http://schemas.microsoft.com/office/drawing/2014/main" id="{DE4C788D-54F5-F8BB-71AB-DFF05F70DC4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7942" y="4514735"/>
            <a:ext cx="3323167" cy="2222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 algn="in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1" name="Table 10">
            <a:extLst>
              <a:ext uri="{FF2B5EF4-FFF2-40B4-BE49-F238E27FC236}">
                <a16:creationId xmlns:a16="http://schemas.microsoft.com/office/drawing/2014/main" id="{FD01FF59-6D03-A479-7E46-DEC1D9FC051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51044762"/>
              </p:ext>
            </p:extLst>
          </p:nvPr>
        </p:nvGraphicFramePr>
        <p:xfrm>
          <a:off x="4657220" y="2159248"/>
          <a:ext cx="1969015" cy="9814094"/>
        </p:xfrm>
        <a:graphic>
          <a:graphicData uri="http://schemas.openxmlformats.org/drawingml/2006/table">
            <a:tbl>
              <a:tblPr/>
              <a:tblGrid>
                <a:gridCol w="1969015">
                  <a:extLst>
                    <a:ext uri="{9D8B030D-6E8A-4147-A177-3AD203B41FA5}">
                      <a16:colId xmlns:a16="http://schemas.microsoft.com/office/drawing/2014/main" val="3982177509"/>
                    </a:ext>
                  </a:extLst>
                </a:gridCol>
              </a:tblGrid>
              <a:tr h="5316492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Impact" panose="020B0806030902050204" pitchFamily="34" charset="0"/>
                        </a:rPr>
                        <a:t> </a:t>
                      </a: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gency FB" panose="020B0503020202020204" pitchFamily="34" charset="0"/>
                        </a:rPr>
                        <a:t>Every day approximately 8 million pieces of plastic pollution find their way into our oceans.</a:t>
                      </a:r>
                      <a:endParaRPr lang="en-GB" sz="16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Impact" panose="020B0806030902050204" pitchFamily="34" charset="0"/>
                      </a:endParaRPr>
                    </a:p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gency FB" panose="020B0503020202020204" pitchFamily="34" charset="0"/>
                        </a:rPr>
                        <a:t>(OSPAR, 2009)</a:t>
                      </a:r>
                      <a:endParaRPr lang="en-GB" sz="16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Impact" panose="020B0806030902050204" pitchFamily="34" charset="0"/>
                      </a:endParaRPr>
                    </a:p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gency FB" panose="020B0503020202020204" pitchFamily="34" charset="0"/>
                        </a:rPr>
                        <a:t> </a:t>
                      </a:r>
                      <a:endParaRPr lang="en-GB" sz="16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Impact" panose="020B0806030902050204" pitchFamily="34" charset="0"/>
                      </a:endParaRPr>
                    </a:p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gency FB" panose="020B0503020202020204" pitchFamily="34" charset="0"/>
                        </a:rPr>
                        <a:t>100,000 marine mammals and turtles and 1 million sea birds are killed by marine plastic pollution annually.</a:t>
                      </a:r>
                      <a:endParaRPr lang="en-GB" sz="16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Impact" panose="020B0806030902050204" pitchFamily="34" charset="0"/>
                      </a:endParaRPr>
                    </a:p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gency FB" panose="020B0503020202020204" pitchFamily="34" charset="0"/>
                        </a:rPr>
                        <a:t>(UK Government, 2018)</a:t>
                      </a:r>
                      <a:endParaRPr lang="en-GB" sz="16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Impact" panose="020B0806030902050204" pitchFamily="34" charset="0"/>
                      </a:endParaRPr>
                    </a:p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gency FB" panose="020B0503020202020204" pitchFamily="34" charset="0"/>
                        </a:rPr>
                        <a:t> </a:t>
                      </a:r>
                      <a:endParaRPr lang="en-GB" sz="16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Impact" panose="020B0806030902050204" pitchFamily="34" charset="0"/>
                      </a:endParaRPr>
                    </a:p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gency FB" panose="020B0503020202020204" pitchFamily="34" charset="0"/>
                        </a:rPr>
                        <a:t>Approx 5,000 items of marine plastic pollution have been found per mile of beach in the UK.</a:t>
                      </a:r>
                      <a:endParaRPr lang="en-GB" sz="16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Impact" panose="020B0806030902050204" pitchFamily="34" charset="0"/>
                      </a:endParaRPr>
                    </a:p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gency FB" panose="020B0503020202020204" pitchFamily="34" charset="0"/>
                        </a:rPr>
                        <a:t>(Marine Conservation Society, 2016)</a:t>
                      </a:r>
                      <a:endParaRPr lang="en-GB" sz="16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Impact" panose="020B0806030902050204" pitchFamily="34" charset="0"/>
                      </a:endParaRPr>
                    </a:p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gency FB" panose="020B0503020202020204" pitchFamily="34" charset="0"/>
                        </a:rPr>
                        <a:t> </a:t>
                      </a:r>
                      <a:endParaRPr lang="en-GB" sz="16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Impact" panose="020B0806030902050204" pitchFamily="34" charset="0"/>
                      </a:endParaRPr>
                    </a:p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gency FB" panose="020B0503020202020204" pitchFamily="34" charset="0"/>
                        </a:rPr>
                        <a:t>Less than a third of all plastic in the UK is recycled.</a:t>
                      </a:r>
                      <a:endParaRPr lang="en-GB" sz="16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Impact" panose="020B0806030902050204" pitchFamily="34" charset="0"/>
                      </a:endParaRPr>
                    </a:p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gency FB" panose="020B0503020202020204" pitchFamily="34" charset="0"/>
                        </a:rPr>
                        <a:t>(</a:t>
                      </a:r>
                      <a:r>
                        <a:rPr lang="en-GB" sz="1600" kern="140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gency FB" panose="020B0503020202020204" pitchFamily="34" charset="0"/>
                        </a:rPr>
                        <a:t>PlasticsEurope</a:t>
                      </a: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gency FB" panose="020B0503020202020204" pitchFamily="34" charset="0"/>
                        </a:rPr>
                        <a:t>, 2020)</a:t>
                      </a:r>
                      <a:endParaRPr lang="en-GB" sz="16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Impact" panose="020B0806030902050204" pitchFamily="34" charset="0"/>
                      </a:endParaRPr>
                    </a:p>
                  </a:txBody>
                  <a:tcPr marL="183196" marR="33308" marT="33308" marB="233159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803537649"/>
                  </a:ext>
                </a:extLst>
              </a:tr>
              <a:tr h="1816389">
                <a:tc>
                  <a:txBody>
                    <a:bodyPr/>
                    <a:lstStyle/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Impact" panose="020B0806030902050204" pitchFamily="34" charset="0"/>
                        </a:rPr>
                        <a:t>As a class we are doing a Beach clean up to help out </a:t>
                      </a: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Impact" panose="020B0806030902050204" pitchFamily="34" charset="0"/>
                        </a:rPr>
                        <a:t>OUR</a:t>
                      </a: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Impact" panose="020B0806030902050204" pitchFamily="34" charset="0"/>
                        </a:rPr>
                        <a:t> environment!</a:t>
                      </a:r>
                      <a:b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Impact" panose="020B0806030902050204" pitchFamily="34" charset="0"/>
                        </a:rPr>
                      </a:br>
                      <a:endParaRPr lang="en-GB" sz="1600" kern="1400" dirty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Impact" panose="020B0806030902050204" pitchFamily="34" charset="0"/>
                      </a:endParaRPr>
                    </a:p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Impact" panose="020B0806030902050204" pitchFamily="34" charset="0"/>
                        </a:rPr>
                        <a:t> </a:t>
                      </a:r>
                    </a:p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Impact" panose="020B0806030902050204" pitchFamily="34" charset="0"/>
                        </a:rPr>
                        <a:t>When</a:t>
                      </a: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Impact" panose="020B0806030902050204" pitchFamily="34" charset="0"/>
                        </a:rPr>
                        <a:t>- 5 December 2022</a:t>
                      </a:r>
                    </a:p>
                    <a:p>
                      <a:pPr marR="0" indent="0" algn="l" rtl="0">
                        <a:spcBef>
                          <a:spcPts val="0"/>
                        </a:spcBef>
                        <a:spcAft>
                          <a:spcPts val="600"/>
                        </a:spcAft>
                      </a:pP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FFC000"/>
                          </a:solidFill>
                          <a:effectLst/>
                          <a:latin typeface="Impact" panose="020B0806030902050204" pitchFamily="34" charset="0"/>
                        </a:rPr>
                        <a:t>Where</a:t>
                      </a: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Impact" panose="020B0806030902050204" pitchFamily="34" charset="0"/>
                        </a:rPr>
                        <a:t>– </a:t>
                      </a:r>
                      <a:r>
                        <a:rPr lang="en-GB" sz="1600" kern="1400" dirty="0" err="1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Impact" panose="020B0806030902050204" pitchFamily="34" charset="0"/>
                        </a:rPr>
                        <a:t>Llansteffan</a:t>
                      </a:r>
                      <a:r>
                        <a:rPr lang="en-GB" sz="1600" kern="1400" dirty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Impact" panose="020B0806030902050204" pitchFamily="34" charset="0"/>
                        </a:rPr>
                        <a:t> Beach</a:t>
                      </a:r>
                    </a:p>
                  </a:txBody>
                  <a:tcPr marL="183196" marR="33308" marT="33308" marB="233159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988278703"/>
                  </a:ext>
                </a:extLst>
              </a:tr>
            </a:tbl>
          </a:graphicData>
        </a:graphic>
      </p:graphicFrame>
      <p:sp>
        <p:nvSpPr>
          <p:cNvPr id="12" name="Control 4">
            <a:extLst>
              <a:ext uri="{FF2B5EF4-FFF2-40B4-BE49-F238E27FC236}">
                <a16:creationId xmlns:a16="http://schemas.microsoft.com/office/drawing/2014/main" id="{B9F4DABA-CAD4-1A0A-117B-ABBC606FD519}"/>
              </a:ext>
            </a:extLst>
          </p:cNvPr>
          <p:cNvSpPr>
            <a:spLocks noChangeArrowheads="1" noChangeShapeType="1"/>
          </p:cNvSpPr>
          <p:nvPr/>
        </p:nvSpPr>
        <p:spPr bwMode="auto">
          <a:xfrm>
            <a:off x="9750579" y="2898775"/>
            <a:ext cx="2162175" cy="8224838"/>
          </a:xfrm>
          <a:prstGeom prst="rect">
            <a:avLst/>
          </a:prstGeom>
          <a:noFill/>
          <a:ln>
            <a:noFill/>
          </a:ln>
          <a:effectLst/>
          <a:extLst>
            <a:ext uri="{91240B29-F687-4F45-9708-019B960494DF}">
              <a14:hiddenLine xmlns:a14="http://schemas.microsoft.com/office/drawing/2010/main" w="9525" algn="in">
                <a:noFill/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AF66BF6-638A-F62C-1A41-AF4132F88B60}"/>
              </a:ext>
            </a:extLst>
          </p:cNvPr>
          <p:cNvSpPr txBox="1"/>
          <p:nvPr/>
        </p:nvSpPr>
        <p:spPr>
          <a:xfrm>
            <a:off x="773930" y="7066295"/>
            <a:ext cx="3488094" cy="461947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indent="0" algn="l">
              <a:lnSpc>
                <a:spcPct val="119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400" b="1" kern="140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Why we should not litter!</a:t>
            </a:r>
            <a:endParaRPr lang="en-GB" sz="1100" b="1" kern="1400" dirty="0">
              <a:ln>
                <a:noFill/>
              </a:ln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marR="0" indent="0" algn="l">
              <a:lnSpc>
                <a:spcPct val="119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800" kern="140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Wildlife such as fish, dolphins, seabirds and seals can become </a:t>
            </a:r>
            <a:endParaRPr lang="en-GB" sz="1100" kern="1400" dirty="0">
              <a:ln>
                <a:noFill/>
              </a:ln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marR="0" indent="0" algn="l">
              <a:lnSpc>
                <a:spcPct val="119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800" kern="140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entangled or mistake it for food. Which could be</a:t>
            </a:r>
            <a:r>
              <a:rPr lang="en-GB" sz="1800" b="1" kern="140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 </a:t>
            </a:r>
            <a:r>
              <a:rPr lang="en-GB" sz="1800" b="1" kern="1400" dirty="0">
                <a:ln>
                  <a:noFill/>
                </a:ln>
                <a:solidFill>
                  <a:srgbClr val="FFC000"/>
                </a:solidFill>
                <a:effectLst/>
                <a:latin typeface="Agency FB" panose="020B0503020202020204" pitchFamily="34" charset="0"/>
              </a:rPr>
              <a:t>DEADLY </a:t>
            </a:r>
            <a:r>
              <a:rPr lang="en-GB" sz="1800" kern="140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for them!</a:t>
            </a:r>
            <a:endParaRPr lang="en-GB" sz="1100" kern="1400" dirty="0">
              <a:ln>
                <a:noFill/>
              </a:ln>
              <a:solidFill>
                <a:srgbClr val="000000"/>
              </a:solidFill>
              <a:effectLst/>
              <a:latin typeface="Calibri" panose="020F0502020204030204" pitchFamily="34" charset="0"/>
            </a:endParaRPr>
          </a:p>
          <a:p>
            <a:pPr marL="0" marR="0" indent="0" algn="l">
              <a:lnSpc>
                <a:spcPct val="119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2400" b="1" kern="140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How Does it Effect </a:t>
            </a:r>
            <a:r>
              <a:rPr lang="en-GB" sz="2400" b="1" kern="1400" dirty="0">
                <a:ln>
                  <a:noFill/>
                </a:ln>
                <a:solidFill>
                  <a:srgbClr val="FFC000"/>
                </a:solidFill>
                <a:effectLst/>
                <a:latin typeface="Agency FB" panose="020B0503020202020204" pitchFamily="34" charset="0"/>
              </a:rPr>
              <a:t>YOU </a:t>
            </a:r>
            <a:r>
              <a:rPr lang="en-GB" sz="2400" b="1" kern="140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? </a:t>
            </a:r>
          </a:p>
          <a:p>
            <a:pPr marL="0" marR="0" indent="0" algn="l">
              <a:lnSpc>
                <a:spcPct val="119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b="0" i="0" dirty="0">
                <a:effectLst/>
                <a:latin typeface="Agency FB" panose="020B0503020202020204" pitchFamily="34" charset="0"/>
              </a:rPr>
              <a:t>Given that </a:t>
            </a:r>
            <a:r>
              <a:rPr lang="en-GB" b="1" i="0" dirty="0">
                <a:solidFill>
                  <a:srgbClr val="FFC000"/>
                </a:solidFill>
                <a:effectLst/>
                <a:latin typeface="Agency FB" panose="020B0503020202020204" pitchFamily="34" charset="0"/>
              </a:rPr>
              <a:t>one</a:t>
            </a:r>
            <a:r>
              <a:rPr lang="en-GB" b="0" i="0" dirty="0">
                <a:effectLst/>
                <a:latin typeface="Agency FB" panose="020B0503020202020204" pitchFamily="34" charset="0"/>
              </a:rPr>
              <a:t> in </a:t>
            </a:r>
            <a:r>
              <a:rPr lang="en-GB" b="1" i="0" dirty="0">
                <a:solidFill>
                  <a:srgbClr val="FFC000"/>
                </a:solidFill>
                <a:effectLst/>
                <a:latin typeface="Agency FB" panose="020B0503020202020204" pitchFamily="34" charset="0"/>
              </a:rPr>
              <a:t>three</a:t>
            </a:r>
            <a:r>
              <a:rPr lang="en-GB" b="0" i="0" dirty="0">
                <a:effectLst/>
                <a:latin typeface="Agency FB" panose="020B0503020202020204" pitchFamily="34" charset="0"/>
              </a:rPr>
              <a:t> fish being caught for human consumption contain plastic</a:t>
            </a:r>
            <a:endParaRPr lang="en-GB" b="1" kern="1400" dirty="0">
              <a:ln>
                <a:noFill/>
              </a:ln>
              <a:effectLst/>
              <a:latin typeface="Agency FB" panose="020B0503020202020204" pitchFamily="34" charset="0"/>
            </a:endParaRPr>
          </a:p>
          <a:p>
            <a:pPr marL="0" marR="0" indent="0" algn="l">
              <a:lnSpc>
                <a:spcPct val="119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100" kern="140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  <a:r>
              <a:rPr lang="en-GB" kern="140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Additionally  plastic absorbs pollutants like </a:t>
            </a:r>
            <a:r>
              <a:rPr lang="en-GB" b="1" kern="1400" dirty="0">
                <a:ln>
                  <a:noFill/>
                </a:ln>
                <a:solidFill>
                  <a:srgbClr val="FFC000"/>
                </a:solidFill>
                <a:effectLst/>
                <a:latin typeface="Agency FB" panose="020B0503020202020204" pitchFamily="34" charset="0"/>
              </a:rPr>
              <a:t>PCBs</a:t>
            </a:r>
            <a:r>
              <a:rPr lang="en-GB" kern="140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 and </a:t>
            </a:r>
            <a:r>
              <a:rPr lang="en-GB" b="1" kern="1400" dirty="0">
                <a:ln>
                  <a:noFill/>
                </a:ln>
                <a:solidFill>
                  <a:srgbClr val="FFC000"/>
                </a:solidFill>
                <a:effectLst/>
                <a:latin typeface="Agency FB" panose="020B0503020202020204" pitchFamily="34" charset="0"/>
              </a:rPr>
              <a:t>DDT </a:t>
            </a:r>
            <a:r>
              <a:rPr lang="en-GB" kern="140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in saltwater, which have been linked to endocrine disruption, carcinogens, and even some types of </a:t>
            </a:r>
            <a:r>
              <a:rPr lang="en-GB" b="1" kern="1400" dirty="0">
                <a:ln>
                  <a:noFill/>
                </a:ln>
                <a:solidFill>
                  <a:srgbClr val="FFC000"/>
                </a:solidFill>
                <a:effectLst/>
                <a:latin typeface="Agency FB" panose="020B0503020202020204" pitchFamily="34" charset="0"/>
              </a:rPr>
              <a:t>CANCERS</a:t>
            </a:r>
            <a:r>
              <a:rPr lang="en-GB" kern="1400" dirty="0">
                <a:ln>
                  <a:noFill/>
                </a:ln>
                <a:solidFill>
                  <a:srgbClr val="000000"/>
                </a:solidFill>
                <a:effectLst/>
                <a:latin typeface="Agency FB" panose="020B0503020202020204" pitchFamily="34" charset="0"/>
              </a:rPr>
              <a:t>.</a:t>
            </a:r>
          </a:p>
        </p:txBody>
      </p:sp>
      <p:sp>
        <p:nvSpPr>
          <p:cNvPr id="15" name="Text Box 5">
            <a:extLst>
              <a:ext uri="{FF2B5EF4-FFF2-40B4-BE49-F238E27FC236}">
                <a16:creationId xmlns:a16="http://schemas.microsoft.com/office/drawing/2014/main" id="{1E5F1546-8A5A-8952-234A-E36EF68E3E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-1588"/>
            <a:ext cx="2209800" cy="1868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0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Kelly Rebeca Evans   2220446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1000" b="0" i="0" u="none" strike="noStrike" cap="none" normalizeH="0" baseline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BMSP4007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406475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 Box 3">
            <a:extLst>
              <a:ext uri="{FF2B5EF4-FFF2-40B4-BE49-F238E27FC236}">
                <a16:creationId xmlns:a16="http://schemas.microsoft.com/office/drawing/2014/main" id="{10574FF1-37C2-0DFF-86FF-64E7BB10EA87}"/>
              </a:ext>
            </a:extLst>
          </p:cNvPr>
          <p:cNvSpPr txBox="1">
            <a:spLocks noChangeArrowheads="1"/>
          </p:cNvSpPr>
          <p:nvPr/>
        </p:nvSpPr>
        <p:spPr bwMode="auto">
          <a:xfrm rot="16200000">
            <a:off x="-3713589" y="455264"/>
            <a:ext cx="8709026" cy="15859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25400" algn="ctr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CCCCCC"/>
                  </a:outerShdw>
                </a:effectLst>
              </a14:hiddenEffects>
            </a:ext>
          </a:extLst>
        </p:spPr>
        <p:txBody>
          <a:bodyPr vert="horz" wrap="square" lIns="36576" tIns="36576" rIns="36576" bIns="36576" numCol="1" anchor="t" anchorCtr="0" compatLnSpc="1">
            <a:prstTxWarp prst="textNoShape">
              <a:avLst/>
            </a:prstTxWarp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8800" b="0" i="0" u="none" strike="noStrike" cap="none" normalizeH="0" baseline="0" dirty="0">
                <a:ln>
                  <a:noFill/>
                </a:ln>
                <a:solidFill>
                  <a:srgbClr val="FFC000"/>
                </a:solidFill>
                <a:effectLst/>
                <a:latin typeface="Impact" panose="020B0806030902050204" pitchFamily="34" charset="0"/>
              </a:rPr>
              <a:t>References</a:t>
            </a:r>
            <a:endParaRPr kumimoji="0" lang="en-US" altLang="en-US" sz="8800" b="0" i="0" u="none" strike="noStrike" cap="none" normalizeH="0" baseline="0" dirty="0">
              <a:ln>
                <a:noFill/>
              </a:ln>
              <a:solidFill>
                <a:srgbClr val="FFC000"/>
              </a:solidFill>
              <a:effectLst/>
              <a:latin typeface="Impact" panose="020B080603090205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63300E4-9404-980C-5BDF-352C588A8E74}"/>
              </a:ext>
            </a:extLst>
          </p:cNvPr>
          <p:cNvSpPr txBox="1"/>
          <p:nvPr/>
        </p:nvSpPr>
        <p:spPr>
          <a:xfrm>
            <a:off x="1749057" y="1248220"/>
            <a:ext cx="3668232" cy="11367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indent="0" algn="l">
              <a:lnSpc>
                <a:spcPct val="119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800" kern="140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Plastic Pollution - Facts and Figures • Surfers Against Sewage (sas.org.uk) </a:t>
            </a:r>
          </a:p>
          <a:p>
            <a:pPr marL="0" marR="0" indent="0" algn="l">
              <a:lnSpc>
                <a:spcPct val="119000"/>
              </a:lnSpc>
              <a:spcBef>
                <a:spcPts val="0"/>
              </a:spcBef>
              <a:spcAft>
                <a:spcPts val="600"/>
              </a:spcAft>
            </a:pPr>
            <a:r>
              <a:rPr lang="en-GB" sz="1800" kern="1400" dirty="0">
                <a:ln>
                  <a:noFill/>
                </a:ln>
                <a:solidFill>
                  <a:srgbClr val="000000"/>
                </a:solidFill>
                <a:effectLst/>
                <a:latin typeface="Calibri" panose="020F0502020204030204" pitchFamily="34" charset="0"/>
              </a:rPr>
              <a:t> </a:t>
            </a:r>
          </a:p>
        </p:txBody>
      </p:sp>
    </p:spTree>
    <p:extLst>
      <p:ext uri="{BB962C8B-B14F-4D97-AF65-F5344CB8AC3E}">
        <p14:creationId xmlns:p14="http://schemas.microsoft.com/office/powerpoint/2010/main" val="2619887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231</Words>
  <Application>Microsoft Office PowerPoint</Application>
  <PresentationFormat>Widescreen</PresentationFormat>
  <Paragraphs>30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Agency FB</vt:lpstr>
      <vt:lpstr>Arial</vt:lpstr>
      <vt:lpstr>Calibri</vt:lpstr>
      <vt:lpstr>Calibri Light</vt:lpstr>
      <vt:lpstr>Impact</vt:lpstr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Beckie Evans</dc:creator>
  <cp:lastModifiedBy>Beckie Evans</cp:lastModifiedBy>
  <cp:revision>1</cp:revision>
  <dcterms:created xsi:type="dcterms:W3CDTF">2022-11-23T17:25:47Z</dcterms:created>
  <dcterms:modified xsi:type="dcterms:W3CDTF">2022-11-23T18:09:26Z</dcterms:modified>
</cp:coreProperties>
</file>