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51" r:id="rId1"/>
  </p:sldMasterIdLst>
  <p:notesMasterIdLst>
    <p:notesMasterId r:id="rId14"/>
  </p:notesMasterIdLst>
  <p:sldIdLst>
    <p:sldId id="256" r:id="rId2"/>
    <p:sldId id="267" r:id="rId3"/>
    <p:sldId id="258" r:id="rId4"/>
    <p:sldId id="259" r:id="rId5"/>
    <p:sldId id="260" r:id="rId6"/>
    <p:sldId id="261" r:id="rId7"/>
    <p:sldId id="262" r:id="rId8"/>
    <p:sldId id="263" r:id="rId9"/>
    <p:sldId id="264" r:id="rId10"/>
    <p:sldId id="265" r:id="rId11"/>
    <p:sldId id="268" r:id="rId12"/>
    <p:sldId id="266" r:id="rId13"/>
  </p:sldIdLst>
  <p:sldSz cx="9144000" cy="5143500" type="screen16x9"/>
  <p:notesSz cx="5143500" cy="9144000"/>
  <p:embeddedFontLst>
    <p:embeddedFont>
      <p:font typeface="Aptos" panose="020B0004020202020204" pitchFamily="34" charset="0"/>
      <p:regular r:id="rId15"/>
      <p:bold r:id="rId16"/>
      <p:italic r:id="rId17"/>
      <p:boldItalic r:id="rId18"/>
    </p:embeddedFont>
    <p:embeddedFont>
      <p:font typeface="Baskervville" panose="020B0604020202020204" charset="0"/>
      <p:regular r:id="rId19"/>
    </p:embeddedFont>
    <p:embeddedFont>
      <p:font typeface="Nordique Inline" panose="00000500000000000000" pitchFamily="2" charset="0"/>
      <p:regular r:id="rId20"/>
    </p:embeddedFont>
    <p:embeddedFont>
      <p:font typeface="Poppins" panose="00000500000000000000" pitchFamily="2" charset="0"/>
      <p:regular r:id="rId21"/>
      <p:bold r:id="rId22"/>
      <p:italic r:id="rId23"/>
      <p:boldItalic r:id="rId24"/>
    </p:embeddedFont>
  </p:embeddedFontLst>
  <p:defaultTextStyle>
    <a:defPPr>
      <a:defRPr lang="es-E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aximized">
    <p:restoredLeft sz="0" autoAdjust="0"/>
    <p:restoredTop sz="0" autoAdjust="0"/>
  </p:normalViewPr>
  <p:slideViewPr>
    <p:cSldViewPr snapToGrid="0" snapToObjects="1">
      <p:cViewPr varScale="1">
        <p:scale>
          <a:sx n="140" d="100"/>
          <a:sy n="140" d="100"/>
        </p:scale>
        <p:origin x="312" y="12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887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Evening everyone, and thank you for the opportunity to present today. My name is </a:t>
            </a:r>
            <a:r>
              <a:rPr lang="en-GB" dirty="0" err="1"/>
              <a:t>Petru</a:t>
            </a:r>
            <a:r>
              <a:rPr lang="en-GB" dirty="0"/>
              <a:t> Ilie and I will be discussing the challenges affecting Basil’s Bakery, an independent artisan bakery based in Coventry. Despite experiencing steady growth after opening in 2015, the business has faced persistent sales stagnation since the COVID-19 pandemic, with revenues remaining below pre-2020 levels. This presentation aims to investigate the factors contributing to this issue by applying PESTEL and Fishbone analysis. Through these tools, I will identify the key external and internal factors influencing performance and highlight the main findings that can support future business decisions and long-term sustainability.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r>
              <a:rPr lang="en-GB" dirty="0"/>
              <a:t>Basil’s Bakery is an independent artisan bakery located in Coventry and has built a reputation for providing high-quality organic cakes, breads and pastries since opening in 2015. The business experienced consistent growth during its early years, but sales have remained approximately 25 per cent below pre-pandemic levels since 2023. Alongside declining customer numbers, the bakery is facing increasing operating costs and changing consumer behaviour. These challenges have raised concerns about the long-term viability of the current business model and highlight the need to understand the factors contributing to its stagnating sales performance.</a:t>
            </a:r>
          </a:p>
        </p:txBody>
      </p:sp>
    </p:spTree>
    <p:extLst>
      <p:ext uri="{BB962C8B-B14F-4D97-AF65-F5344CB8AC3E}">
        <p14:creationId xmlns:p14="http://schemas.microsoft.com/office/powerpoint/2010/main" val="3712147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issues affecting Basil’s Bakery are both external and internal in nature. A decline in retail park activity, shop closures and changing working patterns have significantly reduced customer footfall and lunchtime demand. At the same time, the business has struggled to adapt to changing consumer expectations due to the absence of delivery and efficient pre-order facilities. Rising overhead costs and unpredictable prices of organic ingredients have further increased financial pressures. As a result, the bakery has experienced prolonged sales stagnation, reduced profitability and growing uncertainty regarding its long-term sustainability if no strategic changes are implemented.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the factors influencing Basil’s Bakery, the PESTEL framework is applied to evaluate the external environment surrounding the business. This tool enables organisations to identify opportunities and threats arising from political, economic, social, technological, environmental and legal factors. By examining these macro-environmental forces, businesses can gain a broader understanding of changing market conditions and make more informed strategic decisions. Although PESTEL does not address internal issues, it provides valuable insights into external influences that may affect competitiveness, performance and long-term sustainability.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political and economic environment has created significant challenges for Basil’s Bakery. Rising business rates, food safety regulations and compliance costs have increased the overall cost of operating the business. At the same time, inflation, higher energy prices and increasing costs of organic ingredients have placed additional pressure on profit margins. Economic uncertainty has also reduced consumers’ disposable income, making customers more cautious with their spending. Consequently, the combination of increasing expenses and weaker purchasing power has contributed to declining profitability and hindered the bakery’s ability to return to pre-pandemic sales levels.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and technological factors have also contributed to Basil’s Bakery’s sales challenges. Changes in working patterns, particularly hybrid working, have reduced lunchtime footfall from office employees, while customers increasingly prioritise convenience and speed. Many consumers now prefer services such as online ordering and pre-order facilities to save time. However, Basil’s Bakery has been slow to adopt digital solutions and currently lacks delivery services and an efficient ordering system. Limited availability to answer phone calls during busy periods further affects customer satisfaction. Consequently, the inability to meet evolving customer expectations has resulted in missed sales opportunities and reduced competitiveness.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Environmental and legal factors have created additional pressures for Basil’s Bakery. The business relies heavily on organic ingredients, making it particularly vulnerable to climate change and crop failures that disrupt supply and cause price fluctuations. Growing expectations surrounding sustainability also require businesses to maintain environmentally responsible practices. In addition, Basil must comply with food hygiene regulations, health and safety requirements and employment legislation, all of which increase operational responsibilities and costs. Consequently, uncertainty surrounding ingredient availability and regulatory compliance makes financial planning more difficult and places further strain on the long-term sustainability of the business.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further investigate the reasons behind Basil’s Bakery’s declining performance, the Fishbone Diagram, also known as the Ishikawa or cause-and-effect diagram, is applied. This tool helps identify and organise the underlying causes of a problem into different categories, providing a structured approach to analysis. In the case of Basil’s Bakery, factors relating to people, methods, technology, materials, the environment and financial pressures all contribute to sales stagnation. Although the diagram effectively highlights root causes and supports problem-solving, it does not prioritise which factors have the greatest impact. Therefore, it should be used alongside other analytical tools when developing strategic solutions.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Fishbone Diagram highlights that Basil’s Bakery’s sales stagnation is the result of several interconnected factors rather than a single issue. Reduced customer traffic and changing working patterns have weakened demand, while operational limitations such as the absence of delivery and ineffective pre-order processes have restricted convenience. Furthermore, the lack of digital ordering capabilities has caused missed sales opportunities, and volatile ingredient prices together with rising overhead costs have created financial uncertainty. These findings demonstrate that both internal inefficiencies and external market changes are contributing to the bakery’s current challenges and need to be addressed collectively to improve future performance.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t>
            </a:r>
            <a:r>
              <a:rPr lang="en-GB" dirty="0"/>
              <a:t>analysis shows that Basil’s Bakery is facing a combination of external pressures and internal limitations that have contributed to prolonged sales stagnation. Customer demand has been affected by changing working patterns and reduced retail park activity, while rising operating and ingredient costs continue to place pressure on profitability. Furthermore, the absence of delivery and online ordering services has limited the bakery’s ability to meet evolving customer expectations. These findings suggest that maintaining the current business model may not be sustainable in the long term. Consequently, adopting digital solutions and improving customer accessibility will be essential for supporting future growth and competitiveness.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r>
              <a:rPr lang="en-GB" dirty="0"/>
              <a:t>In conclusion, this presentation has shown that Basil’s Bakery is experiencing prolonged sales stagnation as a result of both external and internal factors. Reduced retail park footfall, changing consumer behaviour and hybrid working patterns have weakened customer demand, while rising operating and ingredient costs have increased financial pressure on the business. The PESTEL analysis demonstrated how macro-environmental forces influence performance, whereas the Fishbone Diagram identified the root causes of declining sales. Overall, the findings suggest that embracing digital solutions and improving customer convenience will be essential to enhance competitiveness and support the long-term sustainability of Basil’s Bakery.</a:t>
            </a:r>
          </a:p>
        </p:txBody>
      </p:sp>
    </p:spTree>
    <p:extLst>
      <p:ext uri="{BB962C8B-B14F-4D97-AF65-F5344CB8AC3E}">
        <p14:creationId xmlns:p14="http://schemas.microsoft.com/office/powerpoint/2010/main" val="2789956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1597819"/>
            <a:ext cx="7772400" cy="1102519"/>
          </a:xfrm>
        </p:spPr>
        <p:txBody>
          <a:bodyPr/>
          <a:lstStyle/>
          <a:p>
            <a:r>
              <a:rPr lang="en-GB"/>
              <a:t>Click to edit Master title style</a:t>
            </a:r>
            <a:endParaRPr lang="en-US"/>
          </a:p>
        </p:txBody>
      </p:sp>
      <p:sp>
        <p:nvSpPr>
          <p:cNvPr id="3" name="2 Subtítulo"/>
          <p:cNvSpPr>
            <a:spLocks noGrp="1"/>
          </p:cNvSpPr>
          <p:nvPr>
            <p:ph type="subTitle" idx="1"/>
          </p:nvPr>
        </p:nvSpPr>
        <p:spPr>
          <a:xfrm>
            <a:off x="1371600" y="2914650"/>
            <a:ext cx="6400800" cy="131445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GB"/>
              <a:t>Click to edit Master subtitle style</a:t>
            </a:r>
            <a:endParaRPr lang="en-US"/>
          </a:p>
        </p:txBody>
      </p:sp>
      <p:sp>
        <p:nvSpPr>
          <p:cNvPr id="4" name="Rectangle 4">
            <a:extLst>
              <a:ext uri="{FF2B5EF4-FFF2-40B4-BE49-F238E27FC236}">
                <a16:creationId xmlns:a16="http://schemas.microsoft.com/office/drawing/2014/main" id="{2FF9BBAC-0D08-C884-C34D-0447F58B4A4B}"/>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1CD3D7F5-38CB-574D-C372-2958DE2A2CED}"/>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FA35B1D4-9F9A-2D7E-2D4F-5BD41020DCB6}"/>
              </a:ext>
            </a:extLst>
          </p:cNvPr>
          <p:cNvSpPr>
            <a:spLocks noGrp="1" noChangeArrowheads="1"/>
          </p:cNvSpPr>
          <p:nvPr>
            <p:ph type="sldNum" sz="quarter" idx="12"/>
          </p:nvPr>
        </p:nvSpPr>
        <p:spPr>
          <a:ln/>
        </p:spPr>
        <p:txBody>
          <a:bodyPr/>
          <a:lstStyle>
            <a:lvl1pPr>
              <a:defRPr/>
            </a:lvl1pPr>
          </a:lstStyle>
          <a:p>
            <a:pPr>
              <a:defRPr/>
            </a:pPr>
            <a:fld id="{C0A789FC-7A10-40F8-8088-CA39A420528A}" type="slidenum">
              <a:rPr lang="es-ES" altLang="en-US"/>
              <a:pPr>
                <a:defRPr/>
              </a:pPr>
              <a:t>‹#›</a:t>
            </a:fld>
            <a:endParaRPr lang="es-ES" altLang="en-US"/>
          </a:p>
        </p:txBody>
      </p:sp>
    </p:spTree>
    <p:extLst>
      <p:ext uri="{BB962C8B-B14F-4D97-AF65-F5344CB8AC3E}">
        <p14:creationId xmlns:p14="http://schemas.microsoft.com/office/powerpoint/2010/main" val="385856121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n-GB"/>
              <a:t>Click to edit Master title style</a:t>
            </a:r>
            <a:endParaRPr lang="en-US"/>
          </a:p>
        </p:txBody>
      </p:sp>
      <p:sp>
        <p:nvSpPr>
          <p:cNvPr id="3" name="2 Marcador de contenido"/>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9BA4B719-244C-DFA7-556A-542861AB8A8C}"/>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E3C04145-2C8A-18A9-3E89-845436762BE4}"/>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1FB88CFC-D79C-40D6-D722-6149FA9F3B69}"/>
              </a:ext>
            </a:extLst>
          </p:cNvPr>
          <p:cNvSpPr>
            <a:spLocks noGrp="1" noChangeArrowheads="1"/>
          </p:cNvSpPr>
          <p:nvPr>
            <p:ph type="sldNum" sz="quarter" idx="12"/>
          </p:nvPr>
        </p:nvSpPr>
        <p:spPr>
          <a:ln/>
        </p:spPr>
        <p:txBody>
          <a:bodyPr/>
          <a:lstStyle>
            <a:lvl1pPr>
              <a:defRPr/>
            </a:lvl1pPr>
          </a:lstStyle>
          <a:p>
            <a:pPr>
              <a:defRPr/>
            </a:pPr>
            <a:fld id="{56000DC7-4BC6-4F69-ADF0-09BB68FC5F50}" type="slidenum">
              <a:rPr lang="es-ES" altLang="en-US"/>
              <a:pPr>
                <a:defRPr/>
              </a:pPr>
              <a:t>‹#›</a:t>
            </a:fld>
            <a:endParaRPr lang="es-ES" altLang="en-US"/>
          </a:p>
        </p:txBody>
      </p:sp>
    </p:spTree>
    <p:extLst>
      <p:ext uri="{BB962C8B-B14F-4D97-AF65-F5344CB8AC3E}">
        <p14:creationId xmlns:p14="http://schemas.microsoft.com/office/powerpoint/2010/main" val="321110451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3305176"/>
            <a:ext cx="7772400" cy="1021556"/>
          </a:xfrm>
        </p:spPr>
        <p:txBody>
          <a:bodyPr anchor="t"/>
          <a:lstStyle>
            <a:lvl1pPr algn="l">
              <a:defRPr sz="3000" b="1" cap="all"/>
            </a:lvl1pPr>
          </a:lstStyle>
          <a:p>
            <a:r>
              <a:rPr lang="en-GB"/>
              <a:t>Click to edit Master title style</a:t>
            </a:r>
            <a:endParaRPr lang="en-US"/>
          </a:p>
        </p:txBody>
      </p:sp>
      <p:sp>
        <p:nvSpPr>
          <p:cNvPr id="3" name="2 Marcador de texto"/>
          <p:cNvSpPr>
            <a:spLocks noGrp="1"/>
          </p:cNvSpPr>
          <p:nvPr>
            <p:ph type="body" idx="1"/>
          </p:nvPr>
        </p:nvSpPr>
        <p:spPr>
          <a:xfrm>
            <a:off x="722313" y="2180035"/>
            <a:ext cx="7772400" cy="1125140"/>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GB"/>
              <a:t>Click to edit Master text styles</a:t>
            </a:r>
          </a:p>
        </p:txBody>
      </p:sp>
      <p:sp>
        <p:nvSpPr>
          <p:cNvPr id="4" name="Rectangle 4">
            <a:extLst>
              <a:ext uri="{FF2B5EF4-FFF2-40B4-BE49-F238E27FC236}">
                <a16:creationId xmlns:a16="http://schemas.microsoft.com/office/drawing/2014/main" id="{1D1F7B2F-42FD-AF6E-9754-EFFC759E35A1}"/>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64A0E5E1-B475-C397-4D32-38C875E391A0}"/>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4587664A-799D-2623-1F94-5483AF80F7F8}"/>
              </a:ext>
            </a:extLst>
          </p:cNvPr>
          <p:cNvSpPr>
            <a:spLocks noGrp="1" noChangeArrowheads="1"/>
          </p:cNvSpPr>
          <p:nvPr>
            <p:ph type="sldNum" sz="quarter" idx="12"/>
          </p:nvPr>
        </p:nvSpPr>
        <p:spPr>
          <a:ln/>
        </p:spPr>
        <p:txBody>
          <a:bodyPr/>
          <a:lstStyle>
            <a:lvl1pPr>
              <a:defRPr/>
            </a:lvl1pPr>
          </a:lstStyle>
          <a:p>
            <a:pPr>
              <a:defRPr/>
            </a:pPr>
            <a:fld id="{4BE86554-10CC-4798-B604-E333C5262E6E}" type="slidenum">
              <a:rPr lang="es-ES" altLang="en-US"/>
              <a:pPr>
                <a:defRPr/>
              </a:pPr>
              <a:t>‹#›</a:t>
            </a:fld>
            <a:endParaRPr lang="es-ES" altLang="en-US"/>
          </a:p>
        </p:txBody>
      </p:sp>
    </p:spTree>
    <p:extLst>
      <p:ext uri="{BB962C8B-B14F-4D97-AF65-F5344CB8AC3E}">
        <p14:creationId xmlns:p14="http://schemas.microsoft.com/office/powerpoint/2010/main" val="97206501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n-GB"/>
              <a:t>Click to edit Master title style</a:t>
            </a:r>
            <a:endParaRPr lang="en-US"/>
          </a:p>
        </p:txBody>
      </p:sp>
      <p:sp>
        <p:nvSpPr>
          <p:cNvPr id="3" name="2 Marcador de contenido"/>
          <p:cNvSpPr>
            <a:spLocks noGrp="1"/>
          </p:cNvSpPr>
          <p:nvPr>
            <p:ph sz="half" idx="1"/>
          </p:nvPr>
        </p:nvSpPr>
        <p:spPr>
          <a:xfrm>
            <a:off x="457200" y="1200151"/>
            <a:ext cx="403860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3 Marcador de contenido"/>
          <p:cNvSpPr>
            <a:spLocks noGrp="1"/>
          </p:cNvSpPr>
          <p:nvPr>
            <p:ph sz="half" idx="2"/>
          </p:nvPr>
        </p:nvSpPr>
        <p:spPr>
          <a:xfrm>
            <a:off x="4648200" y="1200151"/>
            <a:ext cx="403860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4EA6FEDD-007B-11F5-2335-7BA7B9E2CD9A}"/>
              </a:ext>
            </a:extLst>
          </p:cNvPr>
          <p:cNvSpPr>
            <a:spLocks noGrp="1" noChangeArrowheads="1"/>
          </p:cNvSpPr>
          <p:nvPr>
            <p:ph type="dt" sz="half" idx="10"/>
          </p:nvPr>
        </p:nvSpPr>
        <p:spPr>
          <a:ln/>
        </p:spPr>
        <p:txBody>
          <a:bodyPr/>
          <a:lstStyle>
            <a:lvl1pPr>
              <a:defRPr/>
            </a:lvl1pPr>
          </a:lstStyle>
          <a:p>
            <a:pPr>
              <a:defRPr/>
            </a:pPr>
            <a:endParaRPr lang="es-ES"/>
          </a:p>
        </p:txBody>
      </p:sp>
      <p:sp>
        <p:nvSpPr>
          <p:cNvPr id="6" name="Rectangle 5">
            <a:extLst>
              <a:ext uri="{FF2B5EF4-FFF2-40B4-BE49-F238E27FC236}">
                <a16:creationId xmlns:a16="http://schemas.microsoft.com/office/drawing/2014/main" id="{BA582EE0-6049-9DEF-9DF4-45806EA0981B}"/>
              </a:ext>
            </a:extLst>
          </p:cNvPr>
          <p:cNvSpPr>
            <a:spLocks noGrp="1" noChangeArrowheads="1"/>
          </p:cNvSpPr>
          <p:nvPr>
            <p:ph type="ftr" sz="quarter" idx="11"/>
          </p:nvPr>
        </p:nvSpPr>
        <p:spPr>
          <a:ln/>
        </p:spPr>
        <p:txBody>
          <a:bodyPr/>
          <a:lstStyle>
            <a:lvl1pPr>
              <a:defRPr/>
            </a:lvl1pPr>
          </a:lstStyle>
          <a:p>
            <a:pPr>
              <a:defRPr/>
            </a:pPr>
            <a:endParaRPr lang="es-ES"/>
          </a:p>
        </p:txBody>
      </p:sp>
      <p:sp>
        <p:nvSpPr>
          <p:cNvPr id="7" name="Rectangle 6">
            <a:extLst>
              <a:ext uri="{FF2B5EF4-FFF2-40B4-BE49-F238E27FC236}">
                <a16:creationId xmlns:a16="http://schemas.microsoft.com/office/drawing/2014/main" id="{3B5998EB-FAA6-F919-CDB5-AFF9AB9FD4DB}"/>
              </a:ext>
            </a:extLst>
          </p:cNvPr>
          <p:cNvSpPr>
            <a:spLocks noGrp="1" noChangeArrowheads="1"/>
          </p:cNvSpPr>
          <p:nvPr>
            <p:ph type="sldNum" sz="quarter" idx="12"/>
          </p:nvPr>
        </p:nvSpPr>
        <p:spPr>
          <a:ln/>
        </p:spPr>
        <p:txBody>
          <a:bodyPr/>
          <a:lstStyle>
            <a:lvl1pPr>
              <a:defRPr/>
            </a:lvl1pPr>
          </a:lstStyle>
          <a:p>
            <a:pPr>
              <a:defRPr/>
            </a:pPr>
            <a:fld id="{FABE77CC-BDBF-496C-BCA8-C07140C75CCE}" type="slidenum">
              <a:rPr lang="es-ES" altLang="en-US"/>
              <a:pPr>
                <a:defRPr/>
              </a:pPr>
              <a:t>‹#›</a:t>
            </a:fld>
            <a:endParaRPr lang="es-ES" altLang="en-US"/>
          </a:p>
        </p:txBody>
      </p:sp>
    </p:spTree>
    <p:extLst>
      <p:ext uri="{BB962C8B-B14F-4D97-AF65-F5344CB8AC3E}">
        <p14:creationId xmlns:p14="http://schemas.microsoft.com/office/powerpoint/2010/main" val="28614492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n-GB"/>
              <a:t>Click to edit Master title style</a:t>
            </a:r>
            <a:endParaRPr lang="en-US"/>
          </a:p>
        </p:txBody>
      </p:sp>
      <p:sp>
        <p:nvSpPr>
          <p:cNvPr id="3" name="2 Marcador de texto"/>
          <p:cNvSpPr>
            <a:spLocks noGrp="1"/>
          </p:cNvSpPr>
          <p:nvPr>
            <p:ph type="body" idx="1"/>
          </p:nvPr>
        </p:nvSpPr>
        <p:spPr>
          <a:xfrm>
            <a:off x="457200" y="1151335"/>
            <a:ext cx="4040188"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3 Marcador de contenido"/>
          <p:cNvSpPr>
            <a:spLocks noGrp="1"/>
          </p:cNvSpPr>
          <p:nvPr>
            <p:ph sz="half" idx="2"/>
          </p:nvPr>
        </p:nvSpPr>
        <p:spPr>
          <a:xfrm>
            <a:off x="457200" y="1631156"/>
            <a:ext cx="4040188"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4 Marcador de texto"/>
          <p:cNvSpPr>
            <a:spLocks noGrp="1"/>
          </p:cNvSpPr>
          <p:nvPr>
            <p:ph type="body" sz="quarter" idx="3"/>
          </p:nvPr>
        </p:nvSpPr>
        <p:spPr>
          <a:xfrm>
            <a:off x="4645026" y="1151335"/>
            <a:ext cx="4041775"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5 Marcador de contenido"/>
          <p:cNvSpPr>
            <a:spLocks noGrp="1"/>
          </p:cNvSpPr>
          <p:nvPr>
            <p:ph sz="quarter" idx="4"/>
          </p:nvPr>
        </p:nvSpPr>
        <p:spPr>
          <a:xfrm>
            <a:off x="4645026" y="1631156"/>
            <a:ext cx="4041775"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4">
            <a:extLst>
              <a:ext uri="{FF2B5EF4-FFF2-40B4-BE49-F238E27FC236}">
                <a16:creationId xmlns:a16="http://schemas.microsoft.com/office/drawing/2014/main" id="{CA946624-E7D1-9E56-E5B3-E56C20EED282}"/>
              </a:ext>
            </a:extLst>
          </p:cNvPr>
          <p:cNvSpPr>
            <a:spLocks noGrp="1" noChangeArrowheads="1"/>
          </p:cNvSpPr>
          <p:nvPr>
            <p:ph type="dt" sz="half" idx="10"/>
          </p:nvPr>
        </p:nvSpPr>
        <p:spPr>
          <a:ln/>
        </p:spPr>
        <p:txBody>
          <a:bodyPr/>
          <a:lstStyle>
            <a:lvl1pPr>
              <a:defRPr/>
            </a:lvl1pPr>
          </a:lstStyle>
          <a:p>
            <a:pPr>
              <a:defRPr/>
            </a:pPr>
            <a:endParaRPr lang="es-ES"/>
          </a:p>
        </p:txBody>
      </p:sp>
      <p:sp>
        <p:nvSpPr>
          <p:cNvPr id="8" name="Rectangle 5">
            <a:extLst>
              <a:ext uri="{FF2B5EF4-FFF2-40B4-BE49-F238E27FC236}">
                <a16:creationId xmlns:a16="http://schemas.microsoft.com/office/drawing/2014/main" id="{C486430E-B70B-99BC-A646-26C55DA54845}"/>
              </a:ext>
            </a:extLst>
          </p:cNvPr>
          <p:cNvSpPr>
            <a:spLocks noGrp="1" noChangeArrowheads="1"/>
          </p:cNvSpPr>
          <p:nvPr>
            <p:ph type="ftr" sz="quarter" idx="11"/>
          </p:nvPr>
        </p:nvSpPr>
        <p:spPr>
          <a:ln/>
        </p:spPr>
        <p:txBody>
          <a:bodyPr/>
          <a:lstStyle>
            <a:lvl1pPr>
              <a:defRPr/>
            </a:lvl1pPr>
          </a:lstStyle>
          <a:p>
            <a:pPr>
              <a:defRPr/>
            </a:pPr>
            <a:endParaRPr lang="es-ES"/>
          </a:p>
        </p:txBody>
      </p:sp>
      <p:sp>
        <p:nvSpPr>
          <p:cNvPr id="9" name="Rectangle 6">
            <a:extLst>
              <a:ext uri="{FF2B5EF4-FFF2-40B4-BE49-F238E27FC236}">
                <a16:creationId xmlns:a16="http://schemas.microsoft.com/office/drawing/2014/main" id="{195EF18E-65C0-E018-8187-1CDA39983A2F}"/>
              </a:ext>
            </a:extLst>
          </p:cNvPr>
          <p:cNvSpPr>
            <a:spLocks noGrp="1" noChangeArrowheads="1"/>
          </p:cNvSpPr>
          <p:nvPr>
            <p:ph type="sldNum" sz="quarter" idx="12"/>
          </p:nvPr>
        </p:nvSpPr>
        <p:spPr>
          <a:ln/>
        </p:spPr>
        <p:txBody>
          <a:bodyPr/>
          <a:lstStyle>
            <a:lvl1pPr>
              <a:defRPr/>
            </a:lvl1pPr>
          </a:lstStyle>
          <a:p>
            <a:pPr>
              <a:defRPr/>
            </a:pPr>
            <a:fld id="{BBFEADA2-DC3D-4390-AF43-39D5A37FD746}" type="slidenum">
              <a:rPr lang="es-ES" altLang="en-US"/>
              <a:pPr>
                <a:defRPr/>
              </a:pPr>
              <a:t>‹#›</a:t>
            </a:fld>
            <a:endParaRPr lang="es-ES" altLang="en-US"/>
          </a:p>
        </p:txBody>
      </p:sp>
    </p:spTree>
    <p:extLst>
      <p:ext uri="{BB962C8B-B14F-4D97-AF65-F5344CB8AC3E}">
        <p14:creationId xmlns:p14="http://schemas.microsoft.com/office/powerpoint/2010/main" val="327637920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n-GB"/>
              <a:t>Click to edit Master title style</a:t>
            </a:r>
            <a:endParaRPr lang="en-US"/>
          </a:p>
        </p:txBody>
      </p:sp>
      <p:sp>
        <p:nvSpPr>
          <p:cNvPr id="3" name="Rectangle 4">
            <a:extLst>
              <a:ext uri="{FF2B5EF4-FFF2-40B4-BE49-F238E27FC236}">
                <a16:creationId xmlns:a16="http://schemas.microsoft.com/office/drawing/2014/main" id="{3DD2CDB9-FEFB-F12D-54F3-C16DCD432016}"/>
              </a:ext>
            </a:extLst>
          </p:cNvPr>
          <p:cNvSpPr>
            <a:spLocks noGrp="1" noChangeArrowheads="1"/>
          </p:cNvSpPr>
          <p:nvPr>
            <p:ph type="dt" sz="half" idx="10"/>
          </p:nvPr>
        </p:nvSpPr>
        <p:spPr>
          <a:ln/>
        </p:spPr>
        <p:txBody>
          <a:bodyPr/>
          <a:lstStyle>
            <a:lvl1pPr>
              <a:defRPr/>
            </a:lvl1pPr>
          </a:lstStyle>
          <a:p>
            <a:pPr>
              <a:defRPr/>
            </a:pPr>
            <a:endParaRPr lang="es-ES"/>
          </a:p>
        </p:txBody>
      </p:sp>
      <p:sp>
        <p:nvSpPr>
          <p:cNvPr id="4" name="Rectangle 5">
            <a:extLst>
              <a:ext uri="{FF2B5EF4-FFF2-40B4-BE49-F238E27FC236}">
                <a16:creationId xmlns:a16="http://schemas.microsoft.com/office/drawing/2014/main" id="{52D5E2DF-1C7A-7A6F-2B18-4210B2EF30DF}"/>
              </a:ext>
            </a:extLst>
          </p:cNvPr>
          <p:cNvSpPr>
            <a:spLocks noGrp="1" noChangeArrowheads="1"/>
          </p:cNvSpPr>
          <p:nvPr>
            <p:ph type="ftr" sz="quarter" idx="11"/>
          </p:nvPr>
        </p:nvSpPr>
        <p:spPr>
          <a:ln/>
        </p:spPr>
        <p:txBody>
          <a:bodyPr/>
          <a:lstStyle>
            <a:lvl1pPr>
              <a:defRPr/>
            </a:lvl1pPr>
          </a:lstStyle>
          <a:p>
            <a:pPr>
              <a:defRPr/>
            </a:pPr>
            <a:endParaRPr lang="es-ES"/>
          </a:p>
        </p:txBody>
      </p:sp>
      <p:sp>
        <p:nvSpPr>
          <p:cNvPr id="5" name="Rectangle 6">
            <a:extLst>
              <a:ext uri="{FF2B5EF4-FFF2-40B4-BE49-F238E27FC236}">
                <a16:creationId xmlns:a16="http://schemas.microsoft.com/office/drawing/2014/main" id="{67B206E5-C8CB-F93F-D386-519C5790D9C3}"/>
              </a:ext>
            </a:extLst>
          </p:cNvPr>
          <p:cNvSpPr>
            <a:spLocks noGrp="1" noChangeArrowheads="1"/>
          </p:cNvSpPr>
          <p:nvPr>
            <p:ph type="sldNum" sz="quarter" idx="12"/>
          </p:nvPr>
        </p:nvSpPr>
        <p:spPr>
          <a:ln/>
        </p:spPr>
        <p:txBody>
          <a:bodyPr/>
          <a:lstStyle>
            <a:lvl1pPr>
              <a:defRPr/>
            </a:lvl1pPr>
          </a:lstStyle>
          <a:p>
            <a:pPr>
              <a:defRPr/>
            </a:pPr>
            <a:fld id="{707069C5-BD4E-439A-90C4-7D7C323E5EFC}" type="slidenum">
              <a:rPr lang="es-ES" altLang="en-US"/>
              <a:pPr>
                <a:defRPr/>
              </a:pPr>
              <a:t>‹#›</a:t>
            </a:fld>
            <a:endParaRPr lang="es-ES" altLang="en-US"/>
          </a:p>
        </p:txBody>
      </p:sp>
    </p:spTree>
    <p:extLst>
      <p:ext uri="{BB962C8B-B14F-4D97-AF65-F5344CB8AC3E}">
        <p14:creationId xmlns:p14="http://schemas.microsoft.com/office/powerpoint/2010/main" val="421171041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A60FC8B-C1C8-552F-73A0-3EF63E9BF563}"/>
              </a:ext>
            </a:extLst>
          </p:cNvPr>
          <p:cNvSpPr>
            <a:spLocks noGrp="1" noChangeArrowheads="1"/>
          </p:cNvSpPr>
          <p:nvPr>
            <p:ph type="dt" sz="half" idx="10"/>
          </p:nvPr>
        </p:nvSpPr>
        <p:spPr>
          <a:ln/>
        </p:spPr>
        <p:txBody>
          <a:bodyPr/>
          <a:lstStyle>
            <a:lvl1pPr>
              <a:defRPr/>
            </a:lvl1pPr>
          </a:lstStyle>
          <a:p>
            <a:pPr>
              <a:defRPr/>
            </a:pPr>
            <a:endParaRPr lang="es-ES"/>
          </a:p>
        </p:txBody>
      </p:sp>
      <p:sp>
        <p:nvSpPr>
          <p:cNvPr id="3" name="Rectangle 5">
            <a:extLst>
              <a:ext uri="{FF2B5EF4-FFF2-40B4-BE49-F238E27FC236}">
                <a16:creationId xmlns:a16="http://schemas.microsoft.com/office/drawing/2014/main" id="{F36BF95B-4409-7780-16AD-53C76179385A}"/>
              </a:ext>
            </a:extLst>
          </p:cNvPr>
          <p:cNvSpPr>
            <a:spLocks noGrp="1" noChangeArrowheads="1"/>
          </p:cNvSpPr>
          <p:nvPr>
            <p:ph type="ftr" sz="quarter" idx="11"/>
          </p:nvPr>
        </p:nvSpPr>
        <p:spPr>
          <a:ln/>
        </p:spPr>
        <p:txBody>
          <a:bodyPr/>
          <a:lstStyle>
            <a:lvl1pPr>
              <a:defRPr/>
            </a:lvl1pPr>
          </a:lstStyle>
          <a:p>
            <a:pPr>
              <a:defRPr/>
            </a:pPr>
            <a:endParaRPr lang="es-ES"/>
          </a:p>
        </p:txBody>
      </p:sp>
      <p:sp>
        <p:nvSpPr>
          <p:cNvPr id="4" name="Rectangle 6">
            <a:extLst>
              <a:ext uri="{FF2B5EF4-FFF2-40B4-BE49-F238E27FC236}">
                <a16:creationId xmlns:a16="http://schemas.microsoft.com/office/drawing/2014/main" id="{822F0BBF-ACC2-60C5-9EB1-EDF002A74B88}"/>
              </a:ext>
            </a:extLst>
          </p:cNvPr>
          <p:cNvSpPr>
            <a:spLocks noGrp="1" noChangeArrowheads="1"/>
          </p:cNvSpPr>
          <p:nvPr>
            <p:ph type="sldNum" sz="quarter" idx="12"/>
          </p:nvPr>
        </p:nvSpPr>
        <p:spPr>
          <a:ln/>
        </p:spPr>
        <p:txBody>
          <a:bodyPr/>
          <a:lstStyle>
            <a:lvl1pPr>
              <a:defRPr/>
            </a:lvl1pPr>
          </a:lstStyle>
          <a:p>
            <a:pPr>
              <a:defRPr/>
            </a:pPr>
            <a:fld id="{4BAC832F-3E4D-4436-B1A9-E2A8C3F881ED}" type="slidenum">
              <a:rPr lang="es-ES" altLang="en-US"/>
              <a:pPr>
                <a:defRPr/>
              </a:pPr>
              <a:t>‹#›</a:t>
            </a:fld>
            <a:endParaRPr lang="es-ES" altLang="en-US"/>
          </a:p>
        </p:txBody>
      </p:sp>
    </p:spTree>
    <p:extLst>
      <p:ext uri="{BB962C8B-B14F-4D97-AF65-F5344CB8AC3E}">
        <p14:creationId xmlns:p14="http://schemas.microsoft.com/office/powerpoint/2010/main" val="102526587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1" y="204787"/>
            <a:ext cx="3008313" cy="871538"/>
          </a:xfrm>
        </p:spPr>
        <p:txBody>
          <a:bodyPr anchor="b"/>
          <a:lstStyle>
            <a:lvl1pPr algn="l">
              <a:defRPr sz="1500" b="1"/>
            </a:lvl1pPr>
          </a:lstStyle>
          <a:p>
            <a:r>
              <a:rPr lang="en-GB"/>
              <a:t>Click to edit Master title style</a:t>
            </a:r>
            <a:endParaRPr lang="en-US"/>
          </a:p>
        </p:txBody>
      </p:sp>
      <p:sp>
        <p:nvSpPr>
          <p:cNvPr id="3" name="2 Marcador de contenido"/>
          <p:cNvSpPr>
            <a:spLocks noGrp="1"/>
          </p:cNvSpPr>
          <p:nvPr>
            <p:ph idx="1"/>
          </p:nvPr>
        </p:nvSpPr>
        <p:spPr>
          <a:xfrm>
            <a:off x="3575050" y="204788"/>
            <a:ext cx="5111750" cy="438983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3 Marcador de texto"/>
          <p:cNvSpPr>
            <a:spLocks noGrp="1"/>
          </p:cNvSpPr>
          <p:nvPr>
            <p:ph type="body" sz="half" idx="2"/>
          </p:nvPr>
        </p:nvSpPr>
        <p:spPr>
          <a:xfrm>
            <a:off x="457201" y="1076326"/>
            <a:ext cx="3008313" cy="351829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Rectangle 4">
            <a:extLst>
              <a:ext uri="{FF2B5EF4-FFF2-40B4-BE49-F238E27FC236}">
                <a16:creationId xmlns:a16="http://schemas.microsoft.com/office/drawing/2014/main" id="{0C504CC8-F4AB-5254-B753-8B770AD6EDD9}"/>
              </a:ext>
            </a:extLst>
          </p:cNvPr>
          <p:cNvSpPr>
            <a:spLocks noGrp="1" noChangeArrowheads="1"/>
          </p:cNvSpPr>
          <p:nvPr>
            <p:ph type="dt" sz="half" idx="10"/>
          </p:nvPr>
        </p:nvSpPr>
        <p:spPr>
          <a:ln/>
        </p:spPr>
        <p:txBody>
          <a:bodyPr/>
          <a:lstStyle>
            <a:lvl1pPr>
              <a:defRPr/>
            </a:lvl1pPr>
          </a:lstStyle>
          <a:p>
            <a:pPr>
              <a:defRPr/>
            </a:pPr>
            <a:endParaRPr lang="es-ES"/>
          </a:p>
        </p:txBody>
      </p:sp>
      <p:sp>
        <p:nvSpPr>
          <p:cNvPr id="6" name="Rectangle 5">
            <a:extLst>
              <a:ext uri="{FF2B5EF4-FFF2-40B4-BE49-F238E27FC236}">
                <a16:creationId xmlns:a16="http://schemas.microsoft.com/office/drawing/2014/main" id="{794BA096-2260-86DC-8A52-83C3E89A51AF}"/>
              </a:ext>
            </a:extLst>
          </p:cNvPr>
          <p:cNvSpPr>
            <a:spLocks noGrp="1" noChangeArrowheads="1"/>
          </p:cNvSpPr>
          <p:nvPr>
            <p:ph type="ftr" sz="quarter" idx="11"/>
          </p:nvPr>
        </p:nvSpPr>
        <p:spPr>
          <a:ln/>
        </p:spPr>
        <p:txBody>
          <a:bodyPr/>
          <a:lstStyle>
            <a:lvl1pPr>
              <a:defRPr/>
            </a:lvl1pPr>
          </a:lstStyle>
          <a:p>
            <a:pPr>
              <a:defRPr/>
            </a:pPr>
            <a:endParaRPr lang="es-ES"/>
          </a:p>
        </p:txBody>
      </p:sp>
      <p:sp>
        <p:nvSpPr>
          <p:cNvPr id="7" name="Rectangle 6">
            <a:extLst>
              <a:ext uri="{FF2B5EF4-FFF2-40B4-BE49-F238E27FC236}">
                <a16:creationId xmlns:a16="http://schemas.microsoft.com/office/drawing/2014/main" id="{36C4E71C-A223-CE62-0DBD-63AE75A3B3A0}"/>
              </a:ext>
            </a:extLst>
          </p:cNvPr>
          <p:cNvSpPr>
            <a:spLocks noGrp="1" noChangeArrowheads="1"/>
          </p:cNvSpPr>
          <p:nvPr>
            <p:ph type="sldNum" sz="quarter" idx="12"/>
          </p:nvPr>
        </p:nvSpPr>
        <p:spPr>
          <a:ln/>
        </p:spPr>
        <p:txBody>
          <a:bodyPr/>
          <a:lstStyle>
            <a:lvl1pPr>
              <a:defRPr/>
            </a:lvl1pPr>
          </a:lstStyle>
          <a:p>
            <a:pPr>
              <a:defRPr/>
            </a:pPr>
            <a:fld id="{DE81D636-1C6E-43DA-94AB-322417DD5C3E}" type="slidenum">
              <a:rPr lang="es-ES" altLang="en-US"/>
              <a:pPr>
                <a:defRPr/>
              </a:pPr>
              <a:t>‹#›</a:t>
            </a:fld>
            <a:endParaRPr lang="es-ES" altLang="en-US"/>
          </a:p>
        </p:txBody>
      </p:sp>
    </p:spTree>
    <p:extLst>
      <p:ext uri="{BB962C8B-B14F-4D97-AF65-F5344CB8AC3E}">
        <p14:creationId xmlns:p14="http://schemas.microsoft.com/office/powerpoint/2010/main" val="122837418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3600450"/>
            <a:ext cx="5486400" cy="425054"/>
          </a:xfrm>
        </p:spPr>
        <p:txBody>
          <a:bodyPr anchor="b"/>
          <a:lstStyle>
            <a:lvl1pPr algn="l">
              <a:defRPr sz="1500" b="1"/>
            </a:lvl1pPr>
          </a:lstStyle>
          <a:p>
            <a:r>
              <a:rPr lang="en-GB"/>
              <a:t>Click to edit Master title style</a:t>
            </a:r>
            <a:endParaRPr lang="en-US"/>
          </a:p>
        </p:txBody>
      </p:sp>
      <p:sp>
        <p:nvSpPr>
          <p:cNvPr id="3" name="2 Marcador de posición de imagen"/>
          <p:cNvSpPr>
            <a:spLocks noGrp="1"/>
          </p:cNvSpPr>
          <p:nvPr>
            <p:ph type="pic" idx="1"/>
          </p:nvPr>
        </p:nvSpPr>
        <p:spPr>
          <a:xfrm>
            <a:off x="1792288" y="459581"/>
            <a:ext cx="5486400" cy="30861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GB" noProof="0"/>
              <a:t>Click icon to add picture</a:t>
            </a:r>
            <a:endParaRPr lang="en-US" noProof="0" dirty="0"/>
          </a:p>
        </p:txBody>
      </p:sp>
      <p:sp>
        <p:nvSpPr>
          <p:cNvPr id="4" name="3 Marcador de texto"/>
          <p:cNvSpPr>
            <a:spLocks noGrp="1"/>
          </p:cNvSpPr>
          <p:nvPr>
            <p:ph type="body" sz="half" idx="2"/>
          </p:nvPr>
        </p:nvSpPr>
        <p:spPr>
          <a:xfrm>
            <a:off x="1792288" y="4025503"/>
            <a:ext cx="5486400" cy="60364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Rectangle 4">
            <a:extLst>
              <a:ext uri="{FF2B5EF4-FFF2-40B4-BE49-F238E27FC236}">
                <a16:creationId xmlns:a16="http://schemas.microsoft.com/office/drawing/2014/main" id="{FFDF4533-9517-6E5B-455E-B3BA95925253}"/>
              </a:ext>
            </a:extLst>
          </p:cNvPr>
          <p:cNvSpPr>
            <a:spLocks noGrp="1" noChangeArrowheads="1"/>
          </p:cNvSpPr>
          <p:nvPr>
            <p:ph type="dt" sz="half" idx="10"/>
          </p:nvPr>
        </p:nvSpPr>
        <p:spPr>
          <a:ln/>
        </p:spPr>
        <p:txBody>
          <a:bodyPr/>
          <a:lstStyle>
            <a:lvl1pPr>
              <a:defRPr/>
            </a:lvl1pPr>
          </a:lstStyle>
          <a:p>
            <a:pPr>
              <a:defRPr/>
            </a:pPr>
            <a:endParaRPr lang="es-ES"/>
          </a:p>
        </p:txBody>
      </p:sp>
      <p:sp>
        <p:nvSpPr>
          <p:cNvPr id="6" name="Rectangle 5">
            <a:extLst>
              <a:ext uri="{FF2B5EF4-FFF2-40B4-BE49-F238E27FC236}">
                <a16:creationId xmlns:a16="http://schemas.microsoft.com/office/drawing/2014/main" id="{1F30B11C-D441-34E2-6463-AEF76089B6B4}"/>
              </a:ext>
            </a:extLst>
          </p:cNvPr>
          <p:cNvSpPr>
            <a:spLocks noGrp="1" noChangeArrowheads="1"/>
          </p:cNvSpPr>
          <p:nvPr>
            <p:ph type="ftr" sz="quarter" idx="11"/>
          </p:nvPr>
        </p:nvSpPr>
        <p:spPr>
          <a:ln/>
        </p:spPr>
        <p:txBody>
          <a:bodyPr/>
          <a:lstStyle>
            <a:lvl1pPr>
              <a:defRPr/>
            </a:lvl1pPr>
          </a:lstStyle>
          <a:p>
            <a:pPr>
              <a:defRPr/>
            </a:pPr>
            <a:endParaRPr lang="es-ES"/>
          </a:p>
        </p:txBody>
      </p:sp>
      <p:sp>
        <p:nvSpPr>
          <p:cNvPr id="7" name="Rectangle 6">
            <a:extLst>
              <a:ext uri="{FF2B5EF4-FFF2-40B4-BE49-F238E27FC236}">
                <a16:creationId xmlns:a16="http://schemas.microsoft.com/office/drawing/2014/main" id="{47B88399-8200-2922-69DE-160AF66AE4F3}"/>
              </a:ext>
            </a:extLst>
          </p:cNvPr>
          <p:cNvSpPr>
            <a:spLocks noGrp="1" noChangeArrowheads="1"/>
          </p:cNvSpPr>
          <p:nvPr>
            <p:ph type="sldNum" sz="quarter" idx="12"/>
          </p:nvPr>
        </p:nvSpPr>
        <p:spPr>
          <a:ln/>
        </p:spPr>
        <p:txBody>
          <a:bodyPr/>
          <a:lstStyle>
            <a:lvl1pPr>
              <a:defRPr/>
            </a:lvl1pPr>
          </a:lstStyle>
          <a:p>
            <a:pPr>
              <a:defRPr/>
            </a:pPr>
            <a:fld id="{6C370F96-B842-4A90-84AF-7B9EC6E1F736}" type="slidenum">
              <a:rPr lang="es-ES" altLang="en-US"/>
              <a:pPr>
                <a:defRPr/>
              </a:pPr>
              <a:t>‹#›</a:t>
            </a:fld>
            <a:endParaRPr lang="es-ES" altLang="en-US"/>
          </a:p>
        </p:txBody>
      </p:sp>
    </p:spTree>
    <p:extLst>
      <p:ext uri="{BB962C8B-B14F-4D97-AF65-F5344CB8AC3E}">
        <p14:creationId xmlns:p14="http://schemas.microsoft.com/office/powerpoint/2010/main" val="23213712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n-GB"/>
              <a:t>Click to edit Master title style</a:t>
            </a:r>
            <a:endParaRPr lang="en-US"/>
          </a:p>
        </p:txBody>
      </p:sp>
      <p:sp>
        <p:nvSpPr>
          <p:cNvPr id="3" name="2 Marcador de texto vertical"/>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B56F0C00-954E-5FF2-DE6F-33CB414C679A}"/>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98CED45F-FF20-2208-3697-7F829E5DBCC9}"/>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37F119EB-6A86-D064-81D1-659EF6A2A8E7}"/>
              </a:ext>
            </a:extLst>
          </p:cNvPr>
          <p:cNvSpPr>
            <a:spLocks noGrp="1" noChangeArrowheads="1"/>
          </p:cNvSpPr>
          <p:nvPr>
            <p:ph type="sldNum" sz="quarter" idx="12"/>
          </p:nvPr>
        </p:nvSpPr>
        <p:spPr>
          <a:ln/>
        </p:spPr>
        <p:txBody>
          <a:bodyPr/>
          <a:lstStyle>
            <a:lvl1pPr>
              <a:defRPr/>
            </a:lvl1pPr>
          </a:lstStyle>
          <a:p>
            <a:pPr>
              <a:defRPr/>
            </a:pPr>
            <a:fld id="{CBF30BEC-530D-4718-8133-18E7FE4B8E54}" type="slidenum">
              <a:rPr lang="es-ES" altLang="en-US"/>
              <a:pPr>
                <a:defRPr/>
              </a:pPr>
              <a:t>‹#›</a:t>
            </a:fld>
            <a:endParaRPr lang="es-ES" altLang="en-US"/>
          </a:p>
        </p:txBody>
      </p:sp>
    </p:spTree>
    <p:extLst>
      <p:ext uri="{BB962C8B-B14F-4D97-AF65-F5344CB8AC3E}">
        <p14:creationId xmlns:p14="http://schemas.microsoft.com/office/powerpoint/2010/main" val="158179463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05979"/>
            <a:ext cx="2057400" cy="4388644"/>
          </a:xfrm>
        </p:spPr>
        <p:txBody>
          <a:bodyPr vert="eaVert"/>
          <a:lstStyle/>
          <a:p>
            <a:r>
              <a:rPr lang="en-GB"/>
              <a:t>Click to edit Master title style</a:t>
            </a:r>
            <a:endParaRPr lang="en-US"/>
          </a:p>
        </p:txBody>
      </p:sp>
      <p:sp>
        <p:nvSpPr>
          <p:cNvPr id="3" name="2 Marcador de texto vertical"/>
          <p:cNvSpPr>
            <a:spLocks noGrp="1"/>
          </p:cNvSpPr>
          <p:nvPr>
            <p:ph type="body" orient="vert" idx="1"/>
          </p:nvPr>
        </p:nvSpPr>
        <p:spPr>
          <a:xfrm>
            <a:off x="457200" y="205979"/>
            <a:ext cx="6019800" cy="43886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5BB55AFF-ED67-A406-8B4B-BEC7266F5682}"/>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19160C61-D65A-3A03-C9EC-9F4F4BE2A5CA}"/>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B50F2EBE-68DE-63DF-389C-F61A49726F87}"/>
              </a:ext>
            </a:extLst>
          </p:cNvPr>
          <p:cNvSpPr>
            <a:spLocks noGrp="1" noChangeArrowheads="1"/>
          </p:cNvSpPr>
          <p:nvPr>
            <p:ph type="sldNum" sz="quarter" idx="12"/>
          </p:nvPr>
        </p:nvSpPr>
        <p:spPr>
          <a:ln/>
        </p:spPr>
        <p:txBody>
          <a:bodyPr/>
          <a:lstStyle>
            <a:lvl1pPr>
              <a:defRPr/>
            </a:lvl1pPr>
          </a:lstStyle>
          <a:p>
            <a:pPr>
              <a:defRPr/>
            </a:pPr>
            <a:fld id="{1D0B67A0-820C-4616-934D-528C3FB44512}" type="slidenum">
              <a:rPr lang="es-ES" altLang="en-US"/>
              <a:pPr>
                <a:defRPr/>
              </a:pPr>
              <a:t>‹#›</a:t>
            </a:fld>
            <a:endParaRPr lang="es-ES" altLang="en-US"/>
          </a:p>
        </p:txBody>
      </p:sp>
    </p:spTree>
    <p:extLst>
      <p:ext uri="{BB962C8B-B14F-4D97-AF65-F5344CB8AC3E}">
        <p14:creationId xmlns:p14="http://schemas.microsoft.com/office/powerpoint/2010/main" val="148952685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spTree>
    <p:extLst>
      <p:ext uri="{BB962C8B-B14F-4D97-AF65-F5344CB8AC3E}">
        <p14:creationId xmlns:p14="http://schemas.microsoft.com/office/powerpoint/2010/main" val="893883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E43B62B3-EBCA-E891-07FE-E3BC65ED8EF9}"/>
              </a:ext>
            </a:extLst>
          </p:cNvPr>
          <p:cNvSpPr>
            <a:spLocks noGrp="1" noChangeArrowheads="1"/>
          </p:cNvSpPr>
          <p:nvPr>
            <p:ph type="title"/>
          </p:nvPr>
        </p:nvSpPr>
        <p:spPr bwMode="auto">
          <a:xfrm>
            <a:off x="457200" y="205979"/>
            <a:ext cx="8229600" cy="857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31D88030-A326-5932-9736-995176E6E7FA}"/>
              </a:ext>
            </a:extLst>
          </p:cNvPr>
          <p:cNvSpPr>
            <a:spLocks noGrp="1" noChangeArrowheads="1"/>
          </p:cNvSpPr>
          <p:nvPr>
            <p:ph type="body" idx="1"/>
          </p:nvPr>
        </p:nvSpPr>
        <p:spPr bwMode="auto">
          <a:xfrm>
            <a:off x="457200" y="1200151"/>
            <a:ext cx="8229600" cy="3394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697E57DF-0C6A-9B44-DB98-B01BBB491ADC}"/>
              </a:ext>
            </a:extLst>
          </p:cNvPr>
          <p:cNvSpPr>
            <a:spLocks noGrp="1" noChangeArrowheads="1"/>
          </p:cNvSpPr>
          <p:nvPr>
            <p:ph type="dt" sz="half" idx="2"/>
          </p:nvPr>
        </p:nvSpPr>
        <p:spPr bwMode="auto">
          <a:xfrm>
            <a:off x="457200" y="4683919"/>
            <a:ext cx="2133600" cy="357188"/>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050">
                <a:latin typeface="Arial" charset="0"/>
                <a:cs typeface="Arial" charset="0"/>
              </a:defRPr>
            </a:lvl1pPr>
          </a:lstStyle>
          <a:p>
            <a:pPr>
              <a:defRPr/>
            </a:pPr>
            <a:endParaRPr lang="es-ES"/>
          </a:p>
        </p:txBody>
      </p:sp>
      <p:sp>
        <p:nvSpPr>
          <p:cNvPr id="1029" name="Rectangle 5">
            <a:extLst>
              <a:ext uri="{FF2B5EF4-FFF2-40B4-BE49-F238E27FC236}">
                <a16:creationId xmlns:a16="http://schemas.microsoft.com/office/drawing/2014/main" id="{5ABB99CE-6A09-659C-0A43-5454445874DC}"/>
              </a:ext>
            </a:extLst>
          </p:cNvPr>
          <p:cNvSpPr>
            <a:spLocks noGrp="1" noChangeArrowheads="1"/>
          </p:cNvSpPr>
          <p:nvPr>
            <p:ph type="ftr" sz="quarter" idx="3"/>
          </p:nvPr>
        </p:nvSpPr>
        <p:spPr bwMode="auto">
          <a:xfrm>
            <a:off x="3124200" y="4683919"/>
            <a:ext cx="2895600" cy="357188"/>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50">
                <a:latin typeface="Arial" charset="0"/>
                <a:cs typeface="Arial" charset="0"/>
              </a:defRPr>
            </a:lvl1pPr>
          </a:lstStyle>
          <a:p>
            <a:pPr>
              <a:defRPr/>
            </a:pPr>
            <a:endParaRPr lang="es-ES"/>
          </a:p>
        </p:txBody>
      </p:sp>
      <p:sp>
        <p:nvSpPr>
          <p:cNvPr id="1030" name="Rectangle 6">
            <a:extLst>
              <a:ext uri="{FF2B5EF4-FFF2-40B4-BE49-F238E27FC236}">
                <a16:creationId xmlns:a16="http://schemas.microsoft.com/office/drawing/2014/main" id="{5ECBB43E-E6C9-5E07-0AC9-C0AFB08C2417}"/>
              </a:ext>
            </a:extLst>
          </p:cNvPr>
          <p:cNvSpPr>
            <a:spLocks noGrp="1" noChangeArrowheads="1"/>
          </p:cNvSpPr>
          <p:nvPr>
            <p:ph type="sldNum" sz="quarter" idx="4"/>
          </p:nvPr>
        </p:nvSpPr>
        <p:spPr bwMode="auto">
          <a:xfrm>
            <a:off x="6553200" y="4683919"/>
            <a:ext cx="2133600" cy="357188"/>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50" smtClean="0"/>
            </a:lvl1pPr>
          </a:lstStyle>
          <a:p>
            <a:pPr>
              <a:defRPr/>
            </a:pPr>
            <a:fld id="{0630159C-44B9-4CD1-888C-A19ACF7B0A36}" type="slidenum">
              <a:rPr lang="es-ES" altLang="en-US"/>
              <a:pPr>
                <a:defRPr/>
              </a:pPr>
              <a:t>‹#›</a:t>
            </a:fld>
            <a:endParaRPr lang="es-ES" altLang="en-US"/>
          </a:p>
        </p:txBody>
      </p:sp>
    </p:spTree>
    <p:extLst>
      <p:ext uri="{BB962C8B-B14F-4D97-AF65-F5344CB8AC3E}">
        <p14:creationId xmlns:p14="http://schemas.microsoft.com/office/powerpoint/2010/main" val="280752701"/>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Lst>
  <p:hf sldNum="0" hdr="0" ftr="0" dt="0"/>
  <p:txStyles>
    <p:titleStyle>
      <a:lvl1pPr algn="ctr"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3300">
          <a:solidFill>
            <a:schemeClr val="tx2"/>
          </a:solidFill>
          <a:latin typeface="Arial" charset="0"/>
          <a:cs typeface="Arial" charset="0"/>
        </a:defRPr>
      </a:lvl2pPr>
      <a:lvl3pPr algn="ctr" rtl="0" eaLnBrk="1" fontAlgn="base" hangingPunct="1">
        <a:spcBef>
          <a:spcPct val="0"/>
        </a:spcBef>
        <a:spcAft>
          <a:spcPct val="0"/>
        </a:spcAft>
        <a:defRPr sz="3300">
          <a:solidFill>
            <a:schemeClr val="tx2"/>
          </a:solidFill>
          <a:latin typeface="Arial" charset="0"/>
          <a:cs typeface="Arial" charset="0"/>
        </a:defRPr>
      </a:lvl3pPr>
      <a:lvl4pPr algn="ctr" rtl="0" eaLnBrk="1" fontAlgn="base" hangingPunct="1">
        <a:spcBef>
          <a:spcPct val="0"/>
        </a:spcBef>
        <a:spcAft>
          <a:spcPct val="0"/>
        </a:spcAft>
        <a:defRPr sz="3300">
          <a:solidFill>
            <a:schemeClr val="tx2"/>
          </a:solidFill>
          <a:latin typeface="Arial" charset="0"/>
          <a:cs typeface="Arial" charset="0"/>
        </a:defRPr>
      </a:lvl4pPr>
      <a:lvl5pPr algn="ctr" rtl="0" eaLnBrk="1" fontAlgn="base" hangingPunct="1">
        <a:spcBef>
          <a:spcPct val="0"/>
        </a:spcBef>
        <a:spcAft>
          <a:spcPct val="0"/>
        </a:spcAft>
        <a:defRPr sz="3300">
          <a:solidFill>
            <a:schemeClr val="tx2"/>
          </a:solidFill>
          <a:latin typeface="Arial" charset="0"/>
          <a:cs typeface="Arial" charset="0"/>
        </a:defRPr>
      </a:lvl5pPr>
      <a:lvl6pPr marL="342900" algn="ctr" rtl="0" eaLnBrk="1" fontAlgn="base" hangingPunct="1">
        <a:spcBef>
          <a:spcPct val="0"/>
        </a:spcBef>
        <a:spcAft>
          <a:spcPct val="0"/>
        </a:spcAft>
        <a:defRPr sz="3300">
          <a:solidFill>
            <a:schemeClr val="tx2"/>
          </a:solidFill>
          <a:latin typeface="Arial" charset="0"/>
          <a:cs typeface="Arial" charset="0"/>
        </a:defRPr>
      </a:lvl6pPr>
      <a:lvl7pPr marL="685800" algn="ctr" rtl="0" eaLnBrk="1" fontAlgn="base" hangingPunct="1">
        <a:spcBef>
          <a:spcPct val="0"/>
        </a:spcBef>
        <a:spcAft>
          <a:spcPct val="0"/>
        </a:spcAft>
        <a:defRPr sz="3300">
          <a:solidFill>
            <a:schemeClr val="tx2"/>
          </a:solidFill>
          <a:latin typeface="Arial" charset="0"/>
          <a:cs typeface="Arial" charset="0"/>
        </a:defRPr>
      </a:lvl7pPr>
      <a:lvl8pPr marL="1028700" algn="ctr" rtl="0" eaLnBrk="1" fontAlgn="base" hangingPunct="1">
        <a:spcBef>
          <a:spcPct val="0"/>
        </a:spcBef>
        <a:spcAft>
          <a:spcPct val="0"/>
        </a:spcAft>
        <a:defRPr sz="3300">
          <a:solidFill>
            <a:schemeClr val="tx2"/>
          </a:solidFill>
          <a:latin typeface="Arial" charset="0"/>
          <a:cs typeface="Arial" charset="0"/>
        </a:defRPr>
      </a:lvl8pPr>
      <a:lvl9pPr marL="1371600" algn="ctr" rtl="0" eaLnBrk="1" fontAlgn="base" hangingPunct="1">
        <a:spcBef>
          <a:spcPct val="0"/>
        </a:spcBef>
        <a:spcAft>
          <a:spcPct val="0"/>
        </a:spcAft>
        <a:defRPr sz="3300">
          <a:solidFill>
            <a:schemeClr val="tx2"/>
          </a:solidFill>
          <a:latin typeface="Arial" charset="0"/>
          <a:cs typeface="Arial" charset="0"/>
        </a:defRPr>
      </a:lvl9pPr>
    </p:titleStyle>
    <p:bodyStyle>
      <a:lvl1pPr marL="257175" indent="-257175" algn="l" rtl="0" eaLnBrk="1" fontAlgn="base" hangingPunct="1">
        <a:spcBef>
          <a:spcPct val="20000"/>
        </a:spcBef>
        <a:spcAft>
          <a:spcPct val="0"/>
        </a:spcAft>
        <a:buChar char="•"/>
        <a:defRPr sz="2400">
          <a:solidFill>
            <a:schemeClr val="tx1"/>
          </a:solidFill>
          <a:latin typeface="+mn-lt"/>
          <a:ea typeface="+mn-ea"/>
          <a:cs typeface="+mn-cs"/>
        </a:defRPr>
      </a:lvl1pPr>
      <a:lvl2pPr marL="557213" indent="-214313" algn="l" rtl="0" eaLnBrk="1" fontAlgn="base" hangingPunct="1">
        <a:spcBef>
          <a:spcPct val="20000"/>
        </a:spcBef>
        <a:spcAft>
          <a:spcPct val="0"/>
        </a:spcAft>
        <a:buChar char="–"/>
        <a:defRPr sz="2100">
          <a:solidFill>
            <a:schemeClr val="tx1"/>
          </a:solidFill>
          <a:latin typeface="+mn-lt"/>
          <a:cs typeface="+mn-cs"/>
        </a:defRPr>
      </a:lvl2pPr>
      <a:lvl3pPr marL="857250" indent="-171450" algn="l" rtl="0" eaLnBrk="1" fontAlgn="base" hangingPunct="1">
        <a:spcBef>
          <a:spcPct val="20000"/>
        </a:spcBef>
        <a:spcAft>
          <a:spcPct val="0"/>
        </a:spcAft>
        <a:buChar char="•"/>
        <a:defRPr sz="1800">
          <a:solidFill>
            <a:schemeClr val="tx1"/>
          </a:solidFill>
          <a:latin typeface="+mn-lt"/>
          <a:cs typeface="+mn-cs"/>
        </a:defRPr>
      </a:lvl3pPr>
      <a:lvl4pPr marL="1200150" indent="-171450" algn="l" rtl="0" eaLnBrk="1" fontAlgn="base" hangingPunct="1">
        <a:spcBef>
          <a:spcPct val="20000"/>
        </a:spcBef>
        <a:spcAft>
          <a:spcPct val="0"/>
        </a:spcAft>
        <a:buChar char="–"/>
        <a:defRPr sz="1500">
          <a:solidFill>
            <a:schemeClr val="tx1"/>
          </a:solidFill>
          <a:latin typeface="+mn-lt"/>
          <a:cs typeface="+mn-cs"/>
        </a:defRPr>
      </a:lvl4pPr>
      <a:lvl5pPr marL="1543050" indent="-171450" algn="l" rtl="0" eaLnBrk="1" fontAlgn="base" hangingPunct="1">
        <a:spcBef>
          <a:spcPct val="20000"/>
        </a:spcBef>
        <a:spcAft>
          <a:spcPct val="0"/>
        </a:spcAft>
        <a:buChar char="»"/>
        <a:defRPr sz="1500">
          <a:solidFill>
            <a:schemeClr val="tx1"/>
          </a:solidFill>
          <a:latin typeface="+mn-lt"/>
          <a:cs typeface="+mn-cs"/>
        </a:defRPr>
      </a:lvl5pPr>
      <a:lvl6pPr marL="1885950" indent="-171450" algn="l" rtl="0" eaLnBrk="1" fontAlgn="base" hangingPunct="1">
        <a:spcBef>
          <a:spcPct val="20000"/>
        </a:spcBef>
        <a:spcAft>
          <a:spcPct val="0"/>
        </a:spcAft>
        <a:buChar char="»"/>
        <a:defRPr sz="1500">
          <a:solidFill>
            <a:schemeClr val="tx1"/>
          </a:solidFill>
          <a:latin typeface="+mn-lt"/>
          <a:cs typeface="+mn-cs"/>
        </a:defRPr>
      </a:lvl6pPr>
      <a:lvl7pPr marL="2228850" indent="-171450" algn="l" rtl="0" eaLnBrk="1" fontAlgn="base" hangingPunct="1">
        <a:spcBef>
          <a:spcPct val="20000"/>
        </a:spcBef>
        <a:spcAft>
          <a:spcPct val="0"/>
        </a:spcAft>
        <a:buChar char="»"/>
        <a:defRPr sz="1500">
          <a:solidFill>
            <a:schemeClr val="tx1"/>
          </a:solidFill>
          <a:latin typeface="+mn-lt"/>
          <a:cs typeface="+mn-cs"/>
        </a:defRPr>
      </a:lvl7pPr>
      <a:lvl8pPr marL="2571750" indent="-171450" algn="l" rtl="0" eaLnBrk="1" fontAlgn="base" hangingPunct="1">
        <a:spcBef>
          <a:spcPct val="20000"/>
        </a:spcBef>
        <a:spcAft>
          <a:spcPct val="0"/>
        </a:spcAft>
        <a:buChar char="»"/>
        <a:defRPr sz="1500">
          <a:solidFill>
            <a:schemeClr val="tx1"/>
          </a:solidFill>
          <a:latin typeface="+mn-lt"/>
          <a:cs typeface="+mn-cs"/>
        </a:defRPr>
      </a:lvl8pPr>
      <a:lvl9pPr marL="2914650" indent="-171450" algn="l" rtl="0" eaLnBrk="1" fontAlgn="base" hangingPunct="1">
        <a:spcBef>
          <a:spcPct val="20000"/>
        </a:spcBef>
        <a:spcAft>
          <a:spcPct val="0"/>
        </a:spcAft>
        <a:buChar char="»"/>
        <a:defRPr sz="1500">
          <a:solidFill>
            <a:schemeClr val="tx1"/>
          </a:solidFill>
          <a:latin typeface="+mn-lt"/>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16.sv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hyperlink" Target="https://www.ons.gov.uk/economy/inflationandpriceindices" TargetMode="External"/><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0"/>
          <p:cNvSpPr/>
          <p:nvPr/>
        </p:nvSpPr>
        <p:spPr>
          <a:xfrm>
            <a:off x="405705" y="1548557"/>
            <a:ext cx="4903589" cy="1041499"/>
          </a:xfrm>
          <a:prstGeom prst="rect">
            <a:avLst/>
          </a:prstGeom>
          <a:noFill/>
          <a:ln/>
        </p:spPr>
        <p:txBody>
          <a:bodyPr wrap="square" lIns="0" tIns="0" rIns="0" bIns="0" rtlCol="0" anchor="t">
            <a:normAutofit/>
          </a:bodyPr>
          <a:lstStyle/>
          <a:p>
            <a:pPr marL="0" indent="0" algn="l">
              <a:lnSpc>
                <a:spcPct val="104000"/>
              </a:lnSpc>
              <a:buNone/>
            </a:pPr>
            <a:r>
              <a:rPr lang="en-US" sz="3250" dirty="0">
                <a:solidFill>
                  <a:srgbClr val="787878"/>
                </a:solidFill>
                <a:latin typeface="Baskervville" pitchFamily="34" charset="0"/>
                <a:ea typeface="Baskervville" pitchFamily="34" charset="-122"/>
                <a:cs typeface="Baskervville" pitchFamily="34" charset="-120"/>
              </a:rPr>
              <a:t>Basil's Bakery: Analysing Sales Stagnation</a:t>
            </a:r>
            <a:endParaRPr lang="en-US" sz="3250" dirty="0"/>
          </a:p>
        </p:txBody>
      </p:sp>
      <p:sp>
        <p:nvSpPr>
          <p:cNvPr id="4" name="Text 1"/>
          <p:cNvSpPr/>
          <p:nvPr/>
        </p:nvSpPr>
        <p:spPr>
          <a:xfrm>
            <a:off x="433276" y="2704074"/>
            <a:ext cx="5360789" cy="185440"/>
          </a:xfrm>
          <a:prstGeom prst="rect">
            <a:avLst/>
          </a:prstGeom>
          <a:noFill/>
          <a:ln/>
        </p:spPr>
        <p:txBody>
          <a:bodyPr wrap="none" lIns="0" tIns="0" rIns="0" bIns="0" rtlCol="0" anchor="t"/>
          <a:lstStyle/>
          <a:p>
            <a:pPr marL="0" indent="0" algn="l">
              <a:lnSpc>
                <a:spcPct val="133000"/>
              </a:lnSpc>
              <a:buNone/>
            </a:pPr>
            <a:r>
              <a:rPr lang="en-US" sz="900" dirty="0">
                <a:solidFill>
                  <a:srgbClr val="6E6666"/>
                </a:solidFill>
                <a:latin typeface="Poppins" pitchFamily="34" charset="0"/>
                <a:ea typeface="Poppins" pitchFamily="34" charset="-122"/>
                <a:cs typeface="Poppins" pitchFamily="34" charset="-120"/>
              </a:rPr>
              <a:t>Using PESTEL and Fishbone Analysis</a:t>
            </a:r>
            <a:endParaRPr lang="en-US" sz="900" dirty="0"/>
          </a:p>
        </p:txBody>
      </p:sp>
      <p:pic>
        <p:nvPicPr>
          <p:cNvPr id="5"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276" y="3115559"/>
            <a:ext cx="5158826" cy="829254"/>
          </a:xfrm>
          <a:prstGeom prst="rect">
            <a:avLst/>
          </a:prstGeom>
        </p:spPr>
      </p:pic>
      <p:sp>
        <p:nvSpPr>
          <p:cNvPr id="6" name="Text 2"/>
          <p:cNvSpPr/>
          <p:nvPr/>
        </p:nvSpPr>
        <p:spPr>
          <a:xfrm>
            <a:off x="550143" y="3079700"/>
            <a:ext cx="2988692" cy="260300"/>
          </a:xfrm>
          <a:prstGeom prst="rect">
            <a:avLst/>
          </a:prstGeom>
          <a:noFill/>
          <a:ln/>
        </p:spPr>
        <p:txBody>
          <a:bodyPr wrap="none" lIns="0" tIns="0" rIns="0" bIns="0" rtlCol="0" anchor="t"/>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Student Name: </a:t>
            </a:r>
            <a:r>
              <a:rPr lang="en-US" sz="1600" dirty="0" err="1">
                <a:solidFill>
                  <a:srgbClr val="6E6666"/>
                </a:solidFill>
                <a:latin typeface="Baskervville" pitchFamily="34" charset="0"/>
                <a:ea typeface="Baskervville" pitchFamily="34" charset="-122"/>
                <a:cs typeface="Baskervville" pitchFamily="34" charset="-120"/>
              </a:rPr>
              <a:t>Petru</a:t>
            </a:r>
            <a:r>
              <a:rPr lang="en-US" sz="1600" dirty="0">
                <a:solidFill>
                  <a:srgbClr val="6E6666"/>
                </a:solidFill>
                <a:latin typeface="Baskervville" pitchFamily="34" charset="0"/>
                <a:ea typeface="Baskervville" pitchFamily="34" charset="-122"/>
                <a:cs typeface="Baskervville" pitchFamily="34" charset="-120"/>
              </a:rPr>
              <a:t> </a:t>
            </a:r>
            <a:r>
              <a:rPr lang="en-US" sz="1600" dirty="0" err="1">
                <a:solidFill>
                  <a:srgbClr val="6E6666"/>
                </a:solidFill>
                <a:latin typeface="Baskervville" pitchFamily="34" charset="0"/>
                <a:ea typeface="Baskervville" pitchFamily="34" charset="-122"/>
                <a:cs typeface="Baskervville" pitchFamily="34" charset="-120"/>
              </a:rPr>
              <a:t>Beatris</a:t>
            </a:r>
            <a:r>
              <a:rPr lang="en-US" sz="1600" dirty="0">
                <a:solidFill>
                  <a:srgbClr val="6E6666"/>
                </a:solidFill>
                <a:latin typeface="Baskervville" pitchFamily="34" charset="0"/>
                <a:ea typeface="Baskervville" pitchFamily="34" charset="-122"/>
                <a:cs typeface="Baskervville" pitchFamily="34" charset="-120"/>
              </a:rPr>
              <a:t> Ilie</a:t>
            </a:r>
          </a:p>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 Student Number: 2520899</a:t>
            </a:r>
            <a:endParaRPr lang="en-US" sz="1600" dirty="0"/>
          </a:p>
        </p:txBody>
      </p:sp>
      <p:sp>
        <p:nvSpPr>
          <p:cNvPr id="7" name="Text 3"/>
          <p:cNvSpPr/>
          <p:nvPr/>
        </p:nvSpPr>
        <p:spPr>
          <a:xfrm>
            <a:off x="550143" y="3409504"/>
            <a:ext cx="4759151" cy="185440"/>
          </a:xfrm>
          <a:prstGeom prst="rect">
            <a:avLst/>
          </a:prstGeom>
          <a:noFill/>
          <a:ln/>
        </p:spPr>
        <p:txBody>
          <a:bodyPr wrap="none" lIns="0" tIns="0" rIns="0" bIns="0" rtlCol="0" anchor="t"/>
          <a:lstStyle/>
          <a:p>
            <a:pPr marL="0" indent="0" algn="l">
              <a:lnSpc>
                <a:spcPct val="133000"/>
              </a:lnSpc>
              <a:buNone/>
            </a:pPr>
            <a:endParaRPr lang="en-US" sz="900" dirty="0">
              <a:solidFill>
                <a:srgbClr val="6E6666"/>
              </a:solidFill>
              <a:latin typeface="Poppins" pitchFamily="34" charset="0"/>
              <a:ea typeface="Poppins" pitchFamily="34" charset="-122"/>
              <a:cs typeface="Poppins" pitchFamily="34" charset="-120"/>
            </a:endParaRPr>
          </a:p>
          <a:p>
            <a:pPr marL="0" indent="0" algn="l">
              <a:lnSpc>
                <a:spcPct val="133000"/>
              </a:lnSpc>
              <a:buNone/>
            </a:pPr>
            <a:r>
              <a:rPr lang="en-US" sz="900" dirty="0">
                <a:solidFill>
                  <a:srgbClr val="6E6666"/>
                </a:solidFill>
                <a:latin typeface="Poppins" pitchFamily="34" charset="0"/>
                <a:ea typeface="Poppins" pitchFamily="34" charset="-122"/>
                <a:cs typeface="Poppins" pitchFamily="34" charset="-120"/>
              </a:rPr>
              <a:t>Module Code: LCLM 4004</a:t>
            </a:r>
            <a:br>
              <a:rPr lang="en-US" sz="900" dirty="0">
                <a:solidFill>
                  <a:srgbClr val="6E6666"/>
                </a:solidFill>
                <a:latin typeface="Poppins" pitchFamily="34" charset="0"/>
                <a:ea typeface="Poppins" pitchFamily="34" charset="-122"/>
                <a:cs typeface="Poppins" pitchFamily="34" charset="-120"/>
              </a:rPr>
            </a:br>
            <a:r>
              <a:rPr lang="en-US" sz="900" dirty="0">
                <a:solidFill>
                  <a:srgbClr val="6E6666"/>
                </a:solidFill>
                <a:latin typeface="Poppins" pitchFamily="34" charset="0"/>
                <a:ea typeface="Poppins" pitchFamily="34" charset="-122"/>
                <a:cs typeface="Poppins" pitchFamily="34" charset="-120"/>
              </a:rPr>
              <a:t>Module Name:  Problem Solving and Decision Making</a:t>
            </a:r>
            <a:br>
              <a:rPr lang="en-US" sz="900" dirty="0">
                <a:solidFill>
                  <a:srgbClr val="6E6666"/>
                </a:solidFill>
                <a:latin typeface="Poppins" pitchFamily="34" charset="0"/>
                <a:ea typeface="Poppins" pitchFamily="34" charset="-122"/>
                <a:cs typeface="Poppins" pitchFamily="34" charset="-120"/>
              </a:rPr>
            </a:br>
            <a:r>
              <a:rPr lang="en-US" sz="900" dirty="0">
                <a:solidFill>
                  <a:srgbClr val="6E6666"/>
                </a:solidFill>
                <a:latin typeface="Poppins" pitchFamily="34" charset="0"/>
                <a:ea typeface="Poppins" pitchFamily="34" charset="-122"/>
                <a:cs typeface="Poppins" pitchFamily="34" charset="-120"/>
              </a:rPr>
              <a:t>Lecturer Name: </a:t>
            </a:r>
            <a:r>
              <a:rPr lang="en-US" sz="900" dirty="0" err="1">
                <a:solidFill>
                  <a:srgbClr val="6E6666"/>
                </a:solidFill>
                <a:latin typeface="Poppins" pitchFamily="34" charset="0"/>
                <a:ea typeface="Poppins" pitchFamily="34" charset="-122"/>
                <a:cs typeface="Poppins" pitchFamily="34" charset="-120"/>
              </a:rPr>
              <a:t>Chijioke</a:t>
            </a:r>
            <a:r>
              <a:rPr lang="en-US" sz="900" dirty="0">
                <a:solidFill>
                  <a:srgbClr val="6E6666"/>
                </a:solidFill>
                <a:latin typeface="Poppins" pitchFamily="34" charset="0"/>
                <a:ea typeface="Poppins" pitchFamily="34" charset="-122"/>
                <a:cs typeface="Poppins" pitchFamily="34" charset="-120"/>
              </a:rPr>
              <a:t> Uba</a:t>
            </a:r>
            <a:endParaRPr lang="en-US" sz="900" dirty="0"/>
          </a:p>
        </p:txBody>
      </p:sp>
      <p:pic>
        <p:nvPicPr>
          <p:cNvPr id="9" name="Picture 8">
            <a:extLst>
              <a:ext uri="{FF2B5EF4-FFF2-40B4-BE49-F238E27FC236}">
                <a16:creationId xmlns:a16="http://schemas.microsoft.com/office/drawing/2014/main" id="{5C70DE8C-9A5A-EDEF-8600-1B4C5C10A6BB}"/>
              </a:ext>
            </a:extLst>
          </p:cNvPr>
          <p:cNvPicPr>
            <a:picLocks noChangeAspect="1"/>
          </p:cNvPicPr>
          <p:nvPr/>
        </p:nvPicPr>
        <p:blipFill>
          <a:blip r:embed="rId5"/>
          <a:stretch>
            <a:fillRect/>
          </a:stretch>
        </p:blipFill>
        <p:spPr>
          <a:xfrm>
            <a:off x="6030330" y="848300"/>
            <a:ext cx="3113670" cy="3944038"/>
          </a:xfrm>
          <a:prstGeom prst="rect">
            <a:avLst/>
          </a:prstGeom>
        </p:spPr>
      </p:pic>
      <p:pic>
        <p:nvPicPr>
          <p:cNvPr id="11" name="Picture 10">
            <a:extLst>
              <a:ext uri="{FF2B5EF4-FFF2-40B4-BE49-F238E27FC236}">
                <a16:creationId xmlns:a16="http://schemas.microsoft.com/office/drawing/2014/main" id="{C38DA70D-C922-BB22-AEBF-A7485177DB20}"/>
              </a:ext>
            </a:extLst>
          </p:cNvPr>
          <p:cNvPicPr>
            <a:picLocks noChangeAspect="1"/>
          </p:cNvPicPr>
          <p:nvPr/>
        </p:nvPicPr>
        <p:blipFill>
          <a:blip r:embed="rId6"/>
          <a:stretch>
            <a:fillRect/>
          </a:stretch>
        </p:blipFill>
        <p:spPr>
          <a:xfrm>
            <a:off x="7000875" y="4883200"/>
            <a:ext cx="2143125" cy="2603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2">
            <a:extLst>
              <a:ext uri="{FF2B5EF4-FFF2-40B4-BE49-F238E27FC236}">
                <a16:creationId xmlns:a16="http://schemas.microsoft.com/office/drawing/2014/main" id="{B4442C68-7AA0-06BA-D5BC-558E57D00467}"/>
              </a:ext>
            </a:extLst>
          </p:cNvPr>
          <p:cNvSpPr/>
          <p:nvPr/>
        </p:nvSpPr>
        <p:spPr>
          <a:xfrm>
            <a:off x="3944164" y="1496818"/>
            <a:ext cx="4416136" cy="2767287"/>
          </a:xfrm>
          <a:prstGeom prst="rect">
            <a:avLst/>
          </a:prstGeom>
          <a:noFill/>
          <a:ln/>
        </p:spPr>
        <p:txBody>
          <a:bodyPr wrap="square" lIns="0" tIns="0" rIns="0" bIns="0" rtlCol="0" anchor="t">
            <a:noAutofit/>
          </a:bodyPr>
          <a:lstStyle/>
          <a:p>
            <a:pPr marL="342900" indent="-342900" algn="l">
              <a:lnSpc>
                <a:spcPct val="150000"/>
              </a:lnSpc>
              <a:buSzPct val="100000"/>
              <a:buChar char="•"/>
            </a:pPr>
            <a:r>
              <a:rPr lang="en-US" sz="1400" dirty="0">
                <a:solidFill>
                  <a:srgbClr val="6E6666"/>
                </a:solidFill>
                <a:latin typeface="Poppins" pitchFamily="34" charset="0"/>
                <a:ea typeface="Poppins" pitchFamily="34" charset="-122"/>
                <a:cs typeface="Poppins" pitchFamily="34" charset="-120"/>
              </a:rPr>
              <a:t>Independent artisan bakery, established 2015, Coventry, UK</a:t>
            </a:r>
            <a:endParaRPr lang="en-US" sz="1400" dirty="0"/>
          </a:p>
          <a:p>
            <a:pPr marL="342900" indent="-342900" algn="l">
              <a:lnSpc>
                <a:spcPct val="150000"/>
              </a:lnSpc>
              <a:buSzPct val="100000"/>
              <a:buChar char="•"/>
            </a:pPr>
            <a:r>
              <a:rPr lang="en-US" sz="1400" dirty="0">
                <a:solidFill>
                  <a:srgbClr val="6E6666"/>
                </a:solidFill>
                <a:latin typeface="Poppins" pitchFamily="34" charset="0"/>
                <a:ea typeface="Poppins" pitchFamily="34" charset="-122"/>
                <a:cs typeface="Poppins" pitchFamily="34" charset="-120"/>
              </a:rPr>
              <a:t>Sales grew steadily until 2019</a:t>
            </a:r>
            <a:endParaRPr lang="en-US" sz="1400" dirty="0"/>
          </a:p>
          <a:p>
            <a:pPr marL="342900" indent="-342900" algn="l">
              <a:lnSpc>
                <a:spcPct val="150000"/>
              </a:lnSpc>
              <a:buSzPct val="100000"/>
              <a:buChar char="•"/>
            </a:pPr>
            <a:r>
              <a:rPr lang="en-US" sz="1400" dirty="0">
                <a:solidFill>
                  <a:srgbClr val="6E6666"/>
                </a:solidFill>
                <a:latin typeface="Poppins" pitchFamily="34" charset="0"/>
                <a:ea typeface="Poppins" pitchFamily="34" charset="-122"/>
                <a:cs typeface="Poppins" pitchFamily="34" charset="-120"/>
              </a:rPr>
              <a:t>Since 2023, sales remain ~25% below pre-pandemic levels</a:t>
            </a:r>
            <a:endParaRPr lang="en-US" sz="1400" dirty="0"/>
          </a:p>
          <a:p>
            <a:pPr marL="342900" indent="-342900" algn="l">
              <a:lnSpc>
                <a:spcPct val="150000"/>
              </a:lnSpc>
              <a:buSzPct val="100000"/>
              <a:buChar char="•"/>
            </a:pPr>
            <a:r>
              <a:rPr lang="en-US" sz="1400" dirty="0">
                <a:solidFill>
                  <a:srgbClr val="6E6666"/>
                </a:solidFill>
                <a:latin typeface="Poppins" pitchFamily="34" charset="0"/>
                <a:ea typeface="Poppins" pitchFamily="34" charset="-122"/>
                <a:cs typeface="Poppins" pitchFamily="34" charset="-120"/>
              </a:rPr>
              <a:t>Rising costs and shifting customer behaviour threaten viability</a:t>
            </a:r>
            <a:endParaRPr lang="en-US" sz="1400" dirty="0"/>
          </a:p>
        </p:txBody>
      </p:sp>
      <p:sp>
        <p:nvSpPr>
          <p:cNvPr id="4" name="TextBox 3">
            <a:extLst>
              <a:ext uri="{FF2B5EF4-FFF2-40B4-BE49-F238E27FC236}">
                <a16:creationId xmlns:a16="http://schemas.microsoft.com/office/drawing/2014/main" id="{0F490B1D-2E75-8F4C-1667-25773BC09670}"/>
              </a:ext>
            </a:extLst>
          </p:cNvPr>
          <p:cNvSpPr txBox="1"/>
          <p:nvPr/>
        </p:nvSpPr>
        <p:spPr>
          <a:xfrm>
            <a:off x="4914900" y="293076"/>
            <a:ext cx="4572000" cy="584647"/>
          </a:xfrm>
          <a:prstGeom prst="rect">
            <a:avLst/>
          </a:prstGeom>
          <a:noFill/>
        </p:spPr>
        <p:txBody>
          <a:bodyPr wrap="square">
            <a:spAutoFit/>
          </a:bodyPr>
          <a:lstStyle/>
          <a:p>
            <a:pPr marL="0" indent="0" algn="l">
              <a:lnSpc>
                <a:spcPct val="104000"/>
              </a:lnSpc>
              <a:buNone/>
            </a:pPr>
            <a:r>
              <a:rPr lang="en-US" sz="3200" dirty="0">
                <a:solidFill>
                  <a:schemeClr val="bg1"/>
                </a:solidFill>
                <a:latin typeface="Baskervville" pitchFamily="34" charset="0"/>
                <a:ea typeface="Baskervville" pitchFamily="34" charset="-122"/>
                <a:cs typeface="Baskervville" pitchFamily="34" charset="-120"/>
              </a:rPr>
              <a:t>Introduction</a:t>
            </a:r>
            <a:endParaRPr lang="en-US" sz="3200" dirty="0">
              <a:solidFill>
                <a:schemeClr val="bg1"/>
              </a:solidFill>
            </a:endParaRPr>
          </a:p>
        </p:txBody>
      </p:sp>
      <p:pic>
        <p:nvPicPr>
          <p:cNvPr id="6" name="Picture 5">
            <a:extLst>
              <a:ext uri="{FF2B5EF4-FFF2-40B4-BE49-F238E27FC236}">
                <a16:creationId xmlns:a16="http://schemas.microsoft.com/office/drawing/2014/main" id="{ACE75E51-570F-50A6-A6CD-FF711CE1D1DB}"/>
              </a:ext>
            </a:extLst>
          </p:cNvPr>
          <p:cNvPicPr>
            <a:picLocks noChangeAspect="1"/>
          </p:cNvPicPr>
          <p:nvPr/>
        </p:nvPicPr>
        <p:blipFill>
          <a:blip r:embed="rId3"/>
          <a:stretch>
            <a:fillRect/>
          </a:stretch>
        </p:blipFill>
        <p:spPr>
          <a:xfrm>
            <a:off x="0" y="0"/>
            <a:ext cx="3431031" cy="5143500"/>
          </a:xfrm>
          <a:prstGeom prst="rect">
            <a:avLst/>
          </a:prstGeom>
        </p:spPr>
      </p:pic>
      <p:pic>
        <p:nvPicPr>
          <p:cNvPr id="3" name="Picture 2">
            <a:extLst>
              <a:ext uri="{FF2B5EF4-FFF2-40B4-BE49-F238E27FC236}">
                <a16:creationId xmlns:a16="http://schemas.microsoft.com/office/drawing/2014/main" id="{8DDE9061-68EE-9B11-4E97-9D631966FED6}"/>
              </a:ext>
            </a:extLst>
          </p:cNvPr>
          <p:cNvPicPr>
            <a:picLocks noChangeAspect="1"/>
          </p:cNvPicPr>
          <p:nvPr/>
        </p:nvPicPr>
        <p:blipFill>
          <a:blip r:embed="rId4"/>
          <a:stretch>
            <a:fillRect/>
          </a:stretch>
        </p:blipFill>
        <p:spPr>
          <a:xfrm>
            <a:off x="7000875" y="4883200"/>
            <a:ext cx="2143125" cy="260300"/>
          </a:xfrm>
          <a:prstGeom prst="rect">
            <a:avLst/>
          </a:prstGeom>
        </p:spPr>
      </p:pic>
    </p:spTree>
    <p:extLst>
      <p:ext uri="{BB962C8B-B14F-4D97-AF65-F5344CB8AC3E}">
        <p14:creationId xmlns:p14="http://schemas.microsoft.com/office/powerpoint/2010/main" val="2086894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05705" y="342379"/>
            <a:ext cx="6554614" cy="520750"/>
          </a:xfrm>
          <a:prstGeom prst="rect">
            <a:avLst/>
          </a:prstGeom>
          <a:noFill/>
          <a:ln/>
        </p:spPr>
        <p:txBody>
          <a:bodyPr wrap="none" lIns="0" tIns="0" rIns="0" bIns="0" rtlCol="0" anchor="t"/>
          <a:lstStyle/>
          <a:p>
            <a:pPr marL="0" indent="0" algn="l">
              <a:lnSpc>
                <a:spcPct val="104000"/>
              </a:lnSpc>
              <a:buNone/>
            </a:pPr>
            <a:r>
              <a:rPr lang="en-US" sz="3200" dirty="0">
                <a:solidFill>
                  <a:schemeClr val="bg1"/>
                </a:solidFill>
                <a:latin typeface="Baskervville" pitchFamily="34" charset="0"/>
                <a:ea typeface="Baskervville" pitchFamily="34" charset="-122"/>
                <a:cs typeface="Baskervville" pitchFamily="34" charset="-120"/>
              </a:rPr>
              <a:t>Nature and Scope of the Problem</a:t>
            </a:r>
            <a:endParaRPr lang="en-US" sz="3200" dirty="0">
              <a:solidFill>
                <a:schemeClr val="bg1"/>
              </a:solidFill>
            </a:endParaRPr>
          </a:p>
        </p:txBody>
      </p:sp>
      <p:sp>
        <p:nvSpPr>
          <p:cNvPr id="3" name="Text 1"/>
          <p:cNvSpPr/>
          <p:nvPr/>
        </p:nvSpPr>
        <p:spPr>
          <a:xfrm>
            <a:off x="782389" y="1152823"/>
            <a:ext cx="2540273" cy="260300"/>
          </a:xfrm>
          <a:prstGeom prst="rect">
            <a:avLst/>
          </a:prstGeom>
          <a:noFill/>
          <a:ln/>
        </p:spPr>
        <p:txBody>
          <a:bodyPr wrap="none" lIns="0" tIns="0" rIns="0" bIns="0" rtlCol="0" anchor="t"/>
          <a:lstStyle/>
          <a:p>
            <a:pPr marL="0" indent="0" algn="l">
              <a:lnSpc>
                <a:spcPct val="104000"/>
              </a:lnSpc>
              <a:buNone/>
            </a:pPr>
            <a:r>
              <a:rPr lang="en-US" dirty="0">
                <a:solidFill>
                  <a:srgbClr val="787878"/>
                </a:solidFill>
                <a:latin typeface="Baskervville" pitchFamily="34" charset="0"/>
                <a:ea typeface="Baskervville" pitchFamily="34" charset="-122"/>
                <a:cs typeface="Baskervville" pitchFamily="34" charset="-120"/>
              </a:rPr>
              <a:t>Main Issues</a:t>
            </a:r>
            <a:endParaRPr lang="en-US" dirty="0"/>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9163" y="1547106"/>
            <a:ext cx="173831" cy="173831"/>
          </a:xfrm>
          <a:prstGeom prst="rect">
            <a:avLst/>
          </a:prstGeom>
        </p:spPr>
      </p:pic>
      <p:sp>
        <p:nvSpPr>
          <p:cNvPr id="5" name="Text 2"/>
          <p:cNvSpPr/>
          <p:nvPr/>
        </p:nvSpPr>
        <p:spPr>
          <a:xfrm>
            <a:off x="782389" y="1543496"/>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Reduced Footfall</a:t>
            </a:r>
            <a:endParaRPr lang="en-US" sz="1600" dirty="0"/>
          </a:p>
        </p:txBody>
      </p:sp>
      <p:sp>
        <p:nvSpPr>
          <p:cNvPr id="6" name="Text 3"/>
          <p:cNvSpPr/>
          <p:nvPr/>
        </p:nvSpPr>
        <p:spPr>
          <a:xfrm>
            <a:off x="782389" y="1840637"/>
            <a:ext cx="3648224" cy="370880"/>
          </a:xfrm>
          <a:prstGeom prst="rect">
            <a:avLst/>
          </a:prstGeom>
          <a:noFill/>
          <a:ln/>
        </p:spPr>
        <p:txBody>
          <a:bodyPr wrap="square" lIns="0" tIns="0" rIns="0" bIns="0" rtlCol="0" anchor="t">
            <a:noAutofit/>
          </a:bodyPr>
          <a:lstStyle/>
          <a:p>
            <a:pPr marL="0" indent="0" algn="l">
              <a:lnSpc>
                <a:spcPct val="133000"/>
              </a:lnSpc>
              <a:buNone/>
            </a:pPr>
            <a:r>
              <a:rPr lang="en-US" sz="1200" dirty="0">
                <a:solidFill>
                  <a:srgbClr val="6E6666"/>
                </a:solidFill>
                <a:latin typeface="Poppins" pitchFamily="34" charset="0"/>
                <a:ea typeface="Poppins" pitchFamily="34" charset="-122"/>
                <a:cs typeface="Poppins" pitchFamily="34" charset="-120"/>
              </a:rPr>
              <a:t>Nearby shop closures and staff redundancies cut passing trade</a:t>
            </a:r>
            <a:endParaRPr lang="en-US" sz="1200" dirty="0"/>
          </a:p>
        </p:txBody>
      </p:sp>
      <p:pic>
        <p:nvPicPr>
          <p:cNvPr id="7"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9163" y="2525948"/>
            <a:ext cx="173831" cy="173831"/>
          </a:xfrm>
          <a:prstGeom prst="rect">
            <a:avLst/>
          </a:prstGeom>
        </p:spPr>
      </p:pic>
      <p:sp>
        <p:nvSpPr>
          <p:cNvPr id="8" name="Text 4"/>
          <p:cNvSpPr/>
          <p:nvPr/>
        </p:nvSpPr>
        <p:spPr>
          <a:xfrm>
            <a:off x="782389" y="2522339"/>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Hybrid Working</a:t>
            </a:r>
            <a:endParaRPr lang="en-US" sz="1600" dirty="0"/>
          </a:p>
        </p:txBody>
      </p:sp>
      <p:sp>
        <p:nvSpPr>
          <p:cNvPr id="9" name="Text 5"/>
          <p:cNvSpPr/>
          <p:nvPr/>
        </p:nvSpPr>
        <p:spPr>
          <a:xfrm>
            <a:off x="782389" y="2819479"/>
            <a:ext cx="3648224" cy="185440"/>
          </a:xfrm>
          <a:prstGeom prst="rect">
            <a:avLst/>
          </a:prstGeom>
          <a:noFill/>
          <a:ln/>
        </p:spPr>
        <p:txBody>
          <a:bodyPr wrap="none" lIns="0" tIns="0" rIns="0" bIns="0" rtlCol="0" anchor="t"/>
          <a:lstStyle/>
          <a:p>
            <a:pPr marL="0" indent="0" algn="l">
              <a:lnSpc>
                <a:spcPct val="133000"/>
              </a:lnSpc>
              <a:buNone/>
            </a:pPr>
            <a:r>
              <a:rPr lang="en-US" sz="1200" dirty="0">
                <a:solidFill>
                  <a:srgbClr val="6E6666"/>
                </a:solidFill>
                <a:latin typeface="Poppins" pitchFamily="34" charset="0"/>
                <a:ea typeface="Poppins" pitchFamily="34" charset="-122"/>
                <a:cs typeface="Poppins" pitchFamily="34" charset="-120"/>
              </a:rPr>
              <a:t>Fewer office workers reducing lunchtime demand</a:t>
            </a:r>
            <a:endParaRPr lang="en-US" sz="1200" dirty="0"/>
          </a:p>
        </p:txBody>
      </p:sp>
      <p:pic>
        <p:nvPicPr>
          <p:cNvPr id="10"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9163" y="3319351"/>
            <a:ext cx="173831" cy="173831"/>
          </a:xfrm>
          <a:prstGeom prst="rect">
            <a:avLst/>
          </a:prstGeom>
        </p:spPr>
      </p:pic>
      <p:sp>
        <p:nvSpPr>
          <p:cNvPr id="11" name="Text 6"/>
          <p:cNvSpPr/>
          <p:nvPr/>
        </p:nvSpPr>
        <p:spPr>
          <a:xfrm>
            <a:off x="782389" y="3315742"/>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Digital Gaps</a:t>
            </a:r>
            <a:endParaRPr lang="en-US" sz="1600" dirty="0"/>
          </a:p>
        </p:txBody>
      </p:sp>
      <p:sp>
        <p:nvSpPr>
          <p:cNvPr id="12" name="Text 7"/>
          <p:cNvSpPr/>
          <p:nvPr/>
        </p:nvSpPr>
        <p:spPr>
          <a:xfrm>
            <a:off x="782389" y="3612882"/>
            <a:ext cx="3648224" cy="185440"/>
          </a:xfrm>
          <a:prstGeom prst="rect">
            <a:avLst/>
          </a:prstGeom>
          <a:noFill/>
          <a:ln/>
        </p:spPr>
        <p:txBody>
          <a:bodyPr wrap="none" lIns="0" tIns="0" rIns="0" bIns="0" rtlCol="0" anchor="t"/>
          <a:lstStyle/>
          <a:p>
            <a:pPr marL="0" indent="0" algn="l">
              <a:lnSpc>
                <a:spcPct val="133000"/>
              </a:lnSpc>
              <a:buNone/>
            </a:pPr>
            <a:r>
              <a:rPr lang="en-US" sz="1200" dirty="0">
                <a:solidFill>
                  <a:srgbClr val="6E6666"/>
                </a:solidFill>
                <a:latin typeface="Poppins" pitchFamily="34" charset="0"/>
                <a:ea typeface="Poppins" pitchFamily="34" charset="-122"/>
                <a:cs typeface="Poppins" pitchFamily="34" charset="-120"/>
              </a:rPr>
              <a:t>No delivery service or reliable pre-order capability</a:t>
            </a:r>
            <a:endParaRPr lang="en-US" sz="1200" dirty="0"/>
          </a:p>
        </p:txBody>
      </p:sp>
      <p:pic>
        <p:nvPicPr>
          <p:cNvPr id="13" name="Image 3"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9163" y="4112754"/>
            <a:ext cx="173831" cy="173831"/>
          </a:xfrm>
          <a:prstGeom prst="rect">
            <a:avLst/>
          </a:prstGeom>
        </p:spPr>
      </p:pic>
      <p:sp>
        <p:nvSpPr>
          <p:cNvPr id="14" name="Text 8"/>
          <p:cNvSpPr/>
          <p:nvPr/>
        </p:nvSpPr>
        <p:spPr>
          <a:xfrm>
            <a:off x="782389" y="4109145"/>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Rising Costs</a:t>
            </a:r>
            <a:endParaRPr lang="en-US" sz="1600" dirty="0"/>
          </a:p>
        </p:txBody>
      </p:sp>
      <p:sp>
        <p:nvSpPr>
          <p:cNvPr id="15" name="Text 9"/>
          <p:cNvSpPr/>
          <p:nvPr/>
        </p:nvSpPr>
        <p:spPr>
          <a:xfrm>
            <a:off x="782389" y="4406285"/>
            <a:ext cx="3648224" cy="185440"/>
          </a:xfrm>
          <a:prstGeom prst="rect">
            <a:avLst/>
          </a:prstGeom>
          <a:noFill/>
          <a:ln/>
        </p:spPr>
        <p:txBody>
          <a:bodyPr wrap="none" lIns="0" tIns="0" rIns="0" bIns="0" rtlCol="0" anchor="t"/>
          <a:lstStyle/>
          <a:p>
            <a:pPr marL="0" indent="0" algn="l">
              <a:lnSpc>
                <a:spcPct val="133000"/>
              </a:lnSpc>
              <a:buNone/>
            </a:pPr>
            <a:r>
              <a:rPr lang="en-US" sz="1200" dirty="0">
                <a:solidFill>
                  <a:srgbClr val="6E6666"/>
                </a:solidFill>
                <a:latin typeface="Poppins" pitchFamily="34" charset="0"/>
                <a:ea typeface="Poppins" pitchFamily="34" charset="-122"/>
                <a:cs typeface="Poppins" pitchFamily="34" charset="-120"/>
              </a:rPr>
              <a:t>Overhead and ingredient costs continue to increase</a:t>
            </a:r>
            <a:endParaRPr lang="en-US" sz="1200" dirty="0"/>
          </a:p>
        </p:txBody>
      </p:sp>
      <p:sp>
        <p:nvSpPr>
          <p:cNvPr id="16" name="Text 10"/>
          <p:cNvSpPr/>
          <p:nvPr/>
        </p:nvSpPr>
        <p:spPr>
          <a:xfrm>
            <a:off x="4718149" y="1152823"/>
            <a:ext cx="2540273" cy="260300"/>
          </a:xfrm>
          <a:prstGeom prst="rect">
            <a:avLst/>
          </a:prstGeom>
          <a:noFill/>
          <a:ln/>
        </p:spPr>
        <p:txBody>
          <a:bodyPr wrap="none" lIns="0" tIns="0" rIns="0" bIns="0" rtlCol="0" anchor="t"/>
          <a:lstStyle/>
          <a:p>
            <a:pPr marL="0" indent="0" algn="l">
              <a:lnSpc>
                <a:spcPct val="104000"/>
              </a:lnSpc>
              <a:buNone/>
            </a:pPr>
            <a:r>
              <a:rPr lang="en-US" dirty="0">
                <a:solidFill>
                  <a:srgbClr val="787878"/>
                </a:solidFill>
                <a:latin typeface="Baskervville" pitchFamily="34" charset="0"/>
                <a:ea typeface="Baskervville" pitchFamily="34" charset="-122"/>
                <a:cs typeface="Baskervville" pitchFamily="34" charset="-120"/>
              </a:rPr>
              <a:t>Business Impact</a:t>
            </a:r>
            <a:endParaRPr lang="en-US" dirty="0"/>
          </a:p>
        </p:txBody>
      </p:sp>
      <p:sp>
        <p:nvSpPr>
          <p:cNvPr id="17" name="Shape 11"/>
          <p:cNvSpPr/>
          <p:nvPr/>
        </p:nvSpPr>
        <p:spPr>
          <a:xfrm>
            <a:off x="4718149" y="1543496"/>
            <a:ext cx="1954485" cy="1239069"/>
          </a:xfrm>
          <a:prstGeom prst="roundRect">
            <a:avLst>
              <a:gd name="adj" fmla="val 14034"/>
            </a:avLst>
          </a:prstGeom>
          <a:solidFill>
            <a:srgbClr val="ECDFE3"/>
          </a:solidFill>
          <a:ln/>
        </p:spPr>
        <p:txBody>
          <a:bodyPr/>
          <a:lstStyle/>
          <a:p>
            <a:endParaRPr lang="en-GB"/>
          </a:p>
        </p:txBody>
      </p:sp>
      <p:sp>
        <p:nvSpPr>
          <p:cNvPr id="18" name="Text 12"/>
          <p:cNvSpPr/>
          <p:nvPr/>
        </p:nvSpPr>
        <p:spPr>
          <a:xfrm>
            <a:off x="4834012" y="1659359"/>
            <a:ext cx="1722760" cy="260300"/>
          </a:xfrm>
          <a:prstGeom prst="rect">
            <a:avLst/>
          </a:prstGeom>
          <a:noFill/>
          <a:ln/>
        </p:spPr>
        <p:txBody>
          <a:bodyPr wrap="none" lIns="0" tIns="0" rIns="0" bIns="0" rtlCol="0" anchor="t"/>
          <a:lstStyle/>
          <a:p>
            <a:pPr marL="0" indent="0" algn="l">
              <a:lnSpc>
                <a:spcPct val="104000"/>
              </a:lnSpc>
              <a:buNone/>
            </a:pPr>
            <a:r>
              <a:rPr lang="en-US" sz="1600" dirty="0">
                <a:solidFill>
                  <a:srgbClr val="000000"/>
                </a:solidFill>
                <a:latin typeface="Baskervville" pitchFamily="34" charset="0"/>
                <a:ea typeface="Baskervville" pitchFamily="34" charset="-122"/>
                <a:cs typeface="Baskervville" pitchFamily="34" charset="-120"/>
              </a:rPr>
              <a:t>Sales Stagnation</a:t>
            </a:r>
            <a:endParaRPr lang="en-US" sz="1600" dirty="0"/>
          </a:p>
        </p:txBody>
      </p:sp>
      <p:sp>
        <p:nvSpPr>
          <p:cNvPr id="19" name="Text 13"/>
          <p:cNvSpPr/>
          <p:nvPr/>
        </p:nvSpPr>
        <p:spPr>
          <a:xfrm>
            <a:off x="4834012" y="1956499"/>
            <a:ext cx="1722760" cy="370880"/>
          </a:xfrm>
          <a:prstGeom prst="rect">
            <a:avLst/>
          </a:prstGeom>
          <a:noFill/>
          <a:ln/>
        </p:spPr>
        <p:txBody>
          <a:bodyPr wrap="square" lIns="0" tIns="0" rIns="0" bIns="0" rtlCol="0" anchor="t">
            <a:noAutofit/>
          </a:bodyPr>
          <a:lstStyle/>
          <a:p>
            <a:pPr marL="0" indent="0" algn="l">
              <a:lnSpc>
                <a:spcPct val="133000"/>
              </a:lnSpc>
              <a:buNone/>
            </a:pPr>
            <a:r>
              <a:rPr lang="en-US" sz="1100" dirty="0">
                <a:solidFill>
                  <a:srgbClr val="000000"/>
                </a:solidFill>
                <a:latin typeface="Poppins" pitchFamily="34" charset="0"/>
                <a:ea typeface="Poppins" pitchFamily="34" charset="-122"/>
                <a:cs typeface="Poppins" pitchFamily="34" charset="-120"/>
              </a:rPr>
              <a:t>25% below pre-pandemic peak</a:t>
            </a:r>
            <a:endParaRPr lang="en-US" sz="1100" dirty="0"/>
          </a:p>
        </p:txBody>
      </p:sp>
      <p:sp>
        <p:nvSpPr>
          <p:cNvPr id="20" name="Shape 14"/>
          <p:cNvSpPr/>
          <p:nvPr/>
        </p:nvSpPr>
        <p:spPr>
          <a:xfrm>
            <a:off x="6788497" y="1543496"/>
            <a:ext cx="1954560" cy="1239069"/>
          </a:xfrm>
          <a:prstGeom prst="roundRect">
            <a:avLst>
              <a:gd name="adj" fmla="val 14034"/>
            </a:avLst>
          </a:prstGeom>
          <a:solidFill>
            <a:srgbClr val="ECDFE3"/>
          </a:solidFill>
          <a:ln/>
        </p:spPr>
        <p:txBody>
          <a:bodyPr/>
          <a:lstStyle/>
          <a:p>
            <a:endParaRPr lang="en-GB"/>
          </a:p>
        </p:txBody>
      </p:sp>
      <p:sp>
        <p:nvSpPr>
          <p:cNvPr id="21" name="Text 15"/>
          <p:cNvSpPr/>
          <p:nvPr/>
        </p:nvSpPr>
        <p:spPr>
          <a:xfrm>
            <a:off x="6904360" y="1659359"/>
            <a:ext cx="1722834" cy="520601"/>
          </a:xfrm>
          <a:prstGeom prst="rect">
            <a:avLst/>
          </a:prstGeom>
          <a:noFill/>
          <a:ln/>
        </p:spPr>
        <p:txBody>
          <a:bodyPr wrap="square" lIns="0" tIns="0" rIns="0" bIns="0" rtlCol="0" anchor="t">
            <a:normAutofit/>
          </a:bodyPr>
          <a:lstStyle/>
          <a:p>
            <a:pPr marL="0" indent="0" algn="l">
              <a:lnSpc>
                <a:spcPct val="104000"/>
              </a:lnSpc>
              <a:buNone/>
            </a:pPr>
            <a:r>
              <a:rPr lang="en-US" sz="1600" dirty="0">
                <a:solidFill>
                  <a:srgbClr val="000000"/>
                </a:solidFill>
                <a:latin typeface="Baskervville" pitchFamily="34" charset="0"/>
                <a:ea typeface="Baskervville" pitchFamily="34" charset="-122"/>
                <a:cs typeface="Baskervville" pitchFamily="34" charset="-120"/>
              </a:rPr>
              <a:t>Reduced Profitability</a:t>
            </a:r>
            <a:endParaRPr lang="en-US" sz="1600" dirty="0"/>
          </a:p>
        </p:txBody>
      </p:sp>
      <p:sp>
        <p:nvSpPr>
          <p:cNvPr id="22" name="Text 16"/>
          <p:cNvSpPr/>
          <p:nvPr/>
        </p:nvSpPr>
        <p:spPr>
          <a:xfrm>
            <a:off x="6904360" y="2216800"/>
            <a:ext cx="1722834" cy="370880"/>
          </a:xfrm>
          <a:prstGeom prst="rect">
            <a:avLst/>
          </a:prstGeom>
          <a:noFill/>
          <a:ln/>
        </p:spPr>
        <p:txBody>
          <a:bodyPr wrap="square" lIns="0" tIns="0" rIns="0" bIns="0" rtlCol="0" anchor="t">
            <a:noAutofit/>
          </a:bodyPr>
          <a:lstStyle/>
          <a:p>
            <a:pPr marL="0" indent="0" algn="l">
              <a:lnSpc>
                <a:spcPct val="133000"/>
              </a:lnSpc>
              <a:buNone/>
            </a:pPr>
            <a:r>
              <a:rPr lang="en-US" sz="1100" dirty="0">
                <a:solidFill>
                  <a:srgbClr val="000000"/>
                </a:solidFill>
                <a:latin typeface="Poppins" pitchFamily="34" charset="0"/>
                <a:ea typeface="Poppins" pitchFamily="34" charset="-122"/>
                <a:cs typeface="Poppins" pitchFamily="34" charset="-120"/>
              </a:rPr>
              <a:t>Margin pressure on every unit sold</a:t>
            </a:r>
            <a:endParaRPr lang="en-US" sz="1100" dirty="0"/>
          </a:p>
        </p:txBody>
      </p:sp>
      <p:sp>
        <p:nvSpPr>
          <p:cNvPr id="23" name="Shape 17"/>
          <p:cNvSpPr/>
          <p:nvPr/>
        </p:nvSpPr>
        <p:spPr>
          <a:xfrm>
            <a:off x="4718149" y="2898428"/>
            <a:ext cx="4024908" cy="793328"/>
          </a:xfrm>
          <a:prstGeom prst="roundRect">
            <a:avLst>
              <a:gd name="adj" fmla="val 21920"/>
            </a:avLst>
          </a:prstGeom>
          <a:solidFill>
            <a:srgbClr val="ECDFE3"/>
          </a:solidFill>
          <a:ln/>
        </p:spPr>
        <p:txBody>
          <a:bodyPr/>
          <a:lstStyle/>
          <a:p>
            <a:endParaRPr lang="en-GB"/>
          </a:p>
        </p:txBody>
      </p:sp>
      <p:sp>
        <p:nvSpPr>
          <p:cNvPr id="24" name="Text 18"/>
          <p:cNvSpPr/>
          <p:nvPr/>
        </p:nvSpPr>
        <p:spPr>
          <a:xfrm>
            <a:off x="4834012" y="3014290"/>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000000"/>
                </a:solidFill>
                <a:latin typeface="Baskervville" pitchFamily="34" charset="0"/>
                <a:ea typeface="Baskervville" pitchFamily="34" charset="-122"/>
                <a:cs typeface="Baskervville" pitchFamily="34" charset="-120"/>
              </a:rPr>
              <a:t>Future Uncertainty</a:t>
            </a:r>
            <a:endParaRPr lang="en-US" sz="1600" dirty="0"/>
          </a:p>
        </p:txBody>
      </p:sp>
      <p:sp>
        <p:nvSpPr>
          <p:cNvPr id="25" name="Text 19"/>
          <p:cNvSpPr/>
          <p:nvPr/>
        </p:nvSpPr>
        <p:spPr>
          <a:xfrm>
            <a:off x="4834012" y="3311431"/>
            <a:ext cx="3793182" cy="185440"/>
          </a:xfrm>
          <a:prstGeom prst="rect">
            <a:avLst/>
          </a:prstGeom>
          <a:noFill/>
          <a:ln/>
        </p:spPr>
        <p:txBody>
          <a:bodyPr wrap="none" lIns="0" tIns="0" rIns="0" bIns="0" rtlCol="0" anchor="t"/>
          <a:lstStyle/>
          <a:p>
            <a:pPr marL="0" indent="0" algn="l">
              <a:lnSpc>
                <a:spcPct val="133000"/>
              </a:lnSpc>
              <a:buNone/>
            </a:pPr>
            <a:r>
              <a:rPr lang="en-US" sz="1100" dirty="0">
                <a:solidFill>
                  <a:srgbClr val="000000"/>
                </a:solidFill>
                <a:latin typeface="Poppins" pitchFamily="34" charset="0"/>
                <a:ea typeface="Poppins" pitchFamily="34" charset="-122"/>
                <a:cs typeface="Poppins" pitchFamily="34" charset="-120"/>
              </a:rPr>
              <a:t>Long-term sustainability in question</a:t>
            </a:r>
            <a:endParaRPr lang="en-US" sz="1100" dirty="0"/>
          </a:p>
        </p:txBody>
      </p:sp>
      <p:sp>
        <p:nvSpPr>
          <p:cNvPr id="26" name="Text 20"/>
          <p:cNvSpPr/>
          <p:nvPr/>
        </p:nvSpPr>
        <p:spPr>
          <a:xfrm>
            <a:off x="4718149" y="3822129"/>
            <a:ext cx="4425851" cy="148307"/>
          </a:xfrm>
          <a:prstGeom prst="rect">
            <a:avLst/>
          </a:prstGeom>
          <a:noFill/>
          <a:ln/>
        </p:spPr>
        <p:txBody>
          <a:bodyPr wrap="none" lIns="0" tIns="0" rIns="0" bIns="0" rtlCol="0" anchor="t"/>
          <a:lstStyle/>
          <a:p>
            <a:pPr marL="0" indent="0" algn="l">
              <a:lnSpc>
                <a:spcPct val="133000"/>
              </a:lnSpc>
              <a:buNone/>
            </a:pPr>
            <a:r>
              <a:rPr lang="en-US" sz="700" dirty="0">
                <a:solidFill>
                  <a:srgbClr val="6E6666"/>
                </a:solidFill>
                <a:latin typeface="Poppins" pitchFamily="34" charset="0"/>
                <a:ea typeface="Poppins" pitchFamily="34" charset="-122"/>
                <a:cs typeface="Poppins" pitchFamily="34" charset="-120"/>
              </a:rPr>
              <a:t>Slack and Brandon-Jones, 2022</a:t>
            </a:r>
            <a:endParaRPr lang="en-US" sz="700" dirty="0"/>
          </a:p>
        </p:txBody>
      </p:sp>
      <p:pic>
        <p:nvPicPr>
          <p:cNvPr id="27" name="Picture 26">
            <a:extLst>
              <a:ext uri="{FF2B5EF4-FFF2-40B4-BE49-F238E27FC236}">
                <a16:creationId xmlns:a16="http://schemas.microsoft.com/office/drawing/2014/main" id="{51614C79-FC43-754A-8833-FCA4137C3E64}"/>
              </a:ext>
            </a:extLst>
          </p:cNvPr>
          <p:cNvPicPr>
            <a:picLocks noChangeAspect="1"/>
          </p:cNvPicPr>
          <p:nvPr/>
        </p:nvPicPr>
        <p:blipFill>
          <a:blip r:embed="rId5"/>
          <a:stretch>
            <a:fillRect/>
          </a:stretch>
        </p:blipFill>
        <p:spPr>
          <a:xfrm>
            <a:off x="7000875" y="4883200"/>
            <a:ext cx="2143125" cy="2603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978619" y="231204"/>
            <a:ext cx="4614863" cy="374303"/>
          </a:xfrm>
          <a:prstGeom prst="rect">
            <a:avLst/>
          </a:prstGeom>
          <a:noFill/>
          <a:ln/>
        </p:spPr>
        <p:txBody>
          <a:bodyPr wrap="none" lIns="0" tIns="0" rIns="0" bIns="0" rtlCol="0" anchor="t"/>
          <a:lstStyle/>
          <a:p>
            <a:pPr marL="0" indent="0" algn="l">
              <a:lnSpc>
                <a:spcPct val="104000"/>
              </a:lnSpc>
              <a:buNone/>
            </a:pPr>
            <a:r>
              <a:rPr lang="en-US" sz="3200" dirty="0">
                <a:solidFill>
                  <a:schemeClr val="bg1"/>
                </a:solidFill>
                <a:latin typeface="Baskervville" pitchFamily="34" charset="0"/>
                <a:ea typeface="Baskervville" pitchFamily="34" charset="-122"/>
                <a:cs typeface="Baskervville" pitchFamily="34" charset="-120"/>
              </a:rPr>
              <a:t>PESTEL Analysis – Framework</a:t>
            </a:r>
            <a:endParaRPr lang="en-US" sz="3200" dirty="0">
              <a:solidFill>
                <a:schemeClr val="bg1"/>
              </a:solidFill>
            </a:endParaRPr>
          </a:p>
        </p:txBody>
      </p:sp>
      <p:pic>
        <p:nvPicPr>
          <p:cNvPr id="3" name="Image 0" descr="preencoded.png"/>
          <p:cNvPicPr>
            <a:picLocks noChangeAspect="1"/>
          </p:cNvPicPr>
          <p:nvPr/>
        </p:nvPicPr>
        <p:blipFill>
          <a:blip r:embed="rId3"/>
          <a:stretch>
            <a:fillRect/>
          </a:stretch>
        </p:blipFill>
        <p:spPr>
          <a:xfrm>
            <a:off x="0" y="960098"/>
            <a:ext cx="3491731" cy="3491731"/>
          </a:xfrm>
          <a:prstGeom prst="rect">
            <a:avLst/>
          </a:prstGeom>
        </p:spPr>
      </p:pic>
      <p:sp>
        <p:nvSpPr>
          <p:cNvPr id="4" name="Text 1"/>
          <p:cNvSpPr/>
          <p:nvPr/>
        </p:nvSpPr>
        <p:spPr>
          <a:xfrm>
            <a:off x="5652271" y="1245839"/>
            <a:ext cx="1954411" cy="187151"/>
          </a:xfrm>
          <a:prstGeom prst="rect">
            <a:avLst/>
          </a:prstGeom>
          <a:noFill/>
          <a:ln/>
        </p:spPr>
        <p:txBody>
          <a:bodyPr wrap="none" lIns="0" tIns="0" rIns="0" bIns="0" rtlCol="0" anchor="t"/>
          <a:lstStyle/>
          <a:p>
            <a:pPr marL="0" indent="0" algn="ctr">
              <a:lnSpc>
                <a:spcPct val="104000"/>
              </a:lnSpc>
              <a:buNone/>
            </a:pPr>
            <a:r>
              <a:rPr lang="en-US" sz="1600" dirty="0">
                <a:solidFill>
                  <a:srgbClr val="787878"/>
                </a:solidFill>
                <a:latin typeface="Baskervville" pitchFamily="34" charset="0"/>
                <a:ea typeface="Baskervville" pitchFamily="34" charset="-122"/>
                <a:cs typeface="Baskervville" pitchFamily="34" charset="-120"/>
              </a:rPr>
              <a:t>What is PESTEL?</a:t>
            </a:r>
            <a:endParaRPr lang="en-US" sz="1600" dirty="0"/>
          </a:p>
        </p:txBody>
      </p:sp>
      <p:sp>
        <p:nvSpPr>
          <p:cNvPr id="5" name="Text 2"/>
          <p:cNvSpPr/>
          <p:nvPr/>
        </p:nvSpPr>
        <p:spPr>
          <a:xfrm>
            <a:off x="4042693" y="1722687"/>
            <a:ext cx="4404488" cy="880616"/>
          </a:xfrm>
          <a:prstGeom prst="rect">
            <a:avLst/>
          </a:prstGeom>
          <a:noFill/>
          <a:ln/>
        </p:spPr>
        <p:txBody>
          <a:bodyPr wrap="square" lIns="0" tIns="0" rIns="0" bIns="0" rtlCol="0" anchor="t">
            <a:noAutofit/>
          </a:bodyPr>
          <a:lstStyle/>
          <a:p>
            <a:pPr marL="285750" indent="-285750" algn="just">
              <a:lnSpc>
                <a:spcPct val="150000"/>
              </a:lnSpc>
              <a:buFont typeface="Arial" panose="020B0604020202020204" pitchFamily="34" charset="0"/>
              <a:buChar char="•"/>
            </a:pPr>
            <a:r>
              <a:rPr lang="en-US" sz="1200" dirty="0">
                <a:latin typeface="Poppins" pitchFamily="34" charset="0"/>
                <a:ea typeface="Poppins" pitchFamily="34" charset="-122"/>
                <a:cs typeface="Poppins" pitchFamily="34" charset="-120"/>
              </a:rPr>
              <a:t>A strategic framework that examines the macro-environmental forces shaping organisational performance.</a:t>
            </a:r>
            <a:endParaRPr lang="en-US" sz="1200" dirty="0"/>
          </a:p>
        </p:txBody>
      </p:sp>
      <p:sp>
        <p:nvSpPr>
          <p:cNvPr id="14" name="TextBox 13">
            <a:extLst>
              <a:ext uri="{FF2B5EF4-FFF2-40B4-BE49-F238E27FC236}">
                <a16:creationId xmlns:a16="http://schemas.microsoft.com/office/drawing/2014/main" id="{621AEBA9-FB42-4BF1-D4C4-69936F482494}"/>
              </a:ext>
            </a:extLst>
          </p:cNvPr>
          <p:cNvSpPr txBox="1"/>
          <p:nvPr/>
        </p:nvSpPr>
        <p:spPr>
          <a:xfrm>
            <a:off x="3958936" y="2705963"/>
            <a:ext cx="4842164" cy="145116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200" dirty="0">
                <a:latin typeface="Poppins" panose="00000500000000000000" pitchFamily="2" charset="0"/>
                <a:cs typeface="Poppins" panose="00000500000000000000" pitchFamily="2" charset="0"/>
              </a:rPr>
              <a:t>PESTEL analysis helps organisations identify external opportunities and threats that influence business performance and strategic decisions. By examining political, economic, social, technological, environmental and legal factors, </a:t>
            </a:r>
          </a:p>
        </p:txBody>
      </p:sp>
      <p:pic>
        <p:nvPicPr>
          <p:cNvPr id="6" name="Picture 5">
            <a:extLst>
              <a:ext uri="{FF2B5EF4-FFF2-40B4-BE49-F238E27FC236}">
                <a16:creationId xmlns:a16="http://schemas.microsoft.com/office/drawing/2014/main" id="{031BBA7B-3674-2EE1-3DA1-191CFC443210}"/>
              </a:ext>
            </a:extLst>
          </p:cNvPr>
          <p:cNvPicPr>
            <a:picLocks noChangeAspect="1"/>
          </p:cNvPicPr>
          <p:nvPr/>
        </p:nvPicPr>
        <p:blipFill>
          <a:blip r:embed="rId4"/>
          <a:stretch>
            <a:fillRect/>
          </a:stretch>
        </p:blipFill>
        <p:spPr>
          <a:xfrm>
            <a:off x="7000875" y="4883200"/>
            <a:ext cx="2143125" cy="2603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72671" y="-4218"/>
            <a:ext cx="3429000" cy="5143500"/>
          </a:xfrm>
          <a:prstGeom prst="rect">
            <a:avLst/>
          </a:prstGeom>
        </p:spPr>
      </p:pic>
      <p:sp>
        <p:nvSpPr>
          <p:cNvPr id="3" name="Text 0"/>
          <p:cNvSpPr/>
          <p:nvPr/>
        </p:nvSpPr>
        <p:spPr>
          <a:xfrm>
            <a:off x="757174" y="312995"/>
            <a:ext cx="4395912" cy="558908"/>
          </a:xfrm>
          <a:prstGeom prst="rect">
            <a:avLst/>
          </a:prstGeom>
          <a:noFill/>
          <a:ln/>
        </p:spPr>
        <p:txBody>
          <a:bodyPr wrap="square" lIns="0" tIns="0" rIns="0" bIns="0" rtlCol="0" anchor="t">
            <a:normAutofit fontScale="77500" lnSpcReduction="20000"/>
          </a:bodyPr>
          <a:lstStyle/>
          <a:p>
            <a:pPr marL="0" indent="0" algn="l">
              <a:lnSpc>
                <a:spcPct val="104000"/>
              </a:lnSpc>
              <a:buNone/>
            </a:pPr>
            <a:r>
              <a:rPr lang="en-US" sz="3250" dirty="0">
                <a:solidFill>
                  <a:schemeClr val="bg1"/>
                </a:solidFill>
                <a:latin typeface="Baskervville" pitchFamily="34" charset="0"/>
                <a:ea typeface="Baskervville" pitchFamily="34" charset="-122"/>
                <a:cs typeface="Baskervville" pitchFamily="34" charset="-120"/>
              </a:rPr>
              <a:t>Political and Economic Factors</a:t>
            </a:r>
            <a:endParaRPr lang="en-US" sz="3250" dirty="0">
              <a:solidFill>
                <a:schemeClr val="bg1"/>
              </a:solidFill>
            </a:endParaRPr>
          </a:p>
        </p:txBody>
      </p:sp>
      <p:sp>
        <p:nvSpPr>
          <p:cNvPr id="4" name="Text 1"/>
          <p:cNvSpPr/>
          <p:nvPr/>
        </p:nvSpPr>
        <p:spPr>
          <a:xfrm>
            <a:off x="463376" y="1314141"/>
            <a:ext cx="2540273" cy="260300"/>
          </a:xfrm>
          <a:prstGeom prst="rect">
            <a:avLst/>
          </a:prstGeom>
          <a:noFill/>
          <a:ln/>
        </p:spPr>
        <p:txBody>
          <a:bodyPr wrap="none" lIns="0" tIns="0" rIns="0" bIns="0" rtlCol="0" anchor="t"/>
          <a:lstStyle/>
          <a:p>
            <a:pPr marL="0" indent="0" algn="l">
              <a:lnSpc>
                <a:spcPct val="104000"/>
              </a:lnSpc>
              <a:buNone/>
            </a:pPr>
            <a:r>
              <a:rPr lang="en-US" dirty="0">
                <a:solidFill>
                  <a:srgbClr val="824E5C"/>
                </a:solidFill>
                <a:latin typeface="Baskervville" pitchFamily="34" charset="0"/>
                <a:ea typeface="Baskervville" pitchFamily="34" charset="-122"/>
                <a:cs typeface="Baskervville" pitchFamily="34" charset="-120"/>
              </a:rPr>
              <a:t>Political</a:t>
            </a:r>
            <a:endParaRPr lang="en-US" dirty="0"/>
          </a:p>
        </p:txBody>
      </p:sp>
      <p:sp>
        <p:nvSpPr>
          <p:cNvPr id="5" name="Text 2"/>
          <p:cNvSpPr/>
          <p:nvPr/>
        </p:nvSpPr>
        <p:spPr>
          <a:xfrm>
            <a:off x="458613" y="1754543"/>
            <a:ext cx="2310408" cy="822871"/>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200" dirty="0">
                <a:solidFill>
                  <a:srgbClr val="6E6666"/>
                </a:solidFill>
                <a:latin typeface="Poppins" pitchFamily="34" charset="0"/>
                <a:ea typeface="Poppins" pitchFamily="34" charset="-122"/>
                <a:cs typeface="Poppins" pitchFamily="34" charset="-120"/>
              </a:rPr>
              <a:t>Rising business rates</a:t>
            </a:r>
            <a:endParaRPr lang="en-US" sz="1200" dirty="0"/>
          </a:p>
          <a:p>
            <a:pPr marL="342900" indent="-342900" algn="l">
              <a:lnSpc>
                <a:spcPct val="133000"/>
              </a:lnSpc>
              <a:buSzPct val="100000"/>
              <a:buChar char="•"/>
            </a:pPr>
            <a:r>
              <a:rPr lang="en-US" sz="1200" dirty="0">
                <a:solidFill>
                  <a:srgbClr val="6E6666"/>
                </a:solidFill>
                <a:latin typeface="Poppins" pitchFamily="34" charset="0"/>
                <a:ea typeface="Poppins" pitchFamily="34" charset="-122"/>
                <a:cs typeface="Poppins" pitchFamily="34" charset="-120"/>
              </a:rPr>
              <a:t>Government food safety standards</a:t>
            </a:r>
            <a:endParaRPr lang="en-US" sz="1200" dirty="0"/>
          </a:p>
          <a:p>
            <a:pPr marL="342900" indent="-342900" algn="l">
              <a:lnSpc>
                <a:spcPct val="133000"/>
              </a:lnSpc>
              <a:buSzPct val="100000"/>
              <a:buChar char="•"/>
            </a:pPr>
            <a:r>
              <a:rPr lang="en-US" sz="1200" dirty="0">
                <a:solidFill>
                  <a:srgbClr val="6E6666"/>
                </a:solidFill>
                <a:latin typeface="Poppins" pitchFamily="34" charset="0"/>
                <a:ea typeface="Poppins" pitchFamily="34" charset="-122"/>
                <a:cs typeface="Poppins" pitchFamily="34" charset="-120"/>
              </a:rPr>
              <a:t>Employment policies and compliance costs</a:t>
            </a:r>
            <a:endParaRPr lang="en-US" sz="1200" dirty="0"/>
          </a:p>
        </p:txBody>
      </p:sp>
      <p:sp>
        <p:nvSpPr>
          <p:cNvPr id="6" name="Text 3"/>
          <p:cNvSpPr/>
          <p:nvPr/>
        </p:nvSpPr>
        <p:spPr>
          <a:xfrm>
            <a:off x="3061320" y="1314141"/>
            <a:ext cx="2540273" cy="260300"/>
          </a:xfrm>
          <a:prstGeom prst="rect">
            <a:avLst/>
          </a:prstGeom>
          <a:noFill/>
          <a:ln/>
        </p:spPr>
        <p:txBody>
          <a:bodyPr wrap="none" lIns="0" tIns="0" rIns="0" bIns="0" rtlCol="0" anchor="t"/>
          <a:lstStyle/>
          <a:p>
            <a:pPr marL="0" indent="0" algn="l">
              <a:lnSpc>
                <a:spcPct val="104000"/>
              </a:lnSpc>
              <a:buNone/>
            </a:pPr>
            <a:r>
              <a:rPr lang="en-US" dirty="0">
                <a:solidFill>
                  <a:srgbClr val="824E5C"/>
                </a:solidFill>
                <a:latin typeface="Baskervville" pitchFamily="34" charset="0"/>
                <a:ea typeface="Baskervville" pitchFamily="34" charset="-122"/>
                <a:cs typeface="Baskervville" pitchFamily="34" charset="-120"/>
              </a:rPr>
              <a:t>Economic</a:t>
            </a:r>
            <a:endParaRPr lang="en-US" dirty="0"/>
          </a:p>
        </p:txBody>
      </p:sp>
      <p:sp>
        <p:nvSpPr>
          <p:cNvPr id="7" name="Text 4"/>
          <p:cNvSpPr/>
          <p:nvPr/>
        </p:nvSpPr>
        <p:spPr>
          <a:xfrm>
            <a:off x="3056557" y="1754543"/>
            <a:ext cx="2310408" cy="637431"/>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200" dirty="0">
                <a:solidFill>
                  <a:srgbClr val="6E6666"/>
                </a:solidFill>
                <a:latin typeface="Poppins" pitchFamily="34" charset="0"/>
                <a:ea typeface="Poppins" pitchFamily="34" charset="-122"/>
                <a:cs typeface="Poppins" pitchFamily="34" charset="-120"/>
              </a:rPr>
              <a:t>Inflation and high energy costs</a:t>
            </a:r>
            <a:endParaRPr lang="en-US" sz="1200" dirty="0"/>
          </a:p>
          <a:p>
            <a:pPr marL="342900" indent="-342900" algn="l">
              <a:lnSpc>
                <a:spcPct val="133000"/>
              </a:lnSpc>
              <a:buSzPct val="100000"/>
              <a:buChar char="•"/>
            </a:pPr>
            <a:r>
              <a:rPr lang="en-US" sz="1200" dirty="0">
                <a:solidFill>
                  <a:srgbClr val="6E6666"/>
                </a:solidFill>
                <a:latin typeface="Poppins" pitchFamily="34" charset="0"/>
                <a:ea typeface="Poppins" pitchFamily="34" charset="-122"/>
                <a:cs typeface="Poppins" pitchFamily="34" charset="-120"/>
              </a:rPr>
              <a:t>Increased organic ingredient prices</a:t>
            </a:r>
            <a:endParaRPr lang="en-US" sz="1200" dirty="0"/>
          </a:p>
          <a:p>
            <a:pPr marL="342900" indent="-342900" algn="l">
              <a:lnSpc>
                <a:spcPct val="133000"/>
              </a:lnSpc>
              <a:buSzPct val="100000"/>
              <a:buChar char="•"/>
            </a:pPr>
            <a:r>
              <a:rPr lang="en-US" sz="1200" dirty="0">
                <a:solidFill>
                  <a:srgbClr val="6E6666"/>
                </a:solidFill>
                <a:latin typeface="Poppins" pitchFamily="34" charset="0"/>
                <a:ea typeface="Poppins" pitchFamily="34" charset="-122"/>
                <a:cs typeface="Poppins" pitchFamily="34" charset="-120"/>
              </a:rPr>
              <a:t>Reduced consumer spending power</a:t>
            </a:r>
            <a:endParaRPr lang="en-US" sz="1200" dirty="0"/>
          </a:p>
        </p:txBody>
      </p:sp>
      <p:sp>
        <p:nvSpPr>
          <p:cNvPr id="8" name="Shape 5"/>
          <p:cNvSpPr/>
          <p:nvPr/>
        </p:nvSpPr>
        <p:spPr>
          <a:xfrm>
            <a:off x="463376" y="3460054"/>
            <a:ext cx="4903589" cy="637431"/>
          </a:xfrm>
          <a:prstGeom prst="roundRect">
            <a:avLst>
              <a:gd name="adj" fmla="val 27281"/>
            </a:avLst>
          </a:prstGeom>
          <a:solidFill>
            <a:srgbClr val="FCF2B5"/>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579239" y="3746679"/>
            <a:ext cx="144884" cy="115863"/>
          </a:xfrm>
          <a:prstGeom prst="rect">
            <a:avLst/>
          </a:prstGeom>
        </p:spPr>
      </p:pic>
      <p:sp>
        <p:nvSpPr>
          <p:cNvPr id="10" name="Text 6"/>
          <p:cNvSpPr/>
          <p:nvPr/>
        </p:nvSpPr>
        <p:spPr>
          <a:xfrm>
            <a:off x="839986" y="3559463"/>
            <a:ext cx="4411117" cy="370880"/>
          </a:xfrm>
          <a:prstGeom prst="rect">
            <a:avLst/>
          </a:prstGeom>
          <a:noFill/>
          <a:ln/>
        </p:spPr>
        <p:txBody>
          <a:bodyPr wrap="square" lIns="0" tIns="0" rIns="0" bIns="0" rtlCol="0" anchor="t">
            <a:noAutofit/>
          </a:bodyPr>
          <a:lstStyle/>
          <a:p>
            <a:pPr marL="0" indent="0" algn="l">
              <a:lnSpc>
                <a:spcPct val="133000"/>
              </a:lnSpc>
              <a:buNone/>
            </a:pPr>
            <a:r>
              <a:rPr lang="en-US" sz="1100" dirty="0">
                <a:solidFill>
                  <a:srgbClr val="000000"/>
                </a:solidFill>
                <a:latin typeface="Poppins" pitchFamily="34" charset="0"/>
                <a:ea typeface="Poppins" pitchFamily="34" charset="-122"/>
                <a:cs typeface="Poppins" pitchFamily="34" charset="-120"/>
              </a:rPr>
              <a:t>Higher operating expenses combined with lower customer purchasing power directly erode Basil's profitability.</a:t>
            </a:r>
            <a:endParaRPr lang="en-US" sz="1100" dirty="0"/>
          </a:p>
        </p:txBody>
      </p:sp>
      <p:sp>
        <p:nvSpPr>
          <p:cNvPr id="11" name="Text 7"/>
          <p:cNvSpPr/>
          <p:nvPr/>
        </p:nvSpPr>
        <p:spPr>
          <a:xfrm>
            <a:off x="463376" y="4227859"/>
            <a:ext cx="5360789" cy="148307"/>
          </a:xfrm>
          <a:prstGeom prst="rect">
            <a:avLst/>
          </a:prstGeom>
          <a:noFill/>
          <a:ln/>
        </p:spPr>
        <p:txBody>
          <a:bodyPr wrap="none" lIns="0" tIns="0" rIns="0" bIns="0" rtlCol="0" anchor="t"/>
          <a:lstStyle/>
          <a:p>
            <a:pPr marL="0" indent="0" algn="l">
              <a:lnSpc>
                <a:spcPct val="133000"/>
              </a:lnSpc>
              <a:buNone/>
            </a:pPr>
            <a:r>
              <a:rPr lang="en-US" sz="700" dirty="0">
                <a:solidFill>
                  <a:srgbClr val="6E6666"/>
                </a:solidFill>
                <a:latin typeface="Poppins" pitchFamily="34" charset="0"/>
                <a:ea typeface="Poppins" pitchFamily="34" charset="-122"/>
                <a:cs typeface="Poppins" pitchFamily="34" charset="-120"/>
              </a:rPr>
              <a:t>ONS, 2025; Johnson et al., 2020</a:t>
            </a:r>
            <a:endParaRPr lang="en-US" sz="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82315" y="228430"/>
            <a:ext cx="6486227" cy="520750"/>
          </a:xfrm>
          <a:prstGeom prst="rect">
            <a:avLst/>
          </a:prstGeom>
          <a:noFill/>
          <a:ln/>
        </p:spPr>
        <p:txBody>
          <a:bodyPr wrap="none" lIns="0" tIns="0" rIns="0" bIns="0" rtlCol="0" anchor="t"/>
          <a:lstStyle/>
          <a:p>
            <a:pPr marL="0" indent="0" algn="l">
              <a:lnSpc>
                <a:spcPct val="104000"/>
              </a:lnSpc>
              <a:buNone/>
            </a:pPr>
            <a:r>
              <a:rPr lang="en-US" sz="3250" dirty="0">
                <a:solidFill>
                  <a:schemeClr val="bg1"/>
                </a:solidFill>
                <a:latin typeface="Baskervville" pitchFamily="34" charset="0"/>
                <a:ea typeface="Baskervville" pitchFamily="34" charset="-122"/>
                <a:cs typeface="Baskervville" pitchFamily="34" charset="-120"/>
              </a:rPr>
              <a:t>Social and Technological Factors</a:t>
            </a:r>
            <a:endParaRPr lang="en-US" sz="3250" dirty="0">
              <a:solidFill>
                <a:schemeClr val="bg1"/>
              </a:solidFill>
            </a:endParaRPr>
          </a:p>
        </p:txBody>
      </p:sp>
      <p:sp>
        <p:nvSpPr>
          <p:cNvPr id="3" name="Text 1"/>
          <p:cNvSpPr/>
          <p:nvPr/>
        </p:nvSpPr>
        <p:spPr>
          <a:xfrm>
            <a:off x="405705" y="1195282"/>
            <a:ext cx="2540273" cy="260300"/>
          </a:xfrm>
          <a:prstGeom prst="rect">
            <a:avLst/>
          </a:prstGeom>
          <a:noFill/>
          <a:ln/>
        </p:spPr>
        <p:txBody>
          <a:bodyPr wrap="none" lIns="0" tIns="0" rIns="0" bIns="0" rtlCol="0" anchor="t"/>
          <a:lstStyle/>
          <a:p>
            <a:pPr marL="0" indent="0" algn="l">
              <a:lnSpc>
                <a:spcPct val="104000"/>
              </a:lnSpc>
              <a:buNone/>
            </a:pPr>
            <a:r>
              <a:rPr lang="en-US" dirty="0">
                <a:solidFill>
                  <a:srgbClr val="824E5C"/>
                </a:solidFill>
                <a:latin typeface="Baskervville" pitchFamily="34" charset="0"/>
                <a:ea typeface="Baskervville" pitchFamily="34" charset="-122"/>
                <a:cs typeface="Baskervville" pitchFamily="34" charset="-120"/>
              </a:rPr>
              <a:t>Social</a:t>
            </a:r>
            <a:endParaRPr lang="en-US" dirty="0"/>
          </a:p>
        </p:txBody>
      </p:sp>
      <p:sp>
        <p:nvSpPr>
          <p:cNvPr id="4" name="Text 2"/>
          <p:cNvSpPr/>
          <p:nvPr/>
        </p:nvSpPr>
        <p:spPr>
          <a:xfrm>
            <a:off x="400942" y="1657823"/>
            <a:ext cx="4024908" cy="637431"/>
          </a:xfrm>
          <a:prstGeom prst="rect">
            <a:avLst/>
          </a:prstGeom>
          <a:noFill/>
          <a:ln/>
        </p:spPr>
        <p:txBody>
          <a:bodyPr wrap="square" lIns="0" tIns="0" rIns="0" bIns="0" rtlCol="0" anchor="t">
            <a:noAutofit/>
          </a:bodyPr>
          <a:lstStyle/>
          <a:p>
            <a:pPr marL="342900" indent="-342900" algn="l">
              <a:lnSpc>
                <a:spcPct val="150000"/>
              </a:lnSpc>
              <a:buSzPct val="100000"/>
              <a:buChar char="•"/>
            </a:pPr>
            <a:r>
              <a:rPr lang="en-US" sz="1200" dirty="0">
                <a:solidFill>
                  <a:srgbClr val="6E6666"/>
                </a:solidFill>
                <a:latin typeface="Poppins" pitchFamily="34" charset="0"/>
                <a:ea typeface="Poppins" pitchFamily="34" charset="-122"/>
                <a:cs typeface="Poppins" pitchFamily="34" charset="-120"/>
              </a:rPr>
              <a:t>Hybrid working reducing lunchtime footfall</a:t>
            </a:r>
            <a:endParaRPr lang="en-US" sz="1200" dirty="0"/>
          </a:p>
          <a:p>
            <a:pPr marL="342900" indent="-342900" algn="l">
              <a:lnSpc>
                <a:spcPct val="150000"/>
              </a:lnSpc>
              <a:buSzPct val="100000"/>
              <a:buChar char="•"/>
            </a:pPr>
            <a:r>
              <a:rPr lang="en-US" sz="1200" dirty="0">
                <a:solidFill>
                  <a:srgbClr val="6E6666"/>
                </a:solidFill>
                <a:latin typeface="Poppins" pitchFamily="34" charset="0"/>
                <a:ea typeface="Poppins" pitchFamily="34" charset="-122"/>
                <a:cs typeface="Poppins" pitchFamily="34" charset="-120"/>
              </a:rPr>
              <a:t>Changing expectations around convenience</a:t>
            </a:r>
            <a:endParaRPr lang="en-US" sz="1200" dirty="0"/>
          </a:p>
          <a:p>
            <a:pPr marL="342900" indent="-342900" algn="l">
              <a:lnSpc>
                <a:spcPct val="150000"/>
              </a:lnSpc>
              <a:buSzPct val="100000"/>
              <a:buChar char="•"/>
            </a:pPr>
            <a:r>
              <a:rPr lang="en-US" sz="1200" dirty="0">
                <a:solidFill>
                  <a:srgbClr val="6E6666"/>
                </a:solidFill>
                <a:latin typeface="Poppins" pitchFamily="34" charset="0"/>
                <a:ea typeface="Poppins" pitchFamily="34" charset="-122"/>
                <a:cs typeface="Poppins" pitchFamily="34" charset="-120"/>
              </a:rPr>
              <a:t>Busy consumers preferring pre-ordering</a:t>
            </a:r>
            <a:endParaRPr lang="en-US" sz="1200" dirty="0"/>
          </a:p>
        </p:txBody>
      </p:sp>
      <p:sp>
        <p:nvSpPr>
          <p:cNvPr id="5" name="Text 3"/>
          <p:cNvSpPr/>
          <p:nvPr/>
        </p:nvSpPr>
        <p:spPr>
          <a:xfrm>
            <a:off x="4718149" y="1195282"/>
            <a:ext cx="2540273" cy="260300"/>
          </a:xfrm>
          <a:prstGeom prst="rect">
            <a:avLst/>
          </a:prstGeom>
          <a:noFill/>
          <a:ln/>
        </p:spPr>
        <p:txBody>
          <a:bodyPr wrap="none" lIns="0" tIns="0" rIns="0" bIns="0" rtlCol="0" anchor="t"/>
          <a:lstStyle/>
          <a:p>
            <a:pPr marL="0" indent="0" algn="l">
              <a:lnSpc>
                <a:spcPct val="104000"/>
              </a:lnSpc>
              <a:buNone/>
            </a:pPr>
            <a:r>
              <a:rPr lang="en-US" dirty="0">
                <a:solidFill>
                  <a:srgbClr val="824E5C"/>
                </a:solidFill>
                <a:latin typeface="Baskervville" pitchFamily="34" charset="0"/>
                <a:ea typeface="Baskervville" pitchFamily="34" charset="-122"/>
                <a:cs typeface="Baskervville" pitchFamily="34" charset="-120"/>
              </a:rPr>
              <a:t>Technological</a:t>
            </a:r>
            <a:endParaRPr lang="en-US" dirty="0"/>
          </a:p>
        </p:txBody>
      </p:sp>
      <p:sp>
        <p:nvSpPr>
          <p:cNvPr id="6" name="Text 4"/>
          <p:cNvSpPr/>
          <p:nvPr/>
        </p:nvSpPr>
        <p:spPr>
          <a:xfrm>
            <a:off x="4713386" y="1657823"/>
            <a:ext cx="4024908" cy="637431"/>
          </a:xfrm>
          <a:prstGeom prst="rect">
            <a:avLst/>
          </a:prstGeom>
          <a:noFill/>
          <a:ln/>
        </p:spPr>
        <p:txBody>
          <a:bodyPr wrap="square" lIns="0" tIns="0" rIns="0" bIns="0" rtlCol="0" anchor="t">
            <a:noAutofit/>
          </a:bodyPr>
          <a:lstStyle/>
          <a:p>
            <a:pPr marL="342900" indent="-342900" algn="l">
              <a:lnSpc>
                <a:spcPct val="150000"/>
              </a:lnSpc>
              <a:buSzPct val="100000"/>
              <a:buChar char="•"/>
            </a:pPr>
            <a:r>
              <a:rPr lang="en-US" sz="1200" dirty="0">
                <a:solidFill>
                  <a:srgbClr val="6E6666"/>
                </a:solidFill>
                <a:latin typeface="Poppins" pitchFamily="34" charset="0"/>
                <a:ea typeface="Poppins" pitchFamily="34" charset="-122"/>
                <a:cs typeface="Poppins" pitchFamily="34" charset="-120"/>
              </a:rPr>
              <a:t>No delivery service in place</a:t>
            </a:r>
            <a:endParaRPr lang="en-US" sz="1200" dirty="0"/>
          </a:p>
          <a:p>
            <a:pPr marL="342900" indent="-342900" algn="l">
              <a:lnSpc>
                <a:spcPct val="150000"/>
              </a:lnSpc>
              <a:buSzPct val="100000"/>
              <a:buChar char="•"/>
            </a:pPr>
            <a:r>
              <a:rPr lang="en-US" sz="1200" dirty="0">
                <a:solidFill>
                  <a:srgbClr val="6E6666"/>
                </a:solidFill>
                <a:latin typeface="Poppins" pitchFamily="34" charset="0"/>
                <a:ea typeface="Poppins" pitchFamily="34" charset="-122"/>
                <a:cs typeface="Poppins" pitchFamily="34" charset="-120"/>
              </a:rPr>
              <a:t>No online ordering system</a:t>
            </a:r>
            <a:endParaRPr lang="en-US" sz="1200" dirty="0"/>
          </a:p>
          <a:p>
            <a:pPr marL="342900" indent="-342900" algn="l">
              <a:lnSpc>
                <a:spcPct val="150000"/>
              </a:lnSpc>
              <a:buSzPct val="100000"/>
              <a:buChar char="•"/>
            </a:pPr>
            <a:r>
              <a:rPr lang="en-US" sz="1200" dirty="0">
                <a:solidFill>
                  <a:srgbClr val="6E6666"/>
                </a:solidFill>
                <a:latin typeface="Poppins" pitchFamily="34" charset="0"/>
                <a:ea typeface="Poppins" pitchFamily="34" charset="-122"/>
                <a:cs typeface="Poppins" pitchFamily="34" charset="-120"/>
              </a:rPr>
              <a:t>Limited phone availability — missed sales</a:t>
            </a:r>
            <a:endParaRPr lang="en-US" sz="1200" dirty="0"/>
          </a:p>
        </p:txBody>
      </p:sp>
      <p:sp>
        <p:nvSpPr>
          <p:cNvPr id="7" name="Shape 5"/>
          <p:cNvSpPr/>
          <p:nvPr/>
        </p:nvSpPr>
        <p:spPr>
          <a:xfrm>
            <a:off x="405705" y="3203897"/>
            <a:ext cx="8332589" cy="451991"/>
          </a:xfrm>
          <a:prstGeom prst="roundRect">
            <a:avLst>
              <a:gd name="adj" fmla="val 38473"/>
            </a:avLst>
          </a:prstGeom>
          <a:solidFill>
            <a:srgbClr val="B6D6FC"/>
          </a:solidFill>
          <a:ln/>
        </p:spPr>
        <p:txBody>
          <a:bodyPr/>
          <a:lstStyle/>
          <a:p>
            <a:endParaRPr lang="en-GB"/>
          </a:p>
        </p:txBody>
      </p:sp>
      <p:pic>
        <p:nvPicPr>
          <p:cNvPr id="8" name="Image 0" descr="preencoded.png"/>
          <p:cNvPicPr>
            <a:picLocks noChangeAspect="1"/>
          </p:cNvPicPr>
          <p:nvPr/>
        </p:nvPicPr>
        <p:blipFill>
          <a:blip r:embed="rId3"/>
          <a:stretch>
            <a:fillRect/>
          </a:stretch>
        </p:blipFill>
        <p:spPr>
          <a:xfrm>
            <a:off x="521568" y="3366343"/>
            <a:ext cx="144884" cy="115863"/>
          </a:xfrm>
          <a:prstGeom prst="rect">
            <a:avLst/>
          </a:prstGeom>
        </p:spPr>
      </p:pic>
      <p:sp>
        <p:nvSpPr>
          <p:cNvPr id="9" name="Text 6"/>
          <p:cNvSpPr/>
          <p:nvPr/>
        </p:nvSpPr>
        <p:spPr>
          <a:xfrm>
            <a:off x="782315" y="3337173"/>
            <a:ext cx="8297317" cy="185440"/>
          </a:xfrm>
          <a:prstGeom prst="rect">
            <a:avLst/>
          </a:prstGeom>
          <a:noFill/>
          <a:ln/>
        </p:spPr>
        <p:txBody>
          <a:bodyPr wrap="none" lIns="0" tIns="0" rIns="0" bIns="0" rtlCol="0" anchor="t"/>
          <a:lstStyle/>
          <a:p>
            <a:pPr marL="0" indent="0" algn="l">
              <a:lnSpc>
                <a:spcPct val="133000"/>
              </a:lnSpc>
              <a:buNone/>
            </a:pPr>
            <a:r>
              <a:rPr lang="en-US" sz="1100" dirty="0">
                <a:solidFill>
                  <a:srgbClr val="000000"/>
                </a:solidFill>
                <a:latin typeface="Poppins" pitchFamily="34" charset="0"/>
                <a:ea typeface="Poppins" pitchFamily="34" charset="-122"/>
                <a:cs typeface="Poppins" pitchFamily="34" charset="-120"/>
              </a:rPr>
              <a:t>Customers increasingly expect fast, flexible, and digital purchasing options. Basil's currently offers none.</a:t>
            </a:r>
            <a:endParaRPr lang="en-US" sz="1100" dirty="0"/>
          </a:p>
        </p:txBody>
      </p:sp>
      <p:pic>
        <p:nvPicPr>
          <p:cNvPr id="10" name="Picture 9">
            <a:extLst>
              <a:ext uri="{FF2B5EF4-FFF2-40B4-BE49-F238E27FC236}">
                <a16:creationId xmlns:a16="http://schemas.microsoft.com/office/drawing/2014/main" id="{47FAEE58-0E17-5342-D4B3-4538CEF25ED1}"/>
              </a:ext>
            </a:extLst>
          </p:cNvPr>
          <p:cNvPicPr>
            <a:picLocks noChangeAspect="1"/>
          </p:cNvPicPr>
          <p:nvPr/>
        </p:nvPicPr>
        <p:blipFill>
          <a:blip r:embed="rId4"/>
          <a:stretch>
            <a:fillRect/>
          </a:stretch>
        </p:blipFill>
        <p:spPr>
          <a:xfrm>
            <a:off x="7000875" y="4883200"/>
            <a:ext cx="2143125" cy="2603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35546" y="224508"/>
            <a:ext cx="6545014" cy="520750"/>
          </a:xfrm>
          <a:prstGeom prst="rect">
            <a:avLst/>
          </a:prstGeom>
          <a:noFill/>
          <a:ln/>
        </p:spPr>
        <p:txBody>
          <a:bodyPr wrap="none" lIns="0" tIns="0" rIns="0" bIns="0" rtlCol="0" anchor="t"/>
          <a:lstStyle/>
          <a:p>
            <a:pPr marL="0" indent="0" algn="l">
              <a:lnSpc>
                <a:spcPct val="104000"/>
              </a:lnSpc>
              <a:buNone/>
            </a:pPr>
            <a:r>
              <a:rPr lang="en-US" sz="3250" dirty="0">
                <a:solidFill>
                  <a:schemeClr val="bg1"/>
                </a:solidFill>
                <a:latin typeface="Baskervville" pitchFamily="34" charset="0"/>
                <a:ea typeface="Baskervville" pitchFamily="34" charset="-122"/>
                <a:cs typeface="Baskervville" pitchFamily="34" charset="-120"/>
              </a:rPr>
              <a:t>Environmental and Legal Factors</a:t>
            </a:r>
            <a:endParaRPr lang="en-US" sz="3250" dirty="0">
              <a:solidFill>
                <a:schemeClr val="bg1"/>
              </a:solidFill>
            </a:endParaRPr>
          </a:p>
        </p:txBody>
      </p:sp>
      <p:pic>
        <p:nvPicPr>
          <p:cNvPr id="3" name="Image 0" descr="preencoded.png"/>
          <p:cNvPicPr>
            <a:picLocks noChangeAspect="1"/>
          </p:cNvPicPr>
          <p:nvPr/>
        </p:nvPicPr>
        <p:blipFill>
          <a:blip r:embed="rId3"/>
          <a:stretch>
            <a:fillRect/>
          </a:stretch>
        </p:blipFill>
        <p:spPr>
          <a:xfrm>
            <a:off x="405705" y="1412453"/>
            <a:ext cx="5317182" cy="3013025"/>
          </a:xfrm>
          <a:prstGeom prst="rect">
            <a:avLst/>
          </a:prstGeom>
        </p:spPr>
      </p:pic>
      <p:sp>
        <p:nvSpPr>
          <p:cNvPr id="4" name="Text 1"/>
          <p:cNvSpPr/>
          <p:nvPr/>
        </p:nvSpPr>
        <p:spPr>
          <a:xfrm>
            <a:off x="6010424" y="1271149"/>
            <a:ext cx="2540273" cy="260300"/>
          </a:xfrm>
          <a:prstGeom prst="rect">
            <a:avLst/>
          </a:prstGeom>
          <a:noFill/>
          <a:ln/>
        </p:spPr>
        <p:txBody>
          <a:bodyPr wrap="none" lIns="0" tIns="0" rIns="0" bIns="0" rtlCol="0" anchor="t"/>
          <a:lstStyle/>
          <a:p>
            <a:pPr marL="0" indent="0" algn="l">
              <a:lnSpc>
                <a:spcPct val="104000"/>
              </a:lnSpc>
              <a:buNone/>
            </a:pPr>
            <a:r>
              <a:rPr lang="en-US" dirty="0">
                <a:solidFill>
                  <a:srgbClr val="824E5C"/>
                </a:solidFill>
                <a:latin typeface="Baskervville" pitchFamily="34" charset="0"/>
                <a:ea typeface="Baskervville" pitchFamily="34" charset="-122"/>
                <a:cs typeface="Baskervville" pitchFamily="34" charset="-120"/>
              </a:rPr>
              <a:t>Environmental</a:t>
            </a:r>
            <a:endParaRPr lang="en-US" dirty="0"/>
          </a:p>
        </p:txBody>
      </p:sp>
      <p:sp>
        <p:nvSpPr>
          <p:cNvPr id="5" name="Text 2"/>
          <p:cNvSpPr/>
          <p:nvPr/>
        </p:nvSpPr>
        <p:spPr>
          <a:xfrm>
            <a:off x="6010424" y="1647312"/>
            <a:ext cx="2732559" cy="637431"/>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000" dirty="0">
                <a:solidFill>
                  <a:srgbClr val="6E6666"/>
                </a:solidFill>
                <a:latin typeface="Poppins" pitchFamily="34" charset="0"/>
                <a:ea typeface="Poppins" pitchFamily="34" charset="-122"/>
                <a:cs typeface="Poppins" pitchFamily="34" charset="-120"/>
              </a:rPr>
              <a:t>Crop failures disrupting organic supplies</a:t>
            </a:r>
            <a:endParaRPr lang="en-US" sz="1000" dirty="0"/>
          </a:p>
          <a:p>
            <a:pPr marL="342900" indent="-342900" algn="l">
              <a:lnSpc>
                <a:spcPct val="133000"/>
              </a:lnSpc>
              <a:buSzPct val="100000"/>
              <a:buChar char="•"/>
            </a:pPr>
            <a:r>
              <a:rPr lang="en-US" sz="1000" dirty="0">
                <a:solidFill>
                  <a:srgbClr val="6E6666"/>
                </a:solidFill>
                <a:latin typeface="Poppins" pitchFamily="34" charset="0"/>
                <a:ea typeface="Poppins" pitchFamily="34" charset="-122"/>
                <a:cs typeface="Poppins" pitchFamily="34" charset="-120"/>
              </a:rPr>
              <a:t>Climate impacts on key ingredients</a:t>
            </a:r>
            <a:endParaRPr lang="en-US" sz="1000" dirty="0"/>
          </a:p>
          <a:p>
            <a:pPr marL="342900" indent="-342900" algn="l">
              <a:lnSpc>
                <a:spcPct val="133000"/>
              </a:lnSpc>
              <a:buSzPct val="100000"/>
              <a:buChar char="•"/>
            </a:pPr>
            <a:r>
              <a:rPr lang="en-US" sz="1000" dirty="0">
                <a:solidFill>
                  <a:srgbClr val="6E6666"/>
                </a:solidFill>
                <a:latin typeface="Poppins" pitchFamily="34" charset="0"/>
                <a:ea typeface="Poppins" pitchFamily="34" charset="-122"/>
                <a:cs typeface="Poppins" pitchFamily="34" charset="-120"/>
              </a:rPr>
              <a:t>Growing pressure for sustainable sourcing</a:t>
            </a:r>
            <a:endParaRPr lang="en-US" sz="1000" dirty="0"/>
          </a:p>
        </p:txBody>
      </p:sp>
      <p:sp>
        <p:nvSpPr>
          <p:cNvPr id="6" name="Text 3"/>
          <p:cNvSpPr/>
          <p:nvPr/>
        </p:nvSpPr>
        <p:spPr>
          <a:xfrm>
            <a:off x="6010424" y="2716698"/>
            <a:ext cx="2540273" cy="260300"/>
          </a:xfrm>
          <a:prstGeom prst="rect">
            <a:avLst/>
          </a:prstGeom>
          <a:noFill/>
          <a:ln/>
        </p:spPr>
        <p:txBody>
          <a:bodyPr wrap="none" lIns="0" tIns="0" rIns="0" bIns="0" rtlCol="0" anchor="t"/>
          <a:lstStyle/>
          <a:p>
            <a:pPr marL="0" indent="0" algn="l">
              <a:lnSpc>
                <a:spcPct val="104000"/>
              </a:lnSpc>
              <a:buNone/>
            </a:pPr>
            <a:r>
              <a:rPr lang="en-US" dirty="0">
                <a:solidFill>
                  <a:srgbClr val="824E5C"/>
                </a:solidFill>
                <a:latin typeface="Baskervville" pitchFamily="34" charset="0"/>
                <a:ea typeface="Baskervville" pitchFamily="34" charset="-122"/>
                <a:cs typeface="Baskervville" pitchFamily="34" charset="-120"/>
              </a:rPr>
              <a:t>Legal</a:t>
            </a:r>
            <a:endParaRPr lang="en-US" dirty="0"/>
          </a:p>
        </p:txBody>
      </p:sp>
      <p:sp>
        <p:nvSpPr>
          <p:cNvPr id="7" name="Text 4"/>
          <p:cNvSpPr/>
          <p:nvPr/>
        </p:nvSpPr>
        <p:spPr>
          <a:xfrm>
            <a:off x="6010424" y="3092861"/>
            <a:ext cx="2732559" cy="637431"/>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000" dirty="0">
                <a:solidFill>
                  <a:srgbClr val="6E6666"/>
                </a:solidFill>
                <a:latin typeface="Poppins" pitchFamily="34" charset="0"/>
                <a:ea typeface="Poppins" pitchFamily="34" charset="-122"/>
                <a:cs typeface="Poppins" pitchFamily="34" charset="-120"/>
              </a:rPr>
              <a:t>Food hygiene regulations</a:t>
            </a:r>
            <a:endParaRPr lang="en-US" sz="1000" dirty="0"/>
          </a:p>
          <a:p>
            <a:pPr marL="342900" indent="-342900" algn="l">
              <a:lnSpc>
                <a:spcPct val="133000"/>
              </a:lnSpc>
              <a:buSzPct val="100000"/>
              <a:buChar char="•"/>
            </a:pPr>
            <a:r>
              <a:rPr lang="en-US" sz="1000" dirty="0">
                <a:solidFill>
                  <a:srgbClr val="6E6666"/>
                </a:solidFill>
                <a:latin typeface="Poppins" pitchFamily="34" charset="0"/>
                <a:ea typeface="Poppins" pitchFamily="34" charset="-122"/>
                <a:cs typeface="Poppins" pitchFamily="34" charset="-120"/>
              </a:rPr>
              <a:t>Employment legislation compliance</a:t>
            </a:r>
            <a:endParaRPr lang="en-US" sz="1000" dirty="0"/>
          </a:p>
          <a:p>
            <a:pPr marL="342900" indent="-342900" algn="l">
              <a:lnSpc>
                <a:spcPct val="133000"/>
              </a:lnSpc>
              <a:buSzPct val="100000"/>
              <a:buChar char="•"/>
            </a:pPr>
            <a:r>
              <a:rPr lang="en-US" sz="1000" dirty="0">
                <a:solidFill>
                  <a:srgbClr val="6E6666"/>
                </a:solidFill>
                <a:latin typeface="Poppins" pitchFamily="34" charset="0"/>
                <a:ea typeface="Poppins" pitchFamily="34" charset="-122"/>
                <a:cs typeface="Poppins" pitchFamily="34" charset="-120"/>
              </a:rPr>
              <a:t>Health and safety obligations</a:t>
            </a:r>
            <a:endParaRPr lang="en-US" sz="1000" dirty="0"/>
          </a:p>
        </p:txBody>
      </p:sp>
      <p:sp>
        <p:nvSpPr>
          <p:cNvPr id="8" name="Shape 5"/>
          <p:cNvSpPr/>
          <p:nvPr/>
        </p:nvSpPr>
        <p:spPr>
          <a:xfrm>
            <a:off x="6010424" y="3781643"/>
            <a:ext cx="2732559" cy="822871"/>
          </a:xfrm>
          <a:prstGeom prst="roundRect">
            <a:avLst>
              <a:gd name="adj" fmla="val 21133"/>
            </a:avLst>
          </a:prstGeom>
          <a:solidFill>
            <a:srgbClr val="FCF2B5"/>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6126287" y="3953614"/>
            <a:ext cx="144884" cy="115863"/>
          </a:xfrm>
          <a:prstGeom prst="rect">
            <a:avLst/>
          </a:prstGeom>
        </p:spPr>
      </p:pic>
      <p:sp>
        <p:nvSpPr>
          <p:cNvPr id="10" name="Text 6"/>
          <p:cNvSpPr/>
          <p:nvPr/>
        </p:nvSpPr>
        <p:spPr>
          <a:xfrm>
            <a:off x="6387033" y="3914918"/>
            <a:ext cx="2240087" cy="55632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000000"/>
                </a:solidFill>
                <a:latin typeface="Poppins" pitchFamily="34" charset="0"/>
                <a:ea typeface="Poppins" pitchFamily="34" charset="-122"/>
                <a:cs typeface="Poppins" pitchFamily="34" charset="-120"/>
              </a:rPr>
              <a:t>Organic ingredient supply becomes unpredictable and increasingly difficult to budget.</a:t>
            </a:r>
            <a:endParaRPr lang="en-US" sz="900" dirty="0"/>
          </a:p>
        </p:txBody>
      </p:sp>
      <p:sp>
        <p:nvSpPr>
          <p:cNvPr id="11" name="Text 7"/>
          <p:cNvSpPr/>
          <p:nvPr/>
        </p:nvSpPr>
        <p:spPr>
          <a:xfrm>
            <a:off x="7489090" y="4618037"/>
            <a:ext cx="3133576" cy="148307"/>
          </a:xfrm>
          <a:prstGeom prst="rect">
            <a:avLst/>
          </a:prstGeom>
          <a:noFill/>
          <a:ln/>
        </p:spPr>
        <p:txBody>
          <a:bodyPr wrap="none" lIns="0" tIns="0" rIns="0" bIns="0" rtlCol="0" anchor="t"/>
          <a:lstStyle/>
          <a:p>
            <a:pPr marL="0" indent="0" algn="l">
              <a:lnSpc>
                <a:spcPct val="133000"/>
              </a:lnSpc>
              <a:buNone/>
            </a:pPr>
            <a:r>
              <a:rPr lang="en-US" sz="700" dirty="0">
                <a:solidFill>
                  <a:srgbClr val="6E6666"/>
                </a:solidFill>
                <a:latin typeface="Poppins" pitchFamily="34" charset="0"/>
                <a:ea typeface="Poppins" pitchFamily="34" charset="-122"/>
                <a:cs typeface="Poppins" pitchFamily="34" charset="-120"/>
              </a:rPr>
              <a:t>Johnson et al., 2020</a:t>
            </a:r>
            <a:endParaRPr lang="en-US" sz="700" dirty="0"/>
          </a:p>
        </p:txBody>
      </p:sp>
      <p:pic>
        <p:nvPicPr>
          <p:cNvPr id="12" name="Picture 11">
            <a:extLst>
              <a:ext uri="{FF2B5EF4-FFF2-40B4-BE49-F238E27FC236}">
                <a16:creationId xmlns:a16="http://schemas.microsoft.com/office/drawing/2014/main" id="{CD7CAF19-1FF8-CEA2-3314-B617C7E9C668}"/>
              </a:ext>
            </a:extLst>
          </p:cNvPr>
          <p:cNvPicPr>
            <a:picLocks noChangeAspect="1"/>
          </p:cNvPicPr>
          <p:nvPr/>
        </p:nvPicPr>
        <p:blipFill>
          <a:blip r:embed="rId5"/>
          <a:stretch>
            <a:fillRect/>
          </a:stretch>
        </p:blipFill>
        <p:spPr>
          <a:xfrm>
            <a:off x="7000875" y="4883200"/>
            <a:ext cx="2143125" cy="2603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978619" y="231204"/>
            <a:ext cx="5435724" cy="374303"/>
          </a:xfrm>
          <a:prstGeom prst="rect">
            <a:avLst/>
          </a:prstGeom>
          <a:noFill/>
          <a:ln/>
        </p:spPr>
        <p:txBody>
          <a:bodyPr wrap="none" lIns="0" tIns="0" rIns="0" bIns="0" rtlCol="0" anchor="t"/>
          <a:lstStyle/>
          <a:p>
            <a:pPr marL="0" indent="0" algn="l">
              <a:lnSpc>
                <a:spcPct val="104000"/>
              </a:lnSpc>
              <a:buNone/>
            </a:pPr>
            <a:r>
              <a:rPr lang="en-US" sz="3200" dirty="0">
                <a:solidFill>
                  <a:schemeClr val="bg1"/>
                </a:solidFill>
                <a:latin typeface="Baskervville" pitchFamily="34" charset="0"/>
                <a:ea typeface="Baskervville" pitchFamily="34" charset="-122"/>
                <a:cs typeface="Baskervville" pitchFamily="34" charset="-120"/>
              </a:rPr>
              <a:t>Fishbone Diagram – Cause and Effect</a:t>
            </a:r>
            <a:endParaRPr lang="en-US" sz="3200" dirty="0">
              <a:solidFill>
                <a:schemeClr val="bg1"/>
              </a:solidFill>
            </a:endParaRPr>
          </a:p>
        </p:txBody>
      </p:sp>
      <p:sp>
        <p:nvSpPr>
          <p:cNvPr id="3" name="Text 1"/>
          <p:cNvSpPr/>
          <p:nvPr/>
        </p:nvSpPr>
        <p:spPr>
          <a:xfrm>
            <a:off x="480730" y="1232081"/>
            <a:ext cx="2408634" cy="187151"/>
          </a:xfrm>
          <a:prstGeom prst="rect">
            <a:avLst/>
          </a:prstGeom>
          <a:noFill/>
          <a:ln/>
        </p:spPr>
        <p:txBody>
          <a:bodyPr wrap="none" lIns="0" tIns="0" rIns="0" bIns="0" rtlCol="0" anchor="t"/>
          <a:lstStyle/>
          <a:p>
            <a:pPr marL="0" indent="0" algn="l">
              <a:lnSpc>
                <a:spcPct val="104000"/>
              </a:lnSpc>
              <a:buNone/>
            </a:pPr>
            <a:r>
              <a:rPr lang="en-US" b="1" dirty="0">
                <a:solidFill>
                  <a:srgbClr val="787878"/>
                </a:solidFill>
                <a:latin typeface="Baskervville" pitchFamily="34" charset="0"/>
                <a:ea typeface="Baskervville" pitchFamily="34" charset="-122"/>
                <a:cs typeface="Baskervville" pitchFamily="34" charset="-120"/>
              </a:rPr>
              <a:t>What is a Fishbone Diagram</a:t>
            </a:r>
            <a:r>
              <a:rPr lang="en-US" dirty="0">
                <a:solidFill>
                  <a:srgbClr val="787878"/>
                </a:solidFill>
                <a:latin typeface="Baskervville" pitchFamily="34" charset="0"/>
                <a:ea typeface="Baskervville" pitchFamily="34" charset="-122"/>
                <a:cs typeface="Baskervville" pitchFamily="34" charset="-120"/>
              </a:rPr>
              <a:t>?</a:t>
            </a:r>
            <a:endParaRPr lang="en-US" dirty="0"/>
          </a:p>
        </p:txBody>
      </p:sp>
      <p:sp>
        <p:nvSpPr>
          <p:cNvPr id="4" name="Text 2"/>
          <p:cNvSpPr/>
          <p:nvPr/>
        </p:nvSpPr>
        <p:spPr>
          <a:xfrm>
            <a:off x="480730" y="1778080"/>
            <a:ext cx="3491731" cy="711209"/>
          </a:xfrm>
          <a:prstGeom prst="rect">
            <a:avLst/>
          </a:prstGeom>
          <a:noFill/>
          <a:ln/>
        </p:spPr>
        <p:txBody>
          <a:bodyPr wrap="square" lIns="0" tIns="0" rIns="0" bIns="0" rtlCol="0" anchor="t">
            <a:noAutofit/>
          </a:bodyPr>
          <a:lstStyle/>
          <a:p>
            <a:pPr marL="0" indent="0" algn="just">
              <a:lnSpc>
                <a:spcPct val="150000"/>
              </a:lnSpc>
              <a:buNone/>
            </a:pPr>
            <a:r>
              <a:rPr lang="en-US" sz="1200" dirty="0">
                <a:solidFill>
                  <a:srgbClr val="6E6666"/>
                </a:solidFill>
                <a:latin typeface="Poppins" pitchFamily="34" charset="0"/>
                <a:ea typeface="Poppins" pitchFamily="34" charset="-122"/>
                <a:cs typeface="Poppins" pitchFamily="34" charset="-120"/>
              </a:rPr>
              <a:t>Also known as cause-and-effect diagram, it maps the root causes behind a central problem by grouping contributing factors into categories.</a:t>
            </a:r>
            <a:endParaRPr lang="en-US" sz="1200" dirty="0"/>
          </a:p>
        </p:txBody>
      </p:sp>
      <p:sp>
        <p:nvSpPr>
          <p:cNvPr id="5" name="Text 3"/>
          <p:cNvSpPr/>
          <p:nvPr/>
        </p:nvSpPr>
        <p:spPr>
          <a:xfrm>
            <a:off x="500361" y="3589125"/>
            <a:ext cx="3948931" cy="707171"/>
          </a:xfrm>
          <a:prstGeom prst="rect">
            <a:avLst/>
          </a:prstGeom>
          <a:noFill/>
          <a:ln/>
        </p:spPr>
        <p:txBody>
          <a:bodyPr wrap="none" lIns="0" tIns="0" rIns="0" bIns="0" rtlCol="0" anchor="t"/>
          <a:lstStyle/>
          <a:p>
            <a:pPr marL="0" indent="0" algn="l">
              <a:lnSpc>
                <a:spcPct val="115000"/>
              </a:lnSpc>
              <a:buNone/>
            </a:pPr>
            <a:endParaRPr lang="en-US" sz="1200" dirty="0"/>
          </a:p>
        </p:txBody>
      </p:sp>
      <p:sp>
        <p:nvSpPr>
          <p:cNvPr id="7" name="Shape 4"/>
          <p:cNvSpPr/>
          <p:nvPr/>
        </p:nvSpPr>
        <p:spPr>
          <a:xfrm>
            <a:off x="480730" y="3067535"/>
            <a:ext cx="3563466" cy="707171"/>
          </a:xfrm>
          <a:prstGeom prst="roundRect">
            <a:avLst>
              <a:gd name="adj" fmla="val 23889"/>
            </a:avLst>
          </a:prstGeom>
          <a:solidFill>
            <a:srgbClr val="FFFFFF"/>
          </a:solidFill>
          <a:ln w="9525">
            <a:solidFill>
              <a:srgbClr val="D2C5C9"/>
            </a:solidFill>
            <a:prstDash val="solid"/>
          </a:ln>
        </p:spPr>
        <p:txBody>
          <a:bodyPr/>
          <a:lstStyle/>
          <a:p>
            <a:endParaRPr lang="en-GB"/>
          </a:p>
        </p:txBody>
      </p:sp>
      <p:sp>
        <p:nvSpPr>
          <p:cNvPr id="8" name="Text 5"/>
          <p:cNvSpPr/>
          <p:nvPr/>
        </p:nvSpPr>
        <p:spPr>
          <a:xfrm>
            <a:off x="754876" y="3153073"/>
            <a:ext cx="1497211" cy="187151"/>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askervville" pitchFamily="34" charset="0"/>
                <a:ea typeface="Baskervville" pitchFamily="34" charset="-122"/>
                <a:cs typeface="Baskervville" pitchFamily="34" charset="-120"/>
              </a:rPr>
              <a:t>✅</a:t>
            </a:r>
            <a:r>
              <a:rPr lang="en-US" sz="1200" dirty="0">
                <a:solidFill>
                  <a:srgbClr val="6E6666"/>
                </a:solidFill>
                <a:latin typeface="Baskervville" pitchFamily="34" charset="0"/>
                <a:ea typeface="Baskervville" pitchFamily="34" charset="-122"/>
                <a:cs typeface="Baskervville" pitchFamily="34" charset="-120"/>
              </a:rPr>
              <a:t> Benefit</a:t>
            </a:r>
            <a:endParaRPr lang="en-US" sz="1200" dirty="0"/>
          </a:p>
        </p:txBody>
      </p:sp>
      <p:sp>
        <p:nvSpPr>
          <p:cNvPr id="9" name="Text 6"/>
          <p:cNvSpPr/>
          <p:nvPr/>
        </p:nvSpPr>
        <p:spPr>
          <a:xfrm>
            <a:off x="594583" y="3386959"/>
            <a:ext cx="3377878" cy="114598"/>
          </a:xfrm>
          <a:prstGeom prst="rect">
            <a:avLst/>
          </a:prstGeom>
          <a:noFill/>
          <a:ln/>
        </p:spPr>
        <p:txBody>
          <a:bodyPr wrap="none" lIns="0" tIns="0" rIns="0" bIns="0" rtlCol="0" anchor="t"/>
          <a:lstStyle/>
          <a:p>
            <a:pPr marL="0" indent="0" algn="l">
              <a:lnSpc>
                <a:spcPct val="115000"/>
              </a:lnSpc>
              <a:buNone/>
            </a:pPr>
            <a:r>
              <a:rPr lang="en-US" sz="1000" dirty="0">
                <a:solidFill>
                  <a:srgbClr val="6E6666"/>
                </a:solidFill>
                <a:latin typeface="Poppins" pitchFamily="34" charset="0"/>
                <a:ea typeface="Poppins" pitchFamily="34" charset="-122"/>
                <a:cs typeface="Poppins" pitchFamily="34" charset="-120"/>
              </a:rPr>
              <a:t>Reveals underlying causes; supports structured</a:t>
            </a:r>
          </a:p>
          <a:p>
            <a:pPr marL="0" indent="0" algn="l">
              <a:lnSpc>
                <a:spcPct val="115000"/>
              </a:lnSpc>
              <a:buNone/>
            </a:pPr>
            <a:r>
              <a:rPr lang="en-US" sz="1000" dirty="0">
                <a:solidFill>
                  <a:srgbClr val="6E6666"/>
                </a:solidFill>
                <a:latin typeface="Poppins" pitchFamily="34" charset="0"/>
                <a:ea typeface="Poppins" pitchFamily="34" charset="-122"/>
                <a:cs typeface="Poppins" pitchFamily="34" charset="-120"/>
              </a:rPr>
              <a:t>problem-solving</a:t>
            </a:r>
            <a:endParaRPr lang="en-US" sz="1000" dirty="0"/>
          </a:p>
        </p:txBody>
      </p:sp>
      <p:sp>
        <p:nvSpPr>
          <p:cNvPr id="10" name="Shape 7"/>
          <p:cNvSpPr/>
          <p:nvPr/>
        </p:nvSpPr>
        <p:spPr>
          <a:xfrm>
            <a:off x="480730" y="3916229"/>
            <a:ext cx="3563466" cy="707171"/>
          </a:xfrm>
          <a:prstGeom prst="roundRect">
            <a:avLst>
              <a:gd name="adj" fmla="val 23889"/>
            </a:avLst>
          </a:prstGeom>
          <a:solidFill>
            <a:srgbClr val="FFFFFF"/>
          </a:solidFill>
          <a:ln w="9525">
            <a:solidFill>
              <a:srgbClr val="D2C5C9"/>
            </a:solidFill>
            <a:prstDash val="solid"/>
          </a:ln>
        </p:spPr>
        <p:txBody>
          <a:bodyPr/>
          <a:lstStyle/>
          <a:p>
            <a:endParaRPr lang="en-GB"/>
          </a:p>
        </p:txBody>
      </p:sp>
      <p:sp>
        <p:nvSpPr>
          <p:cNvPr id="11" name="Text 8"/>
          <p:cNvSpPr/>
          <p:nvPr/>
        </p:nvSpPr>
        <p:spPr>
          <a:xfrm>
            <a:off x="662488" y="4058414"/>
            <a:ext cx="1497211" cy="187151"/>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askervville" pitchFamily="34" charset="0"/>
                <a:ea typeface="Baskervville" pitchFamily="34" charset="-122"/>
                <a:cs typeface="Baskervville" pitchFamily="34" charset="-120"/>
              </a:rPr>
              <a:t>⚠️</a:t>
            </a:r>
            <a:r>
              <a:rPr lang="en-US" sz="1200" dirty="0">
                <a:solidFill>
                  <a:srgbClr val="6E6666"/>
                </a:solidFill>
                <a:latin typeface="Baskervville" pitchFamily="34" charset="0"/>
                <a:ea typeface="Baskervville" pitchFamily="34" charset="-122"/>
                <a:cs typeface="Baskervville" pitchFamily="34" charset="-120"/>
              </a:rPr>
              <a:t> Limitation</a:t>
            </a:r>
            <a:endParaRPr lang="en-US" sz="1200" dirty="0"/>
          </a:p>
        </p:txBody>
      </p:sp>
      <p:sp>
        <p:nvSpPr>
          <p:cNvPr id="12" name="Text 9"/>
          <p:cNvSpPr/>
          <p:nvPr/>
        </p:nvSpPr>
        <p:spPr>
          <a:xfrm>
            <a:off x="662488" y="4261768"/>
            <a:ext cx="3377878" cy="114598"/>
          </a:xfrm>
          <a:prstGeom prst="rect">
            <a:avLst/>
          </a:prstGeom>
          <a:noFill/>
          <a:ln/>
        </p:spPr>
        <p:txBody>
          <a:bodyPr wrap="none" lIns="0" tIns="0" rIns="0" bIns="0" rtlCol="0" anchor="t"/>
          <a:lstStyle/>
          <a:p>
            <a:pPr marL="0" indent="0" algn="l">
              <a:lnSpc>
                <a:spcPct val="115000"/>
              </a:lnSpc>
              <a:buNone/>
            </a:pPr>
            <a:r>
              <a:rPr lang="en-US" sz="1000" dirty="0">
                <a:solidFill>
                  <a:srgbClr val="6E6666"/>
                </a:solidFill>
                <a:latin typeface="Poppins" pitchFamily="34" charset="0"/>
                <a:ea typeface="Poppins" pitchFamily="34" charset="-122"/>
                <a:cs typeface="Poppins" pitchFamily="34" charset="-120"/>
              </a:rPr>
              <a:t>Does not rank or prioritise causes by impact</a:t>
            </a:r>
            <a:endParaRPr lang="en-US" sz="1000" dirty="0"/>
          </a:p>
        </p:txBody>
      </p:sp>
      <p:pic>
        <p:nvPicPr>
          <p:cNvPr id="14" name="Picture 13">
            <a:extLst>
              <a:ext uri="{FF2B5EF4-FFF2-40B4-BE49-F238E27FC236}">
                <a16:creationId xmlns:a16="http://schemas.microsoft.com/office/drawing/2014/main" id="{23D2799B-C3D7-36F7-489B-68C7CE9E8251}"/>
              </a:ext>
            </a:extLst>
          </p:cNvPr>
          <p:cNvPicPr>
            <a:picLocks noChangeAspect="1"/>
          </p:cNvPicPr>
          <p:nvPr/>
        </p:nvPicPr>
        <p:blipFill>
          <a:blip r:embed="rId3"/>
          <a:stretch>
            <a:fillRect/>
          </a:stretch>
        </p:blipFill>
        <p:spPr>
          <a:xfrm>
            <a:off x="4557687" y="1232081"/>
            <a:ext cx="3903092" cy="260206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03161" y="215280"/>
            <a:ext cx="6900714" cy="520750"/>
          </a:xfrm>
          <a:prstGeom prst="rect">
            <a:avLst/>
          </a:prstGeom>
          <a:noFill/>
          <a:ln/>
        </p:spPr>
        <p:txBody>
          <a:bodyPr wrap="none" lIns="0" tIns="0" rIns="0" bIns="0" rtlCol="0" anchor="t"/>
          <a:lstStyle/>
          <a:p>
            <a:pPr marL="0" indent="0" algn="l">
              <a:lnSpc>
                <a:spcPct val="104000"/>
              </a:lnSpc>
              <a:buNone/>
            </a:pPr>
            <a:r>
              <a:rPr lang="en-US" sz="3200" dirty="0">
                <a:solidFill>
                  <a:schemeClr val="bg1"/>
                </a:solidFill>
                <a:latin typeface="Baskervville" pitchFamily="34" charset="0"/>
                <a:ea typeface="Baskervville" pitchFamily="34" charset="-122"/>
                <a:cs typeface="Baskervville" pitchFamily="34" charset="-120"/>
              </a:rPr>
              <a:t>Fishbone: Applied to Basil's Bakery</a:t>
            </a:r>
            <a:endParaRPr lang="en-US" sz="3200" dirty="0">
              <a:solidFill>
                <a:schemeClr val="bg1"/>
              </a:solidFill>
            </a:endParaRPr>
          </a:p>
        </p:txBody>
      </p:sp>
      <p:sp>
        <p:nvSpPr>
          <p:cNvPr id="3" name="Shape 1"/>
          <p:cNvSpPr/>
          <p:nvPr/>
        </p:nvSpPr>
        <p:spPr>
          <a:xfrm>
            <a:off x="405705" y="1372716"/>
            <a:ext cx="4108326" cy="972964"/>
          </a:xfrm>
          <a:prstGeom prst="roundRect">
            <a:avLst>
              <a:gd name="adj" fmla="val 17873"/>
            </a:avLst>
          </a:prstGeom>
          <a:solidFill>
            <a:srgbClr val="ECDFE3"/>
          </a:solidFill>
          <a:ln/>
        </p:spPr>
        <p:txBody>
          <a:bodyPr/>
          <a:lstStyle/>
          <a:p>
            <a:endParaRPr lang="en-GB"/>
          </a:p>
        </p:txBody>
      </p:sp>
      <p:sp>
        <p:nvSpPr>
          <p:cNvPr id="4" name="Text 2"/>
          <p:cNvSpPr/>
          <p:nvPr/>
        </p:nvSpPr>
        <p:spPr>
          <a:xfrm>
            <a:off x="521568" y="1488579"/>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000000"/>
                </a:solidFill>
                <a:latin typeface="Baskervville" pitchFamily="34" charset="0"/>
                <a:ea typeface="Baskervville" pitchFamily="34" charset="-122"/>
                <a:cs typeface="Baskervville" pitchFamily="34" charset="-120"/>
              </a:rPr>
              <a:t>👥 People</a:t>
            </a:r>
            <a:endParaRPr lang="en-US" sz="1600" dirty="0"/>
          </a:p>
        </p:txBody>
      </p:sp>
      <p:sp>
        <p:nvSpPr>
          <p:cNvPr id="5" name="Text 3"/>
          <p:cNvSpPr/>
          <p:nvPr/>
        </p:nvSpPr>
        <p:spPr>
          <a:xfrm>
            <a:off x="521568" y="1818382"/>
            <a:ext cx="3876601" cy="411435"/>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Fewer workers visiting retail park</a:t>
            </a:r>
            <a:endParaRPr lang="en-US" sz="1100" dirty="0"/>
          </a:p>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Staff unavailable to answer phones</a:t>
            </a:r>
            <a:endParaRPr lang="en-US" sz="1100" dirty="0"/>
          </a:p>
        </p:txBody>
      </p:sp>
      <p:sp>
        <p:nvSpPr>
          <p:cNvPr id="6" name="Shape 4"/>
          <p:cNvSpPr/>
          <p:nvPr/>
        </p:nvSpPr>
        <p:spPr>
          <a:xfrm>
            <a:off x="4629894" y="1372716"/>
            <a:ext cx="4108400" cy="972964"/>
          </a:xfrm>
          <a:prstGeom prst="roundRect">
            <a:avLst>
              <a:gd name="adj" fmla="val 17873"/>
            </a:avLst>
          </a:prstGeom>
          <a:solidFill>
            <a:srgbClr val="ECDFE3"/>
          </a:solidFill>
          <a:ln/>
        </p:spPr>
        <p:txBody>
          <a:bodyPr/>
          <a:lstStyle/>
          <a:p>
            <a:endParaRPr lang="en-GB"/>
          </a:p>
        </p:txBody>
      </p:sp>
      <p:sp>
        <p:nvSpPr>
          <p:cNvPr id="7" name="Text 5"/>
          <p:cNvSpPr/>
          <p:nvPr/>
        </p:nvSpPr>
        <p:spPr>
          <a:xfrm>
            <a:off x="4745757" y="1488579"/>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000000"/>
                </a:solidFill>
                <a:latin typeface="Baskervville" pitchFamily="34" charset="0"/>
                <a:ea typeface="Baskervville" pitchFamily="34" charset="-122"/>
                <a:cs typeface="Baskervville" pitchFamily="34" charset="-120"/>
              </a:rPr>
              <a:t>⚙️ Methods</a:t>
            </a:r>
            <a:endParaRPr lang="en-US" sz="1600" dirty="0"/>
          </a:p>
        </p:txBody>
      </p:sp>
      <p:sp>
        <p:nvSpPr>
          <p:cNvPr id="8" name="Text 6"/>
          <p:cNvSpPr/>
          <p:nvPr/>
        </p:nvSpPr>
        <p:spPr>
          <a:xfrm>
            <a:off x="4745757" y="1818382"/>
            <a:ext cx="3876675" cy="411435"/>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No delivery system</a:t>
            </a:r>
            <a:endParaRPr lang="en-US" sz="1100" dirty="0"/>
          </a:p>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Weak pre-order process</a:t>
            </a:r>
            <a:endParaRPr lang="en-US" sz="1100" dirty="0"/>
          </a:p>
        </p:txBody>
      </p:sp>
      <p:sp>
        <p:nvSpPr>
          <p:cNvPr id="9" name="Shape 7"/>
          <p:cNvSpPr/>
          <p:nvPr/>
        </p:nvSpPr>
        <p:spPr>
          <a:xfrm>
            <a:off x="405705" y="2461543"/>
            <a:ext cx="4108326" cy="972964"/>
          </a:xfrm>
          <a:prstGeom prst="roundRect">
            <a:avLst>
              <a:gd name="adj" fmla="val 17873"/>
            </a:avLst>
          </a:prstGeom>
          <a:solidFill>
            <a:srgbClr val="ECDFE3"/>
          </a:solidFill>
          <a:ln/>
        </p:spPr>
        <p:txBody>
          <a:bodyPr/>
          <a:lstStyle/>
          <a:p>
            <a:endParaRPr lang="en-GB"/>
          </a:p>
        </p:txBody>
      </p:sp>
      <p:sp>
        <p:nvSpPr>
          <p:cNvPr id="10" name="Text 8"/>
          <p:cNvSpPr/>
          <p:nvPr/>
        </p:nvSpPr>
        <p:spPr>
          <a:xfrm>
            <a:off x="521568" y="2577405"/>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000000"/>
                </a:solidFill>
                <a:latin typeface="Baskervville" pitchFamily="34" charset="0"/>
                <a:ea typeface="Baskervville" pitchFamily="34" charset="-122"/>
                <a:cs typeface="Baskervville" pitchFamily="34" charset="-120"/>
              </a:rPr>
              <a:t>💻 Technology</a:t>
            </a:r>
            <a:endParaRPr lang="en-US" sz="1600" dirty="0"/>
          </a:p>
        </p:txBody>
      </p:sp>
      <p:sp>
        <p:nvSpPr>
          <p:cNvPr id="11" name="Text 9"/>
          <p:cNvSpPr/>
          <p:nvPr/>
        </p:nvSpPr>
        <p:spPr>
          <a:xfrm>
            <a:off x="521568" y="2907209"/>
            <a:ext cx="3876601" cy="411435"/>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No online ordering platform</a:t>
            </a:r>
            <a:endParaRPr lang="en-US" sz="1100" dirty="0"/>
          </a:p>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Missed digital sales channels</a:t>
            </a:r>
            <a:endParaRPr lang="en-US" sz="1100" dirty="0"/>
          </a:p>
        </p:txBody>
      </p:sp>
      <p:sp>
        <p:nvSpPr>
          <p:cNvPr id="12" name="Shape 10"/>
          <p:cNvSpPr/>
          <p:nvPr/>
        </p:nvSpPr>
        <p:spPr>
          <a:xfrm>
            <a:off x="4629894" y="2461543"/>
            <a:ext cx="4108400" cy="972964"/>
          </a:xfrm>
          <a:prstGeom prst="roundRect">
            <a:avLst>
              <a:gd name="adj" fmla="val 17873"/>
            </a:avLst>
          </a:prstGeom>
          <a:solidFill>
            <a:srgbClr val="ECDFE3"/>
          </a:solidFill>
          <a:ln/>
        </p:spPr>
        <p:txBody>
          <a:bodyPr/>
          <a:lstStyle/>
          <a:p>
            <a:endParaRPr lang="en-GB"/>
          </a:p>
        </p:txBody>
      </p:sp>
      <p:sp>
        <p:nvSpPr>
          <p:cNvPr id="13" name="Text 11"/>
          <p:cNvSpPr/>
          <p:nvPr/>
        </p:nvSpPr>
        <p:spPr>
          <a:xfrm>
            <a:off x="4745757" y="2577405"/>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000000"/>
                </a:solidFill>
                <a:latin typeface="Baskervville" pitchFamily="34" charset="0"/>
                <a:ea typeface="Baskervville" pitchFamily="34" charset="-122"/>
                <a:cs typeface="Baskervville" pitchFamily="34" charset="-120"/>
              </a:rPr>
              <a:t>🌾 Materials</a:t>
            </a:r>
            <a:endParaRPr lang="en-US" sz="1600" dirty="0"/>
          </a:p>
        </p:txBody>
      </p:sp>
      <p:sp>
        <p:nvSpPr>
          <p:cNvPr id="14" name="Text 12"/>
          <p:cNvSpPr/>
          <p:nvPr/>
        </p:nvSpPr>
        <p:spPr>
          <a:xfrm>
            <a:off x="4745757" y="2907209"/>
            <a:ext cx="3876675" cy="411435"/>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Volatile organic ingredient prices</a:t>
            </a:r>
            <a:endParaRPr lang="en-US" sz="1100" dirty="0"/>
          </a:p>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Supply chain unpredictability</a:t>
            </a:r>
            <a:endParaRPr lang="en-US" sz="1100" dirty="0"/>
          </a:p>
        </p:txBody>
      </p:sp>
      <p:sp>
        <p:nvSpPr>
          <p:cNvPr id="15" name="Shape 13"/>
          <p:cNvSpPr/>
          <p:nvPr/>
        </p:nvSpPr>
        <p:spPr>
          <a:xfrm>
            <a:off x="405705" y="3550369"/>
            <a:ext cx="4108326" cy="972964"/>
          </a:xfrm>
          <a:prstGeom prst="roundRect">
            <a:avLst>
              <a:gd name="adj" fmla="val 17873"/>
            </a:avLst>
          </a:prstGeom>
          <a:solidFill>
            <a:srgbClr val="ECDFE3"/>
          </a:solidFill>
          <a:ln/>
        </p:spPr>
        <p:txBody>
          <a:bodyPr/>
          <a:lstStyle/>
          <a:p>
            <a:endParaRPr lang="en-GB"/>
          </a:p>
        </p:txBody>
      </p:sp>
      <p:sp>
        <p:nvSpPr>
          <p:cNvPr id="16" name="Text 14"/>
          <p:cNvSpPr/>
          <p:nvPr/>
        </p:nvSpPr>
        <p:spPr>
          <a:xfrm>
            <a:off x="521568" y="3666232"/>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000000"/>
                </a:solidFill>
                <a:latin typeface="Baskervville" pitchFamily="34" charset="0"/>
                <a:ea typeface="Baskervville" pitchFamily="34" charset="-122"/>
                <a:cs typeface="Baskervville" pitchFamily="34" charset="-120"/>
              </a:rPr>
              <a:t>🏪 Environment</a:t>
            </a:r>
            <a:endParaRPr lang="en-US" sz="1600" dirty="0"/>
          </a:p>
        </p:txBody>
      </p:sp>
      <p:sp>
        <p:nvSpPr>
          <p:cNvPr id="17" name="Text 15"/>
          <p:cNvSpPr/>
          <p:nvPr/>
        </p:nvSpPr>
        <p:spPr>
          <a:xfrm>
            <a:off x="521568" y="3996035"/>
            <a:ext cx="3876601" cy="411435"/>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Reduced retail park footfall</a:t>
            </a:r>
            <a:endParaRPr lang="en-US" sz="1100" dirty="0"/>
          </a:p>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Hybrid working patterns</a:t>
            </a:r>
            <a:endParaRPr lang="en-US" sz="1100" dirty="0"/>
          </a:p>
        </p:txBody>
      </p:sp>
      <p:sp>
        <p:nvSpPr>
          <p:cNvPr id="18" name="Shape 16"/>
          <p:cNvSpPr/>
          <p:nvPr/>
        </p:nvSpPr>
        <p:spPr>
          <a:xfrm>
            <a:off x="4629894" y="3550369"/>
            <a:ext cx="4108400" cy="972964"/>
          </a:xfrm>
          <a:prstGeom prst="roundRect">
            <a:avLst>
              <a:gd name="adj" fmla="val 17873"/>
            </a:avLst>
          </a:prstGeom>
          <a:solidFill>
            <a:srgbClr val="ECDFE3"/>
          </a:solidFill>
          <a:ln/>
        </p:spPr>
        <p:txBody>
          <a:bodyPr/>
          <a:lstStyle/>
          <a:p>
            <a:endParaRPr lang="en-GB"/>
          </a:p>
        </p:txBody>
      </p:sp>
      <p:sp>
        <p:nvSpPr>
          <p:cNvPr id="19" name="Text 17"/>
          <p:cNvSpPr/>
          <p:nvPr/>
        </p:nvSpPr>
        <p:spPr>
          <a:xfrm>
            <a:off x="4745757" y="3666232"/>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000000"/>
                </a:solidFill>
                <a:latin typeface="Baskervville" pitchFamily="34" charset="0"/>
                <a:ea typeface="Baskervville" pitchFamily="34" charset="-122"/>
                <a:cs typeface="Baskervville" pitchFamily="34" charset="-120"/>
              </a:rPr>
              <a:t>💷 Money</a:t>
            </a:r>
            <a:endParaRPr lang="en-US" sz="1600" dirty="0"/>
          </a:p>
        </p:txBody>
      </p:sp>
      <p:sp>
        <p:nvSpPr>
          <p:cNvPr id="20" name="Text 18"/>
          <p:cNvSpPr/>
          <p:nvPr/>
        </p:nvSpPr>
        <p:spPr>
          <a:xfrm>
            <a:off x="4745757" y="3996035"/>
            <a:ext cx="3876675" cy="411435"/>
          </a:xfrm>
          <a:prstGeom prst="rect">
            <a:avLst/>
          </a:prstGeom>
          <a:noFill/>
          <a:ln/>
        </p:spPr>
        <p:txBody>
          <a:bodyPr wrap="square" lIns="0" tIns="0" rIns="0" bIns="0" rtlCol="0" anchor="t">
            <a:noAutofit/>
          </a:bodyPr>
          <a:lstStyle/>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Rising rent, utilities and insurance</a:t>
            </a:r>
            <a:endParaRPr lang="en-US" sz="1100" dirty="0"/>
          </a:p>
          <a:p>
            <a:pPr marL="342900" indent="-342900" algn="l">
              <a:lnSpc>
                <a:spcPct val="133000"/>
              </a:lnSpc>
              <a:buSzPct val="100000"/>
              <a:buChar char="•"/>
            </a:pPr>
            <a:r>
              <a:rPr lang="en-US" sz="1100" dirty="0">
                <a:solidFill>
                  <a:srgbClr val="000000"/>
                </a:solidFill>
                <a:latin typeface="Poppins" pitchFamily="34" charset="0"/>
                <a:ea typeface="Poppins" pitchFamily="34" charset="-122"/>
                <a:cs typeface="Poppins" pitchFamily="34" charset="-120"/>
              </a:rPr>
              <a:t>Cost uncertainty ongoing</a:t>
            </a:r>
            <a:endParaRPr lang="en-US" sz="1100" dirty="0"/>
          </a:p>
        </p:txBody>
      </p:sp>
      <p:pic>
        <p:nvPicPr>
          <p:cNvPr id="21" name="Picture 20">
            <a:extLst>
              <a:ext uri="{FF2B5EF4-FFF2-40B4-BE49-F238E27FC236}">
                <a16:creationId xmlns:a16="http://schemas.microsoft.com/office/drawing/2014/main" id="{83DB8C0B-2543-3619-3B77-71DFD0A65C82}"/>
              </a:ext>
            </a:extLst>
          </p:cNvPr>
          <p:cNvPicPr>
            <a:picLocks noChangeAspect="1"/>
          </p:cNvPicPr>
          <p:nvPr/>
        </p:nvPicPr>
        <p:blipFill>
          <a:blip r:embed="rId3"/>
          <a:stretch>
            <a:fillRect/>
          </a:stretch>
        </p:blipFill>
        <p:spPr>
          <a:xfrm>
            <a:off x="7000875" y="4883200"/>
            <a:ext cx="2143125" cy="2603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2786100" y="167113"/>
            <a:ext cx="4623420" cy="520750"/>
          </a:xfrm>
          <a:prstGeom prst="rect">
            <a:avLst/>
          </a:prstGeom>
          <a:noFill/>
          <a:ln/>
        </p:spPr>
        <p:txBody>
          <a:bodyPr wrap="none" lIns="0" tIns="0" rIns="0" bIns="0" rtlCol="0" anchor="t"/>
          <a:lstStyle/>
          <a:p>
            <a:pPr marL="0" indent="0" algn="l">
              <a:lnSpc>
                <a:spcPct val="104000"/>
              </a:lnSpc>
              <a:buNone/>
            </a:pPr>
            <a:r>
              <a:rPr lang="en-US" sz="3200" dirty="0">
                <a:solidFill>
                  <a:schemeClr val="bg1"/>
                </a:solidFill>
                <a:latin typeface="Baskervville" pitchFamily="34" charset="0"/>
                <a:ea typeface="Baskervville" pitchFamily="34" charset="-122"/>
                <a:cs typeface="Baskervville" pitchFamily="34" charset="-120"/>
              </a:rPr>
              <a:t>Key Findings</a:t>
            </a:r>
            <a:endParaRPr lang="en-US" sz="3200" dirty="0">
              <a:solidFill>
                <a:schemeClr val="bg1"/>
              </a:solidFill>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1418" y="1668810"/>
            <a:ext cx="2714551" cy="1221284"/>
          </a:xfrm>
          <a:prstGeom prst="rect">
            <a:avLst/>
          </a:prstGeom>
        </p:spPr>
      </p:pic>
      <p:sp>
        <p:nvSpPr>
          <p:cNvPr id="4" name="Text 1"/>
          <p:cNvSpPr/>
          <p:nvPr/>
        </p:nvSpPr>
        <p:spPr>
          <a:xfrm>
            <a:off x="578718" y="1798960"/>
            <a:ext cx="2397100" cy="520601"/>
          </a:xfrm>
          <a:prstGeom prst="rect">
            <a:avLst/>
          </a:prstGeom>
          <a:noFill/>
          <a:ln/>
        </p:spPr>
        <p:txBody>
          <a:bodyPr wrap="square" lIns="0" tIns="0" rIns="0" bIns="0" rtlCol="0" anchor="t">
            <a:normAutofit/>
          </a:bodyPr>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Sales 25% Below 2019 Levels</a:t>
            </a:r>
            <a:endParaRPr lang="en-US" sz="1600" dirty="0"/>
          </a:p>
        </p:txBody>
      </p:sp>
      <p:sp>
        <p:nvSpPr>
          <p:cNvPr id="5" name="Text 2"/>
          <p:cNvSpPr/>
          <p:nvPr/>
        </p:nvSpPr>
        <p:spPr>
          <a:xfrm>
            <a:off x="578718" y="2389063"/>
            <a:ext cx="2397100" cy="37088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6E6666"/>
                </a:solidFill>
                <a:latin typeface="Poppins" pitchFamily="34" charset="0"/>
                <a:ea typeface="Poppins" pitchFamily="34" charset="-122"/>
                <a:cs typeface="Poppins" pitchFamily="34" charset="-120"/>
              </a:rPr>
              <a:t>Recovery has stalled — the gap versus pre-pandemic performance persists</a:t>
            </a:r>
            <a:endParaRPr lang="en-US" sz="900" dirty="0"/>
          </a:p>
        </p:txBody>
      </p:sp>
      <p:pic>
        <p:nvPicPr>
          <p:cNvPr id="6"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07544" y="1668810"/>
            <a:ext cx="2714551" cy="1221284"/>
          </a:xfrm>
          <a:prstGeom prst="rect">
            <a:avLst/>
          </a:prstGeom>
        </p:spPr>
      </p:pic>
      <p:sp>
        <p:nvSpPr>
          <p:cNvPr id="7" name="Text 3"/>
          <p:cNvSpPr/>
          <p:nvPr/>
        </p:nvSpPr>
        <p:spPr>
          <a:xfrm>
            <a:off x="3394844" y="1798960"/>
            <a:ext cx="2083073" cy="260300"/>
          </a:xfrm>
          <a:prstGeom prst="rect">
            <a:avLst/>
          </a:prstGeom>
          <a:noFill/>
          <a:ln/>
        </p:spPr>
        <p:txBody>
          <a:bodyPr wrap="none" lIns="0" tIns="0" rIns="0" bIns="0" rtlCol="0" anchor="t"/>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External Costs Rising</a:t>
            </a:r>
            <a:endParaRPr lang="en-US" sz="1600" dirty="0"/>
          </a:p>
        </p:txBody>
      </p:sp>
      <p:sp>
        <p:nvSpPr>
          <p:cNvPr id="8" name="Text 4"/>
          <p:cNvSpPr/>
          <p:nvPr/>
        </p:nvSpPr>
        <p:spPr>
          <a:xfrm>
            <a:off x="3394844" y="2128763"/>
            <a:ext cx="2397100" cy="37088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6E6666"/>
                </a:solidFill>
                <a:latin typeface="Poppins" pitchFamily="34" charset="0"/>
                <a:ea typeface="Poppins" pitchFamily="34" charset="-122"/>
                <a:cs typeface="Poppins" pitchFamily="34" charset="-120"/>
              </a:rPr>
              <a:t>Inflation, energy, and ingredient prices continue to squeeze margins</a:t>
            </a:r>
            <a:endParaRPr lang="en-US" sz="900" dirty="0"/>
          </a:p>
        </p:txBody>
      </p:sp>
      <p:pic>
        <p:nvPicPr>
          <p:cNvPr id="9"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23670" y="1668810"/>
            <a:ext cx="2714551" cy="1221284"/>
          </a:xfrm>
          <a:prstGeom prst="rect">
            <a:avLst/>
          </a:prstGeom>
        </p:spPr>
      </p:pic>
      <p:sp>
        <p:nvSpPr>
          <p:cNvPr id="10" name="Text 5"/>
          <p:cNvSpPr/>
          <p:nvPr/>
        </p:nvSpPr>
        <p:spPr>
          <a:xfrm>
            <a:off x="6210970" y="1798960"/>
            <a:ext cx="2397100" cy="520601"/>
          </a:xfrm>
          <a:prstGeom prst="rect">
            <a:avLst/>
          </a:prstGeom>
          <a:noFill/>
          <a:ln/>
        </p:spPr>
        <p:txBody>
          <a:bodyPr wrap="square" lIns="0" tIns="0" rIns="0" bIns="0" rtlCol="0" anchor="t">
            <a:normAutofit/>
          </a:bodyPr>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Hybrid Working Reduces Demand</a:t>
            </a:r>
            <a:endParaRPr lang="en-US" sz="1600" dirty="0"/>
          </a:p>
        </p:txBody>
      </p:sp>
      <p:sp>
        <p:nvSpPr>
          <p:cNvPr id="11" name="Text 6"/>
          <p:cNvSpPr/>
          <p:nvPr/>
        </p:nvSpPr>
        <p:spPr>
          <a:xfrm>
            <a:off x="6210970" y="2389063"/>
            <a:ext cx="2397100" cy="37088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6E6666"/>
                </a:solidFill>
                <a:latin typeface="Poppins" pitchFamily="34" charset="0"/>
                <a:ea typeface="Poppins" pitchFamily="34" charset="-122"/>
                <a:cs typeface="Poppins" pitchFamily="34" charset="-120"/>
              </a:rPr>
              <a:t>Fewer office-based customers translates directly to lower lunchtime revenue</a:t>
            </a:r>
            <a:endParaRPr lang="en-US" sz="900" dirty="0"/>
          </a:p>
        </p:txBody>
      </p:sp>
      <p:pic>
        <p:nvPicPr>
          <p:cNvPr id="12" name="Image 3"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1418" y="3005956"/>
            <a:ext cx="2714551" cy="1221284"/>
          </a:xfrm>
          <a:prstGeom prst="rect">
            <a:avLst/>
          </a:prstGeom>
        </p:spPr>
      </p:pic>
      <p:sp>
        <p:nvSpPr>
          <p:cNvPr id="13" name="Text 7"/>
          <p:cNvSpPr/>
          <p:nvPr/>
        </p:nvSpPr>
        <p:spPr>
          <a:xfrm>
            <a:off x="578718" y="3136106"/>
            <a:ext cx="2397100" cy="520601"/>
          </a:xfrm>
          <a:prstGeom prst="rect">
            <a:avLst/>
          </a:prstGeom>
          <a:noFill/>
          <a:ln/>
        </p:spPr>
        <p:txBody>
          <a:bodyPr wrap="square" lIns="0" tIns="0" rIns="0" bIns="0" rtlCol="0" anchor="t">
            <a:normAutofit/>
          </a:bodyPr>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Digital Absence Limits Reach</a:t>
            </a:r>
            <a:endParaRPr lang="en-US" sz="1600" dirty="0"/>
          </a:p>
        </p:txBody>
      </p:sp>
      <p:sp>
        <p:nvSpPr>
          <p:cNvPr id="14" name="Text 8"/>
          <p:cNvSpPr/>
          <p:nvPr/>
        </p:nvSpPr>
        <p:spPr>
          <a:xfrm>
            <a:off x="578718" y="3726210"/>
            <a:ext cx="2397100" cy="37088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6E6666"/>
                </a:solidFill>
                <a:latin typeface="Poppins" pitchFamily="34" charset="0"/>
                <a:ea typeface="Poppins" pitchFamily="34" charset="-122"/>
                <a:cs typeface="Poppins" pitchFamily="34" charset="-120"/>
              </a:rPr>
              <a:t>No delivery or online ordering closes off entire customer segments</a:t>
            </a:r>
            <a:endParaRPr lang="en-US" sz="900" dirty="0"/>
          </a:p>
        </p:txBody>
      </p:sp>
      <p:pic>
        <p:nvPicPr>
          <p:cNvPr id="15" name="Image 4"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07544" y="3005956"/>
            <a:ext cx="2714551" cy="1221284"/>
          </a:xfrm>
          <a:prstGeom prst="rect">
            <a:avLst/>
          </a:prstGeom>
        </p:spPr>
      </p:pic>
      <p:sp>
        <p:nvSpPr>
          <p:cNvPr id="16" name="Text 9"/>
          <p:cNvSpPr/>
          <p:nvPr/>
        </p:nvSpPr>
        <p:spPr>
          <a:xfrm>
            <a:off x="3394844" y="3136106"/>
            <a:ext cx="2397100" cy="520601"/>
          </a:xfrm>
          <a:prstGeom prst="rect">
            <a:avLst/>
          </a:prstGeom>
          <a:noFill/>
          <a:ln/>
        </p:spPr>
        <p:txBody>
          <a:bodyPr wrap="square" lIns="0" tIns="0" rIns="0" bIns="0" rtlCol="0" anchor="t">
            <a:normAutofit/>
          </a:bodyPr>
          <a:lstStyle/>
          <a:p>
            <a:pPr marL="0" indent="0" algn="l">
              <a:lnSpc>
                <a:spcPct val="104000"/>
              </a:lnSpc>
              <a:buNone/>
            </a:pPr>
            <a:r>
              <a:rPr lang="en-US" sz="1600" dirty="0">
                <a:solidFill>
                  <a:srgbClr val="6E6666"/>
                </a:solidFill>
                <a:latin typeface="Baskervville" pitchFamily="34" charset="0"/>
                <a:ea typeface="Baskervville" pitchFamily="34" charset="-122"/>
                <a:cs typeface="Baskervville" pitchFamily="34" charset="-120"/>
              </a:rPr>
              <a:t>Ingredient Volatility Creates Risk</a:t>
            </a:r>
            <a:endParaRPr lang="en-US" sz="1600" dirty="0"/>
          </a:p>
        </p:txBody>
      </p:sp>
      <p:sp>
        <p:nvSpPr>
          <p:cNvPr id="17" name="Text 10"/>
          <p:cNvSpPr/>
          <p:nvPr/>
        </p:nvSpPr>
        <p:spPr>
          <a:xfrm>
            <a:off x="3394844" y="3726210"/>
            <a:ext cx="2397100" cy="37088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6E6666"/>
                </a:solidFill>
                <a:latin typeface="Poppins" pitchFamily="34" charset="0"/>
                <a:ea typeface="Poppins" pitchFamily="34" charset="-122"/>
                <a:cs typeface="Poppins" pitchFamily="34" charset="-120"/>
              </a:rPr>
              <a:t>Rising organic costs make forward planning and pricing unreliable</a:t>
            </a:r>
            <a:endParaRPr lang="en-US" sz="900" dirty="0"/>
          </a:p>
        </p:txBody>
      </p:sp>
      <p:pic>
        <p:nvPicPr>
          <p:cNvPr id="18" name="Picture 17">
            <a:extLst>
              <a:ext uri="{FF2B5EF4-FFF2-40B4-BE49-F238E27FC236}">
                <a16:creationId xmlns:a16="http://schemas.microsoft.com/office/drawing/2014/main" id="{3FDA5CA4-DA03-625F-C571-A8C7B5BAC9C3}"/>
              </a:ext>
            </a:extLst>
          </p:cNvPr>
          <p:cNvPicPr>
            <a:picLocks noChangeAspect="1"/>
          </p:cNvPicPr>
          <p:nvPr/>
        </p:nvPicPr>
        <p:blipFill>
          <a:blip r:embed="rId5"/>
          <a:stretch>
            <a:fillRect/>
          </a:stretch>
        </p:blipFill>
        <p:spPr>
          <a:xfrm>
            <a:off x="7000875" y="4883200"/>
            <a:ext cx="2143125" cy="2603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BB3D872-9C09-1B29-2B9F-172436374BCF}"/>
              </a:ext>
            </a:extLst>
          </p:cNvPr>
          <p:cNvSpPr txBox="1"/>
          <p:nvPr/>
        </p:nvSpPr>
        <p:spPr>
          <a:xfrm>
            <a:off x="4989690" y="1039585"/>
            <a:ext cx="3914750" cy="3539430"/>
          </a:xfrm>
          <a:prstGeom prst="rect">
            <a:avLst/>
          </a:prstGeom>
          <a:noFill/>
        </p:spPr>
        <p:txBody>
          <a:bodyPr wrap="square">
            <a:spAutoFit/>
          </a:bodyPr>
          <a:lstStyle/>
          <a:p>
            <a:pPr marL="285750" indent="-285750" algn="just">
              <a:buFont typeface="Arial" panose="020B0604020202020204" pitchFamily="34" charset="0"/>
              <a:buChar char="•"/>
            </a:pPr>
            <a:r>
              <a:rPr lang="en-GB" sz="1400" dirty="0">
                <a:latin typeface="Poppins" panose="00000500000000000000" pitchFamily="2" charset="0"/>
                <a:cs typeface="Poppins" panose="00000500000000000000" pitchFamily="2" charset="0"/>
              </a:rPr>
              <a:t>Basil’s Bakery has experienced prolonged sales stagnation due to a combination of external and internal factors.</a:t>
            </a:r>
          </a:p>
          <a:p>
            <a:pPr marL="285750" indent="-285750" algn="just">
              <a:buFont typeface="Arial" panose="020B0604020202020204" pitchFamily="34" charset="0"/>
              <a:buChar char="•"/>
            </a:pPr>
            <a:r>
              <a:rPr lang="en-GB" sz="1400" dirty="0">
                <a:latin typeface="Poppins" panose="00000500000000000000" pitchFamily="2" charset="0"/>
                <a:cs typeface="Poppins" panose="00000500000000000000" pitchFamily="2" charset="0"/>
              </a:rPr>
              <a:t>Reduced retail park footfall, changing consumer behaviour and hybrid working have lowered customer demand.</a:t>
            </a:r>
          </a:p>
          <a:p>
            <a:pPr marL="285750" indent="-285750" algn="just">
              <a:buFont typeface="Arial" panose="020B0604020202020204" pitchFamily="34" charset="0"/>
              <a:buChar char="•"/>
            </a:pPr>
            <a:r>
              <a:rPr lang="en-GB" sz="1400" dirty="0">
                <a:latin typeface="Poppins" panose="00000500000000000000" pitchFamily="2" charset="0"/>
                <a:cs typeface="Poppins" panose="00000500000000000000" pitchFamily="2" charset="0"/>
              </a:rPr>
              <a:t>Rising operating and ingredient costs have increased financial pressure on the business.</a:t>
            </a:r>
          </a:p>
          <a:p>
            <a:pPr marL="285750" indent="-285750" algn="just">
              <a:buFont typeface="Arial" panose="020B0604020202020204" pitchFamily="34" charset="0"/>
              <a:buChar char="•"/>
            </a:pPr>
            <a:r>
              <a:rPr lang="en-GB" sz="1400" dirty="0">
                <a:latin typeface="Poppins" panose="00000500000000000000" pitchFamily="2" charset="0"/>
                <a:cs typeface="Poppins" panose="00000500000000000000" pitchFamily="2" charset="0"/>
              </a:rPr>
              <a:t>The PESTEL analysis highlighted significant macro-environmental influences, while the Fishbone diagram identified the root causes of declining performance.</a:t>
            </a:r>
          </a:p>
        </p:txBody>
      </p:sp>
      <p:pic>
        <p:nvPicPr>
          <p:cNvPr id="10" name="Picture 9">
            <a:extLst>
              <a:ext uri="{FF2B5EF4-FFF2-40B4-BE49-F238E27FC236}">
                <a16:creationId xmlns:a16="http://schemas.microsoft.com/office/drawing/2014/main" id="{7FD2DE3D-BD95-D453-302C-A1389AFE45FF}"/>
              </a:ext>
            </a:extLst>
          </p:cNvPr>
          <p:cNvPicPr>
            <a:picLocks noChangeAspect="1"/>
          </p:cNvPicPr>
          <p:nvPr/>
        </p:nvPicPr>
        <p:blipFill>
          <a:blip r:embed="rId3"/>
          <a:stretch>
            <a:fillRect/>
          </a:stretch>
        </p:blipFill>
        <p:spPr>
          <a:xfrm>
            <a:off x="424022" y="1553970"/>
            <a:ext cx="4360922" cy="2069763"/>
          </a:xfrm>
          <a:prstGeom prst="rect">
            <a:avLst/>
          </a:prstGeom>
        </p:spPr>
      </p:pic>
      <p:pic>
        <p:nvPicPr>
          <p:cNvPr id="3" name="Picture 2">
            <a:extLst>
              <a:ext uri="{FF2B5EF4-FFF2-40B4-BE49-F238E27FC236}">
                <a16:creationId xmlns:a16="http://schemas.microsoft.com/office/drawing/2014/main" id="{C7CBEAC1-80C3-F2F2-C74B-E975697BBF8F}"/>
              </a:ext>
            </a:extLst>
          </p:cNvPr>
          <p:cNvPicPr>
            <a:picLocks noChangeAspect="1"/>
          </p:cNvPicPr>
          <p:nvPr/>
        </p:nvPicPr>
        <p:blipFill>
          <a:blip r:embed="rId4"/>
          <a:stretch>
            <a:fillRect/>
          </a:stretch>
        </p:blipFill>
        <p:spPr>
          <a:xfrm>
            <a:off x="7000875" y="4883200"/>
            <a:ext cx="2143125" cy="260300"/>
          </a:xfrm>
          <a:prstGeom prst="rect">
            <a:avLst/>
          </a:prstGeom>
        </p:spPr>
      </p:pic>
      <p:sp>
        <p:nvSpPr>
          <p:cNvPr id="4" name="TextBox 3">
            <a:extLst>
              <a:ext uri="{FF2B5EF4-FFF2-40B4-BE49-F238E27FC236}">
                <a16:creationId xmlns:a16="http://schemas.microsoft.com/office/drawing/2014/main" id="{BFB64FF4-6B1B-93BD-1A8C-A1E6E6AC89B0}"/>
              </a:ext>
            </a:extLst>
          </p:cNvPr>
          <p:cNvSpPr txBox="1"/>
          <p:nvPr/>
        </p:nvSpPr>
        <p:spPr>
          <a:xfrm>
            <a:off x="3098041" y="178208"/>
            <a:ext cx="2947917" cy="584775"/>
          </a:xfrm>
          <a:prstGeom prst="rect">
            <a:avLst/>
          </a:prstGeom>
          <a:noFill/>
        </p:spPr>
        <p:txBody>
          <a:bodyPr wrap="square" rtlCol="0">
            <a:spAutoFit/>
          </a:bodyPr>
          <a:lstStyle/>
          <a:p>
            <a:pPr algn="ctr"/>
            <a:r>
              <a:rPr lang="en-GB" sz="3200" dirty="0">
                <a:solidFill>
                  <a:schemeClr val="bg1"/>
                </a:solidFill>
              </a:rPr>
              <a:t>Conclusion</a:t>
            </a:r>
            <a:r>
              <a:rPr lang="en-GB" dirty="0"/>
              <a:t> </a:t>
            </a:r>
          </a:p>
        </p:txBody>
      </p:sp>
    </p:spTree>
    <p:extLst>
      <p:ext uri="{BB962C8B-B14F-4D97-AF65-F5344CB8AC3E}">
        <p14:creationId xmlns:p14="http://schemas.microsoft.com/office/powerpoint/2010/main" val="2605009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17559" y="1211088"/>
            <a:ext cx="4623420" cy="520750"/>
          </a:xfrm>
          <a:prstGeom prst="rect">
            <a:avLst/>
          </a:prstGeom>
          <a:noFill/>
          <a:ln/>
        </p:spPr>
        <p:txBody>
          <a:bodyPr wrap="none" lIns="0" tIns="0" rIns="0" bIns="0" rtlCol="0" anchor="t"/>
          <a:lstStyle/>
          <a:p>
            <a:pPr marL="0" indent="0" algn="l">
              <a:lnSpc>
                <a:spcPct val="104000"/>
              </a:lnSpc>
              <a:buNone/>
            </a:pPr>
            <a:r>
              <a:rPr lang="en-US" sz="3250" dirty="0">
                <a:solidFill>
                  <a:srgbClr val="787878"/>
                </a:solidFill>
                <a:latin typeface="Baskervville" pitchFamily="34" charset="0"/>
                <a:ea typeface="Baskervville" pitchFamily="34" charset="-122"/>
                <a:cs typeface="Baskervville" pitchFamily="34" charset="-120"/>
              </a:rPr>
              <a:t>References</a:t>
            </a:r>
            <a:endParaRPr lang="en-US" sz="325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17559" y="1911572"/>
            <a:ext cx="7536244" cy="2672506"/>
          </a:xfrm>
          <a:prstGeom prst="rect">
            <a:avLst/>
          </a:prstGeom>
        </p:spPr>
      </p:pic>
      <p:sp>
        <p:nvSpPr>
          <p:cNvPr id="4" name="Text 1"/>
          <p:cNvSpPr/>
          <p:nvPr/>
        </p:nvSpPr>
        <p:spPr>
          <a:xfrm>
            <a:off x="550142" y="1899493"/>
            <a:ext cx="8188151" cy="2672507"/>
          </a:xfrm>
          <a:prstGeom prst="rect">
            <a:avLst/>
          </a:prstGeom>
          <a:noFill/>
          <a:ln/>
        </p:spPr>
        <p:txBody>
          <a:bodyPr wrap="square" lIns="0" tIns="0" rIns="0" bIns="0" rtlCol="0" anchor="t">
            <a:normAutofit/>
          </a:bodyPr>
          <a:lstStyle/>
          <a:p>
            <a:pPr marL="171450" indent="-171450" algn="l">
              <a:lnSpc>
                <a:spcPct val="150000"/>
              </a:lnSpc>
              <a:buFont typeface="Arial" panose="020B0604020202020204" pitchFamily="34" charset="0"/>
              <a:buChar char="•"/>
            </a:pPr>
            <a:r>
              <a:rPr lang="en-US" sz="1600" dirty="0">
                <a:solidFill>
                  <a:srgbClr val="6E6666"/>
                </a:solidFill>
                <a:latin typeface="Nordique Inline" panose="020F0502020204030204" pitchFamily="2" charset="0"/>
                <a:ea typeface="Poppins" pitchFamily="34" charset="-122"/>
                <a:cs typeface="Poppins" pitchFamily="34" charset="-120"/>
              </a:rPr>
              <a:t>Johnson, G., Scholes, K. and Whittington, R. (2020) </a:t>
            </a:r>
            <a:r>
              <a:rPr lang="en-US" sz="1600" i="1" dirty="0">
                <a:solidFill>
                  <a:srgbClr val="6E6666"/>
                </a:solidFill>
                <a:latin typeface="Nordique Inline" panose="020F0502020204030204" pitchFamily="2" charset="0"/>
                <a:ea typeface="Poppins" pitchFamily="34" charset="-122"/>
                <a:cs typeface="Poppins" pitchFamily="34" charset="-120"/>
              </a:rPr>
              <a:t>Exploring Strategy: Text and Cases</a:t>
            </a:r>
            <a:r>
              <a:rPr lang="en-US" sz="1600" dirty="0">
                <a:solidFill>
                  <a:srgbClr val="6E6666"/>
                </a:solidFill>
                <a:latin typeface="Nordique Inline" panose="020F0502020204030204" pitchFamily="2" charset="0"/>
                <a:ea typeface="Poppins" pitchFamily="34" charset="-122"/>
                <a:cs typeface="Poppins" pitchFamily="34" charset="-120"/>
              </a:rPr>
              <a:t>. 12th edn. Harlow: Pearson.</a:t>
            </a:r>
          </a:p>
          <a:p>
            <a:pPr marL="171450" indent="-171450">
              <a:lnSpc>
                <a:spcPct val="150000"/>
              </a:lnSpc>
              <a:buFont typeface="Arial" panose="020B0604020202020204" pitchFamily="34" charset="0"/>
              <a:buChar char="•"/>
            </a:pPr>
            <a:r>
              <a:rPr lang="en-US" sz="1600" dirty="0">
                <a:solidFill>
                  <a:srgbClr val="6E6666"/>
                </a:solidFill>
                <a:latin typeface="Nordique Inline" panose="020F0502020204030204" pitchFamily="2" charset="0"/>
                <a:ea typeface="Poppins" pitchFamily="34" charset="-122"/>
                <a:cs typeface="Poppins" pitchFamily="34" charset="-120"/>
              </a:rPr>
              <a:t>Office for National Statistics (2025) </a:t>
            </a:r>
            <a:r>
              <a:rPr lang="en-US" sz="1600" i="1" dirty="0">
                <a:solidFill>
                  <a:srgbClr val="6E6666"/>
                </a:solidFill>
                <a:latin typeface="Nordique Inline" panose="020F0502020204030204" pitchFamily="2" charset="0"/>
                <a:ea typeface="Poppins" pitchFamily="34" charset="-122"/>
                <a:cs typeface="Poppins" pitchFamily="34" charset="-120"/>
              </a:rPr>
              <a:t>Consumer Price Inflation, UK: January 2025</a:t>
            </a:r>
            <a:r>
              <a:rPr lang="en-US" sz="1600" dirty="0">
                <a:solidFill>
                  <a:srgbClr val="6E6666"/>
                </a:solidFill>
                <a:latin typeface="Nordique Inline" panose="020F0502020204030204" pitchFamily="2" charset="0"/>
                <a:ea typeface="Poppins" pitchFamily="34" charset="-122"/>
                <a:cs typeface="Poppins" pitchFamily="34" charset="-120"/>
              </a:rPr>
              <a:t>. Available at: </a:t>
            </a:r>
            <a:r>
              <a:rPr lang="en-US" sz="1600" u="sng" dirty="0">
                <a:solidFill>
                  <a:srgbClr val="C7A2AC"/>
                </a:solidFill>
                <a:latin typeface="Nordique Inline" panose="020F0502020204030204" pitchFamily="2" charset="0"/>
                <a:ea typeface="Poppins" pitchFamily="34" charset="-122"/>
                <a:cs typeface="Poppins" pitchFamily="34" charset="-120"/>
                <a:hlinkClick r:id="rId5">
                  <a:extLst>
                    <a:ext uri="{A12FA001-AC4F-418D-AE19-62706E023703}">
                      <ahyp:hlinkClr xmlns:ahyp="http://schemas.microsoft.com/office/drawing/2018/hyperlinkcolor" val="tx"/>
                    </a:ext>
                  </a:extLst>
                </a:hlinkClick>
              </a:rPr>
              <a:t>https://www.ons.gov.uk/economy/inflationandpriceindices</a:t>
            </a:r>
            <a:r>
              <a:rPr lang="en-US" sz="1600" dirty="0">
                <a:solidFill>
                  <a:srgbClr val="6E6666"/>
                </a:solidFill>
                <a:latin typeface="Nordique Inline" panose="020F0502020204030204" pitchFamily="2" charset="0"/>
                <a:ea typeface="Poppins" pitchFamily="34" charset="-122"/>
                <a:cs typeface="Poppins" pitchFamily="34" charset="-120"/>
              </a:rPr>
              <a:t> (Accessed: 11 June 2026).</a:t>
            </a:r>
          </a:p>
          <a:p>
            <a:pPr marL="171450" indent="-171450">
              <a:lnSpc>
                <a:spcPct val="150000"/>
              </a:lnSpc>
              <a:buFont typeface="Arial" panose="020B0604020202020204" pitchFamily="34" charset="0"/>
              <a:buChar char="•"/>
            </a:pPr>
            <a:r>
              <a:rPr lang="en-US" sz="1600" dirty="0">
                <a:solidFill>
                  <a:srgbClr val="6E6666"/>
                </a:solidFill>
                <a:latin typeface="Nordique Inline" panose="020F0502020204030204" pitchFamily="2" charset="0"/>
                <a:ea typeface="Poppins" pitchFamily="34" charset="-122"/>
                <a:cs typeface="Poppins" pitchFamily="34" charset="-120"/>
              </a:rPr>
              <a:t>Slack, N. and Brandon-Jones, A. (2022) </a:t>
            </a:r>
            <a:r>
              <a:rPr lang="en-US" sz="1600" i="1" dirty="0">
                <a:solidFill>
                  <a:srgbClr val="6E6666"/>
                </a:solidFill>
                <a:latin typeface="Nordique Inline" panose="020F0502020204030204" pitchFamily="2" charset="0"/>
                <a:ea typeface="Poppins" pitchFamily="34" charset="-122"/>
                <a:cs typeface="Poppins" pitchFamily="34" charset="-120"/>
              </a:rPr>
              <a:t>Operations and Process Management: Principles and Practice for Strategic Impact</a:t>
            </a:r>
            <a:r>
              <a:rPr lang="en-US" sz="1600" dirty="0">
                <a:solidFill>
                  <a:srgbClr val="6E6666"/>
                </a:solidFill>
                <a:latin typeface="Nordique Inline" panose="020F0502020204030204" pitchFamily="2" charset="0"/>
                <a:ea typeface="Poppins" pitchFamily="34" charset="-122"/>
                <a:cs typeface="Poppins" pitchFamily="34" charset="-120"/>
              </a:rPr>
              <a:t>. 7th </a:t>
            </a:r>
            <a:r>
              <a:rPr lang="en-US" sz="1600" dirty="0" err="1">
                <a:solidFill>
                  <a:srgbClr val="6E6666"/>
                </a:solidFill>
                <a:latin typeface="Nordique Inline" panose="020F0502020204030204" pitchFamily="2" charset="0"/>
                <a:ea typeface="Poppins" pitchFamily="34" charset="-122"/>
                <a:cs typeface="Poppins" pitchFamily="34" charset="-120"/>
              </a:rPr>
              <a:t>edn</a:t>
            </a:r>
            <a:r>
              <a:rPr lang="en-US" sz="1600" dirty="0">
                <a:solidFill>
                  <a:srgbClr val="6E6666"/>
                </a:solidFill>
                <a:latin typeface="Nordique Inline" panose="020F0502020204030204" pitchFamily="2" charset="0"/>
                <a:ea typeface="Poppins" pitchFamily="34" charset="-122"/>
                <a:cs typeface="Poppins" pitchFamily="34" charset="-120"/>
              </a:rPr>
              <a:t>. Harlow: Pearson.</a:t>
            </a:r>
            <a:endParaRPr lang="en-US" sz="1600" dirty="0">
              <a:latin typeface="Nordique Inline" panose="020F0502020204030204" pitchFamily="2" charset="0"/>
            </a:endParaRPr>
          </a:p>
        </p:txBody>
      </p:sp>
      <p:sp>
        <p:nvSpPr>
          <p:cNvPr id="6" name="Text 2"/>
          <p:cNvSpPr/>
          <p:nvPr/>
        </p:nvSpPr>
        <p:spPr>
          <a:xfrm>
            <a:off x="3375943" y="2484388"/>
            <a:ext cx="2536478" cy="741759"/>
          </a:xfrm>
          <a:prstGeom prst="rect">
            <a:avLst/>
          </a:prstGeom>
          <a:noFill/>
          <a:ln/>
        </p:spPr>
        <p:txBody>
          <a:bodyPr wrap="square" lIns="0" tIns="0" rIns="0" bIns="0" rtlCol="0" anchor="t">
            <a:normAutofit/>
          </a:bodyPr>
          <a:lstStyle/>
          <a:p>
            <a:pPr marL="0" indent="0" algn="l">
              <a:lnSpc>
                <a:spcPct val="133000"/>
              </a:lnSpc>
              <a:buNone/>
            </a:pPr>
            <a:endParaRPr lang="en-US" sz="900" dirty="0"/>
          </a:p>
        </p:txBody>
      </p:sp>
      <p:sp>
        <p:nvSpPr>
          <p:cNvPr id="8" name="Text 3"/>
          <p:cNvSpPr/>
          <p:nvPr/>
        </p:nvSpPr>
        <p:spPr>
          <a:xfrm>
            <a:off x="6201742" y="2484388"/>
            <a:ext cx="2536552" cy="927199"/>
          </a:xfrm>
          <a:prstGeom prst="rect">
            <a:avLst/>
          </a:prstGeom>
          <a:noFill/>
          <a:ln/>
        </p:spPr>
        <p:txBody>
          <a:bodyPr wrap="square" lIns="0" tIns="0" rIns="0" bIns="0" rtlCol="0" anchor="t">
            <a:normAutofit/>
          </a:bodyPr>
          <a:lstStyle/>
          <a:p>
            <a:pPr marL="0" indent="0" algn="l">
              <a:lnSpc>
                <a:spcPct val="133000"/>
              </a:lnSpc>
              <a:buNone/>
            </a:pPr>
            <a:endParaRPr lang="en-US" sz="900" dirty="0"/>
          </a:p>
        </p:txBody>
      </p:sp>
      <p:pic>
        <p:nvPicPr>
          <p:cNvPr id="9" name="Picture 8">
            <a:extLst>
              <a:ext uri="{FF2B5EF4-FFF2-40B4-BE49-F238E27FC236}">
                <a16:creationId xmlns:a16="http://schemas.microsoft.com/office/drawing/2014/main" id="{FEDCF641-1228-C199-86EC-C0387B2FDD89}"/>
              </a:ext>
            </a:extLst>
          </p:cNvPr>
          <p:cNvPicPr>
            <a:picLocks noChangeAspect="1"/>
          </p:cNvPicPr>
          <p:nvPr/>
        </p:nvPicPr>
        <p:blipFill>
          <a:blip r:embed="rId6"/>
          <a:stretch>
            <a:fillRect/>
          </a:stretch>
        </p:blipFill>
        <p:spPr>
          <a:xfrm>
            <a:off x="7000875" y="4883200"/>
            <a:ext cx="2143125" cy="260300"/>
          </a:xfrm>
          <a:prstGeom prst="rect">
            <a:avLst/>
          </a:prstGeom>
        </p:spPr>
      </p:pic>
    </p:spTree>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2728</Template>
  <TotalTime>13</TotalTime>
  <Words>1891</Words>
  <Application>Microsoft Office PowerPoint</Application>
  <PresentationFormat>On-screen Show (16:9)</PresentationFormat>
  <Paragraphs>133</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Baskervville</vt:lpstr>
      <vt:lpstr>Arial</vt:lpstr>
      <vt:lpstr>Aptos</vt:lpstr>
      <vt:lpstr>Poppins</vt:lpstr>
      <vt:lpstr>Nordique Inline</vt:lpstr>
      <vt:lpstr>Diseño predeterminado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My PC</dc:creator>
  <cp:lastModifiedBy>Rahela-Iasmina Ilie (2520533)</cp:lastModifiedBy>
  <cp:revision>24</cp:revision>
  <dcterms:created xsi:type="dcterms:W3CDTF">2026-06-11T11:52:31Z</dcterms:created>
  <dcterms:modified xsi:type="dcterms:W3CDTF">2026-06-13T08:51:56Z</dcterms:modified>
</cp:coreProperties>
</file>