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9" r:id="rId2"/>
    <p:sldId id="707" r:id="rId3"/>
    <p:sldId id="1786" r:id="rId4"/>
    <p:sldId id="721" r:id="rId5"/>
    <p:sldId id="1780" r:id="rId6"/>
    <p:sldId id="1778" r:id="rId7"/>
    <p:sldId id="741" r:id="rId8"/>
    <p:sldId id="1781" r:id="rId9"/>
    <p:sldId id="1784" r:id="rId10"/>
    <p:sldId id="1785" r:id="rId11"/>
    <p:sldId id="1787" r:id="rId12"/>
    <p:sldId id="17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188"/>
    <p:restoredTop sz="94720"/>
  </p:normalViewPr>
  <p:slideViewPr>
    <p:cSldViewPr snapToGrid="0">
      <p:cViewPr varScale="1">
        <p:scale>
          <a:sx n="95" d="100"/>
          <a:sy n="95" d="100"/>
        </p:scale>
        <p:origin x="184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E1A6E-6991-EE4F-A296-BDB682CF7AF2}" type="datetimeFigureOut">
              <a:rPr lang="en-US" smtClean="0"/>
              <a:t>9/29/25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B2F008-706F-6E4B-83CC-1CF1A7E91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231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841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71E274-4B24-9D4D-9284-9CDD23C7D12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521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05943-D148-684F-9661-730124AD2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7BA8BA-95AF-1B90-7196-5527E5C6C7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06B24-017F-BBE9-939B-A07A06A10C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A8BE5F-D049-9B1E-F60D-8BAE5C7988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53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0311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DD199F-11A9-A235-AC43-C99E3B852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AE9B70-6F81-C9C0-5058-9F0143DB47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F42090-FFD4-1A9D-8016-07D55F021A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C0731-62CF-71B4-A561-A4C6281ADE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0186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925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C1E45-81C1-A407-1352-84D171009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32D87D-D7E8-BAFF-99DC-D8B3AB5607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5C09B7-3342-D2AB-74C4-35E21C4DCE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4615A-2DD3-86CE-AAA0-29B29B6BBC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1982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A92EF-709A-0CC3-BE67-2F834C24AD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4F10CD-6749-2F85-0C77-EDB06201CA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A55958-7AB9-D0BD-30E8-EBFB5990B8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7258E3-CDF7-984E-8485-18DE2EEC5F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3996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8BA31-24F9-C5FC-C3D8-8EC6C7676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F99C0F-545D-8D4D-64DF-345A03B9CB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F99466-B7BC-3621-985A-9F1B706859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46286-6E03-3C0A-0C57-5567D5CF0E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5193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3B725-B7E0-F3AB-0FE1-B849253AB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60F4CA-9496-2ADD-DB6F-3AEB194833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178078-5346-0717-7BA7-CBEA80A10A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18FA2-D91F-02F8-9C6C-22776F32EA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338F17-FDED-8443-A0FC-C65DD0084FA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774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023FD-83B1-1828-4EE6-C6451F1795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8B0F51-1F37-C82F-6505-4AC0ACA7BE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DE03D-6965-2D15-4855-51CD46340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8B8B46-F46D-2CB5-1855-8E9261213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DAF98-1F77-19A8-B1AC-E81DEC7E6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265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E2C19-68E5-E844-FB5A-F694AF02F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1080B-ED6B-5DD7-D85D-56531C42D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5263A-3E6B-638C-E3E9-12B716CAB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CE769-46E7-167D-57D9-765FA6908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F38FD-4828-D525-B3E8-D4AD62A97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748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9F55-97C3-B011-A55B-72A921193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4882CA-9696-4265-993E-B5273CC2D4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8BC50-0DE7-2768-7AD3-5A3BEC2EC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FACE1-C183-9034-F42C-080202F43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4F484-F9AD-496E-23E1-06FC31451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10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DFBF8-2002-8FAF-E9A7-5052041C4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92745-11EA-7AF0-1F58-BE98557299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F63491-C48D-70C9-3B43-AAA955E02B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DC43B8-F4BC-43D9-7043-BE9E33860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B943AD-5A46-DAA5-85A8-0659B75AB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368AD-6CB8-CC98-9B97-E78BCFB03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30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BBCC0-854F-D3AF-341E-66847F918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26F85-BB4C-D61A-42D2-886F0090E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EEAEC1-E058-A2F5-6B64-2D00B56716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A44BD9-61E8-D72F-F300-88FE8BB4AE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A9ED47-8CDB-6C70-AA51-E99F2DDFBF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FFA322-1A7A-0B89-7736-2AA1BDF7A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7CE3E5-B70A-AD79-FE1E-682A84196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DFCD9E-85B7-A474-B893-AFA934568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685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0DE2F-591D-57CF-F89A-78029ED51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F9BE95-FF6D-3E50-C6F0-90FDC9A19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C91DEE-DB81-185A-EB85-1931F7BA3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1E958C-4D69-5DC1-F4ED-0E7911091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290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D63616-9446-9CD3-2D53-CC9E53254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DD8D17-2461-BD14-CF52-C91818E0D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B824CE-9DC2-71A4-6BF4-208F792E3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747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62B5E-F665-272F-B210-A2ACDD523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F09F3-4680-54F3-1103-001774BE7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5716A5-B100-EBA7-1254-323ED363B4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003E4-D7BD-833E-EDC5-EF8F6F7BA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82870-67CE-F202-187E-15343226F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15AEE-94BB-194F-F846-B13CE10E1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955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0E8F7-61A8-F9B6-FCA9-6912AEF68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58DB1F-DA67-0341-89B2-A36FD00C39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2EE7A-485B-CA44-75D8-C48A1F6E1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55EC1-1267-2EB1-A8EF-1BECEBA01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FE9FD1-03B0-61DE-8F8C-C7864CD53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1CC81F-E983-7F87-E968-6FAA495D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1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456A-38D8-3B21-B73C-37948F56C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EAAE1C-5FBD-4769-66C4-1F46C827ED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D3CA-4366-8E61-9E2A-54B18263D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0A5A7-28D6-A37F-D263-14B40575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8EACA2-4C77-AA5B-C5D2-0E7B30EC6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304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68B6FE-E151-68D1-E0BF-EEEA50C412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782541-E340-EB20-8823-5D97C563BF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00310-3586-535E-E6E5-1BA7BB5FC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E424FB-EF42-90D7-F47E-C6F06CDBB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74E57-004C-F2B1-23CA-EF6B207B0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339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473E95-B345-3434-FF0B-725A9F196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34EB8A-39CE-D518-DCB2-411EC6F735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E479B-94B8-1B76-BB76-EFE42BBDD2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D143C4-B6D0-AE46-9C92-5C6AA5C25647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14B38-7735-7EF8-D811-2CBF5AE6D7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73B46-A43E-B508-1001-C6CB9F2C5A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B03740-4E6A-6248-B0DB-3D53142388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36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03AB505-C3A4-DE83-D66B-2B339DCDC19C}"/>
              </a:ext>
            </a:extLst>
          </p:cNvPr>
          <p:cNvSpPr txBox="1"/>
          <p:nvPr/>
        </p:nvSpPr>
        <p:spPr>
          <a:xfrm>
            <a:off x="252970" y="566678"/>
            <a:ext cx="11686060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  <a:effectLst/>
                <a:latin typeface="Helvetica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Designing futures of linguistic justice</a:t>
            </a:r>
            <a:endParaRPr lang="en-GB" sz="4000" b="1" dirty="0">
              <a:solidFill>
                <a:schemeClr val="bg1"/>
              </a:solidFill>
              <a:latin typeface="Helvetica" pitchFamily="2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chemeClr val="bg1"/>
              </a:solidFill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chemeClr val="bg1"/>
              </a:solidFill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chemeClr val="bg1"/>
              </a:solidFill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dirty="0">
                <a:solidFill>
                  <a:schemeClr val="bg1"/>
                </a:solidFill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Dr Ian Cushing </a:t>
            </a:r>
            <a:r>
              <a:rPr lang="en-GB" sz="4000" b="1" i="1" dirty="0">
                <a:solidFill>
                  <a:schemeClr val="bg1"/>
                </a:solidFill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</a:p>
          <a:p>
            <a:r>
              <a:rPr lang="en-GB" sz="3200" dirty="0">
                <a:solidFill>
                  <a:schemeClr val="bg1"/>
                </a:solidFill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Reader in Critical Applied Linguistics</a:t>
            </a:r>
            <a:endParaRPr lang="en-GB" sz="3200" dirty="0">
              <a:solidFill>
                <a:schemeClr val="bg1"/>
              </a:solidFill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solidFill>
                  <a:schemeClr val="bg1"/>
                </a:solidFill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Manchester Metropolitan University</a:t>
            </a:r>
          </a:p>
        </p:txBody>
      </p:sp>
      <p:pic>
        <p:nvPicPr>
          <p:cNvPr id="2" name="Picture 4" descr="Brand Guidelines">
            <a:extLst>
              <a:ext uri="{FF2B5EF4-FFF2-40B4-BE49-F238E27FC236}">
                <a16:creationId xmlns:a16="http://schemas.microsoft.com/office/drawing/2014/main" id="{FFB3AD4E-4AE5-8687-76AA-979AE4ED58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084" t="26817" r="19759" b="28836"/>
          <a:stretch/>
        </p:blipFill>
        <p:spPr bwMode="auto">
          <a:xfrm>
            <a:off x="7005918" y="4657637"/>
            <a:ext cx="5038032" cy="205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106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52A89D-0196-A088-E130-B0EF4AC3D7A7}"/>
              </a:ext>
            </a:extLst>
          </p:cNvPr>
          <p:cNvSpPr txBox="1"/>
          <p:nvPr/>
        </p:nvSpPr>
        <p:spPr>
          <a:xfrm>
            <a:off x="362817" y="1108389"/>
            <a:ext cx="5240355" cy="486287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the age of eleven, many pupils have fallen behind, and are not achieving satisfactorily, particularly the boys. </a:t>
            </a:r>
          </a:p>
          <a:p>
            <a:endParaRPr lang="en-GB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more able pupils are mainly speaking Standard English in school, with sound pronunciation and good sense. </a:t>
            </a:r>
          </a:p>
          <a:p>
            <a:endParaRPr lang="en-GB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few pupils lack clarity in their speech which results in some confusion in the way they say ‘t’ and ‘</a:t>
            </a:r>
            <a:r>
              <a:rPr lang="en-GB" sz="20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</a:t>
            </a:r>
            <a:r>
              <a:rPr lang="en-GB" sz="20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’, as ‘d’ or ‘f’.</a:t>
            </a:r>
          </a:p>
          <a:p>
            <a:endParaRPr lang="en-GB" b="1" dirty="0">
              <a:latin typeface="Helvetica" pitchFamily="2" charset="0"/>
            </a:endParaRPr>
          </a:p>
          <a:p>
            <a:r>
              <a:rPr lang="en-GB" b="1" dirty="0">
                <a:latin typeface="Helvetica" pitchFamily="2" charset="0"/>
              </a:rPr>
              <a:t>Ofsted ‘Requires Improvement’ report from a school in Moss Side, Manchester, with a predominately Black Caribbean intake and high levels of children categorised as ‘SEN’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E8AE27-4947-F453-5B30-2F1EAF776049}"/>
              </a:ext>
            </a:extLst>
          </p:cNvPr>
          <p:cNvSpPr txBox="1"/>
          <p:nvPr/>
        </p:nvSpPr>
        <p:spPr>
          <a:xfrm>
            <a:off x="6096000" y="977532"/>
            <a:ext cx="5465795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Deficit perceptions about non-dominant speech patterns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Perceptions about language linked to perceptions about intellectual capacity</a:t>
            </a: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Ideologies about language intersecting with race, class, gender, and disability</a:t>
            </a: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Language isolated as an individual aspect of educational success and struggle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Institutional power and pressures to exhibit complicity with state ideologies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</a:rPr>
              <a:t>Linguistic injustice as a normalised and systemic feature of schools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DF097B-18FD-96B2-C3D8-490326A6F88D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Where is this from?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7227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F67DA9-237C-F6B1-AF9A-624BFE899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235D01-6D83-A929-DA4D-0EA74320739A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Why linguistic in/justice?</a:t>
            </a: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1E2B99-AEEB-D860-B9A7-AF9435545013}"/>
              </a:ext>
            </a:extLst>
          </p:cNvPr>
          <p:cNvSpPr txBox="1"/>
          <p:nvPr/>
        </p:nvSpPr>
        <p:spPr>
          <a:xfrm>
            <a:off x="221457" y="1167527"/>
            <a:ext cx="7925392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From accent-based discrimination through to deficit narratives about the language styles of marginalised children, schools have long been spaces where </a:t>
            </a:r>
            <a:r>
              <a:rPr lang="en-GB" sz="2000" b="1" dirty="0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linguistic injustice</a:t>
            </a:r>
            <a:r>
              <a:rPr lang="en-GB" sz="2000" dirty="0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 persists (e.g. Baker-Bell 2020; Coard 1971; Cushing 2024; Lippi-Green 2012).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lvetica" pitchFamily="2" charset="0"/>
              </a:rPr>
              <a:t>These injustices are not ‘mistakes’ or products of individual beliefs but are design choices which are actively written into the fabric of educational policy and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lvetica" pitchFamily="2" charset="0"/>
              </a:rPr>
              <a:t>Ideologies about the allegedly deficient language practices of marginalised children and teachers frame them as pedagogically inferior, as uninterested in learning, as misbehaving, and in need of remediation.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lvetica" pitchFamily="2" charset="0"/>
              </a:rPr>
              <a:t>Visions for </a:t>
            </a:r>
            <a:r>
              <a:rPr lang="en-GB" sz="2000" b="1" dirty="0">
                <a:solidFill>
                  <a:srgbClr val="000000"/>
                </a:solidFill>
                <a:latin typeface="Helvetica" pitchFamily="2" charset="0"/>
              </a:rPr>
              <a:t>linguistic justice </a:t>
            </a:r>
            <a:r>
              <a:rPr lang="en-GB" sz="2000" dirty="0">
                <a:solidFill>
                  <a:srgbClr val="000000"/>
                </a:solidFill>
                <a:latin typeface="Helvetica" pitchFamily="2" charset="0"/>
              </a:rPr>
              <a:t>are concerned with the dismantling of oppressive language ideologies and the design of new, equitable systems of education. </a:t>
            </a:r>
          </a:p>
        </p:txBody>
      </p:sp>
      <p:pic>
        <p:nvPicPr>
          <p:cNvPr id="7" name="Picture 6" descr="A close-up of a book cover&#10;&#10;Description automatically generated">
            <a:extLst>
              <a:ext uri="{FF2B5EF4-FFF2-40B4-BE49-F238E27FC236}">
                <a16:creationId xmlns:a16="http://schemas.microsoft.com/office/drawing/2014/main" id="{D0375091-0459-9B33-D779-BDD1B2DBB7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7595" y="4024801"/>
            <a:ext cx="1742948" cy="24923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Picture 11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E96C9010-835A-C6B9-B49B-6174C9B693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7596" y="1089285"/>
            <a:ext cx="1742947" cy="26321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4" name="Picture 13" descr="A book cover with a group of people&#10;&#10;AI-generated content may be incorrect.">
            <a:extLst>
              <a:ext uri="{FF2B5EF4-FFF2-40B4-BE49-F238E27FC236}">
                <a16:creationId xmlns:a16="http://schemas.microsoft.com/office/drawing/2014/main" id="{76320804-9020-EC5A-0D62-7829314907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7766" y="1089285"/>
            <a:ext cx="1678913" cy="26321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6" name="Picture 15" descr="A book cover with a colorful background&#10;&#10;AI-generated content may be incorrect.">
            <a:extLst>
              <a:ext uri="{FF2B5EF4-FFF2-40B4-BE49-F238E27FC236}">
                <a16:creationId xmlns:a16="http://schemas.microsoft.com/office/drawing/2014/main" id="{1CD80BF4-FB5C-C63C-FA86-8D0A820677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7766" y="4024801"/>
            <a:ext cx="1678913" cy="24923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16216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81811-C46A-6D7A-0576-935B23947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6D124F5-7E7F-195B-B1CF-CB19CD9F6F62}"/>
              </a:ext>
            </a:extLst>
          </p:cNvPr>
          <p:cNvSpPr txBox="1"/>
          <p:nvPr/>
        </p:nvSpPr>
        <p:spPr>
          <a:xfrm>
            <a:off x="689956" y="599547"/>
            <a:ext cx="351628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Helvetica" pitchFamily="2" charset="0"/>
              </a:rPr>
              <a:t>How might academics collaborate with teachers to imagine new futures of linguistic justice?</a:t>
            </a:r>
            <a:endParaRPr lang="en-US" sz="2400" b="1" dirty="0">
              <a:solidFill>
                <a:srgbClr val="7030A0"/>
              </a:solidFill>
              <a:latin typeface="Helvetica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9B43E3-6AAE-FAAE-B06A-E9C3C2EBF285}"/>
              </a:ext>
            </a:extLst>
          </p:cNvPr>
          <p:cNvSpPr txBox="1"/>
          <p:nvPr/>
        </p:nvSpPr>
        <p:spPr>
          <a:xfrm>
            <a:off x="4206240" y="2621386"/>
            <a:ext cx="351628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Helvetica" pitchFamily="2" charset="0"/>
              </a:rPr>
              <a:t>What ‘cracks in the system’ are available to teachers for engaging in linguistic justice struggles?</a:t>
            </a:r>
            <a:endParaRPr lang="en-US" sz="2400" b="1" dirty="0">
              <a:solidFill>
                <a:srgbClr val="7030A0"/>
              </a:solidFill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95DB7D-A0F4-D7E3-2B96-C16F914D4BD6}"/>
              </a:ext>
            </a:extLst>
          </p:cNvPr>
          <p:cNvSpPr txBox="1"/>
          <p:nvPr/>
        </p:nvSpPr>
        <p:spPr>
          <a:xfrm>
            <a:off x="8114608" y="4329546"/>
            <a:ext cx="351628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Helvetica" pitchFamily="2" charset="0"/>
              </a:rPr>
              <a:t>What are young people’s visions for linguistically just schooling? </a:t>
            </a:r>
            <a:endParaRPr lang="en-US" sz="2400" b="1" dirty="0">
              <a:solidFill>
                <a:srgbClr val="7030A0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776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F590F-1398-F74A-EB2C-0E280F7D9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DFA084-CEAA-53DA-1088-F671F33F5F98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Speculative futures for linguistic justice</a:t>
            </a: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4BC5B2-6E0C-FC0A-1404-B265360F8D9E}"/>
              </a:ext>
            </a:extLst>
          </p:cNvPr>
          <p:cNvSpPr txBox="1"/>
          <p:nvPr/>
        </p:nvSpPr>
        <p:spPr>
          <a:xfrm>
            <a:off x="221456" y="1167527"/>
            <a:ext cx="857618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Speculative methodologies offer pre-figurative ways of envisioning and designing intergenerationally just futures, and how we can bring those imagined worlds into being (Ritchie 2023).</a:t>
            </a:r>
          </a:p>
          <a:p>
            <a:endParaRPr lang="en-GB" sz="2000" dirty="0">
              <a:solidFill>
                <a:srgbClr val="000000"/>
              </a:solidFill>
              <a:latin typeface="Helvetica" pitchFamily="2" charset="0"/>
              <a:ea typeface="Calibri" panose="020F05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Helvetica" pitchFamily="2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To question the present, to unsettle assumed futures, to imagine what is not yet, to redesign new equitable worlds (Becker &amp; Gutiérrez 2022; Garcia &amp; </a:t>
            </a:r>
            <a:r>
              <a:rPr lang="en-GB" sz="2000" dirty="0" err="1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Mirra</a:t>
            </a:r>
            <a:r>
              <a:rPr lang="en-GB" sz="2000" dirty="0">
                <a:solidFill>
                  <a:srgbClr val="000000"/>
                </a:solidFill>
                <a:latin typeface="Helvetica" pitchFamily="2" charset="0"/>
                <a:ea typeface="Calibri" panose="020F0502020204030204" pitchFamily="34" charset="0"/>
              </a:rPr>
              <a:t> 2023).</a:t>
            </a:r>
            <a:endParaRPr lang="en-GB" sz="2000" dirty="0">
              <a:solidFill>
                <a:srgbClr val="000000"/>
              </a:solidFill>
              <a:latin typeface="Helvetica" pitchFamily="2" charset="0"/>
            </a:endParaRPr>
          </a:p>
        </p:txBody>
      </p:sp>
      <p:pic>
        <p:nvPicPr>
          <p:cNvPr id="2" name="Picture 1" descr="Practicing New Worlds: Abolition and Emergent Strategies: 9 (Emergent  Strategy) : Ritchie, Andrea J: Amazon.co.uk: Books">
            <a:extLst>
              <a:ext uri="{FF2B5EF4-FFF2-40B4-BE49-F238E27FC236}">
                <a16:creationId xmlns:a16="http://schemas.microsoft.com/office/drawing/2014/main" id="{EDD66582-015D-844A-F576-D9C45B4849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2657" y="1293440"/>
            <a:ext cx="2533130" cy="4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8DC5CC-9E42-2A67-A683-5C0AF7288514}"/>
              </a:ext>
            </a:extLst>
          </p:cNvPr>
          <p:cNvSpPr txBox="1"/>
          <p:nvPr/>
        </p:nvSpPr>
        <p:spPr>
          <a:xfrm>
            <a:off x="221455" y="4286352"/>
            <a:ext cx="85761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000000"/>
                </a:solidFill>
                <a:effectLst/>
                <a:latin typeface="Helvetica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Small steps and a brick-by-brick approach to social change which is initiated by teachers and children at the grassroots level, rather than relying on rapid, quick-fix, state-led changes. </a:t>
            </a:r>
          </a:p>
        </p:txBody>
      </p:sp>
    </p:spTree>
    <p:extLst>
      <p:ext uri="{BB962C8B-B14F-4D97-AF65-F5344CB8AC3E}">
        <p14:creationId xmlns:p14="http://schemas.microsoft.com/office/powerpoint/2010/main" val="46802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4AA10-2DC1-3B2A-6AF5-DA7528DEC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53B338B-BA7F-DE2A-0D45-BC020964F33E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Speculative futures for linguistic justice</a:t>
            </a:r>
            <a:endParaRPr lang="en-US" sz="3200" b="1" dirty="0"/>
          </a:p>
        </p:txBody>
      </p:sp>
      <p:pic>
        <p:nvPicPr>
          <p:cNvPr id="5" name="Picture 4" descr="A person and person standing in front of a large screen&#10;&#10;Description automatically generated">
            <a:extLst>
              <a:ext uri="{FF2B5EF4-FFF2-40B4-BE49-F238E27FC236}">
                <a16:creationId xmlns:a16="http://schemas.microsoft.com/office/drawing/2014/main" id="{7A2D2778-4858-ADA0-E7D3-09FB30DBDF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7271" y="2377936"/>
            <a:ext cx="3595171" cy="25959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3C39E3-0D81-C60E-D34A-7F60A33AC90C}"/>
              </a:ext>
            </a:extLst>
          </p:cNvPr>
          <p:cNvSpPr txBox="1"/>
          <p:nvPr/>
        </p:nvSpPr>
        <p:spPr>
          <a:xfrm>
            <a:off x="221456" y="1167527"/>
            <a:ext cx="755094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Builds on years of collaborations with teachers and teacher educators, and a summer school on linguistic justice, led by Ian and April Baker-Bell.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</a:rPr>
              <a:t>Unlearning language ideologies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C00000"/>
              </a:solidFill>
              <a:latin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</a:rPr>
              <a:t>Rejecting deficit thinking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C00000"/>
              </a:solidFill>
              <a:latin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</a:rPr>
              <a:t>Critically auditing policies, curricula, and assessments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C00000"/>
              </a:solidFill>
              <a:latin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</a:rPr>
              <a:t>Imagining linguistically just schools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A co-produced </a:t>
            </a: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</a:rPr>
              <a:t>manifesto for linguistic justice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which sets out a series of demands and visions for equitable futures.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20072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F57D1-7424-C24F-3D78-2FCA52751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769B899-1A20-4C91-F29C-31E44D99677C}"/>
              </a:ext>
            </a:extLst>
          </p:cNvPr>
          <p:cNvSpPr txBox="1"/>
          <p:nvPr/>
        </p:nvSpPr>
        <p:spPr>
          <a:xfrm>
            <a:off x="207970" y="1163142"/>
            <a:ext cx="9143847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Challenge and dismantle linguistic norms and hierarchies</a:t>
            </a:r>
            <a:r>
              <a:rPr lang="en-GB" dirty="0">
                <a:latin typeface="Helvetica" pitchFamily="2" charset="0"/>
              </a:rPr>
              <a:t>: promote critical awareness of linguistic variation.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Be actively anti-deficit</a:t>
            </a:r>
            <a:r>
              <a:rPr lang="en-GB" dirty="0">
                <a:latin typeface="Helvetica" pitchFamily="2" charset="0"/>
              </a:rPr>
              <a:t>: refuse to locate ‘faults’ within individuals’ language practices, and adopt approaches which highlight linguistic strengths.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Shift responsibility</a:t>
            </a:r>
            <a:r>
              <a:rPr lang="en-GB" dirty="0">
                <a:latin typeface="Helvetica" pitchFamily="2" charset="0"/>
              </a:rPr>
              <a:t>: reframe the ‘problem’ as about listeners rather than speakers.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Cross-movement solidarity</a:t>
            </a:r>
            <a:r>
              <a:rPr lang="en-GB" dirty="0">
                <a:latin typeface="Helvetica" pitchFamily="2" charset="0"/>
              </a:rPr>
              <a:t>: situate linguistic justice struggles as intertwined with other social justice struggles concerned with race, class, and disability.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Redefine assessment</a:t>
            </a:r>
            <a:r>
              <a:rPr lang="en-GB" dirty="0">
                <a:latin typeface="Helvetica" pitchFamily="2" charset="0"/>
              </a:rPr>
              <a:t>: embrace diverse forms of assessment beyond traditional and standardised methods.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Abolish Ofsted</a:t>
            </a:r>
            <a:r>
              <a:rPr lang="en-GB" dirty="0">
                <a:latin typeface="Helvetica" pitchFamily="2" charset="0"/>
              </a:rPr>
              <a:t>: remove systems of punitive accountability and pedagogical surveillance.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Helvetica" pitchFamily="2" charset="0"/>
              </a:rPr>
              <a:t>Structural change</a:t>
            </a:r>
            <a:r>
              <a:rPr lang="en-GB" dirty="0">
                <a:latin typeface="Helvetica" pitchFamily="2" charset="0"/>
              </a:rPr>
              <a:t>: strive for the long-term and radical rebuilding of entire systems, rejecting quick-fix tweaks and reforms which claim to solve educational inequalities.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3331E6-1D78-E6DF-AB69-C735ADAC4C46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Teachers’ visions for linguistic justice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81310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C6249-EEFF-FCFB-E46B-F25CE74647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E46EF6-7349-3142-6328-2A55FAC176F4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Students’ visions for linguistic justice</a:t>
            </a: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9C703C-5501-BD3C-68F0-8C99970DE975}"/>
              </a:ext>
            </a:extLst>
          </p:cNvPr>
          <p:cNvSpPr txBox="1"/>
          <p:nvPr/>
        </p:nvSpPr>
        <p:spPr>
          <a:xfrm>
            <a:off x="221455" y="1163142"/>
            <a:ext cx="864424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Racially diverse school in an area of economic deprivation, north Manchester.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Helvetica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As part of collaborations with teachers there, I have been focusing on how teachers might engage in anti-deficit efforts for linguistically just futures.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B9952B-A9A1-507B-268A-20E4B529FCC0}"/>
              </a:ext>
            </a:extLst>
          </p:cNvPr>
          <p:cNvSpPr txBox="1"/>
          <p:nvPr/>
        </p:nvSpPr>
        <p:spPr>
          <a:xfrm>
            <a:off x="221455" y="3401290"/>
            <a:ext cx="864424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They demanded: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Helvetica" pitchFamily="2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Helvetica" pitchFamily="2" charset="0"/>
              </a:rPr>
              <a:t>dismantling white linguistic supremacy;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Helvetica" pitchFamily="2" charset="0"/>
              </a:rPr>
              <a:t>abolishing code-switching;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Helvetica" pitchFamily="2" charset="0"/>
              </a:rPr>
              <a:t>unlearning language hierarchies;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Helvetica" pitchFamily="2" charset="0"/>
              </a:rPr>
              <a:t>decoupling the ideological link between accent and intelligence;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Helvetica" pitchFamily="2" charset="0"/>
              </a:rPr>
              <a:t>decolonising language education…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B2C6A0-9564-3DB2-4DC4-373074D1C2C1}"/>
              </a:ext>
            </a:extLst>
          </p:cNvPr>
          <p:cNvSpPr txBox="1"/>
          <p:nvPr/>
        </p:nvSpPr>
        <p:spPr>
          <a:xfrm>
            <a:off x="221455" y="2548136"/>
            <a:ext cx="86442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One morning in June, I witnessed a teacher working with a group of 11-year olds who were creating their own manifestos for linguistic justice.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1E4101-D84C-8138-83E2-AFFD249FAEB8}"/>
              </a:ext>
            </a:extLst>
          </p:cNvPr>
          <p:cNvSpPr txBox="1"/>
          <p:nvPr/>
        </p:nvSpPr>
        <p:spPr>
          <a:xfrm>
            <a:off x="221455" y="5597873"/>
            <a:ext cx="11749090" cy="110799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200" dirty="0">
                <a:latin typeface="Helvetica" pitchFamily="2" charset="0"/>
              </a:rPr>
              <a:t>Students created these manifestos in just one hour – but had been preparing for it their whole lives, </a:t>
            </a:r>
            <a:r>
              <a:rPr lang="en-GB" sz="2200" dirty="0">
                <a:solidFill>
                  <a:srgbClr val="C00000"/>
                </a:solidFill>
                <a:latin typeface="Helvetica" pitchFamily="2" charset="0"/>
              </a:rPr>
              <a:t>given their lived experience of linguistic stigmatisation and constant struggles for their sociolinguistic rights</a:t>
            </a:r>
            <a:r>
              <a:rPr lang="en-GB" sz="2200" dirty="0">
                <a:latin typeface="Helvetica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7314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0B9C3-5449-655C-5696-F4724C943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lose-up of a computer screen&#10;&#10;Description automatically generated">
            <a:extLst>
              <a:ext uri="{FF2B5EF4-FFF2-40B4-BE49-F238E27FC236}">
                <a16:creationId xmlns:a16="http://schemas.microsoft.com/office/drawing/2014/main" id="{20669474-867A-E3D7-A913-01FDDD4363A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3451" y="360916"/>
            <a:ext cx="4605022" cy="129088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AD0E4A3-21D6-FF9A-0EC4-F78BEA628972}"/>
              </a:ext>
            </a:extLst>
          </p:cNvPr>
          <p:cNvSpPr txBox="1"/>
          <p:nvPr/>
        </p:nvSpPr>
        <p:spPr>
          <a:xfrm>
            <a:off x="221126" y="1941430"/>
            <a:ext cx="428302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Helvetica" pitchFamily="2" charset="0"/>
              </a:rPr>
              <a:t>Case study work with 21 teachers in different schools who were invested in linguistic justice efforts. </a:t>
            </a:r>
          </a:p>
          <a:p>
            <a:endParaRPr lang="en-GB" dirty="0">
              <a:latin typeface="Helvetica" pitchFamily="2" charset="0"/>
            </a:endParaRPr>
          </a:p>
          <a:p>
            <a:endParaRPr lang="en-GB" dirty="0">
              <a:latin typeface="Helvetica" pitchFamily="2" charset="0"/>
            </a:endParaRPr>
          </a:p>
          <a:p>
            <a:r>
              <a:rPr lang="en-GB" dirty="0">
                <a:latin typeface="Helvetica" pitchFamily="2" charset="0"/>
              </a:rPr>
              <a:t>What environmental conditions were in place for linguistic efforts to thrive?</a:t>
            </a:r>
          </a:p>
          <a:p>
            <a:endParaRPr lang="en-GB" dirty="0">
              <a:latin typeface="Helvetica" pitchFamily="2" charset="0"/>
            </a:endParaRPr>
          </a:p>
          <a:p>
            <a:endParaRPr lang="en-GB" dirty="0">
              <a:latin typeface="Helvetica" pitchFamily="2" charset="0"/>
            </a:endParaRPr>
          </a:p>
          <a:p>
            <a:r>
              <a:rPr lang="en-GB" dirty="0">
                <a:latin typeface="Helvetica" pitchFamily="2" charset="0"/>
              </a:rPr>
              <a:t>A typology for how schools might commit to linguistically just futures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96E90C-B86E-94C6-3841-54E96548BF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451" y="5226234"/>
            <a:ext cx="4627347" cy="146788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11866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10194-33A9-2BDA-DB92-6829AE5EB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A0198F-D480-247D-A046-9F4492458E39}"/>
              </a:ext>
            </a:extLst>
          </p:cNvPr>
          <p:cNvSpPr txBox="1"/>
          <p:nvPr/>
        </p:nvSpPr>
        <p:spPr>
          <a:xfrm>
            <a:off x="6709460" y="2844906"/>
            <a:ext cx="322362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Helvetica" pitchFamily="2" charset="0"/>
              </a:rPr>
              <a:t>Environmental conditions for linguistic justice</a:t>
            </a:r>
            <a:endParaRPr lang="en-US" sz="2800" b="1" dirty="0">
              <a:latin typeface="Helvetica" pitchFamily="2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918E67C-CD4C-89CE-1ECF-B15D576E188C}"/>
              </a:ext>
            </a:extLst>
          </p:cNvPr>
          <p:cNvSpPr/>
          <p:nvPr/>
        </p:nvSpPr>
        <p:spPr>
          <a:xfrm>
            <a:off x="5341866" y="1006358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Structural change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BC5237E-1EF8-DE97-EDA1-48B8CDF66FC9}"/>
              </a:ext>
            </a:extLst>
          </p:cNvPr>
          <p:cNvSpPr/>
          <p:nvPr/>
        </p:nvSpPr>
        <p:spPr>
          <a:xfrm>
            <a:off x="7351859" y="418433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Community and collaboration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BB150E5-2D26-0304-D2E8-60BE49E92821}"/>
              </a:ext>
            </a:extLst>
          </p:cNvPr>
          <p:cNvSpPr/>
          <p:nvPr/>
        </p:nvSpPr>
        <p:spPr>
          <a:xfrm>
            <a:off x="9265390" y="1197504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Institutional support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6D1A3C8-44CF-D350-3F57-C3CAAA4CD35E}"/>
              </a:ext>
            </a:extLst>
          </p:cNvPr>
          <p:cNvSpPr/>
          <p:nvPr/>
        </p:nvSpPr>
        <p:spPr>
          <a:xfrm>
            <a:off x="4681806" y="2902278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Sensitive to local needs and strengths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BFECEFD-68C4-FBD4-01C0-5E33E2FF8C02}"/>
              </a:ext>
            </a:extLst>
          </p:cNvPr>
          <p:cNvSpPr/>
          <p:nvPr/>
        </p:nvSpPr>
        <p:spPr>
          <a:xfrm>
            <a:off x="6159284" y="4426093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Cross-movement solidarity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56842B7-58FD-F894-C469-EC5D5BF3E20C}"/>
              </a:ext>
            </a:extLst>
          </p:cNvPr>
          <p:cNvSpPr/>
          <p:nvPr/>
        </p:nvSpPr>
        <p:spPr>
          <a:xfrm>
            <a:off x="8257655" y="4426093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Critical language awareness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D2578F-17D8-E14C-6062-7D9BE11DB2FF}"/>
              </a:ext>
            </a:extLst>
          </p:cNvPr>
          <p:cNvSpPr/>
          <p:nvPr/>
        </p:nvSpPr>
        <p:spPr>
          <a:xfrm>
            <a:off x="9933080" y="3093424"/>
            <a:ext cx="2015469" cy="18959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>
                <a:latin typeface="Helvetica" pitchFamily="2" charset="0"/>
              </a:rPr>
              <a:t>Building on the past and speculating on the future</a:t>
            </a:r>
          </a:p>
        </p:txBody>
      </p:sp>
      <p:pic>
        <p:nvPicPr>
          <p:cNvPr id="13" name="Picture 12" descr="A close-up of a computer screen&#10;&#10;Description automatically generated">
            <a:extLst>
              <a:ext uri="{FF2B5EF4-FFF2-40B4-BE49-F238E27FC236}">
                <a16:creationId xmlns:a16="http://schemas.microsoft.com/office/drawing/2014/main" id="{4C478BE6-3125-8E35-46D2-143B8CC8CA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3451" y="360916"/>
            <a:ext cx="4605022" cy="129088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81DDF00-B4D1-842D-1B5B-0469E443FB1D}"/>
              </a:ext>
            </a:extLst>
          </p:cNvPr>
          <p:cNvSpPr txBox="1"/>
          <p:nvPr/>
        </p:nvSpPr>
        <p:spPr>
          <a:xfrm>
            <a:off x="221126" y="1941430"/>
            <a:ext cx="428302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Helvetica" pitchFamily="2" charset="0"/>
              </a:rPr>
              <a:t>Case study work with 21 teachers in different schools who were invested in linguistic justice efforts. </a:t>
            </a:r>
          </a:p>
          <a:p>
            <a:endParaRPr lang="en-GB" dirty="0">
              <a:latin typeface="Helvetica" pitchFamily="2" charset="0"/>
            </a:endParaRPr>
          </a:p>
          <a:p>
            <a:endParaRPr lang="en-GB" dirty="0">
              <a:latin typeface="Helvetica" pitchFamily="2" charset="0"/>
            </a:endParaRPr>
          </a:p>
          <a:p>
            <a:r>
              <a:rPr lang="en-GB" dirty="0">
                <a:latin typeface="Helvetica" pitchFamily="2" charset="0"/>
              </a:rPr>
              <a:t>What environmental conditions were in place for linguistic efforts to thrive?</a:t>
            </a:r>
          </a:p>
          <a:p>
            <a:endParaRPr lang="en-GB" dirty="0">
              <a:latin typeface="Helvetica" pitchFamily="2" charset="0"/>
            </a:endParaRPr>
          </a:p>
          <a:p>
            <a:endParaRPr lang="en-GB" dirty="0">
              <a:latin typeface="Helvetica" pitchFamily="2" charset="0"/>
            </a:endParaRPr>
          </a:p>
          <a:p>
            <a:r>
              <a:rPr lang="en-GB" dirty="0">
                <a:latin typeface="Helvetica" pitchFamily="2" charset="0"/>
              </a:rPr>
              <a:t>A typology for how schools might commit to linguistically just futures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7F3B368-533F-CCE5-A2F0-64A185444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451" y="5226234"/>
            <a:ext cx="4627347" cy="146788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2452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0DA99E-D50E-7A32-BA73-390AF729C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ADBDB0-DCA2-3ED6-8D50-FEF1BADF5244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Futures of resistance</a:t>
            </a: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B3642-430B-125D-B0E1-ED1A50BA6E66}"/>
              </a:ext>
            </a:extLst>
          </p:cNvPr>
          <p:cNvSpPr txBox="1"/>
          <p:nvPr/>
        </p:nvSpPr>
        <p:spPr>
          <a:xfrm>
            <a:off x="221456" y="1167527"/>
            <a:ext cx="1178212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Helvetica" pitchFamily="2" charset="0"/>
              </a:rPr>
              <a:t>All children bring remarkable amounts of linguistic skills to school with them, but education policy often </a:t>
            </a:r>
            <a:r>
              <a:rPr lang="en-GB" sz="2000" dirty="0">
                <a:solidFill>
                  <a:srgbClr val="C00000"/>
                </a:solidFill>
                <a:latin typeface="Helvetica" pitchFamily="2" charset="0"/>
              </a:rPr>
              <a:t>positions teachers as linguistic remediators</a:t>
            </a:r>
            <a:r>
              <a:rPr lang="en-GB" sz="2000" dirty="0">
                <a:latin typeface="Helvetica" pitchFamily="2" charset="0"/>
              </a:rPr>
              <a:t> whose role is to correct alleged deficiencies.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latin typeface="Helvetica" pitchFamily="2" charset="0"/>
              </a:rPr>
              <a:t>Intersectionally</a:t>
            </a:r>
            <a:r>
              <a:rPr lang="en-GB" sz="2000" dirty="0">
                <a:latin typeface="Helvetica" pitchFamily="2" charset="0"/>
              </a:rPr>
              <a:t> marginalised children are those most likely to be framed in terms of deficiencies, even though their language abilities </a:t>
            </a:r>
            <a:r>
              <a:rPr lang="en-GB" sz="2000" dirty="0">
                <a:solidFill>
                  <a:srgbClr val="C00000"/>
                </a:solidFill>
                <a:latin typeface="Helvetica" pitchFamily="2" charset="0"/>
              </a:rPr>
              <a:t>match and often surpass</a:t>
            </a:r>
            <a:r>
              <a:rPr lang="en-GB" sz="2000" dirty="0">
                <a:latin typeface="Helvetica" pitchFamily="2" charset="0"/>
              </a:rPr>
              <a:t> their more privileged peers.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Helvetica" pitchFamily="2" charset="0"/>
              </a:rPr>
              <a:t>Linguistic injustice is not a ‘mistake’ or a ‘flaw’, but is </a:t>
            </a:r>
            <a:r>
              <a:rPr lang="en-GB" sz="2000" dirty="0">
                <a:solidFill>
                  <a:srgbClr val="C00000"/>
                </a:solidFill>
                <a:latin typeface="Helvetica" pitchFamily="2" charset="0"/>
              </a:rPr>
              <a:t>a design feature</a:t>
            </a:r>
            <a:r>
              <a:rPr lang="en-GB" sz="2000" dirty="0">
                <a:latin typeface="Helvetica" pitchFamily="2" charset="0"/>
              </a:rPr>
              <a:t> of inherently unjust educational systems. Those injustices can be designed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Helvetica" pitchFamily="2" charset="0"/>
              </a:rPr>
              <a:t>Teachers’ and children’s visions for </a:t>
            </a:r>
            <a:r>
              <a:rPr lang="en-GB" sz="2000" dirty="0">
                <a:solidFill>
                  <a:srgbClr val="C00000"/>
                </a:solidFill>
                <a:latin typeface="Helvetica" pitchFamily="2" charset="0"/>
              </a:rPr>
              <a:t>linguistically just futures </a:t>
            </a:r>
            <a:r>
              <a:rPr lang="en-GB" sz="2000" dirty="0">
                <a:latin typeface="Helvetica" pitchFamily="2" charset="0"/>
              </a:rPr>
              <a:t>focus on the abolition of oppressive policy, the rejection of deficit ideologies, cross-movement solidarity, and structural transformations.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Helvetica" pitchFamily="2" charset="0"/>
              </a:rPr>
              <a:t>There are schools who are engaging in linguistic justice efforts and seeking to bring those visions into reality, but this requires both </a:t>
            </a:r>
            <a:r>
              <a:rPr lang="en-GB" sz="2000" dirty="0">
                <a:solidFill>
                  <a:srgbClr val="C00000"/>
                </a:solidFill>
                <a:latin typeface="Helvetica" pitchFamily="2" charset="0"/>
              </a:rPr>
              <a:t>small steps and long-term investment for structural change</a:t>
            </a:r>
            <a:r>
              <a:rPr lang="en-GB" sz="2000" dirty="0">
                <a:latin typeface="Helvetica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258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DAE2B-244D-6358-9E30-802D57ACD2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4597C8-EADA-1A12-248D-E4E6537CED12}"/>
              </a:ext>
            </a:extLst>
          </p:cNvPr>
          <p:cNvSpPr txBox="1"/>
          <p:nvPr/>
        </p:nvSpPr>
        <p:spPr>
          <a:xfrm>
            <a:off x="221455" y="201096"/>
            <a:ext cx="122086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</a:rPr>
              <a:t>Thank you</a:t>
            </a: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81D63E-7EAE-8D68-210C-3EB729E15A1B}"/>
              </a:ext>
            </a:extLst>
          </p:cNvPr>
          <p:cNvSpPr txBox="1"/>
          <p:nvPr/>
        </p:nvSpPr>
        <p:spPr>
          <a:xfrm>
            <a:off x="221456" y="1029503"/>
            <a:ext cx="1178212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0000"/>
                </a:solidFill>
                <a:latin typeface="Helvetica" pitchFamily="2" charset="0"/>
              </a:rPr>
              <a:t>Interested in </a:t>
            </a:r>
            <a:r>
              <a:rPr lang="en-GB" sz="2800" b="1">
                <a:solidFill>
                  <a:srgbClr val="000000"/>
                </a:solidFill>
                <a:latin typeface="Helvetica" pitchFamily="2" charset="0"/>
              </a:rPr>
              <a:t>collaborating to </a:t>
            </a:r>
            <a:r>
              <a:rPr lang="en-GB" sz="2800" b="1" dirty="0">
                <a:solidFill>
                  <a:srgbClr val="000000"/>
                </a:solidFill>
                <a:latin typeface="Helvetica" pitchFamily="2" charset="0"/>
              </a:rPr>
              <a:t>design linguistically just futures?</a:t>
            </a:r>
            <a:endParaRPr lang="en-GB" sz="2800" dirty="0">
              <a:solidFill>
                <a:srgbClr val="000000"/>
              </a:solidFill>
              <a:latin typeface="Helvetica" pitchFamily="2" charset="0"/>
            </a:endParaRPr>
          </a:p>
          <a:p>
            <a:r>
              <a:rPr lang="en-GB" sz="2800" b="1" dirty="0">
                <a:solidFill>
                  <a:srgbClr val="0070C0"/>
                </a:solidFill>
                <a:latin typeface="Helvetica" pitchFamily="2" charset="0"/>
              </a:rPr>
              <a:t>i.cushing@mmu.ac.uk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EA8D05-A6DF-AA3D-F953-C590D2534DD3}"/>
              </a:ext>
            </a:extLst>
          </p:cNvPr>
          <p:cNvSpPr txBox="1"/>
          <p:nvPr/>
        </p:nvSpPr>
        <p:spPr>
          <a:xfrm>
            <a:off x="204939" y="2226291"/>
            <a:ext cx="11782122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0000"/>
                </a:solidFill>
                <a:latin typeface="Helvetica" pitchFamily="2" charset="0"/>
              </a:rPr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Helvetica" pitchFamily="2" charset="0"/>
              </a:rPr>
              <a:t>Baker-Bell, A. (2020). </a:t>
            </a:r>
            <a:r>
              <a:rPr lang="en-US" sz="1600" i="1" dirty="0">
                <a:latin typeface="Helvetica" pitchFamily="2" charset="0"/>
              </a:rPr>
              <a:t>Linguistic Justice: Black Language, Literacy, Identity, and Pedagogy</a:t>
            </a:r>
            <a:r>
              <a:rPr lang="en-US" sz="1600" dirty="0">
                <a:latin typeface="Helvetica" pitchFamily="2" charset="0"/>
              </a:rPr>
              <a:t>.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Becker, B &amp; Gutiérrez, K. (2022). Moving beyond linguistic bordering: utopian designs for new futures. </a:t>
            </a:r>
            <a:r>
              <a:rPr lang="en-GB" sz="1600" i="1" dirty="0">
                <a:latin typeface="Helvetica" pitchFamily="2" charset="0"/>
              </a:rPr>
              <a:t>International Studies in Sociology of Education </a:t>
            </a:r>
            <a:r>
              <a:rPr lang="en-GB" sz="1600" dirty="0">
                <a:latin typeface="Helvetica" pitchFamily="2" charset="0"/>
              </a:rPr>
              <a:t>31(1-2): 104-123.</a:t>
            </a:r>
            <a:endParaRPr lang="en-US" sz="1600" dirty="0"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Coard, B. (1971). </a:t>
            </a:r>
            <a:r>
              <a:rPr lang="en-GB" sz="1600" i="1" dirty="0">
                <a:latin typeface="Helvetica" pitchFamily="2" charset="0"/>
              </a:rPr>
              <a:t>How the West Indian Child is Made Educationally Sub-normal in the British School System</a:t>
            </a:r>
            <a:r>
              <a:rPr lang="en-GB" sz="1600" dirty="0">
                <a:latin typeface="Helvetica" pitchFamily="2" charset="0"/>
              </a:rPr>
              <a:t>. New Beacon Books.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Cushing, I. (2023). Challenging anti-Black linguistic racism amidst the ‘what works’ agenda. </a:t>
            </a:r>
            <a:r>
              <a:rPr lang="en-GB" sz="1600" i="1" dirty="0">
                <a:latin typeface="Helvetica" pitchFamily="2" charset="0"/>
              </a:rPr>
              <a:t>Race Ethnicity and Education</a:t>
            </a:r>
            <a:r>
              <a:rPr lang="en-GB" sz="1600" dirty="0">
                <a:latin typeface="Helvetica" pitchFamily="2" charset="0"/>
              </a:rPr>
              <a:t> 26(3): 257-276.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Helvetica" pitchFamily="2" charset="0"/>
              </a:rPr>
              <a:t>Cushing, I. (2024). Transformative justice as a method in applied linguistics. </a:t>
            </a:r>
            <a:r>
              <a:rPr lang="en-US" sz="1600" i="1" dirty="0">
                <a:latin typeface="Helvetica" pitchFamily="2" charset="0"/>
              </a:rPr>
              <a:t>Annual Review of Applied Linguistics</a:t>
            </a:r>
            <a:r>
              <a:rPr lang="en-US" sz="1600" dirty="0">
                <a:latin typeface="Helvetica" pitchFamily="2" charset="0"/>
              </a:rPr>
              <a:t> 44: 108-117.</a:t>
            </a:r>
            <a:endParaRPr lang="en-GB" sz="1600" dirty="0">
              <a:latin typeface="Helvetica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Cushing, I &amp; Clayton, D. (2024). Teachers challenging language discrimination in England’s schools: a typology of resistance. </a:t>
            </a:r>
            <a:r>
              <a:rPr lang="en-GB" sz="1600" i="1" dirty="0">
                <a:latin typeface="Helvetica" pitchFamily="2" charset="0"/>
              </a:rPr>
              <a:t>Journal of Language, Identity &amp; Education</a:t>
            </a:r>
            <a:r>
              <a:rPr lang="en-GB" sz="1600" dirty="0">
                <a:latin typeface="Helvetica" pitchFamily="2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Garcia, A &amp; Mirra, N. (eds). (2023). </a:t>
            </a:r>
            <a:r>
              <a:rPr lang="en-GB" sz="1600" i="1" dirty="0">
                <a:latin typeface="Helvetica" pitchFamily="2" charset="0"/>
              </a:rPr>
              <a:t>Speculative Pedagogies: Designing Equitable Educational Futures</a:t>
            </a:r>
            <a:r>
              <a:rPr lang="en-GB" sz="1600" dirty="0">
                <a:latin typeface="Helvetica" pitchFamily="2" charset="0"/>
              </a:rPr>
              <a:t>. Teachers College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Lippi-Green, R. (2012). </a:t>
            </a:r>
            <a:r>
              <a:rPr lang="en-GB" sz="1600" i="1" dirty="0">
                <a:latin typeface="Helvetica" pitchFamily="2" charset="0"/>
              </a:rPr>
              <a:t>English with an accent: Language, ideology and discrimination in the United States. London</a:t>
            </a:r>
            <a:r>
              <a:rPr lang="en-GB" sz="1600" dirty="0">
                <a:latin typeface="Helvetica" pitchFamily="2" charset="0"/>
              </a:rPr>
              <a:t>: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Helvetica" pitchFamily="2" charset="0"/>
              </a:rPr>
              <a:t>Ritchie, A. (2023). </a:t>
            </a:r>
            <a:r>
              <a:rPr lang="en-GB" sz="1600" i="1" dirty="0">
                <a:latin typeface="Helvetica" pitchFamily="2" charset="0"/>
              </a:rPr>
              <a:t>Practicing New Worlds: Abolition and Emergent Strategies</a:t>
            </a:r>
            <a:r>
              <a:rPr lang="en-GB" sz="1600" dirty="0">
                <a:latin typeface="Helvetica" pitchFamily="2" charset="0"/>
              </a:rPr>
              <a:t>. AK Press.</a:t>
            </a:r>
          </a:p>
        </p:txBody>
      </p:sp>
    </p:spTree>
    <p:extLst>
      <p:ext uri="{BB962C8B-B14F-4D97-AF65-F5344CB8AC3E}">
        <p14:creationId xmlns:p14="http://schemas.microsoft.com/office/powerpoint/2010/main" val="3750230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1326</Words>
  <Application>Microsoft Macintosh PowerPoint</Application>
  <PresentationFormat>Widescreen</PresentationFormat>
  <Paragraphs>141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Helvetica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Ian Cushing (Staff)</dc:creator>
  <cp:lastModifiedBy>Ian Cushing</cp:lastModifiedBy>
  <cp:revision>60</cp:revision>
  <dcterms:created xsi:type="dcterms:W3CDTF">2025-07-10T04:03:39Z</dcterms:created>
  <dcterms:modified xsi:type="dcterms:W3CDTF">2025-09-29T05:15:26Z</dcterms:modified>
</cp:coreProperties>
</file>