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fntdata" ContentType="application/x-fontdata"/>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35"/>
  </p:notesMasterIdLst>
  <p:handoutMasterIdLst>
    <p:handoutMasterId r:id="rId36"/>
  </p:handoutMasterIdLst>
  <p:sldIdLst>
    <p:sldId id="256" r:id="rId5"/>
    <p:sldId id="266" r:id="rId6"/>
    <p:sldId id="270" r:id="rId7"/>
    <p:sldId id="268" r:id="rId8"/>
    <p:sldId id="269" r:id="rId9"/>
    <p:sldId id="304" r:id="rId10"/>
    <p:sldId id="305" r:id="rId11"/>
    <p:sldId id="306" r:id="rId12"/>
    <p:sldId id="315" r:id="rId13"/>
    <p:sldId id="307" r:id="rId14"/>
    <p:sldId id="309" r:id="rId15"/>
    <p:sldId id="312" r:id="rId16"/>
    <p:sldId id="339" r:id="rId17"/>
    <p:sldId id="314" r:id="rId18"/>
    <p:sldId id="317" r:id="rId19"/>
    <p:sldId id="318" r:id="rId20"/>
    <p:sldId id="319" r:id="rId21"/>
    <p:sldId id="337" r:id="rId22"/>
    <p:sldId id="326" r:id="rId23"/>
    <p:sldId id="329" r:id="rId24"/>
    <p:sldId id="332" r:id="rId25"/>
    <p:sldId id="350" r:id="rId26"/>
    <p:sldId id="351" r:id="rId27"/>
    <p:sldId id="330" r:id="rId28"/>
    <p:sldId id="331" r:id="rId29"/>
    <p:sldId id="341" r:id="rId30"/>
    <p:sldId id="335" r:id="rId31"/>
    <p:sldId id="352" r:id="rId32"/>
    <p:sldId id="346" r:id="rId33"/>
    <p:sldId id="349" r:id="rId34"/>
  </p:sldIdLst>
  <p:sldSz cx="12192000" cy="6858000"/>
  <p:notesSz cx="6797675" cy="9926638"/>
  <p:embeddedFontLst>
    <p:embeddedFont>
      <p:font typeface="Calibri" panose="020F0502020204030204" pitchFamily="34" charset="0"/>
      <p:regular r:id="rId37"/>
      <p:bold r:id="rId38"/>
      <p:italic r:id="rId39"/>
      <p:boldItalic r:id="rId40"/>
    </p:embeddedFont>
    <p:embeddedFont>
      <p:font typeface="VAG Rounded" pitchFamily="2" charset="77"/>
      <p:bold r:id="rId4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2BC"/>
    <a:srgbClr val="39B5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98"/>
    <p:restoredTop sz="37158"/>
  </p:normalViewPr>
  <p:slideViewPr>
    <p:cSldViewPr snapToGrid="0">
      <p:cViewPr>
        <p:scale>
          <a:sx n="68" d="100"/>
          <a:sy n="68" d="100"/>
        </p:scale>
        <p:origin x="1336" y="144"/>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3.fntdata"/><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2.fntdata"/><Relationship Id="rId20" Type="http://schemas.openxmlformats.org/officeDocument/2006/relationships/slide" Target="slides/slide16.xml"/><Relationship Id="rId41" Type="http://schemas.openxmlformats.org/officeDocument/2006/relationships/font" Target="fonts/font5.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7DF1E82C-701A-46B6-B22F-4D6939FA98D4}" type="datetimeFigureOut">
              <a:rPr lang="en-GB" smtClean="0"/>
              <a:t>29/09/2021</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4084B42E-1DDF-44E1-884D-4926A70BBBE9}" type="slidenum">
              <a:rPr lang="en-GB" smtClean="0"/>
              <a:t>‹#›</a:t>
            </a:fld>
            <a:endParaRPr lang="en-GB"/>
          </a:p>
        </p:txBody>
      </p:sp>
    </p:spTree>
    <p:extLst>
      <p:ext uri="{BB962C8B-B14F-4D97-AF65-F5344CB8AC3E}">
        <p14:creationId xmlns:p14="http://schemas.microsoft.com/office/powerpoint/2010/main" val="32284369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D87424D-AC3C-405E-BB98-316F5B5BDD28}" type="datetimeFigureOut">
              <a:rPr lang="en-GB" smtClean="0"/>
              <a:t>29/09/2021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0AB4736-67E8-405A-8E3D-08D93F354B5E}" type="slidenum">
              <a:rPr lang="en-GB" smtClean="0"/>
              <a:t>‹#›</a:t>
            </a:fld>
            <a:endParaRPr lang="en-GB"/>
          </a:p>
        </p:txBody>
      </p:sp>
    </p:spTree>
    <p:extLst>
      <p:ext uri="{BB962C8B-B14F-4D97-AF65-F5344CB8AC3E}">
        <p14:creationId xmlns:p14="http://schemas.microsoft.com/office/powerpoint/2010/main" val="3489430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hwb.gov.wales/professional-development/professional-standard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518ku6xDg2E"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gov.wales/sites/default/files/publications/2018-03/the-four-purposes-of-the-curriculum-for-wales.pdf"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www.childcomwales.org.uk/wp-content/uploads/2017/01/6331-CCfW-A2-Rights-Poster-AW-1.pdf"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2</a:t>
            </a:fld>
            <a:endParaRPr lang="en-GB"/>
          </a:p>
        </p:txBody>
      </p:sp>
    </p:spTree>
    <p:extLst>
      <p:ext uri="{BB962C8B-B14F-4D97-AF65-F5344CB8AC3E}">
        <p14:creationId xmlns:p14="http://schemas.microsoft.com/office/powerpoint/2010/main" val="2592714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3</a:t>
            </a:fld>
            <a:endParaRPr lang="en-GB"/>
          </a:p>
        </p:txBody>
      </p:sp>
    </p:spTree>
    <p:extLst>
      <p:ext uri="{BB962C8B-B14F-4D97-AF65-F5344CB8AC3E}">
        <p14:creationId xmlns:p14="http://schemas.microsoft.com/office/powerpoint/2010/main" val="3056144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AB4736-67E8-405A-8E3D-08D93F354B5E}" type="slidenum">
              <a:rPr lang="en-GB" smtClean="0"/>
              <a:t>4</a:t>
            </a:fld>
            <a:endParaRPr lang="en-GB"/>
          </a:p>
        </p:txBody>
      </p:sp>
    </p:spTree>
    <p:extLst>
      <p:ext uri="{BB962C8B-B14F-4D97-AF65-F5344CB8AC3E}">
        <p14:creationId xmlns:p14="http://schemas.microsoft.com/office/powerpoint/2010/main" val="3878625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5</a:t>
            </a:fld>
            <a:endParaRPr lang="en-GB"/>
          </a:p>
        </p:txBody>
      </p:sp>
    </p:spTree>
    <p:extLst>
      <p:ext uri="{BB962C8B-B14F-4D97-AF65-F5344CB8AC3E}">
        <p14:creationId xmlns:p14="http://schemas.microsoft.com/office/powerpoint/2010/main" val="1582440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6</a:t>
            </a:fld>
            <a:endParaRPr lang="en-GB"/>
          </a:p>
        </p:txBody>
      </p:sp>
    </p:spTree>
    <p:extLst>
      <p:ext uri="{BB962C8B-B14F-4D97-AF65-F5344CB8AC3E}">
        <p14:creationId xmlns:p14="http://schemas.microsoft.com/office/powerpoint/2010/main" val="709345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7</a:t>
            </a:fld>
            <a:endParaRPr lang="en-GB"/>
          </a:p>
        </p:txBody>
      </p:sp>
    </p:spTree>
    <p:extLst>
      <p:ext uri="{BB962C8B-B14F-4D97-AF65-F5344CB8AC3E}">
        <p14:creationId xmlns:p14="http://schemas.microsoft.com/office/powerpoint/2010/main" val="2395516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AB4736-67E8-405A-8E3D-08D93F354B5E}" type="slidenum">
              <a:rPr lang="en-GB" smtClean="0"/>
              <a:t>8</a:t>
            </a:fld>
            <a:endParaRPr lang="en-GB"/>
          </a:p>
        </p:txBody>
      </p:sp>
    </p:spTree>
    <p:extLst>
      <p:ext uri="{BB962C8B-B14F-4D97-AF65-F5344CB8AC3E}">
        <p14:creationId xmlns:p14="http://schemas.microsoft.com/office/powerpoint/2010/main" val="2215053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9</a:t>
            </a:fld>
            <a:endParaRPr lang="en-GB"/>
          </a:p>
        </p:txBody>
      </p:sp>
    </p:spTree>
    <p:extLst>
      <p:ext uri="{BB962C8B-B14F-4D97-AF65-F5344CB8AC3E}">
        <p14:creationId xmlns:p14="http://schemas.microsoft.com/office/powerpoint/2010/main" val="3915807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10</a:t>
            </a:fld>
            <a:endParaRPr lang="en-GB"/>
          </a:p>
        </p:txBody>
      </p:sp>
    </p:spTree>
    <p:extLst>
      <p:ext uri="{BB962C8B-B14F-4D97-AF65-F5344CB8AC3E}">
        <p14:creationId xmlns:p14="http://schemas.microsoft.com/office/powerpoint/2010/main" val="39510271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11</a:t>
            </a:fld>
            <a:endParaRPr lang="en-GB"/>
          </a:p>
        </p:txBody>
      </p:sp>
    </p:spTree>
    <p:extLst>
      <p:ext uri="{BB962C8B-B14F-4D97-AF65-F5344CB8AC3E}">
        <p14:creationId xmlns:p14="http://schemas.microsoft.com/office/powerpoint/2010/main" val="654445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000" baseline="0" dirty="0"/>
          </a:p>
        </p:txBody>
      </p:sp>
      <p:sp>
        <p:nvSpPr>
          <p:cNvPr id="4" name="Slide Number Placeholder 3"/>
          <p:cNvSpPr>
            <a:spLocks noGrp="1"/>
          </p:cNvSpPr>
          <p:nvPr>
            <p:ph type="sldNum" sz="quarter" idx="10"/>
          </p:nvPr>
        </p:nvSpPr>
        <p:spPr/>
        <p:txBody>
          <a:bodyPr/>
          <a:lstStyle/>
          <a:p>
            <a:fld id="{B0AB4736-67E8-405A-8E3D-08D93F354B5E}" type="slidenum">
              <a:rPr lang="en-GB" smtClean="0"/>
              <a:t>12</a:t>
            </a:fld>
            <a:endParaRPr lang="en-GB"/>
          </a:p>
        </p:txBody>
      </p:sp>
    </p:spTree>
    <p:extLst>
      <p:ext uri="{BB962C8B-B14F-4D97-AF65-F5344CB8AC3E}">
        <p14:creationId xmlns:p14="http://schemas.microsoft.com/office/powerpoint/2010/main" val="24374793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hlinkClick r:id="rId3"/>
              </a:rPr>
              <a:t>https://hwb.gov.wales/professional-development/professional-standards/</a:t>
            </a:r>
            <a:r>
              <a:rPr lang="en-GB" sz="120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a:xfrm>
            <a:off x="3816574" y="10235580"/>
            <a:ext cx="2919748" cy="540684"/>
          </a:xfrm>
          <a:prstGeom prst="rect">
            <a:avLst/>
          </a:prstGeom>
        </p:spPr>
        <p:txBody>
          <a:bodyPr/>
          <a:lstStyle/>
          <a:p>
            <a:fld id="{DFE19FFE-CFB6-4989-9E57-3B559C25B546}" type="slidenum">
              <a:rPr lang="en-GB" smtClean="0"/>
              <a:pPr/>
              <a:t>13</a:t>
            </a:fld>
            <a:endParaRPr lang="en-GB"/>
          </a:p>
        </p:txBody>
      </p:sp>
    </p:spTree>
    <p:extLst>
      <p:ext uri="{BB962C8B-B14F-4D97-AF65-F5344CB8AC3E}">
        <p14:creationId xmlns:p14="http://schemas.microsoft.com/office/powerpoint/2010/main" val="1214758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B0AB4736-67E8-405A-8E3D-08D93F354B5E}" type="slidenum">
              <a:rPr lang="en-GB" smtClean="0"/>
              <a:t>14</a:t>
            </a:fld>
            <a:endParaRPr lang="en-GB"/>
          </a:p>
        </p:txBody>
      </p:sp>
    </p:spTree>
    <p:extLst>
      <p:ext uri="{BB962C8B-B14F-4D97-AF65-F5344CB8AC3E}">
        <p14:creationId xmlns:p14="http://schemas.microsoft.com/office/powerpoint/2010/main" val="25195041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baseline="0" dirty="0"/>
              <a:t>. </a:t>
            </a:r>
          </a:p>
          <a:p>
            <a:pPr>
              <a:defRPr sz="2000"/>
            </a:pPr>
            <a:r>
              <a:rPr lang="en-GB" dirty="0">
                <a:hlinkClick r:id="rId3"/>
              </a:rPr>
              <a:t>https://www.youtube.com/watch?v=518ku6xDg2E</a:t>
            </a: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15</a:t>
            </a:fld>
            <a:endParaRPr lang="en-GB"/>
          </a:p>
        </p:txBody>
      </p:sp>
    </p:spTree>
    <p:extLst>
      <p:ext uri="{BB962C8B-B14F-4D97-AF65-F5344CB8AC3E}">
        <p14:creationId xmlns:p14="http://schemas.microsoft.com/office/powerpoint/2010/main" val="4129348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16</a:t>
            </a:fld>
            <a:endParaRPr lang="en-GB"/>
          </a:p>
        </p:txBody>
      </p:sp>
    </p:spTree>
    <p:extLst>
      <p:ext uri="{BB962C8B-B14F-4D97-AF65-F5344CB8AC3E}">
        <p14:creationId xmlns:p14="http://schemas.microsoft.com/office/powerpoint/2010/main" val="11583762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17</a:t>
            </a:fld>
            <a:endParaRPr lang="en-GB"/>
          </a:p>
        </p:txBody>
      </p:sp>
    </p:spTree>
    <p:extLst>
      <p:ext uri="{BB962C8B-B14F-4D97-AF65-F5344CB8AC3E}">
        <p14:creationId xmlns:p14="http://schemas.microsoft.com/office/powerpoint/2010/main" val="6878568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18</a:t>
            </a:fld>
            <a:endParaRPr lang="en-GB"/>
          </a:p>
        </p:txBody>
      </p:sp>
    </p:spTree>
    <p:extLst>
      <p:ext uri="{BB962C8B-B14F-4D97-AF65-F5344CB8AC3E}">
        <p14:creationId xmlns:p14="http://schemas.microsoft.com/office/powerpoint/2010/main" val="31855600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19</a:t>
            </a:fld>
            <a:endParaRPr lang="en-GB"/>
          </a:p>
        </p:txBody>
      </p:sp>
    </p:spTree>
    <p:extLst>
      <p:ext uri="{BB962C8B-B14F-4D97-AF65-F5344CB8AC3E}">
        <p14:creationId xmlns:p14="http://schemas.microsoft.com/office/powerpoint/2010/main" val="14482413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https://</a:t>
            </a:r>
            <a:r>
              <a:rPr lang="en-GB" baseline="0" dirty="0" err="1"/>
              <a:t>www.youtube.com</a:t>
            </a:r>
            <a:r>
              <a:rPr lang="en-GB" baseline="0" dirty="0"/>
              <a:t>/</a:t>
            </a:r>
            <a:r>
              <a:rPr lang="en-GB" baseline="0" dirty="0" err="1"/>
              <a:t>watch?v</a:t>
            </a:r>
            <a:r>
              <a:rPr lang="en-GB" baseline="0" dirty="0"/>
              <a:t>=</a:t>
            </a:r>
            <a:r>
              <a:rPr lang="en-GB" baseline="0" dirty="0" err="1"/>
              <a:t>BNMjPirPNpo</a:t>
            </a:r>
            <a:r>
              <a:rPr lang="en-GB"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20</a:t>
            </a:fld>
            <a:endParaRPr lang="en-GB"/>
          </a:p>
        </p:txBody>
      </p:sp>
    </p:spTree>
    <p:extLst>
      <p:ext uri="{BB962C8B-B14F-4D97-AF65-F5344CB8AC3E}">
        <p14:creationId xmlns:p14="http://schemas.microsoft.com/office/powerpoint/2010/main" val="13880149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p:txBody>
      </p:sp>
      <p:sp>
        <p:nvSpPr>
          <p:cNvPr id="4" name="Slide Number Placeholder 3"/>
          <p:cNvSpPr>
            <a:spLocks noGrp="1"/>
          </p:cNvSpPr>
          <p:nvPr>
            <p:ph type="sldNum" sz="quarter" idx="10"/>
          </p:nvPr>
        </p:nvSpPr>
        <p:spPr/>
        <p:txBody>
          <a:bodyPr/>
          <a:lstStyle/>
          <a:p>
            <a:fld id="{B0AB4736-67E8-405A-8E3D-08D93F354B5E}" type="slidenum">
              <a:rPr lang="en-GB" smtClean="0"/>
              <a:t>21</a:t>
            </a:fld>
            <a:endParaRPr lang="en-GB"/>
          </a:p>
        </p:txBody>
      </p:sp>
    </p:spTree>
    <p:extLst>
      <p:ext uri="{BB962C8B-B14F-4D97-AF65-F5344CB8AC3E}">
        <p14:creationId xmlns:p14="http://schemas.microsoft.com/office/powerpoint/2010/main" val="3072705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22</a:t>
            </a:fld>
            <a:endParaRPr lang="en-GB"/>
          </a:p>
        </p:txBody>
      </p:sp>
    </p:spTree>
    <p:extLst>
      <p:ext uri="{BB962C8B-B14F-4D97-AF65-F5344CB8AC3E}">
        <p14:creationId xmlns:p14="http://schemas.microsoft.com/office/powerpoint/2010/main" val="3427241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23</a:t>
            </a:fld>
            <a:endParaRPr lang="en-GB"/>
          </a:p>
        </p:txBody>
      </p:sp>
    </p:spTree>
    <p:extLst>
      <p:ext uri="{BB962C8B-B14F-4D97-AF65-F5344CB8AC3E}">
        <p14:creationId xmlns:p14="http://schemas.microsoft.com/office/powerpoint/2010/main" val="26636210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p:txBody>
      </p:sp>
      <p:sp>
        <p:nvSpPr>
          <p:cNvPr id="4" name="Slide Number Placeholder 3"/>
          <p:cNvSpPr>
            <a:spLocks noGrp="1"/>
          </p:cNvSpPr>
          <p:nvPr>
            <p:ph type="sldNum" sz="quarter" idx="10"/>
          </p:nvPr>
        </p:nvSpPr>
        <p:spPr/>
        <p:txBody>
          <a:bodyPr/>
          <a:lstStyle/>
          <a:p>
            <a:fld id="{B0AB4736-67E8-405A-8E3D-08D93F354B5E}" type="slidenum">
              <a:rPr lang="en-GB" smtClean="0"/>
              <a:t>24</a:t>
            </a:fld>
            <a:endParaRPr lang="en-GB"/>
          </a:p>
        </p:txBody>
      </p:sp>
    </p:spTree>
    <p:extLst>
      <p:ext uri="{BB962C8B-B14F-4D97-AF65-F5344CB8AC3E}">
        <p14:creationId xmlns:p14="http://schemas.microsoft.com/office/powerpoint/2010/main" val="22940687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Activity: explore how to embed this in your</a:t>
            </a:r>
            <a:r>
              <a:rPr lang="en-GB" b="1" baseline="0" dirty="0"/>
              <a:t> approach to the curriculum.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Use the 4 Purposes Poster: </a:t>
            </a:r>
            <a:r>
              <a:rPr lang="en-GB" dirty="0">
                <a:hlinkClick r:id="rId3"/>
              </a:rPr>
              <a:t>https://gov.wales/sites/default/files/publications/2018-03/the-four-purposes-of-the-curriculum-for-wales.pdf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Use</a:t>
            </a:r>
            <a:r>
              <a:rPr lang="en-GB" b="1" baseline="0" dirty="0"/>
              <a:t> the Children’s Rights Poster: </a:t>
            </a:r>
            <a:r>
              <a:rPr lang="en-GB" dirty="0">
                <a:hlinkClick r:id="rId4"/>
              </a:rPr>
              <a:t>https://www.childcomwales.org.uk/wp-content/uploads/2017/01/6331-CCfW-A2-Rights-Poster-AW-1.pdf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25</a:t>
            </a:fld>
            <a:endParaRPr lang="en-GB"/>
          </a:p>
        </p:txBody>
      </p:sp>
    </p:spTree>
    <p:extLst>
      <p:ext uri="{BB962C8B-B14F-4D97-AF65-F5344CB8AC3E}">
        <p14:creationId xmlns:p14="http://schemas.microsoft.com/office/powerpoint/2010/main" val="31215657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https://</a:t>
            </a:r>
            <a:r>
              <a:rPr lang="en-GB" b="1" dirty="0" err="1"/>
              <a:t>www.youtube.com</a:t>
            </a:r>
            <a:r>
              <a:rPr lang="en-GB" b="1" dirty="0"/>
              <a:t>/</a:t>
            </a:r>
            <a:r>
              <a:rPr lang="en-GB" b="1" dirty="0" err="1"/>
              <a:t>watch?v</a:t>
            </a:r>
            <a:r>
              <a:rPr lang="en-GB" b="1" dirty="0"/>
              <a:t>=Dcupw8mR-OE </a:t>
            </a:r>
          </a:p>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26</a:t>
            </a:fld>
            <a:endParaRPr lang="en-GB"/>
          </a:p>
        </p:txBody>
      </p:sp>
    </p:spTree>
    <p:extLst>
      <p:ext uri="{BB962C8B-B14F-4D97-AF65-F5344CB8AC3E}">
        <p14:creationId xmlns:p14="http://schemas.microsoft.com/office/powerpoint/2010/main" val="40232274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27</a:t>
            </a:fld>
            <a:endParaRPr lang="en-GB"/>
          </a:p>
        </p:txBody>
      </p:sp>
    </p:spTree>
    <p:extLst>
      <p:ext uri="{BB962C8B-B14F-4D97-AF65-F5344CB8AC3E}">
        <p14:creationId xmlns:p14="http://schemas.microsoft.com/office/powerpoint/2010/main" val="38977143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For further reading please see: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Case studies - https://</a:t>
            </a:r>
            <a:r>
              <a:rPr lang="en-GB" baseline="0" dirty="0" err="1"/>
              <a:t>www.childcomwales.org.uk</a:t>
            </a:r>
            <a:r>
              <a:rPr lang="en-GB" baseline="0" dirty="0"/>
              <a:t>/</a:t>
            </a:r>
            <a:r>
              <a:rPr lang="en-GB" baseline="0" dirty="0" err="1"/>
              <a:t>wp</a:t>
            </a:r>
            <a:r>
              <a:rPr lang="en-GB" baseline="0" dirty="0"/>
              <a:t>-content/uploads/2018/06/TRW-education-case-studies-bilingual-1.docx</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Menu for change - https://</a:t>
            </a:r>
            <a:r>
              <a:rPr lang="en-GB" baseline="0" dirty="0" err="1"/>
              <a:t>www.childcomwales.org.uk</a:t>
            </a:r>
            <a:r>
              <a:rPr lang="en-GB" baseline="0" dirty="0"/>
              <a:t>/</a:t>
            </a:r>
            <a:r>
              <a:rPr lang="en-GB" baseline="0" dirty="0" err="1"/>
              <a:t>wp</a:t>
            </a:r>
            <a:r>
              <a:rPr lang="en-GB" baseline="0" dirty="0"/>
              <a:t>-content/uploads/2018/06/Menu-Education_headed-1.docx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29</a:t>
            </a:fld>
            <a:endParaRPr lang="en-GB"/>
          </a:p>
        </p:txBody>
      </p:sp>
    </p:spTree>
    <p:extLst>
      <p:ext uri="{BB962C8B-B14F-4D97-AF65-F5344CB8AC3E}">
        <p14:creationId xmlns:p14="http://schemas.microsoft.com/office/powerpoint/2010/main" val="14311125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resources including lesson plans and evaluation of rights in schools (Save the Children) available on Moodle</a:t>
            </a:r>
          </a:p>
          <a:p>
            <a:endParaRPr lang="en-GB" dirty="0"/>
          </a:p>
        </p:txBody>
      </p:sp>
      <p:sp>
        <p:nvSpPr>
          <p:cNvPr id="4" name="Slide Number Placeholder 3"/>
          <p:cNvSpPr>
            <a:spLocks noGrp="1"/>
          </p:cNvSpPr>
          <p:nvPr>
            <p:ph type="sldNum" sz="quarter" idx="5"/>
          </p:nvPr>
        </p:nvSpPr>
        <p:spPr/>
        <p:txBody>
          <a:bodyPr/>
          <a:lstStyle/>
          <a:p>
            <a:fld id="{B0AB4736-67E8-405A-8E3D-08D93F354B5E}" type="slidenum">
              <a:rPr lang="en-GB" smtClean="0"/>
              <a:t>30</a:t>
            </a:fld>
            <a:endParaRPr lang="en-GB"/>
          </a:p>
        </p:txBody>
      </p:sp>
    </p:spTree>
    <p:extLst>
      <p:ext uri="{BB962C8B-B14F-4D97-AF65-F5344CB8AC3E}">
        <p14:creationId xmlns:p14="http://schemas.microsoft.com/office/powerpoint/2010/main" val="37198897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emf"/><Relationship Id="rId1" Type="http://schemas.openxmlformats.org/officeDocument/2006/relationships/slideMaster" Target="../slideMasters/slideMaster1.xml"/><Relationship Id="rId4" Type="http://schemas.openxmlformats.org/officeDocument/2006/relationships/image" Target="../media/image6.emf"/></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1.xml"/><Relationship Id="rId5" Type="http://schemas.openxmlformats.org/officeDocument/2006/relationships/hyperlink" Target="http://childrenscommissioner.wales/" TargetMode="External"/><Relationship Id="rId4" Type="http://schemas.openxmlformats.org/officeDocument/2006/relationships/hyperlink" Target="http://comisiynyddplant.cymru/" TargetMode="Externa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 Full colou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DA3550E-254A-4239-99B2-82AF8A18154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432001"/>
            <a:ext cx="11329200" cy="4969419"/>
          </a:xfrm>
          <a:prstGeom prst="rect">
            <a:avLst/>
          </a:prstGeom>
        </p:spPr>
      </p:pic>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864001"/>
            <a:ext cx="10304835" cy="830997"/>
          </a:xfrm>
        </p:spPr>
        <p:txBody>
          <a:bodyPr lIns="0" tIns="0" rIns="0" bIns="0" anchor="t" anchorCtr="0">
            <a:spAutoFit/>
          </a:bodyPr>
          <a:lstStyle>
            <a:lvl1pPr algn="l">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35999" y="1663431"/>
            <a:ext cx="10304835" cy="415498"/>
          </a:xfrm>
        </p:spPr>
        <p:txBody>
          <a:bodyPr lIns="0" tIns="0" rIns="0" bIns="0">
            <a:spAutoFit/>
          </a:bodyPr>
          <a:lstStyle>
            <a:lvl1pPr marL="0" indent="0" algn="l">
              <a:buNone/>
              <a:defRPr sz="3000">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a:ln>
                  <a:noFill/>
                </a:ln>
                <a:solidFill>
                  <a:schemeClr val="tx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a:ln>
                  <a:noFill/>
                </a:ln>
                <a:solidFill>
                  <a:schemeClr val="tx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a:ln>
                  <a:noFill/>
                </a:ln>
                <a:solidFill>
                  <a:schemeClr val="tx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a:ln>
                <a:noFill/>
              </a:ln>
              <a:solidFill>
                <a:schemeClr val="tx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a:ln>
                <a:noFill/>
              </a:ln>
              <a:solidFill>
                <a:schemeClr val="tx1"/>
              </a:solidFill>
              <a:effectLst/>
              <a:latin typeface="+mn-lt"/>
            </a:endParaRPr>
          </a:p>
        </p:txBody>
      </p:sp>
    </p:spTree>
    <p:extLst>
      <p:ext uri="{BB962C8B-B14F-4D97-AF65-F5344CB8AC3E}">
        <p14:creationId xmlns:p14="http://schemas.microsoft.com/office/powerpoint/2010/main" val="2216703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 Re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DA3550E-254A-4239-99B2-82AF8A18154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477811"/>
            <a:ext cx="11329200" cy="4878175"/>
          </a:xfrm>
          <a:prstGeom prst="rect">
            <a:avLst/>
          </a:prstGeom>
        </p:spPr>
      </p:pic>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1548000"/>
            <a:ext cx="10304835" cy="830997"/>
          </a:xfrm>
        </p:spPr>
        <p:txBody>
          <a:bodyPr lIns="0" tIns="0" rIns="0" bIns="0" anchor="t" anchorCtr="0">
            <a:spAutoFit/>
          </a:bodyPr>
          <a:lstStyle>
            <a:lvl1pPr algn="l">
              <a:defRPr sz="60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43582" y="2347430"/>
            <a:ext cx="10304835" cy="415498"/>
          </a:xfrm>
        </p:spPr>
        <p:txBody>
          <a:bodyPr lIns="0" tIns="0" rIns="0" bIns="0">
            <a:spAutoFit/>
          </a:bodyPr>
          <a:lstStyle>
            <a:lvl1pPr marL="0" indent="0" algn="l">
              <a:buNone/>
              <a:defRPr sz="3000">
                <a:solidFill>
                  <a:schemeClr val="bg1"/>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a:ln>
                <a:noFill/>
              </a:ln>
              <a:solidFill>
                <a:schemeClr val="bg1"/>
              </a:solidFill>
              <a:effectLst/>
              <a:latin typeface="+mn-lt"/>
            </a:endParaRPr>
          </a:p>
        </p:txBody>
      </p:sp>
      <p:sp>
        <p:nvSpPr>
          <p:cNvPr id="7" name="Date Placeholder 3">
            <a:extLst>
              <a:ext uri="{FF2B5EF4-FFF2-40B4-BE49-F238E27FC236}">
                <a16:creationId xmlns:a16="http://schemas.microsoft.com/office/drawing/2014/main" id="{83D46338-8DD9-4E5C-84DF-668003A6991C}"/>
              </a:ext>
            </a:extLst>
          </p:cNvPr>
          <p:cNvSpPr>
            <a:spLocks noGrp="1"/>
          </p:cNvSpPr>
          <p:nvPr>
            <p:ph type="dt" sz="half" idx="10"/>
          </p:nvPr>
        </p:nvSpPr>
        <p:spPr>
          <a:xfrm>
            <a:off x="935999" y="4165884"/>
            <a:ext cx="2743200" cy="365125"/>
          </a:xfrm>
        </p:spPr>
        <p:txBody>
          <a:bodyPr lIns="0" tIns="0" rIns="0" bIns="0"/>
          <a:lstStyle>
            <a:lvl1pPr>
              <a:defRPr sz="2200">
                <a:solidFill>
                  <a:schemeClr val="bg1"/>
                </a:solidFill>
                <a:latin typeface="+mn-lt"/>
              </a:defRPr>
            </a:lvl1pPr>
          </a:lstStyle>
          <a:p>
            <a:r>
              <a:rPr lang="en-GB"/>
              <a:t>7-Oct-18</a:t>
            </a:r>
          </a:p>
        </p:txBody>
      </p:sp>
    </p:spTree>
    <p:extLst>
      <p:ext uri="{BB962C8B-B14F-4D97-AF65-F5344CB8AC3E}">
        <p14:creationId xmlns:p14="http://schemas.microsoft.com/office/powerpoint/2010/main" val="1206474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1_Title Slide - Green">
    <p:bg>
      <p:bgPr>
        <a:solidFill>
          <a:srgbClr val="39B54A"/>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DA3550E-254A-4239-99B2-82AF8A18154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477811"/>
            <a:ext cx="11329200" cy="4878175"/>
          </a:xfrm>
          <a:prstGeom prst="rect">
            <a:avLst/>
          </a:prstGeom>
        </p:spPr>
      </p:pic>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1548000"/>
            <a:ext cx="10304835" cy="830997"/>
          </a:xfrm>
        </p:spPr>
        <p:txBody>
          <a:bodyPr lIns="0" tIns="0" rIns="0" bIns="0" anchor="t" anchorCtr="0">
            <a:spAutoFit/>
          </a:bodyPr>
          <a:lstStyle>
            <a:lvl1pPr algn="ctr">
              <a:defRPr sz="60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43582" y="2347430"/>
            <a:ext cx="10304835" cy="415498"/>
          </a:xfrm>
        </p:spPr>
        <p:txBody>
          <a:bodyPr lIns="0" tIns="0" rIns="0" bIns="0">
            <a:spAutoFit/>
          </a:bodyPr>
          <a:lstStyle>
            <a:lvl1pPr marL="0" indent="0" algn="ctr">
              <a:buNone/>
              <a:defRPr sz="3000">
                <a:solidFill>
                  <a:schemeClr val="bg1"/>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a:ln>
                <a:noFill/>
              </a:ln>
              <a:solidFill>
                <a:schemeClr val="bg1"/>
              </a:solidFill>
              <a:effectLst/>
              <a:latin typeface="+mn-lt"/>
            </a:endParaRPr>
          </a:p>
        </p:txBody>
      </p:sp>
      <p:sp>
        <p:nvSpPr>
          <p:cNvPr id="7" name="Date Placeholder 3">
            <a:extLst>
              <a:ext uri="{FF2B5EF4-FFF2-40B4-BE49-F238E27FC236}">
                <a16:creationId xmlns:a16="http://schemas.microsoft.com/office/drawing/2014/main" id="{83D46338-8DD9-4E5C-84DF-668003A6991C}"/>
              </a:ext>
            </a:extLst>
          </p:cNvPr>
          <p:cNvSpPr>
            <a:spLocks noGrp="1"/>
          </p:cNvSpPr>
          <p:nvPr>
            <p:ph type="dt" sz="half" idx="10"/>
          </p:nvPr>
        </p:nvSpPr>
        <p:spPr>
          <a:xfrm>
            <a:off x="4728000" y="4165884"/>
            <a:ext cx="2736000" cy="365125"/>
          </a:xfrm>
        </p:spPr>
        <p:txBody>
          <a:bodyPr lIns="0" tIns="0" rIns="0" bIns="0"/>
          <a:lstStyle>
            <a:lvl1pPr algn="ctr">
              <a:defRPr sz="2200">
                <a:solidFill>
                  <a:schemeClr val="bg1"/>
                </a:solidFill>
                <a:latin typeface="+mn-lt"/>
              </a:defRPr>
            </a:lvl1pPr>
          </a:lstStyle>
          <a:p>
            <a:r>
              <a:rPr lang="en-GB"/>
              <a:t>7-Oct-18</a:t>
            </a:r>
          </a:p>
        </p:txBody>
      </p:sp>
    </p:spTree>
    <p:extLst>
      <p:ext uri="{BB962C8B-B14F-4D97-AF65-F5344CB8AC3E}">
        <p14:creationId xmlns:p14="http://schemas.microsoft.com/office/powerpoint/2010/main" val="1025019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Intro Slide - Full colou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864001"/>
            <a:ext cx="10304835" cy="830997"/>
          </a:xfrm>
        </p:spPr>
        <p:txBody>
          <a:bodyPr lIns="0" tIns="0" rIns="0" bIns="0" anchor="t" anchorCtr="0">
            <a:spAutoFit/>
          </a:bodyPr>
          <a:lstStyle>
            <a:lvl1pPr algn="l">
              <a:defRPr sz="6000">
                <a:solidFill>
                  <a:schemeClr val="bg2"/>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35999" y="1663431"/>
            <a:ext cx="10304835" cy="415498"/>
          </a:xfrm>
        </p:spPr>
        <p:txBody>
          <a:bodyPr lIns="0" tIns="0" rIns="0" bIns="0">
            <a:spAutoFit/>
          </a:bodyPr>
          <a:lstStyle>
            <a:lvl1pPr marL="0" indent="0" algn="l">
              <a:buNone/>
              <a:defRPr sz="3000">
                <a:solidFill>
                  <a:schemeClr val="bg2"/>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a:ln>
                  <a:noFill/>
                </a:ln>
                <a:solidFill>
                  <a:schemeClr val="tx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a:ln>
                  <a:noFill/>
                </a:ln>
                <a:solidFill>
                  <a:schemeClr val="tx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a:ln>
                  <a:noFill/>
                </a:ln>
                <a:solidFill>
                  <a:schemeClr val="tx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a:ln>
                <a:noFill/>
              </a:ln>
              <a:solidFill>
                <a:schemeClr val="tx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tx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a:ln>
                <a:noFill/>
              </a:ln>
              <a:solidFill>
                <a:schemeClr val="tx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1"/>
            <a:ext cx="11329200" cy="122220"/>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0" y="5076000"/>
            <a:ext cx="11329200" cy="413656"/>
          </a:xfrm>
          <a:prstGeom prst="rect">
            <a:avLst/>
          </a:prstGeom>
        </p:spPr>
      </p:pic>
    </p:spTree>
    <p:extLst>
      <p:ext uri="{BB962C8B-B14F-4D97-AF65-F5344CB8AC3E}">
        <p14:creationId xmlns:p14="http://schemas.microsoft.com/office/powerpoint/2010/main" val="1906523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 Slide - Blue">
    <p:bg>
      <p:bgPr>
        <a:solidFill>
          <a:schemeClr val="accent3"/>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sp>
        <p:nvSpPr>
          <p:cNvPr id="8" name="Title 1">
            <a:extLst>
              <a:ext uri="{FF2B5EF4-FFF2-40B4-BE49-F238E27FC236}">
                <a16:creationId xmlns:a16="http://schemas.microsoft.com/office/drawing/2014/main" id="{1FC0822B-6C90-472B-AB40-0806ED99FFCE}"/>
              </a:ext>
            </a:extLst>
          </p:cNvPr>
          <p:cNvSpPr>
            <a:spLocks noGrp="1"/>
          </p:cNvSpPr>
          <p:nvPr>
            <p:ph type="ctrTitle"/>
          </p:nvPr>
        </p:nvSpPr>
        <p:spPr>
          <a:xfrm>
            <a:off x="936000" y="1548000"/>
            <a:ext cx="10304835" cy="830997"/>
          </a:xfrm>
        </p:spPr>
        <p:txBody>
          <a:bodyPr lIns="0" tIns="0" rIns="0" bIns="0" anchor="t" anchorCtr="0">
            <a:spAutoFit/>
          </a:bodyPr>
          <a:lstStyle>
            <a:lvl1pPr algn="ctr">
              <a:defRPr sz="6000">
                <a:solidFill>
                  <a:schemeClr val="bg1"/>
                </a:solidFill>
              </a:defRPr>
            </a:lvl1pPr>
          </a:lstStyle>
          <a:p>
            <a:r>
              <a:rPr lang="en-US"/>
              <a:t>Click to edit Master title style</a:t>
            </a:r>
            <a:endParaRPr lang="en-GB"/>
          </a:p>
        </p:txBody>
      </p:sp>
      <p:sp>
        <p:nvSpPr>
          <p:cNvPr id="9" name="Subtitle 2">
            <a:extLst>
              <a:ext uri="{FF2B5EF4-FFF2-40B4-BE49-F238E27FC236}">
                <a16:creationId xmlns:a16="http://schemas.microsoft.com/office/drawing/2014/main" id="{252B1172-2D36-4CE2-8E6D-A288A9F0BF62}"/>
              </a:ext>
            </a:extLst>
          </p:cNvPr>
          <p:cNvSpPr>
            <a:spLocks noGrp="1"/>
          </p:cNvSpPr>
          <p:nvPr>
            <p:ph type="subTitle" idx="1"/>
          </p:nvPr>
        </p:nvSpPr>
        <p:spPr>
          <a:xfrm>
            <a:off x="943582" y="2347430"/>
            <a:ext cx="10304835" cy="415498"/>
          </a:xfrm>
        </p:spPr>
        <p:txBody>
          <a:bodyPr lIns="0" tIns="0" rIns="0" bIns="0">
            <a:spAutoFit/>
          </a:bodyPr>
          <a:lstStyle>
            <a:lvl1pPr marL="0" indent="0" algn="ctr">
              <a:buNone/>
              <a:defRPr sz="3000">
                <a:solidFill>
                  <a:schemeClr val="bg1"/>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08010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0D0A40B-4C9E-4E7D-924E-47CA6AD4324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432001"/>
            <a:ext cx="11329200" cy="122220"/>
          </a:xfrm>
          <a:prstGeom prst="rect">
            <a:avLst/>
          </a:prstGeom>
        </p:spPr>
      </p:pic>
      <p:pic>
        <p:nvPicPr>
          <p:cNvPr id="8" name="Picture 7">
            <a:extLst>
              <a:ext uri="{FF2B5EF4-FFF2-40B4-BE49-F238E27FC236}">
                <a16:creationId xmlns:a16="http://schemas.microsoft.com/office/drawing/2014/main" id="{D5631683-08CB-4406-8275-702BCEA097B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2000" y="5724000"/>
            <a:ext cx="11329200" cy="413656"/>
          </a:xfrm>
          <a:prstGeom prst="rect">
            <a:avLst/>
          </a:prstGeom>
        </p:spPr>
      </p:pic>
      <p:sp>
        <p:nvSpPr>
          <p:cNvPr id="9" name="Rectangle 4">
            <a:extLst>
              <a:ext uri="{FF2B5EF4-FFF2-40B4-BE49-F238E27FC236}">
                <a16:creationId xmlns:a16="http://schemas.microsoft.com/office/drawing/2014/main" id="{A3654759-EE2D-42CC-BB58-034A7D084965}"/>
              </a:ext>
            </a:extLst>
          </p:cNvPr>
          <p:cNvSpPr>
            <a:spLocks noChangeArrowheads="1"/>
          </p:cNvSpPr>
          <p:nvPr userDrawn="1"/>
        </p:nvSpPr>
        <p:spPr bwMode="auto">
          <a:xfrm>
            <a:off x="7451999" y="5976000"/>
            <a:ext cx="4320000" cy="4647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1792288" algn="l"/>
                <a:tab pos="2865438" algn="ctr"/>
                <a:tab pos="5730875" algn="r"/>
              </a:tabLst>
            </a:pPr>
            <a:r>
              <a:rPr kumimoji="0" lang="cy-GB" altLang="en-US" sz="1400" b="0" i="0" u="none" strike="noStrike" cap="none" normalizeH="0" baseline="0">
                <a:ln>
                  <a:noFill/>
                </a:ln>
                <a:solidFill>
                  <a:schemeClr val="bg2"/>
                </a:solidFill>
                <a:effectLst/>
                <a:latin typeface="VAG Rounded" pitchFamily="50" charset="0"/>
                <a:ea typeface="Calibri" panose="020F0502020204030204" pitchFamily="34" charset="0"/>
                <a:cs typeface="Times New Roman" panose="02020603050405020304" pitchFamily="18" charset="0"/>
              </a:rPr>
              <a:t>@</a:t>
            </a:r>
            <a:r>
              <a:rPr kumimoji="0" lang="cy-GB" altLang="en-US" sz="1400" b="0" i="0" u="none" strike="noStrike" cap="none" normalizeH="0" baseline="0" err="1">
                <a:ln>
                  <a:noFill/>
                </a:ln>
                <a:solidFill>
                  <a:schemeClr val="bg2"/>
                </a:solidFill>
                <a:effectLst/>
                <a:latin typeface="VAG Rounded" pitchFamily="50" charset="0"/>
                <a:ea typeface="Calibri" panose="020F0502020204030204" pitchFamily="34" charset="0"/>
                <a:cs typeface="Times New Roman" panose="02020603050405020304" pitchFamily="18" charset="0"/>
              </a:rPr>
              <a:t>complantcymru</a:t>
            </a:r>
            <a:r>
              <a:rPr kumimoji="0" lang="cy-GB" altLang="en-US" sz="1400" b="0" i="0" u="none" strike="noStrike" cap="none" normalizeH="0" baseline="0">
                <a:ln>
                  <a:noFill/>
                </a:ln>
                <a:solidFill>
                  <a:schemeClr val="bg2"/>
                </a:solidFill>
                <a:effectLst/>
                <a:latin typeface="VAG Rounded" pitchFamily="50" charset="0"/>
                <a:ea typeface="Calibri" panose="020F0502020204030204" pitchFamily="34" charset="0"/>
                <a:cs typeface="Times New Roman" panose="02020603050405020304" pitchFamily="18" charset="0"/>
              </a:rPr>
              <a:t>	</a:t>
            </a:r>
            <a:r>
              <a:rPr kumimoji="0" lang="cy-GB" altLang="en-US" sz="1400" b="0" i="0" u="none" strike="noStrike" kern="1200" cap="none" normalizeH="0" baseline="0" err="1">
                <a:ln>
                  <a:noFill/>
                </a:ln>
                <a:solidFill>
                  <a:schemeClr val="bg2"/>
                </a:solidFill>
                <a:effectLst/>
                <a:latin typeface="VAG Rounded" pitchFamily="50" charset="0"/>
                <a:ea typeface="+mn-ea"/>
                <a:cs typeface="Times New Roman" panose="02020603050405020304" pitchFamily="18" charset="0"/>
              </a:rPr>
              <a:t>comisiynyddplant.cymru</a:t>
            </a:r>
            <a:endParaRPr kumimoji="0" lang="cy-GB" altLang="en-US" sz="1400" b="0" i="0" u="none" strike="noStrike" kern="1200" cap="none" normalizeH="0" baseline="0">
              <a:ln>
                <a:noFill/>
              </a:ln>
              <a:solidFill>
                <a:schemeClr val="bg2"/>
              </a:solidFill>
              <a:effectLst/>
              <a:latin typeface="VAG Rounded" pitchFamily="50" charset="0"/>
              <a:ea typeface="+mn-ea"/>
              <a:cs typeface="Times New Roman" panose="02020603050405020304" pitchFamily="18" charset="0"/>
            </a:endParaRPr>
          </a:p>
          <a:p>
            <a:pPr marL="0" marR="0" lvl="0" indent="0" algn="l" defTabSz="914400" rtl="0" eaLnBrk="0" fontAlgn="base" latinLnBrk="0" hangingPunct="0">
              <a:lnSpc>
                <a:spcPct val="90000"/>
              </a:lnSpc>
              <a:spcBef>
                <a:spcPct val="0"/>
              </a:spcBef>
              <a:spcAft>
                <a:spcPts val="600"/>
              </a:spcAft>
              <a:buClrTx/>
              <a:buSzTx/>
              <a:buFontTx/>
              <a:buNone/>
              <a:tabLst>
                <a:tab pos="1792288" algn="l"/>
                <a:tab pos="2865438" algn="ctr"/>
                <a:tab pos="5730875" algn="r"/>
              </a:tabLst>
            </a:pPr>
            <a:r>
              <a:rPr kumimoji="0" lang="cy-GB" altLang="en-US" sz="1400" b="0" i="0" u="none" strike="noStrike" cap="none" normalizeH="0" baseline="0">
                <a:ln>
                  <a:noFill/>
                </a:ln>
                <a:solidFill>
                  <a:schemeClr val="bg2"/>
                </a:solidFill>
                <a:effectLst/>
                <a:latin typeface="VAG Rounded" pitchFamily="50" charset="0"/>
                <a:cs typeface="Times New Roman" panose="02020603050405020304" pitchFamily="18" charset="0"/>
              </a:rPr>
              <a:t>@</a:t>
            </a:r>
            <a:r>
              <a:rPr kumimoji="0" lang="cy-GB" altLang="en-US" sz="1400" b="0" i="0" u="none" strike="noStrike" cap="none" normalizeH="0" baseline="0" err="1">
                <a:ln>
                  <a:noFill/>
                </a:ln>
                <a:solidFill>
                  <a:schemeClr val="bg2"/>
                </a:solidFill>
                <a:effectLst/>
                <a:latin typeface="VAG Rounded" pitchFamily="50" charset="0"/>
                <a:cs typeface="Times New Roman" panose="02020603050405020304" pitchFamily="18" charset="0"/>
              </a:rPr>
              <a:t>childcomwales</a:t>
            </a:r>
            <a:r>
              <a:rPr kumimoji="0" lang="cy-GB" altLang="en-US" sz="1400" b="0" i="0" u="none" strike="noStrike" cap="none" normalizeH="0" baseline="0">
                <a:ln>
                  <a:noFill/>
                </a:ln>
                <a:solidFill>
                  <a:schemeClr val="bg2"/>
                </a:solidFill>
                <a:effectLst/>
                <a:latin typeface="VAG Rounded" pitchFamily="50" charset="0"/>
                <a:cs typeface="Times New Roman" panose="02020603050405020304" pitchFamily="18" charset="0"/>
              </a:rPr>
              <a:t>	</a:t>
            </a:r>
            <a:r>
              <a:rPr kumimoji="0" lang="cy-GB" altLang="en-US" sz="1400" b="0" i="0" u="none" strike="noStrike" kern="1200" cap="none" normalizeH="0" baseline="0" err="1">
                <a:ln>
                  <a:noFill/>
                </a:ln>
                <a:solidFill>
                  <a:schemeClr val="bg2"/>
                </a:solidFill>
                <a:effectLst/>
                <a:latin typeface="VAG Rounded" pitchFamily="50" charset="0"/>
                <a:ea typeface="+mn-ea"/>
                <a:cs typeface="Times New Roman" panose="02020603050405020304" pitchFamily="18" charset="0"/>
              </a:rPr>
              <a:t>childrenscommissioner.wales</a:t>
            </a:r>
            <a:endParaRPr kumimoji="0" lang="en-GB" altLang="en-US" sz="1400" b="0" i="0" u="none" strike="noStrike" kern="1200" cap="none" normalizeH="0" baseline="0">
              <a:ln>
                <a:noFill/>
              </a:ln>
              <a:solidFill>
                <a:schemeClr val="bg2"/>
              </a:solidFill>
              <a:effectLst/>
              <a:latin typeface="VAG Rounded" pitchFamily="50" charset="0"/>
              <a:ea typeface="+mn-ea"/>
              <a:cs typeface="Times New Roman" panose="02020603050405020304" pitchFamily="18" charset="0"/>
            </a:endParaRPr>
          </a:p>
        </p:txBody>
      </p:sp>
      <p:sp>
        <p:nvSpPr>
          <p:cNvPr id="11" name="Text Placeholder 10">
            <a:extLst>
              <a:ext uri="{FF2B5EF4-FFF2-40B4-BE49-F238E27FC236}">
                <a16:creationId xmlns:a16="http://schemas.microsoft.com/office/drawing/2014/main" id="{B47E2740-0F3A-49B8-92C1-43321C4DD259}"/>
              </a:ext>
            </a:extLst>
          </p:cNvPr>
          <p:cNvSpPr>
            <a:spLocks noGrp="1"/>
          </p:cNvSpPr>
          <p:nvPr>
            <p:ph type="body" sz="quarter" idx="10"/>
          </p:nvPr>
        </p:nvSpPr>
        <p:spPr>
          <a:xfrm>
            <a:off x="1800000" y="1512000"/>
            <a:ext cx="8593200" cy="4212000"/>
          </a:xfrm>
        </p:spPr>
        <p:txBody>
          <a:bodyPr lIns="0" tIns="0" rIns="0">
            <a:noAutofit/>
          </a:bodyPr>
          <a:lstStyle>
            <a:lvl1pPr>
              <a:defRPr b="1">
                <a:solidFill>
                  <a:schemeClr val="bg2"/>
                </a:solidFill>
                <a:latin typeface="VAG Rounded Std Thin" panose="020F0402020204020204" pitchFamily="34" charset="0"/>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Rectangle 11">
            <a:hlinkClick r:id="rId4"/>
            <a:extLst>
              <a:ext uri="{FF2B5EF4-FFF2-40B4-BE49-F238E27FC236}">
                <a16:creationId xmlns:a16="http://schemas.microsoft.com/office/drawing/2014/main" id="{E02D5032-7F75-405A-B222-831AB1EC6845}"/>
              </a:ext>
            </a:extLst>
          </p:cNvPr>
          <p:cNvSpPr/>
          <p:nvPr userDrawn="1"/>
        </p:nvSpPr>
        <p:spPr>
          <a:xfrm>
            <a:off x="9231086" y="5974080"/>
            <a:ext cx="1994263" cy="1635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hlinkClick r:id="rId5"/>
            <a:extLst>
              <a:ext uri="{FF2B5EF4-FFF2-40B4-BE49-F238E27FC236}">
                <a16:creationId xmlns:a16="http://schemas.microsoft.com/office/drawing/2014/main" id="{0260D4DC-8A33-4918-B54F-178C0A33992F}"/>
              </a:ext>
            </a:extLst>
          </p:cNvPr>
          <p:cNvSpPr/>
          <p:nvPr userDrawn="1"/>
        </p:nvSpPr>
        <p:spPr>
          <a:xfrm>
            <a:off x="9231086" y="6247679"/>
            <a:ext cx="2386149" cy="1783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5509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 Pink">
    <p:bg>
      <p:bgPr>
        <a:solidFill>
          <a:schemeClr val="accent4"/>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Text Placeholder 10">
            <a:extLst>
              <a:ext uri="{FF2B5EF4-FFF2-40B4-BE49-F238E27FC236}">
                <a16:creationId xmlns:a16="http://schemas.microsoft.com/office/drawing/2014/main" id="{670A7857-2A17-4545-8F08-164E289C2513}"/>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29" name="Text Placeholder 10">
            <a:extLst>
              <a:ext uri="{FF2B5EF4-FFF2-40B4-BE49-F238E27FC236}">
                <a16:creationId xmlns:a16="http://schemas.microsoft.com/office/drawing/2014/main" id="{516818EA-85F8-44FB-8813-18A7EF375767}"/>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32902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Slide - Purple">
    <p:bg>
      <p:bgPr>
        <a:solidFill>
          <a:schemeClr val="accent5"/>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7ECAE7AA-4351-4C21-B3EB-537899028611}"/>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11" name="Text Placeholder 10">
            <a:extLst>
              <a:ext uri="{FF2B5EF4-FFF2-40B4-BE49-F238E27FC236}">
                <a16:creationId xmlns:a16="http://schemas.microsoft.com/office/drawing/2014/main" id="{FC87B527-9C95-426A-A3A0-11C08ACAF5F7}"/>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96297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Slide - Blue">
    <p:bg>
      <p:bgPr>
        <a:solidFill>
          <a:srgbClr val="0072BC"/>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65DD9D79-DCC4-4119-A5A5-C31167AB465B}"/>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11" name="Text Placeholder 10">
            <a:extLst>
              <a:ext uri="{FF2B5EF4-FFF2-40B4-BE49-F238E27FC236}">
                <a16:creationId xmlns:a16="http://schemas.microsoft.com/office/drawing/2014/main" id="{800A31E7-103F-41CA-A05A-3385EB97E51A}"/>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52183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Quote Slide - Green">
    <p:bg>
      <p:bgPr>
        <a:solidFill>
          <a:schemeClr val="accent6"/>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D6878AB3-876C-4D0F-AE3F-3AEE9E932C2C}"/>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11" name="Text Placeholder 10">
            <a:extLst>
              <a:ext uri="{FF2B5EF4-FFF2-40B4-BE49-F238E27FC236}">
                <a16:creationId xmlns:a16="http://schemas.microsoft.com/office/drawing/2014/main" id="{40768790-44B4-46D1-9166-3E5D6A5F0DA8}"/>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13538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2" name="Body Level One…"/>
          <p:cNvSpPr txBox="1">
            <a:spLocks noGrp="1"/>
          </p:cNvSpPr>
          <p:nvPr>
            <p:ph type="body" sz="half" idx="1"/>
          </p:nvPr>
        </p:nvSpPr>
        <p:spPr>
          <a:xfrm>
            <a:off x="266932" y="1331366"/>
            <a:ext cx="5590193" cy="484559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grpSp>
        <p:nvGrpSpPr>
          <p:cNvPr id="45" name="Group 8"/>
          <p:cNvGrpSpPr/>
          <p:nvPr/>
        </p:nvGrpSpPr>
        <p:grpSpPr>
          <a:xfrm>
            <a:off x="266929" y="0"/>
            <a:ext cx="11925072" cy="1331368"/>
            <a:chOff x="0" y="0"/>
            <a:chExt cx="8943802" cy="1331366"/>
          </a:xfrm>
        </p:grpSpPr>
        <p:pic>
          <p:nvPicPr>
            <p:cNvPr id="43" name="Picture 9" descr="Picture 9"/>
            <p:cNvPicPr>
              <a:picLocks noChangeAspect="1"/>
            </p:cNvPicPr>
            <p:nvPr/>
          </p:nvPicPr>
          <p:blipFill>
            <a:blip r:embed="rId2"/>
            <a:srcRect r="15548" b="38631"/>
            <a:stretch>
              <a:fillRect/>
            </a:stretch>
          </p:blipFill>
          <p:spPr>
            <a:xfrm>
              <a:off x="-1" y="226837"/>
              <a:ext cx="5827137" cy="687563"/>
            </a:xfrm>
            <a:prstGeom prst="rect">
              <a:avLst/>
            </a:prstGeom>
            <a:ln w="12700" cap="flat">
              <a:noFill/>
              <a:miter lim="400000"/>
            </a:ln>
            <a:effectLst/>
          </p:spPr>
        </p:pic>
        <p:pic>
          <p:nvPicPr>
            <p:cNvPr id="44" name="Picture 10" descr="Picture 10"/>
            <p:cNvPicPr>
              <a:picLocks noChangeAspect="1"/>
            </p:cNvPicPr>
            <p:nvPr/>
          </p:nvPicPr>
          <p:blipFill>
            <a:blip r:embed="rId3"/>
            <a:srcRect l="16392" t="9297" r="17879" b="13347"/>
            <a:stretch>
              <a:fillRect/>
            </a:stretch>
          </p:blipFill>
          <p:spPr>
            <a:xfrm>
              <a:off x="7343602" y="0"/>
              <a:ext cx="1600201" cy="1331368"/>
            </a:xfrm>
            <a:prstGeom prst="rect">
              <a:avLst/>
            </a:prstGeom>
            <a:ln w="12700" cap="flat">
              <a:noFill/>
              <a:miter lim="400000"/>
            </a:ln>
            <a:effectLst/>
          </p:spPr>
        </p:pic>
      </p:grpSp>
      <p:sp>
        <p:nvSpPr>
          <p:cNvPr id="4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80691268"/>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36C5B0-BCE9-4190-B09A-DBC0AA33D3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15FE0C-6F9B-4E90-8B7D-20A7210575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D1D29-2E01-48A5-96E1-EDB95AC10C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DAA6C1-B524-4083-8985-4658D9A351CB}" type="datetimeFigureOut">
              <a:rPr lang="en-GB" smtClean="0"/>
              <a:t>29/09/2021</a:t>
            </a:fld>
            <a:endParaRPr lang="en-GB"/>
          </a:p>
        </p:txBody>
      </p:sp>
      <p:sp>
        <p:nvSpPr>
          <p:cNvPr id="5" name="Footer Placeholder 4">
            <a:extLst>
              <a:ext uri="{FF2B5EF4-FFF2-40B4-BE49-F238E27FC236}">
                <a16:creationId xmlns:a16="http://schemas.microsoft.com/office/drawing/2014/main" id="{1FFDCDDF-CFCD-4C49-922F-73DA90588F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EBF52E-53C0-4F36-8CFC-2FC836391F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38EB8B-7571-4EDF-8436-56B416227145}" type="slidenum">
              <a:rPr lang="en-GB" smtClean="0"/>
              <a:t>‹#›</a:t>
            </a:fld>
            <a:endParaRPr lang="en-GB"/>
          </a:p>
        </p:txBody>
      </p:sp>
    </p:spTree>
    <p:extLst>
      <p:ext uri="{BB962C8B-B14F-4D97-AF65-F5344CB8AC3E}">
        <p14:creationId xmlns:p14="http://schemas.microsoft.com/office/powerpoint/2010/main" val="2449538338"/>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Lst>
  <p:txStyles>
    <p:titleStyle>
      <a:lvl1pPr algn="l" defTabSz="914400" rtl="0" eaLnBrk="1" latinLnBrk="0" hangingPunct="1">
        <a:lnSpc>
          <a:spcPct val="90000"/>
        </a:lnSpc>
        <a:spcBef>
          <a:spcPct val="0"/>
        </a:spcBef>
        <a:buNone/>
        <a:defRPr sz="6000" kern="1200">
          <a:solidFill>
            <a:schemeClr val="tx1"/>
          </a:solidFill>
          <a:latin typeface="VAG Rounded" pitchFamily="50"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xml"/><Relationship Id="rId1" Type="http://schemas.openxmlformats.org/officeDocument/2006/relationships/video" Target="https://www.youtube.com/embed/qVHmRlqCTtc?feature=oembed" TargetMode="External"/><Relationship Id="rId4" Type="http://schemas.openxmlformats.org/officeDocument/2006/relationships/image" Target="../media/image12.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kli9mIu7gmI"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professional-development/professional-standards/"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BNMjPirPNpo" TargetMode="External"/><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gov.wales/sites/default/files/publications/2018-03/the-four-purposes-of-the-curriculum-for-wales.pdf" TargetMode="External"/><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Dcupw8mR-OE" TargetMode="External"/><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mailto:post@childcomwales.org.uk"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5" Type="http://schemas.openxmlformats.org/officeDocument/2006/relationships/hyperlink" Target="http://www.complantcymru.org.uk/" TargetMode="External"/><Relationship Id="rId4" Type="http://schemas.openxmlformats.org/officeDocument/2006/relationships/hyperlink" Target="https://www.facebook.com/childcom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0510" y="694207"/>
            <a:ext cx="10304835" cy="3656386"/>
          </a:xfrm>
        </p:spPr>
        <p:txBody>
          <a:bodyPr/>
          <a:lstStyle/>
          <a:p>
            <a:br>
              <a:rPr lang="en-GB" sz="2400" dirty="0"/>
            </a:br>
            <a:br>
              <a:rPr lang="en-GB" dirty="0"/>
            </a:br>
            <a:br>
              <a:rPr lang="en-GB" dirty="0"/>
            </a:br>
            <a:br>
              <a:rPr lang="en-GB" dirty="0"/>
            </a:br>
            <a:endParaRPr lang="en-GB" dirty="0"/>
          </a:p>
        </p:txBody>
      </p:sp>
      <p:sp>
        <p:nvSpPr>
          <p:cNvPr id="3" name="Rectangle 2"/>
          <p:cNvSpPr/>
          <p:nvPr/>
        </p:nvSpPr>
        <p:spPr>
          <a:xfrm>
            <a:off x="3048000" y="612075"/>
            <a:ext cx="6096000" cy="4671792"/>
          </a:xfrm>
          <a:prstGeom prst="rect">
            <a:avLst/>
          </a:prstGeom>
        </p:spPr>
        <p:txBody>
          <a:bodyPr>
            <a:spAutoFit/>
          </a:bodyPr>
          <a:lstStyle/>
          <a:p>
            <a:pPr marL="0" lvl="1" indent="678941" algn="ctr" defTabSz="905255">
              <a:spcBef>
                <a:spcPts val="900"/>
              </a:spcBef>
              <a:buSzTx/>
              <a:buNone/>
              <a:defRPr sz="2376" b="1"/>
            </a:pPr>
            <a:r>
              <a:rPr lang="en-GB" dirty="0">
                <a:latin typeface="Arial" panose="020B0604020202020204" pitchFamily="34" charset="0"/>
                <a:cs typeface="Arial" panose="020B0604020202020204" pitchFamily="34" charset="0"/>
              </a:rPr>
              <a:t>Children’s Rights</a:t>
            </a:r>
          </a:p>
          <a:p>
            <a:pPr marL="0" lvl="1" indent="678941" algn="ctr" defTabSz="905255">
              <a:spcBef>
                <a:spcPts val="900"/>
              </a:spcBef>
              <a:buSzTx/>
              <a:buNone/>
              <a:defRPr sz="2376" b="1"/>
            </a:pPr>
            <a:r>
              <a:rPr lang="en-GB" dirty="0">
                <a:latin typeface="Arial" panose="020B0604020202020204" pitchFamily="34" charset="0"/>
                <a:cs typeface="Arial" panose="020B0604020202020204" pitchFamily="34" charset="0"/>
              </a:rPr>
              <a:t>Children’s Commissioner for Wales</a:t>
            </a:r>
          </a:p>
          <a:p>
            <a:pPr algn="ctr" defTabSz="905255">
              <a:spcBef>
                <a:spcPts val="900"/>
              </a:spcBef>
              <a:defRPr sz="2376" b="1"/>
            </a:pPr>
            <a:endParaRPr lang="en-GB" dirty="0"/>
          </a:p>
          <a:p>
            <a:pPr algn="ctr" defTabSz="905255">
              <a:spcBef>
                <a:spcPts val="900"/>
              </a:spcBef>
              <a:defRPr sz="2376"/>
            </a:pPr>
            <a:endParaRPr lang="en-GB" dirty="0"/>
          </a:p>
          <a:p>
            <a:pPr algn="ctr" defTabSz="905255">
              <a:spcBef>
                <a:spcPts val="900"/>
              </a:spcBef>
              <a:defRPr sz="2376" b="1"/>
            </a:pPr>
            <a:endParaRPr lang="en-GB" dirty="0"/>
          </a:p>
          <a:p>
            <a:pPr algn="ctr" defTabSz="905255">
              <a:spcBef>
                <a:spcPts val="900"/>
              </a:spcBef>
              <a:defRPr sz="2376"/>
            </a:pPr>
            <a:endParaRPr lang="en-GB" dirty="0"/>
          </a:p>
          <a:p>
            <a:pPr algn="ctr" defTabSz="905255">
              <a:spcBef>
                <a:spcPts val="900"/>
              </a:spcBef>
              <a:defRPr sz="2376"/>
            </a:pPr>
            <a:endParaRPr lang="en-GB" dirty="0"/>
          </a:p>
          <a:p>
            <a:pPr algn="ctr" defTabSz="905255">
              <a:spcBef>
                <a:spcPts val="900"/>
              </a:spcBef>
              <a:defRPr sz="2376" b="1"/>
            </a:pPr>
            <a:endParaRPr lang="en-GB" dirty="0"/>
          </a:p>
          <a:p>
            <a:pPr algn="ctr" defTabSz="905255">
              <a:spcBef>
                <a:spcPts val="900"/>
              </a:spcBef>
              <a:defRPr sz="2376" b="1"/>
            </a:pPr>
            <a:br>
              <a:rPr lang="en-GB" dirty="0"/>
            </a:br>
            <a:endParaRPr lang="en-GB" dirty="0"/>
          </a:p>
        </p:txBody>
      </p:sp>
      <p:pic>
        <p:nvPicPr>
          <p:cNvPr id="4" name="Picture 3" descr="Picture 3"/>
          <p:cNvPicPr>
            <a:picLocks noChangeAspect="1"/>
          </p:cNvPicPr>
          <p:nvPr/>
        </p:nvPicPr>
        <p:blipFill>
          <a:blip r:embed="rId2"/>
          <a:stretch>
            <a:fillRect/>
          </a:stretch>
        </p:blipFill>
        <p:spPr>
          <a:xfrm>
            <a:off x="4154883" y="1486800"/>
            <a:ext cx="3887680" cy="3314809"/>
          </a:xfrm>
          <a:prstGeom prst="rect">
            <a:avLst/>
          </a:prstGeom>
          <a:ln w="12700">
            <a:miter lim="400000"/>
          </a:ln>
        </p:spPr>
      </p:pic>
    </p:spTree>
    <p:extLst>
      <p:ext uri="{BB962C8B-B14F-4D97-AF65-F5344CB8AC3E}">
        <p14:creationId xmlns:p14="http://schemas.microsoft.com/office/powerpoint/2010/main" val="3480699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8911" y="877812"/>
            <a:ext cx="10658125" cy="4483279"/>
          </a:xfrm>
          <a:prstGeom prst="rect">
            <a:avLst/>
          </a:prstGeom>
        </p:spPr>
        <p:txBody>
          <a:bodyPr wrap="square">
            <a:spAutoFit/>
          </a:bodyPr>
          <a:lstStyle/>
          <a:p>
            <a:pPr algn="ctr">
              <a:lnSpc>
                <a:spcPct val="90000"/>
              </a:lnSpc>
              <a:spcBef>
                <a:spcPts val="1000"/>
              </a:spcBef>
              <a:defRPr sz="2800" b="1"/>
            </a:pPr>
            <a:r>
              <a:rPr lang="en-GB" sz="4000" dirty="0">
                <a:solidFill>
                  <a:schemeClr val="tx2">
                    <a:lumMod val="50000"/>
                  </a:schemeClr>
                </a:solidFill>
                <a:cs typeface="Arial" panose="020B0604020202020204" pitchFamily="34" charset="0"/>
              </a:rPr>
              <a:t>Aims of the Session</a:t>
            </a:r>
          </a:p>
          <a:p>
            <a:pPr algn="ctr">
              <a:lnSpc>
                <a:spcPct val="90000"/>
              </a:lnSpc>
              <a:spcBef>
                <a:spcPts val="1000"/>
              </a:spcBef>
              <a:buSzPct val="100000"/>
              <a:buFont typeface="Arial"/>
              <a:buChar char="•"/>
              <a:defRPr sz="3200" b="1"/>
            </a:pPr>
            <a:endParaRPr lang="en-GB" sz="4000" dirty="0">
              <a:solidFill>
                <a:schemeClr val="tx2">
                  <a:lumMod val="50000"/>
                </a:schemeClr>
              </a:solidFill>
              <a:cs typeface="Arial" panose="020B0604020202020204" pitchFamily="34" charset="0"/>
            </a:endParaRPr>
          </a:p>
          <a:p>
            <a:pPr>
              <a:lnSpc>
                <a:spcPct val="90000"/>
              </a:lnSpc>
              <a:spcBef>
                <a:spcPts val="1000"/>
              </a:spcBef>
              <a:buSzPct val="100000"/>
              <a:buChar char="•"/>
              <a:defRPr sz="2800"/>
            </a:pPr>
            <a:r>
              <a:rPr lang="en-GB" sz="4000" dirty="0">
                <a:solidFill>
                  <a:schemeClr val="tx2">
                    <a:lumMod val="50000"/>
                  </a:schemeClr>
                </a:solidFill>
                <a:cs typeface="Arial" panose="020B0604020202020204" pitchFamily="34" charset="0"/>
              </a:rPr>
              <a:t> Introduction to the United Nations Convention on the Rights of the Child (UNCRC)</a:t>
            </a:r>
          </a:p>
          <a:p>
            <a:pPr>
              <a:lnSpc>
                <a:spcPct val="90000"/>
              </a:lnSpc>
              <a:spcBef>
                <a:spcPts val="1000"/>
              </a:spcBef>
              <a:buSzPct val="100000"/>
              <a:buChar char="•"/>
              <a:defRPr sz="2800"/>
            </a:pPr>
            <a:endParaRPr lang="en-GB" sz="4000" dirty="0">
              <a:solidFill>
                <a:schemeClr val="tx2">
                  <a:lumMod val="50000"/>
                </a:schemeClr>
              </a:solidFill>
              <a:cs typeface="Arial" panose="020B0604020202020204" pitchFamily="34" charset="0"/>
            </a:endParaRPr>
          </a:p>
          <a:p>
            <a:pPr>
              <a:lnSpc>
                <a:spcPct val="90000"/>
              </a:lnSpc>
              <a:spcBef>
                <a:spcPts val="1000"/>
              </a:spcBef>
              <a:buSzPct val="100000"/>
              <a:buChar char="•"/>
              <a:defRPr sz="2800"/>
            </a:pPr>
            <a:r>
              <a:rPr lang="en-GB" sz="4000" dirty="0">
                <a:solidFill>
                  <a:schemeClr val="tx2">
                    <a:lumMod val="50000"/>
                  </a:schemeClr>
                </a:solidFill>
                <a:cs typeface="Arial" panose="020B0604020202020204" pitchFamily="34" charset="0"/>
              </a:rPr>
              <a:t> Outline role of the Children’s Commissioner for Wales</a:t>
            </a:r>
          </a:p>
        </p:txBody>
      </p:sp>
    </p:spTree>
    <p:extLst>
      <p:ext uri="{BB962C8B-B14F-4D97-AF65-F5344CB8AC3E}">
        <p14:creationId xmlns:p14="http://schemas.microsoft.com/office/powerpoint/2010/main" val="4205312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082162" y="467732"/>
            <a:ext cx="4228312" cy="523220"/>
          </a:xfrm>
          <a:prstGeom prst="rect">
            <a:avLst/>
          </a:prstGeom>
        </p:spPr>
        <p:txBody>
          <a:bodyPr wrap="square">
            <a:spAutoFit/>
          </a:bodyPr>
          <a:lstStyle/>
          <a:p>
            <a:r>
              <a:rPr lang="en-GB" sz="2800" dirty="0">
                <a:solidFill>
                  <a:schemeClr val="tx2">
                    <a:lumMod val="50000"/>
                  </a:schemeClr>
                </a:solidFill>
                <a:cs typeface="Arial" panose="020B0604020202020204" pitchFamily="34" charset="0"/>
              </a:rPr>
              <a:t>Video - Children’s Wrongs</a:t>
            </a:r>
          </a:p>
        </p:txBody>
      </p:sp>
      <p:pic>
        <p:nvPicPr>
          <p:cNvPr id="2" name="Online Media 1" title="Children's Wrongs">
            <a:hlinkClick r:id="" action="ppaction://media"/>
            <a:extLst>
              <a:ext uri="{FF2B5EF4-FFF2-40B4-BE49-F238E27FC236}">
                <a16:creationId xmlns:a16="http://schemas.microsoft.com/office/drawing/2014/main" id="{3922D302-23AE-427E-A37B-18AFFC92F8E9}"/>
              </a:ext>
            </a:extLst>
          </p:cNvPr>
          <p:cNvPicPr>
            <a:picLocks noRot="1" noChangeAspect="1"/>
          </p:cNvPicPr>
          <p:nvPr>
            <a:videoFile r:link="rId1"/>
          </p:nvPr>
        </p:nvPicPr>
        <p:blipFill>
          <a:blip r:embed="rId4"/>
          <a:stretch>
            <a:fillRect/>
          </a:stretch>
        </p:blipFill>
        <p:spPr>
          <a:xfrm>
            <a:off x="398191" y="152003"/>
            <a:ext cx="11447445" cy="6467806"/>
          </a:xfrm>
          <a:prstGeom prst="rect">
            <a:avLst/>
          </a:prstGeom>
        </p:spPr>
      </p:pic>
    </p:spTree>
    <p:extLst>
      <p:ext uri="{BB962C8B-B14F-4D97-AF65-F5344CB8AC3E}">
        <p14:creationId xmlns:p14="http://schemas.microsoft.com/office/powerpoint/2010/main" val="2720296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65018" y="698471"/>
            <a:ext cx="11287497" cy="4832092"/>
          </a:xfrm>
          <a:prstGeom prst="rect">
            <a:avLst/>
          </a:prstGeom>
        </p:spPr>
        <p:txBody>
          <a:bodyPr wrap="square">
            <a:spAutoFit/>
          </a:bodyPr>
          <a:lstStyle/>
          <a:p>
            <a:pPr defTabSz="841247">
              <a:defRPr sz="2392" b="1">
                <a:solidFill>
                  <a:srgbClr val="404040"/>
                </a:solidFill>
              </a:defRPr>
            </a:pPr>
            <a:r>
              <a:rPr lang="en-GB" sz="2800" dirty="0">
                <a:cs typeface="Arial" panose="020B0604020202020204" pitchFamily="34" charset="0"/>
              </a:rPr>
              <a:t>We have Human Rights, why do we need Children’s Rights?</a:t>
            </a:r>
          </a:p>
          <a:p>
            <a:pPr defTabSz="841247">
              <a:defRPr sz="2852">
                <a:solidFill>
                  <a:srgbClr val="404040"/>
                </a:solidFill>
              </a:defRPr>
            </a:pPr>
            <a:endParaRPr lang="en-GB" sz="2800" dirty="0">
              <a:cs typeface="Arial" panose="020B0604020202020204" pitchFamily="34" charset="0"/>
            </a:endParaRPr>
          </a:p>
          <a:p>
            <a:pPr defTabSz="841247">
              <a:buSzPct val="100000"/>
              <a:buAutoNum type="arabicPeriod"/>
              <a:defRPr sz="2024">
                <a:solidFill>
                  <a:srgbClr val="404040"/>
                </a:solidFill>
              </a:defRPr>
            </a:pPr>
            <a:r>
              <a:rPr lang="en-GB" sz="2800" dirty="0">
                <a:cs typeface="Arial" panose="020B0604020202020204" pitchFamily="34" charset="0"/>
              </a:rPr>
              <a:t>Children are more vulnerable to abuse and exploitation</a:t>
            </a:r>
          </a:p>
          <a:p>
            <a:pPr defTabSz="841247">
              <a:buSzPct val="100000"/>
              <a:buAutoNum type="arabicPeriod"/>
              <a:defRPr sz="2392">
                <a:solidFill>
                  <a:srgbClr val="404040"/>
                </a:solidFill>
              </a:defRPr>
            </a:pPr>
            <a:endParaRPr lang="en-GB" sz="2800" dirty="0">
              <a:cs typeface="Arial" panose="020B0604020202020204" pitchFamily="34" charset="0"/>
            </a:endParaRPr>
          </a:p>
          <a:p>
            <a:pPr defTabSz="841247">
              <a:buSzPct val="100000"/>
              <a:buAutoNum type="arabicPeriod" startAt="2"/>
              <a:defRPr sz="2024">
                <a:solidFill>
                  <a:srgbClr val="404040"/>
                </a:solidFill>
              </a:defRPr>
            </a:pPr>
            <a:r>
              <a:rPr lang="en-GB" sz="2800" dirty="0">
                <a:cs typeface="Arial" panose="020B0604020202020204" pitchFamily="34" charset="0"/>
              </a:rPr>
              <a:t>Dependent on age, children are entirely or mostly dependent on adults – best interests not always considered</a:t>
            </a:r>
          </a:p>
          <a:p>
            <a:pPr defTabSz="841247">
              <a:buSzPct val="100000"/>
              <a:buAutoNum type="arabicPeriod" startAt="2"/>
              <a:defRPr sz="2392">
                <a:solidFill>
                  <a:srgbClr val="404040"/>
                </a:solidFill>
              </a:defRPr>
            </a:pPr>
            <a:endParaRPr lang="en-GB" sz="2800" dirty="0">
              <a:cs typeface="Arial" panose="020B0604020202020204" pitchFamily="34" charset="0"/>
            </a:endParaRPr>
          </a:p>
          <a:p>
            <a:pPr defTabSz="841247">
              <a:buSzPct val="100000"/>
              <a:buAutoNum type="arabicPeriod" startAt="3"/>
              <a:defRPr sz="2024">
                <a:solidFill>
                  <a:srgbClr val="404040"/>
                </a:solidFill>
              </a:defRPr>
            </a:pPr>
            <a:r>
              <a:rPr lang="en-GB" sz="2800" dirty="0">
                <a:cs typeface="Arial" panose="020B0604020202020204" pitchFamily="34" charset="0"/>
              </a:rPr>
              <a:t>Children face an array of legal minimum ages at which they are considered capable of making decisions for themselves</a:t>
            </a:r>
          </a:p>
          <a:p>
            <a:pPr defTabSz="841247">
              <a:buSzPct val="100000"/>
              <a:buAutoNum type="arabicPeriod" startAt="3"/>
              <a:defRPr sz="2392">
                <a:solidFill>
                  <a:srgbClr val="404040"/>
                </a:solidFill>
              </a:defRPr>
            </a:pPr>
            <a:endParaRPr lang="en-GB" sz="2800" dirty="0">
              <a:cs typeface="Arial" panose="020B0604020202020204" pitchFamily="34" charset="0"/>
            </a:endParaRPr>
          </a:p>
          <a:p>
            <a:pPr defTabSz="841247">
              <a:buSzPct val="100000"/>
              <a:buAutoNum type="arabicPeriod" startAt="4"/>
              <a:defRPr sz="2024">
                <a:solidFill>
                  <a:srgbClr val="404040"/>
                </a:solidFill>
              </a:defRPr>
            </a:pPr>
            <a:r>
              <a:rPr lang="en-GB" sz="2800" dirty="0">
                <a:cs typeface="Arial" panose="020B0604020202020204" pitchFamily="34" charset="0"/>
              </a:rPr>
              <a:t>Children are often voiceless</a:t>
            </a:r>
          </a:p>
        </p:txBody>
      </p:sp>
    </p:spTree>
    <p:extLst>
      <p:ext uri="{BB962C8B-B14F-4D97-AF65-F5344CB8AC3E}">
        <p14:creationId xmlns:p14="http://schemas.microsoft.com/office/powerpoint/2010/main" val="713864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23455" y="490653"/>
            <a:ext cx="11152233" cy="5078313"/>
          </a:xfrm>
          <a:prstGeom prst="rect">
            <a:avLst/>
          </a:prstGeom>
        </p:spPr>
        <p:txBody>
          <a:bodyPr wrap="square">
            <a:spAutoFit/>
          </a:bodyPr>
          <a:lstStyle/>
          <a:p>
            <a:pPr marL="285750" indent="-285750">
              <a:buSzPct val="100000"/>
              <a:buFont typeface="Arial"/>
              <a:buChar char="•"/>
              <a:defRPr sz="2500" b="1">
                <a:solidFill>
                  <a:srgbClr val="404040"/>
                </a:solidFill>
              </a:defRPr>
            </a:pPr>
            <a:r>
              <a:rPr lang="en-GB" sz="3600" dirty="0">
                <a:cs typeface="Arial" panose="020B0604020202020204" pitchFamily="34" charset="0"/>
              </a:rPr>
              <a:t>UNCRC - United Nations Convention on the Rights of the Child is an international agreement that protects the human rights of those under the age of 18.</a:t>
            </a:r>
          </a:p>
          <a:p>
            <a:pPr marL="285750" indent="-285750">
              <a:buSzPct val="100000"/>
              <a:buFont typeface="Arial"/>
              <a:buChar char="•"/>
              <a:defRPr sz="2500" b="1">
                <a:solidFill>
                  <a:srgbClr val="404040"/>
                </a:solidFill>
              </a:defRPr>
            </a:pPr>
            <a:endParaRPr lang="en-GB" sz="3600" dirty="0">
              <a:cs typeface="Arial" panose="020B0604020202020204" pitchFamily="34" charset="0"/>
            </a:endParaRPr>
          </a:p>
          <a:p>
            <a:pPr marL="285750" indent="-285750">
              <a:buSzPct val="100000"/>
              <a:buFont typeface="Arial"/>
              <a:buChar char="•"/>
              <a:defRPr sz="2500">
                <a:solidFill>
                  <a:srgbClr val="404040"/>
                </a:solidFill>
              </a:defRPr>
            </a:pPr>
            <a:r>
              <a:rPr lang="en-GB" sz="3600" dirty="0">
                <a:cs typeface="Arial" panose="020B0604020202020204" pitchFamily="34" charset="0"/>
              </a:rPr>
              <a:t>It lists the rights that all children and young people, everywhere in the world have.</a:t>
            </a:r>
          </a:p>
          <a:p>
            <a:pPr marL="285750" indent="-285750">
              <a:buSzPct val="100000"/>
              <a:buFont typeface="Arial"/>
              <a:buChar char="•"/>
              <a:defRPr sz="2500">
                <a:solidFill>
                  <a:srgbClr val="404040"/>
                </a:solidFill>
              </a:defRPr>
            </a:pPr>
            <a:endParaRPr lang="en-GB" sz="3600" dirty="0">
              <a:cs typeface="Arial" panose="020B0604020202020204" pitchFamily="34" charset="0"/>
            </a:endParaRPr>
          </a:p>
          <a:p>
            <a:pPr marL="285750" indent="-285750">
              <a:buSzPct val="100000"/>
              <a:buFont typeface="Arial"/>
              <a:buChar char="•"/>
              <a:defRPr sz="2500">
                <a:solidFill>
                  <a:srgbClr val="404040"/>
                </a:solidFill>
              </a:defRPr>
            </a:pPr>
            <a:r>
              <a:rPr lang="en-GB" sz="3600" dirty="0">
                <a:cs typeface="Arial" panose="020B0604020202020204" pitchFamily="34" charset="0"/>
              </a:rPr>
              <a:t>It was adopted by the UN in 1989, the UK ratified it in 1991 and it came into force in 1992.</a:t>
            </a:r>
          </a:p>
        </p:txBody>
      </p:sp>
    </p:spTree>
    <p:extLst>
      <p:ext uri="{BB962C8B-B14F-4D97-AF65-F5344CB8AC3E}">
        <p14:creationId xmlns:p14="http://schemas.microsoft.com/office/powerpoint/2010/main" val="2176583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p:nvPr/>
        </p:nvSpPr>
        <p:spPr>
          <a:xfrm>
            <a:off x="477982" y="716709"/>
            <a:ext cx="11327575"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Autofit/>
          </a:bodyPr>
          <a:lstStyle/>
          <a:p>
            <a:pPr marL="228600" indent="-228600">
              <a:lnSpc>
                <a:spcPct val="80000"/>
              </a:lnSpc>
              <a:spcBef>
                <a:spcPts val="1000"/>
              </a:spcBef>
              <a:buSzPct val="100000"/>
              <a:buChar char="•"/>
              <a:defRPr sz="1700"/>
            </a:pPr>
            <a:r>
              <a:rPr sz="4400" dirty="0">
                <a:solidFill>
                  <a:schemeClr val="tx2">
                    <a:lumMod val="50000"/>
                  </a:schemeClr>
                </a:solidFill>
              </a:rPr>
              <a:t>There are 54 ‘articles’ or rights in the Convention</a:t>
            </a:r>
            <a:endParaRPr lang="en-GB" sz="4400" dirty="0">
              <a:solidFill>
                <a:schemeClr val="tx2">
                  <a:lumMod val="50000"/>
                </a:schemeClr>
              </a:solidFill>
            </a:endParaRPr>
          </a:p>
          <a:p>
            <a:pPr marL="228600" indent="-228600">
              <a:lnSpc>
                <a:spcPct val="80000"/>
              </a:lnSpc>
              <a:spcBef>
                <a:spcPts val="1000"/>
              </a:spcBef>
              <a:buSzPct val="100000"/>
              <a:buChar char="•"/>
              <a:defRPr sz="1700"/>
            </a:pPr>
            <a:endParaRPr lang="en-GB" sz="4400" dirty="0">
              <a:solidFill>
                <a:schemeClr val="tx2">
                  <a:lumMod val="50000"/>
                </a:schemeClr>
              </a:solidFill>
            </a:endParaRPr>
          </a:p>
          <a:p>
            <a:pPr marL="228600" indent="-228600">
              <a:lnSpc>
                <a:spcPct val="80000"/>
              </a:lnSpc>
              <a:spcBef>
                <a:spcPts val="1000"/>
              </a:spcBef>
              <a:buSzPct val="100000"/>
              <a:buChar char="•"/>
              <a:defRPr sz="1700"/>
            </a:pPr>
            <a:r>
              <a:rPr lang="en-GB" sz="4400" dirty="0">
                <a:solidFill>
                  <a:schemeClr val="tx2">
                    <a:lumMod val="50000"/>
                  </a:schemeClr>
                </a:solidFill>
              </a:rPr>
              <a:t>A</a:t>
            </a:r>
            <a:r>
              <a:rPr sz="4400" dirty="0" err="1">
                <a:solidFill>
                  <a:schemeClr val="tx2">
                    <a:lumMod val="50000"/>
                  </a:schemeClr>
                </a:solidFill>
              </a:rPr>
              <a:t>rticles</a:t>
            </a:r>
            <a:r>
              <a:rPr sz="4400" dirty="0">
                <a:solidFill>
                  <a:schemeClr val="tx2">
                    <a:lumMod val="50000"/>
                  </a:schemeClr>
                </a:solidFill>
              </a:rPr>
              <a:t> 1 – 42 outline the rights specific to children</a:t>
            </a:r>
          </a:p>
          <a:p>
            <a:pPr marL="228600" indent="-228600">
              <a:lnSpc>
                <a:spcPct val="80000"/>
              </a:lnSpc>
              <a:spcBef>
                <a:spcPts val="1000"/>
              </a:spcBef>
              <a:buSzPct val="100000"/>
              <a:buChar char="•"/>
              <a:defRPr sz="1700"/>
            </a:pPr>
            <a:endParaRPr lang="en-GB" sz="4400" dirty="0">
              <a:solidFill>
                <a:schemeClr val="tx2">
                  <a:lumMod val="50000"/>
                </a:schemeClr>
              </a:solidFill>
            </a:endParaRPr>
          </a:p>
          <a:p>
            <a:pPr marL="228600" indent="-228600">
              <a:lnSpc>
                <a:spcPct val="80000"/>
              </a:lnSpc>
              <a:spcBef>
                <a:spcPts val="1000"/>
              </a:spcBef>
              <a:buSzPct val="100000"/>
              <a:buChar char="•"/>
              <a:defRPr sz="1700"/>
            </a:pPr>
            <a:r>
              <a:rPr sz="4400" dirty="0">
                <a:solidFill>
                  <a:schemeClr val="tx2">
                    <a:lumMod val="50000"/>
                  </a:schemeClr>
                </a:solidFill>
              </a:rPr>
              <a:t>Articles 43 – 54 outline the obligations of State Parties and other ‘duty-bearers’ </a:t>
            </a:r>
          </a:p>
        </p:txBody>
      </p:sp>
    </p:spTree>
    <p:extLst>
      <p:ext uri="{BB962C8B-B14F-4D97-AF65-F5344CB8AC3E}">
        <p14:creationId xmlns:p14="http://schemas.microsoft.com/office/powerpoint/2010/main" val="4063245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98400" y="823216"/>
            <a:ext cx="5465982" cy="5311198"/>
          </a:xfrm>
          <a:prstGeom prst="rect">
            <a:avLst/>
          </a:prstGeom>
        </p:spPr>
        <p:txBody>
          <a:bodyPr wrap="square">
            <a:spAutoFit/>
          </a:bodyPr>
          <a:lstStyle/>
          <a:p>
            <a:pPr defTabSz="905255">
              <a:defRPr sz="2772"/>
            </a:pPr>
            <a:r>
              <a:rPr lang="en-GB" sz="2800" dirty="0">
                <a:solidFill>
                  <a:schemeClr val="tx2">
                    <a:lumMod val="50000"/>
                  </a:schemeClr>
                </a:solidFill>
                <a:cs typeface="Arial" panose="020B0604020202020204" pitchFamily="34" charset="0"/>
              </a:rPr>
              <a:t>Activity 1: </a:t>
            </a:r>
            <a:r>
              <a:rPr lang="en-GB" sz="2800" b="1" dirty="0">
                <a:solidFill>
                  <a:schemeClr val="tx2">
                    <a:lumMod val="50000"/>
                  </a:schemeClr>
                </a:solidFill>
                <a:cs typeface="Arial" panose="020B0604020202020204" pitchFamily="34" charset="0"/>
              </a:rPr>
              <a:t>Body of Rights</a:t>
            </a:r>
          </a:p>
          <a:p>
            <a:pPr defTabSz="905255">
              <a:defRPr sz="2772"/>
            </a:pPr>
            <a:endParaRPr lang="en-GB" sz="2800" b="1" dirty="0">
              <a:solidFill>
                <a:schemeClr val="tx2">
                  <a:lumMod val="50000"/>
                </a:schemeClr>
              </a:solidFill>
              <a:cs typeface="Arial" panose="020B0604020202020204" pitchFamily="34" charset="0"/>
            </a:endParaRPr>
          </a:p>
          <a:p>
            <a:pPr defTabSz="905255">
              <a:defRPr sz="2376"/>
            </a:pPr>
            <a:r>
              <a:rPr lang="en-GB" sz="2800" dirty="0">
                <a:solidFill>
                  <a:schemeClr val="tx2">
                    <a:lumMod val="50000"/>
                  </a:schemeClr>
                </a:solidFill>
                <a:cs typeface="Arial" panose="020B0604020202020204" pitchFamily="34" charset="0"/>
              </a:rPr>
              <a:t>Draw the shape of a body on a piece of large paper – A4 or A3. If this is a child or young  person growing up in Wales today think about what they may want to grow up happy, healthy and safe. Place what you think are someone’s needs in the middle of the body and wants on the outside. </a:t>
            </a:r>
          </a:p>
          <a:p>
            <a:pPr defTabSz="905255">
              <a:defRPr sz="2376"/>
            </a:pPr>
            <a:endParaRPr lang="en-GB" sz="2200" dirty="0">
              <a:solidFill>
                <a:schemeClr val="tx2">
                  <a:lumMod val="50000"/>
                </a:schemeClr>
              </a:solidFill>
              <a:cs typeface="Arial" panose="020B0604020202020204" pitchFamily="34" charset="0"/>
            </a:endParaRPr>
          </a:p>
          <a:p>
            <a:pPr algn="ctr">
              <a:lnSpc>
                <a:spcPct val="90000"/>
              </a:lnSpc>
              <a:spcBef>
                <a:spcPts val="1000"/>
              </a:spcBef>
              <a:buSzPct val="100000"/>
              <a:buFont typeface="Arial"/>
              <a:buChar char="•"/>
              <a:defRPr sz="3200" b="1"/>
            </a:pPr>
            <a:endParaRPr lang="en-GB" dirty="0"/>
          </a:p>
        </p:txBody>
      </p:sp>
      <p:pic>
        <p:nvPicPr>
          <p:cNvPr id="5" name="Picture 4">
            <a:extLst>
              <a:ext uri="{FF2B5EF4-FFF2-40B4-BE49-F238E27FC236}">
                <a16:creationId xmlns:a16="http://schemas.microsoft.com/office/drawing/2014/main" id="{EE96A942-E9A6-0545-9AE4-EB2F5C15CD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5082" y="823216"/>
            <a:ext cx="4529282" cy="4529282"/>
          </a:xfrm>
          <a:prstGeom prst="rect">
            <a:avLst/>
          </a:prstGeom>
        </p:spPr>
      </p:pic>
      <p:sp>
        <p:nvSpPr>
          <p:cNvPr id="6" name="TextBox 5">
            <a:extLst>
              <a:ext uri="{FF2B5EF4-FFF2-40B4-BE49-F238E27FC236}">
                <a16:creationId xmlns:a16="http://schemas.microsoft.com/office/drawing/2014/main" id="{EDBC7B8C-F070-F54A-AF03-1991CEBA4D26}"/>
              </a:ext>
            </a:extLst>
          </p:cNvPr>
          <p:cNvSpPr txBox="1"/>
          <p:nvPr/>
        </p:nvSpPr>
        <p:spPr>
          <a:xfrm>
            <a:off x="10580337" y="1995054"/>
            <a:ext cx="1611663" cy="461665"/>
          </a:xfrm>
          <a:prstGeom prst="rect">
            <a:avLst/>
          </a:prstGeom>
          <a:noFill/>
        </p:spPr>
        <p:txBody>
          <a:bodyPr wrap="square" rtlCol="0">
            <a:spAutoFit/>
          </a:bodyPr>
          <a:lstStyle/>
          <a:p>
            <a:r>
              <a:rPr lang="en-US" sz="2400" dirty="0"/>
              <a:t>Want</a:t>
            </a:r>
          </a:p>
        </p:txBody>
      </p:sp>
      <p:sp>
        <p:nvSpPr>
          <p:cNvPr id="9" name="TextBox 8">
            <a:extLst>
              <a:ext uri="{FF2B5EF4-FFF2-40B4-BE49-F238E27FC236}">
                <a16:creationId xmlns:a16="http://schemas.microsoft.com/office/drawing/2014/main" id="{F3FFBC0F-291C-294C-B8AE-386050697CBF}"/>
              </a:ext>
            </a:extLst>
          </p:cNvPr>
          <p:cNvSpPr txBox="1"/>
          <p:nvPr/>
        </p:nvSpPr>
        <p:spPr>
          <a:xfrm>
            <a:off x="7356763" y="1995055"/>
            <a:ext cx="853119" cy="461665"/>
          </a:xfrm>
          <a:prstGeom prst="rect">
            <a:avLst/>
          </a:prstGeom>
          <a:noFill/>
        </p:spPr>
        <p:txBody>
          <a:bodyPr wrap="none" rtlCol="0">
            <a:spAutoFit/>
          </a:bodyPr>
          <a:lstStyle/>
          <a:p>
            <a:r>
              <a:rPr lang="en-US" sz="2400" dirty="0"/>
              <a:t>Need</a:t>
            </a:r>
          </a:p>
        </p:txBody>
      </p:sp>
    </p:spTree>
    <p:extLst>
      <p:ext uri="{BB962C8B-B14F-4D97-AF65-F5344CB8AC3E}">
        <p14:creationId xmlns:p14="http://schemas.microsoft.com/office/powerpoint/2010/main" val="1909767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027498" y="5852247"/>
            <a:ext cx="4098472" cy="830997"/>
          </a:xfrm>
          <a:prstGeom prst="rect">
            <a:avLst/>
          </a:prstGeom>
        </p:spPr>
        <p:txBody>
          <a:bodyPr wrap="square">
            <a:spAutoFit/>
          </a:bodyPr>
          <a:lstStyle/>
          <a:p>
            <a:pPr algn="ctr"/>
            <a:r>
              <a:rPr lang="en-GB" sz="2400" b="1" dirty="0">
                <a:solidFill>
                  <a:schemeClr val="tx2">
                    <a:lumMod val="75000"/>
                  </a:schemeClr>
                </a:solidFill>
                <a:cs typeface="Arial" panose="020B0604020202020204" pitchFamily="34" charset="0"/>
              </a:rPr>
              <a:t>Video – Having ‘Due Regard’ to the Convention</a:t>
            </a:r>
          </a:p>
        </p:txBody>
      </p:sp>
      <p:pic>
        <p:nvPicPr>
          <p:cNvPr id="9" name="Picture 8">
            <a:hlinkClick r:id="rId3"/>
          </p:cNvPr>
          <p:cNvPicPr>
            <a:picLocks noChangeAspect="1"/>
          </p:cNvPicPr>
          <p:nvPr/>
        </p:nvPicPr>
        <p:blipFill>
          <a:blip r:embed="rId4"/>
          <a:stretch>
            <a:fillRect/>
          </a:stretch>
        </p:blipFill>
        <p:spPr>
          <a:xfrm>
            <a:off x="1791454" y="0"/>
            <a:ext cx="8474763" cy="5790745"/>
          </a:xfrm>
          <a:prstGeom prst="rect">
            <a:avLst/>
          </a:prstGeom>
        </p:spPr>
      </p:pic>
    </p:spTree>
    <p:extLst>
      <p:ext uri="{BB962C8B-B14F-4D97-AF65-F5344CB8AC3E}">
        <p14:creationId xmlns:p14="http://schemas.microsoft.com/office/powerpoint/2010/main" val="3451161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5642518" y="490653"/>
            <a:ext cx="6133170" cy="535531"/>
          </a:xfrm>
          <a:prstGeom prst="rect">
            <a:avLst/>
          </a:prstGeom>
        </p:spPr>
        <p:txBody>
          <a:bodyPr wrap="square">
            <a:spAutoFit/>
          </a:bodyPr>
          <a:lstStyle/>
          <a:p>
            <a:pPr algn="ctr">
              <a:lnSpc>
                <a:spcPct val="90000"/>
              </a:lnSpc>
              <a:spcBef>
                <a:spcPts val="1000"/>
              </a:spcBef>
              <a:buSzPct val="100000"/>
              <a:buFont typeface="Arial"/>
              <a:buChar char="•"/>
              <a:defRPr sz="3200" b="1"/>
            </a:pPr>
            <a:r>
              <a:rPr lang="en-GB"/>
              <a:t>.</a:t>
            </a:r>
          </a:p>
        </p:txBody>
      </p:sp>
      <p:sp>
        <p:nvSpPr>
          <p:cNvPr id="4" name="Content Placeholder 1"/>
          <p:cNvSpPr txBox="1">
            <a:spLocks noGrp="1"/>
          </p:cNvSpPr>
          <p:nvPr>
            <p:ph type="body" sz="quarter" idx="10"/>
          </p:nvPr>
        </p:nvSpPr>
        <p:spPr>
          <a:xfrm>
            <a:off x="490538" y="490538"/>
            <a:ext cx="5151437" cy="5300662"/>
          </a:xfrm>
          <a:prstGeom prst="rect">
            <a:avLst/>
          </a:prstGeom>
        </p:spPr>
        <p:txBody>
          <a:bodyPr/>
          <a:lstStyle>
            <a:lvl1pPr marL="0" indent="0">
              <a:buSzTx/>
              <a:buNone/>
              <a:defRPr>
                <a:solidFill>
                  <a:srgbClr val="DC0051"/>
                </a:solidFill>
              </a:defRPr>
            </a:lvl1pPr>
          </a:lstStyle>
          <a:p>
            <a:endParaRPr lang="en-GB"/>
          </a:p>
          <a:p>
            <a:endParaRPr lang="en-GB"/>
          </a:p>
          <a:p>
            <a:endParaRPr lang="en-GB"/>
          </a:p>
        </p:txBody>
      </p:sp>
      <p:sp>
        <p:nvSpPr>
          <p:cNvPr id="6" name="What about me?…"/>
          <p:cNvSpPr txBox="1"/>
          <p:nvPr/>
        </p:nvSpPr>
        <p:spPr>
          <a:xfrm>
            <a:off x="490538" y="974906"/>
            <a:ext cx="11285150" cy="5009176"/>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90000"/>
              </a:lnSpc>
              <a:spcBef>
                <a:spcPts val="1000"/>
              </a:spcBef>
              <a:buSzPct val="100000"/>
              <a:defRPr sz="2800"/>
            </a:pPr>
            <a:r>
              <a:rPr sz="4000" b="1" dirty="0">
                <a:solidFill>
                  <a:schemeClr val="tx2">
                    <a:lumMod val="50000"/>
                  </a:schemeClr>
                </a:solidFill>
                <a:cs typeface="Arial" panose="020B0604020202020204" pitchFamily="34" charset="0"/>
              </a:rPr>
              <a:t>What about me?</a:t>
            </a:r>
          </a:p>
          <a:p>
            <a:pPr>
              <a:lnSpc>
                <a:spcPct val="90000"/>
              </a:lnSpc>
              <a:spcBef>
                <a:spcPts val="1000"/>
              </a:spcBef>
              <a:defRPr sz="2800"/>
            </a:pPr>
            <a:endParaRPr sz="4000" dirty="0">
              <a:solidFill>
                <a:schemeClr val="tx2">
                  <a:lumMod val="50000"/>
                </a:schemeClr>
              </a:solidFill>
              <a:cs typeface="Arial" panose="020B0604020202020204" pitchFamily="34" charset="0"/>
            </a:endParaRPr>
          </a:p>
          <a:p>
            <a:pPr>
              <a:lnSpc>
                <a:spcPct val="90000"/>
              </a:lnSpc>
              <a:spcBef>
                <a:spcPts val="1000"/>
              </a:spcBef>
              <a:defRPr sz="2800"/>
            </a:pPr>
            <a:r>
              <a:rPr sz="4000" dirty="0">
                <a:solidFill>
                  <a:schemeClr val="tx2">
                    <a:lumMod val="50000"/>
                  </a:schemeClr>
                </a:solidFill>
                <a:cs typeface="Arial" panose="020B0604020202020204" pitchFamily="34" charset="0"/>
              </a:rPr>
              <a:t>Along with the Government, all people who care for children and young people are </a:t>
            </a:r>
            <a:r>
              <a:rPr sz="4000" b="1" dirty="0">
                <a:solidFill>
                  <a:schemeClr val="tx2">
                    <a:lumMod val="50000"/>
                  </a:schemeClr>
                </a:solidFill>
                <a:cs typeface="Arial" panose="020B0604020202020204" pitchFamily="34" charset="0"/>
              </a:rPr>
              <a:t>duty bearers</a:t>
            </a:r>
            <a:r>
              <a:rPr sz="4000" dirty="0">
                <a:solidFill>
                  <a:schemeClr val="tx2">
                    <a:lumMod val="50000"/>
                  </a:schemeClr>
                </a:solidFill>
                <a:cs typeface="Arial" panose="020B0604020202020204" pitchFamily="34" charset="0"/>
              </a:rPr>
              <a:t> under the UNCRC. That means they have a responsibility to uphold children’s rights.</a:t>
            </a:r>
          </a:p>
        </p:txBody>
      </p:sp>
    </p:spTree>
    <p:extLst>
      <p:ext uri="{BB962C8B-B14F-4D97-AF65-F5344CB8AC3E}">
        <p14:creationId xmlns:p14="http://schemas.microsoft.com/office/powerpoint/2010/main" val="1539378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02673" y="511434"/>
            <a:ext cx="5403273" cy="5262979"/>
          </a:xfrm>
          <a:prstGeom prst="rect">
            <a:avLst/>
          </a:prstGeom>
        </p:spPr>
        <p:txBody>
          <a:bodyPr wrap="square">
            <a:spAutoFit/>
          </a:bodyPr>
          <a:lstStyle/>
          <a:p>
            <a:pPr defTabSz="886968">
              <a:defRPr sz="2716"/>
            </a:pPr>
            <a:r>
              <a:rPr lang="en-GB" sz="2800" b="1" dirty="0">
                <a:solidFill>
                  <a:schemeClr val="tx2">
                    <a:lumMod val="50000"/>
                  </a:schemeClr>
                </a:solidFill>
                <a:cs typeface="Arial" panose="020B0604020202020204" pitchFamily="34" charset="0"/>
              </a:rPr>
              <a:t>Activity 2:</a:t>
            </a:r>
          </a:p>
          <a:p>
            <a:pPr defTabSz="886968">
              <a:defRPr sz="2716"/>
            </a:pPr>
            <a:endParaRPr lang="en-GB" sz="2800" b="1" dirty="0">
              <a:solidFill>
                <a:schemeClr val="tx2">
                  <a:lumMod val="50000"/>
                </a:schemeClr>
              </a:solidFill>
              <a:cs typeface="Arial" panose="020B0604020202020204" pitchFamily="34" charset="0"/>
            </a:endParaRPr>
          </a:p>
          <a:p>
            <a:pPr defTabSz="886968">
              <a:defRPr sz="2716"/>
            </a:pPr>
            <a:r>
              <a:rPr lang="en-GB" sz="2800" dirty="0">
                <a:solidFill>
                  <a:schemeClr val="tx2">
                    <a:lumMod val="50000"/>
                  </a:schemeClr>
                </a:solidFill>
                <a:cs typeface="Arial" panose="020B0604020202020204" pitchFamily="34" charset="0"/>
              </a:rPr>
              <a:t>What Rights could be important to your role as a professional?</a:t>
            </a:r>
          </a:p>
          <a:p>
            <a:pPr defTabSz="886968">
              <a:defRPr sz="2716"/>
            </a:pPr>
            <a:endParaRPr lang="en-GB" sz="2800" dirty="0">
              <a:solidFill>
                <a:schemeClr val="tx2">
                  <a:lumMod val="50000"/>
                </a:schemeClr>
              </a:solidFill>
              <a:cs typeface="Arial" panose="020B0604020202020204" pitchFamily="34" charset="0"/>
            </a:endParaRPr>
          </a:p>
          <a:p>
            <a:pPr defTabSz="886968">
              <a:defRPr sz="2716"/>
            </a:pPr>
            <a:r>
              <a:rPr lang="en-GB" sz="2800" dirty="0">
                <a:solidFill>
                  <a:schemeClr val="tx2">
                    <a:lumMod val="50000"/>
                  </a:schemeClr>
                </a:solidFill>
                <a:cs typeface="Arial" panose="020B0604020202020204" pitchFamily="34" charset="0"/>
              </a:rPr>
              <a:t>Using a UNCRC poster, read through the articles in pairs/small groups and discuss which three articles are most important to the role you aim to have in the future.</a:t>
            </a:r>
          </a:p>
          <a:p>
            <a:pPr defTabSz="886968">
              <a:defRPr sz="2716"/>
            </a:pPr>
            <a:endParaRPr lang="en-GB" sz="2800" dirty="0">
              <a:solidFill>
                <a:schemeClr val="tx2">
                  <a:lumMod val="50000"/>
                </a:schemeClr>
              </a:solidFill>
              <a:cs typeface="Arial" panose="020B0604020202020204" pitchFamily="34" charset="0"/>
            </a:endParaRPr>
          </a:p>
          <a:p>
            <a:pPr defTabSz="886968">
              <a:defRPr sz="2716"/>
            </a:pPr>
            <a:r>
              <a:rPr lang="en-GB" sz="2800" dirty="0">
                <a:solidFill>
                  <a:schemeClr val="tx2">
                    <a:lumMod val="50000"/>
                  </a:schemeClr>
                </a:solidFill>
                <a:cs typeface="Arial" panose="020B0604020202020204" pitchFamily="34" charset="0"/>
              </a:rPr>
              <a:t>Briefly feedback</a:t>
            </a:r>
          </a:p>
        </p:txBody>
      </p:sp>
      <p:pic>
        <p:nvPicPr>
          <p:cNvPr id="5" name="Picture 4">
            <a:extLst>
              <a:ext uri="{FF2B5EF4-FFF2-40B4-BE49-F238E27FC236}">
                <a16:creationId xmlns:a16="http://schemas.microsoft.com/office/drawing/2014/main" id="{5BDBB821-A76A-7946-8B69-3209E60651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2273" y="1285548"/>
            <a:ext cx="5209822" cy="3714750"/>
          </a:xfrm>
          <a:prstGeom prst="rect">
            <a:avLst/>
          </a:prstGeom>
        </p:spPr>
      </p:pic>
    </p:spTree>
    <p:extLst>
      <p:ext uri="{BB962C8B-B14F-4D97-AF65-F5344CB8AC3E}">
        <p14:creationId xmlns:p14="http://schemas.microsoft.com/office/powerpoint/2010/main" val="2043227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p:cNvGrpSpPr/>
          <p:nvPr/>
        </p:nvGrpSpPr>
        <p:grpSpPr>
          <a:xfrm>
            <a:off x="437007" y="810492"/>
            <a:ext cx="11162864" cy="4912012"/>
            <a:chOff x="290454" y="1829347"/>
            <a:chExt cx="7973058" cy="3404961"/>
          </a:xfrm>
        </p:grpSpPr>
        <p:sp>
          <p:nvSpPr>
            <p:cNvPr id="5" name="Text Box 6"/>
            <p:cNvSpPr txBox="1">
              <a:spLocks noChangeArrowheads="1"/>
            </p:cNvSpPr>
            <p:nvPr/>
          </p:nvSpPr>
          <p:spPr bwMode="auto">
            <a:xfrm>
              <a:off x="290454" y="3011109"/>
              <a:ext cx="1892929" cy="96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ctr" rtl="0" fontAlgn="base">
                <a:spcBef>
                  <a:spcPct val="50000"/>
                </a:spcBef>
                <a:spcAft>
                  <a:spcPct val="0"/>
                </a:spcAft>
              </a:pPr>
              <a:r>
                <a:rPr lang="en-GB" altLang="en-US" sz="2400" dirty="0">
                  <a:solidFill>
                    <a:srgbClr val="000000"/>
                  </a:solidFill>
                  <a:latin typeface="Calibri" panose="020F0502020204030204" pitchFamily="34" charset="0"/>
                </a:rPr>
                <a:t>Pupil voice </a:t>
              </a:r>
            </a:p>
            <a:p>
              <a:pPr algn="ctr" rtl="0" fontAlgn="base">
                <a:spcBef>
                  <a:spcPct val="50000"/>
                </a:spcBef>
                <a:spcAft>
                  <a:spcPct val="0"/>
                </a:spcAft>
              </a:pPr>
              <a:r>
                <a:rPr lang="en-GB" altLang="en-US" sz="2400" dirty="0">
                  <a:solidFill>
                    <a:srgbClr val="7030A0"/>
                  </a:solidFill>
                  <a:latin typeface="Calibri" panose="020F0502020204030204" pitchFamily="34" charset="0"/>
                </a:rPr>
                <a:t>Article 12 – Right to be heard</a:t>
              </a:r>
            </a:p>
          </p:txBody>
        </p:sp>
        <p:sp>
          <p:nvSpPr>
            <p:cNvPr id="6" name="Text Box 8"/>
            <p:cNvSpPr txBox="1">
              <a:spLocks noChangeArrowheads="1"/>
            </p:cNvSpPr>
            <p:nvPr/>
          </p:nvSpPr>
          <p:spPr bwMode="auto">
            <a:xfrm>
              <a:off x="1146411" y="4274242"/>
              <a:ext cx="2073945" cy="96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ctr" rtl="0" fontAlgn="base">
                <a:spcBef>
                  <a:spcPct val="50000"/>
                </a:spcBef>
                <a:spcAft>
                  <a:spcPct val="0"/>
                </a:spcAft>
              </a:pPr>
              <a:r>
                <a:rPr lang="en-GB" altLang="en-US" sz="2400" dirty="0">
                  <a:solidFill>
                    <a:srgbClr val="000000"/>
                  </a:solidFill>
                  <a:latin typeface="Calibri" panose="020F0502020204030204" pitchFamily="34" charset="0"/>
                </a:rPr>
                <a:t>Extra Curricular Activities   </a:t>
              </a:r>
            </a:p>
            <a:p>
              <a:pPr algn="ctr" rtl="0" fontAlgn="base">
                <a:spcBef>
                  <a:spcPct val="50000"/>
                </a:spcBef>
                <a:spcAft>
                  <a:spcPct val="0"/>
                </a:spcAft>
              </a:pPr>
              <a:r>
                <a:rPr lang="en-GB" altLang="en-US" sz="2400" dirty="0">
                  <a:solidFill>
                    <a:srgbClr val="7030A0"/>
                  </a:solidFill>
                  <a:latin typeface="Calibri" panose="020F0502020204030204" pitchFamily="34" charset="0"/>
                </a:rPr>
                <a:t>Article 15 </a:t>
              </a:r>
            </a:p>
          </p:txBody>
        </p:sp>
        <p:sp>
          <p:nvSpPr>
            <p:cNvPr id="8" name="Text Box 9"/>
            <p:cNvSpPr txBox="1">
              <a:spLocks noChangeArrowheads="1"/>
            </p:cNvSpPr>
            <p:nvPr/>
          </p:nvSpPr>
          <p:spPr bwMode="auto">
            <a:xfrm>
              <a:off x="3405654" y="4530260"/>
              <a:ext cx="2262230" cy="704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ctr" rtl="0" fontAlgn="base">
                <a:spcBef>
                  <a:spcPct val="50000"/>
                </a:spcBef>
                <a:spcAft>
                  <a:spcPct val="0"/>
                </a:spcAft>
              </a:pPr>
              <a:r>
                <a:rPr lang="en-GB" altLang="en-US" sz="2400" dirty="0">
                  <a:solidFill>
                    <a:srgbClr val="000000"/>
                  </a:solidFill>
                  <a:latin typeface="Calibri" panose="020F0502020204030204" pitchFamily="34" charset="0"/>
                </a:rPr>
                <a:t>School Ethos </a:t>
              </a:r>
            </a:p>
            <a:p>
              <a:pPr algn="ctr" rtl="0" fontAlgn="base">
                <a:spcBef>
                  <a:spcPct val="50000"/>
                </a:spcBef>
                <a:spcAft>
                  <a:spcPct val="0"/>
                </a:spcAft>
              </a:pPr>
              <a:r>
                <a:rPr lang="en-GB" altLang="en-US" sz="2400" dirty="0">
                  <a:solidFill>
                    <a:srgbClr val="7030A0"/>
                  </a:solidFill>
                  <a:latin typeface="Calibri" panose="020F0502020204030204" pitchFamily="34" charset="0"/>
                </a:rPr>
                <a:t>Articles 28 / 29</a:t>
              </a:r>
            </a:p>
          </p:txBody>
        </p:sp>
        <p:sp>
          <p:nvSpPr>
            <p:cNvPr id="9" name="Text Box 4"/>
            <p:cNvSpPr txBox="1">
              <a:spLocks noChangeArrowheads="1"/>
            </p:cNvSpPr>
            <p:nvPr/>
          </p:nvSpPr>
          <p:spPr bwMode="auto">
            <a:xfrm>
              <a:off x="6497059" y="3139118"/>
              <a:ext cx="1387172" cy="704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ctr" rtl="0" fontAlgn="base">
                <a:spcBef>
                  <a:spcPct val="50000"/>
                </a:spcBef>
                <a:spcAft>
                  <a:spcPct val="0"/>
                </a:spcAft>
              </a:pPr>
              <a:r>
                <a:rPr lang="en-GB" altLang="en-US" sz="2400" dirty="0">
                  <a:solidFill>
                    <a:srgbClr val="000000"/>
                  </a:solidFill>
                  <a:latin typeface="Calibri" panose="020F0502020204030204" pitchFamily="34" charset="0"/>
                </a:rPr>
                <a:t>ESDGC  </a:t>
              </a:r>
            </a:p>
            <a:p>
              <a:pPr algn="ctr" rtl="0" fontAlgn="base">
                <a:spcBef>
                  <a:spcPct val="50000"/>
                </a:spcBef>
                <a:spcAft>
                  <a:spcPct val="0"/>
                </a:spcAft>
              </a:pPr>
              <a:r>
                <a:rPr lang="en-GB" altLang="en-US" sz="2400" dirty="0">
                  <a:solidFill>
                    <a:srgbClr val="7030A0"/>
                  </a:solidFill>
                  <a:latin typeface="Calibri" panose="020F0502020204030204" pitchFamily="34" charset="0"/>
                </a:rPr>
                <a:t>Article  2 </a:t>
              </a:r>
            </a:p>
          </p:txBody>
        </p:sp>
        <p:sp>
          <p:nvSpPr>
            <p:cNvPr id="10" name="Text Box 7"/>
            <p:cNvSpPr txBox="1">
              <a:spLocks noChangeArrowheads="1"/>
            </p:cNvSpPr>
            <p:nvPr/>
          </p:nvSpPr>
          <p:spPr bwMode="auto">
            <a:xfrm>
              <a:off x="5853182" y="4199483"/>
              <a:ext cx="2410330" cy="704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ctr" rtl="0" fontAlgn="base">
                <a:spcBef>
                  <a:spcPct val="50000"/>
                </a:spcBef>
                <a:spcAft>
                  <a:spcPct val="0"/>
                </a:spcAft>
              </a:pPr>
              <a:r>
                <a:rPr lang="en-GB" altLang="en-US" sz="2400" dirty="0">
                  <a:solidFill>
                    <a:srgbClr val="000000"/>
                  </a:solidFill>
                  <a:latin typeface="Calibri" panose="020F0502020204030204" pitchFamily="34" charset="0"/>
                </a:rPr>
                <a:t>Healthy / Eco Schools </a:t>
              </a:r>
            </a:p>
            <a:p>
              <a:pPr algn="ctr" rtl="0" fontAlgn="base">
                <a:spcBef>
                  <a:spcPct val="50000"/>
                </a:spcBef>
                <a:spcAft>
                  <a:spcPct val="0"/>
                </a:spcAft>
              </a:pPr>
              <a:r>
                <a:rPr lang="en-GB" altLang="en-US" sz="2400" dirty="0">
                  <a:solidFill>
                    <a:srgbClr val="7030A0"/>
                  </a:solidFill>
                  <a:latin typeface="Calibri" panose="020F0502020204030204" pitchFamily="34" charset="0"/>
                </a:rPr>
                <a:t>Article 24 </a:t>
              </a:r>
            </a:p>
          </p:txBody>
        </p:sp>
        <p:sp>
          <p:nvSpPr>
            <p:cNvPr id="11" name="Text Box 3"/>
            <p:cNvSpPr txBox="1">
              <a:spLocks noChangeArrowheads="1"/>
            </p:cNvSpPr>
            <p:nvPr/>
          </p:nvSpPr>
          <p:spPr bwMode="auto">
            <a:xfrm>
              <a:off x="5693957" y="1856960"/>
              <a:ext cx="1606205" cy="96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ctr" rtl="0" fontAlgn="base">
                <a:spcBef>
                  <a:spcPct val="50000"/>
                </a:spcBef>
                <a:spcAft>
                  <a:spcPct val="0"/>
                </a:spcAft>
              </a:pPr>
              <a:r>
                <a:rPr lang="en-GB" altLang="en-US" sz="2400" dirty="0">
                  <a:solidFill>
                    <a:srgbClr val="000000"/>
                  </a:solidFill>
                  <a:latin typeface="Calibri" panose="020F0502020204030204" pitchFamily="34" charset="0"/>
                </a:rPr>
                <a:t>Foundation Phase </a:t>
              </a:r>
            </a:p>
            <a:p>
              <a:pPr algn="ctr" rtl="0" fontAlgn="base">
                <a:spcBef>
                  <a:spcPct val="50000"/>
                </a:spcBef>
                <a:spcAft>
                  <a:spcPct val="0"/>
                </a:spcAft>
              </a:pPr>
              <a:r>
                <a:rPr lang="en-GB" altLang="en-US" sz="2400" dirty="0">
                  <a:solidFill>
                    <a:srgbClr val="7030A0"/>
                  </a:solidFill>
                  <a:latin typeface="Calibri" panose="020F0502020204030204" pitchFamily="34" charset="0"/>
                </a:rPr>
                <a:t>Article 28/29/31 </a:t>
              </a:r>
            </a:p>
          </p:txBody>
        </p:sp>
        <p:sp>
          <p:nvSpPr>
            <p:cNvPr id="12" name="Text Box 5"/>
            <p:cNvSpPr txBox="1">
              <a:spLocks noChangeArrowheads="1"/>
            </p:cNvSpPr>
            <p:nvPr/>
          </p:nvSpPr>
          <p:spPr bwMode="auto">
            <a:xfrm>
              <a:off x="2856230" y="1836551"/>
              <a:ext cx="2089547" cy="704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ctr" rtl="0" fontAlgn="base">
                <a:spcBef>
                  <a:spcPct val="50000"/>
                </a:spcBef>
                <a:spcAft>
                  <a:spcPct val="0"/>
                </a:spcAft>
              </a:pPr>
              <a:r>
                <a:rPr lang="en-GB" altLang="en-US" sz="2400" dirty="0">
                  <a:solidFill>
                    <a:srgbClr val="000000"/>
                  </a:solidFill>
                  <a:latin typeface="Calibri" panose="020F0502020204030204" pitchFamily="34" charset="0"/>
                </a:rPr>
                <a:t>Restorative Practice </a:t>
              </a:r>
            </a:p>
            <a:p>
              <a:pPr algn="ctr" rtl="0" fontAlgn="base">
                <a:spcBef>
                  <a:spcPct val="50000"/>
                </a:spcBef>
                <a:spcAft>
                  <a:spcPct val="0"/>
                </a:spcAft>
              </a:pPr>
              <a:r>
                <a:rPr lang="en-GB" altLang="en-US" sz="2400" dirty="0">
                  <a:solidFill>
                    <a:srgbClr val="7030A0"/>
                  </a:solidFill>
                  <a:latin typeface="Calibri" panose="020F0502020204030204" pitchFamily="34" charset="0"/>
                </a:rPr>
                <a:t>Articles 12/36/17</a:t>
              </a:r>
            </a:p>
          </p:txBody>
        </p:sp>
        <p:sp>
          <p:nvSpPr>
            <p:cNvPr id="13" name="TextBox 12"/>
            <p:cNvSpPr txBox="1"/>
            <p:nvPr/>
          </p:nvSpPr>
          <p:spPr>
            <a:xfrm>
              <a:off x="981682" y="1829347"/>
              <a:ext cx="1201701" cy="1026796"/>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none" lIns="24109" tIns="24109" rIns="24109" bIns="24109" numCol="1" spcCol="38100" rtlCol="0" anchor="t">
              <a:spAutoFit/>
            </a:bodyPr>
            <a:lstStyle/>
            <a:p>
              <a:pPr algn="ctr" rtl="0" fontAlgn="base">
                <a:spcBef>
                  <a:spcPct val="50000"/>
                </a:spcBef>
                <a:spcAft>
                  <a:spcPct val="0"/>
                </a:spcAft>
              </a:pPr>
              <a:r>
                <a:rPr lang="en-GB" altLang="en-US" sz="2400" dirty="0">
                  <a:latin typeface="Calibri" panose="020F0502020204030204" pitchFamily="34" charset="0"/>
                </a:rPr>
                <a:t>Anti Bullying </a:t>
              </a:r>
            </a:p>
            <a:p>
              <a:pPr algn="ctr" rtl="0" fontAlgn="base">
                <a:spcBef>
                  <a:spcPct val="50000"/>
                </a:spcBef>
                <a:spcAft>
                  <a:spcPct val="0"/>
                </a:spcAft>
              </a:pPr>
              <a:r>
                <a:rPr lang="en-GB" altLang="en-US" sz="2400" dirty="0">
                  <a:solidFill>
                    <a:srgbClr val="7030A0"/>
                  </a:solidFill>
                  <a:latin typeface="Calibri" panose="020F0502020204030204" pitchFamily="34" charset="0"/>
                </a:rPr>
                <a:t>Article 19 </a:t>
              </a:r>
            </a:p>
            <a:p>
              <a:pPr rtl="0" latinLnBrk="1" hangingPunct="0"/>
              <a:endParaRPr lang="en-GB" sz="2109" dirty="0">
                <a:sym typeface="Helvetica Neue"/>
              </a:endParaRPr>
            </a:p>
          </p:txBody>
        </p:sp>
      </p:grpSp>
      <p:pic>
        <p:nvPicPr>
          <p:cNvPr id="15" name="Picture 14">
            <a:extLst>
              <a:ext uri="{FF2B5EF4-FFF2-40B4-BE49-F238E27FC236}">
                <a16:creationId xmlns:a16="http://schemas.microsoft.com/office/drawing/2014/main" id="{51F364B9-3979-5D4C-A27D-3708A9939A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0638" y="2306594"/>
            <a:ext cx="2757469" cy="1966153"/>
          </a:xfrm>
          <a:prstGeom prst="rect">
            <a:avLst/>
          </a:prstGeom>
        </p:spPr>
      </p:pic>
    </p:spTree>
    <p:extLst>
      <p:ext uri="{BB962C8B-B14F-4D97-AF65-F5344CB8AC3E}">
        <p14:creationId xmlns:p14="http://schemas.microsoft.com/office/powerpoint/2010/main" val="393919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94226" y="987048"/>
            <a:ext cx="6096000" cy="4401205"/>
          </a:xfrm>
          <a:prstGeom prst="rect">
            <a:avLst/>
          </a:prstGeom>
        </p:spPr>
        <p:txBody>
          <a:bodyPr>
            <a:spAutoFit/>
          </a:bodyPr>
          <a:lstStyle/>
          <a:p>
            <a:r>
              <a:rPr lang="en-GB" altLang="en-US" sz="2000" b="1" dirty="0">
                <a:cs typeface="Arial" panose="020B0604020202020204" pitchFamily="34" charset="0"/>
                <a:sym typeface="GillSans" charset="0"/>
              </a:rPr>
              <a:t>The Four Purposes of the new Curriculum. Creating:</a:t>
            </a:r>
            <a:endParaRPr lang="en-GB" altLang="en-US" sz="2000" b="1" dirty="0">
              <a:solidFill>
                <a:srgbClr val="DE0058"/>
              </a:solidFill>
              <a:cs typeface="Arial" panose="020B0604020202020204" pitchFamily="34" charset="0"/>
              <a:sym typeface="GillSans" charset="0"/>
            </a:endParaRPr>
          </a:p>
          <a:p>
            <a:pPr defTabSz="339038" eaLnBrk="0" fontAlgn="base">
              <a:defRPr/>
            </a:pPr>
            <a:endParaRPr lang="en-GB" altLang="en-US" sz="2000" dirty="0">
              <a:solidFill>
                <a:srgbClr val="DE0058"/>
              </a:solidFill>
              <a:cs typeface="Arial" panose="020B0604020202020204" pitchFamily="34" charset="0"/>
              <a:sym typeface="GillSans" charset="0"/>
            </a:endParaRPr>
          </a:p>
          <a:p>
            <a:pPr marL="257175" indent="-257175" fontAlgn="base">
              <a:buFont typeface="Arial" panose="020B0604020202020204" pitchFamily="34" charset="0"/>
              <a:buChar char="•"/>
            </a:pPr>
            <a:r>
              <a:rPr lang="en-GB" sz="2000" dirty="0">
                <a:cs typeface="Arial" panose="020B0604020202020204" pitchFamily="34" charset="0"/>
              </a:rPr>
              <a:t>ambitious, capable learners, ready to learn throughout their lives</a:t>
            </a:r>
          </a:p>
          <a:p>
            <a:pPr marL="257175" indent="-257175" fontAlgn="base">
              <a:buFont typeface="Arial" panose="020B0604020202020204" pitchFamily="34" charset="0"/>
              <a:buChar char="•"/>
            </a:pPr>
            <a:endParaRPr lang="en-GB" sz="2000" dirty="0">
              <a:cs typeface="Arial" panose="020B0604020202020204" pitchFamily="34" charset="0"/>
            </a:endParaRPr>
          </a:p>
          <a:p>
            <a:pPr marL="257175" indent="-257175" fontAlgn="base">
              <a:buFont typeface="Arial" panose="020B0604020202020204" pitchFamily="34" charset="0"/>
              <a:buChar char="•"/>
            </a:pPr>
            <a:r>
              <a:rPr lang="en-GB" sz="2000" dirty="0">
                <a:cs typeface="Arial" panose="020B0604020202020204" pitchFamily="34" charset="0"/>
              </a:rPr>
              <a:t>enterprising, creative contributors, ready to play a full part in life and work</a:t>
            </a:r>
          </a:p>
          <a:p>
            <a:pPr marL="257175" indent="-257175" fontAlgn="base">
              <a:buFont typeface="Arial" panose="020B0604020202020204" pitchFamily="34" charset="0"/>
              <a:buChar char="•"/>
            </a:pPr>
            <a:endParaRPr lang="en-GB" sz="2000" dirty="0">
              <a:cs typeface="Arial" panose="020B0604020202020204" pitchFamily="34" charset="0"/>
            </a:endParaRPr>
          </a:p>
          <a:p>
            <a:pPr marL="257175" indent="-257175" fontAlgn="base">
              <a:buFont typeface="Arial" panose="020B0604020202020204" pitchFamily="34" charset="0"/>
              <a:buChar char="•"/>
            </a:pPr>
            <a:r>
              <a:rPr lang="en-GB" sz="2000" dirty="0">
                <a:cs typeface="Arial" panose="020B0604020202020204" pitchFamily="34" charset="0"/>
              </a:rPr>
              <a:t>ethical, informed citizens of Wales and the world, ready to be citizens of Wales and the world</a:t>
            </a:r>
          </a:p>
          <a:p>
            <a:pPr marL="257175" indent="-257175" fontAlgn="base">
              <a:buFont typeface="Arial" panose="020B0604020202020204" pitchFamily="34" charset="0"/>
              <a:buChar char="•"/>
            </a:pPr>
            <a:endParaRPr lang="en-GB" sz="2000" dirty="0">
              <a:cs typeface="Arial" panose="020B0604020202020204" pitchFamily="34" charset="0"/>
            </a:endParaRPr>
          </a:p>
          <a:p>
            <a:pPr marL="257175" indent="-257175" fontAlgn="base">
              <a:buFont typeface="Arial" panose="020B0604020202020204" pitchFamily="34" charset="0"/>
              <a:buChar char="•"/>
            </a:pPr>
            <a:r>
              <a:rPr lang="en-GB" sz="2000" dirty="0">
                <a:cs typeface="Arial" panose="020B0604020202020204" pitchFamily="34" charset="0"/>
              </a:rPr>
              <a:t>healthy, confident individuals, ready to lead fulfilling lives as valued members of society</a:t>
            </a:r>
          </a:p>
        </p:txBody>
      </p:sp>
      <p:pic>
        <p:nvPicPr>
          <p:cNvPr id="6" name="Picture 5">
            <a:extLst>
              <a:ext uri="{FF2B5EF4-FFF2-40B4-BE49-F238E27FC236}">
                <a16:creationId xmlns:a16="http://schemas.microsoft.com/office/drawing/2014/main" id="{E78AC52F-7724-9E47-9E62-FB759126FF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1073" y="987048"/>
            <a:ext cx="4089977" cy="2916269"/>
          </a:xfrm>
          <a:prstGeom prst="rect">
            <a:avLst/>
          </a:prstGeom>
        </p:spPr>
      </p:pic>
      <p:pic>
        <p:nvPicPr>
          <p:cNvPr id="8" name="Picture 7">
            <a:extLst>
              <a:ext uri="{FF2B5EF4-FFF2-40B4-BE49-F238E27FC236}">
                <a16:creationId xmlns:a16="http://schemas.microsoft.com/office/drawing/2014/main" id="{BB966CF6-DF46-0842-B706-B6CB1D295AB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85238" y="2810510"/>
            <a:ext cx="2057400" cy="2948940"/>
          </a:xfrm>
          <a:prstGeom prst="rect">
            <a:avLst/>
          </a:prstGeom>
        </p:spPr>
      </p:pic>
    </p:spTree>
    <p:extLst>
      <p:ext uri="{BB962C8B-B14F-4D97-AF65-F5344CB8AC3E}">
        <p14:creationId xmlns:p14="http://schemas.microsoft.com/office/powerpoint/2010/main" val="364480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1373441" y="1375877"/>
            <a:ext cx="9402926" cy="3862873"/>
          </a:xfrm>
        </p:spPr>
        <p:txBody>
          <a:bodyPr/>
          <a:lstStyle/>
          <a:p>
            <a:pPr marL="0" indent="0" algn="ctr">
              <a:buNone/>
            </a:pPr>
            <a:r>
              <a:rPr lang="en-GB" dirty="0"/>
              <a:t>Professional standards for teaching and leadership </a:t>
            </a:r>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pic>
        <p:nvPicPr>
          <p:cNvPr id="7" name="Picture 6"/>
          <p:cNvPicPr>
            <a:picLocks noChangeAspect="1"/>
          </p:cNvPicPr>
          <p:nvPr/>
        </p:nvPicPr>
        <p:blipFill>
          <a:blip r:embed="rId3"/>
          <a:stretch>
            <a:fillRect/>
          </a:stretch>
        </p:blipFill>
        <p:spPr>
          <a:xfrm>
            <a:off x="3616432" y="2105237"/>
            <a:ext cx="4916945" cy="4617022"/>
          </a:xfrm>
          <a:prstGeom prst="rect">
            <a:avLst/>
          </a:prstGeom>
        </p:spPr>
      </p:pic>
    </p:spTree>
    <p:extLst>
      <p:ext uri="{BB962C8B-B14F-4D97-AF65-F5344CB8AC3E}">
        <p14:creationId xmlns:p14="http://schemas.microsoft.com/office/powerpoint/2010/main" val="511693644"/>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
          <p:cNvSpPr txBox="1">
            <a:spLocks/>
          </p:cNvSpPr>
          <p:nvPr/>
        </p:nvSpPr>
        <p:spPr>
          <a:xfrm>
            <a:off x="609601" y="490539"/>
            <a:ext cx="10925060" cy="397991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For each teacher:</a:t>
            </a:r>
          </a:p>
          <a:p>
            <a:pPr marL="0" indent="0">
              <a:buFont typeface="Arial" panose="020B0604020202020204" pitchFamily="34" charset="0"/>
              <a:buNone/>
            </a:pPr>
            <a:r>
              <a:rPr lang="en-GB" dirty="0"/>
              <a:t>“The needs and rights of learners will be central and take priority in the teacher’s approach to their job. The teacher exhibits high expectations and commitment to the achievement of each learner.”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At a school level:</a:t>
            </a:r>
          </a:p>
          <a:p>
            <a:pPr marL="0" indent="0">
              <a:buFont typeface="Arial" panose="020B0604020202020204" pitchFamily="34" charset="0"/>
              <a:buNone/>
            </a:pPr>
            <a:r>
              <a:rPr lang="en-GB" dirty="0"/>
              <a:t>“The rights and needs of learners are paramount in all the school does, ensuring every learner benefits from an entitlement to the best possible experience of schooling in Wales.”</a:t>
            </a:r>
          </a:p>
          <a:p>
            <a:pPr marL="0" indent="0">
              <a:buFont typeface="Arial" panose="020B0604020202020204" pitchFamily="34" charset="0"/>
              <a:buNone/>
            </a:pPr>
            <a:endParaRPr lang="en-GB" dirty="0"/>
          </a:p>
          <a:p>
            <a:pPr marL="0" indent="0">
              <a:buNone/>
            </a:pPr>
            <a:r>
              <a:rPr lang="en-GB" dirty="0">
                <a:hlinkClick r:id="rId3"/>
              </a:rPr>
              <a:t>https://hwb.gov.wales/professional-development/professional-standards/</a:t>
            </a:r>
            <a:r>
              <a:rPr lang="en-GB" dirty="0"/>
              <a:t> </a:t>
            </a:r>
          </a:p>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endParaRPr lang="en-GB" sz="1800" dirty="0"/>
          </a:p>
        </p:txBody>
      </p:sp>
    </p:spTree>
    <p:extLst>
      <p:ext uri="{BB962C8B-B14F-4D97-AF65-F5344CB8AC3E}">
        <p14:creationId xmlns:p14="http://schemas.microsoft.com/office/powerpoint/2010/main" val="3762528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8375" y="6065103"/>
            <a:ext cx="9269392" cy="646331"/>
          </a:xfrm>
          <a:prstGeom prst="rect">
            <a:avLst/>
          </a:prstGeom>
        </p:spPr>
        <p:txBody>
          <a:bodyPr wrap="square">
            <a:spAutoFit/>
          </a:bodyPr>
          <a:lstStyle/>
          <a:p>
            <a:pPr algn="ctr"/>
            <a:r>
              <a:rPr lang="en-GB" b="1" dirty="0">
                <a:solidFill>
                  <a:schemeClr val="tx2">
                    <a:lumMod val="50000"/>
                  </a:schemeClr>
                </a:solidFill>
              </a:rPr>
              <a:t>Why do we have a Children’s Commissioner?</a:t>
            </a:r>
          </a:p>
          <a:p>
            <a:pPr algn="ctr"/>
            <a:r>
              <a:rPr lang="en-GB" b="1" dirty="0">
                <a:solidFill>
                  <a:schemeClr val="tx2">
                    <a:lumMod val="50000"/>
                  </a:schemeClr>
                </a:solidFill>
              </a:rPr>
              <a:t>Video – Introduction to Sally and her work (originally for schools)</a:t>
            </a:r>
          </a:p>
        </p:txBody>
      </p:sp>
      <p:pic>
        <p:nvPicPr>
          <p:cNvPr id="9" name="Picture 8">
            <a:extLst>
              <a:ext uri="{FF2B5EF4-FFF2-40B4-BE49-F238E27FC236}">
                <a16:creationId xmlns:a16="http://schemas.microsoft.com/office/drawing/2014/main" id="{1AED1C6B-AD51-2A48-A469-028B650598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1300" y="495300"/>
            <a:ext cx="9216708" cy="5200650"/>
          </a:xfrm>
          <a:prstGeom prst="rect">
            <a:avLst/>
          </a:prstGeom>
        </p:spPr>
      </p:pic>
    </p:spTree>
    <p:extLst>
      <p:ext uri="{BB962C8B-B14F-4D97-AF65-F5344CB8AC3E}">
        <p14:creationId xmlns:p14="http://schemas.microsoft.com/office/powerpoint/2010/main" val="1052957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0050" y="678362"/>
            <a:ext cx="11304683" cy="4572214"/>
          </a:xfrm>
          <a:prstGeom prst="rect">
            <a:avLst/>
          </a:prstGeom>
        </p:spPr>
        <p:txBody>
          <a:bodyPr wrap="square">
            <a:spAutoFit/>
          </a:bodyPr>
          <a:lstStyle/>
          <a:p>
            <a:pPr marL="226313" indent="-226313" defTabSz="905255">
              <a:lnSpc>
                <a:spcPct val="72000"/>
              </a:lnSpc>
              <a:spcBef>
                <a:spcPts val="200"/>
              </a:spcBef>
              <a:buClr>
                <a:srgbClr val="FF6600"/>
              </a:buClr>
              <a:buSzPct val="100000"/>
              <a:buFont typeface="Arial"/>
              <a:buChar char="•"/>
              <a:defRPr sz="2079">
                <a:solidFill>
                  <a:srgbClr val="404040"/>
                </a:solidFill>
              </a:defRPr>
            </a:pPr>
            <a:r>
              <a:rPr lang="en-GB" sz="3200" dirty="0"/>
              <a:t>In 2001, Wales was the </a:t>
            </a:r>
            <a:r>
              <a:rPr lang="en-GB" sz="3200" b="1" dirty="0"/>
              <a:t>first country in the UK </a:t>
            </a:r>
            <a:r>
              <a:rPr lang="en-GB" sz="3200" dirty="0"/>
              <a:t>to create the role of the Children’s Commissioner.</a:t>
            </a: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lang="en-GB" sz="3200" dirty="0"/>
          </a:p>
          <a:p>
            <a:pPr marL="226313" indent="-226313" defTabSz="905255">
              <a:lnSpc>
                <a:spcPct val="72000"/>
              </a:lnSpc>
              <a:spcBef>
                <a:spcPts val="200"/>
              </a:spcBef>
              <a:buClr>
                <a:srgbClr val="FF6600"/>
              </a:buClr>
              <a:buSzPct val="100000"/>
              <a:buFont typeface="Arial"/>
              <a:buChar char="•"/>
              <a:defRPr sz="2079">
                <a:solidFill>
                  <a:srgbClr val="404040"/>
                </a:solidFill>
              </a:defRPr>
            </a:pPr>
            <a:r>
              <a:rPr lang="en-GB" sz="3200" dirty="0"/>
              <a:t>Assembly ministers recognised that children and young people need someone to speak up for them and make sure that they are listened to and treated fairly.</a:t>
            </a: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lang="en-GB" sz="3200" dirty="0"/>
          </a:p>
          <a:p>
            <a:pPr marL="226313" indent="-226313" defTabSz="905255">
              <a:lnSpc>
                <a:spcPct val="72000"/>
              </a:lnSpc>
              <a:spcBef>
                <a:spcPts val="200"/>
              </a:spcBef>
              <a:buClr>
                <a:srgbClr val="FF6600"/>
              </a:buClr>
              <a:buSzPct val="100000"/>
              <a:buFont typeface="Arial"/>
              <a:buChar char="•"/>
              <a:defRPr sz="2079">
                <a:solidFill>
                  <a:srgbClr val="404040"/>
                </a:solidFill>
              </a:defRPr>
            </a:pPr>
            <a:r>
              <a:rPr lang="en-GB" sz="3200" dirty="0"/>
              <a:t>There is a set of laws including: </a:t>
            </a:r>
          </a:p>
          <a:p>
            <a:pPr defTabSz="905255">
              <a:lnSpc>
                <a:spcPct val="72000"/>
              </a:lnSpc>
              <a:spcBef>
                <a:spcPts val="200"/>
              </a:spcBef>
              <a:buClr>
                <a:srgbClr val="FF6600"/>
              </a:buClr>
              <a:buSzPct val="100000"/>
              <a:defRPr sz="2079">
                <a:solidFill>
                  <a:srgbClr val="404040"/>
                </a:solidFill>
              </a:defRPr>
            </a:pPr>
            <a:endParaRPr lang="en-GB" sz="3200" dirty="0"/>
          </a:p>
          <a:p>
            <a:pPr defTabSz="905255">
              <a:lnSpc>
                <a:spcPct val="72000"/>
              </a:lnSpc>
              <a:spcBef>
                <a:spcPts val="200"/>
              </a:spcBef>
              <a:defRPr sz="2079">
                <a:solidFill>
                  <a:srgbClr val="404040"/>
                </a:solidFill>
              </a:defRPr>
            </a:pPr>
            <a:r>
              <a:rPr lang="en-GB" sz="3200" dirty="0"/>
              <a:t>    Care Standards Act 2000 and the Children’s Commissioner     </a:t>
            </a:r>
          </a:p>
          <a:p>
            <a:pPr defTabSz="905255">
              <a:lnSpc>
                <a:spcPct val="72000"/>
              </a:lnSpc>
              <a:spcBef>
                <a:spcPts val="200"/>
              </a:spcBef>
              <a:defRPr sz="2079">
                <a:solidFill>
                  <a:srgbClr val="404040"/>
                </a:solidFill>
              </a:defRPr>
            </a:pPr>
            <a:r>
              <a:rPr lang="en-GB" sz="3200" dirty="0"/>
              <a:t>    for Wales Act 2001 which explains the role and responsibilities of </a:t>
            </a:r>
          </a:p>
          <a:p>
            <a:pPr defTabSz="905255">
              <a:lnSpc>
                <a:spcPct val="72000"/>
              </a:lnSpc>
              <a:spcBef>
                <a:spcPts val="200"/>
              </a:spcBef>
              <a:defRPr sz="2079">
                <a:solidFill>
                  <a:srgbClr val="404040"/>
                </a:solidFill>
              </a:defRPr>
            </a:pPr>
            <a:r>
              <a:rPr lang="en-GB" sz="3200" dirty="0"/>
              <a:t>    the Commissioner. </a:t>
            </a:r>
          </a:p>
        </p:txBody>
      </p:sp>
    </p:spTree>
    <p:extLst>
      <p:ext uri="{BB962C8B-B14F-4D97-AF65-F5344CB8AC3E}">
        <p14:creationId xmlns:p14="http://schemas.microsoft.com/office/powerpoint/2010/main" val="3877243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5300" y="477269"/>
            <a:ext cx="11494036" cy="5448415"/>
          </a:xfrm>
          <a:prstGeom prst="rect">
            <a:avLst/>
          </a:prstGeom>
        </p:spPr>
        <p:txBody>
          <a:bodyPr wrap="square">
            <a:spAutoFit/>
          </a:bodyPr>
          <a:lstStyle/>
          <a:p>
            <a:pPr>
              <a:lnSpc>
                <a:spcPct val="64000"/>
              </a:lnSpc>
              <a:spcBef>
                <a:spcPts val="1000"/>
              </a:spcBef>
              <a:defRPr sz="1700" b="1">
                <a:solidFill>
                  <a:srgbClr val="404040"/>
                </a:solidFill>
              </a:defRPr>
            </a:pPr>
            <a:r>
              <a:rPr lang="en-GB" sz="3200" dirty="0"/>
              <a:t>FIVE FUNCTIONS OF OUR OFFICE </a:t>
            </a:r>
          </a:p>
          <a:p>
            <a:pPr marL="285750" indent="-285750">
              <a:lnSpc>
                <a:spcPct val="64000"/>
              </a:lnSpc>
              <a:spcBef>
                <a:spcPts val="1000"/>
              </a:spcBef>
              <a:buFont typeface="Arial" panose="020B0604020202020204" pitchFamily="34" charset="0"/>
              <a:buChar char="•"/>
              <a:defRPr sz="1700" b="1">
                <a:solidFill>
                  <a:srgbClr val="404040"/>
                </a:solidFill>
              </a:defRPr>
            </a:pPr>
            <a:r>
              <a:rPr lang="en-GB" sz="2800" u="sng" dirty="0">
                <a:latin typeface="Calibri" panose="020F0502020204030204" pitchFamily="34" charset="0"/>
                <a:cs typeface="Calibri" panose="020F0502020204030204" pitchFamily="34" charset="0"/>
              </a:rPr>
              <a:t>SUPPORT</a:t>
            </a:r>
            <a:r>
              <a:rPr lang="en-GB" sz="2800" dirty="0">
                <a:latin typeface="Calibri" panose="020F0502020204030204" pitchFamily="34" charset="0"/>
                <a:cs typeface="Calibri" panose="020F0502020204030204" pitchFamily="34" charset="0"/>
              </a:rPr>
              <a:t> children and young people to find out about children’s rights</a:t>
            </a:r>
          </a:p>
          <a:p>
            <a:pPr marL="285750" indent="-285750">
              <a:lnSpc>
                <a:spcPct val="64000"/>
              </a:lnSpc>
              <a:spcBef>
                <a:spcPts val="1000"/>
              </a:spcBef>
              <a:buFont typeface="Arial" panose="020B0604020202020204" pitchFamily="34" charset="0"/>
              <a:buChar char="•"/>
              <a:defRPr sz="1700" b="1">
                <a:solidFill>
                  <a:srgbClr val="404040"/>
                </a:solidFill>
              </a:defRPr>
            </a:pPr>
            <a:endParaRPr lang="en-GB" sz="2800" dirty="0">
              <a:latin typeface="Calibri" panose="020F0502020204030204" pitchFamily="34" charset="0"/>
              <a:cs typeface="Calibri" panose="020F0502020204030204" pitchFamily="34" charset="0"/>
            </a:endParaRPr>
          </a:p>
          <a:p>
            <a:pPr marL="285750" indent="-285750">
              <a:lnSpc>
                <a:spcPct val="64000"/>
              </a:lnSpc>
              <a:spcBef>
                <a:spcPts val="1000"/>
              </a:spcBef>
              <a:buSzPct val="100000"/>
              <a:buFont typeface="Arial"/>
              <a:buChar char="•"/>
              <a:defRPr sz="1700" b="1">
                <a:solidFill>
                  <a:srgbClr val="404040"/>
                </a:solidFill>
              </a:defRPr>
            </a:pPr>
            <a:r>
              <a:rPr lang="en-GB" sz="2800" u="sng" dirty="0">
                <a:latin typeface="Calibri" panose="020F0502020204030204" pitchFamily="34" charset="0"/>
                <a:cs typeface="Calibri" panose="020F0502020204030204" pitchFamily="34" charset="0"/>
              </a:rPr>
              <a:t>LISTEN TO </a:t>
            </a:r>
            <a:r>
              <a:rPr lang="en-GB" sz="2800" dirty="0">
                <a:latin typeface="Calibri" panose="020F0502020204030204" pitchFamily="34" charset="0"/>
                <a:cs typeface="Calibri" panose="020F0502020204030204" pitchFamily="34" charset="0"/>
              </a:rPr>
              <a:t>children and young people to find out what is important to them</a:t>
            </a:r>
          </a:p>
          <a:p>
            <a:pPr marL="285750" indent="-285750">
              <a:lnSpc>
                <a:spcPct val="64000"/>
              </a:lnSpc>
              <a:spcBef>
                <a:spcPts val="1000"/>
              </a:spcBef>
              <a:buSzPct val="100000"/>
              <a:buFont typeface="Arial"/>
              <a:buChar char="•"/>
              <a:defRPr sz="1700" b="1">
                <a:solidFill>
                  <a:srgbClr val="404040"/>
                </a:solidFill>
              </a:defRPr>
            </a:pPr>
            <a:endParaRPr lang="en-GB" sz="2800" dirty="0">
              <a:latin typeface="Calibri" panose="020F0502020204030204" pitchFamily="34" charset="0"/>
              <a:cs typeface="Calibri" panose="020F0502020204030204" pitchFamily="34" charset="0"/>
            </a:endParaRPr>
          </a:p>
          <a:p>
            <a:pPr marL="285750" indent="-285750">
              <a:lnSpc>
                <a:spcPct val="64000"/>
              </a:lnSpc>
              <a:spcBef>
                <a:spcPts val="1000"/>
              </a:spcBef>
              <a:buSzPct val="100000"/>
              <a:buFont typeface="Arial"/>
              <a:buChar char="•"/>
              <a:defRPr sz="1700" b="1">
                <a:solidFill>
                  <a:srgbClr val="404040"/>
                </a:solidFill>
              </a:defRPr>
            </a:pPr>
            <a:r>
              <a:rPr lang="en-GB" sz="2800" u="sng" dirty="0">
                <a:latin typeface="Calibri" panose="020F0502020204030204" pitchFamily="34" charset="0"/>
                <a:cs typeface="Calibri" panose="020F0502020204030204" pitchFamily="34" charset="0"/>
              </a:rPr>
              <a:t>ADVISE</a:t>
            </a:r>
            <a:r>
              <a:rPr lang="en-GB" sz="2800" dirty="0">
                <a:latin typeface="Calibri" panose="020F0502020204030204" pitchFamily="34" charset="0"/>
                <a:cs typeface="Calibri" panose="020F0502020204030204" pitchFamily="34" charset="0"/>
              </a:rPr>
              <a:t> children, young people and those who care for them if they feel that they have nowhere else to go with their problems</a:t>
            </a:r>
          </a:p>
          <a:p>
            <a:pPr marL="285750" indent="-285750">
              <a:lnSpc>
                <a:spcPct val="64000"/>
              </a:lnSpc>
              <a:spcBef>
                <a:spcPts val="1000"/>
              </a:spcBef>
              <a:buSzPct val="100000"/>
              <a:buFont typeface="Arial"/>
              <a:buChar char="•"/>
              <a:defRPr sz="1700" b="1">
                <a:solidFill>
                  <a:srgbClr val="404040"/>
                </a:solidFill>
              </a:defRPr>
            </a:pPr>
            <a:endParaRPr lang="en-GB" sz="2800" dirty="0">
              <a:latin typeface="Calibri" panose="020F0502020204030204" pitchFamily="34" charset="0"/>
              <a:cs typeface="Calibri" panose="020F0502020204030204" pitchFamily="34" charset="0"/>
            </a:endParaRPr>
          </a:p>
          <a:p>
            <a:pPr marL="285750" indent="-285750">
              <a:lnSpc>
                <a:spcPct val="64000"/>
              </a:lnSpc>
              <a:spcBef>
                <a:spcPts val="1000"/>
              </a:spcBef>
              <a:buSzPct val="100000"/>
              <a:buFont typeface="Arial"/>
              <a:buChar char="•"/>
              <a:defRPr sz="1700" b="1">
                <a:solidFill>
                  <a:srgbClr val="404040"/>
                </a:solidFill>
              </a:defRPr>
            </a:pPr>
            <a:r>
              <a:rPr lang="en-GB" sz="2800" u="sng" dirty="0">
                <a:latin typeface="Calibri" panose="020F0502020204030204" pitchFamily="34" charset="0"/>
                <a:cs typeface="Calibri" panose="020F0502020204030204" pitchFamily="34" charset="0"/>
              </a:rPr>
              <a:t>INFLUENCE</a:t>
            </a:r>
            <a:r>
              <a:rPr lang="en-GB" sz="2800" dirty="0">
                <a:latin typeface="Calibri" panose="020F0502020204030204" pitchFamily="34" charset="0"/>
                <a:cs typeface="Calibri" panose="020F0502020204030204" pitchFamily="34" charset="0"/>
              </a:rPr>
              <a:t> government and other organisations who say that they are going to make a difference to children’s lives, making sure that they keep their promises to children and young people</a:t>
            </a:r>
          </a:p>
          <a:p>
            <a:pPr marL="285750" indent="-285750">
              <a:lnSpc>
                <a:spcPct val="64000"/>
              </a:lnSpc>
              <a:spcBef>
                <a:spcPts val="1000"/>
              </a:spcBef>
              <a:buSzPct val="100000"/>
              <a:buFont typeface="Arial"/>
              <a:buChar char="•"/>
              <a:defRPr sz="1700" b="1">
                <a:solidFill>
                  <a:srgbClr val="404040"/>
                </a:solidFill>
              </a:defRPr>
            </a:pPr>
            <a:endParaRPr lang="en-GB" sz="2800" dirty="0">
              <a:latin typeface="Calibri" panose="020F0502020204030204" pitchFamily="34" charset="0"/>
              <a:cs typeface="Calibri" panose="020F0502020204030204" pitchFamily="34" charset="0"/>
            </a:endParaRPr>
          </a:p>
          <a:p>
            <a:pPr marL="285750" indent="-285750">
              <a:lnSpc>
                <a:spcPct val="64000"/>
              </a:lnSpc>
              <a:spcBef>
                <a:spcPts val="1000"/>
              </a:spcBef>
              <a:buSzPct val="100000"/>
              <a:buFont typeface="Arial"/>
              <a:buChar char="•"/>
              <a:defRPr sz="1700" b="1">
                <a:solidFill>
                  <a:srgbClr val="404040"/>
                </a:solidFill>
              </a:defRPr>
            </a:pPr>
            <a:r>
              <a:rPr lang="en-GB" sz="2800" u="sng" dirty="0">
                <a:latin typeface="Calibri" panose="020F0502020204030204" pitchFamily="34" charset="0"/>
                <a:cs typeface="Calibri" panose="020F0502020204030204" pitchFamily="34" charset="0"/>
              </a:rPr>
              <a:t>SPEAK UP </a:t>
            </a:r>
            <a:r>
              <a:rPr lang="en-GB" sz="2800" dirty="0">
                <a:latin typeface="Calibri" panose="020F0502020204030204" pitchFamily="34" charset="0"/>
                <a:cs typeface="Calibri" panose="020F0502020204030204" pitchFamily="34" charset="0"/>
              </a:rPr>
              <a:t>for children and  young people nationally on important issues – being the children's champion in Wales</a:t>
            </a:r>
          </a:p>
        </p:txBody>
      </p:sp>
    </p:spTree>
    <p:extLst>
      <p:ext uri="{BB962C8B-B14F-4D97-AF65-F5344CB8AC3E}">
        <p14:creationId xmlns:p14="http://schemas.microsoft.com/office/powerpoint/2010/main" val="11538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0050" y="658932"/>
            <a:ext cx="11582400" cy="4524315"/>
          </a:xfrm>
          <a:prstGeom prst="rect">
            <a:avLst/>
          </a:prstGeom>
        </p:spPr>
        <p:txBody>
          <a:bodyPr wrap="square">
            <a:spAutoFit/>
          </a:bodyPr>
          <a:lstStyle/>
          <a:p>
            <a:r>
              <a:rPr lang="en-GB" sz="3200" b="1" dirty="0"/>
              <a:t>What is a Children’s Rights Approach?</a:t>
            </a:r>
          </a:p>
          <a:p>
            <a:endParaRPr lang="en-GB" sz="3200" dirty="0"/>
          </a:p>
          <a:p>
            <a:pPr marL="342900" indent="-342900">
              <a:buFont typeface="Arial" panose="020B0604020202020204" pitchFamily="34" charset="0"/>
              <a:buChar char="•"/>
            </a:pPr>
            <a:r>
              <a:rPr lang="en-GB" sz="3200" dirty="0"/>
              <a:t>A Children’s Rights Approach is a principled and practical framework for working with children grounded in the UN Convention on the Rights of the Child</a:t>
            </a:r>
          </a:p>
          <a:p>
            <a:endParaRPr lang="en-GB" sz="3200" dirty="0"/>
          </a:p>
          <a:p>
            <a:pPr marL="342900" indent="-342900">
              <a:buFont typeface="Arial" panose="020B0604020202020204" pitchFamily="34" charset="0"/>
              <a:buChar char="•"/>
            </a:pPr>
            <a:r>
              <a:rPr lang="en-GB" sz="3200" dirty="0"/>
              <a:t> A Children’s Rights Approach is about placing the UNCRC at the core of planning and service delivery and integrating children’s rights into every aspect of decision making, policy and practice </a:t>
            </a:r>
          </a:p>
        </p:txBody>
      </p:sp>
    </p:spTree>
    <p:extLst>
      <p:ext uri="{BB962C8B-B14F-4D97-AF65-F5344CB8AC3E}">
        <p14:creationId xmlns:p14="http://schemas.microsoft.com/office/powerpoint/2010/main" val="2360715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74"/>
          <p:cNvSpPr txBox="1">
            <a:spLocks/>
          </p:cNvSpPr>
          <p:nvPr/>
        </p:nvSpPr>
        <p:spPr>
          <a:xfrm>
            <a:off x="821578" y="841058"/>
            <a:ext cx="4512421" cy="4437510"/>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29161">
              <a:lnSpc>
                <a:spcPct val="80000"/>
              </a:lnSpc>
              <a:spcBef>
                <a:spcPts val="150"/>
              </a:spcBef>
              <a:defRPr sz="1800"/>
            </a:pPr>
            <a:r>
              <a:rPr lang="en-GB" sz="3200" dirty="0">
                <a:latin typeface="+mj-lt"/>
              </a:rPr>
              <a:t>Embedding the UNCRC</a:t>
            </a:r>
          </a:p>
          <a:p>
            <a:pPr marL="0" indent="0" defTabSz="429161">
              <a:lnSpc>
                <a:spcPct val="80000"/>
              </a:lnSpc>
              <a:spcBef>
                <a:spcPts val="150"/>
              </a:spcBef>
              <a:buNone/>
              <a:defRPr sz="1800"/>
            </a:pPr>
            <a:endParaRPr lang="en-GB" sz="3200" dirty="0">
              <a:latin typeface="+mj-lt"/>
            </a:endParaRPr>
          </a:p>
          <a:p>
            <a:pPr defTabSz="429161">
              <a:lnSpc>
                <a:spcPct val="80000"/>
              </a:lnSpc>
              <a:spcBef>
                <a:spcPts val="150"/>
              </a:spcBef>
              <a:defRPr sz="1800"/>
            </a:pPr>
            <a:r>
              <a:rPr lang="en-GB" sz="3200" dirty="0">
                <a:latin typeface="+mj-lt"/>
              </a:rPr>
              <a:t>Equality and non-discrimination</a:t>
            </a:r>
          </a:p>
          <a:p>
            <a:pPr marL="0" indent="0" defTabSz="429161">
              <a:lnSpc>
                <a:spcPct val="80000"/>
              </a:lnSpc>
              <a:spcBef>
                <a:spcPts val="150"/>
              </a:spcBef>
              <a:buNone/>
              <a:defRPr sz="1800"/>
            </a:pPr>
            <a:endParaRPr lang="en-GB" sz="3200" dirty="0">
              <a:latin typeface="+mj-lt"/>
            </a:endParaRPr>
          </a:p>
          <a:p>
            <a:pPr defTabSz="429161">
              <a:lnSpc>
                <a:spcPct val="80000"/>
              </a:lnSpc>
              <a:spcBef>
                <a:spcPts val="150"/>
              </a:spcBef>
              <a:defRPr sz="1800"/>
            </a:pPr>
            <a:r>
              <a:rPr lang="en-GB" sz="3200" dirty="0">
                <a:latin typeface="+mj-lt"/>
              </a:rPr>
              <a:t>Empowering Children</a:t>
            </a:r>
          </a:p>
          <a:p>
            <a:pPr marL="0" indent="0" defTabSz="429161">
              <a:lnSpc>
                <a:spcPct val="80000"/>
              </a:lnSpc>
              <a:spcBef>
                <a:spcPts val="150"/>
              </a:spcBef>
              <a:buNone/>
              <a:defRPr sz="1800"/>
            </a:pPr>
            <a:endParaRPr lang="en-GB" sz="3200" dirty="0">
              <a:latin typeface="+mj-lt"/>
            </a:endParaRPr>
          </a:p>
          <a:p>
            <a:pPr defTabSz="429161">
              <a:lnSpc>
                <a:spcPct val="80000"/>
              </a:lnSpc>
              <a:spcBef>
                <a:spcPts val="150"/>
              </a:spcBef>
              <a:defRPr sz="1800"/>
            </a:pPr>
            <a:r>
              <a:rPr lang="en-GB" sz="3200" dirty="0">
                <a:latin typeface="+mj-lt"/>
              </a:rPr>
              <a:t>Participation</a:t>
            </a:r>
          </a:p>
          <a:p>
            <a:pPr marL="457200" lvl="1" indent="0" defTabSz="429161">
              <a:lnSpc>
                <a:spcPct val="80000"/>
              </a:lnSpc>
              <a:spcBef>
                <a:spcPts val="150"/>
              </a:spcBef>
              <a:buNone/>
              <a:defRPr sz="1800"/>
            </a:pPr>
            <a:endParaRPr lang="en-GB" sz="3200" dirty="0">
              <a:latin typeface="+mj-lt"/>
            </a:endParaRPr>
          </a:p>
          <a:p>
            <a:pPr defTabSz="429161">
              <a:lnSpc>
                <a:spcPct val="80000"/>
              </a:lnSpc>
              <a:spcBef>
                <a:spcPts val="150"/>
              </a:spcBef>
              <a:defRPr sz="1800"/>
            </a:pPr>
            <a:r>
              <a:rPr lang="en-GB" sz="3200" dirty="0">
                <a:latin typeface="+mj-lt"/>
              </a:rPr>
              <a:t>Accountability</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33999" y="1267395"/>
            <a:ext cx="6573517" cy="3584836"/>
          </a:xfrm>
          <a:prstGeom prst="rect">
            <a:avLst/>
          </a:prstGeom>
        </p:spPr>
      </p:pic>
    </p:spTree>
    <p:extLst>
      <p:ext uri="{BB962C8B-B14F-4D97-AF65-F5344CB8AC3E}">
        <p14:creationId xmlns:p14="http://schemas.microsoft.com/office/powerpoint/2010/main" val="4102541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a:blip r:embed="rId4"/>
          <a:stretch>
            <a:fillRect/>
          </a:stretch>
        </p:blipFill>
        <p:spPr>
          <a:xfrm>
            <a:off x="1325776" y="495560"/>
            <a:ext cx="9513674" cy="5295347"/>
          </a:xfrm>
          <a:prstGeom prst="rect">
            <a:avLst/>
          </a:prstGeom>
        </p:spPr>
      </p:pic>
    </p:spTree>
    <p:extLst>
      <p:ext uri="{BB962C8B-B14F-4D97-AF65-F5344CB8AC3E}">
        <p14:creationId xmlns:p14="http://schemas.microsoft.com/office/powerpoint/2010/main" val="2655470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971800" y="452553"/>
            <a:ext cx="6991350" cy="5386090"/>
          </a:xfrm>
          <a:prstGeom prst="rect">
            <a:avLst/>
          </a:prstGeom>
        </p:spPr>
        <p:txBody>
          <a:bodyPr wrap="square">
            <a:spAutoFit/>
          </a:bodyPr>
          <a:lstStyle/>
          <a:p>
            <a:pPr hangingPunct="0"/>
            <a:r>
              <a:rPr lang="en-GB" altLang="en-US" sz="3200" b="1" dirty="0">
                <a:sym typeface="GillSans" charset="0"/>
              </a:rPr>
              <a:t>The Right Way Education Survey </a:t>
            </a:r>
          </a:p>
          <a:p>
            <a:pPr hangingPunct="0"/>
            <a:r>
              <a:rPr lang="en-GB" altLang="en-US" sz="3200" b="1" dirty="0">
                <a:sym typeface="GillSans" charset="0"/>
              </a:rPr>
              <a:t>2018 and 2019</a:t>
            </a:r>
          </a:p>
          <a:p>
            <a:pPr lvl="0"/>
            <a:endParaRPr lang="en-GB" sz="3200" dirty="0"/>
          </a:p>
          <a:p>
            <a:pPr lvl="0"/>
            <a:r>
              <a:rPr lang="en-GB" sz="3200" b="1" dirty="0"/>
              <a:t>2018</a:t>
            </a:r>
            <a:r>
              <a:rPr lang="en-GB" sz="3200" dirty="0"/>
              <a:t>:391 teachers</a:t>
            </a:r>
          </a:p>
          <a:p>
            <a:pPr lvl="0"/>
            <a:r>
              <a:rPr lang="en-GB" sz="3200" dirty="0"/>
              <a:t>	6392 children and young people</a:t>
            </a:r>
          </a:p>
          <a:p>
            <a:pPr lvl="0"/>
            <a:r>
              <a:rPr lang="en-GB" sz="3200" dirty="0"/>
              <a:t>	108 schools</a:t>
            </a:r>
          </a:p>
          <a:p>
            <a:pPr lvl="0"/>
            <a:endParaRPr lang="en-GB" sz="3200" dirty="0"/>
          </a:p>
          <a:p>
            <a:pPr lvl="0"/>
            <a:r>
              <a:rPr lang="en-GB" sz="3200" b="1" dirty="0"/>
              <a:t>2019</a:t>
            </a:r>
            <a:r>
              <a:rPr lang="en-GB" sz="3200" dirty="0"/>
              <a:t>:360 teachers</a:t>
            </a:r>
          </a:p>
          <a:p>
            <a:pPr lvl="0"/>
            <a:r>
              <a:rPr lang="en-GB" sz="3200" dirty="0"/>
              <a:t>	</a:t>
            </a:r>
            <a:r>
              <a:rPr lang="en-GB" sz="3200" b="1" dirty="0"/>
              <a:t>7404 children and young people</a:t>
            </a:r>
          </a:p>
          <a:p>
            <a:pPr lvl="0"/>
            <a:r>
              <a:rPr lang="en-GB" sz="3200" dirty="0"/>
              <a:t>	98 schools</a:t>
            </a:r>
          </a:p>
          <a:p>
            <a:pPr hangingPunct="0"/>
            <a:endParaRPr lang="en-GB" sz="2400" dirty="0"/>
          </a:p>
        </p:txBody>
      </p:sp>
    </p:spTree>
    <p:extLst>
      <p:ext uri="{BB962C8B-B14F-4D97-AF65-F5344CB8AC3E}">
        <p14:creationId xmlns:p14="http://schemas.microsoft.com/office/powerpoint/2010/main" val="618924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19598" y="871538"/>
            <a:ext cx="9443751" cy="4770537"/>
          </a:xfrm>
          <a:prstGeom prst="rect">
            <a:avLst/>
          </a:prstGeom>
        </p:spPr>
        <p:txBody>
          <a:bodyPr wrap="square">
            <a:spAutoFit/>
          </a:bodyPr>
          <a:lstStyle/>
          <a:p>
            <a:pPr hangingPunct="0"/>
            <a:r>
              <a:rPr lang="en-GB" altLang="en-US" sz="3200" b="1" dirty="0">
                <a:sym typeface="GillSans" charset="0"/>
              </a:rPr>
              <a:t>The Right Way Education Survey </a:t>
            </a:r>
          </a:p>
          <a:p>
            <a:pPr lvl="0"/>
            <a:endParaRPr lang="en-GB" sz="3200" dirty="0"/>
          </a:p>
          <a:p>
            <a:pPr lvl="0"/>
            <a:r>
              <a:rPr lang="en-GB" sz="3200" b="1" dirty="0"/>
              <a:t>Key findings from 2018 data</a:t>
            </a:r>
          </a:p>
          <a:p>
            <a:pPr lvl="0"/>
            <a:endParaRPr lang="en-GB" sz="3200" dirty="0"/>
          </a:p>
          <a:p>
            <a:pPr lvl="0"/>
            <a:r>
              <a:rPr lang="en-GB" sz="3200" b="1" dirty="0"/>
              <a:t>Teachers</a:t>
            </a:r>
          </a:p>
          <a:p>
            <a:r>
              <a:rPr lang="en-GB" sz="3200" dirty="0"/>
              <a:t>76% want more training about children’s rights</a:t>
            </a:r>
          </a:p>
          <a:p>
            <a:r>
              <a:rPr lang="en-GB" sz="3200" dirty="0"/>
              <a:t>19% said all school policies link to children’s rights</a:t>
            </a:r>
          </a:p>
          <a:p>
            <a:r>
              <a:rPr lang="en-GB" sz="3200" dirty="0"/>
              <a:t>27% don’t link any curriculum planning to rights</a:t>
            </a:r>
          </a:p>
          <a:p>
            <a:endParaRPr lang="en-GB" sz="2400" dirty="0"/>
          </a:p>
          <a:p>
            <a:pPr lvl="0"/>
            <a:endParaRPr lang="en-GB" sz="2400" dirty="0"/>
          </a:p>
        </p:txBody>
      </p:sp>
    </p:spTree>
    <p:extLst>
      <p:ext uri="{BB962C8B-B14F-4D97-AF65-F5344CB8AC3E}">
        <p14:creationId xmlns:p14="http://schemas.microsoft.com/office/powerpoint/2010/main" val="2612907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95600" y="623888"/>
            <a:ext cx="7600950" cy="5201424"/>
          </a:xfrm>
          <a:prstGeom prst="rect">
            <a:avLst/>
          </a:prstGeom>
        </p:spPr>
        <p:txBody>
          <a:bodyPr wrap="square">
            <a:spAutoFit/>
          </a:bodyPr>
          <a:lstStyle/>
          <a:p>
            <a:pPr hangingPunct="0"/>
            <a:r>
              <a:rPr lang="en-GB" altLang="en-US" sz="2400" b="1" dirty="0">
                <a:latin typeface="Gill Sans"/>
                <a:sym typeface="GillSans" charset="0"/>
              </a:rPr>
              <a:t>The Right Way Education Survey </a:t>
            </a:r>
          </a:p>
          <a:p>
            <a:pPr lvl="0"/>
            <a:endParaRPr lang="en-GB" sz="2400" dirty="0">
              <a:latin typeface="Gill Sans"/>
            </a:endParaRPr>
          </a:p>
          <a:p>
            <a:pPr lvl="0"/>
            <a:r>
              <a:rPr lang="en-GB" sz="2400" b="1" dirty="0">
                <a:latin typeface="Gill Sans"/>
              </a:rPr>
              <a:t>Key findings from 2018 data</a:t>
            </a:r>
            <a:endParaRPr lang="en-GB" sz="2400" dirty="0">
              <a:latin typeface="Gill Sans"/>
            </a:endParaRPr>
          </a:p>
          <a:p>
            <a:endParaRPr lang="en-GB" sz="2400" dirty="0">
              <a:latin typeface="Gill Sans"/>
            </a:endParaRPr>
          </a:p>
          <a:p>
            <a:pPr lvl="0"/>
            <a:r>
              <a:rPr lang="en-GB" sz="2400" b="1" dirty="0">
                <a:latin typeface="Gill Sans"/>
              </a:rPr>
              <a:t>Foundation Phase/KS2 Children</a:t>
            </a:r>
          </a:p>
          <a:p>
            <a:pPr lvl="0"/>
            <a:r>
              <a:rPr lang="en-GB" sz="2400" dirty="0">
                <a:latin typeface="Gill Sans"/>
              </a:rPr>
              <a:t>77% had heard of children’s rights</a:t>
            </a:r>
          </a:p>
          <a:p>
            <a:pPr lvl="0"/>
            <a:r>
              <a:rPr lang="en-GB" sz="2400" dirty="0">
                <a:latin typeface="Gill Sans"/>
              </a:rPr>
              <a:t>72% think they have a chance to take part in decisions</a:t>
            </a:r>
          </a:p>
          <a:p>
            <a:pPr lvl="0"/>
            <a:r>
              <a:rPr lang="en-GB" sz="2400" dirty="0">
                <a:latin typeface="Gill Sans"/>
              </a:rPr>
              <a:t>73% think all children feel welcome in their school </a:t>
            </a:r>
          </a:p>
          <a:p>
            <a:pPr lvl="0"/>
            <a:endParaRPr lang="en-GB" sz="2400" dirty="0">
              <a:latin typeface="Gill Sans"/>
            </a:endParaRPr>
          </a:p>
          <a:p>
            <a:r>
              <a:rPr lang="en-GB" sz="2400" b="1" dirty="0">
                <a:latin typeface="Gill Sans"/>
              </a:rPr>
              <a:t>KS3/KS4 children</a:t>
            </a:r>
          </a:p>
          <a:p>
            <a:r>
              <a:rPr lang="en-GB" sz="2400" dirty="0">
                <a:latin typeface="Gill Sans"/>
              </a:rPr>
              <a:t>67% had heard of children’s rights</a:t>
            </a:r>
          </a:p>
          <a:p>
            <a:pPr lvl="0"/>
            <a:r>
              <a:rPr lang="en-GB" sz="2400" dirty="0">
                <a:latin typeface="Gill Sans"/>
              </a:rPr>
              <a:t>42% think they have a chance to take part in decisions</a:t>
            </a:r>
          </a:p>
          <a:p>
            <a:pPr lvl="0"/>
            <a:r>
              <a:rPr lang="en-GB" sz="2400" dirty="0">
                <a:latin typeface="Gill Sans"/>
              </a:rPr>
              <a:t>46% think all young people feel welcome in their school </a:t>
            </a:r>
          </a:p>
          <a:p>
            <a:pPr lvl="0"/>
            <a:endParaRPr lang="en-GB" sz="2000" dirty="0">
              <a:latin typeface="Gill Sans"/>
            </a:endParaRPr>
          </a:p>
        </p:txBody>
      </p:sp>
    </p:spTree>
    <p:extLst>
      <p:ext uri="{BB962C8B-B14F-4D97-AF65-F5344CB8AC3E}">
        <p14:creationId xmlns:p14="http://schemas.microsoft.com/office/powerpoint/2010/main" val="27810673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6750" y="541664"/>
            <a:ext cx="11277600" cy="5493812"/>
          </a:xfrm>
          <a:prstGeom prst="rect">
            <a:avLst/>
          </a:prstGeom>
        </p:spPr>
        <p:txBody>
          <a:bodyPr wrap="square">
            <a:spAutoFit/>
          </a:bodyPr>
          <a:lstStyle/>
          <a:p>
            <a:pPr hangingPunct="0"/>
            <a:r>
              <a:rPr lang="en-GB" altLang="en-US" sz="2800" b="1" dirty="0">
                <a:sym typeface="GillSans" charset="0"/>
              </a:rPr>
              <a:t>Curriculum for Wales 2022</a:t>
            </a:r>
          </a:p>
          <a:p>
            <a:pPr hangingPunct="0"/>
            <a:endParaRPr lang="en-GB" altLang="en-US" sz="2800" dirty="0">
              <a:solidFill>
                <a:srgbClr val="DE0058"/>
              </a:solidFill>
              <a:sym typeface="GillSans" charset="0"/>
            </a:endParaRPr>
          </a:p>
          <a:p>
            <a:pPr fontAlgn="base"/>
            <a:r>
              <a:rPr lang="en-GB" sz="2800" dirty="0"/>
              <a:t>Successful Futures states that support in Wales for the UNCRC informed the principles of curriculum design. </a:t>
            </a:r>
          </a:p>
          <a:p>
            <a:pPr fontAlgn="base"/>
            <a:r>
              <a:rPr lang="en-GB" sz="2800" dirty="0"/>
              <a:t> </a:t>
            </a:r>
          </a:p>
          <a:p>
            <a:pPr fontAlgn="base"/>
            <a:r>
              <a:rPr lang="en-GB" sz="2800" dirty="0"/>
              <a:t>Human rights content is strong in the </a:t>
            </a:r>
            <a:r>
              <a:rPr lang="en-GB" sz="2800" b="1" dirty="0"/>
              <a:t>Humanities </a:t>
            </a:r>
            <a:r>
              <a:rPr lang="en-GB" sz="2800" b="1" dirty="0" err="1"/>
              <a:t>AoLE</a:t>
            </a:r>
            <a:r>
              <a:rPr lang="en-GB" sz="2800" b="1" dirty="0"/>
              <a:t> – </a:t>
            </a:r>
            <a:r>
              <a:rPr lang="en-GB" sz="2800" dirty="0"/>
              <a:t>which requires all children to develop an understanding of the UNCRC and the human rights of all people.</a:t>
            </a:r>
          </a:p>
          <a:p>
            <a:pPr fontAlgn="base"/>
            <a:r>
              <a:rPr lang="en-GB" sz="2800" dirty="0"/>
              <a:t> </a:t>
            </a:r>
          </a:p>
          <a:p>
            <a:pPr fontAlgn="base"/>
            <a:r>
              <a:rPr lang="en-GB" sz="2800" dirty="0"/>
              <a:t>The </a:t>
            </a:r>
            <a:r>
              <a:rPr lang="en-GB" sz="2800" b="1" dirty="0"/>
              <a:t>Health and Wellbeing </a:t>
            </a:r>
            <a:r>
              <a:rPr lang="en-GB" sz="2800" b="1" dirty="0" err="1"/>
              <a:t>AoLE</a:t>
            </a:r>
            <a:r>
              <a:rPr lang="en-GB" sz="2800" b="1" dirty="0"/>
              <a:t> </a:t>
            </a:r>
            <a:r>
              <a:rPr lang="en-GB" sz="2800" dirty="0"/>
              <a:t>requires all children to develop an understanding of their own rights and the skill to apply this knowledge to their own relationships and to stand up for the rights of others. </a:t>
            </a:r>
          </a:p>
          <a:p>
            <a:pPr fontAlgn="base" hangingPunct="0"/>
            <a:endParaRPr lang="en-GB" sz="1500" dirty="0"/>
          </a:p>
        </p:txBody>
      </p:sp>
    </p:spTree>
    <p:extLst>
      <p:ext uri="{BB962C8B-B14F-4D97-AF65-F5344CB8AC3E}">
        <p14:creationId xmlns:p14="http://schemas.microsoft.com/office/powerpoint/2010/main" val="39370652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8650" y="656924"/>
            <a:ext cx="11230511" cy="4832092"/>
          </a:xfrm>
          <a:prstGeom prst="rect">
            <a:avLst/>
          </a:prstGeom>
        </p:spPr>
        <p:txBody>
          <a:bodyPr wrap="square">
            <a:spAutoFit/>
          </a:bodyPr>
          <a:lstStyle/>
          <a:p>
            <a:pPr hangingPunct="0"/>
            <a:r>
              <a:rPr lang="en-GB" altLang="en-US" sz="2800" b="1" dirty="0">
                <a:sym typeface="GillSans" charset="0"/>
              </a:rPr>
              <a:t>Curriculum for Wales 2022</a:t>
            </a:r>
          </a:p>
          <a:p>
            <a:pPr fontAlgn="base" hangingPunct="0"/>
            <a:endParaRPr lang="en-GB" sz="2800" b="1" dirty="0"/>
          </a:p>
          <a:p>
            <a:pPr lvl="0"/>
            <a:r>
              <a:rPr lang="en-GB" sz="2800" b="1" dirty="0"/>
              <a:t>Activity:  </a:t>
            </a:r>
            <a:r>
              <a:rPr lang="en-GB" sz="2800" dirty="0"/>
              <a:t>using the </a:t>
            </a:r>
            <a:r>
              <a:rPr lang="en-GB" sz="2800" u="sng" dirty="0"/>
              <a:t>rights poster </a:t>
            </a:r>
            <a:r>
              <a:rPr lang="en-GB" sz="2800" dirty="0"/>
              <a:t>and the </a:t>
            </a:r>
            <a:r>
              <a:rPr lang="en-GB" sz="2800" u="sng" dirty="0"/>
              <a:t>Four Purposes poster </a:t>
            </a:r>
            <a:r>
              <a:rPr lang="en-GB" sz="2800" dirty="0"/>
              <a:t>consider how rights are realised through the four purposes of the new curriculum. </a:t>
            </a:r>
          </a:p>
          <a:p>
            <a:pPr lvl="0"/>
            <a:endParaRPr lang="en-GB" sz="2800" dirty="0"/>
          </a:p>
          <a:p>
            <a:pPr marL="257175" indent="-257175">
              <a:buFont typeface="Arial" panose="020B0604020202020204" pitchFamily="34" charset="0"/>
              <a:buChar char="•"/>
            </a:pPr>
            <a:r>
              <a:rPr lang="en-GB" sz="2800" dirty="0"/>
              <a:t>ambitious, capable learners </a:t>
            </a:r>
          </a:p>
          <a:p>
            <a:pPr marL="257175" indent="-257175">
              <a:buFont typeface="Arial" panose="020B0604020202020204" pitchFamily="34" charset="0"/>
              <a:buChar char="•"/>
            </a:pPr>
            <a:r>
              <a:rPr lang="en-GB" sz="2800" dirty="0"/>
              <a:t>enterprising, creative contributors</a:t>
            </a:r>
          </a:p>
          <a:p>
            <a:pPr marL="257175" indent="-257175">
              <a:buFont typeface="Arial" panose="020B0604020202020204" pitchFamily="34" charset="0"/>
              <a:buChar char="•"/>
            </a:pPr>
            <a:r>
              <a:rPr lang="en-GB" sz="2800" dirty="0"/>
              <a:t>healthy, confident individuals </a:t>
            </a:r>
          </a:p>
          <a:p>
            <a:pPr marL="257175" indent="-257175">
              <a:buFont typeface="Arial" panose="020B0604020202020204" pitchFamily="34" charset="0"/>
              <a:buChar char="•"/>
            </a:pPr>
            <a:r>
              <a:rPr lang="en-GB" sz="2800" dirty="0"/>
              <a:t>ethical, informed citizens</a:t>
            </a:r>
          </a:p>
          <a:p>
            <a:pPr marL="257175" indent="-257175">
              <a:buFont typeface="Arial" panose="020B0604020202020204" pitchFamily="34" charset="0"/>
              <a:buChar char="•"/>
            </a:pPr>
            <a:endParaRPr lang="en-GB" sz="2800" dirty="0"/>
          </a:p>
          <a:p>
            <a:pPr lvl="0"/>
            <a:r>
              <a:rPr lang="en-GB" sz="2800" dirty="0"/>
              <a:t>Map one purpose against relevant children’s rights. </a:t>
            </a:r>
          </a:p>
        </p:txBody>
      </p:sp>
      <p:sp>
        <p:nvSpPr>
          <p:cNvPr id="4" name="Rectangle 1"/>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Calibri" panose="020F0502020204030204" pitchFamily="34" charset="0"/>
                <a:ea typeface="+mn-ea"/>
                <a:cs typeface="+mn-cs"/>
                <a:hlinkClick r:id="rId3"/>
              </a:rPr>
              <a:t>https://gov.wales/sites/default/files/publications/2018-03/the-four-purposes-of-the-curriculum-for-wales.pdf</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02323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endParaRPr lang="en-GB"/>
          </a:p>
        </p:txBody>
      </p:sp>
      <p:pic>
        <p:nvPicPr>
          <p:cNvPr id="3" name="Picture 2">
            <a:hlinkClick r:id="rId3"/>
          </p:cNvPr>
          <p:cNvPicPr>
            <a:picLocks noChangeAspect="1"/>
          </p:cNvPicPr>
          <p:nvPr/>
        </p:nvPicPr>
        <p:blipFill>
          <a:blip r:embed="rId4"/>
          <a:stretch>
            <a:fillRect/>
          </a:stretch>
        </p:blipFill>
        <p:spPr>
          <a:xfrm>
            <a:off x="752250" y="552450"/>
            <a:ext cx="10550846" cy="5171550"/>
          </a:xfrm>
          <a:prstGeom prst="rect">
            <a:avLst/>
          </a:prstGeom>
        </p:spPr>
      </p:pic>
    </p:spTree>
    <p:extLst>
      <p:ext uri="{BB962C8B-B14F-4D97-AF65-F5344CB8AC3E}">
        <p14:creationId xmlns:p14="http://schemas.microsoft.com/office/powerpoint/2010/main" val="3897252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04850" y="584896"/>
            <a:ext cx="11220450" cy="4893647"/>
          </a:xfrm>
          <a:prstGeom prst="rect">
            <a:avLst/>
          </a:prstGeom>
        </p:spPr>
        <p:txBody>
          <a:bodyPr wrap="square">
            <a:spAutoFit/>
          </a:bodyPr>
          <a:lstStyle/>
          <a:p>
            <a:pPr marL="342900" indent="-342900" defTabSz="339038" fontAlgn="base">
              <a:spcBef>
                <a:spcPct val="0"/>
              </a:spcBef>
              <a:spcAft>
                <a:spcPct val="0"/>
              </a:spcAft>
              <a:buFont typeface="Arial" panose="020B0604020202020204" pitchFamily="34" charset="0"/>
              <a:buChar char="•"/>
              <a:defRPr/>
            </a:pPr>
            <a:r>
              <a:rPr lang="en-US" sz="3600" dirty="0">
                <a:solidFill>
                  <a:srgbClr val="000000">
                    <a:lumMod val="75000"/>
                    <a:lumOff val="25000"/>
                  </a:srgbClr>
                </a:solidFill>
                <a:sym typeface="GillSans" charset="0"/>
              </a:rPr>
              <a:t>The Children’s Commissioner for Wales’ Ambassador schemes are initiatives that empower pupils to become children’s rights champions within their schools or Community Groups.</a:t>
            </a:r>
          </a:p>
          <a:p>
            <a:pPr marL="342900" indent="-342900" defTabSz="339038" fontAlgn="base">
              <a:spcBef>
                <a:spcPct val="0"/>
              </a:spcBef>
              <a:spcAft>
                <a:spcPct val="0"/>
              </a:spcAft>
              <a:buFont typeface="Arial" panose="020B0604020202020204" pitchFamily="34" charset="0"/>
              <a:buChar char="•"/>
              <a:defRPr/>
            </a:pPr>
            <a:endParaRPr lang="en-US" sz="3600" dirty="0">
              <a:solidFill>
                <a:srgbClr val="000000">
                  <a:lumMod val="75000"/>
                  <a:lumOff val="25000"/>
                </a:srgbClr>
              </a:solidFill>
              <a:sym typeface="GillSans" charset="0"/>
            </a:endParaRPr>
          </a:p>
          <a:p>
            <a:pPr marL="342900" indent="-342900" defTabSz="339038" fontAlgn="base">
              <a:spcBef>
                <a:spcPct val="0"/>
              </a:spcBef>
              <a:spcAft>
                <a:spcPct val="0"/>
              </a:spcAft>
              <a:buFont typeface="Arial" panose="020B0604020202020204" pitchFamily="34" charset="0"/>
              <a:buChar char="•"/>
              <a:defRPr/>
            </a:pPr>
            <a:r>
              <a:rPr lang="en-US" sz="3600" dirty="0">
                <a:solidFill>
                  <a:srgbClr val="000000">
                    <a:lumMod val="75000"/>
                    <a:lumOff val="25000"/>
                  </a:srgbClr>
                </a:solidFill>
                <a:sym typeface="GillSans" charset="0"/>
              </a:rPr>
              <a:t>Children and young people  -take a lead role in promoting the United Nations Convention on the Rights of the Child (UNCRC) and the role of the Children’s Commissioner</a:t>
            </a:r>
          </a:p>
          <a:p>
            <a:pPr defTabSz="339038" fontAlgn="base">
              <a:spcBef>
                <a:spcPct val="0"/>
              </a:spcBef>
              <a:spcAft>
                <a:spcPct val="0"/>
              </a:spcAft>
              <a:defRPr/>
            </a:pPr>
            <a:endParaRPr lang="en-US" sz="2400" dirty="0">
              <a:solidFill>
                <a:srgbClr val="000000">
                  <a:lumMod val="75000"/>
                  <a:lumOff val="25000"/>
                </a:srgbClr>
              </a:solidFill>
              <a:sym typeface="GillSans"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31987" y="4411858"/>
            <a:ext cx="5077358" cy="2604416"/>
          </a:xfrm>
          <a:prstGeom prst="rect">
            <a:avLst/>
          </a:prstGeom>
        </p:spPr>
      </p:pic>
    </p:spTree>
    <p:extLst>
      <p:ext uri="{BB962C8B-B14F-4D97-AF65-F5344CB8AC3E}">
        <p14:creationId xmlns:p14="http://schemas.microsoft.com/office/powerpoint/2010/main" val="26227192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764551" y="-304800"/>
            <a:ext cx="3445500" cy="3389841"/>
          </a:xfrm>
        </p:spPr>
        <p:txBody>
          <a:bodyPr/>
          <a:lstStyle/>
          <a:p>
            <a:pPr algn="ctr"/>
            <a:br>
              <a:rPr lang="en-GB" sz="9600" dirty="0"/>
            </a:br>
            <a:r>
              <a:rPr lang="en-GB" sz="9600" dirty="0"/>
              <a:t>Quiz!</a:t>
            </a:r>
          </a:p>
        </p:txBody>
      </p:sp>
      <p:pic>
        <p:nvPicPr>
          <p:cNvPr id="5" name="Picture 4">
            <a:extLst>
              <a:ext uri="{FF2B5EF4-FFF2-40B4-BE49-F238E27FC236}">
                <a16:creationId xmlns:a16="http://schemas.microsoft.com/office/drawing/2014/main" id="{F890AF41-E996-DE4E-94E6-8C78E50E81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3750" y="279400"/>
            <a:ext cx="5003800" cy="6578600"/>
          </a:xfrm>
          <a:prstGeom prst="rect">
            <a:avLst/>
          </a:prstGeom>
        </p:spPr>
      </p:pic>
    </p:spTree>
    <p:extLst>
      <p:ext uri="{BB962C8B-B14F-4D97-AF65-F5344CB8AC3E}">
        <p14:creationId xmlns:p14="http://schemas.microsoft.com/office/powerpoint/2010/main" val="9352809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09700" y="490653"/>
            <a:ext cx="9930383" cy="4893647"/>
          </a:xfrm>
          <a:prstGeom prst="rect">
            <a:avLst/>
          </a:prstGeom>
        </p:spPr>
        <p:txBody>
          <a:bodyPr wrap="square">
            <a:spAutoFit/>
          </a:bodyPr>
          <a:lstStyle/>
          <a:p>
            <a:pPr hangingPunct="0"/>
            <a:endParaRPr lang="en-GB" sz="2400" b="1" dirty="0">
              <a:latin typeface="Calibri" panose="020F0502020204030204" pitchFamily="34" charset="0"/>
            </a:endParaRPr>
          </a:p>
          <a:p>
            <a:pPr hangingPunct="0"/>
            <a:r>
              <a:rPr lang="en-GB" sz="3600" b="1" dirty="0">
                <a:latin typeface="Calibri" panose="020F0502020204030204" pitchFamily="34" charset="0"/>
              </a:rPr>
              <a:t>ACTIVITY:</a:t>
            </a:r>
          </a:p>
          <a:p>
            <a:pPr hangingPunct="0"/>
            <a:endParaRPr lang="en-GB" sz="3600" b="1" dirty="0">
              <a:latin typeface="Calibri" panose="020F0502020204030204" pitchFamily="34" charset="0"/>
            </a:endParaRPr>
          </a:p>
          <a:p>
            <a:pPr marL="457200" indent="-457200" hangingPunct="0">
              <a:buAutoNum type="arabicPeriod"/>
            </a:pPr>
            <a:r>
              <a:rPr lang="en-GB" sz="3600" i="1" dirty="0">
                <a:latin typeface="Calibri" panose="020F0502020204030204" pitchFamily="34" charset="0"/>
              </a:rPr>
              <a:t>How are you going to plan to enact rights in your classroom?  </a:t>
            </a:r>
          </a:p>
          <a:p>
            <a:pPr hangingPunct="0"/>
            <a:endParaRPr lang="en-GB" sz="3600" i="1" dirty="0">
              <a:latin typeface="Calibri" panose="020F0502020204030204" pitchFamily="34" charset="0"/>
            </a:endParaRPr>
          </a:p>
          <a:p>
            <a:pPr hangingPunct="0"/>
            <a:r>
              <a:rPr lang="en-GB" sz="3600" i="1" dirty="0">
                <a:latin typeface="Calibri" panose="020F0502020204030204" pitchFamily="34" charset="0"/>
              </a:rPr>
              <a:t>2. Complete the ‘Menu for Change’.</a:t>
            </a:r>
            <a:r>
              <a:rPr lang="en-GB" sz="3600" dirty="0">
                <a:latin typeface="Calibri" panose="020F0502020204030204" pitchFamily="34" charset="0"/>
              </a:rPr>
              <a:t> </a:t>
            </a:r>
          </a:p>
          <a:p>
            <a:pPr marL="457200" indent="-457200" hangingPunct="0">
              <a:buAutoNum type="arabicPeriod"/>
            </a:pPr>
            <a:endParaRPr lang="en-GB" sz="2400" dirty="0">
              <a:latin typeface="Calibri" panose="020F0502020204030204" pitchFamily="34" charset="0"/>
            </a:endParaRPr>
          </a:p>
          <a:p>
            <a:pPr hangingPunct="0"/>
            <a:r>
              <a:rPr lang="en-GB" sz="2400" b="1" dirty="0">
                <a:latin typeface="Calibri" panose="020F0502020204030204" pitchFamily="34" charset="0"/>
              </a:rPr>
              <a:t> </a:t>
            </a:r>
          </a:p>
          <a:p>
            <a:pPr hangingPunct="0"/>
            <a:endParaRPr lang="en-GB" sz="2400" dirty="0">
              <a:latin typeface="+mj-lt"/>
            </a:endParaRPr>
          </a:p>
        </p:txBody>
      </p:sp>
    </p:spTree>
    <p:extLst>
      <p:ext uri="{BB962C8B-B14F-4D97-AF65-F5344CB8AC3E}">
        <p14:creationId xmlns:p14="http://schemas.microsoft.com/office/powerpoint/2010/main" val="1133520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87"/>
          <p:cNvSpPr txBox="1">
            <a:spLocks/>
          </p:cNvSpPr>
          <p:nvPr/>
        </p:nvSpPr>
        <p:spPr>
          <a:xfrm>
            <a:off x="974233" y="902089"/>
            <a:ext cx="11633982" cy="4276579"/>
          </a:xfrm>
          <a:prstGeom prst="rect">
            <a:avLst/>
          </a:prstGeom>
        </p:spPr>
        <p:txBody>
          <a:bodyPr vert="horz" lIns="0" tIns="0" rIns="0" bIns="0" rtlCol="0">
            <a:normAutofit fontScale="47500" lnSpcReduction="20000"/>
          </a:bodyPr>
          <a:lstStyle>
            <a:lvl1pPr marL="0" indent="0" algn="l" defTabSz="914400" rtl="0" eaLnBrk="1" latinLnBrk="0" hangingPunct="1">
              <a:lnSpc>
                <a:spcPct val="90000"/>
              </a:lnSpc>
              <a:spcBef>
                <a:spcPts val="1000"/>
              </a:spcBef>
              <a:buFont typeface="Arial" panose="020B0604020202020204" pitchFamily="34" charset="0"/>
              <a:buNone/>
              <a:defRPr sz="3000" kern="1200">
                <a:solidFill>
                  <a:schemeClr val="tx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0000"/>
              </a:lnSpc>
              <a:defRPr sz="1800"/>
            </a:pPr>
            <a:r>
              <a:rPr lang="en-GB" sz="5800" b="1">
                <a:solidFill>
                  <a:schemeClr val="accent4">
                    <a:lumMod val="75000"/>
                  </a:schemeClr>
                </a:solidFill>
              </a:rPr>
              <a:t>Manylion Cyswllt </a:t>
            </a:r>
            <a:r>
              <a:rPr lang="en-GB" sz="5800" b="1"/>
              <a:t>| Contact Details</a:t>
            </a:r>
            <a:endParaRPr lang="en-GB" sz="5800" b="1">
              <a:solidFill>
                <a:srgbClr val="DE0058"/>
              </a:solidFill>
            </a:endParaRPr>
          </a:p>
          <a:p>
            <a:pPr>
              <a:lnSpc>
                <a:spcPct val="100000"/>
              </a:lnSpc>
              <a:defRPr sz="1800"/>
            </a:pPr>
            <a:endParaRPr lang="en-GB" sz="2200" b="1"/>
          </a:p>
          <a:p>
            <a:pPr>
              <a:lnSpc>
                <a:spcPct val="100000"/>
              </a:lnSpc>
              <a:defRPr sz="1800"/>
            </a:pPr>
            <a:endParaRPr lang="en-GB" sz="2600" b="1"/>
          </a:p>
          <a:p>
            <a:pPr>
              <a:lnSpc>
                <a:spcPct val="100000"/>
              </a:lnSpc>
              <a:defRPr sz="1800"/>
            </a:pPr>
            <a:r>
              <a:rPr lang="en-GB" sz="3400" b="1" err="1">
                <a:solidFill>
                  <a:schemeClr val="accent4">
                    <a:lumMod val="75000"/>
                  </a:schemeClr>
                </a:solidFill>
              </a:rPr>
              <a:t>Trydar</a:t>
            </a:r>
            <a:r>
              <a:rPr lang="en-GB" sz="3400" b="1">
                <a:solidFill>
                  <a:schemeClr val="accent4">
                    <a:lumMod val="75000"/>
                  </a:schemeClr>
                </a:solidFill>
              </a:rPr>
              <a:t> </a:t>
            </a:r>
            <a:r>
              <a:rPr lang="en-GB" sz="3400" b="1"/>
              <a:t>|</a:t>
            </a:r>
            <a:r>
              <a:rPr lang="en-GB" sz="3400" b="1">
                <a:solidFill>
                  <a:schemeClr val="accent4">
                    <a:lumMod val="75000"/>
                  </a:schemeClr>
                </a:solidFill>
              </a:rPr>
              <a:t> </a:t>
            </a:r>
            <a:r>
              <a:rPr lang="en-GB" sz="3400" b="1"/>
              <a:t>Twitter</a:t>
            </a:r>
            <a:r>
              <a:rPr lang="en-GB" sz="3400" b="1">
                <a:solidFill>
                  <a:srgbClr val="DE0058"/>
                </a:solidFill>
              </a:rPr>
              <a:t>              		</a:t>
            </a:r>
            <a:r>
              <a:rPr lang="en-GB" sz="3400" b="1">
                <a:solidFill>
                  <a:schemeClr val="accent4">
                    <a:lumMod val="75000"/>
                  </a:schemeClr>
                </a:solidFill>
              </a:rPr>
              <a:t>@</a:t>
            </a:r>
            <a:r>
              <a:rPr lang="en-GB" sz="3400" b="1" err="1">
                <a:solidFill>
                  <a:schemeClr val="accent4">
                    <a:lumMod val="75000"/>
                  </a:schemeClr>
                </a:solidFill>
              </a:rPr>
              <a:t>complantcymru</a:t>
            </a:r>
            <a:r>
              <a:rPr lang="en-GB" sz="3400" b="1">
                <a:solidFill>
                  <a:schemeClr val="accent4">
                    <a:lumMod val="75000"/>
                  </a:schemeClr>
                </a:solidFill>
              </a:rPr>
              <a:t> </a:t>
            </a:r>
            <a:r>
              <a:rPr lang="en-GB" sz="3400" b="1"/>
              <a:t>|</a:t>
            </a:r>
            <a:r>
              <a:rPr lang="en-GB" sz="3400" b="1">
                <a:solidFill>
                  <a:srgbClr val="DE0058"/>
                </a:solidFill>
              </a:rPr>
              <a:t> </a:t>
            </a:r>
            <a:r>
              <a:rPr lang="en-GB" sz="3400" b="1"/>
              <a:t>@</a:t>
            </a:r>
            <a:r>
              <a:rPr lang="en-GB" sz="3400" b="1" err="1"/>
              <a:t>childcomwales</a:t>
            </a:r>
            <a:endParaRPr lang="en-GB" sz="3400" b="1"/>
          </a:p>
          <a:p>
            <a:pPr>
              <a:lnSpc>
                <a:spcPct val="100000"/>
              </a:lnSpc>
              <a:defRPr sz="1800"/>
            </a:pPr>
            <a:r>
              <a:rPr lang="en-GB" sz="3400" b="1"/>
              <a:t>Instagram</a:t>
            </a:r>
            <a:r>
              <a:rPr lang="en-GB" sz="3400" b="1">
                <a:solidFill>
                  <a:srgbClr val="DE0058"/>
                </a:solidFill>
              </a:rPr>
              <a:t>			</a:t>
            </a:r>
            <a:r>
              <a:rPr lang="en-GB" sz="3400" b="1"/>
              <a:t>@</a:t>
            </a:r>
            <a:r>
              <a:rPr lang="en-GB" sz="3400" b="1" err="1"/>
              <a:t>childcomwales</a:t>
            </a:r>
            <a:endParaRPr lang="en-GB" sz="3400" b="1"/>
          </a:p>
          <a:p>
            <a:pPr>
              <a:lnSpc>
                <a:spcPct val="100000"/>
              </a:lnSpc>
              <a:defRPr sz="1800"/>
            </a:pPr>
            <a:r>
              <a:rPr lang="en-GB" sz="3400" b="1" err="1">
                <a:solidFill>
                  <a:schemeClr val="accent4">
                    <a:lumMod val="75000"/>
                  </a:schemeClr>
                </a:solidFill>
              </a:rPr>
              <a:t>Awr</a:t>
            </a:r>
            <a:r>
              <a:rPr lang="en-GB" sz="3400" b="1">
                <a:solidFill>
                  <a:schemeClr val="accent4">
                    <a:lumMod val="75000"/>
                  </a:schemeClr>
                </a:solidFill>
              </a:rPr>
              <a:t> </a:t>
            </a:r>
            <a:r>
              <a:rPr lang="en-GB" sz="3400" b="1" err="1">
                <a:solidFill>
                  <a:schemeClr val="accent4">
                    <a:lumMod val="75000"/>
                  </a:schemeClr>
                </a:solidFill>
              </a:rPr>
              <a:t>Hawliau</a:t>
            </a:r>
            <a:r>
              <a:rPr lang="en-GB" sz="3400" b="1">
                <a:solidFill>
                  <a:schemeClr val="accent4">
                    <a:lumMod val="75000"/>
                  </a:schemeClr>
                </a:solidFill>
              </a:rPr>
              <a:t> </a:t>
            </a:r>
            <a:r>
              <a:rPr lang="en-GB" sz="3400" b="1"/>
              <a:t>|Rights Hour  		</a:t>
            </a:r>
            <a:r>
              <a:rPr lang="en-GB" sz="3400" b="1" err="1">
                <a:solidFill>
                  <a:schemeClr val="accent4">
                    <a:lumMod val="75000"/>
                  </a:schemeClr>
                </a:solidFill>
              </a:rPr>
              <a:t>Dydd</a:t>
            </a:r>
            <a:r>
              <a:rPr lang="en-GB" sz="3400" b="1">
                <a:solidFill>
                  <a:schemeClr val="accent4">
                    <a:lumMod val="75000"/>
                  </a:schemeClr>
                </a:solidFill>
              </a:rPr>
              <a:t> </a:t>
            </a:r>
            <a:r>
              <a:rPr lang="en-GB" sz="3400" b="1" err="1">
                <a:solidFill>
                  <a:schemeClr val="accent4">
                    <a:lumMod val="75000"/>
                  </a:schemeClr>
                </a:solidFill>
              </a:rPr>
              <a:t>Gwener</a:t>
            </a:r>
            <a:r>
              <a:rPr lang="en-GB" sz="3400" b="1">
                <a:solidFill>
                  <a:schemeClr val="accent4">
                    <a:lumMod val="75000"/>
                  </a:schemeClr>
                </a:solidFill>
              </a:rPr>
              <a:t> </a:t>
            </a:r>
            <a:r>
              <a:rPr lang="en-GB" sz="3400" b="1"/>
              <a:t>|Friday 12- 1 </a:t>
            </a:r>
          </a:p>
          <a:p>
            <a:pPr>
              <a:lnSpc>
                <a:spcPct val="100000"/>
              </a:lnSpc>
              <a:defRPr sz="1800"/>
            </a:pPr>
            <a:r>
              <a:rPr lang="en-GB" sz="3400" b="1" err="1">
                <a:solidFill>
                  <a:schemeClr val="accent4">
                    <a:lumMod val="75000"/>
                  </a:schemeClr>
                </a:solidFill>
              </a:rPr>
              <a:t>Ffôn</a:t>
            </a:r>
            <a:r>
              <a:rPr lang="en-GB" sz="3400" b="1">
                <a:solidFill>
                  <a:srgbClr val="DE0058"/>
                </a:solidFill>
              </a:rPr>
              <a:t>  </a:t>
            </a:r>
            <a:r>
              <a:rPr lang="en-GB" sz="3400" b="1"/>
              <a:t>| Phone</a:t>
            </a:r>
            <a:r>
              <a:rPr lang="en-GB" sz="3400"/>
              <a:t>             		</a:t>
            </a:r>
            <a:r>
              <a:rPr lang="en-GB" sz="3400" b="1"/>
              <a:t>01792 765600</a:t>
            </a:r>
          </a:p>
          <a:p>
            <a:pPr>
              <a:lnSpc>
                <a:spcPct val="100000"/>
              </a:lnSpc>
              <a:defRPr sz="1800"/>
            </a:pPr>
            <a:r>
              <a:rPr lang="en-GB" sz="3400" b="1" err="1">
                <a:solidFill>
                  <a:schemeClr val="accent4">
                    <a:lumMod val="75000"/>
                  </a:schemeClr>
                </a:solidFill>
              </a:rPr>
              <a:t>Ebost</a:t>
            </a:r>
            <a:r>
              <a:rPr lang="en-GB" sz="3400" b="1">
                <a:solidFill>
                  <a:schemeClr val="accent4">
                    <a:lumMod val="75000"/>
                  </a:schemeClr>
                </a:solidFill>
              </a:rPr>
              <a:t> </a:t>
            </a:r>
            <a:r>
              <a:rPr lang="en-GB" sz="3400" b="1"/>
              <a:t>| Email   </a:t>
            </a:r>
            <a:r>
              <a:rPr lang="en-GB" sz="3400"/>
              <a:t>             		</a:t>
            </a:r>
            <a:r>
              <a:rPr lang="en-GB" sz="3400" u="sng">
                <a:solidFill>
                  <a:srgbClr val="0563C1"/>
                </a:solidFill>
                <a:uFill>
                  <a:solidFill>
                    <a:srgbClr val="0563C1"/>
                  </a:solidFill>
                </a:uFill>
                <a:hlinkClick r:id="rId3"/>
              </a:rPr>
              <a:t>post@childcomwales.org.uk</a:t>
            </a:r>
            <a:r>
              <a:rPr lang="en-GB" sz="3400" u="sng">
                <a:solidFill>
                  <a:srgbClr val="0563C1"/>
                </a:solidFill>
                <a:uFill>
                  <a:solidFill>
                    <a:srgbClr val="0563C1"/>
                  </a:solidFill>
                </a:uFill>
              </a:rPr>
              <a:t> </a:t>
            </a:r>
            <a:r>
              <a:rPr lang="en-GB" sz="3400"/>
              <a:t>| </a:t>
            </a:r>
            <a:r>
              <a:rPr lang="en-GB" sz="3400" u="sng">
                <a:solidFill>
                  <a:srgbClr val="0563C1"/>
                </a:solidFill>
                <a:uFill>
                  <a:solidFill>
                    <a:srgbClr val="0563C1"/>
                  </a:solidFill>
                </a:uFill>
              </a:rPr>
              <a:t>post@complantcymru.org.uk </a:t>
            </a:r>
          </a:p>
          <a:p>
            <a:pPr>
              <a:lnSpc>
                <a:spcPct val="100000"/>
              </a:lnSpc>
              <a:defRPr sz="1800"/>
            </a:pPr>
            <a:r>
              <a:rPr lang="en-GB" sz="3400" b="1"/>
              <a:t>Facebook				</a:t>
            </a:r>
            <a:r>
              <a:rPr lang="en-GB" sz="3400">
                <a:hlinkClick r:id="rId4"/>
              </a:rPr>
              <a:t>https://www.facebook.com/childcomwales/</a:t>
            </a:r>
            <a:endParaRPr lang="en-GB" sz="3400"/>
          </a:p>
          <a:p>
            <a:pPr>
              <a:lnSpc>
                <a:spcPct val="100000"/>
              </a:lnSpc>
              <a:defRPr sz="1800"/>
            </a:pPr>
            <a:r>
              <a:rPr lang="en-GB" sz="3400" b="1" err="1">
                <a:solidFill>
                  <a:schemeClr val="accent4">
                    <a:lumMod val="75000"/>
                  </a:schemeClr>
                </a:solidFill>
              </a:rPr>
              <a:t>Gwefan</a:t>
            </a:r>
            <a:r>
              <a:rPr lang="en-GB" sz="3400"/>
              <a:t>  </a:t>
            </a:r>
            <a:r>
              <a:rPr lang="en-GB" sz="3400" b="1"/>
              <a:t>| Website   		</a:t>
            </a:r>
            <a:r>
              <a:rPr lang="en-GB" sz="3400" u="sng">
                <a:solidFill>
                  <a:srgbClr val="0563C1"/>
                </a:solidFill>
                <a:uFill>
                  <a:solidFill>
                    <a:srgbClr val="0563C1"/>
                  </a:solidFill>
                </a:uFill>
                <a:hlinkClick r:id="" invalidUrl="http://www.childcomwales.org.uk%7C/"/>
              </a:rPr>
              <a:t>www.childcomwales.org.uk</a:t>
            </a:r>
            <a:r>
              <a:rPr lang="en-GB" sz="3400">
                <a:hlinkClick r:id="" invalidUrl="http://www.childcomwales.org.uk%7C/"/>
              </a:rPr>
              <a:t>|</a:t>
            </a:r>
            <a:r>
              <a:rPr lang="en-GB" sz="3400"/>
              <a:t> </a:t>
            </a:r>
            <a:r>
              <a:rPr lang="en-GB" sz="3400" u="sng">
                <a:solidFill>
                  <a:srgbClr val="0563C1"/>
                </a:solidFill>
                <a:uFill>
                  <a:solidFill>
                    <a:srgbClr val="0563C1"/>
                  </a:solidFill>
                </a:uFill>
                <a:hlinkClick r:id="rId5"/>
              </a:rPr>
              <a:t>www.complantcymru.org.uk</a:t>
            </a:r>
            <a:endParaRPr lang="en-GB" sz="3400" u="sng">
              <a:solidFill>
                <a:srgbClr val="0563C1"/>
              </a:solidFill>
              <a:uFill>
                <a:solidFill>
                  <a:srgbClr val="0563C1"/>
                </a:solidFill>
              </a:uFill>
            </a:endParaRPr>
          </a:p>
          <a:p>
            <a:pPr>
              <a:lnSpc>
                <a:spcPct val="100000"/>
              </a:lnSpc>
              <a:defRPr sz="1800"/>
            </a:pPr>
            <a:endParaRPr lang="en-GB" sz="2200"/>
          </a:p>
          <a:p>
            <a:pPr>
              <a:lnSpc>
                <a:spcPct val="100000"/>
              </a:lnSpc>
              <a:defRPr sz="1800"/>
            </a:pPr>
            <a:r>
              <a:rPr lang="en-GB" sz="2200"/>
              <a:t>          </a:t>
            </a:r>
          </a:p>
          <a:p>
            <a:pPr>
              <a:lnSpc>
                <a:spcPct val="100000"/>
              </a:lnSpc>
              <a:defRPr sz="1800"/>
            </a:pPr>
            <a:r>
              <a:rPr lang="en-GB" sz="2200"/>
              <a:t>                                     </a:t>
            </a:r>
          </a:p>
        </p:txBody>
      </p:sp>
    </p:spTree>
    <p:extLst>
      <p:ext uri="{BB962C8B-B14F-4D97-AF65-F5344CB8AC3E}">
        <p14:creationId xmlns:p14="http://schemas.microsoft.com/office/powerpoint/2010/main" val="3396632983"/>
      </p:ext>
    </p:extLst>
  </p:cSld>
  <p:clrMapOvr>
    <a:masterClrMapping/>
  </p:clrMapOvr>
</p:sld>
</file>

<file path=ppt/theme/theme1.xml><?xml version="1.0" encoding="utf-8"?>
<a:theme xmlns:a="http://schemas.openxmlformats.org/drawingml/2006/main" name="Office Theme">
  <a:themeElements>
    <a:clrScheme name="CComm">
      <a:dk1>
        <a:sysClr val="windowText" lastClr="000000"/>
      </a:dk1>
      <a:lt1>
        <a:sysClr val="window" lastClr="FFFFFF"/>
      </a:lt1>
      <a:dk2>
        <a:srgbClr val="414042"/>
      </a:dk2>
      <a:lt2>
        <a:srgbClr val="ED1556"/>
      </a:lt2>
      <a:accent1>
        <a:srgbClr val="0072BC"/>
      </a:accent1>
      <a:accent2>
        <a:srgbClr val="FDB913"/>
      </a:accent2>
      <a:accent3>
        <a:srgbClr val="27AAE1"/>
      </a:accent3>
      <a:accent4>
        <a:srgbClr val="EE3D96"/>
      </a:accent4>
      <a:accent5>
        <a:srgbClr val="A978B4"/>
      </a:accent5>
      <a:accent6>
        <a:srgbClr val="B3D235"/>
      </a:accent6>
      <a:hlink>
        <a:srgbClr val="0563C1"/>
      </a:hlink>
      <a:folHlink>
        <a:srgbClr val="954F72"/>
      </a:folHlink>
    </a:clrScheme>
    <a:fontScheme name="CCom">
      <a:majorFont>
        <a:latin typeface="VAG Rounded"/>
        <a:ea typeface=""/>
        <a:cs typeface=""/>
      </a:majorFont>
      <a:minorFont>
        <a:latin typeface="VAG Rounded St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c2018.potx" id="{B0D8CF57-D8FC-43EB-9088-CCE5842F2899}" vid="{29BCE122-BF80-41C0-B566-8E18204F271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4" ma:contentTypeDescription="Create a new document." ma:contentTypeScope="" ma:versionID="dbe92236eb52756637cf95a5975600e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0779b79f0bdd1f697d581aed2de9f84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EB514A1B-030C-4213-B0DF-F272B3C87C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21D8E49-D70F-4562-A934-85F7BFD90EBE}">
  <ds:schemaRefs>
    <ds:schemaRef ds:uri="http://schemas.microsoft.com/sharepoint/v3/contenttype/forms"/>
  </ds:schemaRefs>
</ds:datastoreItem>
</file>

<file path=customXml/itemProps3.xml><?xml version="1.0" encoding="utf-8"?>
<ds:datastoreItem xmlns:ds="http://schemas.openxmlformats.org/officeDocument/2006/customXml" ds:itemID="{626CCF13-9911-4B37-9CBD-CA61567403E0}">
  <ds:schemaRefs>
    <ds:schemaRef ds:uri="http://schemas.microsoft.com/office/2006/metadata/properties"/>
    <ds:schemaRef ds:uri="http://schemas.microsoft.com/office/infopath/2007/PartnerControls"/>
    <ds:schemaRef ds:uri="http://purl.org/dc/dcmitype/"/>
    <ds:schemaRef ds:uri="http://purl.org/dc/elements/1.1/"/>
    <ds:schemaRef ds:uri="http://schemas.microsoft.com/office/2006/documentManagement/types"/>
    <ds:schemaRef ds:uri="http://www.w3.org/XML/1998/namespace"/>
    <ds:schemaRef ds:uri="http://purl.org/dc/terms/"/>
    <ds:schemaRef ds:uri="http://schemas.openxmlformats.org/package/2006/metadata/core-properties"/>
    <ds:schemaRef ds:uri="92c24619-d6d5-42cf-b618-23d930ad9f20"/>
  </ds:schemaRefs>
</ds:datastoreItem>
</file>

<file path=docProps/app.xml><?xml version="1.0" encoding="utf-8"?>
<Properties xmlns="http://schemas.openxmlformats.org/officeDocument/2006/extended-properties" xmlns:vt="http://schemas.openxmlformats.org/officeDocument/2006/docPropsVTypes">
  <Template>cc2018</Template>
  <TotalTime>122</TotalTime>
  <Words>1567</Words>
  <Application>Microsoft Macintosh PowerPoint</Application>
  <PresentationFormat>Widescreen</PresentationFormat>
  <Paragraphs>253</Paragraphs>
  <Slides>30</Slides>
  <Notes>28</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GillSans</vt:lpstr>
      <vt:lpstr>VAG Rounded</vt:lpstr>
      <vt:lpstr>Helvetica Neue</vt:lpstr>
      <vt:lpstr>Gill Sans</vt:lpstr>
      <vt:lpstr>Calibri</vt:lpstr>
      <vt:lpstr>VAG Rounded Std Light</vt:lpstr>
      <vt:lpstr>Times New Roman</vt:lpstr>
      <vt:lpstr>Arial</vt:lpstr>
      <vt:lpstr>VAG Rounded Std Thin</vt:lpstr>
      <vt:lpstr>Office Theme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Quiz!</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Siwan Dafydd</dc:creator>
  <cp:lastModifiedBy>Tom Cox</cp:lastModifiedBy>
  <cp:revision>14</cp:revision>
  <cp:lastPrinted>2019-09-02T11:37:58Z</cp:lastPrinted>
  <dcterms:created xsi:type="dcterms:W3CDTF">2019-03-26T15:18:01Z</dcterms:created>
  <dcterms:modified xsi:type="dcterms:W3CDTF">2021-09-29T18:35:04Z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