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78" r:id="rId4"/>
    <p:sldId id="258" r:id="rId5"/>
    <p:sldId id="279" r:id="rId6"/>
    <p:sldId id="275" r:id="rId7"/>
    <p:sldId id="280" r:id="rId8"/>
    <p:sldId id="259" r:id="rId9"/>
    <p:sldId id="260" r:id="rId10"/>
    <p:sldId id="276" r:id="rId11"/>
    <p:sldId id="273" r:id="rId12"/>
    <p:sldId id="281"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91" autoAdjust="0"/>
  </p:normalViewPr>
  <p:slideViewPr>
    <p:cSldViewPr snapToGrid="0">
      <p:cViewPr varScale="1">
        <p:scale>
          <a:sx n="86" d="100"/>
          <a:sy n="86" d="100"/>
        </p:scale>
        <p:origin x="562" y="-50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D61D3C-8E6B-4A9D-B0C1-EAB228BDF894}" type="datetimeFigureOut">
              <a:rPr lang="en-IN" smtClean="0"/>
              <a:t>12-08-2022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456287-D597-4A94-AD17-F8EADF0013AA}" type="slidenum">
              <a:rPr lang="en-IN" smtClean="0"/>
              <a:t>‹#›</a:t>
            </a:fld>
            <a:endParaRPr lang="en-IN"/>
          </a:p>
        </p:txBody>
      </p:sp>
    </p:spTree>
    <p:extLst>
      <p:ext uri="{BB962C8B-B14F-4D97-AF65-F5344CB8AC3E}">
        <p14:creationId xmlns:p14="http://schemas.microsoft.com/office/powerpoint/2010/main" val="3691862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research has demonstrated that academic skills are associated with the strategic incorporation and abilities of an individual that help to qualify within the academics. However the employability skills are the capability of an individual that help to work with the organization in career. These skills help the individual to work within the organization and advance the skills that are required for the workplace.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E8456287-D597-4A94-AD17-F8EADF0013AA}" type="slidenum">
              <a:rPr lang="en-IN" smtClean="0"/>
              <a:t>2</a:t>
            </a:fld>
            <a:endParaRPr lang="en-IN"/>
          </a:p>
        </p:txBody>
      </p:sp>
    </p:spTree>
    <p:extLst>
      <p:ext uri="{BB962C8B-B14F-4D97-AF65-F5344CB8AC3E}">
        <p14:creationId xmlns:p14="http://schemas.microsoft.com/office/powerpoint/2010/main" val="2085114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is identified that the academics and employability skills are associated with communication skill organization skill self management skill </a:t>
            </a:r>
            <a:r>
              <a:rPr lang="en-US" sz="1200" b="0" i="0" u="none" strike="noStrike" kern="1200" dirty="0" err="1">
                <a:solidFill>
                  <a:schemeClr val="tx1"/>
                </a:solidFill>
                <a:effectLst/>
                <a:latin typeface="+mn-lt"/>
                <a:ea typeface="+mn-ea"/>
                <a:cs typeface="+mn-cs"/>
              </a:rPr>
              <a:t>interportional</a:t>
            </a:r>
            <a:r>
              <a:rPr lang="en-US" sz="1200" b="0" i="0" u="none" strike="noStrike" kern="1200" dirty="0">
                <a:solidFill>
                  <a:schemeClr val="tx1"/>
                </a:solidFill>
                <a:effectLst/>
                <a:latin typeface="+mn-lt"/>
                <a:ea typeface="+mn-ea"/>
                <a:cs typeface="+mn-cs"/>
              </a:rPr>
              <a:t> skill academic reading skill and academic writing skill that help an individual to get a sustainable career. Academic skills and employability skills can be effectively enhanced within the individual according to the scope of future career.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E8456287-D597-4A94-AD17-F8EADF0013AA}" type="slidenum">
              <a:rPr lang="en-IN" smtClean="0"/>
              <a:t>3</a:t>
            </a:fld>
            <a:endParaRPr lang="en-IN"/>
          </a:p>
        </p:txBody>
      </p:sp>
    </p:spTree>
    <p:extLst>
      <p:ext uri="{BB962C8B-B14F-4D97-AF65-F5344CB8AC3E}">
        <p14:creationId xmlns:p14="http://schemas.microsoft.com/office/powerpoint/2010/main" val="4114093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chosen career is human resource manager as I am interested in this job role within a reputed and renowned organization where I can get a handsome amount of money as my salary. The chosen carrier is based on providing the routine function of the human resources department from all across the globe along with interviewing and administrative pay. It also involves the enforcement of policies and practices within the organization.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E8456287-D597-4A94-AD17-F8EADF0013AA}" type="slidenum">
              <a:rPr lang="en-IN" smtClean="0"/>
              <a:t>4</a:t>
            </a:fld>
            <a:endParaRPr lang="en-IN"/>
          </a:p>
        </p:txBody>
      </p:sp>
    </p:spTree>
    <p:extLst>
      <p:ext uri="{BB962C8B-B14F-4D97-AF65-F5344CB8AC3E}">
        <p14:creationId xmlns:p14="http://schemas.microsoft.com/office/powerpoint/2010/main" val="1043216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research has demonstrated that the scope of HR management involves the meeting with individuals with the help of which it can become easier for me to gain knowledge about talking to people and understanding them appropriately. It can also be useful for me in terms of competing with the job role according to the skills. However, it can also be useful for me to enhance the scope of exploring the world due to which I want to pursue this job role in my future.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E8456287-D597-4A94-AD17-F8EADF0013AA}" type="slidenum">
              <a:rPr lang="en-IN" smtClean="0"/>
              <a:t>5</a:t>
            </a:fld>
            <a:endParaRPr lang="en-IN"/>
          </a:p>
        </p:txBody>
      </p:sp>
    </p:spTree>
    <p:extLst>
      <p:ext uri="{BB962C8B-B14F-4D97-AF65-F5344CB8AC3E}">
        <p14:creationId xmlns:p14="http://schemas.microsoft.com/office/powerpoint/2010/main" val="2928167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There are different employability skills that are there within myself that can be useful for me to become a human resource manager. It can also be demonstrated that a human resource manager needs to have a proper communication skill so that they can communicate with the stakeholders within the organization. In this context I have analyzed that I have effective communication skills which will help me to become a good human resource manager. however I am having good managing skills as well as coaching skill which we can also be useful for me to become a good human resource manager</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E8456287-D597-4A94-AD17-F8EADF0013AA}" type="slidenum">
              <a:rPr lang="en-IN" smtClean="0"/>
              <a:t>6</a:t>
            </a:fld>
            <a:endParaRPr lang="en-IN"/>
          </a:p>
        </p:txBody>
      </p:sp>
    </p:spTree>
    <p:extLst>
      <p:ext uri="{BB962C8B-B14F-4D97-AF65-F5344CB8AC3E}">
        <p14:creationId xmlns:p14="http://schemas.microsoft.com/office/powerpoint/2010/main" val="3957505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Leadership skills are also there within myself that can also be useful for me to become a good human resource manager. However I have excellent interpersonal and flexibility skills which will also help me to work with the staff members as well as become a good human resource manager.</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E8456287-D597-4A94-AD17-F8EADF0013AA}" type="slidenum">
              <a:rPr lang="en-IN" smtClean="0"/>
              <a:t>7</a:t>
            </a:fld>
            <a:endParaRPr lang="en-IN"/>
          </a:p>
        </p:txBody>
      </p:sp>
    </p:spTree>
    <p:extLst>
      <p:ext uri="{BB962C8B-B14F-4D97-AF65-F5344CB8AC3E}">
        <p14:creationId xmlns:p14="http://schemas.microsoft.com/office/powerpoint/2010/main" val="2878162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can be demonstrated that there are several skills within myself that are strengths such as interpersonal skills, communication skills, leadership skills and flexibility skills that can be useful for me to become an advanced individual within my organization. However there are some skills that need to be enhanced such as negotiation and time management skills as I am liking these skills. In this context the weaknesses can lead me towards negatively impacting my professional career.</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E8456287-D597-4A94-AD17-F8EADF0013AA}" type="slidenum">
              <a:rPr lang="en-IN" smtClean="0"/>
              <a:t>8</a:t>
            </a:fld>
            <a:endParaRPr lang="en-IN"/>
          </a:p>
        </p:txBody>
      </p:sp>
    </p:spTree>
    <p:extLst>
      <p:ext uri="{BB962C8B-B14F-4D97-AF65-F5344CB8AC3E}">
        <p14:creationId xmlns:p14="http://schemas.microsoft.com/office/powerpoint/2010/main" val="2268512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b="0" dirty="0">
              <a:effectLst/>
            </a:endParaRPr>
          </a:p>
        </p:txBody>
      </p:sp>
      <p:sp>
        <p:nvSpPr>
          <p:cNvPr id="4" name="Slide Number Placeholder 3"/>
          <p:cNvSpPr>
            <a:spLocks noGrp="1"/>
          </p:cNvSpPr>
          <p:nvPr>
            <p:ph type="sldNum" sz="quarter" idx="5"/>
          </p:nvPr>
        </p:nvSpPr>
        <p:spPr/>
        <p:txBody>
          <a:bodyPr/>
          <a:lstStyle/>
          <a:p>
            <a:fld id="{E8456287-D597-4A94-AD17-F8EADF0013AA}" type="slidenum">
              <a:rPr lang="en-IN" smtClean="0"/>
              <a:t>9</a:t>
            </a:fld>
            <a:endParaRPr lang="en-IN"/>
          </a:p>
        </p:txBody>
      </p:sp>
    </p:spTree>
    <p:extLst>
      <p:ext uri="{BB962C8B-B14F-4D97-AF65-F5344CB8AC3E}">
        <p14:creationId xmlns:p14="http://schemas.microsoft.com/office/powerpoint/2010/main" val="1090450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has been analyzed that human resource managers are provided with huge options to work within the organization that starts from small to large enterprises all across the globe along with providing opportunity to gain appropriate working experience.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E8456287-D597-4A94-AD17-F8EADF0013AA}" type="slidenum">
              <a:rPr lang="en-IN" smtClean="0"/>
              <a:t>10</a:t>
            </a:fld>
            <a:endParaRPr lang="en-IN"/>
          </a:p>
        </p:txBody>
      </p:sp>
    </p:spTree>
    <p:extLst>
      <p:ext uri="{BB962C8B-B14F-4D97-AF65-F5344CB8AC3E}">
        <p14:creationId xmlns:p14="http://schemas.microsoft.com/office/powerpoint/2010/main" val="1297252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Academic skills are the Strategies and abilities of an individual that are made up of coal skills of an individual whereas employability skill or the abilities of an individual that help to work within an organization to enhance the career.</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E8456287-D597-4A94-AD17-F8EADF0013AA}" type="slidenum">
              <a:rPr lang="en-IN" smtClean="0"/>
              <a:t>11</a:t>
            </a:fld>
            <a:endParaRPr lang="en-IN"/>
          </a:p>
        </p:txBody>
      </p:sp>
    </p:spTree>
    <p:extLst>
      <p:ext uri="{BB962C8B-B14F-4D97-AF65-F5344CB8AC3E}">
        <p14:creationId xmlns:p14="http://schemas.microsoft.com/office/powerpoint/2010/main" val="2256572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It can be concluded that human resource managers is the chosen career for myself</a:t>
            </a:r>
          </a:p>
          <a:p>
            <a:pPr rtl="0" fontAlgn="base"/>
            <a:r>
              <a:rPr lang="en-US" sz="1200" b="0" i="0" u="none" strike="noStrike" kern="1200" dirty="0">
                <a:solidFill>
                  <a:schemeClr val="tx1"/>
                </a:solidFill>
                <a:effectLst/>
                <a:latin typeface="+mn-lt"/>
                <a:ea typeface="+mn-ea"/>
                <a:cs typeface="+mn-cs"/>
              </a:rPr>
              <a:t>This career option has been chosen by myself to enhance the opportunity for me to work in all kind of organization starts from small to large</a:t>
            </a:r>
          </a:p>
        </p:txBody>
      </p:sp>
      <p:sp>
        <p:nvSpPr>
          <p:cNvPr id="4" name="Slide Number Placeholder 3"/>
          <p:cNvSpPr>
            <a:spLocks noGrp="1"/>
          </p:cNvSpPr>
          <p:nvPr>
            <p:ph type="sldNum" sz="quarter" idx="5"/>
          </p:nvPr>
        </p:nvSpPr>
        <p:spPr/>
        <p:txBody>
          <a:bodyPr/>
          <a:lstStyle/>
          <a:p>
            <a:fld id="{E8456287-D597-4A94-AD17-F8EADF0013AA}" type="slidenum">
              <a:rPr lang="en-IN" smtClean="0"/>
              <a:t>12</a:t>
            </a:fld>
            <a:endParaRPr lang="en-IN"/>
          </a:p>
        </p:txBody>
      </p:sp>
    </p:spTree>
    <p:extLst>
      <p:ext uri="{BB962C8B-B14F-4D97-AF65-F5344CB8AC3E}">
        <p14:creationId xmlns:p14="http://schemas.microsoft.com/office/powerpoint/2010/main" val="6884289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E8456287-D597-4A94-AD17-F8EADF0013AA}" type="slidenum">
              <a:rPr lang="en-IN" smtClean="0"/>
              <a:t>13</a:t>
            </a:fld>
            <a:endParaRPr lang="en-IN"/>
          </a:p>
        </p:txBody>
      </p:sp>
    </p:spTree>
    <p:extLst>
      <p:ext uri="{BB962C8B-B14F-4D97-AF65-F5344CB8AC3E}">
        <p14:creationId xmlns:p14="http://schemas.microsoft.com/office/powerpoint/2010/main" val="2881697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8/12/2022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8/12/2022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8/12/2022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8/12/2022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8/12/2022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8/12/2022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8/12/2022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2BECB-1A70-4BCE-B7F7-C0FA6A3799E2}"/>
              </a:ext>
            </a:extLst>
          </p:cNvPr>
          <p:cNvSpPr>
            <a:spLocks noGrp="1"/>
          </p:cNvSpPr>
          <p:nvPr>
            <p:ph type="ctrTitle"/>
          </p:nvPr>
        </p:nvSpPr>
        <p:spPr>
          <a:xfrm>
            <a:off x="2411347" y="958788"/>
            <a:ext cx="8135326" cy="7146526"/>
          </a:xfrm>
        </p:spPr>
        <p:txBody>
          <a:bodyPr>
            <a:noAutofit/>
          </a:bodyPr>
          <a:lstStyle/>
          <a:p>
            <a:pPr algn="ctr"/>
            <a:r>
              <a:rPr lang="en-US" sz="4000" b="1" dirty="0">
                <a:cs typeface="Times New Roman" panose="02020603050405020304" pitchFamily="18" charset="0"/>
              </a:rPr>
              <a:t>Academic And Employability Skills</a:t>
            </a:r>
            <a:br>
              <a:rPr lang="en-US" sz="4000" b="1" dirty="0">
                <a:cs typeface="Times New Roman" panose="02020603050405020304" pitchFamily="18" charset="0"/>
              </a:rPr>
            </a:br>
            <a:r>
              <a:rPr lang="en-US" sz="4000" b="1" dirty="0">
                <a:cs typeface="Times New Roman" panose="02020603050405020304" pitchFamily="18" charset="0"/>
              </a:rPr>
              <a:t>Task 1: Individual presentation</a:t>
            </a:r>
            <a:br>
              <a:rPr lang="en-US" sz="4000" b="1" dirty="0">
                <a:cs typeface="Times New Roman" panose="02020603050405020304" pitchFamily="18" charset="0"/>
              </a:rPr>
            </a:br>
            <a:r>
              <a:rPr lang="en-US" sz="4000" b="1" dirty="0">
                <a:cs typeface="Times New Roman" panose="02020603050405020304" pitchFamily="18" charset="0"/>
              </a:rPr>
              <a:t> </a:t>
            </a:r>
            <a:r>
              <a:rPr lang="en-US" sz="3000" dirty="0" err="1">
                <a:latin typeface="Arial" panose="020B0604020202020204" pitchFamily="34" charset="0"/>
                <a:cs typeface="Arial" panose="020B0604020202020204" pitchFamily="34" charset="0"/>
              </a:rPr>
              <a:t>n</a:t>
            </a:r>
            <a:r>
              <a:rPr lang="en-US" sz="3000" cap="none" dirty="0" err="1">
                <a:latin typeface="Arial" panose="020B0604020202020204" pitchFamily="34" charset="0"/>
                <a:cs typeface="Arial" panose="020B0604020202020204" pitchFamily="34" charset="0"/>
              </a:rPr>
              <a:t>ame:Cristian</a:t>
            </a:r>
            <a:r>
              <a:rPr lang="en-US" sz="3000" cap="none" dirty="0">
                <a:latin typeface="Arial" panose="020B0604020202020204" pitchFamily="34" charset="0"/>
                <a:cs typeface="Arial" panose="020B0604020202020204" pitchFamily="34" charset="0"/>
              </a:rPr>
              <a:t> Suciu</a:t>
            </a:r>
            <a:br>
              <a:rPr lang="en-US" sz="3000" cap="none" dirty="0">
                <a:latin typeface="Arial" panose="020B0604020202020204" pitchFamily="34" charset="0"/>
                <a:cs typeface="Arial" panose="020B0604020202020204" pitchFamily="34" charset="0"/>
              </a:rPr>
            </a:br>
            <a:r>
              <a:rPr lang="en-US" sz="3000" cap="none" dirty="0">
                <a:latin typeface="Arial" panose="020B0604020202020204" pitchFamily="34" charset="0"/>
                <a:cs typeface="Arial" panose="020B0604020202020204" pitchFamily="34" charset="0"/>
              </a:rPr>
              <a:t>Student ID:2129234</a:t>
            </a:r>
            <a:br>
              <a:rPr lang="en-US" sz="3000" cap="none" dirty="0">
                <a:latin typeface="Arial" panose="020B0604020202020204" pitchFamily="34" charset="0"/>
                <a:cs typeface="Arial" panose="020B0604020202020204" pitchFamily="34" charset="0"/>
              </a:rPr>
            </a:br>
            <a:r>
              <a:rPr lang="en-US" sz="3000" cap="none" dirty="0" err="1">
                <a:latin typeface="Arial" panose="020B0604020202020204" pitchFamily="34" charset="0"/>
                <a:cs typeface="Arial" panose="020B0604020202020204" pitchFamily="34" charset="0"/>
              </a:rPr>
              <a:t>Module:Academic</a:t>
            </a:r>
            <a:r>
              <a:rPr lang="en-US" sz="3000" cap="none" dirty="0">
                <a:latin typeface="Arial" panose="020B0604020202020204" pitchFamily="34" charset="0"/>
                <a:cs typeface="Arial" panose="020B0604020202020204" pitchFamily="34" charset="0"/>
              </a:rPr>
              <a:t> </a:t>
            </a:r>
            <a:r>
              <a:rPr lang="en-GB" sz="3000" cap="none" dirty="0">
                <a:latin typeface="Arial" panose="020B0604020202020204" pitchFamily="34" charset="0"/>
                <a:cs typeface="Arial" panose="020B0604020202020204" pitchFamily="34" charset="0"/>
              </a:rPr>
              <a:t>Skills and Employability </a:t>
            </a:r>
            <a:br>
              <a:rPr lang="en-GB" sz="3000" cap="none" dirty="0">
                <a:latin typeface="Arial" panose="020B0604020202020204" pitchFamily="34" charset="0"/>
                <a:cs typeface="Arial" panose="020B0604020202020204" pitchFamily="34" charset="0"/>
              </a:rPr>
            </a:br>
            <a:r>
              <a:rPr lang="en-GB" sz="3000" cap="none" dirty="0">
                <a:latin typeface="Arial" panose="020B0604020202020204" pitchFamily="34" charset="0"/>
                <a:cs typeface="Arial" panose="020B0604020202020204" pitchFamily="34" charset="0"/>
              </a:rPr>
              <a:t>Module Code:BMSW4001</a:t>
            </a:r>
            <a:br>
              <a:rPr lang="en-GB" sz="3000" cap="none" dirty="0">
                <a:latin typeface="Arial" panose="020B0604020202020204" pitchFamily="34" charset="0"/>
                <a:cs typeface="Arial" panose="020B0604020202020204" pitchFamily="34" charset="0"/>
              </a:rPr>
            </a:br>
            <a:r>
              <a:rPr lang="en-GB" sz="3000" cap="none" dirty="0" err="1">
                <a:latin typeface="Arial" panose="020B0604020202020204" pitchFamily="34" charset="0"/>
                <a:cs typeface="Arial" panose="020B0604020202020204" pitchFamily="34" charset="0"/>
              </a:rPr>
              <a:t>Assignment:ACE</a:t>
            </a:r>
            <a:r>
              <a:rPr lang="en-GB" sz="3000" cap="none" dirty="0">
                <a:latin typeface="Arial" panose="020B0604020202020204" pitchFamily="34" charset="0"/>
                <a:cs typeface="Arial" panose="020B0604020202020204" pitchFamily="34" charset="0"/>
              </a:rPr>
              <a:t> Practical Portfolio</a:t>
            </a:r>
            <a:br>
              <a:rPr lang="en-GB" sz="3000" cap="none" dirty="0">
                <a:latin typeface="Arial" panose="020B0604020202020204" pitchFamily="34" charset="0"/>
                <a:cs typeface="Arial" panose="020B0604020202020204" pitchFamily="34" charset="0"/>
              </a:rPr>
            </a:br>
            <a:r>
              <a:rPr lang="en-GB" sz="3000" cap="none" dirty="0">
                <a:latin typeface="Arial" panose="020B0604020202020204" pitchFamily="34" charset="0"/>
                <a:cs typeface="Arial" panose="020B0604020202020204" pitchFamily="34" charset="0"/>
              </a:rPr>
              <a:t>Lecturer Name: Joanna Welsh</a:t>
            </a:r>
            <a:br>
              <a:rPr lang="en-US" sz="3000" cap="none" dirty="0">
                <a:latin typeface="Arial" panose="020B0604020202020204" pitchFamily="34" charset="0"/>
                <a:cs typeface="Arial" panose="020B0604020202020204" pitchFamily="34" charset="0"/>
              </a:rPr>
            </a:br>
            <a:br>
              <a:rPr lang="en-US" sz="2400" b="1" dirty="0">
                <a:cs typeface="Times New Roman" panose="02020603050405020304" pitchFamily="18" charset="0"/>
              </a:rPr>
            </a:br>
            <a:br>
              <a:rPr lang="en-US" sz="4000" b="1" dirty="0">
                <a:cs typeface="Times New Roman" panose="02020603050405020304" pitchFamily="18" charset="0"/>
              </a:rPr>
            </a:br>
            <a:br>
              <a:rPr lang="en-US" sz="4000" b="1" dirty="0">
                <a:cs typeface="Times New Roman" panose="02020603050405020304" pitchFamily="18" charset="0"/>
              </a:rPr>
            </a:br>
            <a:endParaRPr lang="en-US" sz="4000" b="1" dirty="0">
              <a:cs typeface="Times New Roman" panose="02020603050405020304" pitchFamily="18" charset="0"/>
            </a:endParaRPr>
          </a:p>
        </p:txBody>
      </p:sp>
    </p:spTree>
    <p:extLst>
      <p:ext uri="{BB962C8B-B14F-4D97-AF65-F5344CB8AC3E}">
        <p14:creationId xmlns:p14="http://schemas.microsoft.com/office/powerpoint/2010/main" val="2550551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p:txBody>
          <a:bodyPr>
            <a:noAutofit/>
          </a:bodyPr>
          <a:lstStyle/>
          <a:p>
            <a:r>
              <a:rPr lang="en-IN" sz="4000" b="1" dirty="0">
                <a:cs typeface="Times New Roman" panose="02020603050405020304" pitchFamily="18" charset="0"/>
              </a:rPr>
              <a:t>Introduction</a:t>
            </a:r>
            <a:br>
              <a:rPr lang="en-IN" sz="4000" dirty="0">
                <a:cs typeface="Times New Roman" panose="02020603050405020304" pitchFamily="18" charset="0"/>
              </a:rPr>
            </a:br>
            <a:br>
              <a:rPr lang="en-IN" sz="4000" dirty="0">
                <a:cs typeface="Times New Roman" panose="02020603050405020304" pitchFamily="18" charset="0"/>
              </a:rPr>
            </a:br>
            <a:endParaRPr lang="en-IN" sz="4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855B3A53-B6FC-44B4-AD14-4072BD6F928C}"/>
              </a:ext>
            </a:extLst>
          </p:cNvPr>
          <p:cNvSpPr>
            <a:spLocks noGrp="1"/>
          </p:cNvSpPr>
          <p:nvPr>
            <p:ph idx="1"/>
          </p:nvPr>
        </p:nvSpPr>
        <p:spPr>
          <a:xfrm>
            <a:off x="1451580" y="2015732"/>
            <a:ext cx="4854628" cy="3450613"/>
          </a:xfrm>
        </p:spPr>
        <p:txBody>
          <a:bodyPr>
            <a:normAutofit/>
          </a:bodyPr>
          <a:lstStyle/>
          <a:p>
            <a:pPr fontAlgn="base"/>
            <a:r>
              <a:rPr lang="en-US" dirty="0"/>
              <a:t>Academic skills are the strategies and abilities of an individual (McCormick </a:t>
            </a:r>
            <a:r>
              <a:rPr lang="en-US" i="1" dirty="0"/>
              <a:t>et al. </a:t>
            </a:r>
            <a:r>
              <a:rPr lang="en-US" dirty="0"/>
              <a:t>2021)</a:t>
            </a:r>
          </a:p>
          <a:p>
            <a:pPr fontAlgn="base"/>
            <a:r>
              <a:rPr lang="en-US" dirty="0"/>
              <a:t>It is made up of core skills </a:t>
            </a:r>
          </a:p>
          <a:p>
            <a:pPr fontAlgn="base"/>
            <a:r>
              <a:rPr lang="en-US" dirty="0"/>
              <a:t>Employability skill are the abilities of an individual that help to work with an the organization</a:t>
            </a:r>
          </a:p>
        </p:txBody>
      </p:sp>
      <p:pic>
        <p:nvPicPr>
          <p:cNvPr id="1028" name="Picture 4" descr="How the improvement of long-term employability skills can decrease  unemployment rates in Europe - Institute of Entrepreneurship Development">
            <a:extLst>
              <a:ext uri="{FF2B5EF4-FFF2-40B4-BE49-F238E27FC236}">
                <a16:creationId xmlns:a16="http://schemas.microsoft.com/office/drawing/2014/main" id="{6EA71BA1-9F05-495F-9325-FD860F2E0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8024" y="2317202"/>
            <a:ext cx="4486275" cy="2847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1297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p:txBody>
          <a:bodyPr>
            <a:noAutofit/>
          </a:bodyPr>
          <a:lstStyle/>
          <a:p>
            <a:r>
              <a:rPr lang="en-IN" sz="4000" b="1" dirty="0">
                <a:cs typeface="Times New Roman" panose="02020603050405020304" pitchFamily="18" charset="0"/>
              </a:rPr>
              <a:t>Introduction</a:t>
            </a:r>
            <a:br>
              <a:rPr lang="en-IN" sz="4000" dirty="0">
                <a:cs typeface="Times New Roman" panose="02020603050405020304" pitchFamily="18" charset="0"/>
              </a:rPr>
            </a:br>
            <a:br>
              <a:rPr lang="en-IN" sz="4000" dirty="0">
                <a:cs typeface="Times New Roman" panose="02020603050405020304" pitchFamily="18" charset="0"/>
              </a:rPr>
            </a:br>
            <a:endParaRPr lang="en-IN" sz="4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855B3A53-B6FC-44B4-AD14-4072BD6F928C}"/>
              </a:ext>
            </a:extLst>
          </p:cNvPr>
          <p:cNvSpPr>
            <a:spLocks noGrp="1"/>
          </p:cNvSpPr>
          <p:nvPr>
            <p:ph idx="1"/>
          </p:nvPr>
        </p:nvSpPr>
        <p:spPr>
          <a:xfrm>
            <a:off x="1451580" y="2015732"/>
            <a:ext cx="4854628" cy="3450613"/>
          </a:xfrm>
        </p:spPr>
        <p:txBody>
          <a:bodyPr>
            <a:normAutofit/>
          </a:bodyPr>
          <a:lstStyle/>
          <a:p>
            <a:pPr fontAlgn="base"/>
            <a:r>
              <a:rPr lang="en-US" dirty="0"/>
              <a:t>Academic skills include skills related to academic writing, academic reading and presentation skill (Rose </a:t>
            </a:r>
            <a:r>
              <a:rPr lang="en-US" i="1" dirty="0"/>
              <a:t>et al. </a:t>
            </a:r>
            <a:r>
              <a:rPr lang="en-US" dirty="0"/>
              <a:t>2020)</a:t>
            </a:r>
          </a:p>
          <a:p>
            <a:pPr fontAlgn="base"/>
            <a:r>
              <a:rPr lang="en-US" dirty="0"/>
              <a:t>Employability skill involves skills related to leadership, teamwork and interpersonal</a:t>
            </a:r>
          </a:p>
        </p:txBody>
      </p:sp>
      <p:pic>
        <p:nvPicPr>
          <p:cNvPr id="5124" name="Picture 4" descr="Employability skills">
            <a:extLst>
              <a:ext uri="{FF2B5EF4-FFF2-40B4-BE49-F238E27FC236}">
                <a16:creationId xmlns:a16="http://schemas.microsoft.com/office/drawing/2014/main" id="{CBE4058B-D741-40A8-B2A4-9B3F327983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3583" y="2286597"/>
            <a:ext cx="4371271" cy="29088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4561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p:txBody>
          <a:bodyPr>
            <a:noAutofit/>
          </a:bodyPr>
          <a:lstStyle/>
          <a:p>
            <a:r>
              <a:rPr lang="en-US" b="1" dirty="0"/>
              <a:t>Intended career and its reason</a:t>
            </a:r>
            <a:br>
              <a:rPr lang="en-US" dirty="0"/>
            </a:br>
            <a:br>
              <a:rPr lang="en-US" dirty="0"/>
            </a:br>
            <a:endParaRPr lang="en-IN" sz="4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855B3A53-B6FC-44B4-AD14-4072BD6F928C}"/>
              </a:ext>
            </a:extLst>
          </p:cNvPr>
          <p:cNvSpPr>
            <a:spLocks noGrp="1"/>
          </p:cNvSpPr>
          <p:nvPr>
            <p:ph idx="1"/>
          </p:nvPr>
        </p:nvSpPr>
        <p:spPr>
          <a:xfrm>
            <a:off x="441434" y="2015732"/>
            <a:ext cx="5864774" cy="4037749"/>
          </a:xfrm>
        </p:spPr>
        <p:txBody>
          <a:bodyPr>
            <a:normAutofit/>
          </a:bodyPr>
          <a:lstStyle/>
          <a:p>
            <a:pPr fontAlgn="base"/>
            <a:r>
              <a:rPr lang="en-US" dirty="0"/>
              <a:t>The chosen career is human resource manager</a:t>
            </a:r>
          </a:p>
          <a:p>
            <a:pPr fontAlgn="base"/>
            <a:r>
              <a:rPr lang="en-US" dirty="0"/>
              <a:t>Human resource manager is based upon providing the routine functions for Human resources department (</a:t>
            </a:r>
            <a:r>
              <a:rPr lang="en-US" dirty="0" err="1"/>
              <a:t>Steffensen</a:t>
            </a:r>
            <a:r>
              <a:rPr lang="en-US" dirty="0"/>
              <a:t> </a:t>
            </a:r>
            <a:r>
              <a:rPr lang="en-US" i="1" dirty="0"/>
              <a:t>et al. </a:t>
            </a:r>
            <a:r>
              <a:rPr lang="en-US" dirty="0"/>
              <a:t>2019)</a:t>
            </a:r>
          </a:p>
          <a:p>
            <a:pPr fontAlgn="base"/>
            <a:r>
              <a:rPr lang="en-US" dirty="0"/>
              <a:t>It include interviewing staff, administering </a:t>
            </a:r>
            <a:r>
              <a:rPr lang="en-US" dirty="0" err="1"/>
              <a:t>pay,and</a:t>
            </a:r>
            <a:r>
              <a:rPr lang="en-US" dirty="0"/>
              <a:t> hiring</a:t>
            </a:r>
          </a:p>
        </p:txBody>
      </p:sp>
      <p:pic>
        <p:nvPicPr>
          <p:cNvPr id="6146" name="Picture 2" descr="18 HR Skills Every HR Generalist Needs [with Infographic] - AIHR">
            <a:extLst>
              <a:ext uri="{FF2B5EF4-FFF2-40B4-BE49-F238E27FC236}">
                <a16:creationId xmlns:a16="http://schemas.microsoft.com/office/drawing/2014/main" id="{C2814177-6628-47EC-8BF1-F5B02AF787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9054" y="2111925"/>
            <a:ext cx="4495800" cy="29809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0294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p:txBody>
          <a:bodyPr>
            <a:noAutofit/>
          </a:bodyPr>
          <a:lstStyle/>
          <a:p>
            <a:r>
              <a:rPr lang="en-US" b="1" dirty="0"/>
              <a:t>Intended career and its reason</a:t>
            </a:r>
            <a:br>
              <a:rPr lang="en-US" dirty="0"/>
            </a:br>
            <a:br>
              <a:rPr lang="en-US" dirty="0"/>
            </a:br>
            <a:endParaRPr lang="en-IN" sz="4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855B3A53-B6FC-44B4-AD14-4072BD6F928C}"/>
              </a:ext>
            </a:extLst>
          </p:cNvPr>
          <p:cNvSpPr>
            <a:spLocks noGrp="1"/>
          </p:cNvSpPr>
          <p:nvPr>
            <p:ph idx="1"/>
          </p:nvPr>
        </p:nvSpPr>
        <p:spPr>
          <a:xfrm>
            <a:off x="441434" y="2015732"/>
            <a:ext cx="5864774" cy="4037749"/>
          </a:xfrm>
        </p:spPr>
        <p:txBody>
          <a:bodyPr>
            <a:normAutofit/>
          </a:bodyPr>
          <a:lstStyle/>
          <a:p>
            <a:pPr fontAlgn="base"/>
            <a:r>
              <a:rPr lang="en-US" dirty="0"/>
              <a:t>It enhances the scope of Human resource management as it includes meeting with different individuals  (López-Fernández </a:t>
            </a:r>
            <a:r>
              <a:rPr lang="en-US" i="1" dirty="0"/>
              <a:t>et al. </a:t>
            </a:r>
            <a:r>
              <a:rPr lang="en-US" dirty="0"/>
              <a:t>2018)</a:t>
            </a:r>
          </a:p>
          <a:p>
            <a:pPr fontAlgn="base"/>
            <a:r>
              <a:rPr lang="en-US" dirty="0"/>
              <a:t>This career has been chosen by analyzing my skills</a:t>
            </a:r>
          </a:p>
          <a:p>
            <a:pPr fontAlgn="base"/>
            <a:r>
              <a:rPr lang="en-US" dirty="0"/>
              <a:t>I want to enhance the scope of communicating with more people and explore the world</a:t>
            </a:r>
          </a:p>
        </p:txBody>
      </p:sp>
      <p:pic>
        <p:nvPicPr>
          <p:cNvPr id="7170" name="Picture 2" descr="Upskilling in Human Resource Management: Be a More Effective HRM Manager  with These 100 Essential Skills - Sage HR Blog">
            <a:extLst>
              <a:ext uri="{FF2B5EF4-FFF2-40B4-BE49-F238E27FC236}">
                <a16:creationId xmlns:a16="http://schemas.microsoft.com/office/drawing/2014/main" id="{E0719FE0-FB53-41AD-98A2-F43F0280BE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7299" y="2250281"/>
            <a:ext cx="4714875" cy="2357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1791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p:txBody>
          <a:bodyPr>
            <a:noAutofit/>
          </a:bodyPr>
          <a:lstStyle/>
          <a:p>
            <a:r>
              <a:rPr lang="en-US" b="1" dirty="0"/>
              <a:t>Employability skills in relation your intended career</a:t>
            </a:r>
            <a:br>
              <a:rPr lang="en-US" dirty="0"/>
            </a:br>
            <a:br>
              <a:rPr lang="en-US" dirty="0"/>
            </a:br>
            <a:endParaRPr lang="en-IN" sz="4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855B3A53-B6FC-44B4-AD14-4072BD6F928C}"/>
              </a:ext>
            </a:extLst>
          </p:cNvPr>
          <p:cNvSpPr>
            <a:spLocks noGrp="1"/>
          </p:cNvSpPr>
          <p:nvPr>
            <p:ph idx="1"/>
          </p:nvPr>
        </p:nvSpPr>
        <p:spPr>
          <a:xfrm>
            <a:off x="441434" y="2015732"/>
            <a:ext cx="5864774" cy="4037749"/>
          </a:xfrm>
        </p:spPr>
        <p:txBody>
          <a:bodyPr>
            <a:normAutofit/>
          </a:bodyPr>
          <a:lstStyle/>
          <a:p>
            <a:pPr fontAlgn="base"/>
            <a:r>
              <a:rPr lang="en-US" dirty="0"/>
              <a:t>Communication skills</a:t>
            </a:r>
          </a:p>
          <a:p>
            <a:pPr fontAlgn="base"/>
            <a:r>
              <a:rPr lang="en-US" dirty="0"/>
              <a:t>Managing priorities</a:t>
            </a:r>
          </a:p>
          <a:p>
            <a:pPr fontAlgn="base"/>
            <a:r>
              <a:rPr lang="en-US" dirty="0"/>
              <a:t>Coaching (Nisha and </a:t>
            </a:r>
            <a:r>
              <a:rPr lang="en-US" dirty="0" err="1"/>
              <a:t>Rajasekaran</a:t>
            </a:r>
            <a:r>
              <a:rPr lang="en-US" dirty="0"/>
              <a:t>, 2018)</a:t>
            </a:r>
          </a:p>
        </p:txBody>
      </p:sp>
      <p:pic>
        <p:nvPicPr>
          <p:cNvPr id="8194" name="Picture 2" descr="Skills of HR Manager: 7 Key Qualities of Human Resource Professionals">
            <a:extLst>
              <a:ext uri="{FF2B5EF4-FFF2-40B4-BE49-F238E27FC236}">
                <a16:creationId xmlns:a16="http://schemas.microsoft.com/office/drawing/2014/main" id="{C906BD60-DA66-439D-BD52-462474BE81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0954" y="2159508"/>
            <a:ext cx="4533900" cy="2538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3214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p:txBody>
          <a:bodyPr>
            <a:noAutofit/>
          </a:bodyPr>
          <a:lstStyle/>
          <a:p>
            <a:r>
              <a:rPr lang="en-US" b="1" dirty="0"/>
              <a:t>Employability skills in relation your intended career</a:t>
            </a:r>
            <a:br>
              <a:rPr lang="en-US" dirty="0"/>
            </a:br>
            <a:br>
              <a:rPr lang="en-US" dirty="0"/>
            </a:br>
            <a:endParaRPr lang="en-IN" sz="4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855B3A53-B6FC-44B4-AD14-4072BD6F928C}"/>
              </a:ext>
            </a:extLst>
          </p:cNvPr>
          <p:cNvSpPr>
            <a:spLocks noGrp="1"/>
          </p:cNvSpPr>
          <p:nvPr>
            <p:ph idx="1"/>
          </p:nvPr>
        </p:nvSpPr>
        <p:spPr>
          <a:xfrm>
            <a:off x="441434" y="2015732"/>
            <a:ext cx="5864774" cy="4037749"/>
          </a:xfrm>
        </p:spPr>
        <p:txBody>
          <a:bodyPr>
            <a:normAutofit/>
          </a:bodyPr>
          <a:lstStyle/>
          <a:p>
            <a:pPr fontAlgn="base"/>
            <a:r>
              <a:rPr lang="en-US" dirty="0"/>
              <a:t>Leadership skills</a:t>
            </a:r>
          </a:p>
          <a:p>
            <a:pPr fontAlgn="base"/>
            <a:r>
              <a:rPr lang="en-US" dirty="0"/>
              <a:t>Excellent interpersonal</a:t>
            </a:r>
          </a:p>
          <a:p>
            <a:pPr fontAlgn="base"/>
            <a:r>
              <a:rPr lang="en-US" dirty="0"/>
              <a:t>Customer-facing skills</a:t>
            </a:r>
          </a:p>
          <a:p>
            <a:pPr fontAlgn="base"/>
            <a:r>
              <a:rPr lang="en-US" dirty="0"/>
              <a:t>Flexibility</a:t>
            </a:r>
          </a:p>
        </p:txBody>
      </p:sp>
      <p:pic>
        <p:nvPicPr>
          <p:cNvPr id="9218" name="Picture 2" descr="How to become a human resources manager or director - TestGorilla">
            <a:extLst>
              <a:ext uri="{FF2B5EF4-FFF2-40B4-BE49-F238E27FC236}">
                <a16:creationId xmlns:a16="http://schemas.microsoft.com/office/drawing/2014/main" id="{FDD66DB7-8E23-40A6-8F34-653819997E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663" y="2384872"/>
            <a:ext cx="5028553" cy="261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0037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p:txBody>
          <a:bodyPr>
            <a:noAutofit/>
          </a:bodyPr>
          <a:lstStyle/>
          <a:p>
            <a:r>
              <a:rPr lang="en-IN" b="1" dirty="0"/>
              <a:t>SWOT analysis</a:t>
            </a:r>
            <a:br>
              <a:rPr lang="en-IN" dirty="0"/>
            </a:br>
            <a:br>
              <a:rPr lang="en-IN" dirty="0"/>
            </a:br>
            <a:endParaRPr lang="en-IN" sz="4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855B3A53-B6FC-44B4-AD14-4072BD6F928C}"/>
              </a:ext>
            </a:extLst>
          </p:cNvPr>
          <p:cNvSpPr>
            <a:spLocks noGrp="1"/>
          </p:cNvSpPr>
          <p:nvPr>
            <p:ph idx="1"/>
          </p:nvPr>
        </p:nvSpPr>
        <p:spPr>
          <a:xfrm>
            <a:off x="441434" y="2015732"/>
            <a:ext cx="5864774" cy="4037749"/>
          </a:xfrm>
        </p:spPr>
        <p:txBody>
          <a:bodyPr>
            <a:normAutofit/>
          </a:bodyPr>
          <a:lstStyle/>
          <a:p>
            <a:pPr fontAlgn="base"/>
            <a:r>
              <a:rPr lang="en-US" dirty="0"/>
              <a:t>My strengths are communication skill, interpersonal skills, leadership skills, and flexibility skill</a:t>
            </a:r>
          </a:p>
          <a:p>
            <a:pPr fontAlgn="base"/>
            <a:r>
              <a:rPr lang="en-US" dirty="0"/>
              <a:t>My weaknesses are time management skill and negotiation skill</a:t>
            </a:r>
          </a:p>
          <a:p>
            <a:pPr fontAlgn="base"/>
            <a:r>
              <a:rPr lang="en-US" dirty="0"/>
              <a:t>The strength of myself can you help me to become a good individual within the organization</a:t>
            </a:r>
          </a:p>
          <a:p>
            <a:pPr fontAlgn="base"/>
            <a:r>
              <a:rPr lang="en-US" dirty="0"/>
              <a:t>The weaknesses can lead towards degraded career in my future</a:t>
            </a:r>
          </a:p>
        </p:txBody>
      </p:sp>
      <p:pic>
        <p:nvPicPr>
          <p:cNvPr id="10242" name="Picture 2" descr="Personal SWOT Analysis. Knowing Where You Are, and Where to Go. - Xmind:  The Most Popular Mind Mapping Software on The Planet.">
            <a:extLst>
              <a:ext uri="{FF2B5EF4-FFF2-40B4-BE49-F238E27FC236}">
                <a16:creationId xmlns:a16="http://schemas.microsoft.com/office/drawing/2014/main" id="{AB0D4C2C-9683-4E4E-A946-9596EA6A0C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0567" y="2015732"/>
            <a:ext cx="3824287" cy="3257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292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a:xfrm>
            <a:off x="441435" y="362607"/>
            <a:ext cx="10613420" cy="1491147"/>
          </a:xfrm>
        </p:spPr>
        <p:txBody>
          <a:bodyPr>
            <a:noAutofit/>
          </a:bodyPr>
          <a:lstStyle/>
          <a:p>
            <a:r>
              <a:rPr lang="en-IN" b="1" dirty="0"/>
              <a:t>PDP</a:t>
            </a:r>
            <a:br>
              <a:rPr lang="en-IN" dirty="0"/>
            </a:br>
            <a:br>
              <a:rPr lang="en-IN" dirty="0"/>
            </a:br>
            <a:endParaRPr lang="en-IN" sz="4000" dirty="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2FF3CA0C-FE5F-4814-8F83-5FEAA3D6673E}"/>
              </a:ext>
            </a:extLst>
          </p:cNvPr>
          <p:cNvGraphicFramePr>
            <a:graphicFrameLocks noGrp="1"/>
          </p:cNvGraphicFramePr>
          <p:nvPr>
            <p:ph idx="1"/>
            <p:extLst>
              <p:ext uri="{D42A27DB-BD31-4B8C-83A1-F6EECF244321}">
                <p14:modId xmlns:p14="http://schemas.microsoft.com/office/powerpoint/2010/main" val="3454957465"/>
              </p:ext>
            </p:extLst>
          </p:nvPr>
        </p:nvGraphicFramePr>
        <p:xfrm>
          <a:off x="441325" y="2383635"/>
          <a:ext cx="11160125" cy="3262914"/>
        </p:xfrm>
        <a:graphic>
          <a:graphicData uri="http://schemas.openxmlformats.org/drawingml/2006/table">
            <a:tbl>
              <a:tblPr/>
              <a:tblGrid>
                <a:gridCol w="965780">
                  <a:extLst>
                    <a:ext uri="{9D8B030D-6E8A-4147-A177-3AD203B41FA5}">
                      <a16:colId xmlns:a16="http://schemas.microsoft.com/office/drawing/2014/main" val="2911085563"/>
                    </a:ext>
                  </a:extLst>
                </a:gridCol>
                <a:gridCol w="2825801">
                  <a:extLst>
                    <a:ext uri="{9D8B030D-6E8A-4147-A177-3AD203B41FA5}">
                      <a16:colId xmlns:a16="http://schemas.microsoft.com/office/drawing/2014/main" val="1763578260"/>
                    </a:ext>
                  </a:extLst>
                </a:gridCol>
                <a:gridCol w="5955643">
                  <a:extLst>
                    <a:ext uri="{9D8B030D-6E8A-4147-A177-3AD203B41FA5}">
                      <a16:colId xmlns:a16="http://schemas.microsoft.com/office/drawing/2014/main" val="4065087240"/>
                    </a:ext>
                  </a:extLst>
                </a:gridCol>
                <a:gridCol w="1412901">
                  <a:extLst>
                    <a:ext uri="{9D8B030D-6E8A-4147-A177-3AD203B41FA5}">
                      <a16:colId xmlns:a16="http://schemas.microsoft.com/office/drawing/2014/main" val="3323266780"/>
                    </a:ext>
                  </a:extLst>
                </a:gridCol>
              </a:tblGrid>
              <a:tr h="486179">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Sl no.</a:t>
                      </a:r>
                      <a:endParaRPr lang="en-IN" sz="180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Objectives </a:t>
                      </a:r>
                      <a:endParaRPr lang="en-IN" sz="180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Analysis </a:t>
                      </a:r>
                      <a:endParaRPr lang="en-IN" sz="180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Time bound </a:t>
                      </a:r>
                      <a:endParaRPr lang="en-IN" sz="180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54213655"/>
                  </a:ext>
                </a:extLst>
              </a:tr>
              <a:tr h="1027492">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1. </a:t>
                      </a:r>
                      <a:endParaRPr lang="en-IN" sz="180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200" b="0" i="0" u="none" strike="noStrike">
                          <a:solidFill>
                            <a:srgbClr val="000000"/>
                          </a:solidFill>
                          <a:effectLst/>
                          <a:latin typeface="Times New Roman" panose="02020603050405020304" pitchFamily="18" charset="0"/>
                        </a:rPr>
                        <a:t>To enhance time management skill </a:t>
                      </a:r>
                      <a:endParaRPr lang="en-US" sz="180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200" b="0" i="0" u="none" strike="noStrike">
                          <a:solidFill>
                            <a:srgbClr val="000000"/>
                          </a:solidFill>
                          <a:effectLst/>
                          <a:latin typeface="Times New Roman" panose="02020603050405020304" pitchFamily="18" charset="0"/>
                        </a:rPr>
                        <a:t>Time management skills can be enhanced with the help of making a schedule for my day to day routine and incorporating the schedule. Time management skills can also be enhanced with the help of maintaining the schedule regularly </a:t>
                      </a:r>
                      <a:endParaRPr lang="en-US" sz="180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4 months </a:t>
                      </a:r>
                      <a:endParaRPr lang="en-IN" sz="180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43000735"/>
                  </a:ext>
                </a:extLst>
              </a:tr>
              <a:tr h="1749243">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2. </a:t>
                      </a:r>
                      <a:endParaRPr lang="en-IN" sz="180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a:solidFill>
                            <a:srgbClr val="000000"/>
                          </a:solidFill>
                          <a:effectLst/>
                          <a:latin typeface="Times New Roman" panose="02020603050405020304" pitchFamily="18" charset="0"/>
                        </a:rPr>
                        <a:t>To advance negotiation skill</a:t>
                      </a:r>
                      <a:endParaRPr lang="en-IN" sz="180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200" b="0" i="0" u="none" strike="noStrike">
                          <a:solidFill>
                            <a:srgbClr val="000000"/>
                          </a:solidFill>
                          <a:effectLst/>
                          <a:latin typeface="Times New Roman" panose="02020603050405020304" pitchFamily="18" charset="0"/>
                        </a:rPr>
                        <a:t>Negotiation skills can be enhanced with the help of taking part in the training classes based upon providing business management skills along with reading the theoretical concepts that have been taught to us in the module. The negotiation skill can also be enhanced within myself with the help of watching YouTube videos in which the techniques related to negotiation skill has been demonstrated </a:t>
                      </a:r>
                      <a:endParaRPr lang="en-US" sz="180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IN" sz="1200" b="0" i="0" u="none" strike="noStrike" dirty="0">
                          <a:solidFill>
                            <a:srgbClr val="000000"/>
                          </a:solidFill>
                          <a:effectLst/>
                          <a:latin typeface="Times New Roman" panose="02020603050405020304" pitchFamily="18" charset="0"/>
                        </a:rPr>
                        <a:t>4 months </a:t>
                      </a:r>
                      <a:endParaRPr lang="en-IN" sz="1800" dirty="0">
                        <a:effectLst/>
                      </a:endParaRPr>
                    </a:p>
                  </a:txBody>
                  <a:tcPr marL="62652" marR="62652" marT="62652" marB="6265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23330476"/>
                  </a:ext>
                </a:extLst>
              </a:tr>
            </a:tbl>
          </a:graphicData>
        </a:graphic>
      </p:graphicFrame>
    </p:spTree>
    <p:extLst>
      <p:ext uri="{BB962C8B-B14F-4D97-AF65-F5344CB8AC3E}">
        <p14:creationId xmlns:p14="http://schemas.microsoft.com/office/powerpoint/2010/main" val="2482736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a:xfrm>
            <a:off x="441435" y="362607"/>
            <a:ext cx="10613420" cy="1491147"/>
          </a:xfrm>
        </p:spPr>
        <p:txBody>
          <a:bodyPr>
            <a:noAutofit/>
          </a:bodyPr>
          <a:lstStyle/>
          <a:p>
            <a:r>
              <a:rPr lang="en-US" b="1" dirty="0"/>
              <a:t>Demonstration of the world of work in context of the chosen career</a:t>
            </a:r>
            <a:br>
              <a:rPr lang="en-US" dirty="0"/>
            </a:br>
            <a:br>
              <a:rPr lang="en-US" dirty="0"/>
            </a:br>
            <a:endParaRPr lang="en-IN" sz="4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855B3A53-B6FC-44B4-AD14-4072BD6F928C}"/>
              </a:ext>
            </a:extLst>
          </p:cNvPr>
          <p:cNvSpPr>
            <a:spLocks noGrp="1"/>
          </p:cNvSpPr>
          <p:nvPr>
            <p:ph idx="1"/>
          </p:nvPr>
        </p:nvSpPr>
        <p:spPr>
          <a:xfrm>
            <a:off x="441434" y="2015732"/>
            <a:ext cx="5864774" cy="4037749"/>
          </a:xfrm>
        </p:spPr>
        <p:txBody>
          <a:bodyPr>
            <a:normAutofit/>
          </a:bodyPr>
          <a:lstStyle/>
          <a:p>
            <a:pPr fontAlgn="base"/>
            <a:r>
              <a:rPr lang="en-US" dirty="0"/>
              <a:t>There are several options for human resource manager</a:t>
            </a:r>
          </a:p>
          <a:p>
            <a:pPr fontAlgn="base"/>
            <a:r>
              <a:rPr lang="en-US" dirty="0"/>
              <a:t>Human resource manager position is vacant in many locations all across the glove</a:t>
            </a:r>
          </a:p>
          <a:p>
            <a:pPr fontAlgn="base"/>
            <a:r>
              <a:rPr lang="en-US" dirty="0"/>
              <a:t>Human resource managers are one of the most highly paid managers within the organization</a:t>
            </a:r>
          </a:p>
          <a:p>
            <a:pPr fontAlgn="base"/>
            <a:r>
              <a:rPr lang="en-US" dirty="0"/>
              <a:t>A huge responsibility is provided to the human resource managers</a:t>
            </a:r>
          </a:p>
        </p:txBody>
      </p:sp>
      <p:pic>
        <p:nvPicPr>
          <p:cNvPr id="11266" name="Picture 2" descr="Career Development | Human Resource Management">
            <a:extLst>
              <a:ext uri="{FF2B5EF4-FFF2-40B4-BE49-F238E27FC236}">
                <a16:creationId xmlns:a16="http://schemas.microsoft.com/office/drawing/2014/main" id="{5ED8BD9E-3DFB-4AB5-A941-FD7DD6AA07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2468" y="2275987"/>
            <a:ext cx="3862387" cy="3517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7804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a:xfrm>
            <a:off x="999498" y="0"/>
            <a:ext cx="10613420" cy="1491147"/>
          </a:xfrm>
        </p:spPr>
        <p:txBody>
          <a:bodyPr>
            <a:noAutofit/>
          </a:bodyPr>
          <a:lstStyle/>
          <a:p>
            <a:br>
              <a:rPr lang="en-IN" b="1" dirty="0"/>
            </a:br>
            <a:br>
              <a:rPr lang="en-IN" b="1" dirty="0"/>
            </a:br>
            <a:r>
              <a:rPr lang="en-IN" b="1" dirty="0"/>
              <a:t>Conclusion </a:t>
            </a:r>
            <a:endParaRPr lang="en-IN" sz="4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855B3A53-B6FC-44B4-AD14-4072BD6F928C}"/>
              </a:ext>
            </a:extLst>
          </p:cNvPr>
          <p:cNvSpPr>
            <a:spLocks noGrp="1"/>
          </p:cNvSpPr>
          <p:nvPr>
            <p:ph idx="1"/>
          </p:nvPr>
        </p:nvSpPr>
        <p:spPr>
          <a:xfrm>
            <a:off x="441433" y="2427890"/>
            <a:ext cx="10613419" cy="3625591"/>
          </a:xfrm>
        </p:spPr>
        <p:txBody>
          <a:bodyPr>
            <a:normAutofit/>
          </a:bodyPr>
          <a:lstStyle/>
          <a:p>
            <a:pPr fontAlgn="base"/>
            <a:r>
              <a:rPr lang="en-US" dirty="0"/>
              <a:t>Employability skill and academic skill are the capability of an individual</a:t>
            </a:r>
          </a:p>
          <a:p>
            <a:pPr fontAlgn="base"/>
            <a:r>
              <a:rPr lang="en-US" dirty="0"/>
              <a:t>Employability skill involved communication skill, leadership skill and many more</a:t>
            </a:r>
          </a:p>
          <a:p>
            <a:pPr fontAlgn="base"/>
            <a:r>
              <a:rPr lang="en-US" dirty="0"/>
              <a:t>Academic skills involves academic writing skill, academic reading skills and many more</a:t>
            </a:r>
          </a:p>
        </p:txBody>
      </p:sp>
    </p:spTree>
    <p:extLst>
      <p:ext uri="{BB962C8B-B14F-4D97-AF65-F5344CB8AC3E}">
        <p14:creationId xmlns:p14="http://schemas.microsoft.com/office/powerpoint/2010/main" val="4141053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a:xfrm>
            <a:off x="999498" y="0"/>
            <a:ext cx="10613420" cy="1491147"/>
          </a:xfrm>
        </p:spPr>
        <p:txBody>
          <a:bodyPr>
            <a:noAutofit/>
          </a:bodyPr>
          <a:lstStyle/>
          <a:p>
            <a:br>
              <a:rPr lang="en-IN" b="1" dirty="0"/>
            </a:br>
            <a:br>
              <a:rPr lang="en-IN" b="1" dirty="0"/>
            </a:br>
            <a:r>
              <a:rPr lang="en-IN" b="1" dirty="0"/>
              <a:t>Conclusion </a:t>
            </a:r>
            <a:endParaRPr lang="en-IN" sz="4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855B3A53-B6FC-44B4-AD14-4072BD6F928C}"/>
              </a:ext>
            </a:extLst>
          </p:cNvPr>
          <p:cNvSpPr>
            <a:spLocks noGrp="1"/>
          </p:cNvSpPr>
          <p:nvPr>
            <p:ph idx="1"/>
          </p:nvPr>
        </p:nvSpPr>
        <p:spPr>
          <a:xfrm>
            <a:off x="441433" y="2427890"/>
            <a:ext cx="10613419" cy="3625591"/>
          </a:xfrm>
        </p:spPr>
        <p:txBody>
          <a:bodyPr>
            <a:normAutofit/>
          </a:bodyPr>
          <a:lstStyle/>
          <a:p>
            <a:pPr fontAlgn="base"/>
            <a:r>
              <a:rPr lang="en-US" dirty="0"/>
              <a:t>Employability skill and academic skill are the capability of an individual</a:t>
            </a:r>
          </a:p>
          <a:p>
            <a:pPr fontAlgn="base"/>
            <a:r>
              <a:rPr lang="en-US" dirty="0"/>
              <a:t>Employability skill involved communication skill, leadership skill and many more</a:t>
            </a:r>
          </a:p>
          <a:p>
            <a:pPr fontAlgn="base"/>
            <a:r>
              <a:rPr lang="en-US" dirty="0"/>
              <a:t>Academic skills involves academic writing skill, academic reading skills and many more</a:t>
            </a:r>
          </a:p>
        </p:txBody>
      </p:sp>
    </p:spTree>
    <p:extLst>
      <p:ext uri="{BB962C8B-B14F-4D97-AF65-F5344CB8AC3E}">
        <p14:creationId xmlns:p14="http://schemas.microsoft.com/office/powerpoint/2010/main" val="1555628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3AD5-C8DF-4CA1-9B97-40B41639CD03}"/>
              </a:ext>
            </a:extLst>
          </p:cNvPr>
          <p:cNvSpPr>
            <a:spLocks noGrp="1"/>
          </p:cNvSpPr>
          <p:nvPr>
            <p:ph type="title"/>
          </p:nvPr>
        </p:nvSpPr>
        <p:spPr>
          <a:xfrm>
            <a:off x="999498" y="0"/>
            <a:ext cx="10613420" cy="1491147"/>
          </a:xfrm>
        </p:spPr>
        <p:txBody>
          <a:bodyPr>
            <a:noAutofit/>
          </a:bodyPr>
          <a:lstStyle/>
          <a:p>
            <a:br>
              <a:rPr lang="en-IN" b="1" dirty="0"/>
            </a:br>
            <a:br>
              <a:rPr lang="en-IN" b="1" dirty="0"/>
            </a:br>
            <a:r>
              <a:rPr lang="en-IN" b="1" dirty="0"/>
              <a:t>References</a:t>
            </a:r>
            <a:endParaRPr lang="en-IN" sz="4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855B3A53-B6FC-44B4-AD14-4072BD6F928C}"/>
              </a:ext>
            </a:extLst>
          </p:cNvPr>
          <p:cNvSpPr>
            <a:spLocks noGrp="1"/>
          </p:cNvSpPr>
          <p:nvPr>
            <p:ph idx="1"/>
          </p:nvPr>
        </p:nvSpPr>
        <p:spPr>
          <a:xfrm>
            <a:off x="441433" y="2427890"/>
            <a:ext cx="10613419" cy="3625591"/>
          </a:xfrm>
        </p:spPr>
        <p:txBody>
          <a:bodyPr>
            <a:normAutofit fontScale="70000" lnSpcReduction="20000"/>
          </a:bodyPr>
          <a:lstStyle/>
          <a:p>
            <a:r>
              <a:rPr lang="en-US" dirty="0"/>
              <a:t>McCormick, M.P., Neuhaus, R., O’Connor, E.E., White, H.I., Horn, E.P., Harding, S., Cappella, E. and </a:t>
            </a:r>
            <a:r>
              <a:rPr lang="en-US" dirty="0" err="1"/>
              <a:t>McClowry</a:t>
            </a:r>
            <a:r>
              <a:rPr lang="en-US" dirty="0"/>
              <a:t>, S., 2021. Long-term effects of social-emotional learning on academic skills: Evidence from a randomized trial of INSIGHTS. Journal of Research on Educational Effectiveness, 14(1), pp.1-27.</a:t>
            </a:r>
          </a:p>
          <a:p>
            <a:r>
              <a:rPr lang="en-US" dirty="0"/>
              <a:t>Rose, H., </a:t>
            </a:r>
            <a:r>
              <a:rPr lang="en-US" dirty="0" err="1"/>
              <a:t>Curle</a:t>
            </a:r>
            <a:r>
              <a:rPr lang="en-US" dirty="0"/>
              <a:t>, S., </a:t>
            </a:r>
            <a:r>
              <a:rPr lang="en-US" dirty="0" err="1"/>
              <a:t>Aizawa</a:t>
            </a:r>
            <a:r>
              <a:rPr lang="en-US" dirty="0"/>
              <a:t>, I. and Thompson, G., 2020. What drives success in English medium taught courses? The interplay between language proficiency, academic skills, and motivation. Studies in Higher Education, 45(11), pp.2149-2161.</a:t>
            </a:r>
          </a:p>
          <a:p>
            <a:r>
              <a:rPr lang="en-US" dirty="0" err="1"/>
              <a:t>Steffensen</a:t>
            </a:r>
            <a:r>
              <a:rPr lang="en-US" dirty="0"/>
              <a:t> Jr, D.S., Ellen III, B.P., Wang, G. and Ferris, G.R., 2019. Putting the “management” back in human resource management: A review and agenda for future research. Journal of Management, 45(6), pp.2387-2418.</a:t>
            </a:r>
          </a:p>
          <a:p>
            <a:r>
              <a:rPr lang="en-US" dirty="0"/>
              <a:t>López-Fernández, M., Romero-Fernández, P.M. and Aust, I., 2018. Socially responsible human resource management and employee perception: the influence of manager and line managers. Sustainability, 10(12), p.4614.</a:t>
            </a:r>
          </a:p>
          <a:p>
            <a:r>
              <a:rPr lang="en-US" dirty="0"/>
              <a:t>Nisha, S.M. and </a:t>
            </a:r>
            <a:r>
              <a:rPr lang="en-US" dirty="0" err="1"/>
              <a:t>Rajasekaran</a:t>
            </a:r>
            <a:r>
              <a:rPr lang="en-US" dirty="0"/>
              <a:t>, V., 2018. Employability skills: A review. IUP Journal of Soft Skills, 12(1), pp.29-37.</a:t>
            </a:r>
          </a:p>
          <a:p>
            <a:br>
              <a:rPr lang="en-US" dirty="0"/>
            </a:br>
            <a:endParaRPr lang="en-IN" dirty="0"/>
          </a:p>
        </p:txBody>
      </p:sp>
    </p:spTree>
    <p:extLst>
      <p:ext uri="{BB962C8B-B14F-4D97-AF65-F5344CB8AC3E}">
        <p14:creationId xmlns:p14="http://schemas.microsoft.com/office/powerpoint/2010/main" val="339391611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398</TotalTime>
  <Words>1502</Words>
  <Application>Microsoft Office PowerPoint</Application>
  <PresentationFormat>Widescreen</PresentationFormat>
  <Paragraphs>95</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Times New Roman</vt:lpstr>
      <vt:lpstr>Gallery</vt:lpstr>
      <vt:lpstr>Academic And Employability Skills Task 1: Individual presentation  name:Cristian Suciu Student ID:2129234 Module:Academic Skills and Employability  Module Code:BMSW4001 Assignment:ACE Practical Portfolio Lecturer Name: Joanna Welsh    </vt:lpstr>
      <vt:lpstr>Introduction  </vt:lpstr>
      <vt:lpstr>Introduction  </vt:lpstr>
      <vt:lpstr>Intended career and its reason  </vt:lpstr>
      <vt:lpstr>Intended career and its reason  </vt:lpstr>
      <vt:lpstr>Employability skills in relation your intended career  </vt:lpstr>
      <vt:lpstr>Employability skills in relation your intended career  </vt:lpstr>
      <vt:lpstr>SWOT analysis  </vt:lpstr>
      <vt:lpstr>PDP  </vt:lpstr>
      <vt:lpstr>Demonstration of the world of work in context of the chosen career  </vt:lpstr>
      <vt:lpstr>  Conclusion </vt:lpstr>
      <vt:lpstr>  Conclusion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Foundation Degree in Business &amp; Management (Year 1) Leadership and Management BMS411  TITLE: High Performance Culture Presentation</dc:title>
  <dc:creator>FAEZ</dc:creator>
  <cp:lastModifiedBy>Cris Suciu</cp:lastModifiedBy>
  <cp:revision>11</cp:revision>
  <dcterms:created xsi:type="dcterms:W3CDTF">2022-07-26T15:37:48Z</dcterms:created>
  <dcterms:modified xsi:type="dcterms:W3CDTF">2022-08-12T15:52:45Z</dcterms:modified>
</cp:coreProperties>
</file>