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23"/>
  </p:notesMasterIdLst>
  <p:sldIdLst>
    <p:sldId id="621" r:id="rId4"/>
    <p:sldId id="624" r:id="rId5"/>
    <p:sldId id="652" r:id="rId6"/>
    <p:sldId id="634" r:id="rId7"/>
    <p:sldId id="636" r:id="rId8"/>
    <p:sldId id="663" r:id="rId9"/>
    <p:sldId id="655" r:id="rId10"/>
    <p:sldId id="656" r:id="rId11"/>
    <p:sldId id="657" r:id="rId12"/>
    <p:sldId id="653" r:id="rId13"/>
    <p:sldId id="637" r:id="rId14"/>
    <p:sldId id="664" r:id="rId15"/>
    <p:sldId id="638" r:id="rId16"/>
    <p:sldId id="661" r:id="rId17"/>
    <p:sldId id="635" r:id="rId18"/>
    <p:sldId id="633" r:id="rId19"/>
    <p:sldId id="631" r:id="rId20"/>
    <p:sldId id="639" r:id="rId21"/>
    <p:sldId id="662" r:id="rId2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99" autoAdjust="0"/>
    <p:restoredTop sz="51332" autoAdjust="0"/>
  </p:normalViewPr>
  <p:slideViewPr>
    <p:cSldViewPr>
      <p:cViewPr varScale="1">
        <p:scale>
          <a:sx n="114" d="100"/>
          <a:sy n="114" d="100"/>
        </p:scale>
        <p:origin x="1554" y="11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 /><Relationship Id="rId13" Type="http://schemas.openxmlformats.org/officeDocument/2006/relationships/slide" Target="slides/slide10.xml" /><Relationship Id="rId18" Type="http://schemas.openxmlformats.org/officeDocument/2006/relationships/slide" Target="slides/slide15.xml" /><Relationship Id="rId26" Type="http://schemas.openxmlformats.org/officeDocument/2006/relationships/theme" Target="theme/theme1.xml" /><Relationship Id="rId3" Type="http://schemas.openxmlformats.org/officeDocument/2006/relationships/slideMaster" Target="slideMasters/slideMaster3.xml" /><Relationship Id="rId21" Type="http://schemas.openxmlformats.org/officeDocument/2006/relationships/slide" Target="slides/slide18.xml" /><Relationship Id="rId7" Type="http://schemas.openxmlformats.org/officeDocument/2006/relationships/slide" Target="slides/slide4.xml" /><Relationship Id="rId12" Type="http://schemas.openxmlformats.org/officeDocument/2006/relationships/slide" Target="slides/slide9.xml" /><Relationship Id="rId17" Type="http://schemas.openxmlformats.org/officeDocument/2006/relationships/slide" Target="slides/slide14.xml" /><Relationship Id="rId25" Type="http://schemas.openxmlformats.org/officeDocument/2006/relationships/viewProps" Target="viewProps.xml" /><Relationship Id="rId2" Type="http://schemas.openxmlformats.org/officeDocument/2006/relationships/slideMaster" Target="slideMasters/slideMaster2.xml" /><Relationship Id="rId16" Type="http://schemas.openxmlformats.org/officeDocument/2006/relationships/slide" Target="slides/slide13.xml" /><Relationship Id="rId20" Type="http://schemas.openxmlformats.org/officeDocument/2006/relationships/slide" Target="slides/slide17.xml" /><Relationship Id="rId1" Type="http://schemas.openxmlformats.org/officeDocument/2006/relationships/slideMaster" Target="slideMasters/slideMaster1.xml" /><Relationship Id="rId6" Type="http://schemas.openxmlformats.org/officeDocument/2006/relationships/slide" Target="slides/slide3.xml" /><Relationship Id="rId11" Type="http://schemas.openxmlformats.org/officeDocument/2006/relationships/slide" Target="slides/slide8.xml" /><Relationship Id="rId24" Type="http://schemas.openxmlformats.org/officeDocument/2006/relationships/presProps" Target="presProps.xml" /><Relationship Id="rId5" Type="http://schemas.openxmlformats.org/officeDocument/2006/relationships/slide" Target="slides/slide2.xml" /><Relationship Id="rId15" Type="http://schemas.openxmlformats.org/officeDocument/2006/relationships/slide" Target="slides/slide12.xml" /><Relationship Id="rId23" Type="http://schemas.openxmlformats.org/officeDocument/2006/relationships/notesMaster" Target="notesMasters/notesMaster1.xml" /><Relationship Id="rId10" Type="http://schemas.openxmlformats.org/officeDocument/2006/relationships/slide" Target="slides/slide7.xml" /><Relationship Id="rId19" Type="http://schemas.openxmlformats.org/officeDocument/2006/relationships/slide" Target="slides/slide16.xml" /><Relationship Id="rId4" Type="http://schemas.openxmlformats.org/officeDocument/2006/relationships/slide" Target="slides/slide1.xml" /><Relationship Id="rId9" Type="http://schemas.openxmlformats.org/officeDocument/2006/relationships/slide" Target="slides/slide6.xml" /><Relationship Id="rId14" Type="http://schemas.openxmlformats.org/officeDocument/2006/relationships/slide" Target="slides/slide11.xml" /><Relationship Id="rId22" Type="http://schemas.openxmlformats.org/officeDocument/2006/relationships/slide" Target="slides/slide19.xml" /><Relationship Id="rId27"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31/03/2022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31/03/2022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31/03/2022</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31/03/2022</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31/03/2022</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31/03/2022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31/03/2022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31/03/2022</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31/03/2022</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31/03/2022</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31/03/2022</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31/03/2022</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31/03/2022</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31/03/2022</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31/03/2022</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31/03/2022</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31/03/2022</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31/03/2022</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31/03/2022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31/03/2022</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31/03/2022</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31/03/2022</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31/03/2022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31/03/2022</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31/03/2022</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 /><Relationship Id="rId13" Type="http://schemas.openxmlformats.org/officeDocument/2006/relationships/image" Target="../media/image2.jpeg" /><Relationship Id="rId3" Type="http://schemas.openxmlformats.org/officeDocument/2006/relationships/slideLayout" Target="../slideLayouts/slideLayout14.xml" /><Relationship Id="rId7" Type="http://schemas.openxmlformats.org/officeDocument/2006/relationships/slideLayout" Target="../slideLayouts/slideLayout18.xml" /><Relationship Id="rId12" Type="http://schemas.openxmlformats.org/officeDocument/2006/relationships/theme" Target="../theme/theme2.xml" /><Relationship Id="rId2" Type="http://schemas.openxmlformats.org/officeDocument/2006/relationships/slideLayout" Target="../slideLayouts/slideLayout13.xml" /><Relationship Id="rId1" Type="http://schemas.openxmlformats.org/officeDocument/2006/relationships/slideLayout" Target="../slideLayouts/slideLayout12.xml" /><Relationship Id="rId6" Type="http://schemas.openxmlformats.org/officeDocument/2006/relationships/slideLayout" Target="../slideLayouts/slideLayout17.xml" /><Relationship Id="rId11" Type="http://schemas.openxmlformats.org/officeDocument/2006/relationships/slideLayout" Target="../slideLayouts/slideLayout22.xml" /><Relationship Id="rId5" Type="http://schemas.openxmlformats.org/officeDocument/2006/relationships/slideLayout" Target="../slideLayouts/slideLayout16.xml" /><Relationship Id="rId10" Type="http://schemas.openxmlformats.org/officeDocument/2006/relationships/slideLayout" Target="../slideLayouts/slideLayout21.xml" /><Relationship Id="rId4" Type="http://schemas.openxmlformats.org/officeDocument/2006/relationships/slideLayout" Target="../slideLayouts/slideLayout15.xml" /><Relationship Id="rId9" Type="http://schemas.openxmlformats.org/officeDocument/2006/relationships/slideLayout" Target="../slideLayouts/slideLayout20.xml" /></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 /><Relationship Id="rId13" Type="http://schemas.openxmlformats.org/officeDocument/2006/relationships/image" Target="../media/image2.jpeg" /><Relationship Id="rId3" Type="http://schemas.openxmlformats.org/officeDocument/2006/relationships/slideLayout" Target="../slideLayouts/slideLayout25.xml" /><Relationship Id="rId7" Type="http://schemas.openxmlformats.org/officeDocument/2006/relationships/slideLayout" Target="../slideLayouts/slideLayout29.xml" /><Relationship Id="rId12" Type="http://schemas.openxmlformats.org/officeDocument/2006/relationships/theme" Target="../theme/theme3.xml" /><Relationship Id="rId2" Type="http://schemas.openxmlformats.org/officeDocument/2006/relationships/slideLayout" Target="../slideLayouts/slideLayout24.xml" /><Relationship Id="rId1" Type="http://schemas.openxmlformats.org/officeDocument/2006/relationships/slideLayout" Target="../slideLayouts/slideLayout23.xml" /><Relationship Id="rId6" Type="http://schemas.openxmlformats.org/officeDocument/2006/relationships/slideLayout" Target="../slideLayouts/slideLayout28.xml" /><Relationship Id="rId11" Type="http://schemas.openxmlformats.org/officeDocument/2006/relationships/slideLayout" Target="../slideLayouts/slideLayout33.xml" /><Relationship Id="rId5" Type="http://schemas.openxmlformats.org/officeDocument/2006/relationships/slideLayout" Target="../slideLayouts/slideLayout27.xml" /><Relationship Id="rId10" Type="http://schemas.openxmlformats.org/officeDocument/2006/relationships/slideLayout" Target="../slideLayouts/slideLayout32.xml" /><Relationship Id="rId4" Type="http://schemas.openxmlformats.org/officeDocument/2006/relationships/slideLayout" Target="../slideLayouts/slideLayout26.xml" /><Relationship Id="rId9" Type="http://schemas.openxmlformats.org/officeDocument/2006/relationships/slideLayout" Target="../slideLayouts/slideLayout31.xml"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31/03/2022</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31/03/2022</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31/03/2022</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7.xml.rels><?xml version="1.0" encoding="UTF-8" standalone="yes"?>
<Relationships xmlns="http://schemas.openxmlformats.org/package/2006/relationships"><Relationship Id="rId2" Type="http://schemas.openxmlformats.org/officeDocument/2006/relationships/hyperlink" Target="https://www.prospects.ac.uk/job-profiles" TargetMode="External" /><Relationship Id="rId1" Type="http://schemas.openxmlformats.org/officeDocument/2006/relationships/slideLayout" Target="../slideLayouts/slideLayout24.xml" /></Relationships>
</file>

<file path=ppt/slides/_rels/slide8.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4.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24.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 /></Relationships>
</file>

<file path=ppt/slides/_rels/slide16.xml.rels><?xml version="1.0" encoding="UTF-8" standalone="yes"?>
<Relationships xmlns="http://schemas.openxmlformats.org/package/2006/relationships"><Relationship Id="rId2" Type="http://schemas.openxmlformats.org/officeDocument/2006/relationships/image" Target="../media/image5.jpg" /><Relationship Id="rId1" Type="http://schemas.openxmlformats.org/officeDocument/2006/relationships/slideLayout" Target="../slideLayouts/slideLayout24.xml" /></Relationships>
</file>

<file path=ppt/slides/_rels/slide1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hyperlink" Target="https://fairborndigital.us/2020/10/30/7-tactics-for-giving-captivating-online-presentations/" TargetMode="External" /><Relationship Id="rId1" Type="http://schemas.openxmlformats.org/officeDocument/2006/relationships/slideLayout" Target="../slideLayouts/slideLayout24.xml" /></Relationships>
</file>

<file path=ppt/slides/_rels/slide18.xml.rels><?xml version="1.0" encoding="UTF-8" standalone="yes"?>
<Relationships xmlns="http://schemas.openxmlformats.org/package/2006/relationships"><Relationship Id="rId3" Type="http://schemas.openxmlformats.org/officeDocument/2006/relationships/hyperlink" Target="https://www.ispringsolutions.com/blog/how-to-structure-a-powerpoint-presentation" TargetMode="External" /><Relationship Id="rId2" Type="http://schemas.openxmlformats.org/officeDocument/2006/relationships/hyperlink" Target="https://www.skillsyouneed.com/present/writing-your-presentation.html" TargetMode="External" /><Relationship Id="rId1" Type="http://schemas.openxmlformats.org/officeDocument/2006/relationships/slideLayout" Target="../slideLayouts/slideLayout24.xml" /><Relationship Id="rId4" Type="http://schemas.openxmlformats.org/officeDocument/2006/relationships/hyperlink" Target="https://www.prospects.ac.uk/applying-for-university/university-life/6-steps-to-a-successful-presentation" TargetMode="External" /></Relationships>
</file>

<file path=ppt/slides/_rels/slide19.xml.rels><?xml version="1.0" encoding="UTF-8" standalone="yes"?>
<Relationships xmlns="http://schemas.openxmlformats.org/package/2006/relationships"><Relationship Id="rId3" Type="http://schemas.openxmlformats.org/officeDocument/2006/relationships/hyperlink" Target="https://www.scienceofpeople.com/online-presentation/" TargetMode="External" /><Relationship Id="rId2" Type="http://schemas.openxmlformats.org/officeDocument/2006/relationships/hyperlink" Target="https://www.gsb.stanford.edu/insights/10-tips-giving-effective-virtual-presentations" TargetMode="External" /><Relationship Id="rId1" Type="http://schemas.openxmlformats.org/officeDocument/2006/relationships/slideLayout" Target="../slideLayouts/slideLayout24.xml" /><Relationship Id="rId4" Type="http://schemas.openxmlformats.org/officeDocument/2006/relationships/hyperlink" Target="https://www.americanexpress.com/en-us/business/trends-and-insights/articles/how-to-give-an-effective-online-presentation-from-home/"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143000" y="1340768"/>
            <a:ext cx="6858000" cy="2387600"/>
          </a:xfrm>
        </p:spPr>
        <p:txBody>
          <a:bodyPr/>
          <a:lstStyle/>
          <a:p>
            <a:pPr eaLnBrk="1" hangingPunct="1"/>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BMSW4001</a:t>
            </a:r>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Academic and Employability Skills (ACE) </a:t>
            </a:r>
            <a:br>
              <a:rPr lang="en-GB" b="1" dirty="0">
                <a:solidFill>
                  <a:schemeClr val="bg1"/>
                </a:solidFill>
                <a:effectLst>
                  <a:outerShdw blurRad="38100" dist="38100" dir="2700000" algn="tl">
                    <a:srgbClr val="000000">
                      <a:alpha val="43137"/>
                    </a:srgbClr>
                  </a:outerShdw>
                </a:effectLst>
              </a:rPr>
            </a:br>
            <a:endParaRPr lang="en-GB" dirty="0"/>
          </a:p>
        </p:txBody>
      </p:sp>
      <p:sp>
        <p:nvSpPr>
          <p:cNvPr id="4" name="Subtitle 3"/>
          <p:cNvSpPr>
            <a:spLocks noGrp="1"/>
          </p:cNvSpPr>
          <p:nvPr>
            <p:ph type="subTitle" idx="1"/>
          </p:nvPr>
        </p:nvSpPr>
        <p:spPr>
          <a:xfrm>
            <a:off x="1143000" y="3602038"/>
            <a:ext cx="7245424" cy="1655762"/>
          </a:xfrm>
        </p:spPr>
        <p:txBody>
          <a:bodyPr/>
          <a:lstStyle/>
          <a:p>
            <a:pPr eaLnBrk="1" hangingPunct="1"/>
            <a:endParaRPr lang="en-GB" altLang="en-US" sz="3200" dirty="0">
              <a:effectLst>
                <a:outerShdw blurRad="38100" dist="38100" dir="2700000" algn="tl">
                  <a:srgbClr val="000000">
                    <a:alpha val="43137"/>
                  </a:srgbClr>
                </a:outerShdw>
              </a:effectLst>
            </a:endParaRPr>
          </a:p>
          <a:p>
            <a:pPr eaLnBrk="1" hangingPunct="1"/>
            <a:r>
              <a:rPr lang="en-US" altLang="en-US" sz="3200" b="1" dirty="0">
                <a:solidFill>
                  <a:srgbClr val="FFFF00"/>
                </a:solidFill>
                <a:effectLst>
                  <a:outerShdw blurRad="38100" dist="38100" dir="2700000" algn="tl">
                    <a:srgbClr val="000000">
                      <a:alpha val="43137"/>
                    </a:srgbClr>
                  </a:outerShdw>
                </a:effectLst>
              </a:rPr>
              <a:t>Guidelines for assessed individual presentations (</a:t>
            </a:r>
            <a:r>
              <a:rPr lang="en-GB" altLang="en-US" sz="3200" b="1" dirty="0">
                <a:solidFill>
                  <a:srgbClr val="FFFF00"/>
                </a:solidFill>
                <a:effectLst>
                  <a:outerShdw blurRad="38100" dist="38100" dir="2700000" algn="tl">
                    <a:srgbClr val="000000">
                      <a:alpha val="43137"/>
                    </a:srgbClr>
                  </a:outerShdw>
                </a:effectLst>
              </a:rPr>
              <a:t>task 1)</a:t>
            </a:r>
          </a:p>
          <a:p>
            <a:pPr eaLnBrk="1" hangingPunct="1"/>
            <a:endParaRPr lang="en-GB" sz="3200" dirty="0"/>
          </a:p>
          <a:p>
            <a:pPr eaLnBrk="1" hangingPunct="1"/>
            <a:r>
              <a:rPr lang="en-GB" altLang="en-US" sz="3200" b="1" dirty="0">
                <a:solidFill>
                  <a:srgbClr val="FFFF00"/>
                </a:solidFill>
                <a:effectLst>
                  <a:outerShdw blurRad="38100" dist="38100" dir="2700000" algn="tl">
                    <a:srgbClr val="000000">
                      <a:alpha val="43137"/>
                    </a:srgbClr>
                  </a:outerShdw>
                </a:effectLst>
              </a:rPr>
              <a:t> </a:t>
            </a:r>
          </a:p>
          <a:p>
            <a:endParaRPr lang="en-GB" dirty="0"/>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31/03/2022</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a:defRPr/>
            </a:pPr>
            <a:r>
              <a:rPr lang="en-US" altLang="en-US" sz="3200" b="1" dirty="0"/>
              <a:t>Academic and Employability Skills (ACE) </a:t>
            </a:r>
            <a:endParaRPr lang="en-GB" altLang="en-US" sz="3200" b="1" dirty="0"/>
          </a:p>
        </p:txBody>
      </p:sp>
      <p:sp>
        <p:nvSpPr>
          <p:cNvPr id="10243" name="Content Placeholder 2"/>
          <p:cNvSpPr>
            <a:spLocks noGrp="1"/>
          </p:cNvSpPr>
          <p:nvPr>
            <p:ph idx="1"/>
          </p:nvPr>
        </p:nvSpPr>
        <p:spPr>
          <a:xfrm>
            <a:off x="395288" y="1268413"/>
            <a:ext cx="8280400" cy="5040312"/>
          </a:xfrm>
        </p:spPr>
        <p:txBody>
          <a:bodyPr/>
          <a:lstStyle/>
          <a:p>
            <a:pPr marL="0" lvl="0" indent="0">
              <a:spcBef>
                <a:spcPct val="0"/>
              </a:spcBef>
              <a:buNone/>
            </a:pPr>
            <a:r>
              <a:rPr lang="en-US" sz="2200" dirty="0"/>
              <a:t>ACE is a one-term thick module which </a:t>
            </a:r>
            <a:r>
              <a:rPr lang="en-US" altLang="en-US" sz="2400" dirty="0">
                <a:latin typeface="Calibri" panose="020F0502020204030204" pitchFamily="34" charset="0"/>
                <a:ea typeface="Calibri" panose="020F0502020204030204" pitchFamily="34" charset="0"/>
                <a:cs typeface="Calibri" panose="020F0502020204030204" pitchFamily="34" charset="0"/>
              </a:rPr>
              <a:t>has one 100% component divided into 2 tasks. </a:t>
            </a:r>
          </a:p>
          <a:p>
            <a:pPr marL="0" lvl="0" indent="0">
              <a:spcBef>
                <a:spcPct val="0"/>
              </a:spcBef>
              <a:buNone/>
            </a:pPr>
            <a:endParaRPr lang="en-GB" altLang="en-US" sz="2200" dirty="0"/>
          </a:p>
          <a:p>
            <a:r>
              <a:rPr lang="en-US" sz="2200" b="1" dirty="0"/>
              <a:t>Task 1: Individual presentation </a:t>
            </a:r>
            <a:r>
              <a:rPr lang="en-US" sz="2200" dirty="0"/>
              <a:t>(5-10 minutes)</a:t>
            </a:r>
          </a:p>
          <a:p>
            <a:endParaRPr lang="en-US" sz="2200" dirty="0"/>
          </a:p>
          <a:p>
            <a:r>
              <a:rPr lang="en-US" altLang="en-US" sz="2200" b="1" dirty="0"/>
              <a:t>Task 2: Report </a:t>
            </a:r>
            <a:r>
              <a:rPr lang="en-US" altLang="en-US" sz="2200" dirty="0"/>
              <a:t>(2000 words)</a:t>
            </a:r>
          </a:p>
          <a:p>
            <a:endParaRPr lang="en-US" altLang="en-US" sz="2200" dirty="0"/>
          </a:p>
          <a:p>
            <a:pPr marL="0" indent="0">
              <a:buNone/>
            </a:pPr>
            <a:r>
              <a:rPr lang="en-US" altLang="en-US" sz="2200" dirty="0"/>
              <a:t>They will be marked together at the end of the term. Marking for Task 1 will be under criterion 4 – Practical Skills.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1183-1431-4DDC-A22F-A9938E8C89C6}"/>
              </a:ext>
            </a:extLst>
          </p:cNvPr>
          <p:cNvSpPr>
            <a:spLocks noGrp="1"/>
          </p:cNvSpPr>
          <p:nvPr>
            <p:ph type="title"/>
          </p:nvPr>
        </p:nvSpPr>
        <p:spPr>
          <a:xfrm>
            <a:off x="457200" y="274638"/>
            <a:ext cx="8229600" cy="562074"/>
          </a:xfrm>
        </p:spPr>
        <p:txBody>
          <a:bodyPr/>
          <a:lstStyle/>
          <a:p>
            <a:r>
              <a:rPr lang="en-US" sz="3600" b="1" dirty="0"/>
              <a:t>Task 1</a:t>
            </a:r>
            <a:endParaRPr lang="en-GB" sz="3600" b="1" dirty="0"/>
          </a:p>
        </p:txBody>
      </p:sp>
      <p:sp>
        <p:nvSpPr>
          <p:cNvPr id="3" name="Content Placeholder 2">
            <a:extLst>
              <a:ext uri="{FF2B5EF4-FFF2-40B4-BE49-F238E27FC236}">
                <a16:creationId xmlns:a16="http://schemas.microsoft.com/office/drawing/2014/main" id="{0B7E856B-3D42-4032-B777-18465CC38CF2}"/>
              </a:ext>
            </a:extLst>
          </p:cNvPr>
          <p:cNvSpPr>
            <a:spLocks noGrp="1"/>
          </p:cNvSpPr>
          <p:nvPr>
            <p:ph idx="1"/>
          </p:nvPr>
        </p:nvSpPr>
        <p:spPr>
          <a:xfrm>
            <a:off x="457200" y="1340768"/>
            <a:ext cx="8229600" cy="3916363"/>
          </a:xfrm>
        </p:spPr>
        <p:txBody>
          <a:bodyPr/>
          <a:lstStyle/>
          <a:p>
            <a:pPr marL="0" indent="0" algn="just">
              <a:buNone/>
            </a:pPr>
            <a:r>
              <a:rPr lang="en-GB" sz="2800" dirty="0"/>
              <a:t>Prepare an oral presentation in which you analyse your employability skills in relation your intended career or own business. Discuss the skills you already have and the skills you need to improve in order to be successful in the chosen field, and demonstrate an understanding of that field by referring to published literature. You will need to prepare 5-10 PowerPoint slides to accompany your presentation. </a:t>
            </a:r>
            <a:endParaRPr lang="en-GB" dirty="0"/>
          </a:p>
        </p:txBody>
      </p:sp>
      <p:sp>
        <p:nvSpPr>
          <p:cNvPr id="4" name="Date Placeholder 3">
            <a:extLst>
              <a:ext uri="{FF2B5EF4-FFF2-40B4-BE49-F238E27FC236}">
                <a16:creationId xmlns:a16="http://schemas.microsoft.com/office/drawing/2014/main" id="{B4FBFE17-B663-4465-A010-681431B2BD96}"/>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226057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BA0D8-383B-455E-9CD1-908861955B29}"/>
              </a:ext>
            </a:extLst>
          </p:cNvPr>
          <p:cNvSpPr>
            <a:spLocks noGrp="1"/>
          </p:cNvSpPr>
          <p:nvPr>
            <p:ph type="title"/>
          </p:nvPr>
        </p:nvSpPr>
        <p:spPr/>
        <p:txBody>
          <a:bodyPr/>
          <a:lstStyle/>
          <a:p>
            <a:r>
              <a:rPr lang="en-US" sz="3600" b="1" dirty="0"/>
              <a:t>Further guidelines</a:t>
            </a:r>
            <a:br>
              <a:rPr lang="en-US" sz="3600" b="1" dirty="0"/>
            </a:br>
            <a:r>
              <a:rPr lang="en-US" sz="3600" b="1" dirty="0"/>
              <a:t> </a:t>
            </a:r>
            <a:endParaRPr lang="en-GB" sz="3600" b="1" dirty="0"/>
          </a:p>
        </p:txBody>
      </p:sp>
      <p:sp>
        <p:nvSpPr>
          <p:cNvPr id="3" name="Content Placeholder 2">
            <a:extLst>
              <a:ext uri="{FF2B5EF4-FFF2-40B4-BE49-F238E27FC236}">
                <a16:creationId xmlns:a16="http://schemas.microsoft.com/office/drawing/2014/main" id="{F063A396-2789-4E1A-94AA-41089C70AAAD}"/>
              </a:ext>
            </a:extLst>
          </p:cNvPr>
          <p:cNvSpPr>
            <a:spLocks noGrp="1"/>
          </p:cNvSpPr>
          <p:nvPr>
            <p:ph idx="1"/>
          </p:nvPr>
        </p:nvSpPr>
        <p:spPr>
          <a:xfrm>
            <a:off x="35496" y="980728"/>
            <a:ext cx="8928992" cy="3916363"/>
          </a:xfrm>
        </p:spPr>
        <p:txBody>
          <a:bodyPr/>
          <a:lstStyle/>
          <a:p>
            <a:pPr marL="342900" marR="12700" lvl="0" indent="-342900" algn="just">
              <a:spcAft>
                <a:spcPts val="0"/>
              </a:spcAft>
              <a:buFont typeface="Symbol" panose="05050102010706020507" pitchFamily="18" charset="2"/>
              <a:buChar char=""/>
              <a:tabLst>
                <a:tab pos="457200" algn="l"/>
              </a:tabLst>
            </a:pPr>
            <a:r>
              <a:rPr lang="en-GB" sz="2000" dirty="0">
                <a:effectLst/>
                <a:latin typeface="Arial" panose="020B0604020202020204" pitchFamily="34" charset="0"/>
                <a:ea typeface="Arial" panose="020B0604020202020204" pitchFamily="34" charset="0"/>
                <a:cs typeface="Times New Roman" panose="02020603050405020304" pitchFamily="18" charset="0"/>
              </a:rPr>
              <a:t>Make use of the tools you learned in class (e.g. SWOT analysis, time management tools, PDP) and apply them to your own situation.</a:t>
            </a:r>
            <a:endParaRPr lang="en-GB" sz="2000" dirty="0">
              <a:effectLst/>
              <a:latin typeface="Times New Roman" panose="02020603050405020304" pitchFamily="18" charset="0"/>
              <a:ea typeface="Times New Roman" panose="02020603050405020304" pitchFamily="18" charset="0"/>
            </a:endParaRPr>
          </a:p>
          <a:p>
            <a:pPr marL="342900" marR="12700" lvl="0" indent="-342900" algn="just">
              <a:spcAft>
                <a:spcPts val="0"/>
              </a:spcAft>
              <a:buFont typeface="Symbol" panose="05050102010706020507" pitchFamily="18" charset="2"/>
              <a:buChar char=""/>
              <a:tabLst>
                <a:tab pos="457200" algn="l"/>
              </a:tabLst>
            </a:pPr>
            <a:r>
              <a:rPr lang="en-GB" sz="2000" dirty="0">
                <a:effectLst/>
                <a:latin typeface="Arial" panose="020B0604020202020204" pitchFamily="34" charset="0"/>
                <a:ea typeface="Arial" panose="020B0604020202020204" pitchFamily="34" charset="0"/>
                <a:cs typeface="Times New Roman" panose="02020603050405020304" pitchFamily="18" charset="0"/>
              </a:rPr>
              <a:t>Show an understanding of the world of work in the chosen sector by citing relevant articles or advice from recruitment agencies, job centres, etc.</a:t>
            </a:r>
            <a:endParaRPr lang="en-GB" sz="2000" dirty="0">
              <a:effectLst/>
              <a:latin typeface="Times New Roman" panose="02020603050405020304" pitchFamily="18" charset="0"/>
              <a:ea typeface="Times New Roman" panose="02020603050405020304" pitchFamily="18" charset="0"/>
            </a:endParaRPr>
          </a:p>
          <a:p>
            <a:pPr marL="342900" marR="12700" lvl="0" indent="-342900" algn="just">
              <a:spcAft>
                <a:spcPts val="0"/>
              </a:spcAft>
              <a:buFont typeface="Symbol" panose="05050102010706020507" pitchFamily="18" charset="2"/>
              <a:buChar char=""/>
              <a:tabLst>
                <a:tab pos="457200" algn="l"/>
              </a:tabLst>
            </a:pPr>
            <a:r>
              <a:rPr lang="en-GB" sz="2000" b="1" dirty="0">
                <a:effectLst/>
                <a:latin typeface="Arial" panose="020B0604020202020204" pitchFamily="34" charset="0"/>
                <a:ea typeface="Arial" panose="020B0604020202020204" pitchFamily="34" charset="0"/>
                <a:cs typeface="Times New Roman" panose="02020603050405020304" pitchFamily="18" charset="0"/>
              </a:rPr>
              <a:t>Presentations will be held in </a:t>
            </a:r>
            <a:r>
              <a:rPr lang="en-GB" sz="2000" b="1" u="sng" dirty="0">
                <a:effectLst/>
                <a:latin typeface="Arial" panose="020B0604020202020204" pitchFamily="34" charset="0"/>
                <a:ea typeface="Arial" panose="020B0604020202020204" pitchFamily="34" charset="0"/>
                <a:cs typeface="Times New Roman" panose="02020603050405020304" pitchFamily="18" charset="0"/>
              </a:rPr>
              <a:t>week 9</a:t>
            </a:r>
            <a:r>
              <a:rPr lang="en-GB" sz="2000" b="1" dirty="0">
                <a:effectLst/>
                <a:latin typeface="Arial" panose="020B0604020202020204" pitchFamily="34" charset="0"/>
                <a:ea typeface="Arial" panose="020B0604020202020204" pitchFamily="34" charset="0"/>
                <a:cs typeface="Times New Roman" panose="02020603050405020304" pitchFamily="18" charset="0"/>
              </a:rPr>
              <a:t> during class time</a:t>
            </a:r>
            <a:r>
              <a:rPr lang="en-GB" sz="2000" dirty="0">
                <a:effectLst/>
                <a:latin typeface="Arial" panose="020B0604020202020204" pitchFamily="34" charset="0"/>
                <a:ea typeface="Arial" panose="020B0604020202020204" pitchFamily="34" charset="0"/>
                <a:cs typeface="Times New Roman" panose="02020603050405020304" pitchFamily="18" charset="0"/>
              </a:rPr>
              <a:t>. If you are attending online, this will be done via Microsoft Teams, so you must make sure that you have all the necessary equipment and technical setup to deliver your presentation on the scheduled date. </a:t>
            </a:r>
            <a:endParaRPr lang="en-GB" sz="2000" dirty="0">
              <a:effectLst/>
              <a:latin typeface="Times New Roman" panose="02020603050405020304" pitchFamily="18" charset="0"/>
              <a:ea typeface="Times New Roman" panose="02020603050405020304" pitchFamily="18" charset="0"/>
            </a:endParaRPr>
          </a:p>
          <a:p>
            <a:pPr marL="342900" marR="12700" lvl="0" indent="-342900" algn="just">
              <a:spcAft>
                <a:spcPts val="0"/>
              </a:spcAft>
              <a:buFont typeface="Symbol" panose="05050102010706020507" pitchFamily="18" charset="2"/>
              <a:buChar char=""/>
              <a:tabLst>
                <a:tab pos="457200" algn="l"/>
              </a:tabLst>
            </a:pPr>
            <a:r>
              <a:rPr lang="en-GB" sz="2000" dirty="0">
                <a:effectLst/>
                <a:latin typeface="Arial" panose="020B0604020202020204" pitchFamily="34" charset="0"/>
                <a:ea typeface="Arial" panose="020B0604020202020204" pitchFamily="34" charset="0"/>
                <a:cs typeface="Times New Roman" panose="02020603050405020304" pitchFamily="18" charset="0"/>
              </a:rPr>
              <a:t>The PowerPoint slides will need to be uploaded to Turnitin/Moodle one working day before the date of the in-class presentations. Students who did not upload their slides before the deadline will </a:t>
            </a:r>
            <a:r>
              <a:rPr lang="en-GB" sz="2000" i="1" dirty="0">
                <a:effectLst/>
                <a:latin typeface="Arial" panose="020B0604020202020204" pitchFamily="34" charset="0"/>
                <a:ea typeface="Arial" panose="020B0604020202020204" pitchFamily="34" charset="0"/>
                <a:cs typeface="Times New Roman" panose="02020603050405020304" pitchFamily="18" charset="0"/>
              </a:rPr>
              <a:t>not</a:t>
            </a:r>
            <a:r>
              <a:rPr lang="en-GB" sz="2000" dirty="0">
                <a:effectLst/>
                <a:latin typeface="Arial" panose="020B0604020202020204" pitchFamily="34" charset="0"/>
                <a:ea typeface="Arial" panose="020B0604020202020204" pitchFamily="34" charset="0"/>
                <a:cs typeface="Times New Roman" panose="02020603050405020304" pitchFamily="18" charset="0"/>
              </a:rPr>
              <a:t> be allowed to present. </a:t>
            </a:r>
            <a:endParaRPr lang="en-GB" sz="2000" dirty="0">
              <a:effectLst/>
              <a:latin typeface="Times New Roman" panose="02020603050405020304" pitchFamily="18" charset="0"/>
              <a:ea typeface="Times New Roman" panose="02020603050405020304" pitchFamily="18" charset="0"/>
            </a:endParaRPr>
          </a:p>
          <a:p>
            <a:endParaRPr lang="en-GB" sz="2000" dirty="0"/>
          </a:p>
        </p:txBody>
      </p:sp>
      <p:sp>
        <p:nvSpPr>
          <p:cNvPr id="4" name="Date Placeholder 3">
            <a:extLst>
              <a:ext uri="{FF2B5EF4-FFF2-40B4-BE49-F238E27FC236}">
                <a16:creationId xmlns:a16="http://schemas.microsoft.com/office/drawing/2014/main" id="{049A0AA2-1A6B-4B3A-B4A8-A4C5DBAE54FA}"/>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2958736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457200" y="274638"/>
            <a:ext cx="8229600" cy="634082"/>
          </a:xfrm>
        </p:spPr>
        <p:txBody>
          <a:bodyPr/>
          <a:lstStyle/>
          <a:p>
            <a:r>
              <a:rPr lang="en-GB" sz="3600" b="1" dirty="0"/>
              <a:t>What does this mean?</a:t>
            </a:r>
            <a:endParaRPr lang="en-GB" sz="3600"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264623" y="977677"/>
            <a:ext cx="8229600" cy="4536504"/>
          </a:xfrm>
        </p:spPr>
        <p:txBody>
          <a:bodyPr/>
          <a:lstStyle/>
          <a:p>
            <a:r>
              <a:rPr lang="en-GB" sz="2400" dirty="0"/>
              <a:t>Aim for a 5-min presentation; the remaining 5 minutes are for questions, feedback and solving any technical problems</a:t>
            </a:r>
          </a:p>
          <a:p>
            <a:r>
              <a:rPr lang="en-GB" sz="2400" dirty="0"/>
              <a:t>‘Referring to published literature’ means that you need to mention a few sources that you have read related to employability (</a:t>
            </a:r>
            <a:r>
              <a:rPr lang="en-GB" sz="2400" b="1" dirty="0"/>
              <a:t>hint: </a:t>
            </a:r>
            <a:r>
              <a:rPr lang="en-GB" sz="2400" dirty="0"/>
              <a:t>have a </a:t>
            </a:r>
            <a:r>
              <a:rPr lang="en-GB" sz="2400" i="1" dirty="0">
                <a:solidFill>
                  <a:srgbClr val="FF0000"/>
                </a:solidFill>
              </a:rPr>
              <a:t>reference list </a:t>
            </a:r>
            <a:r>
              <a:rPr lang="en-GB" sz="2400" dirty="0"/>
              <a:t>as your last slide)</a:t>
            </a:r>
          </a:p>
          <a:p>
            <a:r>
              <a:rPr lang="en-GB" sz="2400" dirty="0"/>
              <a:t>Only define academic and employability skills briefly, then focus on the ones you have and the ones you need to improve </a:t>
            </a:r>
          </a:p>
          <a:p>
            <a:pPr lvl="0"/>
            <a:r>
              <a:rPr lang="en-GB" sz="2400" dirty="0"/>
              <a:t>Think about them in relation to your intended career</a:t>
            </a:r>
          </a:p>
          <a:p>
            <a:endParaRPr lang="en-GB" sz="2200" dirty="0"/>
          </a:p>
          <a:p>
            <a:endParaRPr lang="en-GB" sz="2200" dirty="0"/>
          </a:p>
          <a:p>
            <a:pPr marL="0" indent="0">
              <a:buNone/>
            </a:pPr>
            <a:endParaRPr lang="en-GB" sz="1800" dirty="0"/>
          </a:p>
          <a:p>
            <a:endParaRPr lang="en-GB" dirty="0"/>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666393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457200" y="274638"/>
            <a:ext cx="8229600" cy="634082"/>
          </a:xfrm>
        </p:spPr>
        <p:txBody>
          <a:bodyPr/>
          <a:lstStyle/>
          <a:p>
            <a:r>
              <a:rPr lang="en-GB" sz="3600" b="1" dirty="0"/>
              <a:t>What does this mean?</a:t>
            </a:r>
            <a:endParaRPr lang="en-GB" sz="3600"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264623" y="977677"/>
            <a:ext cx="8229600" cy="4536504"/>
          </a:xfrm>
        </p:spPr>
        <p:txBody>
          <a:bodyPr/>
          <a:lstStyle/>
          <a:p>
            <a:pPr lvl="0"/>
            <a:r>
              <a:rPr lang="en-GB" sz="2400" dirty="0"/>
              <a:t>The PowerPoint slides will have to be uploaded onto Moodle (via an appropriate link that will be set up by the Assessments team) </a:t>
            </a:r>
            <a:r>
              <a:rPr lang="en-GB" sz="2400" b="1" dirty="0"/>
              <a:t>one day BEFORE the official presentation date </a:t>
            </a:r>
            <a:r>
              <a:rPr lang="en-GB" sz="2400" dirty="0"/>
              <a:t>(the presentation date being in week 9, on the usual class day), as well as included as appendices to the task 2 Report. </a:t>
            </a:r>
          </a:p>
          <a:p>
            <a:endParaRPr lang="en-GB" sz="2200" dirty="0"/>
          </a:p>
          <a:p>
            <a:endParaRPr lang="en-GB" sz="2200" dirty="0"/>
          </a:p>
          <a:p>
            <a:pPr marL="0" indent="0">
              <a:buNone/>
            </a:pPr>
            <a:endParaRPr lang="en-GB" sz="1800" dirty="0"/>
          </a:p>
          <a:p>
            <a:endParaRPr lang="en-GB" dirty="0"/>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2955128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6F0D9-9EA8-467D-9D27-3797C9094F38}"/>
              </a:ext>
            </a:extLst>
          </p:cNvPr>
          <p:cNvSpPr>
            <a:spLocks noGrp="1"/>
          </p:cNvSpPr>
          <p:nvPr>
            <p:ph type="title"/>
          </p:nvPr>
        </p:nvSpPr>
        <p:spPr>
          <a:xfrm>
            <a:off x="457200" y="274638"/>
            <a:ext cx="8229600" cy="634082"/>
          </a:xfrm>
        </p:spPr>
        <p:txBody>
          <a:bodyPr/>
          <a:lstStyle/>
          <a:p>
            <a:r>
              <a:rPr lang="en-US" sz="3600" b="1" dirty="0"/>
              <a:t>How to go about it</a:t>
            </a:r>
            <a:endParaRPr lang="en-GB" sz="3600" b="1" dirty="0"/>
          </a:p>
        </p:txBody>
      </p:sp>
      <p:sp>
        <p:nvSpPr>
          <p:cNvPr id="3" name="Content Placeholder 2">
            <a:extLst>
              <a:ext uri="{FF2B5EF4-FFF2-40B4-BE49-F238E27FC236}">
                <a16:creationId xmlns:a16="http://schemas.microsoft.com/office/drawing/2014/main" id="{B48111B0-E67A-4889-93C1-A673FFB8B3D1}"/>
              </a:ext>
            </a:extLst>
          </p:cNvPr>
          <p:cNvSpPr>
            <a:spLocks noGrp="1"/>
          </p:cNvSpPr>
          <p:nvPr>
            <p:ph idx="1"/>
          </p:nvPr>
        </p:nvSpPr>
        <p:spPr>
          <a:xfrm>
            <a:off x="457200" y="1268760"/>
            <a:ext cx="8229600" cy="4247803"/>
          </a:xfrm>
        </p:spPr>
        <p:txBody>
          <a:bodyPr/>
          <a:lstStyle/>
          <a:p>
            <a:r>
              <a:rPr lang="en-GB" sz="2400" dirty="0"/>
              <a:t>You can start by specifying what job you will want to do (or what business you will want to have) in future</a:t>
            </a:r>
          </a:p>
          <a:p>
            <a:r>
              <a:rPr lang="en-GB" sz="2400" dirty="0"/>
              <a:t>If you are not sure which job to choose or which skills are required for this job, look through the job profiles on </a:t>
            </a:r>
            <a:r>
              <a:rPr lang="en-GB" sz="2400" dirty="0">
                <a:hlinkClick r:id="rId2"/>
              </a:rPr>
              <a:t>https://www.prospects.ac.uk/job-profiles</a:t>
            </a:r>
            <a:r>
              <a:rPr lang="en-GB" sz="2400" dirty="0"/>
              <a:t> </a:t>
            </a:r>
          </a:p>
          <a:p>
            <a:r>
              <a:rPr lang="en-GB" sz="2400" dirty="0"/>
              <a:t>For example, if you want to develop your career as a bank manager, you should probably think about good managerial skills, leadership, teamwork, as well as excellent maths and logical thinking. Ask yourself if you have them; if you do – give examples. </a:t>
            </a:r>
          </a:p>
          <a:p>
            <a:endParaRPr lang="en-GB" sz="2400" dirty="0"/>
          </a:p>
          <a:p>
            <a:endParaRPr lang="en-GB" sz="2400" dirty="0"/>
          </a:p>
        </p:txBody>
      </p:sp>
      <p:sp>
        <p:nvSpPr>
          <p:cNvPr id="4" name="Date Placeholder 3">
            <a:extLst>
              <a:ext uri="{FF2B5EF4-FFF2-40B4-BE49-F238E27FC236}">
                <a16:creationId xmlns:a16="http://schemas.microsoft.com/office/drawing/2014/main" id="{AA4D31A9-3DC3-452C-86A0-EDF557242D9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2841905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6F0D9-9EA8-467D-9D27-3797C9094F38}"/>
              </a:ext>
            </a:extLst>
          </p:cNvPr>
          <p:cNvSpPr>
            <a:spLocks noGrp="1"/>
          </p:cNvSpPr>
          <p:nvPr>
            <p:ph type="title"/>
          </p:nvPr>
        </p:nvSpPr>
        <p:spPr>
          <a:xfrm>
            <a:off x="457200" y="274638"/>
            <a:ext cx="8229600" cy="634082"/>
          </a:xfrm>
        </p:spPr>
        <p:txBody>
          <a:bodyPr/>
          <a:lstStyle/>
          <a:p>
            <a:r>
              <a:rPr lang="en-US" sz="3600" b="1" dirty="0"/>
              <a:t>How to go about it</a:t>
            </a:r>
            <a:endParaRPr lang="en-GB" sz="3600" b="1" dirty="0"/>
          </a:p>
        </p:txBody>
      </p:sp>
      <p:sp>
        <p:nvSpPr>
          <p:cNvPr id="3" name="Content Placeholder 2">
            <a:extLst>
              <a:ext uri="{FF2B5EF4-FFF2-40B4-BE49-F238E27FC236}">
                <a16:creationId xmlns:a16="http://schemas.microsoft.com/office/drawing/2014/main" id="{B48111B0-E67A-4889-93C1-A673FFB8B3D1}"/>
              </a:ext>
            </a:extLst>
          </p:cNvPr>
          <p:cNvSpPr>
            <a:spLocks noGrp="1"/>
          </p:cNvSpPr>
          <p:nvPr>
            <p:ph idx="1"/>
          </p:nvPr>
        </p:nvSpPr>
        <p:spPr>
          <a:xfrm>
            <a:off x="457200" y="1268761"/>
            <a:ext cx="8507288" cy="1512168"/>
          </a:xfrm>
        </p:spPr>
        <p:txBody>
          <a:bodyPr/>
          <a:lstStyle/>
          <a:p>
            <a:r>
              <a:rPr lang="en-US" sz="2400" dirty="0"/>
              <a:t>Once you know what job you will be focusing on, make sure you read more about it:</a:t>
            </a:r>
          </a:p>
          <a:p>
            <a:pPr lvl="1"/>
            <a:r>
              <a:rPr lang="en-US" sz="2000" dirty="0"/>
              <a:t>from sources such as business magazines, recruiters’ websites, academic analyses, government reports, advice from job </a:t>
            </a:r>
            <a:r>
              <a:rPr lang="en-US" sz="2000" dirty="0" err="1"/>
              <a:t>centres</a:t>
            </a:r>
            <a:r>
              <a:rPr lang="en-US" sz="2000" dirty="0"/>
              <a:t> </a:t>
            </a:r>
          </a:p>
          <a:p>
            <a:endParaRPr lang="en-US" sz="2400" dirty="0"/>
          </a:p>
          <a:p>
            <a:endParaRPr lang="en-US" sz="2400" dirty="0"/>
          </a:p>
          <a:p>
            <a:endParaRPr lang="en-GB" sz="2400" dirty="0"/>
          </a:p>
        </p:txBody>
      </p:sp>
      <p:sp>
        <p:nvSpPr>
          <p:cNvPr id="4" name="Date Placeholder 3">
            <a:extLst>
              <a:ext uri="{FF2B5EF4-FFF2-40B4-BE49-F238E27FC236}">
                <a16:creationId xmlns:a16="http://schemas.microsoft.com/office/drawing/2014/main" id="{AA4D31A9-3DC3-452C-86A0-EDF557242D9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pic>
        <p:nvPicPr>
          <p:cNvPr id="7" name="Picture 6" descr="The skill set more than ¾ of employers want | CareerBuilder">
            <a:extLst>
              <a:ext uri="{FF2B5EF4-FFF2-40B4-BE49-F238E27FC236}">
                <a16:creationId xmlns:a16="http://schemas.microsoft.com/office/drawing/2014/main" id="{B6534E2E-B1BB-48D2-9636-554A9DBE9A0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2924944"/>
            <a:ext cx="3558182" cy="2585323"/>
          </a:xfrm>
          <a:prstGeom prst="rect">
            <a:avLst/>
          </a:prstGeom>
          <a:noFill/>
          <a:ln>
            <a:noFill/>
          </a:ln>
        </p:spPr>
      </p:pic>
      <p:sp>
        <p:nvSpPr>
          <p:cNvPr id="5" name="TextBox 4">
            <a:extLst>
              <a:ext uri="{FF2B5EF4-FFF2-40B4-BE49-F238E27FC236}">
                <a16:creationId xmlns:a16="http://schemas.microsoft.com/office/drawing/2014/main" id="{6F85E0E4-3505-408B-9382-253CAAE14E3C}"/>
              </a:ext>
            </a:extLst>
          </p:cNvPr>
          <p:cNvSpPr txBox="1"/>
          <p:nvPr/>
        </p:nvSpPr>
        <p:spPr>
          <a:xfrm>
            <a:off x="471508" y="2924944"/>
            <a:ext cx="4350270" cy="2585323"/>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latin typeface="+mn-lt"/>
              </a:rPr>
              <a:t>Find a few </a:t>
            </a:r>
            <a:r>
              <a:rPr lang="en-US" sz="2400" b="1">
                <a:latin typeface="+mn-lt"/>
              </a:rPr>
              <a:t>job adverts </a:t>
            </a:r>
            <a:r>
              <a:rPr lang="en-US" sz="2400" dirty="0">
                <a:latin typeface="+mn-lt"/>
              </a:rPr>
              <a:t>for the role to understand what employers are looking for and think how well you meet the criteria (only in terms of skills) </a:t>
            </a:r>
          </a:p>
          <a:p>
            <a:endParaRPr lang="en-GB" dirty="0"/>
          </a:p>
        </p:txBody>
      </p:sp>
    </p:spTree>
    <p:extLst>
      <p:ext uri="{BB962C8B-B14F-4D97-AF65-F5344CB8AC3E}">
        <p14:creationId xmlns:p14="http://schemas.microsoft.com/office/powerpoint/2010/main" val="2968586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6F0D9-9EA8-467D-9D27-3797C9094F38}"/>
              </a:ext>
            </a:extLst>
          </p:cNvPr>
          <p:cNvSpPr>
            <a:spLocks noGrp="1"/>
          </p:cNvSpPr>
          <p:nvPr>
            <p:ph type="title"/>
          </p:nvPr>
        </p:nvSpPr>
        <p:spPr>
          <a:xfrm>
            <a:off x="457200" y="274638"/>
            <a:ext cx="8229600" cy="634082"/>
          </a:xfrm>
        </p:spPr>
        <p:txBody>
          <a:bodyPr/>
          <a:lstStyle/>
          <a:p>
            <a:r>
              <a:rPr lang="en-US" sz="3600" b="1" dirty="0"/>
              <a:t>How to go about it</a:t>
            </a:r>
            <a:endParaRPr lang="en-GB" sz="3600" b="1" dirty="0"/>
          </a:p>
        </p:txBody>
      </p:sp>
      <p:sp>
        <p:nvSpPr>
          <p:cNvPr id="3" name="Content Placeholder 2">
            <a:extLst>
              <a:ext uri="{FF2B5EF4-FFF2-40B4-BE49-F238E27FC236}">
                <a16:creationId xmlns:a16="http://schemas.microsoft.com/office/drawing/2014/main" id="{B48111B0-E67A-4889-93C1-A673FFB8B3D1}"/>
              </a:ext>
            </a:extLst>
          </p:cNvPr>
          <p:cNvSpPr>
            <a:spLocks noGrp="1"/>
          </p:cNvSpPr>
          <p:nvPr>
            <p:ph idx="1"/>
          </p:nvPr>
        </p:nvSpPr>
        <p:spPr>
          <a:xfrm>
            <a:off x="457200" y="1268760"/>
            <a:ext cx="8229600" cy="4247803"/>
          </a:xfrm>
        </p:spPr>
        <p:txBody>
          <a:bodyPr/>
          <a:lstStyle/>
          <a:p>
            <a:r>
              <a:rPr lang="en-US" sz="2400" dirty="0"/>
              <a:t>You need to show that you understand what each skill discussed means and be able to give examples. </a:t>
            </a:r>
          </a:p>
          <a:p>
            <a:r>
              <a:rPr lang="en-US" sz="2400" dirty="0"/>
              <a:t>Explain why you think you possess the skills you discuss and draw appropriate conclusions, suggesting how you plan to improve those skills. </a:t>
            </a:r>
          </a:p>
          <a:p>
            <a:r>
              <a:rPr lang="en-GB" sz="2400" dirty="0"/>
              <a:t>You need to be able to evaluate your own skills in light of industry expectations. Make use of the different tools and techniques discussed in class or discovered through reading. </a:t>
            </a:r>
          </a:p>
          <a:p>
            <a:endParaRPr lang="en-US" sz="2400" dirty="0"/>
          </a:p>
          <a:p>
            <a:endParaRPr lang="en-US" sz="2400" dirty="0"/>
          </a:p>
          <a:p>
            <a:endParaRPr lang="en-US" sz="2400" dirty="0"/>
          </a:p>
          <a:p>
            <a:endParaRPr lang="en-GB" sz="2400" dirty="0"/>
          </a:p>
        </p:txBody>
      </p:sp>
      <p:sp>
        <p:nvSpPr>
          <p:cNvPr id="4" name="Date Placeholder 3">
            <a:extLst>
              <a:ext uri="{FF2B5EF4-FFF2-40B4-BE49-F238E27FC236}">
                <a16:creationId xmlns:a16="http://schemas.microsoft.com/office/drawing/2014/main" id="{AA4D31A9-3DC3-452C-86A0-EDF557242D9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581435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6F0D9-9EA8-467D-9D27-3797C9094F38}"/>
              </a:ext>
            </a:extLst>
          </p:cNvPr>
          <p:cNvSpPr>
            <a:spLocks noGrp="1"/>
          </p:cNvSpPr>
          <p:nvPr>
            <p:ph type="title"/>
          </p:nvPr>
        </p:nvSpPr>
        <p:spPr>
          <a:xfrm>
            <a:off x="457200" y="274638"/>
            <a:ext cx="8229600" cy="634082"/>
          </a:xfrm>
        </p:spPr>
        <p:txBody>
          <a:bodyPr/>
          <a:lstStyle/>
          <a:p>
            <a:r>
              <a:rPr lang="en-US" sz="3600" b="1" dirty="0"/>
              <a:t>How to go about it</a:t>
            </a:r>
            <a:endParaRPr lang="en-GB" sz="3600" b="1" dirty="0"/>
          </a:p>
        </p:txBody>
      </p:sp>
      <p:sp>
        <p:nvSpPr>
          <p:cNvPr id="3" name="Content Placeholder 2">
            <a:extLst>
              <a:ext uri="{FF2B5EF4-FFF2-40B4-BE49-F238E27FC236}">
                <a16:creationId xmlns:a16="http://schemas.microsoft.com/office/drawing/2014/main" id="{B48111B0-E67A-4889-93C1-A673FFB8B3D1}"/>
              </a:ext>
            </a:extLst>
          </p:cNvPr>
          <p:cNvSpPr>
            <a:spLocks noGrp="1"/>
          </p:cNvSpPr>
          <p:nvPr>
            <p:ph idx="1"/>
          </p:nvPr>
        </p:nvSpPr>
        <p:spPr>
          <a:xfrm>
            <a:off x="457200" y="1268760"/>
            <a:ext cx="8229600" cy="4247803"/>
          </a:xfrm>
        </p:spPr>
        <p:txBody>
          <a:bodyPr/>
          <a:lstStyle/>
          <a:p>
            <a:r>
              <a:rPr lang="en-US" sz="2400" dirty="0"/>
              <a:t>Plan what you want to say and then create your slides </a:t>
            </a:r>
          </a:p>
          <a:p>
            <a:r>
              <a:rPr lang="en-US" sz="2400" dirty="0"/>
              <a:t>Any good presentation has a basic structure: introduction, ‘main body’ and conclusion – make sure yours does too!</a:t>
            </a:r>
          </a:p>
          <a:p>
            <a:endParaRPr lang="en-GB" sz="2400" dirty="0"/>
          </a:p>
        </p:txBody>
      </p:sp>
      <p:sp>
        <p:nvSpPr>
          <p:cNvPr id="4" name="Date Placeholder 3">
            <a:extLst>
              <a:ext uri="{FF2B5EF4-FFF2-40B4-BE49-F238E27FC236}">
                <a16:creationId xmlns:a16="http://schemas.microsoft.com/office/drawing/2014/main" id="{AA4D31A9-3DC3-452C-86A0-EDF557242D9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pic>
        <p:nvPicPr>
          <p:cNvPr id="1026" name="Picture 2" descr="Structure - Academic presentations - LibGuides at University of Hull">
            <a:extLst>
              <a:ext uri="{FF2B5EF4-FFF2-40B4-BE49-F238E27FC236}">
                <a16:creationId xmlns:a16="http://schemas.microsoft.com/office/drawing/2014/main" id="{541AF8E4-ED9A-40FF-96DA-F35C8D9F2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3140968"/>
            <a:ext cx="4868900" cy="2231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72758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457200" y="274638"/>
            <a:ext cx="8229600" cy="634082"/>
          </a:xfrm>
        </p:spPr>
        <p:txBody>
          <a:bodyPr/>
          <a:lstStyle/>
          <a:p>
            <a:r>
              <a:rPr lang="en-GB" sz="3600" b="1" dirty="0"/>
              <a:t>Advice about the slides</a:t>
            </a:r>
            <a:endParaRPr lang="en-GB" sz="3600"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264623" y="977677"/>
            <a:ext cx="8229600" cy="4536504"/>
          </a:xfrm>
        </p:spPr>
        <p:txBody>
          <a:bodyPr/>
          <a:lstStyle/>
          <a:p>
            <a:r>
              <a:rPr lang="en-GB" sz="2400" dirty="0"/>
              <a:t>Make sure you have a title slide with your name, student ID and the details of the module </a:t>
            </a:r>
          </a:p>
          <a:p>
            <a:pPr lvl="0"/>
            <a:r>
              <a:rPr lang="en-GB" sz="2400" dirty="0"/>
              <a:t>Remember about the basics: clear consistent font, contrasting background, good font size. You can include images if you want to. Use a template if you prefer (available when you first open the PPT). </a:t>
            </a:r>
          </a:p>
          <a:p>
            <a:r>
              <a:rPr lang="en-GB" sz="2400" dirty="0"/>
              <a:t>Avoid full sentences or long paragraphs; only note the key points e.g. as bullet points</a:t>
            </a:r>
          </a:p>
          <a:p>
            <a:r>
              <a:rPr lang="en-GB" sz="2400" dirty="0"/>
              <a:t>Proof read your slides for grammar, punctuation and spelling mistakes </a:t>
            </a:r>
          </a:p>
          <a:p>
            <a:pPr lvl="0"/>
            <a:endParaRPr lang="en-GB" sz="2400" dirty="0"/>
          </a:p>
          <a:p>
            <a:pPr marL="0" indent="0">
              <a:buNone/>
            </a:pPr>
            <a:endParaRPr lang="en-GB" sz="1800" dirty="0"/>
          </a:p>
          <a:p>
            <a:endParaRPr lang="en-GB" dirty="0"/>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3337271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457200" y="274638"/>
            <a:ext cx="8229600" cy="634082"/>
          </a:xfrm>
        </p:spPr>
        <p:txBody>
          <a:bodyPr/>
          <a:lstStyle/>
          <a:p>
            <a:r>
              <a:rPr lang="en-GB" sz="3600" b="1" dirty="0"/>
              <a:t>Advice about the slides</a:t>
            </a:r>
            <a:endParaRPr lang="en-GB" sz="3600"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264623" y="977677"/>
            <a:ext cx="8229600" cy="4536504"/>
          </a:xfrm>
        </p:spPr>
        <p:txBody>
          <a:bodyPr/>
          <a:lstStyle/>
          <a:p>
            <a:pPr lvl="0"/>
            <a:r>
              <a:rPr lang="en-GB" sz="2400" dirty="0"/>
              <a:t>On the day of the presentation, </a:t>
            </a:r>
            <a:r>
              <a:rPr lang="en-GB" sz="2400" b="1" dirty="0"/>
              <a:t>please bring your PPT slides on a pen drive</a:t>
            </a:r>
            <a:r>
              <a:rPr lang="en-GB" sz="2400" dirty="0"/>
              <a:t> / external drive so that you can quickly open them</a:t>
            </a:r>
          </a:p>
          <a:p>
            <a:pPr lvl="0"/>
            <a:r>
              <a:rPr lang="en-GB" sz="2400" dirty="0"/>
              <a:t>Don’t forget to have </a:t>
            </a:r>
            <a:r>
              <a:rPr lang="en-GB" sz="2400" b="1" dirty="0"/>
              <a:t>backup</a:t>
            </a:r>
            <a:r>
              <a:rPr lang="en-GB" sz="2400" dirty="0"/>
              <a:t> in case you lose your pen drive or it doesn’t work - save a copy of your work in the cloud, e.g. on Google Drive, in your email, etc. You will be able to access it by logging in when in class </a:t>
            </a:r>
            <a:r>
              <a:rPr lang="en-GB" sz="2400" i="1" dirty="0"/>
              <a:t>(but please don’t let this be the default option because it will take too much time if everyone does it) </a:t>
            </a:r>
            <a:endParaRPr lang="en-GB" sz="2400" dirty="0"/>
          </a:p>
          <a:p>
            <a:pPr lvl="0"/>
            <a:r>
              <a:rPr lang="en-GB" sz="2400" dirty="0"/>
              <a:t>Present using the PPT programme/application, NOT slides saved as a WORD/PDF document. </a:t>
            </a:r>
          </a:p>
          <a:p>
            <a:pPr lvl="0"/>
            <a:endParaRPr lang="en-GB" sz="2400" dirty="0"/>
          </a:p>
          <a:p>
            <a:pPr marL="0" indent="0">
              <a:buNone/>
            </a:pPr>
            <a:endParaRPr lang="en-GB" sz="2400" dirty="0"/>
          </a:p>
          <a:p>
            <a:endParaRPr lang="en-GB" dirty="0"/>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3473638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457200" y="274638"/>
            <a:ext cx="8229600" cy="634082"/>
          </a:xfrm>
        </p:spPr>
        <p:txBody>
          <a:bodyPr/>
          <a:lstStyle/>
          <a:p>
            <a:r>
              <a:rPr lang="en-GB" sz="3600" b="1" dirty="0"/>
              <a:t>Speaking</a:t>
            </a:r>
            <a:endParaRPr lang="en-GB" sz="3600"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264623" y="977677"/>
            <a:ext cx="8229600" cy="4536504"/>
          </a:xfrm>
        </p:spPr>
        <p:txBody>
          <a:bodyPr/>
          <a:lstStyle/>
          <a:p>
            <a:r>
              <a:rPr lang="en-GB" sz="2400" dirty="0"/>
              <a:t>Prepare well – you will be more confident</a:t>
            </a:r>
          </a:p>
          <a:p>
            <a:r>
              <a:rPr lang="en-GB" sz="2400" dirty="0"/>
              <a:t>Practise delivering the presentation ahead of the assessment week</a:t>
            </a:r>
          </a:p>
          <a:p>
            <a:pPr lvl="0"/>
            <a:r>
              <a:rPr lang="en-GB" sz="2400" dirty="0"/>
              <a:t>Speak clearly, repeating key information if necessary</a:t>
            </a:r>
          </a:p>
          <a:p>
            <a:pPr lvl="0"/>
            <a:r>
              <a:rPr lang="en-GB" sz="2400" dirty="0"/>
              <a:t>Avoid reading from the slides</a:t>
            </a:r>
          </a:p>
          <a:p>
            <a:pPr lvl="0"/>
            <a:r>
              <a:rPr lang="en-GB" sz="2400" dirty="0"/>
              <a:t>You can use speaker notes to keep on track, but also do not just read from them</a:t>
            </a:r>
          </a:p>
          <a:p>
            <a:r>
              <a:rPr lang="en-GB" sz="2400" dirty="0"/>
              <a:t>If online: </a:t>
            </a:r>
          </a:p>
          <a:p>
            <a:pPr lvl="1"/>
            <a:r>
              <a:rPr lang="en-GB" sz="2000" dirty="0"/>
              <a:t>Maintain ‘eye contact’ by looking at the camera </a:t>
            </a:r>
          </a:p>
          <a:p>
            <a:pPr lvl="1"/>
            <a:r>
              <a:rPr lang="en-GB" sz="2000" dirty="0"/>
              <a:t>Make sure that your face can be seen clearly; e.g. use a light if needed (avoid sitting with a window behind you) </a:t>
            </a:r>
          </a:p>
          <a:p>
            <a:pPr lvl="0"/>
            <a:endParaRPr lang="en-GB" sz="2200" dirty="0"/>
          </a:p>
          <a:p>
            <a:pPr marL="0" indent="0">
              <a:buNone/>
            </a:pPr>
            <a:endParaRPr lang="en-GB" sz="1800" dirty="0"/>
          </a:p>
          <a:p>
            <a:endParaRPr lang="en-GB" dirty="0"/>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1861452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457200" y="274638"/>
            <a:ext cx="8229600" cy="634082"/>
          </a:xfrm>
        </p:spPr>
        <p:txBody>
          <a:bodyPr/>
          <a:lstStyle/>
          <a:p>
            <a:r>
              <a:rPr lang="en-GB" b="1" dirty="0"/>
              <a:t>Typical student questions </a:t>
            </a:r>
            <a:endParaRPr lang="en-GB"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264623" y="977677"/>
            <a:ext cx="8229600" cy="4536504"/>
          </a:xfrm>
        </p:spPr>
        <p:txBody>
          <a:bodyPr/>
          <a:lstStyle/>
          <a:p>
            <a:pPr marL="457200" indent="-457200">
              <a:buAutoNum type="arabicPeriod"/>
            </a:pPr>
            <a:r>
              <a:rPr lang="en-US" sz="2400" dirty="0"/>
              <a:t>Talking about SWOT, do we have to talk about our strengths and weaknesses in order to get into the intended career?</a:t>
            </a:r>
          </a:p>
          <a:p>
            <a:pPr lvl="1" indent="-342900">
              <a:buFont typeface="Arial" panose="020B0604020202020204" pitchFamily="34" charset="0"/>
              <a:buChar char="•"/>
            </a:pPr>
            <a:r>
              <a:rPr lang="en-US" sz="2000" dirty="0">
                <a:solidFill>
                  <a:srgbClr val="FF0000"/>
                </a:solidFill>
              </a:rPr>
              <a:t>Yes, you need to talk about </a:t>
            </a:r>
            <a:r>
              <a:rPr lang="en-US" sz="2000" u="sng" dirty="0">
                <a:solidFill>
                  <a:srgbClr val="FF0000"/>
                </a:solidFill>
              </a:rPr>
              <a:t>your own </a:t>
            </a:r>
            <a:r>
              <a:rPr lang="en-US" sz="2000" dirty="0">
                <a:solidFill>
                  <a:srgbClr val="FF0000"/>
                </a:solidFill>
              </a:rPr>
              <a:t>strengths and weaknesses (as well as opportunities and threats, but to a lesser extent) in relation to the kind of job you are aiming for</a:t>
            </a:r>
          </a:p>
          <a:p>
            <a:pPr marL="457200" indent="-457200">
              <a:buFont typeface="+mj-lt"/>
              <a:buAutoNum type="arabicPeriod"/>
            </a:pPr>
            <a:r>
              <a:rPr lang="en-US" sz="2400" dirty="0"/>
              <a:t>With regards to time management tools, do I have to show how these tools will help me achieve my intended career?</a:t>
            </a:r>
          </a:p>
          <a:p>
            <a:pPr lvl="1">
              <a:buFont typeface="Arial" panose="020B0604020202020204" pitchFamily="34" charset="0"/>
              <a:buChar char="•"/>
            </a:pPr>
            <a:r>
              <a:rPr lang="en-US" sz="2000" dirty="0">
                <a:solidFill>
                  <a:srgbClr val="FF0000"/>
                </a:solidFill>
              </a:rPr>
              <a:t>Yes, always try to apply the tools you learnt about to your situation (in relation to the job you want)</a:t>
            </a:r>
            <a:endParaRPr lang="en-US" sz="2400" dirty="0"/>
          </a:p>
          <a:p>
            <a:pPr marL="457200" indent="-457200">
              <a:buAutoNum type="arabicPeriod"/>
            </a:pPr>
            <a:endParaRPr lang="en-US" sz="2400" dirty="0"/>
          </a:p>
          <a:p>
            <a:pPr marL="457200" indent="-457200">
              <a:buAutoNum type="arabicPeriod"/>
            </a:pPr>
            <a:endParaRPr lang="en-US" sz="2400" dirty="0"/>
          </a:p>
          <a:p>
            <a:br>
              <a:rPr lang="en-US" sz="2400" dirty="0"/>
            </a:br>
            <a:br>
              <a:rPr lang="en-US" sz="2400" dirty="0"/>
            </a:br>
            <a:endParaRPr lang="en-US" sz="2400" dirty="0"/>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2572325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457200" y="274638"/>
            <a:ext cx="8229600" cy="634082"/>
          </a:xfrm>
        </p:spPr>
        <p:txBody>
          <a:bodyPr/>
          <a:lstStyle/>
          <a:p>
            <a:r>
              <a:rPr lang="en-GB" b="1" dirty="0"/>
              <a:t>Typical student questions </a:t>
            </a:r>
            <a:endParaRPr lang="en-GB"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264622" y="977677"/>
            <a:ext cx="8699865" cy="4536504"/>
          </a:xfrm>
        </p:spPr>
        <p:txBody>
          <a:bodyPr/>
          <a:lstStyle/>
          <a:p>
            <a:pPr marL="0" indent="0">
              <a:buNone/>
            </a:pPr>
            <a:r>
              <a:rPr lang="en-US" sz="2400" dirty="0"/>
              <a:t>3. Is the whole presentation supposed to be based on how I will achieve my intended career using the tools we have studied?</a:t>
            </a:r>
          </a:p>
          <a:p>
            <a:pPr lvl="1">
              <a:buFont typeface="Arial" panose="020B0604020202020204" pitchFamily="34" charset="0"/>
              <a:buChar char="•"/>
            </a:pPr>
            <a:r>
              <a:rPr lang="en-US" sz="2000" dirty="0">
                <a:solidFill>
                  <a:srgbClr val="FF0000"/>
                </a:solidFill>
              </a:rPr>
              <a:t>It could be, but not necessarily; you are supposed to </a:t>
            </a:r>
            <a:r>
              <a:rPr lang="en-US" sz="2000" dirty="0" err="1">
                <a:solidFill>
                  <a:srgbClr val="FF0000"/>
                </a:solidFill>
              </a:rPr>
              <a:t>analyse</a:t>
            </a:r>
            <a:r>
              <a:rPr lang="en-US" sz="2000" dirty="0">
                <a:solidFill>
                  <a:srgbClr val="FF0000"/>
                </a:solidFill>
              </a:rPr>
              <a:t> your employability skills mainly, but if you can demonstrate how those tools will help you in your career, you will earn more marks. </a:t>
            </a:r>
          </a:p>
          <a:p>
            <a:pPr marL="0" indent="0">
              <a:buNone/>
            </a:pPr>
            <a:r>
              <a:rPr lang="en-US" sz="2400" dirty="0"/>
              <a:t>4. If I want to be e.g. a restaurant manager, should I talk about the skills I have now and the skills I will need for this job?</a:t>
            </a:r>
          </a:p>
          <a:p>
            <a:pPr lvl="1">
              <a:buFont typeface="Arial" panose="020B0604020202020204" pitchFamily="34" charset="0"/>
              <a:buChar char="•"/>
            </a:pPr>
            <a:r>
              <a:rPr lang="en-US" sz="2000" dirty="0">
                <a:solidFill>
                  <a:srgbClr val="FF0000"/>
                </a:solidFill>
              </a:rPr>
              <a:t>Precisely! At the beginning of your presentation, clearly specify what job you are aiming for, then talk about what skills are needed for this job – you will already have some of them, but others you might have to work on. </a:t>
            </a:r>
          </a:p>
          <a:p>
            <a:pPr marL="0" indent="0">
              <a:buNone/>
            </a:pPr>
            <a:endParaRPr lang="en-US" sz="2400" dirty="0"/>
          </a:p>
          <a:p>
            <a:pPr marL="0" indent="0">
              <a:buNone/>
            </a:pPr>
            <a:endParaRPr lang="en-US" sz="2400" dirty="0"/>
          </a:p>
          <a:p>
            <a:pPr marL="457200" indent="-457200">
              <a:buAutoNum type="arabicPeriod"/>
            </a:pPr>
            <a:endParaRPr lang="en-US" sz="2400" dirty="0"/>
          </a:p>
          <a:p>
            <a:pPr marL="457200" indent="-457200">
              <a:buAutoNum type="arabicPeriod"/>
            </a:pPr>
            <a:endParaRPr lang="en-US" sz="2400" dirty="0"/>
          </a:p>
          <a:p>
            <a:br>
              <a:rPr lang="en-US" sz="2400" dirty="0"/>
            </a:br>
            <a:endParaRPr lang="en-US" sz="2400" dirty="0"/>
          </a:p>
          <a:p>
            <a:br>
              <a:rPr lang="en-US" sz="2400" dirty="0"/>
            </a:br>
            <a:endParaRPr lang="en-US" sz="2400" dirty="0"/>
          </a:p>
          <a:p>
            <a:r>
              <a:rPr lang="en-US" sz="2400" dirty="0"/>
              <a:t>I will try to prepare some more guidance tomorrow </a:t>
            </a:r>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134751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drawing&#10;&#10;Description automatically generated">
            <a:extLst>
              <a:ext uri="{FF2B5EF4-FFF2-40B4-BE49-F238E27FC236}">
                <a16:creationId xmlns:a16="http://schemas.microsoft.com/office/drawing/2014/main" id="{D09F5B3B-85DE-45A2-AA8D-03D9283299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8720" y="2780928"/>
            <a:ext cx="7326560" cy="2423400"/>
          </a:xfrm>
          <a:prstGeom prst="rect">
            <a:avLst/>
          </a:prstGeom>
        </p:spPr>
      </p:pic>
      <p:sp>
        <p:nvSpPr>
          <p:cNvPr id="2" name="Title 1">
            <a:extLst>
              <a:ext uri="{FF2B5EF4-FFF2-40B4-BE49-F238E27FC236}">
                <a16:creationId xmlns:a16="http://schemas.microsoft.com/office/drawing/2014/main" id="{7635105F-6874-42FB-AFB2-8E04FFEB51A4}"/>
              </a:ext>
            </a:extLst>
          </p:cNvPr>
          <p:cNvSpPr>
            <a:spLocks noGrp="1"/>
          </p:cNvSpPr>
          <p:nvPr>
            <p:ph type="title"/>
          </p:nvPr>
        </p:nvSpPr>
        <p:spPr>
          <a:xfrm>
            <a:off x="457200" y="274638"/>
            <a:ext cx="8229600" cy="634082"/>
          </a:xfrm>
        </p:spPr>
        <p:txBody>
          <a:bodyPr/>
          <a:lstStyle/>
          <a:p>
            <a:r>
              <a:rPr lang="en-GB" sz="4000" b="1" dirty="0"/>
              <a:t>In essence</a:t>
            </a:r>
            <a:endParaRPr lang="en-GB" sz="4000" dirty="0"/>
          </a:p>
        </p:txBody>
      </p:sp>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457200" y="1196752"/>
            <a:ext cx="8229600" cy="3916363"/>
          </a:xfrm>
        </p:spPr>
        <p:txBody>
          <a:bodyPr/>
          <a:lstStyle/>
          <a:p>
            <a:r>
              <a:rPr lang="en-GB" sz="2800" dirty="0"/>
              <a:t>The presentation is supposed to be about you and your employability skills, NOT about these skills in general </a:t>
            </a:r>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37946484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5E3D96-E86C-46F5-9849-923AE99BEBE7}"/>
              </a:ext>
            </a:extLst>
          </p:cNvPr>
          <p:cNvSpPr>
            <a:spLocks noGrp="1"/>
          </p:cNvSpPr>
          <p:nvPr>
            <p:ph idx="1"/>
          </p:nvPr>
        </p:nvSpPr>
        <p:spPr>
          <a:xfrm>
            <a:off x="457200" y="404664"/>
            <a:ext cx="8229600" cy="4679851"/>
          </a:xfrm>
        </p:spPr>
        <p:txBody>
          <a:bodyPr/>
          <a:lstStyle/>
          <a:p>
            <a:pPr marL="0" indent="0" algn="ctr">
              <a:buNone/>
            </a:pPr>
            <a:r>
              <a:rPr lang="en-US" b="1" dirty="0"/>
              <a:t>GOOD LUCK!!</a:t>
            </a:r>
          </a:p>
          <a:p>
            <a:pPr marL="0" indent="0" algn="ctr">
              <a:buNone/>
            </a:pPr>
            <a:endParaRPr lang="en-US" b="1" dirty="0"/>
          </a:p>
          <a:p>
            <a:pPr marL="0" indent="0" algn="ctr">
              <a:buNone/>
            </a:pPr>
            <a:endParaRPr lang="en-US" b="1" dirty="0"/>
          </a:p>
          <a:p>
            <a:pPr marL="0" indent="0" algn="ctr">
              <a:buNone/>
            </a:pPr>
            <a:endParaRPr lang="en-US" b="1" dirty="0"/>
          </a:p>
          <a:p>
            <a:pPr marL="0" indent="0" algn="ctr">
              <a:buNone/>
            </a:pPr>
            <a:endParaRPr lang="en-US" b="1" dirty="0"/>
          </a:p>
          <a:p>
            <a:pPr marL="0" indent="0" algn="ctr">
              <a:buNone/>
            </a:pPr>
            <a:endParaRPr lang="en-US" b="1" dirty="0"/>
          </a:p>
          <a:p>
            <a:pPr marL="0" indent="0" algn="ctr">
              <a:buNone/>
            </a:pPr>
            <a:endParaRPr lang="en-US" b="1" dirty="0"/>
          </a:p>
          <a:p>
            <a:pPr marL="0" indent="0" algn="ctr">
              <a:buNone/>
            </a:pPr>
            <a:endParaRPr lang="en-US" b="1" dirty="0"/>
          </a:p>
          <a:p>
            <a:pPr marL="0" indent="0" algn="ctr">
              <a:buNone/>
            </a:pPr>
            <a:r>
              <a:rPr lang="en-US" sz="1050" dirty="0"/>
              <a:t>Image source: </a:t>
            </a:r>
            <a:r>
              <a:rPr lang="en-US" sz="1050" dirty="0">
                <a:hlinkClick r:id="rId2"/>
              </a:rPr>
              <a:t>https://fairborndigital.us/2020/10/30/7-tactics-for-giving-captivating-online-presentations/</a:t>
            </a:r>
            <a:r>
              <a:rPr lang="en-US" sz="1050" dirty="0"/>
              <a:t> </a:t>
            </a:r>
            <a:endParaRPr lang="en-GB" sz="1200" dirty="0"/>
          </a:p>
        </p:txBody>
      </p:sp>
      <p:sp>
        <p:nvSpPr>
          <p:cNvPr id="4" name="Date Placeholder 3">
            <a:extLst>
              <a:ext uri="{FF2B5EF4-FFF2-40B4-BE49-F238E27FC236}">
                <a16:creationId xmlns:a16="http://schemas.microsoft.com/office/drawing/2014/main" id="{C61A8FD5-2A29-4D1A-A7EC-026145A0546F}"/>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pic>
        <p:nvPicPr>
          <p:cNvPr id="1026" name="Picture 2" descr="7 Tactics For Giving Captivating Online Presentations">
            <a:extLst>
              <a:ext uri="{FF2B5EF4-FFF2-40B4-BE49-F238E27FC236}">
                <a16:creationId xmlns:a16="http://schemas.microsoft.com/office/drawing/2014/main" id="{C6A796FD-909F-4797-B27A-7657AA8B91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38" t="17686" r="3538"/>
          <a:stretch/>
        </p:blipFill>
        <p:spPr bwMode="auto">
          <a:xfrm>
            <a:off x="1403648" y="1124744"/>
            <a:ext cx="6480720" cy="3777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651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5047A-6963-4B91-8BDE-BA32FBAB8429}"/>
              </a:ext>
            </a:extLst>
          </p:cNvPr>
          <p:cNvSpPr>
            <a:spLocks noGrp="1"/>
          </p:cNvSpPr>
          <p:nvPr>
            <p:ph type="title"/>
          </p:nvPr>
        </p:nvSpPr>
        <p:spPr>
          <a:xfrm>
            <a:off x="457200" y="274638"/>
            <a:ext cx="8229600" cy="562074"/>
          </a:xfrm>
        </p:spPr>
        <p:txBody>
          <a:bodyPr/>
          <a:lstStyle/>
          <a:p>
            <a:r>
              <a:rPr lang="en-US" sz="4000" b="1" dirty="0"/>
              <a:t>Start reading!</a:t>
            </a:r>
            <a:endParaRPr lang="en-GB" sz="4000" b="1" dirty="0"/>
          </a:p>
        </p:txBody>
      </p:sp>
      <p:sp>
        <p:nvSpPr>
          <p:cNvPr id="3" name="Content Placeholder 2">
            <a:extLst>
              <a:ext uri="{FF2B5EF4-FFF2-40B4-BE49-F238E27FC236}">
                <a16:creationId xmlns:a16="http://schemas.microsoft.com/office/drawing/2014/main" id="{2DA1B7DC-0B87-48DB-BB98-11C7614232EF}"/>
              </a:ext>
            </a:extLst>
          </p:cNvPr>
          <p:cNvSpPr>
            <a:spLocks noGrp="1"/>
          </p:cNvSpPr>
          <p:nvPr>
            <p:ph idx="1"/>
          </p:nvPr>
        </p:nvSpPr>
        <p:spPr>
          <a:xfrm>
            <a:off x="424637" y="980728"/>
            <a:ext cx="8229600" cy="4338717"/>
          </a:xfrm>
        </p:spPr>
        <p:txBody>
          <a:bodyPr/>
          <a:lstStyle/>
          <a:p>
            <a:pPr marL="0" indent="0">
              <a:buNone/>
            </a:pPr>
            <a:r>
              <a:rPr lang="en-GB" sz="2400" dirty="0"/>
              <a:t>Some sources to help you plan your presentation: </a:t>
            </a:r>
          </a:p>
          <a:p>
            <a:r>
              <a:rPr lang="en-GB" sz="2400" b="1" dirty="0"/>
              <a:t>Writing</a:t>
            </a:r>
            <a:r>
              <a:rPr lang="en-GB" sz="2400" dirty="0"/>
              <a:t> </a:t>
            </a:r>
            <a:r>
              <a:rPr lang="en-GB" sz="2400" b="1" dirty="0"/>
              <a:t>Your Presentation</a:t>
            </a:r>
          </a:p>
          <a:p>
            <a:pPr marL="0" indent="0">
              <a:buNone/>
            </a:pPr>
            <a:r>
              <a:rPr lang="en-GB" sz="2400" dirty="0">
                <a:hlinkClick r:id="rId2"/>
              </a:rPr>
              <a:t>https://www.skillsyouneed.com/present/writing-your-presentation.html</a:t>
            </a:r>
            <a:endParaRPr lang="en-GB" sz="2400" dirty="0"/>
          </a:p>
          <a:p>
            <a:r>
              <a:rPr lang="en-US" sz="2400" b="1" dirty="0"/>
              <a:t>How to Structure a PowerPoint Presentation</a:t>
            </a:r>
          </a:p>
          <a:p>
            <a:pPr marL="0" indent="0">
              <a:buNone/>
            </a:pPr>
            <a:r>
              <a:rPr lang="en-GB" sz="2400" dirty="0">
                <a:hlinkClick r:id="rId3"/>
              </a:rPr>
              <a:t>https://www.ispringsolutions.com/blog/how-to-structure-a-powerpoint-presentation</a:t>
            </a:r>
            <a:r>
              <a:rPr lang="en-GB" sz="2400" dirty="0"/>
              <a:t> </a:t>
            </a:r>
          </a:p>
          <a:p>
            <a:r>
              <a:rPr lang="en-US" sz="2400" b="1" dirty="0"/>
              <a:t>6 steps to a successful presentation</a:t>
            </a:r>
          </a:p>
          <a:p>
            <a:pPr marL="0" indent="0">
              <a:buNone/>
            </a:pPr>
            <a:r>
              <a:rPr lang="en-GB" sz="2400" dirty="0">
                <a:hlinkClick r:id="rId4"/>
              </a:rPr>
              <a:t>https://www.prospects.ac.uk/applying-for-university/university-life/6-steps-to-a-successful-presentation</a:t>
            </a:r>
            <a:endParaRPr lang="en-GB" sz="2400" dirty="0"/>
          </a:p>
          <a:p>
            <a:endParaRPr lang="en-GB" sz="2400" dirty="0"/>
          </a:p>
        </p:txBody>
      </p:sp>
      <p:sp>
        <p:nvSpPr>
          <p:cNvPr id="4" name="Date Placeholder 3">
            <a:extLst>
              <a:ext uri="{FF2B5EF4-FFF2-40B4-BE49-F238E27FC236}">
                <a16:creationId xmlns:a16="http://schemas.microsoft.com/office/drawing/2014/main" id="{02FFEAC6-57E0-42AE-A896-D552FD67325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23837213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1AB594-2AA5-4699-A6F0-4623B8AF62DF}"/>
              </a:ext>
            </a:extLst>
          </p:cNvPr>
          <p:cNvSpPr>
            <a:spLocks noGrp="1"/>
          </p:cNvSpPr>
          <p:nvPr>
            <p:ph idx="1"/>
          </p:nvPr>
        </p:nvSpPr>
        <p:spPr>
          <a:xfrm>
            <a:off x="323528" y="476672"/>
            <a:ext cx="8640960" cy="4536504"/>
          </a:xfrm>
        </p:spPr>
        <p:txBody>
          <a:bodyPr/>
          <a:lstStyle/>
          <a:p>
            <a:pPr marL="0" lvl="0" indent="0">
              <a:buNone/>
            </a:pPr>
            <a:r>
              <a:rPr lang="en-US" sz="2400" dirty="0"/>
              <a:t>Sources to help you deliver the presentation: </a:t>
            </a:r>
          </a:p>
          <a:p>
            <a:pPr lvl="0"/>
            <a:r>
              <a:rPr lang="en-US" sz="2400" b="1" dirty="0"/>
              <a:t>10 Tips For Giving Effective Virtual Presentations</a:t>
            </a:r>
          </a:p>
          <a:p>
            <a:pPr marL="0" lvl="0" indent="0">
              <a:buNone/>
            </a:pPr>
            <a:r>
              <a:rPr lang="en-US" sz="2400" dirty="0">
                <a:hlinkClick r:id="rId2"/>
              </a:rPr>
              <a:t>https://www.gsb.stanford.edu/insights/10-tips-giving-effective-virtual-presentations</a:t>
            </a:r>
            <a:r>
              <a:rPr lang="en-US" sz="2400" dirty="0"/>
              <a:t> </a:t>
            </a:r>
          </a:p>
          <a:p>
            <a:pPr lvl="0"/>
            <a:r>
              <a:rPr lang="en-US" sz="2400" b="1" dirty="0"/>
              <a:t>12 Tips to Give an Amazing Online Presentation</a:t>
            </a:r>
          </a:p>
          <a:p>
            <a:pPr marL="0" lvl="0" indent="0">
              <a:buNone/>
            </a:pPr>
            <a:r>
              <a:rPr lang="en-GB" sz="2400" dirty="0">
                <a:hlinkClick r:id="rId3"/>
              </a:rPr>
              <a:t>https://www.scienceofpeople.com/online-presentation/</a:t>
            </a:r>
            <a:endParaRPr lang="en-GB" sz="2400" dirty="0"/>
          </a:p>
          <a:p>
            <a:r>
              <a:rPr lang="en-US" sz="2400" b="1" dirty="0"/>
              <a:t>How to Give an Effective Online Presentation From Home</a:t>
            </a:r>
          </a:p>
          <a:p>
            <a:pPr marL="0" indent="0">
              <a:buNone/>
            </a:pPr>
            <a:r>
              <a:rPr lang="en-GB" sz="2400" dirty="0">
                <a:hlinkClick r:id="rId4"/>
              </a:rPr>
              <a:t>https://www.americanexpress.com/en-us/business/trends-and-insights/articles/how-to-give-an-effective-online-presentation-from-home/</a:t>
            </a:r>
            <a:r>
              <a:rPr lang="en-GB" sz="2400" dirty="0"/>
              <a:t> </a:t>
            </a:r>
          </a:p>
          <a:p>
            <a:pPr marL="0" indent="0">
              <a:buNone/>
            </a:pPr>
            <a:endParaRPr lang="en-GB" sz="1800" dirty="0"/>
          </a:p>
          <a:p>
            <a:endParaRPr lang="en-GB" dirty="0"/>
          </a:p>
        </p:txBody>
      </p:sp>
      <p:sp>
        <p:nvSpPr>
          <p:cNvPr id="4" name="Date Placeholder 3">
            <a:extLst>
              <a:ext uri="{FF2B5EF4-FFF2-40B4-BE49-F238E27FC236}">
                <a16:creationId xmlns:a16="http://schemas.microsoft.com/office/drawing/2014/main" id="{18E8C88B-F7C0-4E68-8AD6-FDB624584183}"/>
              </a:ext>
            </a:extLst>
          </p:cNvPr>
          <p:cNvSpPr>
            <a:spLocks noGrp="1"/>
          </p:cNvSpPr>
          <p:nvPr>
            <p:ph type="dt" sz="half" idx="10"/>
          </p:nvPr>
        </p:nvSpPr>
        <p:spPr/>
        <p:txBody>
          <a:bodyPr/>
          <a:lstStyle/>
          <a:p>
            <a:pPr>
              <a:defRPr/>
            </a:pPr>
            <a:fld id="{CDF502AA-C8CB-4132-B592-CA60B7C38ACE}" type="datetime1">
              <a:rPr lang="en-GB" smtClean="0"/>
              <a:pPr>
                <a:defRPr/>
              </a:pPr>
              <a:t>31/03/2022</a:t>
            </a:fld>
            <a:endParaRPr lang="en-GB"/>
          </a:p>
        </p:txBody>
      </p:sp>
    </p:spTree>
    <p:extLst>
      <p:ext uri="{BB962C8B-B14F-4D97-AF65-F5344CB8AC3E}">
        <p14:creationId xmlns:p14="http://schemas.microsoft.com/office/powerpoint/2010/main" val="1096123131"/>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5127</TotalTime>
  <Words>1541</Words>
  <Application>Microsoft Office PowerPoint</Application>
  <PresentationFormat>On-screen Show (4:3)</PresentationFormat>
  <Paragraphs>134</Paragraphs>
  <Slides>19</Slides>
  <Notes>0</Notes>
  <HiddenSlides>0</HiddenSlides>
  <MMClips>0</MMClips>
  <ScaleCrop>false</ScaleCrop>
  <HeadingPairs>
    <vt:vector size="4" baseType="variant">
      <vt:variant>
        <vt:lpstr>Theme</vt:lpstr>
      </vt:variant>
      <vt:variant>
        <vt:i4>3</vt:i4>
      </vt:variant>
      <vt:variant>
        <vt:lpstr>Slide Titles</vt:lpstr>
      </vt:variant>
      <vt:variant>
        <vt:i4>19</vt:i4>
      </vt:variant>
    </vt:vector>
  </HeadingPairs>
  <TitlesOfParts>
    <vt:vector size="22" baseType="lpstr">
      <vt:lpstr>1_20140311PresentationUWTSDTemplate</vt:lpstr>
      <vt:lpstr>20140311PresentationUWTSDTemplate</vt:lpstr>
      <vt:lpstr>2_20140311PresentationUWTSDTemplate</vt:lpstr>
      <vt:lpstr> BMSW4001 Academic and Employability Skills (ACE)  </vt:lpstr>
      <vt:lpstr>Academic and Employability Skills (ACE) </vt:lpstr>
      <vt:lpstr>Task 1</vt:lpstr>
      <vt:lpstr>Further guidelines  </vt:lpstr>
      <vt:lpstr>What does this mean?</vt:lpstr>
      <vt:lpstr>What does this mean?</vt:lpstr>
      <vt:lpstr>How to go about it</vt:lpstr>
      <vt:lpstr>How to go about it</vt:lpstr>
      <vt:lpstr>How to go about it</vt:lpstr>
      <vt:lpstr>How to go about it</vt:lpstr>
      <vt:lpstr>Advice about the slides</vt:lpstr>
      <vt:lpstr>Advice about the slides</vt:lpstr>
      <vt:lpstr>Speaking</vt:lpstr>
      <vt:lpstr>Typical student questions </vt:lpstr>
      <vt:lpstr>Typical student questions </vt:lpstr>
      <vt:lpstr>In essence</vt:lpstr>
      <vt:lpstr>PowerPoint Presentation</vt:lpstr>
      <vt:lpstr>Start reading!</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kali Matharoo</cp:lastModifiedBy>
  <cp:revision>414</cp:revision>
  <dcterms:created xsi:type="dcterms:W3CDTF">2012-10-20T16:04:33Z</dcterms:created>
  <dcterms:modified xsi:type="dcterms:W3CDTF">2022-03-31T13:26:51Z</dcterms:modified>
</cp:coreProperties>
</file>