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 id="2147483763" r:id="rId5"/>
  </p:sldMasterIdLst>
  <p:notesMasterIdLst>
    <p:notesMasterId r:id="rId23"/>
  </p:notesMasterIdLst>
  <p:sldIdLst>
    <p:sldId id="256" r:id="rId6"/>
    <p:sldId id="258" r:id="rId7"/>
    <p:sldId id="259" r:id="rId8"/>
    <p:sldId id="261" r:id="rId9"/>
    <p:sldId id="260" r:id="rId10"/>
    <p:sldId id="262" r:id="rId11"/>
    <p:sldId id="263" r:id="rId12"/>
    <p:sldId id="264" r:id="rId13"/>
    <p:sldId id="266" r:id="rId14"/>
    <p:sldId id="274" r:id="rId15"/>
    <p:sldId id="273" r:id="rId16"/>
    <p:sldId id="272" r:id="rId17"/>
    <p:sldId id="271" r:id="rId18"/>
    <p:sldId id="270" r:id="rId19"/>
    <p:sldId id="269" r:id="rId20"/>
    <p:sldId id="268" r:id="rId21"/>
    <p:sldId id="267" r:id="rId22"/>
  </p:sldIdLst>
  <p:sldSz cx="12192000" cy="6858000"/>
  <p:notesSz cx="6875463" cy="93202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752EC81-4322-4F12-96E5-691AEBD6D23F}">
          <p14:sldIdLst>
            <p14:sldId id="256"/>
            <p14:sldId id="258"/>
            <p14:sldId id="259"/>
            <p14:sldId id="261"/>
            <p14:sldId id="260"/>
            <p14:sldId id="262"/>
            <p14:sldId id="263"/>
            <p14:sldId id="264"/>
            <p14:sldId id="266"/>
            <p14:sldId id="274"/>
            <p14:sldId id="273"/>
            <p14:sldId id="272"/>
            <p14:sldId id="271"/>
            <p14:sldId id="270"/>
            <p14:sldId id="269"/>
            <p14:sldId id="268"/>
            <p14:sldId id="267"/>
          </p14:sldIdLst>
        </p14:section>
        <p14:section name="Untitled Section" id="{CA3CC434-16D1-4EB5-B23A-2E2DC2D88C2E}">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EBB587-1846-4D92-9AD5-7A23C12E8423}" v="43" dt="2022-01-26T11:48:08.7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73032" autoAdjust="0"/>
  </p:normalViewPr>
  <p:slideViewPr>
    <p:cSldViewPr snapToGrid="0">
      <p:cViewPr varScale="1">
        <p:scale>
          <a:sx n="68" d="100"/>
          <a:sy n="68" d="100"/>
        </p:scale>
        <p:origin x="708"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yl Bowen" userId="S::m.bowen@uwtsd.ac.uk::0e33c516-b54b-4571-b07e-cdbdabee1070" providerId="AD" clId="Web-{C83B7B55-806C-2588-6B8D-2D600BE953A0}"/>
    <pc:docChg chg="modSld">
      <pc:chgData name="Meryl Bowen" userId="S::m.bowen@uwtsd.ac.uk::0e33c516-b54b-4571-b07e-cdbdabee1070" providerId="AD" clId="Web-{C83B7B55-806C-2588-6B8D-2D600BE953A0}" dt="2022-01-27T15:07:56.060" v="2" actId="20577"/>
      <pc:docMkLst>
        <pc:docMk/>
      </pc:docMkLst>
      <pc:sldChg chg="modSp">
        <pc:chgData name="Meryl Bowen" userId="S::m.bowen@uwtsd.ac.uk::0e33c516-b54b-4571-b07e-cdbdabee1070" providerId="AD" clId="Web-{C83B7B55-806C-2588-6B8D-2D600BE953A0}" dt="2022-01-27T15:07:56.060" v="2" actId="20577"/>
        <pc:sldMkLst>
          <pc:docMk/>
          <pc:sldMk cId="3700511074" sldId="269"/>
        </pc:sldMkLst>
        <pc:spChg chg="mod">
          <ac:chgData name="Meryl Bowen" userId="S::m.bowen@uwtsd.ac.uk::0e33c516-b54b-4571-b07e-cdbdabee1070" providerId="AD" clId="Web-{C83B7B55-806C-2588-6B8D-2D600BE953A0}" dt="2022-01-27T15:07:56.060" v="2" actId="20577"/>
          <ac:spMkLst>
            <pc:docMk/>
            <pc:sldMk cId="3700511074" sldId="269"/>
            <ac:spMk id="4" creationId="{88A6E529-2909-4190-BA22-2721E53EE640}"/>
          </ac:spMkLst>
        </pc:spChg>
      </pc:sldChg>
    </pc:docChg>
  </pc:docChgLst>
  <pc:docChgLst>
    <pc:chgData name="Meryl Bowen" userId="0e33c516-b54b-4571-b07e-cdbdabee1070" providerId="ADAL" clId="{FCEBB587-1846-4D92-9AD5-7A23C12E8423}"/>
    <pc:docChg chg="undo custSel addSld delSld modSld addSection modSection modNotesMaster">
      <pc:chgData name="Meryl Bowen" userId="0e33c516-b54b-4571-b07e-cdbdabee1070" providerId="ADAL" clId="{FCEBB587-1846-4D92-9AD5-7A23C12E8423}" dt="2023-01-08T18:26:20.597" v="7429" actId="255"/>
      <pc:docMkLst>
        <pc:docMk/>
      </pc:docMkLst>
      <pc:sldChg chg="modSp mod">
        <pc:chgData name="Meryl Bowen" userId="0e33c516-b54b-4571-b07e-cdbdabee1070" providerId="ADAL" clId="{FCEBB587-1846-4D92-9AD5-7A23C12E8423}" dt="2023-01-08T18:25:58.908" v="7427" actId="20577"/>
        <pc:sldMkLst>
          <pc:docMk/>
          <pc:sldMk cId="3408955283" sldId="256"/>
        </pc:sldMkLst>
        <pc:spChg chg="mod">
          <ac:chgData name="Meryl Bowen" userId="0e33c516-b54b-4571-b07e-cdbdabee1070" providerId="ADAL" clId="{FCEBB587-1846-4D92-9AD5-7A23C12E8423}" dt="2023-01-08T18:25:58.908" v="7427" actId="20577"/>
          <ac:spMkLst>
            <pc:docMk/>
            <pc:sldMk cId="3408955283" sldId="256"/>
            <ac:spMk id="3" creationId="{0B552588-E8D9-4941-9281-CB60E054AFE1}"/>
          </ac:spMkLst>
        </pc:spChg>
      </pc:sldChg>
      <pc:sldChg chg="modSp mod">
        <pc:chgData name="Meryl Bowen" userId="0e33c516-b54b-4571-b07e-cdbdabee1070" providerId="ADAL" clId="{FCEBB587-1846-4D92-9AD5-7A23C12E8423}" dt="2023-01-08T18:26:20.597" v="7429" actId="255"/>
        <pc:sldMkLst>
          <pc:docMk/>
          <pc:sldMk cId="4025947126" sldId="258"/>
        </pc:sldMkLst>
        <pc:spChg chg="mod">
          <ac:chgData name="Meryl Bowen" userId="0e33c516-b54b-4571-b07e-cdbdabee1070" providerId="ADAL" clId="{FCEBB587-1846-4D92-9AD5-7A23C12E8423}" dt="2023-01-08T18:26:20.597" v="7429" actId="255"/>
          <ac:spMkLst>
            <pc:docMk/>
            <pc:sldMk cId="4025947126" sldId="258"/>
            <ac:spMk id="2" creationId="{798331AC-840A-46D9-857E-8768A3180FE1}"/>
          </ac:spMkLst>
        </pc:spChg>
        <pc:spChg chg="mod">
          <ac:chgData name="Meryl Bowen" userId="0e33c516-b54b-4571-b07e-cdbdabee1070" providerId="ADAL" clId="{FCEBB587-1846-4D92-9AD5-7A23C12E8423}" dt="2023-01-08T18:26:11.544" v="7428" actId="255"/>
          <ac:spMkLst>
            <pc:docMk/>
            <pc:sldMk cId="4025947126" sldId="258"/>
            <ac:spMk id="3" creationId="{7B6960A3-4D5E-4D63-87D3-7C4BA75474C6}"/>
          </ac:spMkLst>
        </pc:spChg>
      </pc:sldChg>
      <pc:sldChg chg="modSp mod">
        <pc:chgData name="Meryl Bowen" userId="0e33c516-b54b-4571-b07e-cdbdabee1070" providerId="ADAL" clId="{FCEBB587-1846-4D92-9AD5-7A23C12E8423}" dt="2022-01-26T11:49:32.357" v="7384" actId="20577"/>
        <pc:sldMkLst>
          <pc:docMk/>
          <pc:sldMk cId="1170818197" sldId="260"/>
        </pc:sldMkLst>
        <pc:spChg chg="mod">
          <ac:chgData name="Meryl Bowen" userId="0e33c516-b54b-4571-b07e-cdbdabee1070" providerId="ADAL" clId="{FCEBB587-1846-4D92-9AD5-7A23C12E8423}" dt="2022-01-26T11:49:32.357" v="7384" actId="20577"/>
          <ac:spMkLst>
            <pc:docMk/>
            <pc:sldMk cId="1170818197" sldId="260"/>
            <ac:spMk id="2" creationId="{4DC07068-517B-4FE0-A170-33EA63C28C94}"/>
          </ac:spMkLst>
        </pc:spChg>
        <pc:spChg chg="mod">
          <ac:chgData name="Meryl Bowen" userId="0e33c516-b54b-4571-b07e-cdbdabee1070" providerId="ADAL" clId="{FCEBB587-1846-4D92-9AD5-7A23C12E8423}" dt="2022-01-26T11:48:54.233" v="7383" actId="5793"/>
          <ac:spMkLst>
            <pc:docMk/>
            <pc:sldMk cId="1170818197" sldId="260"/>
            <ac:spMk id="3" creationId="{0EF05BD3-CB7A-4359-997F-99850CA32B56}"/>
          </ac:spMkLst>
        </pc:spChg>
      </pc:sldChg>
      <pc:sldChg chg="addSp modSp mod modNotesTx">
        <pc:chgData name="Meryl Bowen" userId="0e33c516-b54b-4571-b07e-cdbdabee1070" providerId="ADAL" clId="{FCEBB587-1846-4D92-9AD5-7A23C12E8423}" dt="2022-01-24T20:33:47.564" v="7202"/>
        <pc:sldMkLst>
          <pc:docMk/>
          <pc:sldMk cId="95009152" sldId="261"/>
        </pc:sldMkLst>
        <pc:spChg chg="mod">
          <ac:chgData name="Meryl Bowen" userId="0e33c516-b54b-4571-b07e-cdbdabee1070" providerId="ADAL" clId="{FCEBB587-1846-4D92-9AD5-7A23C12E8423}" dt="2022-01-24T20:28:56.241" v="7101" actId="14100"/>
          <ac:spMkLst>
            <pc:docMk/>
            <pc:sldMk cId="95009152" sldId="261"/>
            <ac:spMk id="2" creationId="{4F689B45-FC2B-4DDF-B992-FB4425B87BB6}"/>
          </ac:spMkLst>
        </pc:spChg>
        <pc:spChg chg="mod">
          <ac:chgData name="Meryl Bowen" userId="0e33c516-b54b-4571-b07e-cdbdabee1070" providerId="ADAL" clId="{FCEBB587-1846-4D92-9AD5-7A23C12E8423}" dt="2022-01-24T20:33:26.116" v="7201" actId="20577"/>
          <ac:spMkLst>
            <pc:docMk/>
            <pc:sldMk cId="95009152" sldId="261"/>
            <ac:spMk id="3" creationId="{5F87B20A-7F64-482C-9ECC-4B53373E61F9}"/>
          </ac:spMkLst>
        </pc:spChg>
        <pc:spChg chg="add mod">
          <ac:chgData name="Meryl Bowen" userId="0e33c516-b54b-4571-b07e-cdbdabee1070" providerId="ADAL" clId="{FCEBB587-1846-4D92-9AD5-7A23C12E8423}" dt="2022-01-24T20:30:39.385" v="7114" actId="1076"/>
          <ac:spMkLst>
            <pc:docMk/>
            <pc:sldMk cId="95009152" sldId="261"/>
            <ac:spMk id="5" creationId="{471442CE-460F-45E0-9555-403F42B00DBD}"/>
          </ac:spMkLst>
        </pc:spChg>
        <pc:graphicFrameChg chg="add mod modGraphic">
          <ac:chgData name="Meryl Bowen" userId="0e33c516-b54b-4571-b07e-cdbdabee1070" providerId="ADAL" clId="{FCEBB587-1846-4D92-9AD5-7A23C12E8423}" dt="2022-01-24T20:32:41.599" v="7199" actId="122"/>
          <ac:graphicFrameMkLst>
            <pc:docMk/>
            <pc:sldMk cId="95009152" sldId="261"/>
            <ac:graphicFrameMk id="4" creationId="{C77E85B8-0E67-4622-AB13-6CB957B06164}"/>
          </ac:graphicFrameMkLst>
        </pc:graphicFrameChg>
      </pc:sldChg>
      <pc:sldChg chg="delSp add setBg delDesignElem modNotesTx">
        <pc:chgData name="Meryl Bowen" userId="0e33c516-b54b-4571-b07e-cdbdabee1070" providerId="ADAL" clId="{FCEBB587-1846-4D92-9AD5-7A23C12E8423}" dt="2022-01-26T15:47:30.771" v="7386" actId="20577"/>
        <pc:sldMkLst>
          <pc:docMk/>
          <pc:sldMk cId="3023888523" sldId="262"/>
        </pc:sldMkLst>
        <pc:spChg chg="del">
          <ac:chgData name="Meryl Bowen" userId="0e33c516-b54b-4571-b07e-cdbdabee1070" providerId="ADAL" clId="{FCEBB587-1846-4D92-9AD5-7A23C12E8423}" dt="2022-01-24T17:49:17.759" v="1"/>
          <ac:spMkLst>
            <pc:docMk/>
            <pc:sldMk cId="3023888523" sldId="262"/>
            <ac:spMk id="26" creationId="{1DDC3EF6-2EA5-44B3-94C7-9DDA67A127D0}"/>
          </ac:spMkLst>
        </pc:spChg>
        <pc:spChg chg="del">
          <ac:chgData name="Meryl Bowen" userId="0e33c516-b54b-4571-b07e-cdbdabee1070" providerId="ADAL" clId="{FCEBB587-1846-4D92-9AD5-7A23C12E8423}" dt="2022-01-24T17:49:17.759" v="1"/>
          <ac:spMkLst>
            <pc:docMk/>
            <pc:sldMk cId="3023888523" sldId="262"/>
            <ac:spMk id="27" creationId="{87925A9A-E9FA-496E-9C09-7C2845E0062B}"/>
          </ac:spMkLst>
        </pc:spChg>
        <pc:spChg chg="del">
          <ac:chgData name="Meryl Bowen" userId="0e33c516-b54b-4571-b07e-cdbdabee1070" providerId="ADAL" clId="{FCEBB587-1846-4D92-9AD5-7A23C12E8423}" dt="2022-01-24T17:49:17.759" v="1"/>
          <ac:spMkLst>
            <pc:docMk/>
            <pc:sldMk cId="3023888523" sldId="262"/>
            <ac:spMk id="28" creationId="{2073ABB4-E164-4CBF-ADFF-25552BB7913B}"/>
          </ac:spMkLst>
        </pc:spChg>
        <pc:spChg chg="del">
          <ac:chgData name="Meryl Bowen" userId="0e33c516-b54b-4571-b07e-cdbdabee1070" providerId="ADAL" clId="{FCEBB587-1846-4D92-9AD5-7A23C12E8423}" dt="2022-01-24T17:49:17.759" v="1"/>
          <ac:spMkLst>
            <pc:docMk/>
            <pc:sldMk cId="3023888523" sldId="262"/>
            <ac:spMk id="29" creationId="{0F161291-765C-4033-9E84-52C51C6A5A63}"/>
          </ac:spMkLst>
        </pc:spChg>
        <pc:spChg chg="del">
          <ac:chgData name="Meryl Bowen" userId="0e33c516-b54b-4571-b07e-cdbdabee1070" providerId="ADAL" clId="{FCEBB587-1846-4D92-9AD5-7A23C12E8423}" dt="2022-01-24T17:49:17.759" v="1"/>
          <ac:spMkLst>
            <pc:docMk/>
            <pc:sldMk cId="3023888523" sldId="262"/>
            <ac:spMk id="30" creationId="{37F69638-8A6F-45AB-B9EC-9D8C8FC37180}"/>
          </ac:spMkLst>
        </pc:spChg>
      </pc:sldChg>
      <pc:sldChg chg="add">
        <pc:chgData name="Meryl Bowen" userId="0e33c516-b54b-4571-b07e-cdbdabee1070" providerId="ADAL" clId="{FCEBB587-1846-4D92-9AD5-7A23C12E8423}" dt="2022-01-24T17:49:30.111" v="2"/>
        <pc:sldMkLst>
          <pc:docMk/>
          <pc:sldMk cId="1933253235" sldId="263"/>
        </pc:sldMkLst>
      </pc:sldChg>
      <pc:sldChg chg="addSp delSp modSp new mod modNotesTx">
        <pc:chgData name="Meryl Bowen" userId="0e33c516-b54b-4571-b07e-cdbdabee1070" providerId="ADAL" clId="{FCEBB587-1846-4D92-9AD5-7A23C12E8423}" dt="2022-01-24T20:36:32.590" v="7291"/>
        <pc:sldMkLst>
          <pc:docMk/>
          <pc:sldMk cId="921964945" sldId="264"/>
        </pc:sldMkLst>
        <pc:spChg chg="del">
          <ac:chgData name="Meryl Bowen" userId="0e33c516-b54b-4571-b07e-cdbdabee1070" providerId="ADAL" clId="{FCEBB587-1846-4D92-9AD5-7A23C12E8423}" dt="2022-01-24T17:51:04.273" v="6" actId="478"/>
          <ac:spMkLst>
            <pc:docMk/>
            <pc:sldMk cId="921964945" sldId="264"/>
            <ac:spMk id="2" creationId="{E0388840-90DB-4BCE-A9D0-1C2F22A06FFB}"/>
          </ac:spMkLst>
        </pc:spChg>
        <pc:spChg chg="del">
          <ac:chgData name="Meryl Bowen" userId="0e33c516-b54b-4571-b07e-cdbdabee1070" providerId="ADAL" clId="{FCEBB587-1846-4D92-9AD5-7A23C12E8423}" dt="2022-01-24T17:51:02.429" v="5" actId="478"/>
          <ac:spMkLst>
            <pc:docMk/>
            <pc:sldMk cId="921964945" sldId="264"/>
            <ac:spMk id="3" creationId="{067303A1-D1F3-439C-A85C-BFCFBC7559AA}"/>
          </ac:spMkLst>
        </pc:spChg>
        <pc:spChg chg="add mod">
          <ac:chgData name="Meryl Bowen" userId="0e33c516-b54b-4571-b07e-cdbdabee1070" providerId="ADAL" clId="{FCEBB587-1846-4D92-9AD5-7A23C12E8423}" dt="2022-01-24T20:36:06.410" v="7290" actId="20577"/>
          <ac:spMkLst>
            <pc:docMk/>
            <pc:sldMk cId="921964945" sldId="264"/>
            <ac:spMk id="5" creationId="{D4674C87-88FD-44EF-A64E-52C0EEB9BCD8}"/>
          </ac:spMkLst>
        </pc:spChg>
        <pc:graphicFrameChg chg="add mod">
          <ac:chgData name="Meryl Bowen" userId="0e33c516-b54b-4571-b07e-cdbdabee1070" providerId="ADAL" clId="{FCEBB587-1846-4D92-9AD5-7A23C12E8423}" dt="2022-01-24T17:51:19.783" v="28" actId="20577"/>
          <ac:graphicFrameMkLst>
            <pc:docMk/>
            <pc:sldMk cId="921964945" sldId="264"/>
            <ac:graphicFrameMk id="4" creationId="{24A84ACC-A0FE-432D-8A6E-4840FF56B654}"/>
          </ac:graphicFrameMkLst>
        </pc:graphicFrameChg>
      </pc:sldChg>
      <pc:sldChg chg="delSp new del mod">
        <pc:chgData name="Meryl Bowen" userId="0e33c516-b54b-4571-b07e-cdbdabee1070" providerId="ADAL" clId="{FCEBB587-1846-4D92-9AD5-7A23C12E8423}" dt="2022-01-24T17:53:18.517" v="35" actId="2696"/>
        <pc:sldMkLst>
          <pc:docMk/>
          <pc:sldMk cId="252661568" sldId="265"/>
        </pc:sldMkLst>
        <pc:spChg chg="del">
          <ac:chgData name="Meryl Bowen" userId="0e33c516-b54b-4571-b07e-cdbdabee1070" providerId="ADAL" clId="{FCEBB587-1846-4D92-9AD5-7A23C12E8423}" dt="2022-01-24T17:51:43.694" v="31" actId="478"/>
          <ac:spMkLst>
            <pc:docMk/>
            <pc:sldMk cId="252661568" sldId="265"/>
            <ac:spMk id="2" creationId="{4F89ED02-30E4-4676-A0F1-E1E8A4D8E689}"/>
          </ac:spMkLst>
        </pc:spChg>
        <pc:spChg chg="del">
          <ac:chgData name="Meryl Bowen" userId="0e33c516-b54b-4571-b07e-cdbdabee1070" providerId="ADAL" clId="{FCEBB587-1846-4D92-9AD5-7A23C12E8423}" dt="2022-01-24T17:51:40.667" v="30" actId="478"/>
          <ac:spMkLst>
            <pc:docMk/>
            <pc:sldMk cId="252661568" sldId="265"/>
            <ac:spMk id="3" creationId="{A56DBD69-4B51-4561-A31B-714A24E81BFA}"/>
          </ac:spMkLst>
        </pc:spChg>
      </pc:sldChg>
      <pc:sldChg chg="delSp add setBg delDesignElem">
        <pc:chgData name="Meryl Bowen" userId="0e33c516-b54b-4571-b07e-cdbdabee1070" providerId="ADAL" clId="{FCEBB587-1846-4D92-9AD5-7A23C12E8423}" dt="2022-01-24T17:51:46.786" v="33"/>
        <pc:sldMkLst>
          <pc:docMk/>
          <pc:sldMk cId="2843608044" sldId="266"/>
        </pc:sldMkLst>
        <pc:spChg chg="del">
          <ac:chgData name="Meryl Bowen" userId="0e33c516-b54b-4571-b07e-cdbdabee1070" providerId="ADAL" clId="{FCEBB587-1846-4D92-9AD5-7A23C12E8423}" dt="2022-01-24T17:51:46.786" v="33"/>
          <ac:spMkLst>
            <pc:docMk/>
            <pc:sldMk cId="2843608044" sldId="266"/>
            <ac:spMk id="9" creationId="{1DDC3EF6-2EA5-44B3-94C7-9DDA67A127D0}"/>
          </ac:spMkLst>
        </pc:spChg>
        <pc:spChg chg="del">
          <ac:chgData name="Meryl Bowen" userId="0e33c516-b54b-4571-b07e-cdbdabee1070" providerId="ADAL" clId="{FCEBB587-1846-4D92-9AD5-7A23C12E8423}" dt="2022-01-24T17:51:46.786" v="33"/>
          <ac:spMkLst>
            <pc:docMk/>
            <pc:sldMk cId="2843608044" sldId="266"/>
            <ac:spMk id="11" creationId="{87925A9A-E9FA-496E-9C09-7C2845E0062B}"/>
          </ac:spMkLst>
        </pc:spChg>
        <pc:spChg chg="del">
          <ac:chgData name="Meryl Bowen" userId="0e33c516-b54b-4571-b07e-cdbdabee1070" providerId="ADAL" clId="{FCEBB587-1846-4D92-9AD5-7A23C12E8423}" dt="2022-01-24T17:51:46.786" v="33"/>
          <ac:spMkLst>
            <pc:docMk/>
            <pc:sldMk cId="2843608044" sldId="266"/>
            <ac:spMk id="13" creationId="{2073ABB4-E164-4CBF-ADFF-25552BB7913B}"/>
          </ac:spMkLst>
        </pc:spChg>
        <pc:spChg chg="del">
          <ac:chgData name="Meryl Bowen" userId="0e33c516-b54b-4571-b07e-cdbdabee1070" providerId="ADAL" clId="{FCEBB587-1846-4D92-9AD5-7A23C12E8423}" dt="2022-01-24T17:51:46.786" v="33"/>
          <ac:spMkLst>
            <pc:docMk/>
            <pc:sldMk cId="2843608044" sldId="266"/>
            <ac:spMk id="15" creationId="{1259A422-0023-4292-8200-E080556F30F9}"/>
          </ac:spMkLst>
        </pc:spChg>
        <pc:spChg chg="del">
          <ac:chgData name="Meryl Bowen" userId="0e33c516-b54b-4571-b07e-cdbdabee1070" providerId="ADAL" clId="{FCEBB587-1846-4D92-9AD5-7A23C12E8423}" dt="2022-01-24T17:51:46.786" v="33"/>
          <ac:spMkLst>
            <pc:docMk/>
            <pc:sldMk cId="2843608044" sldId="266"/>
            <ac:spMk id="17" creationId="{A2413CA5-4739-4BC9-8BB3-B0A4928D314F}"/>
          </ac:spMkLst>
        </pc:spChg>
      </pc:sldChg>
      <pc:sldChg chg="add">
        <pc:chgData name="Meryl Bowen" userId="0e33c516-b54b-4571-b07e-cdbdabee1070" providerId="ADAL" clId="{FCEBB587-1846-4D92-9AD5-7A23C12E8423}" dt="2022-01-24T17:52:52.946" v="34"/>
        <pc:sldMkLst>
          <pc:docMk/>
          <pc:sldMk cId="786284671" sldId="267"/>
        </pc:sldMkLst>
      </pc:sldChg>
      <pc:sldChg chg="addSp modSp new mod modNotesTx">
        <pc:chgData name="Meryl Bowen" userId="0e33c516-b54b-4571-b07e-cdbdabee1070" providerId="ADAL" clId="{FCEBB587-1846-4D92-9AD5-7A23C12E8423}" dt="2022-01-24T21:02:19.931" v="7377" actId="20577"/>
        <pc:sldMkLst>
          <pc:docMk/>
          <pc:sldMk cId="501003160" sldId="268"/>
        </pc:sldMkLst>
        <pc:spChg chg="mod">
          <ac:chgData name="Meryl Bowen" userId="0e33c516-b54b-4571-b07e-cdbdabee1070" providerId="ADAL" clId="{FCEBB587-1846-4D92-9AD5-7A23C12E8423}" dt="2022-01-24T21:00:58.612" v="7363" actId="1076"/>
          <ac:spMkLst>
            <pc:docMk/>
            <pc:sldMk cId="501003160" sldId="268"/>
            <ac:spMk id="2" creationId="{6ED86F54-6DD6-4C9F-A5C5-13D73F5717C5}"/>
          </ac:spMkLst>
        </pc:spChg>
        <pc:spChg chg="mod">
          <ac:chgData name="Meryl Bowen" userId="0e33c516-b54b-4571-b07e-cdbdabee1070" providerId="ADAL" clId="{FCEBB587-1846-4D92-9AD5-7A23C12E8423}" dt="2022-01-24T21:02:19.931" v="7377" actId="20577"/>
          <ac:spMkLst>
            <pc:docMk/>
            <pc:sldMk cId="501003160" sldId="268"/>
            <ac:spMk id="3" creationId="{BDAC670A-61AC-46A2-9583-B53C6DC23833}"/>
          </ac:spMkLst>
        </pc:spChg>
        <pc:spChg chg="add mod">
          <ac:chgData name="Meryl Bowen" userId="0e33c516-b54b-4571-b07e-cdbdabee1070" providerId="ADAL" clId="{FCEBB587-1846-4D92-9AD5-7A23C12E8423}" dt="2022-01-24T17:54:15.626" v="163" actId="20577"/>
          <ac:spMkLst>
            <pc:docMk/>
            <pc:sldMk cId="501003160" sldId="268"/>
            <ac:spMk id="4" creationId="{FD6FD04F-A7C4-48A1-B3A4-5084F73DAB30}"/>
          </ac:spMkLst>
        </pc:spChg>
      </pc:sldChg>
      <pc:sldChg chg="addSp delSp modSp new mod">
        <pc:chgData name="Meryl Bowen" userId="0e33c516-b54b-4571-b07e-cdbdabee1070" providerId="ADAL" clId="{FCEBB587-1846-4D92-9AD5-7A23C12E8423}" dt="2022-01-24T21:00:49.276" v="7362" actId="14100"/>
        <pc:sldMkLst>
          <pc:docMk/>
          <pc:sldMk cId="3700511074" sldId="269"/>
        </pc:sldMkLst>
        <pc:spChg chg="del">
          <ac:chgData name="Meryl Bowen" userId="0e33c516-b54b-4571-b07e-cdbdabee1070" providerId="ADAL" clId="{FCEBB587-1846-4D92-9AD5-7A23C12E8423}" dt="2022-01-24T18:03:38.095" v="1145" actId="478"/>
          <ac:spMkLst>
            <pc:docMk/>
            <pc:sldMk cId="3700511074" sldId="269"/>
            <ac:spMk id="2" creationId="{A7D0157F-C726-4E6E-B2A3-331E5F954E24}"/>
          </ac:spMkLst>
        </pc:spChg>
        <pc:spChg chg="del">
          <ac:chgData name="Meryl Bowen" userId="0e33c516-b54b-4571-b07e-cdbdabee1070" providerId="ADAL" clId="{FCEBB587-1846-4D92-9AD5-7A23C12E8423}" dt="2022-01-24T18:03:28.610" v="1144" actId="478"/>
          <ac:spMkLst>
            <pc:docMk/>
            <pc:sldMk cId="3700511074" sldId="269"/>
            <ac:spMk id="3" creationId="{EFFA3365-1E3B-461F-9471-5A29E6C0C066}"/>
          </ac:spMkLst>
        </pc:spChg>
        <pc:spChg chg="add mod">
          <ac:chgData name="Meryl Bowen" userId="0e33c516-b54b-4571-b07e-cdbdabee1070" providerId="ADAL" clId="{FCEBB587-1846-4D92-9AD5-7A23C12E8423}" dt="2022-01-24T21:00:42.394" v="7360" actId="1076"/>
          <ac:spMkLst>
            <pc:docMk/>
            <pc:sldMk cId="3700511074" sldId="269"/>
            <ac:spMk id="4" creationId="{88A6E529-2909-4190-BA22-2721E53EE640}"/>
          </ac:spMkLst>
        </pc:spChg>
        <pc:picChg chg="add mod">
          <ac:chgData name="Meryl Bowen" userId="0e33c516-b54b-4571-b07e-cdbdabee1070" providerId="ADAL" clId="{FCEBB587-1846-4D92-9AD5-7A23C12E8423}" dt="2022-01-24T21:00:49.276" v="7362" actId="14100"/>
          <ac:picMkLst>
            <pc:docMk/>
            <pc:sldMk cId="3700511074" sldId="269"/>
            <ac:picMk id="5" creationId="{D88732AF-FFF1-47F0-A281-C9EAB1A0EE61}"/>
          </ac:picMkLst>
        </pc:picChg>
      </pc:sldChg>
      <pc:sldChg chg="addSp delSp modSp new mod setBg modNotesTx">
        <pc:chgData name="Meryl Bowen" userId="0e33c516-b54b-4571-b07e-cdbdabee1070" providerId="ADAL" clId="{FCEBB587-1846-4D92-9AD5-7A23C12E8423}" dt="2023-01-08T18:25:24.952" v="7394" actId="20577"/>
        <pc:sldMkLst>
          <pc:docMk/>
          <pc:sldMk cId="1808729897" sldId="270"/>
        </pc:sldMkLst>
        <pc:spChg chg="mod">
          <ac:chgData name="Meryl Bowen" userId="0e33c516-b54b-4571-b07e-cdbdabee1070" providerId="ADAL" clId="{FCEBB587-1846-4D92-9AD5-7A23C12E8423}" dt="2022-01-24T20:59:24.644" v="7352" actId="26606"/>
          <ac:spMkLst>
            <pc:docMk/>
            <pc:sldMk cId="1808729897" sldId="270"/>
            <ac:spMk id="2" creationId="{FE4D4AF7-C803-4F20-8645-C39E3F2D8627}"/>
          </ac:spMkLst>
        </pc:spChg>
        <pc:spChg chg="del">
          <ac:chgData name="Meryl Bowen" userId="0e33c516-b54b-4571-b07e-cdbdabee1070" providerId="ADAL" clId="{FCEBB587-1846-4D92-9AD5-7A23C12E8423}" dt="2022-01-24T18:09:35.271" v="1619" actId="478"/>
          <ac:spMkLst>
            <pc:docMk/>
            <pc:sldMk cId="1808729897" sldId="270"/>
            <ac:spMk id="3" creationId="{F2FD9242-4288-4B73-8ECE-000A0780E3D9}"/>
          </ac:spMkLst>
        </pc:spChg>
        <pc:spChg chg="add mod">
          <ac:chgData name="Meryl Bowen" userId="0e33c516-b54b-4571-b07e-cdbdabee1070" providerId="ADAL" clId="{FCEBB587-1846-4D92-9AD5-7A23C12E8423}" dt="2023-01-08T18:24:53.755" v="7388" actId="27636"/>
          <ac:spMkLst>
            <pc:docMk/>
            <pc:sldMk cId="1808729897" sldId="270"/>
            <ac:spMk id="4" creationId="{18304FBB-6F7A-4B00-82EF-8193BAA7AA29}"/>
          </ac:spMkLst>
        </pc:spChg>
        <pc:spChg chg="add del">
          <ac:chgData name="Meryl Bowen" userId="0e33c516-b54b-4571-b07e-cdbdabee1070" providerId="ADAL" clId="{FCEBB587-1846-4D92-9AD5-7A23C12E8423}" dt="2022-01-24T20:59:50.016" v="7355" actId="26606"/>
          <ac:spMkLst>
            <pc:docMk/>
            <pc:sldMk cId="1808729897" sldId="270"/>
            <ac:spMk id="11" creationId="{3CED7894-4F62-4A6C-8DB5-DB5BE08E9C03}"/>
          </ac:spMkLst>
        </pc:spChg>
        <pc:spChg chg="add del">
          <ac:chgData name="Meryl Bowen" userId="0e33c516-b54b-4571-b07e-cdbdabee1070" providerId="ADAL" clId="{FCEBB587-1846-4D92-9AD5-7A23C12E8423}" dt="2022-01-24T20:59:50.016" v="7355" actId="26606"/>
          <ac:spMkLst>
            <pc:docMk/>
            <pc:sldMk cId="1808729897" sldId="270"/>
            <ac:spMk id="13" creationId="{E536F3B4-50F6-4C52-8F76-4EB1214719DC}"/>
          </ac:spMkLst>
        </pc:spChg>
        <pc:spChg chg="add">
          <ac:chgData name="Meryl Bowen" userId="0e33c516-b54b-4571-b07e-cdbdabee1070" providerId="ADAL" clId="{FCEBB587-1846-4D92-9AD5-7A23C12E8423}" dt="2022-01-24T20:59:50.016" v="7355" actId="26606"/>
          <ac:spMkLst>
            <pc:docMk/>
            <pc:sldMk cId="1808729897" sldId="270"/>
            <ac:spMk id="18" creationId="{3CED7894-4F62-4A6C-8DB5-DB5BE08E9C03}"/>
          </ac:spMkLst>
        </pc:spChg>
        <pc:spChg chg="add">
          <ac:chgData name="Meryl Bowen" userId="0e33c516-b54b-4571-b07e-cdbdabee1070" providerId="ADAL" clId="{FCEBB587-1846-4D92-9AD5-7A23C12E8423}" dt="2022-01-24T20:59:50.016" v="7355" actId="26606"/>
          <ac:spMkLst>
            <pc:docMk/>
            <pc:sldMk cId="1808729897" sldId="270"/>
            <ac:spMk id="20" creationId="{E536F3B4-50F6-4C52-8F76-4EB1214719DC}"/>
          </ac:spMkLst>
        </pc:spChg>
        <pc:graphicFrameChg chg="add mod modGraphic">
          <ac:chgData name="Meryl Bowen" userId="0e33c516-b54b-4571-b07e-cdbdabee1070" providerId="ADAL" clId="{FCEBB587-1846-4D92-9AD5-7A23C12E8423}" dt="2023-01-08T18:25:10.136" v="7390" actId="1076"/>
          <ac:graphicFrameMkLst>
            <pc:docMk/>
            <pc:sldMk cId="1808729897" sldId="270"/>
            <ac:graphicFrameMk id="6" creationId="{195E056A-0220-4DE5-8221-95A81D8EC1DD}"/>
          </ac:graphicFrameMkLst>
        </pc:graphicFrameChg>
        <pc:picChg chg="add del mod">
          <ac:chgData name="Meryl Bowen" userId="0e33c516-b54b-4571-b07e-cdbdabee1070" providerId="ADAL" clId="{FCEBB587-1846-4D92-9AD5-7A23C12E8423}" dt="2022-01-24T20:58:46.690" v="7350" actId="478"/>
          <ac:picMkLst>
            <pc:docMk/>
            <pc:sldMk cId="1808729897" sldId="270"/>
            <ac:picMk id="5" creationId="{1851833C-8ACE-4FB3-B55D-3E3816C518F0}"/>
          </ac:picMkLst>
        </pc:picChg>
      </pc:sldChg>
      <pc:sldChg chg="addSp delSp modSp new mod modNotesTx">
        <pc:chgData name="Meryl Bowen" userId="0e33c516-b54b-4571-b07e-cdbdabee1070" providerId="ADAL" clId="{FCEBB587-1846-4D92-9AD5-7A23C12E8423}" dt="2022-01-24T18:34:22.799" v="3315"/>
        <pc:sldMkLst>
          <pc:docMk/>
          <pc:sldMk cId="1111011945" sldId="271"/>
        </pc:sldMkLst>
        <pc:spChg chg="mod">
          <ac:chgData name="Meryl Bowen" userId="0e33c516-b54b-4571-b07e-cdbdabee1070" providerId="ADAL" clId="{FCEBB587-1846-4D92-9AD5-7A23C12E8423}" dt="2022-01-24T18:24:16.553" v="2472" actId="1076"/>
          <ac:spMkLst>
            <pc:docMk/>
            <pc:sldMk cId="1111011945" sldId="271"/>
            <ac:spMk id="2" creationId="{2957C9EB-1E3C-4C0C-ABB3-603AB7668000}"/>
          </ac:spMkLst>
        </pc:spChg>
        <pc:spChg chg="del">
          <ac:chgData name="Meryl Bowen" userId="0e33c516-b54b-4571-b07e-cdbdabee1070" providerId="ADAL" clId="{FCEBB587-1846-4D92-9AD5-7A23C12E8423}" dt="2022-01-24T18:23:57.684" v="2470" actId="478"/>
          <ac:spMkLst>
            <pc:docMk/>
            <pc:sldMk cId="1111011945" sldId="271"/>
            <ac:spMk id="3" creationId="{ECF2C162-8734-4512-9961-2E5A49399EAC}"/>
          </ac:spMkLst>
        </pc:spChg>
        <pc:spChg chg="add mod">
          <ac:chgData name="Meryl Bowen" userId="0e33c516-b54b-4571-b07e-cdbdabee1070" providerId="ADAL" clId="{FCEBB587-1846-4D92-9AD5-7A23C12E8423}" dt="2022-01-24T18:33:42.465" v="3314" actId="20577"/>
          <ac:spMkLst>
            <pc:docMk/>
            <pc:sldMk cId="1111011945" sldId="271"/>
            <ac:spMk id="4" creationId="{C753EA93-C1F9-454F-8B7F-1F6C28C308FB}"/>
          </ac:spMkLst>
        </pc:spChg>
      </pc:sldChg>
      <pc:sldChg chg="modSp new mod">
        <pc:chgData name="Meryl Bowen" userId="0e33c516-b54b-4571-b07e-cdbdabee1070" providerId="ADAL" clId="{FCEBB587-1846-4D92-9AD5-7A23C12E8423}" dt="2022-01-24T20:39:18.950" v="7344" actId="20577"/>
        <pc:sldMkLst>
          <pc:docMk/>
          <pc:sldMk cId="1215402738" sldId="272"/>
        </pc:sldMkLst>
        <pc:spChg chg="mod">
          <ac:chgData name="Meryl Bowen" userId="0e33c516-b54b-4571-b07e-cdbdabee1070" providerId="ADAL" clId="{FCEBB587-1846-4D92-9AD5-7A23C12E8423}" dt="2022-01-24T20:39:10.413" v="7343" actId="1076"/>
          <ac:spMkLst>
            <pc:docMk/>
            <pc:sldMk cId="1215402738" sldId="272"/>
            <ac:spMk id="2" creationId="{310E3C82-CD5C-4F2F-99C7-350259521163}"/>
          </ac:spMkLst>
        </pc:spChg>
        <pc:spChg chg="mod">
          <ac:chgData name="Meryl Bowen" userId="0e33c516-b54b-4571-b07e-cdbdabee1070" providerId="ADAL" clId="{FCEBB587-1846-4D92-9AD5-7A23C12E8423}" dt="2022-01-24T20:39:18.950" v="7344" actId="20577"/>
          <ac:spMkLst>
            <pc:docMk/>
            <pc:sldMk cId="1215402738" sldId="272"/>
            <ac:spMk id="3" creationId="{B619C14B-4301-4869-BCE9-84640AB1F524}"/>
          </ac:spMkLst>
        </pc:spChg>
      </pc:sldChg>
      <pc:sldChg chg="addSp delSp modSp new mod modNotesTx">
        <pc:chgData name="Meryl Bowen" userId="0e33c516-b54b-4571-b07e-cdbdabee1070" providerId="ADAL" clId="{FCEBB587-1846-4D92-9AD5-7A23C12E8423}" dt="2022-01-24T20:38:28.353" v="7338" actId="20577"/>
        <pc:sldMkLst>
          <pc:docMk/>
          <pc:sldMk cId="1066661690" sldId="273"/>
        </pc:sldMkLst>
        <pc:spChg chg="mod">
          <ac:chgData name="Meryl Bowen" userId="0e33c516-b54b-4571-b07e-cdbdabee1070" providerId="ADAL" clId="{FCEBB587-1846-4D92-9AD5-7A23C12E8423}" dt="2022-01-24T19:08:08.604" v="6333" actId="20577"/>
          <ac:spMkLst>
            <pc:docMk/>
            <pc:sldMk cId="1066661690" sldId="273"/>
            <ac:spMk id="2" creationId="{E184AF0D-93EE-4DBC-8E27-6A2022252BA6}"/>
          </ac:spMkLst>
        </pc:spChg>
        <pc:spChg chg="del">
          <ac:chgData name="Meryl Bowen" userId="0e33c516-b54b-4571-b07e-cdbdabee1070" providerId="ADAL" clId="{FCEBB587-1846-4D92-9AD5-7A23C12E8423}" dt="2022-01-24T18:56:12.807" v="5271" actId="478"/>
          <ac:spMkLst>
            <pc:docMk/>
            <pc:sldMk cId="1066661690" sldId="273"/>
            <ac:spMk id="3" creationId="{9EDF7B20-A662-4D21-AD9D-718CDD47541A}"/>
          </ac:spMkLst>
        </pc:spChg>
        <pc:spChg chg="add mod">
          <ac:chgData name="Meryl Bowen" userId="0e33c516-b54b-4571-b07e-cdbdabee1070" providerId="ADAL" clId="{FCEBB587-1846-4D92-9AD5-7A23C12E8423}" dt="2022-01-24T20:38:28.353" v="7338" actId="20577"/>
          <ac:spMkLst>
            <pc:docMk/>
            <pc:sldMk cId="1066661690" sldId="273"/>
            <ac:spMk id="4" creationId="{59E0877E-6519-49E6-AFE1-6101917AEA70}"/>
          </ac:spMkLst>
        </pc:spChg>
        <pc:picChg chg="add del mod">
          <ac:chgData name="Meryl Bowen" userId="0e33c516-b54b-4571-b07e-cdbdabee1070" providerId="ADAL" clId="{FCEBB587-1846-4D92-9AD5-7A23C12E8423}" dt="2022-01-24T19:07:38.384" v="6328" actId="478"/>
          <ac:picMkLst>
            <pc:docMk/>
            <pc:sldMk cId="1066661690" sldId="273"/>
            <ac:picMk id="5" creationId="{ED12D36B-1460-4411-AE26-9854E9B30055}"/>
          </ac:picMkLst>
        </pc:picChg>
      </pc:sldChg>
      <pc:sldChg chg="add">
        <pc:chgData name="Meryl Bowen" userId="0e33c516-b54b-4571-b07e-cdbdabee1070" providerId="ADAL" clId="{FCEBB587-1846-4D92-9AD5-7A23C12E8423}" dt="2022-01-24T19:08:52.547" v="6336"/>
        <pc:sldMkLst>
          <pc:docMk/>
          <pc:sldMk cId="700434773" sldId="27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911B0-E894-4AC2-A8A4-74C664C550D8}" type="doc">
      <dgm:prSet loTypeId="urn:microsoft.com/office/officeart/2005/8/layout/radial1" loCatId="relationship" qsTypeId="urn:microsoft.com/office/officeart/2005/8/quickstyle/simple1" qsCatId="simple" csTypeId="urn:microsoft.com/office/officeart/2005/8/colors/accent1_2" csCatId="accent1" phldr="1"/>
      <dgm:spPr/>
      <dgm:t>
        <a:bodyPr/>
        <a:lstStyle/>
        <a:p>
          <a:endParaRPr lang="en-GB"/>
        </a:p>
      </dgm:t>
    </dgm:pt>
    <dgm:pt modelId="{DADBE872-9E11-4009-BA5D-8A2E81F074FB}">
      <dgm:prSet phldrT="[Text]"/>
      <dgm:spPr/>
      <dgm:t>
        <a:bodyPr/>
        <a:lstStyle/>
        <a:p>
          <a:r>
            <a:rPr lang="cy-GB" dirty="0"/>
            <a:t>Diffiniad</a:t>
          </a:r>
        </a:p>
        <a:p>
          <a:r>
            <a:rPr lang="cy-GB" dirty="0" err="1"/>
            <a:t>MATh</a:t>
          </a:r>
          <a:endParaRPr lang="cy-GB" dirty="0"/>
        </a:p>
        <a:p>
          <a:endParaRPr lang="en-GB" dirty="0"/>
        </a:p>
      </dgm:t>
    </dgm:pt>
    <dgm:pt modelId="{A1B03371-4EF8-4A1F-B306-BD428EF8FE07}" type="parTrans" cxnId="{B5324630-54BA-4C1C-9630-AB051FE0DD7F}">
      <dgm:prSet/>
      <dgm:spPr/>
      <dgm:t>
        <a:bodyPr/>
        <a:lstStyle/>
        <a:p>
          <a:endParaRPr lang="en-GB"/>
        </a:p>
      </dgm:t>
    </dgm:pt>
    <dgm:pt modelId="{4F67B091-6905-423F-A50F-B2C83ED11198}" type="sibTrans" cxnId="{B5324630-54BA-4C1C-9630-AB051FE0DD7F}">
      <dgm:prSet/>
      <dgm:spPr/>
      <dgm:t>
        <a:bodyPr/>
        <a:lstStyle/>
        <a:p>
          <a:endParaRPr lang="en-GB"/>
        </a:p>
      </dgm:t>
    </dgm:pt>
    <dgm:pt modelId="{AF89E82D-A287-4A0A-AC78-229EE40FE917}">
      <dgm:prSet phldrT="[Text]"/>
      <dgm:spPr/>
      <dgm:t>
        <a:bodyPr/>
        <a:lstStyle/>
        <a:p>
          <a:r>
            <a:rPr lang="cy-GB" dirty="0"/>
            <a:t>?</a:t>
          </a:r>
          <a:endParaRPr lang="en-GB" dirty="0"/>
        </a:p>
      </dgm:t>
    </dgm:pt>
    <dgm:pt modelId="{F093F6C8-70CB-4491-91AC-A49B371C59DC}" type="parTrans" cxnId="{AFB0781F-2097-4A43-A07E-299C0462E02D}">
      <dgm:prSet/>
      <dgm:spPr/>
      <dgm:t>
        <a:bodyPr/>
        <a:lstStyle/>
        <a:p>
          <a:endParaRPr lang="en-GB"/>
        </a:p>
      </dgm:t>
    </dgm:pt>
    <dgm:pt modelId="{50658807-AAB1-40D9-8E0A-C07750D4F057}" type="sibTrans" cxnId="{AFB0781F-2097-4A43-A07E-299C0462E02D}">
      <dgm:prSet/>
      <dgm:spPr/>
      <dgm:t>
        <a:bodyPr/>
        <a:lstStyle/>
        <a:p>
          <a:endParaRPr lang="en-GB"/>
        </a:p>
      </dgm:t>
    </dgm:pt>
    <dgm:pt modelId="{A87400D9-4F5E-4358-A2A8-7EA660283AC1}">
      <dgm:prSet phldrT="[Text]"/>
      <dgm:spPr/>
      <dgm:t>
        <a:bodyPr/>
        <a:lstStyle/>
        <a:p>
          <a:r>
            <a:rPr lang="cy-GB" dirty="0"/>
            <a:t>?</a:t>
          </a:r>
          <a:endParaRPr lang="en-GB" dirty="0"/>
        </a:p>
      </dgm:t>
    </dgm:pt>
    <dgm:pt modelId="{F7CD060B-0B24-420B-88EF-EC90984ECB2E}" type="parTrans" cxnId="{4ACA118D-221A-404F-9E7E-45CAFF0B575C}">
      <dgm:prSet/>
      <dgm:spPr/>
      <dgm:t>
        <a:bodyPr/>
        <a:lstStyle/>
        <a:p>
          <a:endParaRPr lang="en-GB"/>
        </a:p>
      </dgm:t>
    </dgm:pt>
    <dgm:pt modelId="{D5FBEEA4-FE9F-4027-B9AD-D69364B7C455}" type="sibTrans" cxnId="{4ACA118D-221A-404F-9E7E-45CAFF0B575C}">
      <dgm:prSet/>
      <dgm:spPr/>
      <dgm:t>
        <a:bodyPr/>
        <a:lstStyle/>
        <a:p>
          <a:endParaRPr lang="en-GB"/>
        </a:p>
      </dgm:t>
    </dgm:pt>
    <dgm:pt modelId="{9516948C-203C-4683-B70A-B863AAC660D6}">
      <dgm:prSet phldrT="[Text]"/>
      <dgm:spPr/>
      <dgm:t>
        <a:bodyPr/>
        <a:lstStyle/>
        <a:p>
          <a:r>
            <a:rPr lang="cy-GB" dirty="0"/>
            <a:t>?</a:t>
          </a:r>
          <a:endParaRPr lang="en-GB" dirty="0"/>
        </a:p>
      </dgm:t>
    </dgm:pt>
    <dgm:pt modelId="{278A6E5A-1360-4B66-A96B-881E43E04B74}" type="parTrans" cxnId="{EF1E3093-F491-4A99-A7D6-AC612F7B4974}">
      <dgm:prSet/>
      <dgm:spPr/>
      <dgm:t>
        <a:bodyPr/>
        <a:lstStyle/>
        <a:p>
          <a:endParaRPr lang="en-GB"/>
        </a:p>
      </dgm:t>
    </dgm:pt>
    <dgm:pt modelId="{D4B798AF-5C0C-422E-B2F0-8F4D07B19138}" type="sibTrans" cxnId="{EF1E3093-F491-4A99-A7D6-AC612F7B4974}">
      <dgm:prSet/>
      <dgm:spPr/>
      <dgm:t>
        <a:bodyPr/>
        <a:lstStyle/>
        <a:p>
          <a:endParaRPr lang="en-GB"/>
        </a:p>
      </dgm:t>
    </dgm:pt>
    <dgm:pt modelId="{73E9388A-A066-46A2-833D-173DD833634E}">
      <dgm:prSet phldrT="[Text]"/>
      <dgm:spPr/>
      <dgm:t>
        <a:bodyPr/>
        <a:lstStyle/>
        <a:p>
          <a:r>
            <a:rPr lang="cy-GB" dirty="0"/>
            <a:t>?</a:t>
          </a:r>
          <a:endParaRPr lang="en-GB" dirty="0"/>
        </a:p>
      </dgm:t>
    </dgm:pt>
    <dgm:pt modelId="{8265C5BE-E0D8-4B7C-BDC3-44F68666319D}" type="parTrans" cxnId="{4FD124EE-907D-47F7-A2E7-420C3791813B}">
      <dgm:prSet/>
      <dgm:spPr/>
      <dgm:t>
        <a:bodyPr/>
        <a:lstStyle/>
        <a:p>
          <a:endParaRPr lang="en-GB"/>
        </a:p>
      </dgm:t>
    </dgm:pt>
    <dgm:pt modelId="{83088CC1-3919-4C6F-9804-E6C97ECBD182}" type="sibTrans" cxnId="{4FD124EE-907D-47F7-A2E7-420C3791813B}">
      <dgm:prSet/>
      <dgm:spPr/>
      <dgm:t>
        <a:bodyPr/>
        <a:lstStyle/>
        <a:p>
          <a:endParaRPr lang="en-GB"/>
        </a:p>
      </dgm:t>
    </dgm:pt>
    <dgm:pt modelId="{3A06CEDB-A1C5-4725-953C-ACB945833CBF}">
      <dgm:prSet/>
      <dgm:spPr/>
      <dgm:t>
        <a:bodyPr/>
        <a:lstStyle/>
        <a:p>
          <a:r>
            <a:rPr lang="cy-GB" dirty="0"/>
            <a:t>?</a:t>
          </a:r>
          <a:endParaRPr lang="en-GB" dirty="0"/>
        </a:p>
      </dgm:t>
    </dgm:pt>
    <dgm:pt modelId="{E7909DA8-1DC7-4A1B-80FE-F4A78625E1C7}" type="parTrans" cxnId="{81696174-59A3-43CE-8108-D91996687A4B}">
      <dgm:prSet/>
      <dgm:spPr/>
      <dgm:t>
        <a:bodyPr/>
        <a:lstStyle/>
        <a:p>
          <a:endParaRPr lang="en-GB"/>
        </a:p>
      </dgm:t>
    </dgm:pt>
    <dgm:pt modelId="{F44DCC6C-20DD-4D1F-90C2-051BA916ECE0}" type="sibTrans" cxnId="{81696174-59A3-43CE-8108-D91996687A4B}">
      <dgm:prSet/>
      <dgm:spPr/>
      <dgm:t>
        <a:bodyPr/>
        <a:lstStyle/>
        <a:p>
          <a:endParaRPr lang="en-GB"/>
        </a:p>
      </dgm:t>
    </dgm:pt>
    <dgm:pt modelId="{055D57F6-A849-411D-AB85-8677DBFC468C}">
      <dgm:prSet/>
      <dgm:spPr/>
      <dgm:t>
        <a:bodyPr/>
        <a:lstStyle/>
        <a:p>
          <a:r>
            <a:rPr lang="cy-GB" dirty="0"/>
            <a:t>?</a:t>
          </a:r>
          <a:endParaRPr lang="en-GB" dirty="0"/>
        </a:p>
      </dgm:t>
    </dgm:pt>
    <dgm:pt modelId="{8FDAC9B3-AA5F-439E-844A-6BF5064EEF40}" type="parTrans" cxnId="{DE004EE0-6609-4C10-964E-A05AB20E4C00}">
      <dgm:prSet/>
      <dgm:spPr/>
      <dgm:t>
        <a:bodyPr/>
        <a:lstStyle/>
        <a:p>
          <a:endParaRPr lang="en-GB"/>
        </a:p>
      </dgm:t>
    </dgm:pt>
    <dgm:pt modelId="{3E624B95-4578-415B-9D02-AB19B3958AC5}" type="sibTrans" cxnId="{DE004EE0-6609-4C10-964E-A05AB20E4C00}">
      <dgm:prSet/>
      <dgm:spPr/>
      <dgm:t>
        <a:bodyPr/>
        <a:lstStyle/>
        <a:p>
          <a:endParaRPr lang="en-GB"/>
        </a:p>
      </dgm:t>
    </dgm:pt>
    <dgm:pt modelId="{6AF163AD-6706-4917-A712-72133F9019D6}" type="pres">
      <dgm:prSet presAssocID="{B4A911B0-E894-4AC2-A8A4-74C664C550D8}" presName="cycle" presStyleCnt="0">
        <dgm:presLayoutVars>
          <dgm:chMax val="1"/>
          <dgm:dir/>
          <dgm:animLvl val="ctr"/>
          <dgm:resizeHandles val="exact"/>
        </dgm:presLayoutVars>
      </dgm:prSet>
      <dgm:spPr/>
    </dgm:pt>
    <dgm:pt modelId="{E3DBD461-6DF2-4202-AF4F-C183B2201B62}" type="pres">
      <dgm:prSet presAssocID="{DADBE872-9E11-4009-BA5D-8A2E81F074FB}" presName="centerShape" presStyleLbl="node0" presStyleIdx="0" presStyleCnt="1" custLinFactNeighborY="1084"/>
      <dgm:spPr/>
    </dgm:pt>
    <dgm:pt modelId="{6256FF57-41AD-4E74-9952-8C6DD54939BC}" type="pres">
      <dgm:prSet presAssocID="{F093F6C8-70CB-4491-91AC-A49B371C59DC}" presName="Name9" presStyleLbl="parChTrans1D2" presStyleIdx="0" presStyleCnt="6"/>
      <dgm:spPr/>
    </dgm:pt>
    <dgm:pt modelId="{A75E75E9-D293-4F69-AD75-6BA5E0208230}" type="pres">
      <dgm:prSet presAssocID="{F093F6C8-70CB-4491-91AC-A49B371C59DC}" presName="connTx" presStyleLbl="parChTrans1D2" presStyleIdx="0" presStyleCnt="6"/>
      <dgm:spPr/>
    </dgm:pt>
    <dgm:pt modelId="{FB9C5F7C-785E-402B-84B2-782FB6D822C7}" type="pres">
      <dgm:prSet presAssocID="{AF89E82D-A287-4A0A-AC78-229EE40FE917}" presName="node" presStyleLbl="node1" presStyleIdx="0" presStyleCnt="6">
        <dgm:presLayoutVars>
          <dgm:bulletEnabled val="1"/>
        </dgm:presLayoutVars>
      </dgm:prSet>
      <dgm:spPr/>
    </dgm:pt>
    <dgm:pt modelId="{19B75C4A-19EB-4568-9924-0A058EC66BFE}" type="pres">
      <dgm:prSet presAssocID="{8FDAC9B3-AA5F-439E-844A-6BF5064EEF40}" presName="Name9" presStyleLbl="parChTrans1D2" presStyleIdx="1" presStyleCnt="6"/>
      <dgm:spPr/>
    </dgm:pt>
    <dgm:pt modelId="{FB80E72B-34BA-4D3A-BA00-C0A6ABA295C7}" type="pres">
      <dgm:prSet presAssocID="{8FDAC9B3-AA5F-439E-844A-6BF5064EEF40}" presName="connTx" presStyleLbl="parChTrans1D2" presStyleIdx="1" presStyleCnt="6"/>
      <dgm:spPr/>
    </dgm:pt>
    <dgm:pt modelId="{779C22E2-DB77-41B3-9F79-E2B12B93D70E}" type="pres">
      <dgm:prSet presAssocID="{055D57F6-A849-411D-AB85-8677DBFC468C}" presName="node" presStyleLbl="node1" presStyleIdx="1" presStyleCnt="6">
        <dgm:presLayoutVars>
          <dgm:bulletEnabled val="1"/>
        </dgm:presLayoutVars>
      </dgm:prSet>
      <dgm:spPr/>
    </dgm:pt>
    <dgm:pt modelId="{E86CDB85-D4AA-45AB-A4C9-162AB61B787D}" type="pres">
      <dgm:prSet presAssocID="{E7909DA8-1DC7-4A1B-80FE-F4A78625E1C7}" presName="Name9" presStyleLbl="parChTrans1D2" presStyleIdx="2" presStyleCnt="6"/>
      <dgm:spPr/>
    </dgm:pt>
    <dgm:pt modelId="{21F8C6F1-6375-43B7-9C5C-52C6CC15572C}" type="pres">
      <dgm:prSet presAssocID="{E7909DA8-1DC7-4A1B-80FE-F4A78625E1C7}" presName="connTx" presStyleLbl="parChTrans1D2" presStyleIdx="2" presStyleCnt="6"/>
      <dgm:spPr/>
    </dgm:pt>
    <dgm:pt modelId="{B5A8BC17-D97A-4737-BEBB-C42CE3AA002E}" type="pres">
      <dgm:prSet presAssocID="{3A06CEDB-A1C5-4725-953C-ACB945833CBF}" presName="node" presStyleLbl="node1" presStyleIdx="2" presStyleCnt="6">
        <dgm:presLayoutVars>
          <dgm:bulletEnabled val="1"/>
        </dgm:presLayoutVars>
      </dgm:prSet>
      <dgm:spPr/>
    </dgm:pt>
    <dgm:pt modelId="{D03D1257-219F-4E1F-91B3-2373DBDD4583}" type="pres">
      <dgm:prSet presAssocID="{F7CD060B-0B24-420B-88EF-EC90984ECB2E}" presName="Name9" presStyleLbl="parChTrans1D2" presStyleIdx="3" presStyleCnt="6"/>
      <dgm:spPr/>
    </dgm:pt>
    <dgm:pt modelId="{91645071-97AF-4F56-95E9-328D73FABC25}" type="pres">
      <dgm:prSet presAssocID="{F7CD060B-0B24-420B-88EF-EC90984ECB2E}" presName="connTx" presStyleLbl="parChTrans1D2" presStyleIdx="3" presStyleCnt="6"/>
      <dgm:spPr/>
    </dgm:pt>
    <dgm:pt modelId="{36BEC592-D2BD-4239-B52F-78AA4298F193}" type="pres">
      <dgm:prSet presAssocID="{A87400D9-4F5E-4358-A2A8-7EA660283AC1}" presName="node" presStyleLbl="node1" presStyleIdx="3" presStyleCnt="6">
        <dgm:presLayoutVars>
          <dgm:bulletEnabled val="1"/>
        </dgm:presLayoutVars>
      </dgm:prSet>
      <dgm:spPr/>
    </dgm:pt>
    <dgm:pt modelId="{B8B7FA12-CCDA-419B-9BAC-C571C48D2A43}" type="pres">
      <dgm:prSet presAssocID="{278A6E5A-1360-4B66-A96B-881E43E04B74}" presName="Name9" presStyleLbl="parChTrans1D2" presStyleIdx="4" presStyleCnt="6"/>
      <dgm:spPr/>
    </dgm:pt>
    <dgm:pt modelId="{0696DFCA-4882-48BD-B6D6-62E08828991A}" type="pres">
      <dgm:prSet presAssocID="{278A6E5A-1360-4B66-A96B-881E43E04B74}" presName="connTx" presStyleLbl="parChTrans1D2" presStyleIdx="4" presStyleCnt="6"/>
      <dgm:spPr/>
    </dgm:pt>
    <dgm:pt modelId="{E39A2635-ADAB-4AB9-A2CF-D6149421F81B}" type="pres">
      <dgm:prSet presAssocID="{9516948C-203C-4683-B70A-B863AAC660D6}" presName="node" presStyleLbl="node1" presStyleIdx="4" presStyleCnt="6">
        <dgm:presLayoutVars>
          <dgm:bulletEnabled val="1"/>
        </dgm:presLayoutVars>
      </dgm:prSet>
      <dgm:spPr/>
    </dgm:pt>
    <dgm:pt modelId="{EE4E694B-0CAC-45B6-98E7-7EE3A4CB627C}" type="pres">
      <dgm:prSet presAssocID="{8265C5BE-E0D8-4B7C-BDC3-44F68666319D}" presName="Name9" presStyleLbl="parChTrans1D2" presStyleIdx="5" presStyleCnt="6"/>
      <dgm:spPr/>
    </dgm:pt>
    <dgm:pt modelId="{F02603BD-AF64-4EA6-A539-C57137F1D5C1}" type="pres">
      <dgm:prSet presAssocID="{8265C5BE-E0D8-4B7C-BDC3-44F68666319D}" presName="connTx" presStyleLbl="parChTrans1D2" presStyleIdx="5" presStyleCnt="6"/>
      <dgm:spPr/>
    </dgm:pt>
    <dgm:pt modelId="{596B8E75-7691-4B0A-9F63-FE0B52762DDC}" type="pres">
      <dgm:prSet presAssocID="{73E9388A-A066-46A2-833D-173DD833634E}" presName="node" presStyleLbl="node1" presStyleIdx="5" presStyleCnt="6">
        <dgm:presLayoutVars>
          <dgm:bulletEnabled val="1"/>
        </dgm:presLayoutVars>
      </dgm:prSet>
      <dgm:spPr/>
    </dgm:pt>
  </dgm:ptLst>
  <dgm:cxnLst>
    <dgm:cxn modelId="{FF8C3B04-D377-4F1F-99D5-E35BCBC5D119}" type="presOf" srcId="{73E9388A-A066-46A2-833D-173DD833634E}" destId="{596B8E75-7691-4B0A-9F63-FE0B52762DDC}" srcOrd="0" destOrd="0" presId="urn:microsoft.com/office/officeart/2005/8/layout/radial1"/>
    <dgm:cxn modelId="{09F9CE08-E010-470E-9578-8F35A76D9C8D}" type="presOf" srcId="{9516948C-203C-4683-B70A-B863AAC660D6}" destId="{E39A2635-ADAB-4AB9-A2CF-D6149421F81B}" srcOrd="0" destOrd="0" presId="urn:microsoft.com/office/officeart/2005/8/layout/radial1"/>
    <dgm:cxn modelId="{7041760B-1E08-4AE1-A6C5-95C4246B6632}" type="presOf" srcId="{AF89E82D-A287-4A0A-AC78-229EE40FE917}" destId="{FB9C5F7C-785E-402B-84B2-782FB6D822C7}" srcOrd="0" destOrd="0" presId="urn:microsoft.com/office/officeart/2005/8/layout/radial1"/>
    <dgm:cxn modelId="{2FE7C11C-3195-4806-B793-78A8AAF02593}" type="presOf" srcId="{8265C5BE-E0D8-4B7C-BDC3-44F68666319D}" destId="{F02603BD-AF64-4EA6-A539-C57137F1D5C1}" srcOrd="1" destOrd="0" presId="urn:microsoft.com/office/officeart/2005/8/layout/radial1"/>
    <dgm:cxn modelId="{AFB0781F-2097-4A43-A07E-299C0462E02D}" srcId="{DADBE872-9E11-4009-BA5D-8A2E81F074FB}" destId="{AF89E82D-A287-4A0A-AC78-229EE40FE917}" srcOrd="0" destOrd="0" parTransId="{F093F6C8-70CB-4491-91AC-A49B371C59DC}" sibTransId="{50658807-AAB1-40D9-8E0A-C07750D4F057}"/>
    <dgm:cxn modelId="{CDDC4821-D551-4864-AE41-C63CCE2AD11C}" type="presOf" srcId="{E7909DA8-1DC7-4A1B-80FE-F4A78625E1C7}" destId="{E86CDB85-D4AA-45AB-A4C9-162AB61B787D}" srcOrd="0" destOrd="0" presId="urn:microsoft.com/office/officeart/2005/8/layout/radial1"/>
    <dgm:cxn modelId="{B5324630-54BA-4C1C-9630-AB051FE0DD7F}" srcId="{B4A911B0-E894-4AC2-A8A4-74C664C550D8}" destId="{DADBE872-9E11-4009-BA5D-8A2E81F074FB}" srcOrd="0" destOrd="0" parTransId="{A1B03371-4EF8-4A1F-B306-BD428EF8FE07}" sibTransId="{4F67B091-6905-423F-A50F-B2C83ED11198}"/>
    <dgm:cxn modelId="{35716737-597E-4638-BC18-7790A68A2A66}" type="presOf" srcId="{F7CD060B-0B24-420B-88EF-EC90984ECB2E}" destId="{91645071-97AF-4F56-95E9-328D73FABC25}" srcOrd="1" destOrd="0" presId="urn:microsoft.com/office/officeart/2005/8/layout/radial1"/>
    <dgm:cxn modelId="{8020AA39-1BA7-4EA4-8744-53A692D76F3D}" type="presOf" srcId="{278A6E5A-1360-4B66-A96B-881E43E04B74}" destId="{0696DFCA-4882-48BD-B6D6-62E08828991A}" srcOrd="1" destOrd="0" presId="urn:microsoft.com/office/officeart/2005/8/layout/radial1"/>
    <dgm:cxn modelId="{8EC0783D-C3EA-4C72-ACF3-A5F54D6A1C51}" type="presOf" srcId="{055D57F6-A849-411D-AB85-8677DBFC468C}" destId="{779C22E2-DB77-41B3-9F79-E2B12B93D70E}" srcOrd="0" destOrd="0" presId="urn:microsoft.com/office/officeart/2005/8/layout/radial1"/>
    <dgm:cxn modelId="{643C3341-77F2-450B-BCEA-2477B8FE637C}" type="presOf" srcId="{B4A911B0-E894-4AC2-A8A4-74C664C550D8}" destId="{6AF163AD-6706-4917-A712-72133F9019D6}" srcOrd="0" destOrd="0" presId="urn:microsoft.com/office/officeart/2005/8/layout/radial1"/>
    <dgm:cxn modelId="{A40F0968-00AA-432E-8DE2-D59DC0E3B922}" type="presOf" srcId="{A87400D9-4F5E-4358-A2A8-7EA660283AC1}" destId="{36BEC592-D2BD-4239-B52F-78AA4298F193}" srcOrd="0" destOrd="0" presId="urn:microsoft.com/office/officeart/2005/8/layout/radial1"/>
    <dgm:cxn modelId="{ED8D9A68-1E12-4D6F-90E2-F05999DE38E7}" type="presOf" srcId="{8FDAC9B3-AA5F-439E-844A-6BF5064EEF40}" destId="{FB80E72B-34BA-4D3A-BA00-C0A6ABA295C7}" srcOrd="1" destOrd="0" presId="urn:microsoft.com/office/officeart/2005/8/layout/radial1"/>
    <dgm:cxn modelId="{06C62769-A696-49D3-B8E0-B0303F356A30}" type="presOf" srcId="{F7CD060B-0B24-420B-88EF-EC90984ECB2E}" destId="{D03D1257-219F-4E1F-91B3-2373DBDD4583}" srcOrd="0" destOrd="0" presId="urn:microsoft.com/office/officeart/2005/8/layout/radial1"/>
    <dgm:cxn modelId="{81696174-59A3-43CE-8108-D91996687A4B}" srcId="{DADBE872-9E11-4009-BA5D-8A2E81F074FB}" destId="{3A06CEDB-A1C5-4725-953C-ACB945833CBF}" srcOrd="2" destOrd="0" parTransId="{E7909DA8-1DC7-4A1B-80FE-F4A78625E1C7}" sibTransId="{F44DCC6C-20DD-4D1F-90C2-051BA916ECE0}"/>
    <dgm:cxn modelId="{57B32A75-35A4-40A7-BEF8-F51EEC671DE5}" type="presOf" srcId="{DADBE872-9E11-4009-BA5D-8A2E81F074FB}" destId="{E3DBD461-6DF2-4202-AF4F-C183B2201B62}" srcOrd="0" destOrd="0" presId="urn:microsoft.com/office/officeart/2005/8/layout/radial1"/>
    <dgm:cxn modelId="{771E517E-B8BD-4B2F-A645-02B2C7AD20EE}" type="presOf" srcId="{8FDAC9B3-AA5F-439E-844A-6BF5064EEF40}" destId="{19B75C4A-19EB-4568-9924-0A058EC66BFE}" srcOrd="0" destOrd="0" presId="urn:microsoft.com/office/officeart/2005/8/layout/radial1"/>
    <dgm:cxn modelId="{41B0BE8C-A6A4-4DEE-9051-5C9DAA292BDD}" type="presOf" srcId="{F093F6C8-70CB-4491-91AC-A49B371C59DC}" destId="{6256FF57-41AD-4E74-9952-8C6DD54939BC}" srcOrd="0" destOrd="0" presId="urn:microsoft.com/office/officeart/2005/8/layout/radial1"/>
    <dgm:cxn modelId="{4ACA118D-221A-404F-9E7E-45CAFF0B575C}" srcId="{DADBE872-9E11-4009-BA5D-8A2E81F074FB}" destId="{A87400D9-4F5E-4358-A2A8-7EA660283AC1}" srcOrd="3" destOrd="0" parTransId="{F7CD060B-0B24-420B-88EF-EC90984ECB2E}" sibTransId="{D5FBEEA4-FE9F-4027-B9AD-D69364B7C455}"/>
    <dgm:cxn modelId="{EF1E3093-F491-4A99-A7D6-AC612F7B4974}" srcId="{DADBE872-9E11-4009-BA5D-8A2E81F074FB}" destId="{9516948C-203C-4683-B70A-B863AAC660D6}" srcOrd="4" destOrd="0" parTransId="{278A6E5A-1360-4B66-A96B-881E43E04B74}" sibTransId="{D4B798AF-5C0C-422E-B2F0-8F4D07B19138}"/>
    <dgm:cxn modelId="{A12CD69D-D916-4E0B-84F9-FC972162AAC5}" type="presOf" srcId="{8265C5BE-E0D8-4B7C-BDC3-44F68666319D}" destId="{EE4E694B-0CAC-45B6-98E7-7EE3A4CB627C}" srcOrd="0" destOrd="0" presId="urn:microsoft.com/office/officeart/2005/8/layout/radial1"/>
    <dgm:cxn modelId="{3B0751C1-8371-41DB-95C3-364B2408AA92}" type="presOf" srcId="{F093F6C8-70CB-4491-91AC-A49B371C59DC}" destId="{A75E75E9-D293-4F69-AD75-6BA5E0208230}" srcOrd="1" destOrd="0" presId="urn:microsoft.com/office/officeart/2005/8/layout/radial1"/>
    <dgm:cxn modelId="{5A743DCE-664C-4E8F-959C-3B125485A1C7}" type="presOf" srcId="{3A06CEDB-A1C5-4725-953C-ACB945833CBF}" destId="{B5A8BC17-D97A-4737-BEBB-C42CE3AA002E}" srcOrd="0" destOrd="0" presId="urn:microsoft.com/office/officeart/2005/8/layout/radial1"/>
    <dgm:cxn modelId="{DE004EE0-6609-4C10-964E-A05AB20E4C00}" srcId="{DADBE872-9E11-4009-BA5D-8A2E81F074FB}" destId="{055D57F6-A849-411D-AB85-8677DBFC468C}" srcOrd="1" destOrd="0" parTransId="{8FDAC9B3-AA5F-439E-844A-6BF5064EEF40}" sibTransId="{3E624B95-4578-415B-9D02-AB19B3958AC5}"/>
    <dgm:cxn modelId="{98784DE1-7259-4E7D-B996-1ECC81D3D163}" type="presOf" srcId="{E7909DA8-1DC7-4A1B-80FE-F4A78625E1C7}" destId="{21F8C6F1-6375-43B7-9C5C-52C6CC15572C}" srcOrd="1" destOrd="0" presId="urn:microsoft.com/office/officeart/2005/8/layout/radial1"/>
    <dgm:cxn modelId="{302210E6-E21F-47B0-B6B5-0F0E5E7602E9}" type="presOf" srcId="{278A6E5A-1360-4B66-A96B-881E43E04B74}" destId="{B8B7FA12-CCDA-419B-9BAC-C571C48D2A43}" srcOrd="0" destOrd="0" presId="urn:microsoft.com/office/officeart/2005/8/layout/radial1"/>
    <dgm:cxn modelId="{4FD124EE-907D-47F7-A2E7-420C3791813B}" srcId="{DADBE872-9E11-4009-BA5D-8A2E81F074FB}" destId="{73E9388A-A066-46A2-833D-173DD833634E}" srcOrd="5" destOrd="0" parTransId="{8265C5BE-E0D8-4B7C-BDC3-44F68666319D}" sibTransId="{83088CC1-3919-4C6F-9804-E6C97ECBD182}"/>
    <dgm:cxn modelId="{39620DC1-3746-4CAC-88DC-DFCF24B66BDE}" type="presParOf" srcId="{6AF163AD-6706-4917-A712-72133F9019D6}" destId="{E3DBD461-6DF2-4202-AF4F-C183B2201B62}" srcOrd="0" destOrd="0" presId="urn:microsoft.com/office/officeart/2005/8/layout/radial1"/>
    <dgm:cxn modelId="{21855FF9-0543-41C4-B733-A38F281DC07A}" type="presParOf" srcId="{6AF163AD-6706-4917-A712-72133F9019D6}" destId="{6256FF57-41AD-4E74-9952-8C6DD54939BC}" srcOrd="1" destOrd="0" presId="urn:microsoft.com/office/officeart/2005/8/layout/radial1"/>
    <dgm:cxn modelId="{48EDB0AB-168A-4CC5-BDD6-DCDED2CC31DD}" type="presParOf" srcId="{6256FF57-41AD-4E74-9952-8C6DD54939BC}" destId="{A75E75E9-D293-4F69-AD75-6BA5E0208230}" srcOrd="0" destOrd="0" presId="urn:microsoft.com/office/officeart/2005/8/layout/radial1"/>
    <dgm:cxn modelId="{3DDC9D84-BDCF-4F97-89A6-6F39D39418F1}" type="presParOf" srcId="{6AF163AD-6706-4917-A712-72133F9019D6}" destId="{FB9C5F7C-785E-402B-84B2-782FB6D822C7}" srcOrd="2" destOrd="0" presId="urn:microsoft.com/office/officeart/2005/8/layout/radial1"/>
    <dgm:cxn modelId="{0AD31F23-90D5-4867-A3D0-370407FDF895}" type="presParOf" srcId="{6AF163AD-6706-4917-A712-72133F9019D6}" destId="{19B75C4A-19EB-4568-9924-0A058EC66BFE}" srcOrd="3" destOrd="0" presId="urn:microsoft.com/office/officeart/2005/8/layout/radial1"/>
    <dgm:cxn modelId="{479ABC05-7FA2-40FA-AD7E-D536365ACAE7}" type="presParOf" srcId="{19B75C4A-19EB-4568-9924-0A058EC66BFE}" destId="{FB80E72B-34BA-4D3A-BA00-C0A6ABA295C7}" srcOrd="0" destOrd="0" presId="urn:microsoft.com/office/officeart/2005/8/layout/radial1"/>
    <dgm:cxn modelId="{FBAE742E-1F3D-46E6-B50B-0C91D699408B}" type="presParOf" srcId="{6AF163AD-6706-4917-A712-72133F9019D6}" destId="{779C22E2-DB77-41B3-9F79-E2B12B93D70E}" srcOrd="4" destOrd="0" presId="urn:microsoft.com/office/officeart/2005/8/layout/radial1"/>
    <dgm:cxn modelId="{3E14A00B-FACD-436C-A70B-B5B2C7B73842}" type="presParOf" srcId="{6AF163AD-6706-4917-A712-72133F9019D6}" destId="{E86CDB85-D4AA-45AB-A4C9-162AB61B787D}" srcOrd="5" destOrd="0" presId="urn:microsoft.com/office/officeart/2005/8/layout/radial1"/>
    <dgm:cxn modelId="{5C132A87-062B-4EC5-8829-CFBC9C6FF97E}" type="presParOf" srcId="{E86CDB85-D4AA-45AB-A4C9-162AB61B787D}" destId="{21F8C6F1-6375-43B7-9C5C-52C6CC15572C}" srcOrd="0" destOrd="0" presId="urn:microsoft.com/office/officeart/2005/8/layout/radial1"/>
    <dgm:cxn modelId="{73FBA2DC-088F-426F-844F-240916558AF2}" type="presParOf" srcId="{6AF163AD-6706-4917-A712-72133F9019D6}" destId="{B5A8BC17-D97A-4737-BEBB-C42CE3AA002E}" srcOrd="6" destOrd="0" presId="urn:microsoft.com/office/officeart/2005/8/layout/radial1"/>
    <dgm:cxn modelId="{5EFB6418-14AC-4208-9999-35A0A4D06214}" type="presParOf" srcId="{6AF163AD-6706-4917-A712-72133F9019D6}" destId="{D03D1257-219F-4E1F-91B3-2373DBDD4583}" srcOrd="7" destOrd="0" presId="urn:microsoft.com/office/officeart/2005/8/layout/radial1"/>
    <dgm:cxn modelId="{16443C4A-6A06-49CE-A4C3-548E3B2A745F}" type="presParOf" srcId="{D03D1257-219F-4E1F-91B3-2373DBDD4583}" destId="{91645071-97AF-4F56-95E9-328D73FABC25}" srcOrd="0" destOrd="0" presId="urn:microsoft.com/office/officeart/2005/8/layout/radial1"/>
    <dgm:cxn modelId="{78B15451-B1BC-4971-B6A2-C8F927BAC2FC}" type="presParOf" srcId="{6AF163AD-6706-4917-A712-72133F9019D6}" destId="{36BEC592-D2BD-4239-B52F-78AA4298F193}" srcOrd="8" destOrd="0" presId="urn:microsoft.com/office/officeart/2005/8/layout/radial1"/>
    <dgm:cxn modelId="{731EE257-CAC9-4078-83B2-88171EF54F4E}" type="presParOf" srcId="{6AF163AD-6706-4917-A712-72133F9019D6}" destId="{B8B7FA12-CCDA-419B-9BAC-C571C48D2A43}" srcOrd="9" destOrd="0" presId="urn:microsoft.com/office/officeart/2005/8/layout/radial1"/>
    <dgm:cxn modelId="{295B1D54-6108-413F-98C4-39228F8DE5A6}" type="presParOf" srcId="{B8B7FA12-CCDA-419B-9BAC-C571C48D2A43}" destId="{0696DFCA-4882-48BD-B6D6-62E08828991A}" srcOrd="0" destOrd="0" presId="urn:microsoft.com/office/officeart/2005/8/layout/radial1"/>
    <dgm:cxn modelId="{DAF96B4C-A4EF-4DC6-BC1D-C4BC4A9F8583}" type="presParOf" srcId="{6AF163AD-6706-4917-A712-72133F9019D6}" destId="{E39A2635-ADAB-4AB9-A2CF-D6149421F81B}" srcOrd="10" destOrd="0" presId="urn:microsoft.com/office/officeart/2005/8/layout/radial1"/>
    <dgm:cxn modelId="{060E194E-6240-4073-8386-2AD5D8CDA6DB}" type="presParOf" srcId="{6AF163AD-6706-4917-A712-72133F9019D6}" destId="{EE4E694B-0CAC-45B6-98E7-7EE3A4CB627C}" srcOrd="11" destOrd="0" presId="urn:microsoft.com/office/officeart/2005/8/layout/radial1"/>
    <dgm:cxn modelId="{F2E151CE-C9FA-4394-9300-71C00FDF24D1}" type="presParOf" srcId="{EE4E694B-0CAC-45B6-98E7-7EE3A4CB627C}" destId="{F02603BD-AF64-4EA6-A539-C57137F1D5C1}" srcOrd="0" destOrd="0" presId="urn:microsoft.com/office/officeart/2005/8/layout/radial1"/>
    <dgm:cxn modelId="{9C077809-42FD-4FAD-975B-691B5C7B57F3}" type="presParOf" srcId="{6AF163AD-6706-4917-A712-72133F9019D6}" destId="{596B8E75-7691-4B0A-9F63-FE0B52762DDC}" srcOrd="1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DBD461-6DF2-4202-AF4F-C183B2201B62}">
      <dsp:nvSpPr>
        <dsp:cNvPr id="0" name=""/>
        <dsp:cNvSpPr/>
      </dsp:nvSpPr>
      <dsp:spPr>
        <a:xfrm>
          <a:off x="4855046" y="1914755"/>
          <a:ext cx="1424047" cy="142404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cy-GB" sz="2000" kern="1200" dirty="0"/>
            <a:t>Diffiniad</a:t>
          </a:r>
        </a:p>
        <a:p>
          <a:pPr marL="0" lvl="0" indent="0" algn="ctr" defTabSz="889000">
            <a:lnSpc>
              <a:spcPct val="90000"/>
            </a:lnSpc>
            <a:spcBef>
              <a:spcPct val="0"/>
            </a:spcBef>
            <a:spcAft>
              <a:spcPct val="35000"/>
            </a:spcAft>
            <a:buNone/>
          </a:pPr>
          <a:r>
            <a:rPr lang="cy-GB" sz="2000" kern="1200" dirty="0" err="1"/>
            <a:t>MATh</a:t>
          </a:r>
          <a:endParaRPr lang="cy-GB" sz="2000" kern="1200" dirty="0"/>
        </a:p>
        <a:p>
          <a:pPr marL="0" lvl="0" indent="0" algn="ctr" defTabSz="889000">
            <a:lnSpc>
              <a:spcPct val="90000"/>
            </a:lnSpc>
            <a:spcBef>
              <a:spcPct val="0"/>
            </a:spcBef>
            <a:spcAft>
              <a:spcPct val="35000"/>
            </a:spcAft>
            <a:buNone/>
          </a:pPr>
          <a:endParaRPr lang="en-GB" sz="2000" kern="1200" dirty="0"/>
        </a:p>
      </dsp:txBody>
      <dsp:txXfrm>
        <a:off x="5063593" y="2123302"/>
        <a:ext cx="1006953" cy="1006953"/>
      </dsp:txXfrm>
    </dsp:sp>
    <dsp:sp modelId="{6256FF57-41AD-4E74-9952-8C6DD54939BC}">
      <dsp:nvSpPr>
        <dsp:cNvPr id="0" name=""/>
        <dsp:cNvSpPr/>
      </dsp:nvSpPr>
      <dsp:spPr>
        <a:xfrm rot="16200000">
          <a:off x="5331719" y="1667894"/>
          <a:ext cx="470701" cy="23021"/>
        </a:xfrm>
        <a:custGeom>
          <a:avLst/>
          <a:gdLst/>
          <a:ahLst/>
          <a:cxnLst/>
          <a:rect l="0" t="0" r="0" b="0"/>
          <a:pathLst>
            <a:path>
              <a:moveTo>
                <a:pt x="0" y="11510"/>
              </a:moveTo>
              <a:lnTo>
                <a:pt x="470701" y="11510"/>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55302" y="1667637"/>
        <a:ext cx="23535" cy="23535"/>
      </dsp:txXfrm>
    </dsp:sp>
    <dsp:sp modelId="{FB9C5F7C-785E-402B-84B2-782FB6D822C7}">
      <dsp:nvSpPr>
        <dsp:cNvPr id="0" name=""/>
        <dsp:cNvSpPr/>
      </dsp:nvSpPr>
      <dsp:spPr>
        <a:xfrm>
          <a:off x="4855046" y="20007"/>
          <a:ext cx="1424047" cy="142404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cy-GB" sz="6500" kern="1200" dirty="0"/>
            <a:t>?</a:t>
          </a:r>
          <a:endParaRPr lang="en-GB" sz="6500" kern="1200" dirty="0"/>
        </a:p>
      </dsp:txBody>
      <dsp:txXfrm>
        <a:off x="5063593" y="228554"/>
        <a:ext cx="1006953" cy="1006953"/>
      </dsp:txXfrm>
    </dsp:sp>
    <dsp:sp modelId="{19B75C4A-19EB-4568-9924-0A058EC66BFE}">
      <dsp:nvSpPr>
        <dsp:cNvPr id="0" name=""/>
        <dsp:cNvSpPr/>
      </dsp:nvSpPr>
      <dsp:spPr>
        <a:xfrm rot="19736154">
          <a:off x="6144650" y="2131529"/>
          <a:ext cx="450921" cy="23021"/>
        </a:xfrm>
        <a:custGeom>
          <a:avLst/>
          <a:gdLst/>
          <a:ahLst/>
          <a:cxnLst/>
          <a:rect l="0" t="0" r="0" b="0"/>
          <a:pathLst>
            <a:path>
              <a:moveTo>
                <a:pt x="0" y="11510"/>
              </a:moveTo>
              <a:lnTo>
                <a:pt x="450921" y="11510"/>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358837" y="2131767"/>
        <a:ext cx="22546" cy="22546"/>
      </dsp:txXfrm>
    </dsp:sp>
    <dsp:sp modelId="{779C22E2-DB77-41B3-9F79-E2B12B93D70E}">
      <dsp:nvSpPr>
        <dsp:cNvPr id="0" name=""/>
        <dsp:cNvSpPr/>
      </dsp:nvSpPr>
      <dsp:spPr>
        <a:xfrm>
          <a:off x="6461127" y="947278"/>
          <a:ext cx="1424047" cy="142404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cy-GB" sz="6500" kern="1200" dirty="0"/>
            <a:t>?</a:t>
          </a:r>
          <a:endParaRPr lang="en-GB" sz="6500" kern="1200" dirty="0"/>
        </a:p>
      </dsp:txBody>
      <dsp:txXfrm>
        <a:off x="6669674" y="1155825"/>
        <a:ext cx="1006953" cy="1006953"/>
      </dsp:txXfrm>
    </dsp:sp>
    <dsp:sp modelId="{E86CDB85-D4AA-45AB-A4C9-162AB61B787D}">
      <dsp:nvSpPr>
        <dsp:cNvPr id="0" name=""/>
        <dsp:cNvSpPr/>
      </dsp:nvSpPr>
      <dsp:spPr>
        <a:xfrm rot="1734755">
          <a:off x="6164749" y="3058800"/>
          <a:ext cx="410721" cy="23021"/>
        </a:xfrm>
        <a:custGeom>
          <a:avLst/>
          <a:gdLst/>
          <a:ahLst/>
          <a:cxnLst/>
          <a:rect l="0" t="0" r="0" b="0"/>
          <a:pathLst>
            <a:path>
              <a:moveTo>
                <a:pt x="0" y="11510"/>
              </a:moveTo>
              <a:lnTo>
                <a:pt x="410721" y="11510"/>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359842" y="3060043"/>
        <a:ext cx="20536" cy="20536"/>
      </dsp:txXfrm>
    </dsp:sp>
    <dsp:sp modelId="{B5A8BC17-D97A-4737-BEBB-C42CE3AA002E}">
      <dsp:nvSpPr>
        <dsp:cNvPr id="0" name=""/>
        <dsp:cNvSpPr/>
      </dsp:nvSpPr>
      <dsp:spPr>
        <a:xfrm>
          <a:off x="6461127" y="2801820"/>
          <a:ext cx="1424047" cy="142404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cy-GB" sz="6500" kern="1200" dirty="0"/>
            <a:t>?</a:t>
          </a:r>
          <a:endParaRPr lang="en-GB" sz="6500" kern="1200" dirty="0"/>
        </a:p>
      </dsp:txBody>
      <dsp:txXfrm>
        <a:off x="6669674" y="3010367"/>
        <a:ext cx="1006953" cy="1006953"/>
      </dsp:txXfrm>
    </dsp:sp>
    <dsp:sp modelId="{D03D1257-219F-4E1F-91B3-2373DBDD4583}">
      <dsp:nvSpPr>
        <dsp:cNvPr id="0" name=""/>
        <dsp:cNvSpPr/>
      </dsp:nvSpPr>
      <dsp:spPr>
        <a:xfrm rot="5400000">
          <a:off x="5371926" y="3522436"/>
          <a:ext cx="390288" cy="23021"/>
        </a:xfrm>
        <a:custGeom>
          <a:avLst/>
          <a:gdLst/>
          <a:ahLst/>
          <a:cxnLst/>
          <a:rect l="0" t="0" r="0" b="0"/>
          <a:pathLst>
            <a:path>
              <a:moveTo>
                <a:pt x="0" y="11510"/>
              </a:moveTo>
              <a:lnTo>
                <a:pt x="390288" y="11510"/>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57313" y="3524190"/>
        <a:ext cx="19514" cy="19514"/>
      </dsp:txXfrm>
    </dsp:sp>
    <dsp:sp modelId="{36BEC592-D2BD-4239-B52F-78AA4298F193}">
      <dsp:nvSpPr>
        <dsp:cNvPr id="0" name=""/>
        <dsp:cNvSpPr/>
      </dsp:nvSpPr>
      <dsp:spPr>
        <a:xfrm>
          <a:off x="4855046" y="3729091"/>
          <a:ext cx="1424047" cy="142404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cy-GB" sz="6500" kern="1200" dirty="0"/>
            <a:t>?</a:t>
          </a:r>
          <a:endParaRPr lang="en-GB" sz="6500" kern="1200" dirty="0"/>
        </a:p>
      </dsp:txBody>
      <dsp:txXfrm>
        <a:off x="5063593" y="3937638"/>
        <a:ext cx="1006953" cy="1006953"/>
      </dsp:txXfrm>
    </dsp:sp>
    <dsp:sp modelId="{B8B7FA12-CCDA-419B-9BAC-C571C48D2A43}">
      <dsp:nvSpPr>
        <dsp:cNvPr id="0" name=""/>
        <dsp:cNvSpPr/>
      </dsp:nvSpPr>
      <dsp:spPr>
        <a:xfrm rot="9065245">
          <a:off x="4558669" y="3058800"/>
          <a:ext cx="410721" cy="23021"/>
        </a:xfrm>
        <a:custGeom>
          <a:avLst/>
          <a:gdLst/>
          <a:ahLst/>
          <a:cxnLst/>
          <a:rect l="0" t="0" r="0" b="0"/>
          <a:pathLst>
            <a:path>
              <a:moveTo>
                <a:pt x="0" y="11510"/>
              </a:moveTo>
              <a:lnTo>
                <a:pt x="410721" y="11510"/>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753762" y="3060043"/>
        <a:ext cx="20536" cy="20536"/>
      </dsp:txXfrm>
    </dsp:sp>
    <dsp:sp modelId="{E39A2635-ADAB-4AB9-A2CF-D6149421F81B}">
      <dsp:nvSpPr>
        <dsp:cNvPr id="0" name=""/>
        <dsp:cNvSpPr/>
      </dsp:nvSpPr>
      <dsp:spPr>
        <a:xfrm>
          <a:off x="3248966" y="2801820"/>
          <a:ext cx="1424047" cy="142404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cy-GB" sz="6500" kern="1200" dirty="0"/>
            <a:t>?</a:t>
          </a:r>
          <a:endParaRPr lang="en-GB" sz="6500" kern="1200" dirty="0"/>
        </a:p>
      </dsp:txBody>
      <dsp:txXfrm>
        <a:off x="3457513" y="3010367"/>
        <a:ext cx="1006953" cy="1006953"/>
      </dsp:txXfrm>
    </dsp:sp>
    <dsp:sp modelId="{EE4E694B-0CAC-45B6-98E7-7EE3A4CB627C}">
      <dsp:nvSpPr>
        <dsp:cNvPr id="0" name=""/>
        <dsp:cNvSpPr/>
      </dsp:nvSpPr>
      <dsp:spPr>
        <a:xfrm rot="12663846">
          <a:off x="4538569" y="2131529"/>
          <a:ext cx="450921" cy="23021"/>
        </a:xfrm>
        <a:custGeom>
          <a:avLst/>
          <a:gdLst/>
          <a:ahLst/>
          <a:cxnLst/>
          <a:rect l="0" t="0" r="0" b="0"/>
          <a:pathLst>
            <a:path>
              <a:moveTo>
                <a:pt x="0" y="11510"/>
              </a:moveTo>
              <a:lnTo>
                <a:pt x="450921" y="11510"/>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752757" y="2131767"/>
        <a:ext cx="22546" cy="22546"/>
      </dsp:txXfrm>
    </dsp:sp>
    <dsp:sp modelId="{596B8E75-7691-4B0A-9F63-FE0B52762DDC}">
      <dsp:nvSpPr>
        <dsp:cNvPr id="0" name=""/>
        <dsp:cNvSpPr/>
      </dsp:nvSpPr>
      <dsp:spPr>
        <a:xfrm>
          <a:off x="3248966" y="947278"/>
          <a:ext cx="1424047" cy="142404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cy-GB" sz="6500" kern="1200" dirty="0"/>
            <a:t>?</a:t>
          </a:r>
          <a:endParaRPr lang="en-GB" sz="6500" kern="1200" dirty="0"/>
        </a:p>
      </dsp:txBody>
      <dsp:txXfrm>
        <a:off x="3457513" y="1155825"/>
        <a:ext cx="1006953" cy="1006953"/>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9367" cy="467629"/>
          </a:xfrm>
          <a:prstGeom prst="rect">
            <a:avLst/>
          </a:prstGeom>
        </p:spPr>
        <p:txBody>
          <a:bodyPr vert="horz" lIns="92546" tIns="46273" rIns="92546" bIns="46273" rtlCol="0"/>
          <a:lstStyle>
            <a:lvl1pPr algn="l">
              <a:defRPr sz="1200"/>
            </a:lvl1pPr>
          </a:lstStyle>
          <a:p>
            <a:endParaRPr lang="en-GB"/>
          </a:p>
        </p:txBody>
      </p:sp>
      <p:sp>
        <p:nvSpPr>
          <p:cNvPr id="3" name="Date Placeholder 2"/>
          <p:cNvSpPr>
            <a:spLocks noGrp="1"/>
          </p:cNvSpPr>
          <p:nvPr>
            <p:ph type="dt" idx="1"/>
          </p:nvPr>
        </p:nvSpPr>
        <p:spPr>
          <a:xfrm>
            <a:off x="3894505" y="0"/>
            <a:ext cx="2979367" cy="467629"/>
          </a:xfrm>
          <a:prstGeom prst="rect">
            <a:avLst/>
          </a:prstGeom>
        </p:spPr>
        <p:txBody>
          <a:bodyPr vert="horz" lIns="92546" tIns="46273" rIns="92546" bIns="46273" rtlCol="0"/>
          <a:lstStyle>
            <a:lvl1pPr algn="r">
              <a:defRPr sz="1200"/>
            </a:lvl1pPr>
          </a:lstStyle>
          <a:p>
            <a:fld id="{174CFBB0-832F-4DE7-8138-C10C388C941D}" type="datetimeFigureOut">
              <a:rPr lang="en-GB" smtClean="0"/>
              <a:t>08/01/2023</a:t>
            </a:fld>
            <a:endParaRPr lang="en-GB"/>
          </a:p>
        </p:txBody>
      </p:sp>
      <p:sp>
        <p:nvSpPr>
          <p:cNvPr id="4" name="Slide Image Placeholder 3"/>
          <p:cNvSpPr>
            <a:spLocks noGrp="1" noRot="1" noChangeAspect="1"/>
          </p:cNvSpPr>
          <p:nvPr>
            <p:ph type="sldImg" idx="2"/>
          </p:nvPr>
        </p:nvSpPr>
        <p:spPr>
          <a:xfrm>
            <a:off x="642938" y="1165225"/>
            <a:ext cx="5589587" cy="3144838"/>
          </a:xfrm>
          <a:prstGeom prst="rect">
            <a:avLst/>
          </a:prstGeom>
          <a:noFill/>
          <a:ln w="12700">
            <a:solidFill>
              <a:prstClr val="black"/>
            </a:solidFill>
          </a:ln>
        </p:spPr>
        <p:txBody>
          <a:bodyPr vert="horz" lIns="92546" tIns="46273" rIns="92546" bIns="46273" rtlCol="0" anchor="ctr"/>
          <a:lstStyle/>
          <a:p>
            <a:endParaRPr lang="en-GB"/>
          </a:p>
        </p:txBody>
      </p:sp>
      <p:sp>
        <p:nvSpPr>
          <p:cNvPr id="5" name="Notes Placeholder 4"/>
          <p:cNvSpPr>
            <a:spLocks noGrp="1"/>
          </p:cNvSpPr>
          <p:nvPr>
            <p:ph type="body" sz="quarter" idx="3"/>
          </p:nvPr>
        </p:nvSpPr>
        <p:spPr>
          <a:xfrm>
            <a:off x="687547" y="4485352"/>
            <a:ext cx="5500370" cy="3669834"/>
          </a:xfrm>
          <a:prstGeom prst="rect">
            <a:avLst/>
          </a:prstGeom>
        </p:spPr>
        <p:txBody>
          <a:bodyPr vert="horz" lIns="92546" tIns="46273" rIns="92546" bIns="4627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52585"/>
            <a:ext cx="2979367" cy="467628"/>
          </a:xfrm>
          <a:prstGeom prst="rect">
            <a:avLst/>
          </a:prstGeom>
        </p:spPr>
        <p:txBody>
          <a:bodyPr vert="horz" lIns="92546" tIns="46273" rIns="92546" bIns="46273" rtlCol="0" anchor="b"/>
          <a:lstStyle>
            <a:lvl1pPr algn="l">
              <a:defRPr sz="1200"/>
            </a:lvl1pPr>
          </a:lstStyle>
          <a:p>
            <a:endParaRPr lang="en-GB"/>
          </a:p>
        </p:txBody>
      </p:sp>
      <p:sp>
        <p:nvSpPr>
          <p:cNvPr id="7" name="Slide Number Placeholder 6"/>
          <p:cNvSpPr>
            <a:spLocks noGrp="1"/>
          </p:cNvSpPr>
          <p:nvPr>
            <p:ph type="sldNum" sz="quarter" idx="5"/>
          </p:nvPr>
        </p:nvSpPr>
        <p:spPr>
          <a:xfrm>
            <a:off x="3894505" y="8852585"/>
            <a:ext cx="2979367" cy="467628"/>
          </a:xfrm>
          <a:prstGeom prst="rect">
            <a:avLst/>
          </a:prstGeom>
        </p:spPr>
        <p:txBody>
          <a:bodyPr vert="horz" lIns="92546" tIns="46273" rIns="92546" bIns="46273" rtlCol="0" anchor="b"/>
          <a:lstStyle>
            <a:lvl1pPr algn="r">
              <a:defRPr sz="1200"/>
            </a:lvl1pPr>
          </a:lstStyle>
          <a:p>
            <a:fld id="{D89DB687-B7D6-4B8B-B5F3-1E85B84D553A}" type="slidenum">
              <a:rPr lang="en-GB" smtClean="0"/>
              <a:t>‹#›</a:t>
            </a:fld>
            <a:endParaRPr lang="en-GB"/>
          </a:p>
        </p:txBody>
      </p:sp>
    </p:spTree>
    <p:extLst>
      <p:ext uri="{BB962C8B-B14F-4D97-AF65-F5344CB8AC3E}">
        <p14:creationId xmlns:p14="http://schemas.microsoft.com/office/powerpoint/2010/main" val="2709153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Gweithgaredd </a:t>
            </a:r>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3</a:t>
            </a:fld>
            <a:endParaRPr lang="en-GB"/>
          </a:p>
        </p:txBody>
      </p:sp>
    </p:spTree>
    <p:extLst>
      <p:ext uri="{BB962C8B-B14F-4D97-AF65-F5344CB8AC3E}">
        <p14:creationId xmlns:p14="http://schemas.microsoft.com/office/powerpoint/2010/main" val="3390855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the words available and ask pairs/small groups to sort the list into synonyms and words with a singular meaning. Then arrive at a common definition for any perceived synonym groups and distinctive definitions for words with distinctive implications (NB: ‘Post-it’ notes stuck to flip chart paper are an effective and visually striking way of organising this). Take feedback regarding the list of different terms and concepts so identified. Try to arrive at some agreed overview and go on to discuss the range of different categorisations within the topic. Work towards answering the question ‘what do the differences imply about learners so described’? (Timing ranges from 20 minutes for an individual activity to 45 minutes as a PDP activity.) </a:t>
            </a:r>
          </a:p>
          <a:p>
            <a:endParaRPr lang="en-GB" dirty="0"/>
          </a:p>
          <a:p>
            <a:r>
              <a:rPr lang="en-GB" dirty="0"/>
              <a:t>The point of this activity is threefold: It suggests the very large number of potentially vague terms that educationalists use to describe high ability and so reveals some of the problems of terminology and definition faced by policymakers in this area. It indicates how the language used to describe and define an able child within the school relates to the school's ethos with regard to ability and what particular aspects of the AG&amp;T agenda it seeks to support. It provides an opportunity via feedback and discussion to arrive at some initial school-based consensus within the somewhat shifting sands of definitions and educational perspectives surrounding AG&amp;T performance. </a:t>
            </a:r>
          </a:p>
          <a:p>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4</a:t>
            </a:fld>
            <a:endParaRPr lang="en-GB"/>
          </a:p>
        </p:txBody>
      </p:sp>
    </p:spTree>
    <p:extLst>
      <p:ext uri="{BB962C8B-B14F-4D97-AF65-F5344CB8AC3E}">
        <p14:creationId xmlns:p14="http://schemas.microsoft.com/office/powerpoint/2010/main" val="2232668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5</a:t>
            </a:fld>
            <a:endParaRPr lang="en-GB"/>
          </a:p>
        </p:txBody>
      </p:sp>
    </p:spTree>
    <p:extLst>
      <p:ext uri="{BB962C8B-B14F-4D97-AF65-F5344CB8AC3E}">
        <p14:creationId xmlns:p14="http://schemas.microsoft.com/office/powerpoint/2010/main" val="2451015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psychologist Joseph </a:t>
            </a:r>
            <a:r>
              <a:rPr lang="en-GB" dirty="0" err="1"/>
              <a:t>Renzulli</a:t>
            </a:r>
            <a:r>
              <a:rPr lang="en-GB" dirty="0"/>
              <a:t> divided giftedness into two main categories. </a:t>
            </a:r>
          </a:p>
          <a:p>
            <a:r>
              <a:rPr lang="en-GB" dirty="0"/>
              <a:t>The first (or schoolhouse giftedness) is associated with success in tests and quantifiable assessments. Such pupils are easy to identify though sometimes the potential revealed in IQ tests fails to translate into academic performance</a:t>
            </a:r>
            <a:r>
              <a:rPr lang="en-GB"/>
              <a:t>. </a:t>
            </a:r>
          </a:p>
          <a:p>
            <a:r>
              <a:rPr lang="en-GB"/>
              <a:t>The </a:t>
            </a:r>
            <a:r>
              <a:rPr lang="en-GB" dirty="0"/>
              <a:t>second category (creative-productive giftedness) relates to activity that puts high value on the development of original material or products designed to suit defined audiences. This is a key factor in ensuring productive outcomes emerge from the challenges of education and of life. </a:t>
            </a:r>
          </a:p>
        </p:txBody>
      </p:sp>
      <p:sp>
        <p:nvSpPr>
          <p:cNvPr id="4" name="Slide Number Placeholder 3"/>
          <p:cNvSpPr>
            <a:spLocks noGrp="1"/>
          </p:cNvSpPr>
          <p:nvPr>
            <p:ph type="sldNum" sz="quarter" idx="5"/>
          </p:nvPr>
        </p:nvSpPr>
        <p:spPr/>
        <p:txBody>
          <a:bodyPr/>
          <a:lstStyle/>
          <a:p>
            <a:fld id="{D89DB687-B7D6-4B8B-B5F3-1E85B84D553A}" type="slidenum">
              <a:rPr lang="en-GB" smtClean="0"/>
              <a:t>6</a:t>
            </a:fld>
            <a:endParaRPr lang="en-GB"/>
          </a:p>
        </p:txBody>
      </p:sp>
    </p:spTree>
    <p:extLst>
      <p:ext uri="{BB962C8B-B14F-4D97-AF65-F5344CB8AC3E}">
        <p14:creationId xmlns:p14="http://schemas.microsoft.com/office/powerpoint/2010/main" val="696349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points for this model are:</a:t>
            </a:r>
          </a:p>
          <a:p>
            <a:r>
              <a:rPr lang="en-GB" dirty="0"/>
              <a:t> • Gifts that are not developed remain as raw materials and represent under-achievement.</a:t>
            </a:r>
          </a:p>
          <a:p>
            <a:r>
              <a:rPr lang="en-GB" dirty="0"/>
              <a:t> • The highest levels of talent require the most intensive development. </a:t>
            </a:r>
          </a:p>
          <a:p>
            <a:r>
              <a:rPr lang="en-GB" dirty="0"/>
              <a:t>• The quality of the developmental process from gift to talent is shaped by school programmes and other formal agents and environmental influences which establish the ‘nature of the nurture’, but also by a more fluid and unpredictable variety of motivational characteristics, inherited predispositions or traits and acquired attitudes towards learning. </a:t>
            </a:r>
          </a:p>
          <a:p>
            <a:r>
              <a:rPr lang="en-GB" dirty="0"/>
              <a:t>• Personal qualities such as determination, courage, cooperativeness and enthusiasm are as important as latent ability in securing the transition from potential to talented performance. For potential to be deemed gifted and performance to be deemed talented it must by definition be above average. Significant deviation above the average in any normal distribution is considered by statisticians to begin beyond the 85th percentile and it is the top 15% of youngsters who are routinely targeted within this developmental context. The size of target groups will, of course, vary from setting to setting for a diversity of reasons. </a:t>
            </a:r>
          </a:p>
          <a:p>
            <a:endParaRPr lang="en-GB" dirty="0"/>
          </a:p>
          <a:p>
            <a:r>
              <a:rPr lang="en-GB" dirty="0"/>
              <a:t>One constant, however, is the understanding that high achievement requires positive attitudes. For schools to foster the individual curiosity, motivation, strength of purpose and simple joy in learning necessary to facilitate the journey towards talented performance may well be the most powerful way in which any intervention programme can support gifted young people. In this context, developing such personal qualities becomes a major objective of personalisation. Any definition drawing on recent research and socio-political expectations would do well to reflect this insight. </a:t>
            </a:r>
          </a:p>
        </p:txBody>
      </p:sp>
      <p:sp>
        <p:nvSpPr>
          <p:cNvPr id="4" name="Slide Number Placeholder 3"/>
          <p:cNvSpPr>
            <a:spLocks noGrp="1"/>
          </p:cNvSpPr>
          <p:nvPr>
            <p:ph type="sldNum" sz="quarter" idx="5"/>
          </p:nvPr>
        </p:nvSpPr>
        <p:spPr/>
        <p:txBody>
          <a:bodyPr/>
          <a:lstStyle/>
          <a:p>
            <a:fld id="{D89DB687-B7D6-4B8B-B5F3-1E85B84D553A}" type="slidenum">
              <a:rPr lang="en-GB" smtClean="0"/>
              <a:t>7</a:t>
            </a:fld>
            <a:endParaRPr lang="en-GB"/>
          </a:p>
        </p:txBody>
      </p:sp>
    </p:spTree>
    <p:extLst>
      <p:ext uri="{BB962C8B-B14F-4D97-AF65-F5344CB8AC3E}">
        <p14:creationId xmlns:p14="http://schemas.microsoft.com/office/powerpoint/2010/main" val="4047241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5464">
              <a:defRPr/>
            </a:pPr>
            <a:r>
              <a:rPr lang="en-GB" dirty="0"/>
              <a:t>In pairs agree on and label a picture of a composite MA&amp;T pupil from your PTE school drawing on ideas taken from PTE. Join each pair into a four to work collaboratively on an agreed picture and illustrative labels, captions, headings, etc. Finally snowball the fours into eight. Here each four presents its diagram to the other and the ultimate task is to construct a concept map incorporating all of the key terms and features to be included in the definition</a:t>
            </a:r>
          </a:p>
          <a:p>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8</a:t>
            </a:fld>
            <a:endParaRPr lang="en-GB"/>
          </a:p>
        </p:txBody>
      </p:sp>
    </p:spTree>
    <p:extLst>
      <p:ext uri="{BB962C8B-B14F-4D97-AF65-F5344CB8AC3E}">
        <p14:creationId xmlns:p14="http://schemas.microsoft.com/office/powerpoint/2010/main" val="2636203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5464">
              <a:defRPr/>
            </a:pPr>
            <a:r>
              <a:rPr lang="en-GB" dirty="0"/>
              <a:t>Summary Some key points have been made in this chapter in relation to defining able, gifted and talented children. MAT More Able and Talented in Wales!!</a:t>
            </a:r>
          </a:p>
          <a:p>
            <a:pPr defTabSz="925464">
              <a:defRPr/>
            </a:pPr>
            <a:endParaRPr lang="en-GB" dirty="0"/>
          </a:p>
          <a:p>
            <a:pPr defTabSz="925464">
              <a:defRPr/>
            </a:pPr>
            <a:r>
              <a:rPr lang="en-GB" dirty="0"/>
              <a:t> • There are a variety of terms, definitions and theories linked to MA&amp;T that are not always interchangeable. </a:t>
            </a:r>
          </a:p>
          <a:p>
            <a:pPr defTabSz="925464">
              <a:defRPr/>
            </a:pPr>
            <a:r>
              <a:rPr lang="en-GB" dirty="0"/>
              <a:t>• A school or setting should be clear about what it wants to achieve through its policy and not be tempted to ‘bolt-on’ definitions that do not support its ethos and improvement objectives.</a:t>
            </a:r>
          </a:p>
          <a:p>
            <a:pPr defTabSz="925464">
              <a:defRPr/>
            </a:pPr>
            <a:r>
              <a:rPr lang="en-GB" dirty="0"/>
              <a:t> • Involving all staff in professional development on the topic of MA&amp;T will promote wider ownership of the policy.</a:t>
            </a:r>
          </a:p>
          <a:p>
            <a:pPr defTabSz="925464">
              <a:defRPr/>
            </a:pPr>
            <a:r>
              <a:rPr lang="en-GB" dirty="0"/>
              <a:t> • giftedness • talent • learners • IQ • high achievement • pupils</a:t>
            </a:r>
          </a:p>
        </p:txBody>
      </p:sp>
      <p:sp>
        <p:nvSpPr>
          <p:cNvPr id="4" name="Slide Number Placeholder 3"/>
          <p:cNvSpPr>
            <a:spLocks noGrp="1"/>
          </p:cNvSpPr>
          <p:nvPr>
            <p:ph type="sldNum" sz="quarter" idx="5"/>
          </p:nvPr>
        </p:nvSpPr>
        <p:spPr/>
        <p:txBody>
          <a:bodyPr/>
          <a:lstStyle/>
          <a:p>
            <a:fld id="{D89DB687-B7D6-4B8B-B5F3-1E85B84D553A}" type="slidenum">
              <a:rPr lang="en-GB" smtClean="0"/>
              <a:t>9</a:t>
            </a:fld>
            <a:endParaRPr lang="en-GB"/>
          </a:p>
        </p:txBody>
      </p:sp>
    </p:spTree>
    <p:extLst>
      <p:ext uri="{BB962C8B-B14F-4D97-AF65-F5344CB8AC3E}">
        <p14:creationId xmlns:p14="http://schemas.microsoft.com/office/powerpoint/2010/main" val="3474308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E2E2E"/>
                </a:solidFill>
                <a:effectLst/>
                <a:latin typeface="Open Sans" panose="020B0606030504020204" pitchFamily="34" charset="0"/>
              </a:rPr>
              <a:t>Have a read through the case studies, how would you support a MAT learner? Read through the case studies and think of the best way to support the learners. Discuss the one on the slide together, then download the document ( print document)t to discuss the other three case studies.</a:t>
            </a:r>
          </a:p>
          <a:p>
            <a:pPr algn="l"/>
            <a:endParaRPr lang="en-GB" b="0" i="0" dirty="0">
              <a:solidFill>
                <a:srgbClr val="2E2E2E"/>
              </a:solidFill>
              <a:effectLst/>
              <a:latin typeface="Open Sans" panose="020B0606030504020204" pitchFamily="34" charset="0"/>
            </a:endParaRPr>
          </a:p>
          <a:p>
            <a:pPr algn="l"/>
            <a:r>
              <a:rPr lang="en-GB" b="0" i="0" dirty="0">
                <a:solidFill>
                  <a:srgbClr val="2E2E2E"/>
                </a:solidFill>
                <a:effectLst/>
                <a:latin typeface="Open Sans" panose="020B0606030504020204" pitchFamily="34" charset="0"/>
              </a:rPr>
              <a:t>I am sure the intention of the class teacher in this story would have been to place children in groups according to their ability so that work at an appropriate level could be provided. There is no merit in asking children to undertake tasks that are too far beyond their current level of ability. However, it was clear to Julie that her group was not expected to use capital letters and full stops.</a:t>
            </a:r>
          </a:p>
          <a:p>
            <a:pPr algn="l"/>
            <a:r>
              <a:rPr lang="en-GB" b="0" i="0" dirty="0">
                <a:solidFill>
                  <a:srgbClr val="2E2E2E"/>
                </a:solidFill>
                <a:effectLst/>
                <a:latin typeface="Open Sans" panose="020B0606030504020204" pitchFamily="34" charset="0"/>
              </a:rPr>
              <a:t>Expectations are funny things and often really difficult to get right. It is often said that we should have high expectations of all children. I agree but what does this mean? We surely cannot expect more of some children than they are able to provide at that point in time. Having our expectations too high would be as bad as having them too low. I have come to the conclusion that it is really about opportunity and being open to being surprised. Julie clearly felt that she should not do capital letters and full stops; the way the class was set up was preventing her from trying. This is where it is important to make a range of opportunities available to all children. Providing choice from this range will allow them to surprise us.</a:t>
            </a:r>
          </a:p>
          <a:p>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11</a:t>
            </a:fld>
            <a:endParaRPr lang="en-GB"/>
          </a:p>
        </p:txBody>
      </p:sp>
    </p:spTree>
    <p:extLst>
      <p:ext uri="{BB962C8B-B14F-4D97-AF65-F5344CB8AC3E}">
        <p14:creationId xmlns:p14="http://schemas.microsoft.com/office/powerpoint/2010/main" val="2000751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E2E2E"/>
                </a:solidFill>
                <a:effectLst/>
                <a:latin typeface="Open Sans" panose="020B0606030504020204" pitchFamily="34" charset="0"/>
              </a:rPr>
              <a:t>Closed questions tend to be good for checking and encouraging the recall of knowledge:</a:t>
            </a:r>
          </a:p>
          <a:p>
            <a:pPr algn="l">
              <a:buFont typeface="Arial" panose="020B0604020202020204" pitchFamily="34" charset="0"/>
              <a:buChar char="•"/>
            </a:pPr>
            <a:r>
              <a:rPr lang="en-GB" b="0" i="0" dirty="0">
                <a:solidFill>
                  <a:srgbClr val="2E2E2E"/>
                </a:solidFill>
                <a:effectLst/>
                <a:latin typeface="Open Sans" panose="020B0606030504020204" pitchFamily="34" charset="0"/>
              </a:rPr>
              <a:t> finding out what facts are already known;</a:t>
            </a:r>
          </a:p>
          <a:p>
            <a:pPr algn="l">
              <a:buFont typeface="Arial" panose="020B0604020202020204" pitchFamily="34" charset="0"/>
              <a:buChar char="•"/>
            </a:pPr>
            <a:r>
              <a:rPr lang="en-GB" b="0" i="0" dirty="0">
                <a:solidFill>
                  <a:srgbClr val="2E2E2E"/>
                </a:solidFill>
                <a:effectLst/>
                <a:latin typeface="Open Sans" panose="020B0606030504020204" pitchFamily="34" charset="0"/>
              </a:rPr>
              <a:t> finding out which facts have been remembered from teaching;</a:t>
            </a:r>
          </a:p>
          <a:p>
            <a:pPr algn="l">
              <a:buFont typeface="Arial" panose="020B0604020202020204" pitchFamily="34" charset="0"/>
              <a:buChar char="•"/>
            </a:pPr>
            <a:r>
              <a:rPr lang="en-GB" b="0" i="0" dirty="0">
                <a:solidFill>
                  <a:srgbClr val="2E2E2E"/>
                </a:solidFill>
                <a:effectLst/>
                <a:latin typeface="Open Sans" panose="020B0606030504020204" pitchFamily="34" charset="0"/>
              </a:rPr>
              <a:t> directing children to specific information in a text;</a:t>
            </a:r>
          </a:p>
          <a:p>
            <a:pPr algn="l">
              <a:buFont typeface="Arial" panose="020B0604020202020204" pitchFamily="34" charset="0"/>
              <a:buChar char="•"/>
            </a:pPr>
            <a:r>
              <a:rPr lang="en-GB" b="0" i="0" dirty="0">
                <a:solidFill>
                  <a:srgbClr val="2E2E2E"/>
                </a:solidFill>
                <a:effectLst/>
                <a:latin typeface="Open Sans" panose="020B0606030504020204" pitchFamily="34" charset="0"/>
              </a:rPr>
              <a:t> highlighting key points in a passage or presentation;</a:t>
            </a:r>
          </a:p>
          <a:p>
            <a:pPr algn="l">
              <a:buFont typeface="Arial" panose="020B0604020202020204" pitchFamily="34" charset="0"/>
              <a:buChar char="•"/>
            </a:pPr>
            <a:r>
              <a:rPr lang="en-GB" b="0" i="0" dirty="0">
                <a:solidFill>
                  <a:srgbClr val="2E2E2E"/>
                </a:solidFill>
                <a:effectLst/>
                <a:latin typeface="Open Sans" panose="020B0606030504020204" pitchFamily="34" charset="0"/>
              </a:rPr>
              <a:t> helping children to make notes and summarise lessons;</a:t>
            </a:r>
          </a:p>
          <a:p>
            <a:pPr algn="l">
              <a:buFont typeface="Arial" panose="020B0604020202020204" pitchFamily="34" charset="0"/>
              <a:buChar char="•"/>
            </a:pPr>
            <a:r>
              <a:rPr lang="en-GB" b="0" i="0" dirty="0">
                <a:solidFill>
                  <a:srgbClr val="2E2E2E"/>
                </a:solidFill>
                <a:effectLst/>
                <a:latin typeface="Open Sans" panose="020B0606030504020204" pitchFamily="34" charset="0"/>
              </a:rPr>
              <a:t> identifying gaps and difficulties in knowledge and understanding;</a:t>
            </a:r>
          </a:p>
          <a:p>
            <a:pPr algn="l">
              <a:buFont typeface="Arial" panose="020B0604020202020204" pitchFamily="34" charset="0"/>
              <a:buChar char="•"/>
            </a:pPr>
            <a:r>
              <a:rPr lang="en-GB" b="0" i="0" dirty="0">
                <a:solidFill>
                  <a:srgbClr val="2E2E2E"/>
                </a:solidFill>
                <a:effectLst/>
                <a:latin typeface="Open Sans" panose="020B0606030504020204" pitchFamily="34" charset="0"/>
              </a:rPr>
              <a:t> leading into new learning.</a:t>
            </a:r>
          </a:p>
          <a:p>
            <a:endParaRPr lang="en-GB" dirty="0"/>
          </a:p>
          <a:p>
            <a:pPr algn="l"/>
            <a:r>
              <a:rPr lang="en-GB" b="0" i="0" dirty="0">
                <a:solidFill>
                  <a:srgbClr val="2E2E2E"/>
                </a:solidFill>
                <a:effectLst/>
                <a:latin typeface="Open Sans" panose="020B0606030504020204" pitchFamily="34" charset="0"/>
              </a:rPr>
              <a:t>Open questions are necessary if we want to help children think about ideas and topics by:</a:t>
            </a:r>
          </a:p>
          <a:p>
            <a:pPr algn="l">
              <a:buFont typeface="Arial" panose="020B0604020202020204" pitchFamily="34" charset="0"/>
              <a:buChar char="•"/>
            </a:pPr>
            <a:r>
              <a:rPr lang="en-GB" b="0" i="0" dirty="0">
                <a:solidFill>
                  <a:srgbClr val="2E2E2E"/>
                </a:solidFill>
                <a:effectLst/>
                <a:latin typeface="Open Sans" panose="020B0606030504020204" pitchFamily="34" charset="0"/>
              </a:rPr>
              <a:t> stimulating ideas;</a:t>
            </a:r>
          </a:p>
          <a:p>
            <a:pPr algn="l">
              <a:buFont typeface="Arial" panose="020B0604020202020204" pitchFamily="34" charset="0"/>
              <a:buChar char="•"/>
            </a:pPr>
            <a:r>
              <a:rPr lang="en-GB" b="0" i="0" dirty="0">
                <a:solidFill>
                  <a:srgbClr val="2E2E2E"/>
                </a:solidFill>
                <a:effectLst/>
                <a:latin typeface="Open Sans" panose="020B0606030504020204" pitchFamily="34" charset="0"/>
              </a:rPr>
              <a:t> focusing attention;</a:t>
            </a:r>
          </a:p>
          <a:p>
            <a:pPr algn="l">
              <a:buFont typeface="Arial" panose="020B0604020202020204" pitchFamily="34" charset="0"/>
              <a:buChar char="•"/>
            </a:pPr>
            <a:r>
              <a:rPr lang="en-GB" b="0" i="0" dirty="0">
                <a:solidFill>
                  <a:srgbClr val="2E2E2E"/>
                </a:solidFill>
                <a:effectLst/>
                <a:latin typeface="Open Sans" panose="020B0606030504020204" pitchFamily="34" charset="0"/>
              </a:rPr>
              <a:t> stimulating curiosity and interest;</a:t>
            </a:r>
          </a:p>
          <a:p>
            <a:pPr algn="l">
              <a:buFont typeface="Arial" panose="020B0604020202020204" pitchFamily="34" charset="0"/>
              <a:buChar char="•"/>
            </a:pPr>
            <a:r>
              <a:rPr lang="en-GB" b="0" i="0" dirty="0">
                <a:solidFill>
                  <a:srgbClr val="2E2E2E"/>
                </a:solidFill>
                <a:effectLst/>
                <a:latin typeface="Open Sans" panose="020B0606030504020204" pitchFamily="34" charset="0"/>
              </a:rPr>
              <a:t> stimulating discussion;</a:t>
            </a:r>
          </a:p>
          <a:p>
            <a:pPr algn="l">
              <a:buFont typeface="Arial" panose="020B0604020202020204" pitchFamily="34" charset="0"/>
              <a:buChar char="•"/>
            </a:pPr>
            <a:r>
              <a:rPr lang="en-GB" b="0" i="0" dirty="0">
                <a:solidFill>
                  <a:srgbClr val="2E2E2E"/>
                </a:solidFill>
                <a:effectLst/>
                <a:latin typeface="Open Sans" panose="020B0606030504020204" pitchFamily="34" charset="0"/>
              </a:rPr>
              <a:t> eliciting views;</a:t>
            </a:r>
          </a:p>
          <a:p>
            <a:pPr algn="l">
              <a:buFont typeface="Arial" panose="020B0604020202020204" pitchFamily="34" charset="0"/>
              <a:buChar char="•"/>
            </a:pPr>
            <a:r>
              <a:rPr lang="en-GB" b="0" i="0" dirty="0">
                <a:solidFill>
                  <a:srgbClr val="2E2E2E"/>
                </a:solidFill>
                <a:effectLst/>
                <a:latin typeface="Open Sans" panose="020B0606030504020204" pitchFamily="34" charset="0"/>
              </a:rPr>
              <a:t> identifying previous experiences and knowledge;</a:t>
            </a:r>
          </a:p>
          <a:p>
            <a:pPr algn="l">
              <a:buFont typeface="Arial" panose="020B0604020202020204" pitchFamily="34" charset="0"/>
              <a:buChar char="•"/>
            </a:pPr>
            <a:r>
              <a:rPr lang="en-GB" b="0" i="0" dirty="0">
                <a:solidFill>
                  <a:srgbClr val="2E2E2E"/>
                </a:solidFill>
                <a:effectLst/>
                <a:latin typeface="Open Sans" panose="020B0606030504020204" pitchFamily="34" charset="0"/>
              </a:rPr>
              <a:t> recognising feelings;</a:t>
            </a:r>
          </a:p>
          <a:p>
            <a:pPr algn="l">
              <a:buFont typeface="Arial" panose="020B0604020202020204" pitchFamily="34" charset="0"/>
              <a:buChar char="•"/>
            </a:pPr>
            <a:r>
              <a:rPr lang="en-GB" b="0" i="0" dirty="0">
                <a:solidFill>
                  <a:srgbClr val="2E2E2E"/>
                </a:solidFill>
                <a:effectLst/>
                <a:latin typeface="Open Sans" panose="020B0606030504020204" pitchFamily="34" charset="0"/>
              </a:rPr>
              <a:t> encouraging hard thinking;</a:t>
            </a:r>
          </a:p>
          <a:p>
            <a:pPr algn="l">
              <a:buFont typeface="Arial" panose="020B0604020202020204" pitchFamily="34" charset="0"/>
              <a:buChar char="•"/>
            </a:pPr>
            <a:r>
              <a:rPr lang="en-GB" b="0" i="0" dirty="0">
                <a:solidFill>
                  <a:srgbClr val="2E2E2E"/>
                </a:solidFill>
                <a:effectLst/>
                <a:latin typeface="Open Sans" panose="020B0606030504020204" pitchFamily="34" charset="0"/>
              </a:rPr>
              <a:t> extending and deepening a topic.</a:t>
            </a:r>
          </a:p>
          <a:p>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13</a:t>
            </a:fld>
            <a:endParaRPr lang="en-GB"/>
          </a:p>
        </p:txBody>
      </p:sp>
    </p:spTree>
    <p:extLst>
      <p:ext uri="{BB962C8B-B14F-4D97-AF65-F5344CB8AC3E}">
        <p14:creationId xmlns:p14="http://schemas.microsoft.com/office/powerpoint/2010/main" val="4253258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Allwch chi gwblhau’r tabl gan ddefnyddio stori o’ch dewis. </a:t>
            </a:r>
            <a:r>
              <a:rPr lang="cy-GB" dirty="0" err="1"/>
              <a:t>Lawrlwythwch</a:t>
            </a:r>
            <a:r>
              <a:rPr lang="cy-GB" dirty="0"/>
              <a:t> y ddogfen a gweithiwch mewn pâr i gwblhau’r tabl.</a:t>
            </a:r>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14</a:t>
            </a:fld>
            <a:endParaRPr lang="en-GB"/>
          </a:p>
        </p:txBody>
      </p:sp>
    </p:spTree>
    <p:extLst>
      <p:ext uri="{BB962C8B-B14F-4D97-AF65-F5344CB8AC3E}">
        <p14:creationId xmlns:p14="http://schemas.microsoft.com/office/powerpoint/2010/main" val="836318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E2E2E"/>
                </a:solidFill>
                <a:effectLst/>
                <a:latin typeface="Open Sans" panose="020B0606030504020204" pitchFamily="34" charset="0"/>
              </a:rPr>
              <a:t>A good teacher is one who:   Ask for students response!!</a:t>
            </a:r>
          </a:p>
          <a:p>
            <a:pPr algn="l"/>
            <a:endParaRPr lang="en-GB" b="0" i="0" dirty="0">
              <a:solidFill>
                <a:srgbClr val="2E2E2E"/>
              </a:solidFill>
              <a:effectLst/>
              <a:latin typeface="Open Sans" panose="020B0606030504020204" pitchFamily="34" charset="0"/>
            </a:endParaRPr>
          </a:p>
          <a:p>
            <a:pPr algn="l">
              <a:buFont typeface="Arial" panose="020B0604020202020204" pitchFamily="34" charset="0"/>
              <a:buChar char="•"/>
            </a:pPr>
            <a:r>
              <a:rPr lang="en-GB" b="0" i="0" dirty="0">
                <a:solidFill>
                  <a:srgbClr val="2E2E2E"/>
                </a:solidFill>
                <a:effectLst/>
                <a:latin typeface="Open Sans" panose="020B0606030504020204" pitchFamily="34" charset="0"/>
              </a:rPr>
              <a:t> Doesn't humiliate you in front of the class; doesn't try to destroy you so that you'll leave school, or tell you that you're no good and that you should leave school.</a:t>
            </a:r>
          </a:p>
          <a:p>
            <a:pPr algn="l">
              <a:buFont typeface="Arial" panose="020B0604020202020204" pitchFamily="34" charset="0"/>
              <a:buChar char="•"/>
            </a:pPr>
            <a:r>
              <a:rPr lang="en-GB" b="0" i="0" dirty="0">
                <a:solidFill>
                  <a:srgbClr val="2E2E2E"/>
                </a:solidFill>
                <a:effectLst/>
                <a:latin typeface="Open Sans" panose="020B0606030504020204" pitchFamily="34" charset="0"/>
              </a:rPr>
              <a:t> Doesn't write slabs of work on the board to be copied.</a:t>
            </a:r>
          </a:p>
          <a:p>
            <a:pPr algn="l">
              <a:buFont typeface="Arial" panose="020B0604020202020204" pitchFamily="34" charset="0"/>
              <a:buChar char="•"/>
            </a:pPr>
            <a:r>
              <a:rPr lang="en-GB" b="0" i="0" dirty="0">
                <a:solidFill>
                  <a:srgbClr val="2E2E2E"/>
                </a:solidFill>
                <a:effectLst/>
                <a:latin typeface="Open Sans" panose="020B0606030504020204" pitchFamily="34" charset="0"/>
              </a:rPr>
              <a:t> Lets you talk and move about the classroom.</a:t>
            </a:r>
          </a:p>
          <a:p>
            <a:pPr algn="l">
              <a:buFont typeface="Arial" panose="020B0604020202020204" pitchFamily="34" charset="0"/>
              <a:buChar char="•"/>
            </a:pPr>
            <a:r>
              <a:rPr lang="en-GB" b="0" i="0" dirty="0">
                <a:solidFill>
                  <a:srgbClr val="2E2E2E"/>
                </a:solidFill>
                <a:effectLst/>
                <a:latin typeface="Open Sans" panose="020B0606030504020204" pitchFamily="34" charset="0"/>
              </a:rPr>
              <a:t> Doesn't favour girls, or the boys who do what they're told.</a:t>
            </a:r>
          </a:p>
          <a:p>
            <a:pPr algn="l">
              <a:buFont typeface="Arial" panose="020B0604020202020204" pitchFamily="34" charset="0"/>
              <a:buChar char="•"/>
            </a:pPr>
            <a:r>
              <a:rPr lang="en-GB" b="0" i="0" dirty="0">
                <a:solidFill>
                  <a:srgbClr val="2E2E2E"/>
                </a:solidFill>
                <a:effectLst/>
                <a:latin typeface="Open Sans" panose="020B0606030504020204" pitchFamily="34" charset="0"/>
              </a:rPr>
              <a:t> Doesn't keep picking on people who have a reputation, pushing them to retaliate.</a:t>
            </a:r>
          </a:p>
          <a:p>
            <a:pPr algn="l">
              <a:buFont typeface="Arial" panose="020B0604020202020204" pitchFamily="34" charset="0"/>
              <a:buChar char="•"/>
            </a:pPr>
            <a:r>
              <a:rPr lang="en-GB" b="0" i="0" dirty="0">
                <a:solidFill>
                  <a:srgbClr val="2E2E2E"/>
                </a:solidFill>
                <a:effectLst/>
                <a:latin typeface="Open Sans" panose="020B0606030504020204" pitchFamily="34" charset="0"/>
              </a:rPr>
              <a:t> Doesn't mark you down because of your behaviour.</a:t>
            </a:r>
          </a:p>
          <a:p>
            <a:pPr algn="l">
              <a:buFont typeface="Arial" panose="020B0604020202020204" pitchFamily="34" charset="0"/>
              <a:buChar char="•"/>
            </a:pPr>
            <a:r>
              <a:rPr lang="en-GB" b="0" i="0" dirty="0">
                <a:solidFill>
                  <a:srgbClr val="2E2E2E"/>
                </a:solidFill>
                <a:effectLst/>
                <a:latin typeface="Open Sans" panose="020B0606030504020204" pitchFamily="34" charset="0"/>
              </a:rPr>
              <a:t> Gives you a chance to muck up and learn from it.</a:t>
            </a:r>
          </a:p>
          <a:p>
            <a:endParaRPr lang="en-GB" dirty="0"/>
          </a:p>
        </p:txBody>
      </p:sp>
      <p:sp>
        <p:nvSpPr>
          <p:cNvPr id="4" name="Slide Number Placeholder 3"/>
          <p:cNvSpPr>
            <a:spLocks noGrp="1"/>
          </p:cNvSpPr>
          <p:nvPr>
            <p:ph type="sldNum" sz="quarter" idx="5"/>
          </p:nvPr>
        </p:nvSpPr>
        <p:spPr/>
        <p:txBody>
          <a:bodyPr/>
          <a:lstStyle/>
          <a:p>
            <a:fld id="{D89DB687-B7D6-4B8B-B5F3-1E85B84D553A}" type="slidenum">
              <a:rPr lang="en-GB" smtClean="0"/>
              <a:t>16</a:t>
            </a:fld>
            <a:endParaRPr lang="en-GB"/>
          </a:p>
        </p:txBody>
      </p:sp>
    </p:spTree>
    <p:extLst>
      <p:ext uri="{BB962C8B-B14F-4D97-AF65-F5344CB8AC3E}">
        <p14:creationId xmlns:p14="http://schemas.microsoft.com/office/powerpoint/2010/main" val="2661803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1/8/2023</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1/8/2023</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1/8/2023</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1/8/2023</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1/8/2023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1/8/2023</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08/01/2023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73444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08/01/2023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687307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08/01/2023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7755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08/01/2023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653582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08/01/2023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59558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08/01/2023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30886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08/01/2023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467013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36078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46120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155340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6800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1/8/2023</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08/01/2023</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1196335377"/>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m.bowen@uwtsd.ac.uk" TargetMode="Externa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uowtsd-my.sharepoint.com/:w:/g/personal/m_bowen_uwtsd_ac_uk/EUTzsJHsIMNCmfTPKNclZ3EBp4NNyEOurbwxqqu7c4AnMw?e=5bSG5f"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estyn.gov.wales/system/files/2020-07/Supporting%2520MAT%2520pupils%2520En.pdf" TargetMode="External"/><Relationship Id="rId2" Type="http://schemas.openxmlformats.org/officeDocument/2006/relationships/hyperlink" Target="https://hwb.gov.wales/repository/resource/f13ba62d-b150-4a7d-b99f-3a41a98d3eaf" TargetMode="External"/><Relationship Id="rId1" Type="http://schemas.openxmlformats.org/officeDocument/2006/relationships/slideLayout" Target="../slideLayouts/slideLayout2.xml"/><Relationship Id="rId6" Type="http://schemas.openxmlformats.org/officeDocument/2006/relationships/hyperlink" Target="https://sk-sagepub-com.ezproxy.uwtsd.ac.uk/books/teaching-able-gifted-and-talented-children/n2.xml" TargetMode="External"/><Relationship Id="rId5" Type="http://schemas.openxmlformats.org/officeDocument/2006/relationships/hyperlink" Target="https://sk-sagepub-com.ezproxy.uwtsd.ac.uk/books/teaching-gifted-and-talented-pupils-in-the-primary-school/n2.xml" TargetMode="External"/><Relationship Id="rId4" Type="http://schemas.openxmlformats.org/officeDocument/2006/relationships/hyperlink" Target="https://gov.wales/sites/default/files/publications/2018-11/meeting-the-challenge-quality-standards-in-education-for-more-able-and-talented-pupils_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7568" y="2996953"/>
            <a:ext cx="7992888" cy="1470025"/>
          </a:xfrm>
        </p:spPr>
        <p:txBody>
          <a:bodyPr>
            <a:normAutofit/>
          </a:bodyPr>
          <a:lstStyle/>
          <a:p>
            <a:br>
              <a:rPr lang="en-GB" i="1">
                <a:solidFill>
                  <a:schemeClr val="bg1"/>
                </a:solidFill>
              </a:rPr>
            </a:br>
            <a:endParaRPr lang="en-GB">
              <a:solidFill>
                <a:schemeClr val="bg1"/>
              </a:solidFill>
            </a:endParaRPr>
          </a:p>
        </p:txBody>
      </p:sp>
      <p:sp>
        <p:nvSpPr>
          <p:cNvPr id="3" name="TextBox 2">
            <a:extLst>
              <a:ext uri="{FF2B5EF4-FFF2-40B4-BE49-F238E27FC236}">
                <a16:creationId xmlns:a16="http://schemas.microsoft.com/office/drawing/2014/main" id="{0B552588-E8D9-4941-9281-CB60E054AFE1}"/>
              </a:ext>
            </a:extLst>
          </p:cNvPr>
          <p:cNvSpPr txBox="1"/>
          <p:nvPr/>
        </p:nvSpPr>
        <p:spPr>
          <a:xfrm>
            <a:off x="1631504" y="1412777"/>
            <a:ext cx="8928992" cy="3539430"/>
          </a:xfrm>
          <a:prstGeom prst="rect">
            <a:avLst/>
          </a:prstGeom>
          <a:noFill/>
        </p:spPr>
        <p:txBody>
          <a:bodyPr wrap="square" rtlCol="0">
            <a:spAutoFit/>
          </a:bodyPr>
          <a:lstStyle/>
          <a:p>
            <a:pPr algn="ctr"/>
            <a:r>
              <a:rPr lang="cy-GB" sz="2800" dirty="0">
                <a:solidFill>
                  <a:prstClr val="white"/>
                </a:solidFill>
                <a:latin typeface="Myriad Pro"/>
              </a:rPr>
              <a:t>ECAD5007C </a:t>
            </a:r>
          </a:p>
          <a:p>
            <a:pPr algn="ctr"/>
            <a:endParaRPr lang="cy-GB" sz="2800" dirty="0">
              <a:solidFill>
                <a:prstClr val="white"/>
              </a:solidFill>
              <a:latin typeface="Myriad Pro"/>
            </a:endParaRPr>
          </a:p>
          <a:p>
            <a:pPr algn="ctr"/>
            <a:r>
              <a:rPr lang="cy-GB" sz="2800" dirty="0">
                <a:solidFill>
                  <a:prstClr val="white"/>
                </a:solidFill>
                <a:latin typeface="Myriad Pro"/>
              </a:rPr>
              <a:t>Cefnogi dysgwyr </a:t>
            </a:r>
            <a:r>
              <a:rPr lang="cy-GB" sz="2800" dirty="0" err="1">
                <a:solidFill>
                  <a:prstClr val="white"/>
                </a:solidFill>
                <a:latin typeface="Myriad Pro"/>
              </a:rPr>
              <a:t>MATh</a:t>
            </a:r>
            <a:endParaRPr lang="cy-GB" sz="2800" dirty="0">
              <a:solidFill>
                <a:prstClr val="white"/>
              </a:solidFill>
              <a:latin typeface="Myriad Pro"/>
            </a:endParaRPr>
          </a:p>
          <a:p>
            <a:pPr algn="ctr"/>
            <a:endParaRPr lang="cy-GB" sz="2800" dirty="0">
              <a:solidFill>
                <a:prstClr val="white"/>
              </a:solidFill>
              <a:latin typeface="Myriad Pro"/>
            </a:endParaRPr>
          </a:p>
          <a:p>
            <a:pPr algn="ctr"/>
            <a:r>
              <a:rPr lang="cy-GB" sz="2800" dirty="0">
                <a:solidFill>
                  <a:prstClr val="white"/>
                </a:solidFill>
                <a:latin typeface="Myriad Pro"/>
              </a:rPr>
              <a:t>Meryl Bowen  </a:t>
            </a:r>
          </a:p>
          <a:p>
            <a:pPr algn="ctr"/>
            <a:r>
              <a:rPr lang="cy-GB" sz="2800" dirty="0">
                <a:solidFill>
                  <a:prstClr val="white"/>
                </a:solidFill>
                <a:latin typeface="Myriad Pro"/>
                <a:hlinkClick r:id="rId2">
                  <a:extLst>
                    <a:ext uri="{A12FA001-AC4F-418D-AE19-62706E023703}">
                      <ahyp:hlinkClr xmlns:ahyp="http://schemas.microsoft.com/office/drawing/2018/hyperlinkcolor" val="tx"/>
                    </a:ext>
                  </a:extLst>
                </a:hlinkClick>
              </a:rPr>
              <a:t>m.bowen@uwtsd.ac.uk</a:t>
            </a:r>
            <a:r>
              <a:rPr lang="cy-GB" sz="2800" dirty="0">
                <a:solidFill>
                  <a:prstClr val="white"/>
                </a:solidFill>
                <a:latin typeface="Myriad Pro"/>
              </a:rPr>
              <a:t> </a:t>
            </a:r>
          </a:p>
          <a:p>
            <a:pPr algn="ctr"/>
            <a:endParaRPr lang="cy-GB" sz="2800" dirty="0">
              <a:solidFill>
                <a:prstClr val="white"/>
              </a:solidFill>
              <a:latin typeface="Myriad Pro"/>
            </a:endParaRPr>
          </a:p>
          <a:p>
            <a:pPr algn="ctr"/>
            <a:endParaRPr lang="en-GB" sz="2800" dirty="0">
              <a:solidFill>
                <a:prstClr val="white"/>
              </a:solidFill>
              <a:latin typeface="Myriad Pro"/>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331AC-840A-46D9-857E-8768A3180FE1}"/>
              </a:ext>
            </a:extLst>
          </p:cNvPr>
          <p:cNvSpPr>
            <a:spLocks noGrp="1"/>
          </p:cNvSpPr>
          <p:nvPr>
            <p:ph type="title"/>
          </p:nvPr>
        </p:nvSpPr>
        <p:spPr/>
        <p:txBody>
          <a:bodyPr>
            <a:normAutofit/>
          </a:bodyPr>
          <a:lstStyle/>
          <a:p>
            <a:r>
              <a:rPr lang="cy-GB" sz="3200" dirty="0"/>
              <a:t>Amcanion:</a:t>
            </a:r>
            <a:endParaRPr lang="en-GB" sz="3200" dirty="0"/>
          </a:p>
        </p:txBody>
      </p:sp>
      <p:sp>
        <p:nvSpPr>
          <p:cNvPr id="3" name="Content Placeholder 2">
            <a:extLst>
              <a:ext uri="{FF2B5EF4-FFF2-40B4-BE49-F238E27FC236}">
                <a16:creationId xmlns:a16="http://schemas.microsoft.com/office/drawing/2014/main" id="{7B6960A3-4D5E-4D63-87D3-7C4BA75474C6}"/>
              </a:ext>
            </a:extLst>
          </p:cNvPr>
          <p:cNvSpPr>
            <a:spLocks noGrp="1"/>
          </p:cNvSpPr>
          <p:nvPr>
            <p:ph idx="1"/>
          </p:nvPr>
        </p:nvSpPr>
        <p:spPr/>
        <p:txBody>
          <a:bodyPr/>
          <a:lstStyle/>
          <a:p>
            <a:r>
              <a:rPr lang="cy-GB" sz="3200" dirty="0"/>
              <a:t>I ystyried dysgwr Mwy Abl a Thalentog </a:t>
            </a:r>
            <a:r>
              <a:rPr lang="cy-GB" sz="3200" dirty="0" err="1"/>
              <a:t>MATh</a:t>
            </a:r>
            <a:endParaRPr lang="cy-GB" sz="3200" dirty="0"/>
          </a:p>
          <a:p>
            <a:r>
              <a:rPr lang="cy-GB" sz="3200" dirty="0"/>
              <a:t>Sut i gefnogi dysgwr </a:t>
            </a:r>
            <a:r>
              <a:rPr lang="cy-GB" sz="3200" dirty="0" err="1"/>
              <a:t>MATh</a:t>
            </a:r>
            <a:endParaRPr lang="cy-GB" sz="3200" dirty="0"/>
          </a:p>
          <a:p>
            <a:endParaRPr lang="en-GB" dirty="0"/>
          </a:p>
        </p:txBody>
      </p:sp>
    </p:spTree>
    <p:extLst>
      <p:ext uri="{BB962C8B-B14F-4D97-AF65-F5344CB8AC3E}">
        <p14:creationId xmlns:p14="http://schemas.microsoft.com/office/powerpoint/2010/main" val="4025947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E08D4B6A-8113-4DFB-B82E-B60CAC8E0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p:nvSpPr>
          <p:cNvPr id="20" name="Rectangle 19">
            <a:extLst>
              <a:ext uri="{FF2B5EF4-FFF2-40B4-BE49-F238E27FC236}">
                <a16:creationId xmlns:a16="http://schemas.microsoft.com/office/drawing/2014/main" id="{9822E561-F97C-4CBB-A9A6-A6BF6317B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0B5C8E6-94F9-4070-B719-89B141FF5A09}"/>
              </a:ext>
            </a:extLst>
          </p:cNvPr>
          <p:cNvSpPr>
            <a:spLocks noGrp="1"/>
          </p:cNvSpPr>
          <p:nvPr>
            <p:ph type="title"/>
          </p:nvPr>
        </p:nvSpPr>
        <p:spPr>
          <a:xfrm>
            <a:off x="638620" y="863695"/>
            <a:ext cx="3511233" cy="3779995"/>
          </a:xfrm>
        </p:spPr>
        <p:txBody>
          <a:bodyPr vert="horz" lIns="91440" tIns="45720" rIns="91440" bIns="45720" rtlCol="0" anchor="ctr">
            <a:normAutofit/>
          </a:bodyPr>
          <a:lstStyle/>
          <a:p>
            <a:r>
              <a:rPr lang="en-US" sz="3600" dirty="0">
                <a:solidFill>
                  <a:srgbClr val="FFFFFF"/>
                </a:solidFill>
              </a:rPr>
              <a:t>Felly </a:t>
            </a:r>
            <a:r>
              <a:rPr lang="en-US" sz="3600" dirty="0" err="1">
                <a:solidFill>
                  <a:srgbClr val="FFFFFF"/>
                </a:solidFill>
              </a:rPr>
              <a:t>sut</a:t>
            </a:r>
            <a:r>
              <a:rPr lang="en-US" sz="3600" dirty="0">
                <a:solidFill>
                  <a:srgbClr val="FFFFFF"/>
                </a:solidFill>
              </a:rPr>
              <a:t> </a:t>
            </a:r>
            <a:r>
              <a:rPr lang="en-US" sz="3600" dirty="0" err="1">
                <a:solidFill>
                  <a:srgbClr val="FFFFFF"/>
                </a:solidFill>
              </a:rPr>
              <a:t>fyddech</a:t>
            </a:r>
            <a:r>
              <a:rPr lang="en-US" sz="3600" dirty="0">
                <a:solidFill>
                  <a:srgbClr val="FFFFFF"/>
                </a:solidFill>
              </a:rPr>
              <a:t> </a:t>
            </a:r>
            <a:r>
              <a:rPr lang="en-US" sz="3600" dirty="0" err="1">
                <a:solidFill>
                  <a:srgbClr val="FFFFFF"/>
                </a:solidFill>
              </a:rPr>
              <a:t>chi’n</a:t>
            </a:r>
            <a:r>
              <a:rPr lang="en-US" sz="3600" dirty="0">
                <a:solidFill>
                  <a:srgbClr val="FFFFFF"/>
                </a:solidFill>
              </a:rPr>
              <a:t> </a:t>
            </a:r>
            <a:r>
              <a:rPr lang="en-US" sz="3600" dirty="0" err="1">
                <a:solidFill>
                  <a:srgbClr val="FFFFFF"/>
                </a:solidFill>
              </a:rPr>
              <a:t>diffinio</a:t>
            </a:r>
            <a:r>
              <a:rPr lang="en-US" sz="3600" dirty="0">
                <a:solidFill>
                  <a:srgbClr val="FFFFFF"/>
                </a:solidFill>
              </a:rPr>
              <a:t> </a:t>
            </a:r>
            <a:r>
              <a:rPr lang="en-US" sz="3600" dirty="0" err="1">
                <a:solidFill>
                  <a:srgbClr val="FFFFFF"/>
                </a:solidFill>
              </a:rPr>
              <a:t>dysgwr</a:t>
            </a:r>
            <a:r>
              <a:rPr lang="en-US" sz="3600" dirty="0">
                <a:solidFill>
                  <a:srgbClr val="FFFFFF"/>
                </a:solidFill>
              </a:rPr>
              <a:t> math?</a:t>
            </a:r>
            <a:br>
              <a:rPr lang="en-US" sz="3600" dirty="0">
                <a:solidFill>
                  <a:srgbClr val="FFFFFF"/>
                </a:solidFill>
              </a:rPr>
            </a:br>
            <a:br>
              <a:rPr lang="en-US" sz="3600" dirty="0">
                <a:solidFill>
                  <a:srgbClr val="FFFFFF"/>
                </a:solidFill>
              </a:rPr>
            </a:br>
            <a:r>
              <a:rPr lang="en-US" sz="3600" dirty="0">
                <a:solidFill>
                  <a:srgbClr val="FFFFFF"/>
                </a:solidFill>
              </a:rPr>
              <a:t>Pam?</a:t>
            </a:r>
          </a:p>
        </p:txBody>
      </p:sp>
      <p:sp>
        <p:nvSpPr>
          <p:cNvPr id="22" name="Rectangle 21">
            <a:extLst>
              <a:ext uri="{FF2B5EF4-FFF2-40B4-BE49-F238E27FC236}">
                <a16:creationId xmlns:a16="http://schemas.microsoft.com/office/drawing/2014/main" id="{B01B0E58-A5C8-4CDA-A2E0-35DF94E59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pic>
        <p:nvPicPr>
          <p:cNvPr id="5" name="Content Placeholder 4" descr="Child holding up hand">
            <a:extLst>
              <a:ext uri="{FF2B5EF4-FFF2-40B4-BE49-F238E27FC236}">
                <a16:creationId xmlns:a16="http://schemas.microsoft.com/office/drawing/2014/main" id="{204493E3-6B4F-4625-9591-0B7145CCB98C}"/>
              </a:ext>
            </a:extLst>
          </p:cNvPr>
          <p:cNvPicPr>
            <a:picLocks noGrp="1" noChangeAspect="1"/>
          </p:cNvPicPr>
          <p:nvPr>
            <p:ph idx="1"/>
          </p:nvPr>
        </p:nvPicPr>
        <p:blipFill rotWithShape="1">
          <a:blip r:embed="rId3"/>
          <a:srcRect l="15522" r="4905" b="1"/>
          <a:stretch/>
        </p:blipFill>
        <p:spPr>
          <a:xfrm>
            <a:off x="4654295" y="457200"/>
            <a:ext cx="7086151" cy="5899650"/>
          </a:xfrm>
          <a:prstGeom prst="rect">
            <a:avLst/>
          </a:prstGeom>
        </p:spPr>
      </p:pic>
    </p:spTree>
    <p:extLst>
      <p:ext uri="{BB962C8B-B14F-4D97-AF65-F5344CB8AC3E}">
        <p14:creationId xmlns:p14="http://schemas.microsoft.com/office/powerpoint/2010/main" val="415906242"/>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89B45-FC2B-4DDF-B992-FB4425B87BB6}"/>
              </a:ext>
            </a:extLst>
          </p:cNvPr>
          <p:cNvSpPr>
            <a:spLocks noGrp="1"/>
          </p:cNvSpPr>
          <p:nvPr>
            <p:ph type="title"/>
          </p:nvPr>
        </p:nvSpPr>
        <p:spPr>
          <a:xfrm>
            <a:off x="581192" y="702156"/>
            <a:ext cx="11029616" cy="613896"/>
          </a:xfrm>
        </p:spPr>
        <p:txBody>
          <a:bodyPr/>
          <a:lstStyle/>
          <a:p>
            <a:r>
              <a:rPr lang="cy-GB" dirty="0"/>
              <a:t>TASG</a:t>
            </a:r>
            <a:endParaRPr lang="en-GB" dirty="0"/>
          </a:p>
        </p:txBody>
      </p:sp>
      <p:sp>
        <p:nvSpPr>
          <p:cNvPr id="3" name="Content Placeholder 2">
            <a:extLst>
              <a:ext uri="{FF2B5EF4-FFF2-40B4-BE49-F238E27FC236}">
                <a16:creationId xmlns:a16="http://schemas.microsoft.com/office/drawing/2014/main" id="{5F87B20A-7F64-482C-9ECC-4B53373E61F9}"/>
              </a:ext>
            </a:extLst>
          </p:cNvPr>
          <p:cNvSpPr>
            <a:spLocks noGrp="1"/>
          </p:cNvSpPr>
          <p:nvPr>
            <p:ph idx="1"/>
          </p:nvPr>
        </p:nvSpPr>
        <p:spPr>
          <a:xfrm>
            <a:off x="521370" y="1419320"/>
            <a:ext cx="11029615" cy="1614437"/>
          </a:xfrm>
        </p:spPr>
        <p:txBody>
          <a:bodyPr/>
          <a:lstStyle/>
          <a:p>
            <a:r>
              <a:rPr lang="en-GB" sz="2000" dirty="0"/>
              <a:t>Gall y </a:t>
            </a:r>
            <a:r>
              <a:rPr lang="en-GB" sz="2000" dirty="0" err="1"/>
              <a:t>dasg</a:t>
            </a:r>
            <a:r>
              <a:rPr lang="en-GB" sz="2000" dirty="0"/>
              <a:t> </a:t>
            </a:r>
            <a:r>
              <a:rPr lang="en-GB" sz="2000" dirty="0" err="1"/>
              <a:t>yma</a:t>
            </a:r>
            <a:r>
              <a:rPr lang="en-GB" sz="2000" dirty="0"/>
              <a:t> </a:t>
            </a:r>
            <a:r>
              <a:rPr lang="en-GB" sz="2000" dirty="0" err="1"/>
              <a:t>gael</a:t>
            </a:r>
            <a:r>
              <a:rPr lang="en-GB" sz="2000" dirty="0"/>
              <a:t> </a:t>
            </a:r>
            <a:r>
              <a:rPr lang="en-GB" sz="2000" dirty="0" err="1"/>
              <a:t>ei</a:t>
            </a:r>
            <a:r>
              <a:rPr lang="en-GB" sz="2000" dirty="0"/>
              <a:t> </a:t>
            </a:r>
            <a:r>
              <a:rPr lang="en-GB" sz="2000" dirty="0" err="1"/>
              <a:t>gynnig</a:t>
            </a:r>
            <a:r>
              <a:rPr lang="en-GB" sz="2000" dirty="0"/>
              <a:t> </a:t>
            </a:r>
            <a:r>
              <a:rPr lang="en-GB" sz="2000" dirty="0" err="1"/>
              <a:t>yn</a:t>
            </a:r>
            <a:r>
              <a:rPr lang="en-GB" sz="2000" dirty="0"/>
              <a:t> </a:t>
            </a:r>
            <a:r>
              <a:rPr lang="en-GB" sz="2000" dirty="0" err="1"/>
              <a:t>unigol</a:t>
            </a:r>
            <a:r>
              <a:rPr lang="en-GB" sz="2000" dirty="0"/>
              <a:t>, </a:t>
            </a:r>
            <a:r>
              <a:rPr lang="en-GB" sz="2000" dirty="0" err="1"/>
              <a:t>ond</a:t>
            </a:r>
            <a:r>
              <a:rPr lang="en-GB" sz="2000" dirty="0"/>
              <a:t> </a:t>
            </a:r>
            <a:r>
              <a:rPr lang="en-GB" sz="2000" dirty="0" err="1"/>
              <a:t>mae</a:t>
            </a:r>
            <a:r>
              <a:rPr lang="en-GB" sz="2000" dirty="0"/>
              <a:t> </a:t>
            </a:r>
            <a:r>
              <a:rPr lang="en-GB" sz="2000" dirty="0" err="1"/>
              <a:t>e’n</a:t>
            </a:r>
            <a:r>
              <a:rPr lang="en-GB" sz="2000" dirty="0"/>
              <a:t> well </a:t>
            </a:r>
            <a:r>
              <a:rPr lang="en-GB" sz="2000" dirty="0" err="1"/>
              <a:t>mewn</a:t>
            </a:r>
            <a:r>
              <a:rPr lang="en-GB" sz="2000" dirty="0"/>
              <a:t> </a:t>
            </a:r>
            <a:r>
              <a:rPr lang="en-GB" sz="2000" dirty="0" err="1"/>
              <a:t>pâr</a:t>
            </a:r>
            <a:r>
              <a:rPr lang="en-GB" sz="2000" dirty="0"/>
              <a:t>.  </a:t>
            </a:r>
            <a:r>
              <a:rPr lang="en-GB" sz="2000" dirty="0" err="1"/>
              <a:t>Nodwch</a:t>
            </a:r>
            <a:r>
              <a:rPr lang="en-GB" sz="2000" dirty="0"/>
              <a:t> a </a:t>
            </a:r>
            <a:r>
              <a:rPr lang="en-GB" sz="2000" dirty="0" err="1"/>
              <a:t>chytunwch</a:t>
            </a:r>
            <a:r>
              <a:rPr lang="en-GB" sz="2000" dirty="0"/>
              <a:t> </a:t>
            </a:r>
            <a:r>
              <a:rPr lang="en-GB" sz="2000" dirty="0" err="1"/>
              <a:t>ar</a:t>
            </a:r>
            <a:r>
              <a:rPr lang="en-GB" sz="2000" dirty="0"/>
              <a:t> </a:t>
            </a:r>
            <a:r>
              <a:rPr lang="en-GB" sz="2000" dirty="0" err="1"/>
              <a:t>ddiffiniadau</a:t>
            </a:r>
            <a:r>
              <a:rPr lang="en-GB" sz="2000" dirty="0"/>
              <a:t> </a:t>
            </a:r>
            <a:r>
              <a:rPr lang="en-GB" sz="2000" dirty="0" err="1"/>
              <a:t>cryno</a:t>
            </a:r>
            <a:r>
              <a:rPr lang="en-GB" sz="2000" dirty="0"/>
              <a:t> am bob un </a:t>
            </a:r>
            <a:r>
              <a:rPr lang="en-GB" sz="2000" dirty="0" err="1"/>
              <a:t>o’r</a:t>
            </a:r>
            <a:r>
              <a:rPr lang="en-GB" sz="2000" dirty="0"/>
              <a:t> </a:t>
            </a:r>
            <a:r>
              <a:rPr lang="en-GB" sz="2000" dirty="0" err="1"/>
              <a:t>geiriau</a:t>
            </a:r>
            <a:r>
              <a:rPr lang="en-GB" sz="2000" dirty="0"/>
              <a:t>/</a:t>
            </a:r>
            <a:r>
              <a:rPr lang="en-GB" sz="2000" dirty="0" err="1"/>
              <a:t>ymadroddion</a:t>
            </a:r>
            <a:r>
              <a:rPr lang="en-GB" sz="2000" dirty="0"/>
              <a:t> </a:t>
            </a:r>
            <a:r>
              <a:rPr lang="en-GB" sz="2000" dirty="0" err="1"/>
              <a:t>canlynol</a:t>
            </a:r>
            <a:r>
              <a:rPr lang="en-GB" sz="2000" dirty="0"/>
              <a:t>:</a:t>
            </a:r>
          </a:p>
          <a:p>
            <a:pPr marL="0" indent="0">
              <a:buNone/>
            </a:pPr>
            <a:endParaRPr lang="en-GB" dirty="0"/>
          </a:p>
          <a:p>
            <a:endParaRPr lang="en-GB" dirty="0"/>
          </a:p>
        </p:txBody>
      </p:sp>
      <p:graphicFrame>
        <p:nvGraphicFramePr>
          <p:cNvPr id="4" name="Table 4">
            <a:extLst>
              <a:ext uri="{FF2B5EF4-FFF2-40B4-BE49-F238E27FC236}">
                <a16:creationId xmlns:a16="http://schemas.microsoft.com/office/drawing/2014/main" id="{C77E85B8-0E67-4622-AB13-6CB957B06164}"/>
              </a:ext>
            </a:extLst>
          </p:cNvPr>
          <p:cNvGraphicFramePr>
            <a:graphicFrameLocks noGrp="1"/>
          </p:cNvGraphicFramePr>
          <p:nvPr>
            <p:extLst>
              <p:ext uri="{D42A27DB-BD31-4B8C-83A1-F6EECF244321}">
                <p14:modId xmlns:p14="http://schemas.microsoft.com/office/powerpoint/2010/main" val="2203857236"/>
              </p:ext>
            </p:extLst>
          </p:nvPr>
        </p:nvGraphicFramePr>
        <p:xfrm>
          <a:off x="2032000" y="2290072"/>
          <a:ext cx="8128000" cy="2931160"/>
        </p:xfrm>
        <a:graphic>
          <a:graphicData uri="http://schemas.openxmlformats.org/drawingml/2006/table">
            <a:tbl>
              <a:tblPr firstRow="1" bandRow="1">
                <a:tableStyleId>{5940675A-B579-460E-94D1-54222C63F5DA}</a:tableStyleId>
              </a:tblPr>
              <a:tblGrid>
                <a:gridCol w="1625600">
                  <a:extLst>
                    <a:ext uri="{9D8B030D-6E8A-4147-A177-3AD203B41FA5}">
                      <a16:colId xmlns:a16="http://schemas.microsoft.com/office/drawing/2014/main" val="1131944670"/>
                    </a:ext>
                  </a:extLst>
                </a:gridCol>
                <a:gridCol w="1625600">
                  <a:extLst>
                    <a:ext uri="{9D8B030D-6E8A-4147-A177-3AD203B41FA5}">
                      <a16:colId xmlns:a16="http://schemas.microsoft.com/office/drawing/2014/main" val="2124161430"/>
                    </a:ext>
                  </a:extLst>
                </a:gridCol>
                <a:gridCol w="1625600">
                  <a:extLst>
                    <a:ext uri="{9D8B030D-6E8A-4147-A177-3AD203B41FA5}">
                      <a16:colId xmlns:a16="http://schemas.microsoft.com/office/drawing/2014/main" val="2926851923"/>
                    </a:ext>
                  </a:extLst>
                </a:gridCol>
                <a:gridCol w="1625600">
                  <a:extLst>
                    <a:ext uri="{9D8B030D-6E8A-4147-A177-3AD203B41FA5}">
                      <a16:colId xmlns:a16="http://schemas.microsoft.com/office/drawing/2014/main" val="2710070742"/>
                    </a:ext>
                  </a:extLst>
                </a:gridCol>
                <a:gridCol w="1625600">
                  <a:extLst>
                    <a:ext uri="{9D8B030D-6E8A-4147-A177-3AD203B41FA5}">
                      <a16:colId xmlns:a16="http://schemas.microsoft.com/office/drawing/2014/main" val="655866481"/>
                    </a:ext>
                  </a:extLst>
                </a:gridCol>
              </a:tblGrid>
              <a:tr h="370840">
                <a:tc>
                  <a:txBody>
                    <a:bodyPr/>
                    <a:lstStyle/>
                    <a:p>
                      <a:pPr algn="ctr"/>
                      <a:r>
                        <a:rPr lang="cy-GB" dirty="0"/>
                        <a:t>Dawnus</a:t>
                      </a:r>
                      <a:endParaRPr lang="en-GB" dirty="0"/>
                    </a:p>
                  </a:txBody>
                  <a:tcPr/>
                </a:tc>
                <a:tc>
                  <a:txBody>
                    <a:bodyPr/>
                    <a:lstStyle/>
                    <a:p>
                      <a:pPr algn="ctr"/>
                      <a:r>
                        <a:rPr lang="cy-GB" dirty="0"/>
                        <a:t>Talentog</a:t>
                      </a:r>
                      <a:endParaRPr lang="en-GB" dirty="0"/>
                    </a:p>
                  </a:txBody>
                  <a:tcPr/>
                </a:tc>
                <a:tc>
                  <a:txBody>
                    <a:bodyPr/>
                    <a:lstStyle/>
                    <a:p>
                      <a:pPr algn="ctr"/>
                      <a:r>
                        <a:rPr lang="cy-GB" dirty="0"/>
                        <a:t>Perfformiad eithriadol</a:t>
                      </a:r>
                      <a:endParaRPr lang="en-GB" dirty="0"/>
                    </a:p>
                  </a:txBody>
                  <a:tcPr/>
                </a:tc>
                <a:tc>
                  <a:txBody>
                    <a:bodyPr/>
                    <a:lstStyle/>
                    <a:p>
                      <a:pPr algn="ctr"/>
                      <a:r>
                        <a:rPr lang="cy-GB" dirty="0"/>
                        <a:t>Creadigrwydd</a:t>
                      </a:r>
                      <a:endParaRPr lang="en-GB" dirty="0"/>
                    </a:p>
                  </a:txBody>
                  <a:tcPr/>
                </a:tc>
                <a:tc>
                  <a:txBody>
                    <a:bodyPr/>
                    <a:lstStyle/>
                    <a:p>
                      <a:pPr algn="ctr"/>
                      <a:r>
                        <a:rPr lang="cy-GB" dirty="0"/>
                        <a:t>Deallusol</a:t>
                      </a:r>
                      <a:endParaRPr lang="en-GB" dirty="0"/>
                    </a:p>
                  </a:txBody>
                  <a:tcPr/>
                </a:tc>
                <a:extLst>
                  <a:ext uri="{0D108BD9-81ED-4DB2-BD59-A6C34878D82A}">
                    <a16:rowId xmlns:a16="http://schemas.microsoft.com/office/drawing/2014/main" val="3925412623"/>
                  </a:ext>
                </a:extLst>
              </a:tr>
              <a:tr h="370840">
                <a:tc>
                  <a:txBody>
                    <a:bodyPr/>
                    <a:lstStyle/>
                    <a:p>
                      <a:pPr algn="ctr"/>
                      <a:r>
                        <a:rPr lang="cy-GB" dirty="0"/>
                        <a:t>Gallu deallusol</a:t>
                      </a:r>
                      <a:endParaRPr lang="en-GB" dirty="0"/>
                    </a:p>
                  </a:txBody>
                  <a:tcPr/>
                </a:tc>
                <a:tc>
                  <a:txBody>
                    <a:bodyPr/>
                    <a:lstStyle/>
                    <a:p>
                      <a:pPr algn="ctr"/>
                      <a:r>
                        <a:rPr lang="cy-GB" dirty="0"/>
                        <a:t>Gallu uchel</a:t>
                      </a:r>
                      <a:endParaRPr lang="en-GB" dirty="0"/>
                    </a:p>
                  </a:txBody>
                  <a:tcPr/>
                </a:tc>
                <a:tc>
                  <a:txBody>
                    <a:bodyPr/>
                    <a:lstStyle/>
                    <a:p>
                      <a:pPr algn="ctr"/>
                      <a:r>
                        <a:rPr lang="cy-GB" dirty="0"/>
                        <a:t>Cyrhaeddiad uchel</a:t>
                      </a:r>
                      <a:endParaRPr lang="en-GB" dirty="0"/>
                    </a:p>
                  </a:txBody>
                  <a:tcPr/>
                </a:tc>
                <a:tc>
                  <a:txBody>
                    <a:bodyPr/>
                    <a:lstStyle/>
                    <a:p>
                      <a:pPr algn="ctr"/>
                      <a:r>
                        <a:rPr lang="cy-GB" dirty="0"/>
                        <a:t>Cyflawniad uchel</a:t>
                      </a:r>
                      <a:endParaRPr lang="en-GB" dirty="0"/>
                    </a:p>
                  </a:txBody>
                  <a:tcPr/>
                </a:tc>
                <a:tc>
                  <a:txBody>
                    <a:bodyPr/>
                    <a:lstStyle/>
                    <a:p>
                      <a:pPr algn="ctr"/>
                      <a:r>
                        <a:rPr lang="cy-GB" dirty="0"/>
                        <a:t>Anelu’n uchel</a:t>
                      </a:r>
                      <a:endParaRPr lang="en-GB" dirty="0"/>
                    </a:p>
                  </a:txBody>
                  <a:tcPr/>
                </a:tc>
                <a:extLst>
                  <a:ext uri="{0D108BD9-81ED-4DB2-BD59-A6C34878D82A}">
                    <a16:rowId xmlns:a16="http://schemas.microsoft.com/office/drawing/2014/main" val="2651501203"/>
                  </a:ext>
                </a:extLst>
              </a:tr>
              <a:tr h="370840">
                <a:tc>
                  <a:txBody>
                    <a:bodyPr/>
                    <a:lstStyle/>
                    <a:p>
                      <a:pPr algn="ctr"/>
                      <a:r>
                        <a:rPr lang="cy-GB" dirty="0"/>
                        <a:t>Eithriadol o ddawnus</a:t>
                      </a:r>
                      <a:endParaRPr lang="en-GB" dirty="0"/>
                    </a:p>
                  </a:txBody>
                  <a:tcPr/>
                </a:tc>
                <a:tc>
                  <a:txBody>
                    <a:bodyPr/>
                    <a:lstStyle/>
                    <a:p>
                      <a:pPr algn="ctr"/>
                      <a:r>
                        <a:rPr lang="cy-GB" dirty="0"/>
                        <a:t>Potensial mawr</a:t>
                      </a:r>
                      <a:endParaRPr lang="en-GB" dirty="0"/>
                    </a:p>
                  </a:txBody>
                  <a:tcPr/>
                </a:tc>
                <a:tc>
                  <a:txBody>
                    <a:bodyPr/>
                    <a:lstStyle/>
                    <a:p>
                      <a:pPr algn="ctr"/>
                      <a:r>
                        <a:rPr lang="cy-GB" dirty="0"/>
                        <a:t>Gallu eithriadol</a:t>
                      </a:r>
                      <a:endParaRPr lang="en-GB" dirty="0"/>
                    </a:p>
                  </a:txBody>
                  <a:tcPr/>
                </a:tc>
                <a:tc>
                  <a:txBody>
                    <a:bodyPr/>
                    <a:lstStyle/>
                    <a:p>
                      <a:pPr algn="ctr"/>
                      <a:r>
                        <a:rPr lang="cy-GB" dirty="0"/>
                        <a:t>Deallusrwydd</a:t>
                      </a:r>
                      <a:endParaRPr lang="en-GB" dirty="0"/>
                    </a:p>
                  </a:txBody>
                  <a:tcPr/>
                </a:tc>
                <a:tc>
                  <a:txBody>
                    <a:bodyPr/>
                    <a:lstStyle/>
                    <a:p>
                      <a:pPr algn="ctr"/>
                      <a:r>
                        <a:rPr lang="cy-GB" dirty="0"/>
                        <a:t>Gallu uwch gyfartaledd</a:t>
                      </a:r>
                      <a:endParaRPr lang="en-GB" dirty="0"/>
                    </a:p>
                  </a:txBody>
                  <a:tcPr/>
                </a:tc>
                <a:extLst>
                  <a:ext uri="{0D108BD9-81ED-4DB2-BD59-A6C34878D82A}">
                    <a16:rowId xmlns:a16="http://schemas.microsoft.com/office/drawing/2014/main" val="3204337749"/>
                  </a:ext>
                </a:extLst>
              </a:tr>
              <a:tr h="370840">
                <a:tc>
                  <a:txBody>
                    <a:bodyPr/>
                    <a:lstStyle/>
                    <a:p>
                      <a:pPr algn="ctr"/>
                      <a:r>
                        <a:rPr lang="cy-GB" dirty="0"/>
                        <a:t>Sgil</a:t>
                      </a:r>
                      <a:endParaRPr lang="en-GB" dirty="0"/>
                    </a:p>
                  </a:txBody>
                  <a:tcPr/>
                </a:tc>
                <a:tc>
                  <a:txBody>
                    <a:bodyPr/>
                    <a:lstStyle/>
                    <a:p>
                      <a:pPr algn="ctr"/>
                      <a:r>
                        <a:rPr lang="cy-GB" dirty="0"/>
                        <a:t>Tueddfryd</a:t>
                      </a:r>
                      <a:endParaRPr lang="en-GB" dirty="0"/>
                    </a:p>
                  </a:txBody>
                  <a:tcPr/>
                </a:tc>
                <a:tc>
                  <a:txBody>
                    <a:bodyPr/>
                    <a:lstStyle/>
                    <a:p>
                      <a:pPr algn="ctr"/>
                      <a:r>
                        <a:rPr lang="cy-GB" dirty="0"/>
                        <a:t>Tueddfryd amlwg</a:t>
                      </a:r>
                      <a:endParaRPr lang="en-GB" dirty="0"/>
                    </a:p>
                  </a:txBody>
                  <a:tcPr/>
                </a:tc>
                <a:tc>
                  <a:txBody>
                    <a:bodyPr/>
                    <a:lstStyle/>
                    <a:p>
                      <a:pPr algn="ctr"/>
                      <a:r>
                        <a:rPr lang="cy-GB" dirty="0"/>
                        <a:t>Amlwg/pwysig</a:t>
                      </a:r>
                      <a:endParaRPr lang="en-GB" dirty="0"/>
                    </a:p>
                  </a:txBody>
                  <a:tcPr/>
                </a:tc>
                <a:tc>
                  <a:txBody>
                    <a:bodyPr/>
                    <a:lstStyle/>
                    <a:p>
                      <a:pPr algn="ctr"/>
                      <a:r>
                        <a:rPr lang="cy-GB" dirty="0"/>
                        <a:t>Ardderchog</a:t>
                      </a:r>
                      <a:endParaRPr lang="en-GB" dirty="0"/>
                    </a:p>
                  </a:txBody>
                  <a:tcPr/>
                </a:tc>
                <a:extLst>
                  <a:ext uri="{0D108BD9-81ED-4DB2-BD59-A6C34878D82A}">
                    <a16:rowId xmlns:a16="http://schemas.microsoft.com/office/drawing/2014/main" val="267146782"/>
                  </a:ext>
                </a:extLst>
              </a:tr>
              <a:tr h="370840">
                <a:tc>
                  <a:txBody>
                    <a:bodyPr/>
                    <a:lstStyle/>
                    <a:p>
                      <a:pPr algn="ctr"/>
                      <a:r>
                        <a:rPr lang="cy-GB" dirty="0"/>
                        <a:t>Rhyfeddod </a:t>
                      </a:r>
                      <a:endParaRPr lang="en-GB" dirty="0"/>
                    </a:p>
                  </a:txBody>
                  <a:tcPr/>
                </a:tc>
                <a:tc>
                  <a:txBody>
                    <a:bodyPr/>
                    <a:lstStyle/>
                    <a:p>
                      <a:pPr algn="ctr"/>
                      <a:r>
                        <a:rPr lang="cy-GB" dirty="0" err="1"/>
                        <a:t>Academic</a:t>
                      </a:r>
                      <a:endParaRPr lang="en-GB" dirty="0"/>
                    </a:p>
                  </a:txBody>
                  <a:tcPr/>
                </a:tc>
                <a:tc>
                  <a:txBody>
                    <a:bodyPr/>
                    <a:lstStyle/>
                    <a:p>
                      <a:pPr algn="ctr"/>
                      <a:r>
                        <a:rPr lang="cy-GB" dirty="0"/>
                        <a:t>Athrylith</a:t>
                      </a:r>
                      <a:endParaRPr lang="en-GB" dirty="0"/>
                    </a:p>
                  </a:txBody>
                  <a:tcPr/>
                </a:tc>
                <a:tc>
                  <a:txBody>
                    <a:bodyPr/>
                    <a:lstStyle/>
                    <a:p>
                      <a:pPr algn="ctr"/>
                      <a:endParaRPr lang="en-GB"/>
                    </a:p>
                  </a:txBody>
                  <a:tcPr/>
                </a:tc>
                <a:tc>
                  <a:txBody>
                    <a:bodyPr/>
                    <a:lstStyle/>
                    <a:p>
                      <a:pPr algn="ctr"/>
                      <a:endParaRPr lang="en-GB" dirty="0"/>
                    </a:p>
                  </a:txBody>
                  <a:tcPr/>
                </a:tc>
                <a:extLst>
                  <a:ext uri="{0D108BD9-81ED-4DB2-BD59-A6C34878D82A}">
                    <a16:rowId xmlns:a16="http://schemas.microsoft.com/office/drawing/2014/main" val="1443172402"/>
                  </a:ext>
                </a:extLst>
              </a:tr>
            </a:tbl>
          </a:graphicData>
        </a:graphic>
      </p:graphicFrame>
      <p:sp>
        <p:nvSpPr>
          <p:cNvPr id="5" name="TextBox 4">
            <a:extLst>
              <a:ext uri="{FF2B5EF4-FFF2-40B4-BE49-F238E27FC236}">
                <a16:creationId xmlns:a16="http://schemas.microsoft.com/office/drawing/2014/main" id="{471442CE-460F-45E0-9555-403F42B00DBD}"/>
              </a:ext>
            </a:extLst>
          </p:cNvPr>
          <p:cNvSpPr txBox="1"/>
          <p:nvPr/>
        </p:nvSpPr>
        <p:spPr>
          <a:xfrm>
            <a:off x="794759" y="5380672"/>
            <a:ext cx="10816049" cy="1477328"/>
          </a:xfrm>
          <a:prstGeom prst="rect">
            <a:avLst/>
          </a:prstGeom>
          <a:noFill/>
        </p:spPr>
        <p:txBody>
          <a:bodyPr wrap="square" rtlCol="0">
            <a:spAutoFit/>
          </a:bodyPr>
          <a:lstStyle/>
          <a:p>
            <a:r>
              <a:rPr lang="en-GB" dirty="0"/>
              <a:t> • Giftedness • Talent • Exceptional performance • Creativity • Intellectual • Intellectual capacity • High ability • High attainment • High achievement • High flyer • Exceptionally gifted • Great potential • Exceptional ability • Intelligence • Above-average ability • Skill • Aptitude • Marked-aptitude • Outstanding • Excellent • Prodigy • Academic • Genius</a:t>
            </a:r>
          </a:p>
          <a:p>
            <a:endParaRPr lang="en-GB" dirty="0"/>
          </a:p>
        </p:txBody>
      </p:sp>
    </p:spTree>
    <p:extLst>
      <p:ext uri="{BB962C8B-B14F-4D97-AF65-F5344CB8AC3E}">
        <p14:creationId xmlns:p14="http://schemas.microsoft.com/office/powerpoint/2010/main" val="95009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07068-517B-4FE0-A170-33EA63C28C94}"/>
              </a:ext>
            </a:extLst>
          </p:cNvPr>
          <p:cNvSpPr>
            <a:spLocks noGrp="1"/>
          </p:cNvSpPr>
          <p:nvPr>
            <p:ph type="title"/>
          </p:nvPr>
        </p:nvSpPr>
        <p:spPr>
          <a:xfrm>
            <a:off x="581192" y="376787"/>
            <a:ext cx="11029616" cy="1188720"/>
          </a:xfrm>
        </p:spPr>
        <p:txBody>
          <a:bodyPr/>
          <a:lstStyle/>
          <a:p>
            <a:r>
              <a:rPr lang="cy-GB" dirty="0"/>
              <a:t>Diffiniad MARLAND</a:t>
            </a:r>
            <a:endParaRPr lang="en-GB" dirty="0"/>
          </a:p>
        </p:txBody>
      </p:sp>
      <p:sp>
        <p:nvSpPr>
          <p:cNvPr id="3" name="Content Placeholder 2">
            <a:extLst>
              <a:ext uri="{FF2B5EF4-FFF2-40B4-BE49-F238E27FC236}">
                <a16:creationId xmlns:a16="http://schemas.microsoft.com/office/drawing/2014/main" id="{0EF05BD3-CB7A-4359-997F-99850CA32B56}"/>
              </a:ext>
            </a:extLst>
          </p:cNvPr>
          <p:cNvSpPr>
            <a:spLocks noGrp="1"/>
          </p:cNvSpPr>
          <p:nvPr>
            <p:ph idx="1"/>
          </p:nvPr>
        </p:nvSpPr>
        <p:spPr>
          <a:xfrm>
            <a:off x="581192" y="1890876"/>
            <a:ext cx="11029615" cy="4084474"/>
          </a:xfrm>
        </p:spPr>
        <p:txBody>
          <a:bodyPr>
            <a:normAutofit fontScale="92500" lnSpcReduction="20000"/>
          </a:bodyPr>
          <a:lstStyle/>
          <a:p>
            <a:r>
              <a:rPr lang="en-GB" sz="1800" dirty="0"/>
              <a:t>Gifted and talented children are those identified by professionally qualified persons who, by virtue of outstanding abilities, are capable of high performance. These are children who require differential educational programs and/or services beyond those provided by the regular school program in order to realize their contribution to self and the society. Children capable of high performance include those with demonstrated achievement and/or potential ability in any of the following areas, singly or in combination – </a:t>
            </a:r>
          </a:p>
          <a:p>
            <a:r>
              <a:rPr lang="en-GB" sz="1800" dirty="0"/>
              <a:t>• </a:t>
            </a:r>
            <a:r>
              <a:rPr lang="en-GB" sz="1800" dirty="0" err="1"/>
              <a:t>Gallu</a:t>
            </a:r>
            <a:r>
              <a:rPr lang="en-GB" sz="1800" dirty="0"/>
              <a:t> </a:t>
            </a:r>
            <a:r>
              <a:rPr lang="en-GB" sz="1800" dirty="0" err="1"/>
              <a:t>deallusol</a:t>
            </a:r>
            <a:r>
              <a:rPr lang="en-GB" sz="1800" dirty="0"/>
              <a:t>  </a:t>
            </a:r>
            <a:r>
              <a:rPr lang="en-GB" sz="1800" dirty="0" err="1"/>
              <a:t>cyffredinol</a:t>
            </a:r>
            <a:r>
              <a:rPr lang="en-GB" sz="1800" dirty="0"/>
              <a:t>:</a:t>
            </a:r>
          </a:p>
          <a:p>
            <a:r>
              <a:rPr lang="en-GB" sz="1800" dirty="0"/>
              <a:t> • </a:t>
            </a:r>
            <a:r>
              <a:rPr lang="en-GB" sz="1800" dirty="0" err="1"/>
              <a:t>Tueddfryd</a:t>
            </a:r>
            <a:r>
              <a:rPr lang="en-GB" sz="1800" dirty="0"/>
              <a:t> </a:t>
            </a:r>
            <a:r>
              <a:rPr lang="en-GB" sz="1800" dirty="0" err="1"/>
              <a:t>academaidd</a:t>
            </a:r>
            <a:r>
              <a:rPr lang="en-GB" sz="1800" dirty="0"/>
              <a:t> </a:t>
            </a:r>
            <a:r>
              <a:rPr lang="en-GB" sz="1800" dirty="0" err="1"/>
              <a:t>benodol</a:t>
            </a:r>
            <a:r>
              <a:rPr lang="en-GB" sz="1800" dirty="0"/>
              <a:t>:</a:t>
            </a:r>
          </a:p>
          <a:p>
            <a:r>
              <a:rPr lang="en-GB" sz="1800" dirty="0"/>
              <a:t> • </a:t>
            </a:r>
            <a:r>
              <a:rPr lang="en-GB" sz="1800" dirty="0" err="1"/>
              <a:t>Meddwl</a:t>
            </a:r>
            <a:r>
              <a:rPr lang="en-GB" sz="1800" dirty="0"/>
              <a:t> </a:t>
            </a:r>
            <a:r>
              <a:rPr lang="en-GB" sz="1800" dirty="0" err="1"/>
              <a:t>creadigol</a:t>
            </a:r>
            <a:r>
              <a:rPr lang="en-GB" sz="1800" dirty="0"/>
              <a:t> a </a:t>
            </a:r>
            <a:r>
              <a:rPr lang="en-GB" sz="1800" dirty="0" err="1"/>
              <a:t>chynhyrchiol</a:t>
            </a:r>
            <a:r>
              <a:rPr lang="en-GB" sz="1800" dirty="0"/>
              <a:t>; </a:t>
            </a:r>
          </a:p>
          <a:p>
            <a:r>
              <a:rPr lang="en-GB" sz="1800" dirty="0"/>
              <a:t>• </a:t>
            </a:r>
            <a:r>
              <a:rPr lang="en-GB" sz="1800" dirty="0" err="1"/>
              <a:t>Gallu</a:t>
            </a:r>
            <a:r>
              <a:rPr lang="en-GB" sz="1800" dirty="0"/>
              <a:t> </a:t>
            </a:r>
            <a:r>
              <a:rPr lang="en-GB" sz="1800" dirty="0" err="1"/>
              <a:t>arweinyddol</a:t>
            </a:r>
            <a:r>
              <a:rPr lang="en-GB" sz="1800" dirty="0"/>
              <a:t>; </a:t>
            </a:r>
          </a:p>
          <a:p>
            <a:r>
              <a:rPr lang="en-GB" sz="1800" dirty="0"/>
              <a:t>• </a:t>
            </a:r>
            <a:r>
              <a:rPr lang="en-GB" sz="1800" dirty="0" err="1"/>
              <a:t>Celfyddydau</a:t>
            </a:r>
            <a:r>
              <a:rPr lang="en-GB" sz="1800" dirty="0"/>
              <a:t> </a:t>
            </a:r>
            <a:r>
              <a:rPr lang="en-GB" sz="1800" dirty="0" err="1"/>
              <a:t>perfformio</a:t>
            </a:r>
            <a:r>
              <a:rPr lang="en-GB" sz="1800" dirty="0"/>
              <a:t> a </a:t>
            </a:r>
            <a:r>
              <a:rPr lang="en-GB" sz="1800" dirty="0" err="1"/>
              <a:t>gweladol</a:t>
            </a:r>
            <a:r>
              <a:rPr lang="en-GB" sz="1800" dirty="0"/>
              <a:t>; </a:t>
            </a:r>
          </a:p>
          <a:p>
            <a:r>
              <a:rPr lang="en-GB" sz="1800" dirty="0"/>
              <a:t>• </a:t>
            </a:r>
            <a:r>
              <a:rPr lang="en-GB" sz="1800" dirty="0" err="1"/>
              <a:t>Gallu</a:t>
            </a:r>
            <a:r>
              <a:rPr lang="en-GB" sz="1800" dirty="0"/>
              <a:t> </a:t>
            </a:r>
            <a:r>
              <a:rPr lang="en-GB" sz="1800" dirty="0" err="1"/>
              <a:t>seicoechddygol</a:t>
            </a:r>
            <a:r>
              <a:rPr lang="en-GB" sz="1800" dirty="0"/>
              <a:t> (psychomotor).</a:t>
            </a:r>
          </a:p>
          <a:p>
            <a:pPr marL="0" indent="0" algn="r">
              <a:buNone/>
            </a:pPr>
            <a:r>
              <a:rPr lang="en-GB" dirty="0"/>
              <a:t> (Marland, 1972) </a:t>
            </a:r>
          </a:p>
          <a:p>
            <a:endParaRPr lang="en-GB" dirty="0"/>
          </a:p>
        </p:txBody>
      </p:sp>
    </p:spTree>
    <p:extLst>
      <p:ext uri="{BB962C8B-B14F-4D97-AF65-F5344CB8AC3E}">
        <p14:creationId xmlns:p14="http://schemas.microsoft.com/office/powerpoint/2010/main" val="1170818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with medium confidence">
            <a:extLst>
              <a:ext uri="{FF2B5EF4-FFF2-40B4-BE49-F238E27FC236}">
                <a16:creationId xmlns:a16="http://schemas.microsoft.com/office/drawing/2014/main" id="{755DB632-3EA3-4E77-8D9D-58EB1D6C4F70}"/>
              </a:ext>
            </a:extLst>
          </p:cNvPr>
          <p:cNvPicPr>
            <a:picLocks noChangeAspect="1"/>
          </p:cNvPicPr>
          <p:nvPr/>
        </p:nvPicPr>
        <p:blipFill rotWithShape="1">
          <a:blip r:embed="rId3"/>
          <a:srcRect l="21923" t="26667" r="22378" b="32083"/>
          <a:stretch/>
        </p:blipFill>
        <p:spPr>
          <a:xfrm>
            <a:off x="643467" y="733583"/>
            <a:ext cx="10905066" cy="5390833"/>
          </a:xfrm>
          <a:prstGeom prst="rect">
            <a:avLst/>
          </a:prstGeom>
        </p:spPr>
      </p:pic>
    </p:spTree>
    <p:extLst>
      <p:ext uri="{BB962C8B-B14F-4D97-AF65-F5344CB8AC3E}">
        <p14:creationId xmlns:p14="http://schemas.microsoft.com/office/powerpoint/2010/main" val="3023888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C8834DD-96B1-484B-9D94-2A117C3B7D2B}"/>
              </a:ext>
            </a:extLst>
          </p:cNvPr>
          <p:cNvPicPr>
            <a:picLocks noGrp="1" noChangeAspect="1"/>
          </p:cNvPicPr>
          <p:nvPr>
            <p:ph idx="1"/>
          </p:nvPr>
        </p:nvPicPr>
        <p:blipFill rotWithShape="1">
          <a:blip r:embed="rId3"/>
          <a:srcRect l="22446" t="31102" r="23969" b="18394"/>
          <a:stretch/>
        </p:blipFill>
        <p:spPr>
          <a:xfrm>
            <a:off x="1250703" y="571500"/>
            <a:ext cx="9538840" cy="5993605"/>
          </a:xfrm>
        </p:spPr>
      </p:pic>
    </p:spTree>
    <p:extLst>
      <p:ext uri="{BB962C8B-B14F-4D97-AF65-F5344CB8AC3E}">
        <p14:creationId xmlns:p14="http://schemas.microsoft.com/office/powerpoint/2010/main" val="1933253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24A84ACC-A0FE-432D-8A6E-4840FF56B654}"/>
              </a:ext>
            </a:extLst>
          </p:cNvPr>
          <p:cNvGraphicFramePr>
            <a:graphicFrameLocks noGrp="1"/>
          </p:cNvGraphicFramePr>
          <p:nvPr>
            <p:ph idx="1"/>
            <p:extLst>
              <p:ext uri="{D42A27DB-BD31-4B8C-83A1-F6EECF244321}">
                <p14:modId xmlns:p14="http://schemas.microsoft.com/office/powerpoint/2010/main" val="466665974"/>
              </p:ext>
            </p:extLst>
          </p:nvPr>
        </p:nvGraphicFramePr>
        <p:xfrm>
          <a:off x="476834" y="802205"/>
          <a:ext cx="11134141" cy="51731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D4674C87-88FD-44EF-A64E-52C0EEB9BCD8}"/>
              </a:ext>
            </a:extLst>
          </p:cNvPr>
          <p:cNvSpPr txBox="1"/>
          <p:nvPr/>
        </p:nvSpPr>
        <p:spPr>
          <a:xfrm>
            <a:off x="476834" y="885081"/>
            <a:ext cx="4108360" cy="923330"/>
          </a:xfrm>
          <a:prstGeom prst="rect">
            <a:avLst/>
          </a:prstGeom>
          <a:noFill/>
        </p:spPr>
        <p:txBody>
          <a:bodyPr wrap="square" lIns="91440" tIns="45720" rIns="91440" bIns="45720" rtlCol="0" anchor="t">
            <a:spAutoFit/>
          </a:bodyPr>
          <a:lstStyle/>
          <a:p>
            <a:r>
              <a:rPr lang="en-GB" dirty="0" err="1"/>
              <a:t>Mewn</a:t>
            </a:r>
            <a:r>
              <a:rPr lang="en-GB" dirty="0"/>
              <a:t> </a:t>
            </a:r>
            <a:r>
              <a:rPr lang="en-GB" dirty="0" err="1"/>
              <a:t>parau</a:t>
            </a:r>
            <a:r>
              <a:rPr lang="en-GB" dirty="0"/>
              <a:t> </a:t>
            </a:r>
            <a:r>
              <a:rPr lang="en-GB" dirty="0" err="1"/>
              <a:t>cytunwch</a:t>
            </a:r>
            <a:r>
              <a:rPr lang="en-GB" dirty="0"/>
              <a:t> </a:t>
            </a:r>
            <a:r>
              <a:rPr lang="en-GB" dirty="0" err="1"/>
              <a:t>ar</a:t>
            </a:r>
            <a:r>
              <a:rPr lang="en-GB" dirty="0"/>
              <a:t>, a </a:t>
            </a:r>
            <a:r>
              <a:rPr lang="en-GB" dirty="0" err="1"/>
              <a:t>labelwch</a:t>
            </a:r>
            <a:r>
              <a:rPr lang="en-GB" dirty="0"/>
              <a:t> </a:t>
            </a:r>
            <a:r>
              <a:rPr lang="en-GB" dirty="0" err="1"/>
              <a:t>lun</a:t>
            </a:r>
            <a:r>
              <a:rPr lang="en-GB" dirty="0"/>
              <a:t> </a:t>
            </a:r>
            <a:r>
              <a:rPr lang="en-GB" dirty="0" err="1"/>
              <a:t>ar</a:t>
            </a:r>
            <a:r>
              <a:rPr lang="en-GB" dirty="0"/>
              <a:t> </a:t>
            </a:r>
            <a:r>
              <a:rPr lang="en-GB" dirty="0" err="1"/>
              <a:t>gyfansawdd</a:t>
            </a:r>
            <a:r>
              <a:rPr lang="en-GB" dirty="0"/>
              <a:t> </a:t>
            </a:r>
            <a:r>
              <a:rPr lang="en-GB" dirty="0" err="1"/>
              <a:t>dysgwr</a:t>
            </a:r>
            <a:r>
              <a:rPr lang="en-GB" dirty="0"/>
              <a:t> </a:t>
            </a:r>
            <a:r>
              <a:rPr lang="en-GB" dirty="0" err="1"/>
              <a:t>MATh</a:t>
            </a:r>
            <a:r>
              <a:rPr lang="en-GB" dirty="0"/>
              <a:t> </a:t>
            </a:r>
            <a:r>
              <a:rPr lang="en-GB" dirty="0" err="1"/>
              <a:t>o’r</a:t>
            </a:r>
            <a:r>
              <a:rPr lang="en-GB" dirty="0"/>
              <a:t> </a:t>
            </a:r>
            <a:r>
              <a:rPr lang="en-GB" dirty="0" err="1"/>
              <a:t>ysgol</a:t>
            </a:r>
            <a:r>
              <a:rPr lang="en-GB" dirty="0"/>
              <a:t> PAP.</a:t>
            </a:r>
          </a:p>
        </p:txBody>
      </p:sp>
    </p:spTree>
    <p:extLst>
      <p:ext uri="{BB962C8B-B14F-4D97-AF65-F5344CB8AC3E}">
        <p14:creationId xmlns:p14="http://schemas.microsoft.com/office/powerpoint/2010/main" val="921964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10;&#10;Description automatically generated with low confidence">
            <a:extLst>
              <a:ext uri="{FF2B5EF4-FFF2-40B4-BE49-F238E27FC236}">
                <a16:creationId xmlns:a16="http://schemas.microsoft.com/office/drawing/2014/main" id="{23C62D2E-9397-4A51-9387-BF3F6A58268B}"/>
              </a:ext>
            </a:extLst>
          </p:cNvPr>
          <p:cNvPicPr>
            <a:picLocks noChangeAspect="1"/>
          </p:cNvPicPr>
          <p:nvPr/>
        </p:nvPicPr>
        <p:blipFill rotWithShape="1">
          <a:blip r:embed="rId3"/>
          <a:srcRect l="24105" t="38216" r="28883" b="21784"/>
          <a:stretch/>
        </p:blipFill>
        <p:spPr>
          <a:xfrm>
            <a:off x="1191374" y="643467"/>
            <a:ext cx="8487100" cy="4820163"/>
          </a:xfrm>
          <a:prstGeom prst="rect">
            <a:avLst/>
          </a:prstGeom>
          <a:effectLst>
            <a:softEdge rad="12700"/>
          </a:effectLst>
        </p:spPr>
      </p:pic>
      <p:sp>
        <p:nvSpPr>
          <p:cNvPr id="12" name="TextBox 11">
            <a:extLst>
              <a:ext uri="{FF2B5EF4-FFF2-40B4-BE49-F238E27FC236}">
                <a16:creationId xmlns:a16="http://schemas.microsoft.com/office/drawing/2014/main" id="{044EB2D5-99ED-4348-B55C-25D872DC0A5D}"/>
              </a:ext>
            </a:extLst>
          </p:cNvPr>
          <p:cNvSpPr txBox="1"/>
          <p:nvPr/>
        </p:nvSpPr>
        <p:spPr>
          <a:xfrm>
            <a:off x="4900411" y="5356366"/>
            <a:ext cx="6721163" cy="646331"/>
          </a:xfrm>
          <a:prstGeom prst="rect">
            <a:avLst/>
          </a:prstGeom>
          <a:noFill/>
        </p:spPr>
        <p:txBody>
          <a:bodyPr wrap="square">
            <a:spAutoFit/>
          </a:bodyPr>
          <a:lstStyle/>
          <a:p>
            <a:r>
              <a:rPr lang="en-GB" dirty="0"/>
              <a:t>SAGE © Clive </a:t>
            </a:r>
            <a:r>
              <a:rPr lang="en-GB" dirty="0" err="1"/>
              <a:t>Tunnicliffe</a:t>
            </a:r>
            <a:r>
              <a:rPr lang="en-GB" dirty="0"/>
              <a:t> 2010 SAGE Books Page 11 of 12 SAGE Books - Defining Able, Gifted and Talented • multiple intelligences</a:t>
            </a:r>
          </a:p>
        </p:txBody>
      </p:sp>
    </p:spTree>
    <p:extLst>
      <p:ext uri="{BB962C8B-B14F-4D97-AF65-F5344CB8AC3E}">
        <p14:creationId xmlns:p14="http://schemas.microsoft.com/office/powerpoint/2010/main" val="2843608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CFF07-EB18-44DB-BB4B-1A966C60F6FB}"/>
              </a:ext>
            </a:extLst>
          </p:cNvPr>
          <p:cNvSpPr>
            <a:spLocks noGrp="1"/>
          </p:cNvSpPr>
          <p:nvPr>
            <p:ph type="title"/>
          </p:nvPr>
        </p:nvSpPr>
        <p:spPr>
          <a:xfrm>
            <a:off x="446533" y="541170"/>
            <a:ext cx="11029616" cy="663005"/>
          </a:xfrm>
        </p:spPr>
        <p:txBody>
          <a:bodyPr/>
          <a:lstStyle/>
          <a:p>
            <a:r>
              <a:rPr lang="cy-GB" dirty="0" err="1"/>
              <a:t>Principles</a:t>
            </a:r>
            <a:r>
              <a:rPr lang="cy-GB" dirty="0"/>
              <a:t> of </a:t>
            </a:r>
            <a:r>
              <a:rPr lang="cy-GB" dirty="0" err="1"/>
              <a:t>good</a:t>
            </a:r>
            <a:r>
              <a:rPr lang="cy-GB" dirty="0"/>
              <a:t> </a:t>
            </a:r>
            <a:r>
              <a:rPr lang="cy-GB" dirty="0" err="1"/>
              <a:t>practice</a:t>
            </a:r>
            <a:endParaRPr lang="en-GB" dirty="0" err="1"/>
          </a:p>
        </p:txBody>
      </p:sp>
      <p:sp>
        <p:nvSpPr>
          <p:cNvPr id="6" name="TextBox 5">
            <a:extLst>
              <a:ext uri="{FF2B5EF4-FFF2-40B4-BE49-F238E27FC236}">
                <a16:creationId xmlns:a16="http://schemas.microsoft.com/office/drawing/2014/main" id="{2E8BC091-B03A-49FA-A846-9BE94EB74B80}"/>
              </a:ext>
            </a:extLst>
          </p:cNvPr>
          <p:cNvSpPr txBox="1"/>
          <p:nvPr/>
        </p:nvSpPr>
        <p:spPr>
          <a:xfrm>
            <a:off x="497480" y="1255690"/>
            <a:ext cx="10760299" cy="5262979"/>
          </a:xfrm>
          <a:prstGeom prst="rect">
            <a:avLst/>
          </a:prstGeom>
          <a:noFill/>
        </p:spPr>
        <p:txBody>
          <a:bodyPr wrap="square" rtlCol="0">
            <a:spAutoFit/>
          </a:bodyPr>
          <a:lstStyle/>
          <a:p>
            <a:pPr algn="l"/>
            <a:r>
              <a:rPr lang="en-GB" sz="1600" b="0" i="0" dirty="0">
                <a:solidFill>
                  <a:srgbClr val="555555"/>
                </a:solidFill>
                <a:effectLst/>
                <a:latin typeface="Open Sans" panose="020B0606030504020204" pitchFamily="34" charset="0"/>
              </a:rPr>
              <a:t>A Framework of Support for Teachers and Children</a:t>
            </a:r>
          </a:p>
          <a:p>
            <a:pPr algn="l"/>
            <a:endParaRPr lang="en-GB" sz="1600" b="0" i="0" dirty="0">
              <a:solidFill>
                <a:srgbClr val="555555"/>
              </a:solidFill>
              <a:effectLst/>
              <a:latin typeface="Open Sans" panose="020B0606030504020204" pitchFamily="34" charset="0"/>
            </a:endParaRPr>
          </a:p>
          <a:p>
            <a:pPr algn="l"/>
            <a:r>
              <a:rPr lang="en-GB" sz="1600" b="0" i="1" dirty="0">
                <a:solidFill>
                  <a:srgbClr val="2E2E2E"/>
                </a:solidFill>
                <a:effectLst/>
                <a:latin typeface="Open Sans" panose="020B0606030504020204" pitchFamily="34" charset="0"/>
              </a:rPr>
              <a:t>If inclusionary classrooms are committed to serving all students they must choose to include, both physically and philosophically, even the more extremely gifted children as well as children with the most severe disabilities. This means more for both groups than simply being in attendance in the regular classroom, it means respecting and teaching one's students to respect the unique developmental paths of each individual, no matter how unusual; providing access to a developmentally appropriate curriculum; and providing related support services.</a:t>
            </a:r>
            <a:endParaRPr lang="en-GB" sz="1600" b="0" i="1" dirty="0">
              <a:solidFill>
                <a:srgbClr val="006ACC"/>
              </a:solidFill>
              <a:effectLst/>
              <a:latin typeface="Open Sans" panose="020B0606030504020204" pitchFamily="34" charset="0"/>
            </a:endParaRPr>
          </a:p>
          <a:p>
            <a:pPr algn="l"/>
            <a:endParaRPr lang="en-GB" sz="1600" b="0" i="0" dirty="0">
              <a:solidFill>
                <a:srgbClr val="2E2E2E"/>
              </a:solidFill>
              <a:effectLst/>
              <a:latin typeface="Open Sans" panose="020B0606030504020204" pitchFamily="34" charset="0"/>
            </a:endParaRPr>
          </a:p>
          <a:p>
            <a:pPr algn="l"/>
            <a:r>
              <a:rPr lang="en-GB" sz="1600" b="0" i="0" dirty="0">
                <a:solidFill>
                  <a:srgbClr val="2E2E2E"/>
                </a:solidFill>
                <a:effectLst/>
                <a:latin typeface="Open Sans" panose="020B0606030504020204" pitchFamily="34" charset="0"/>
              </a:rPr>
              <a:t>The greatest concerns about educational provision for gifted and talented pupils has related to the coherence and progression of learning. A large amount of provision is inappropriate.</a:t>
            </a:r>
            <a:endParaRPr lang="en-GB" sz="1600" b="0" i="0" dirty="0">
              <a:solidFill>
                <a:srgbClr val="006ACC"/>
              </a:solidFill>
              <a:effectLst/>
              <a:latin typeface="Open Sans" panose="020B0606030504020204" pitchFamily="34" charset="0"/>
            </a:endParaRPr>
          </a:p>
          <a:p>
            <a:pPr algn="l"/>
            <a:endParaRPr lang="en-GB" sz="1600" b="0" i="0" dirty="0">
              <a:solidFill>
                <a:srgbClr val="2E2E2E"/>
              </a:solidFill>
              <a:effectLst/>
              <a:latin typeface="Open Sans" panose="020B0606030504020204" pitchFamily="34" charset="0"/>
            </a:endParaRPr>
          </a:p>
          <a:p>
            <a:pPr algn="l"/>
            <a:r>
              <a:rPr lang="en-GB" sz="1600" b="0" i="1" dirty="0">
                <a:solidFill>
                  <a:srgbClr val="2E2E2E"/>
                </a:solidFill>
                <a:effectLst/>
                <a:latin typeface="Open Sans" panose="020B0606030504020204" pitchFamily="34" charset="0"/>
              </a:rPr>
              <a:t>We provide a </a:t>
            </a:r>
            <a:r>
              <a:rPr lang="en-GB" sz="1600" b="0" i="1" dirty="0" err="1">
                <a:solidFill>
                  <a:srgbClr val="2E2E2E"/>
                </a:solidFill>
                <a:effectLst/>
                <a:latin typeface="Open Sans" panose="020B0606030504020204" pitchFamily="34" charset="0"/>
              </a:rPr>
              <a:t>pullout</a:t>
            </a:r>
            <a:r>
              <a:rPr lang="en-GB" sz="1600" b="0" i="1" dirty="0">
                <a:solidFill>
                  <a:srgbClr val="2E2E2E"/>
                </a:solidFill>
                <a:effectLst/>
                <a:latin typeface="Open Sans" panose="020B0606030504020204" pitchFamily="34" charset="0"/>
              </a:rPr>
              <a:t> programme, an accelerated course, an honours class, a special class or some other program with a clever acronym and consider that we have provided adequately for the </a:t>
            </a:r>
            <a:r>
              <a:rPr lang="en-GB" sz="1600" b="0" i="1" dirty="0" err="1">
                <a:solidFill>
                  <a:srgbClr val="2E2E2E"/>
                </a:solidFill>
                <a:effectLst/>
                <a:latin typeface="Open Sans" panose="020B0606030504020204" pitchFamily="34" charset="0"/>
              </a:rPr>
              <a:t>gifted.</a:t>
            </a:r>
            <a:r>
              <a:rPr lang="en-GB" sz="1600" i="1" dirty="0" err="1">
                <a:solidFill>
                  <a:srgbClr val="006ACC"/>
                </a:solidFill>
                <a:latin typeface="Open Sans" panose="020B0606030504020204" pitchFamily="34" charset="0"/>
              </a:rPr>
              <a:t>i</a:t>
            </a:r>
            <a:endParaRPr lang="en-GB" sz="1600" i="1" dirty="0">
              <a:solidFill>
                <a:srgbClr val="006ACC"/>
              </a:solidFill>
              <a:latin typeface="Open Sans" panose="020B0606030504020204" pitchFamily="34" charset="0"/>
            </a:endParaRPr>
          </a:p>
          <a:p>
            <a:pPr algn="l"/>
            <a:endParaRPr lang="en-GB" sz="1600" b="0" i="0" dirty="0">
              <a:solidFill>
                <a:srgbClr val="2E2E2E"/>
              </a:solidFill>
              <a:effectLst/>
              <a:latin typeface="Open Sans" panose="020B0606030504020204" pitchFamily="34" charset="0"/>
            </a:endParaRPr>
          </a:p>
          <a:p>
            <a:pPr algn="l"/>
            <a:r>
              <a:rPr lang="en-GB" sz="1600" b="0" i="0" dirty="0">
                <a:solidFill>
                  <a:srgbClr val="2E2E2E"/>
                </a:solidFill>
                <a:effectLst/>
                <a:latin typeface="Open Sans" panose="020B0606030504020204" pitchFamily="34" charset="0"/>
              </a:rPr>
              <a:t>A lot of provision is </a:t>
            </a:r>
            <a:r>
              <a:rPr lang="en-GB" sz="1600" b="0" i="1" dirty="0">
                <a:solidFill>
                  <a:srgbClr val="2E2E2E"/>
                </a:solidFill>
                <a:effectLst/>
                <a:latin typeface="Open Sans" panose="020B0606030504020204" pitchFamily="34" charset="0"/>
              </a:rPr>
              <a:t>ad hoc:</a:t>
            </a:r>
            <a:endParaRPr lang="en-GB" sz="1600" b="0" i="0" dirty="0">
              <a:solidFill>
                <a:srgbClr val="2E2E2E"/>
              </a:solidFill>
              <a:effectLst/>
              <a:latin typeface="Open Sans" panose="020B0606030504020204" pitchFamily="34" charset="0"/>
            </a:endParaRPr>
          </a:p>
          <a:p>
            <a:pPr algn="l"/>
            <a:r>
              <a:rPr lang="en-GB" sz="1600" b="0" i="1" dirty="0">
                <a:solidFill>
                  <a:srgbClr val="2E2E2E"/>
                </a:solidFill>
                <a:effectLst/>
                <a:latin typeface="Open Sans" panose="020B0606030504020204" pitchFamily="34" charset="0"/>
              </a:rPr>
              <a:t>… fragmentary learning experiences, lacking in complex form, long-range purpose, or clear directionality.</a:t>
            </a:r>
            <a:endParaRPr lang="en-GB" sz="1600" b="0" i="1" dirty="0">
              <a:solidFill>
                <a:srgbClr val="006ACC"/>
              </a:solidFill>
              <a:effectLst/>
              <a:latin typeface="Open Sans" panose="020B0606030504020204" pitchFamily="34" charset="0"/>
            </a:endParaRPr>
          </a:p>
          <a:p>
            <a:pPr algn="l"/>
            <a:endParaRPr lang="en-GB" sz="1600" b="0" i="0" dirty="0">
              <a:solidFill>
                <a:srgbClr val="2E2E2E"/>
              </a:solidFill>
              <a:effectLst/>
              <a:latin typeface="Open Sans" panose="020B0606030504020204" pitchFamily="34" charset="0"/>
            </a:endParaRPr>
          </a:p>
          <a:p>
            <a:pPr algn="l"/>
            <a:r>
              <a:rPr lang="en-GB" sz="1600" b="0" i="0" dirty="0">
                <a:solidFill>
                  <a:srgbClr val="2E2E2E"/>
                </a:solidFill>
                <a:effectLst/>
                <a:latin typeface="Open Sans" panose="020B0606030504020204" pitchFamily="34" charset="0"/>
              </a:rPr>
              <a:t>Providing an appropriate, coherent and planned programme for upwards of 30 pupils in a class can be a daunting task and we cannot be expected to do it on our own.</a:t>
            </a:r>
          </a:p>
          <a:p>
            <a:pPr algn="l"/>
            <a:endParaRPr lang="en-GB" sz="1600" b="0" i="0" dirty="0">
              <a:solidFill>
                <a:srgbClr val="2E2E2E"/>
              </a:solidFill>
              <a:effectLst/>
              <a:latin typeface="Open Sans" panose="020B0606030504020204" pitchFamily="34" charset="0"/>
            </a:endParaRPr>
          </a:p>
          <a:p>
            <a:r>
              <a:rPr lang="en-GB" sz="1600" b="0" i="0" dirty="0">
                <a:solidFill>
                  <a:srgbClr val="333333"/>
                </a:solidFill>
                <a:effectLst/>
                <a:latin typeface="Open Sans" panose="020B0606030504020204" pitchFamily="34" charset="0"/>
              </a:rPr>
              <a:t>Smith, C. (2005). </a:t>
            </a:r>
            <a:r>
              <a:rPr lang="en-GB" sz="1600" b="0" i="1" dirty="0">
                <a:solidFill>
                  <a:srgbClr val="333333"/>
                </a:solidFill>
                <a:effectLst/>
                <a:latin typeface="Open Sans" panose="020B0606030504020204" pitchFamily="34" charset="0"/>
              </a:rPr>
              <a:t>Teaching gifted and talented pupils in the primary school: A practical guide</a:t>
            </a:r>
            <a:r>
              <a:rPr lang="en-GB" sz="1600" b="0" i="0" dirty="0">
                <a:solidFill>
                  <a:srgbClr val="333333"/>
                </a:solidFill>
                <a:effectLst/>
                <a:latin typeface="Open Sans" panose="020B0606030504020204" pitchFamily="34" charset="0"/>
              </a:rPr>
              <a:t>. SAGE Publications Ltd, </a:t>
            </a:r>
            <a:endParaRPr lang="en-GB" sz="1600" dirty="0"/>
          </a:p>
        </p:txBody>
      </p:sp>
    </p:spTree>
    <p:extLst>
      <p:ext uri="{BB962C8B-B14F-4D97-AF65-F5344CB8AC3E}">
        <p14:creationId xmlns:p14="http://schemas.microsoft.com/office/powerpoint/2010/main" val="700434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4AF0D-93EE-4DBC-8E27-6A2022252BA6}"/>
              </a:ext>
            </a:extLst>
          </p:cNvPr>
          <p:cNvSpPr>
            <a:spLocks noGrp="1"/>
          </p:cNvSpPr>
          <p:nvPr>
            <p:ph type="title"/>
          </p:nvPr>
        </p:nvSpPr>
        <p:spPr/>
        <p:txBody>
          <a:bodyPr/>
          <a:lstStyle/>
          <a:p>
            <a:r>
              <a:rPr lang="cy-GB" dirty="0"/>
              <a:t>ASTUDIAETHAU ACHOS – SUT ALLWN NI </a:t>
            </a:r>
            <a:r>
              <a:rPr lang="cy-GB" dirty="0" err="1"/>
              <a:t>GYnORTHWYO</a:t>
            </a:r>
            <a:r>
              <a:rPr lang="cy-GB" dirty="0"/>
              <a:t> EIN DYSGWYR MATH?</a:t>
            </a:r>
            <a:endParaRPr lang="en-GB" dirty="0"/>
          </a:p>
        </p:txBody>
      </p:sp>
      <p:sp>
        <p:nvSpPr>
          <p:cNvPr id="4" name="TextBox 3">
            <a:extLst>
              <a:ext uri="{FF2B5EF4-FFF2-40B4-BE49-F238E27FC236}">
                <a16:creationId xmlns:a16="http://schemas.microsoft.com/office/drawing/2014/main" id="{59E0877E-6519-49E6-AFE1-6101917AEA70}"/>
              </a:ext>
            </a:extLst>
          </p:cNvPr>
          <p:cNvSpPr txBox="1"/>
          <p:nvPr/>
        </p:nvSpPr>
        <p:spPr>
          <a:xfrm>
            <a:off x="857428" y="2019063"/>
            <a:ext cx="10289136" cy="4401205"/>
          </a:xfrm>
          <a:prstGeom prst="rect">
            <a:avLst/>
          </a:prstGeom>
          <a:noFill/>
        </p:spPr>
        <p:txBody>
          <a:bodyPr wrap="square" rtlCol="0">
            <a:spAutoFit/>
          </a:bodyPr>
          <a:lstStyle/>
          <a:p>
            <a:r>
              <a:rPr lang="cy-GB" sz="2000" dirty="0"/>
              <a:t>Mae ein dull o gyfathrebu gyda’r plant nid yn unig yr hyn rydyn ni’n dweud, er bod rhain yn elfennol bwysig, ond mae e hefyd am y negeseuon tawedog/distaw sydd yn cael eu trosglwyddo.</a:t>
            </a:r>
          </a:p>
          <a:p>
            <a:endParaRPr lang="cy-GB" sz="2000" dirty="0"/>
          </a:p>
          <a:p>
            <a:r>
              <a:rPr lang="cy-GB" sz="2000" dirty="0"/>
              <a:t>Astudiaeth Achos</a:t>
            </a:r>
          </a:p>
          <a:p>
            <a:endParaRPr lang="cy-GB" sz="2000" dirty="0"/>
          </a:p>
          <a:p>
            <a:r>
              <a:rPr lang="cy-GB" sz="2000" dirty="0"/>
              <a:t>Roedd un dosbarth arsylwais yn astudio Rhyfeloedd Annibyniaeth yr Alban.  Roedd Robert yn wybodus tu hwnt am y testun ac roedd </a:t>
            </a:r>
            <a:r>
              <a:rPr lang="cy-GB" sz="2000" dirty="0" err="1"/>
              <a:t>e’n</a:t>
            </a:r>
            <a:r>
              <a:rPr lang="cy-GB" sz="2000" dirty="0"/>
              <a:t> awyddus iawn i’r athro wybod hyn.  Ond, yn fuan fe ddeallodd nad oedd hyn o gymorth i’r athro iddo fe wybod gormod oherwydd ni ofynnwyd iddo i gyfrannu i’r dosbarth nac ateb cwestiwn.  Cadarnhawyd hyn yn gynnar yn y wers pan ddwedodd yr athro, ‘Rwyt ti i weld yn gwybod y cyfan am hyn Robert, felly rho dy law lawr a rho gyfle i’r gweddill’. Fe dreuliodd Robert y chwe wythnos ganlynol yn astudio testun roedd </a:t>
            </a:r>
            <a:r>
              <a:rPr lang="cy-GB" sz="2000" dirty="0" err="1"/>
              <a:t>e’n</a:t>
            </a:r>
            <a:r>
              <a:rPr lang="cy-GB" sz="2000" dirty="0"/>
              <a:t> ei wybod ac yn ei ddeall yn dda.  Does dim amheuaeth iddo ddysgu’r wers werthfawr o’r anfanteision o fod yn geffyl blaen y dosbarth.</a:t>
            </a:r>
            <a:endParaRPr lang="en-GB" sz="2000" dirty="0"/>
          </a:p>
        </p:txBody>
      </p:sp>
    </p:spTree>
    <p:extLst>
      <p:ext uri="{BB962C8B-B14F-4D97-AF65-F5344CB8AC3E}">
        <p14:creationId xmlns:p14="http://schemas.microsoft.com/office/powerpoint/2010/main" val="1066661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E3C82-CD5C-4F2F-99C7-350259521163}"/>
              </a:ext>
            </a:extLst>
          </p:cNvPr>
          <p:cNvSpPr>
            <a:spLocks noGrp="1"/>
          </p:cNvSpPr>
          <p:nvPr>
            <p:ph type="title"/>
          </p:nvPr>
        </p:nvSpPr>
        <p:spPr>
          <a:xfrm>
            <a:off x="581191" y="550765"/>
            <a:ext cx="11029616" cy="1188720"/>
          </a:xfrm>
        </p:spPr>
        <p:txBody>
          <a:bodyPr>
            <a:normAutofit fontScale="90000"/>
          </a:bodyPr>
          <a:lstStyle/>
          <a:p>
            <a:r>
              <a:rPr lang="cy-GB" sz="2500" dirty="0">
                <a:latin typeface="Open Sans" panose="020B0606030504020204" pitchFamily="34" charset="0"/>
                <a:ea typeface="Open Sans" panose="020B0606030504020204" pitchFamily="34" charset="0"/>
                <a:cs typeface="Open Sans" panose="020B0606030504020204" pitchFamily="34" charset="0"/>
              </a:rPr>
              <a:t>MAE’R MODD RYDYN NI’N YMATEB I DDEWISIADAU’R PLANT A’U HYMDRECHION YN BWYSIG. Mae ambell adborth yn fwy cadarnhaol nac eraill. Er mwyn bod yn gadarnhaol mae angen iddo fod yn:</a:t>
            </a:r>
            <a:endParaRPr lang="en-GB" sz="25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Content Placeholder 2">
            <a:extLst>
              <a:ext uri="{FF2B5EF4-FFF2-40B4-BE49-F238E27FC236}">
                <a16:creationId xmlns:a16="http://schemas.microsoft.com/office/drawing/2014/main" id="{B619C14B-4301-4869-BCE9-84640AB1F524}"/>
              </a:ext>
            </a:extLst>
          </p:cNvPr>
          <p:cNvSpPr>
            <a:spLocks noGrp="1"/>
          </p:cNvSpPr>
          <p:nvPr>
            <p:ph idx="1"/>
          </p:nvPr>
        </p:nvSpPr>
        <p:spPr/>
        <p:txBody>
          <a:bodyPr>
            <a:noAutofit/>
          </a:bodyPr>
          <a:lstStyle/>
          <a:p>
            <a:r>
              <a:rPr lang="cy-GB" sz="1800" b="1" dirty="0"/>
              <a:t>Ddidwyll/gonest. </a:t>
            </a:r>
            <a:r>
              <a:rPr lang="cy-GB" sz="1800" dirty="0"/>
              <a:t>Mae hyn yn gallu bod yn ddyrys.  Rwy’n cofion myfyriwr yn dod ataf gan ddweud ‘Rydw i am fod yn gadarnhaol Meryl, ond mae’r gwaith yma’n wan ac mae angen llawer o waith arno’. Cawsom ni sgwrs hir ar sut rydyn ni’n darparu adborth sydd yn ddidwyll ac yn gadarnhaol.  Roedd mwyafrif y drafodaeth yn cwmpasu ar sut i gynorthwyo’r plentyn i ddod i ddyfarniad ei hunan am ei waith.</a:t>
            </a:r>
          </a:p>
          <a:p>
            <a:r>
              <a:rPr lang="cy-GB" sz="1800" b="1" dirty="0"/>
              <a:t>Benodol ac yn eglur, er mwyn i’r disgyblion wybod yn union sut i wella’r gwaith. </a:t>
            </a:r>
            <a:r>
              <a:rPr lang="cy-GB" sz="1800" dirty="0"/>
              <a:t>Daeth plentyn ataf mewn clwb ar ôl ysgol ataf unwaith gyda stori roedd hi wedi ysgrifennu yn y dosbarth. ‘Mae’r athrawes wedi dweud </a:t>
            </a:r>
            <a:r>
              <a:rPr lang="cy-GB" sz="1800" dirty="0" err="1"/>
              <a:t>wrthai</a:t>
            </a:r>
            <a:r>
              <a:rPr lang="cy-GB" sz="1800" dirty="0"/>
              <a:t> am fynd i ffwrdd i feddal sut allai wneud hen yn well, ond dydw i ddim yn gwybod’. Mae adborth amwys yn waeth na dim </a:t>
            </a:r>
            <a:r>
              <a:rPr lang="cy-GB" sz="1800" dirty="0" err="1"/>
              <a:t>adorth</a:t>
            </a:r>
            <a:r>
              <a:rPr lang="cy-GB" sz="1800" dirty="0"/>
              <a:t> o gwbl.</a:t>
            </a:r>
          </a:p>
          <a:p>
            <a:r>
              <a:rPr lang="cy-GB" sz="1800" b="1" dirty="0"/>
              <a:t>Yn breifat yn hytrach nac yn gyhoeddus ac osgoi cymharu gydag eraill.  </a:t>
            </a:r>
            <a:r>
              <a:rPr lang="cy-GB" sz="1800" dirty="0"/>
              <a:t>Mae gallu bod yn chwithig (</a:t>
            </a:r>
            <a:r>
              <a:rPr lang="cy-GB" sz="1800" dirty="0" err="1"/>
              <a:t>embarrasing</a:t>
            </a:r>
            <a:r>
              <a:rPr lang="cy-GB" sz="1800" dirty="0"/>
              <a:t>) i gael eich llwyddiant neu’ch methiannau wedi eu cyhoeddi yn gyhoeddus. Y gwaethaf, wrth gwrs, yw, pan mae adborth yn gyhoeddus ac yn gymhariaeth.  Rwy’n cofio pan roeddwn i yn yr ysgol ble roedd un ferch druan yn cael ei chymharu yn gyson gyda’i chwaer a oedd dwy flynedd yn hŷn.</a:t>
            </a:r>
          </a:p>
          <a:p>
            <a:r>
              <a:rPr lang="cy-GB" sz="1800" b="1" dirty="0"/>
              <a:t>Yn berthnasol i waith neu i’r ymddygiad yn hytrach na’r person. </a:t>
            </a:r>
            <a:r>
              <a:rPr lang="cy-GB" sz="1800" dirty="0"/>
              <a:t>Yn hytrach na rhoi sylwad bod Rhys yn ‘fachgen hyfryd’, mae’n fwy cadarnhaol chynorthwyol i gynnig esiampl o’r ymddygiad, fel, ’Roedd Rhys wedi gwneud rhywbeth hyfryd heddiw, fe gynorthwyodd e Bronwen wedi iddi ddisgyn ar y buarth’.  </a:t>
            </a:r>
            <a:endParaRPr lang="en-GB" sz="1800" b="1" dirty="0"/>
          </a:p>
        </p:txBody>
      </p:sp>
    </p:spTree>
    <p:extLst>
      <p:ext uri="{BB962C8B-B14F-4D97-AF65-F5344CB8AC3E}">
        <p14:creationId xmlns:p14="http://schemas.microsoft.com/office/powerpoint/2010/main" val="1215402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7C9EB-1E3C-4C0C-ABB3-603AB7668000}"/>
              </a:ext>
            </a:extLst>
          </p:cNvPr>
          <p:cNvSpPr>
            <a:spLocks noGrp="1"/>
          </p:cNvSpPr>
          <p:nvPr>
            <p:ph type="title"/>
          </p:nvPr>
        </p:nvSpPr>
        <p:spPr>
          <a:xfrm>
            <a:off x="619609" y="987313"/>
            <a:ext cx="11029616" cy="1188720"/>
          </a:xfrm>
        </p:spPr>
        <p:txBody>
          <a:bodyPr>
            <a:normAutofit fontScale="90000"/>
          </a:bodyPr>
          <a:lstStyle/>
          <a:p>
            <a:r>
              <a:rPr lang="cy-GB" b="1" dirty="0"/>
              <a:t>Pa fath o gwestiynau allwn ni ofyn ac annog plant i ofyn er mwyn cynyddu lefel anhawster ar gyfer y plant sydd angen gweithgareddau mwy heriol?</a:t>
            </a:r>
            <a:br>
              <a:rPr lang="cy-GB" dirty="0"/>
            </a:br>
            <a:r>
              <a:rPr lang="cy-GB" dirty="0"/>
              <a:t>BETH YDYN NI’N EI WYBOD AM GWESTIYNAU?</a:t>
            </a:r>
            <a:endParaRPr lang="en-GB" dirty="0"/>
          </a:p>
        </p:txBody>
      </p:sp>
      <p:sp>
        <p:nvSpPr>
          <p:cNvPr id="4" name="TextBox 3">
            <a:extLst>
              <a:ext uri="{FF2B5EF4-FFF2-40B4-BE49-F238E27FC236}">
                <a16:creationId xmlns:a16="http://schemas.microsoft.com/office/drawing/2014/main" id="{C753EA93-C1F9-454F-8B7F-1F6C28C308FB}"/>
              </a:ext>
            </a:extLst>
          </p:cNvPr>
          <p:cNvSpPr txBox="1"/>
          <p:nvPr/>
        </p:nvSpPr>
        <p:spPr>
          <a:xfrm>
            <a:off x="658026" y="2461189"/>
            <a:ext cx="10952782" cy="3693319"/>
          </a:xfrm>
          <a:prstGeom prst="rect">
            <a:avLst/>
          </a:prstGeom>
          <a:noFill/>
        </p:spPr>
        <p:txBody>
          <a:bodyPr wrap="square" rtlCol="0">
            <a:spAutoFit/>
          </a:bodyPr>
          <a:lstStyle/>
          <a:p>
            <a:r>
              <a:rPr lang="cy-GB" dirty="0"/>
              <a:t>Y cwestiynau gorau yw’r rhai sy’n:</a:t>
            </a:r>
          </a:p>
          <a:p>
            <a:pPr marL="285750" indent="-285750">
              <a:buFont typeface="Arial" panose="020B0604020202020204" pitchFamily="34" charset="0"/>
              <a:buChar char="•"/>
            </a:pPr>
            <a:r>
              <a:rPr lang="cy-GB" dirty="0"/>
              <a:t>Ysgogi plant i’w ateb;</a:t>
            </a:r>
          </a:p>
          <a:p>
            <a:pPr marL="285750" indent="-285750">
              <a:buFont typeface="Arial" panose="020B0604020202020204" pitchFamily="34" charset="0"/>
              <a:buChar char="•"/>
            </a:pPr>
            <a:r>
              <a:rPr lang="cy-GB" dirty="0"/>
              <a:t>Nad oes angen ateb cywir, heb gyfyngder</a:t>
            </a:r>
          </a:p>
          <a:p>
            <a:pPr marL="285750" indent="-285750">
              <a:buFont typeface="Arial" panose="020B0604020202020204" pitchFamily="34" charset="0"/>
              <a:buChar char="•"/>
            </a:pPr>
            <a:r>
              <a:rPr lang="cy-GB" dirty="0"/>
              <a:t>Annog dysgu dwfn ac ymrwymiad gyda’r broblem</a:t>
            </a:r>
          </a:p>
          <a:p>
            <a:pPr marL="285750" indent="-285750">
              <a:buFont typeface="Arial" panose="020B0604020202020204" pitchFamily="34" charset="0"/>
              <a:buChar char="•"/>
            </a:pPr>
            <a:endParaRPr lang="cy-GB" dirty="0"/>
          </a:p>
          <a:p>
            <a:pPr marL="285750" indent="-285750">
              <a:buFont typeface="Arial" panose="020B0604020202020204" pitchFamily="34" charset="0"/>
              <a:buChar char="•"/>
            </a:pPr>
            <a:r>
              <a:rPr lang="cy-GB" dirty="0"/>
              <a:t>Mae llawer rhy rhwydd, mewn dosbarth cynradd, i ganfod ein hunain yn disgyn i ystod cyfyng o fathau o gwestiynau.  Yn gyffredinol rydyn ni’n ceisio defnyddio’r math cywir o gwestiwn ar yr amser addas. Mae’n bosibl i gategoreiddio’r mathau o gwestiynau i ystod o ffyrdd gwahanol, Ond heddiw rydyn ni’n mynd i edrych ar ddau categorïau eang: </a:t>
            </a:r>
            <a:r>
              <a:rPr lang="cy-GB" b="1" dirty="0"/>
              <a:t>caeëdig</a:t>
            </a:r>
            <a:r>
              <a:rPr lang="cy-GB" dirty="0"/>
              <a:t> ac </a:t>
            </a:r>
            <a:r>
              <a:rPr lang="cy-GB" b="1" dirty="0"/>
              <a:t>agored.</a:t>
            </a:r>
          </a:p>
          <a:p>
            <a:pPr marL="285750" indent="-285750">
              <a:buFont typeface="Arial" panose="020B0604020202020204" pitchFamily="34" charset="0"/>
              <a:buChar char="•"/>
            </a:pPr>
            <a:endParaRPr lang="cy-GB" b="1" dirty="0"/>
          </a:p>
          <a:p>
            <a:pPr marL="285750" indent="-285750">
              <a:buFont typeface="Arial" panose="020B0604020202020204" pitchFamily="34" charset="0"/>
              <a:buChar char="•"/>
            </a:pPr>
            <a:r>
              <a:rPr lang="cy-GB" dirty="0"/>
              <a:t>Mae’n bwysig fod plant yn deall natur y cwestiynau a sut mae gwahanol gwestiynau yn gofyn am gwahanol fathau o atebion. Anogwch y dysgwyr i ofyn cwestiynau dyfnach, cwestiynau chwilfrydig drwy drafod yr hyn sy’n gwneud cwestiwn da. </a:t>
            </a:r>
            <a:endParaRPr lang="en-GB" dirty="0"/>
          </a:p>
        </p:txBody>
      </p:sp>
    </p:spTree>
    <p:extLst>
      <p:ext uri="{BB962C8B-B14F-4D97-AF65-F5344CB8AC3E}">
        <p14:creationId xmlns:p14="http://schemas.microsoft.com/office/powerpoint/2010/main" val="1111011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E4D4AF7-C803-4F20-8645-C39E3F2D8627}"/>
              </a:ext>
            </a:extLst>
          </p:cNvPr>
          <p:cNvSpPr>
            <a:spLocks noGrp="1"/>
          </p:cNvSpPr>
          <p:nvPr>
            <p:ph type="title"/>
          </p:nvPr>
        </p:nvSpPr>
        <p:spPr>
          <a:xfrm>
            <a:off x="609906" y="702155"/>
            <a:ext cx="3568661" cy="1269713"/>
          </a:xfrm>
        </p:spPr>
        <p:txBody>
          <a:bodyPr vert="horz" lIns="91440" tIns="45720" rIns="91440" bIns="45720" rtlCol="0" anchor="b">
            <a:normAutofit/>
          </a:bodyPr>
          <a:lstStyle/>
          <a:p>
            <a:r>
              <a:rPr lang="en-US"/>
              <a:t>Tacsonomeg bloom</a:t>
            </a:r>
          </a:p>
        </p:txBody>
      </p:sp>
      <p:sp>
        <p:nvSpPr>
          <p:cNvPr id="20" name="Rectangle 19">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18304FBB-6F7A-4B00-82EF-8193BAA7AA29}"/>
              </a:ext>
            </a:extLst>
          </p:cNvPr>
          <p:cNvSpPr txBox="1"/>
          <p:nvPr/>
        </p:nvSpPr>
        <p:spPr>
          <a:xfrm>
            <a:off x="252624" y="2219752"/>
            <a:ext cx="3568661" cy="3634486"/>
          </a:xfrm>
          <a:prstGeom prst="rect">
            <a:avLst/>
          </a:prstGeom>
        </p:spPr>
        <p:txBody>
          <a:bodyPr vert="horz" lIns="91440" tIns="45720" rIns="91440" bIns="45720" rtlCol="0" anchor="ctr">
            <a:normAutofit lnSpcReduction="10000"/>
          </a:bodyPr>
          <a:lstStyle/>
          <a:p>
            <a:pPr defTabSz="457200">
              <a:lnSpc>
                <a:spcPct val="90000"/>
              </a:lnSpc>
              <a:spcBef>
                <a:spcPct val="20000"/>
              </a:spcBef>
              <a:spcAft>
                <a:spcPts val="600"/>
              </a:spcAft>
              <a:buClr>
                <a:schemeClr val="accent1"/>
              </a:buClr>
              <a:buSzPct val="92000"/>
              <a:buFont typeface="Wingdings 2" panose="05020102010507070707" pitchFamily="18" charset="2"/>
              <a:buChar char=""/>
            </a:pPr>
            <a:r>
              <a:rPr lang="en-US" sz="1600" dirty="0">
                <a:solidFill>
                  <a:schemeClr val="tx1">
                    <a:lumMod val="75000"/>
                    <a:lumOff val="25000"/>
                  </a:schemeClr>
                </a:solidFill>
              </a:rPr>
              <a:t>Mae </a:t>
            </a:r>
            <a:r>
              <a:rPr lang="en-US" sz="1600" dirty="0" err="1">
                <a:solidFill>
                  <a:schemeClr val="tx1">
                    <a:lumMod val="75000"/>
                    <a:lumOff val="25000"/>
                  </a:schemeClr>
                </a:solidFill>
              </a:rPr>
              <a:t>tacsonomeg</a:t>
            </a:r>
            <a:r>
              <a:rPr lang="en-US" sz="1600" dirty="0">
                <a:solidFill>
                  <a:schemeClr val="tx1">
                    <a:lumMod val="75000"/>
                    <a:lumOff val="25000"/>
                  </a:schemeClr>
                </a:solidFill>
              </a:rPr>
              <a:t> Bloom </a:t>
            </a:r>
            <a:r>
              <a:rPr lang="en-US" sz="1600" dirty="0" err="1">
                <a:solidFill>
                  <a:schemeClr val="tx1">
                    <a:lumMod val="75000"/>
                    <a:lumOff val="25000"/>
                  </a:schemeClr>
                </a:solidFill>
              </a:rPr>
              <a:t>yn</a:t>
            </a:r>
            <a:r>
              <a:rPr lang="en-US" sz="1600" dirty="0">
                <a:solidFill>
                  <a:schemeClr val="tx1">
                    <a:lumMod val="75000"/>
                    <a:lumOff val="25000"/>
                  </a:schemeClr>
                </a:solidFill>
              </a:rPr>
              <a:t> </a:t>
            </a:r>
            <a:r>
              <a:rPr lang="en-US" sz="1600" dirty="0" err="1">
                <a:solidFill>
                  <a:schemeClr val="tx1">
                    <a:lumMod val="75000"/>
                    <a:lumOff val="25000"/>
                  </a:schemeClr>
                </a:solidFill>
              </a:rPr>
              <a:t>dosbarthu</a:t>
            </a:r>
            <a:r>
              <a:rPr lang="en-US" sz="1600" dirty="0">
                <a:solidFill>
                  <a:schemeClr val="tx1">
                    <a:lumMod val="75000"/>
                    <a:lumOff val="25000"/>
                  </a:schemeClr>
                </a:solidFill>
              </a:rPr>
              <a:t> </a:t>
            </a:r>
            <a:r>
              <a:rPr lang="en-US" sz="1600" dirty="0" err="1">
                <a:solidFill>
                  <a:schemeClr val="tx1">
                    <a:lumMod val="75000"/>
                    <a:lumOff val="25000"/>
                  </a:schemeClr>
                </a:solidFill>
              </a:rPr>
              <a:t>meddwl</a:t>
            </a:r>
            <a:r>
              <a:rPr lang="en-US" sz="1600" dirty="0">
                <a:solidFill>
                  <a:schemeClr val="tx1">
                    <a:lumMod val="75000"/>
                    <a:lumOff val="25000"/>
                  </a:schemeClr>
                </a:solidFill>
              </a:rPr>
              <a:t> </a:t>
            </a:r>
            <a:r>
              <a:rPr lang="en-US" sz="1600" dirty="0" err="1">
                <a:solidFill>
                  <a:schemeClr val="tx1">
                    <a:lumMod val="75000"/>
                    <a:lumOff val="25000"/>
                  </a:schemeClr>
                </a:solidFill>
              </a:rPr>
              <a:t>i</a:t>
            </a:r>
            <a:r>
              <a:rPr lang="en-US" sz="1600" dirty="0">
                <a:solidFill>
                  <a:schemeClr val="tx1">
                    <a:lumMod val="75000"/>
                    <a:lumOff val="25000"/>
                  </a:schemeClr>
                </a:solidFill>
              </a:rPr>
              <a:t> </a:t>
            </a:r>
            <a:r>
              <a:rPr lang="en-US" sz="1600" dirty="0" err="1">
                <a:solidFill>
                  <a:schemeClr val="tx1">
                    <a:lumMod val="75000"/>
                    <a:lumOff val="25000"/>
                  </a:schemeClr>
                </a:solidFill>
              </a:rPr>
              <a:t>raddau</a:t>
            </a:r>
            <a:r>
              <a:rPr lang="en-US" sz="1600" dirty="0">
                <a:solidFill>
                  <a:schemeClr val="tx1">
                    <a:lumMod val="75000"/>
                    <a:lumOff val="25000"/>
                  </a:schemeClr>
                </a:solidFill>
              </a:rPr>
              <a:t> </a:t>
            </a:r>
            <a:r>
              <a:rPr lang="en-US" sz="1600" dirty="0" err="1">
                <a:solidFill>
                  <a:schemeClr val="tx1">
                    <a:lumMod val="75000"/>
                    <a:lumOff val="25000"/>
                  </a:schemeClr>
                </a:solidFill>
              </a:rPr>
              <a:t>hierarchaidd</a:t>
            </a:r>
            <a:r>
              <a:rPr lang="en-US" sz="1600" dirty="0">
                <a:solidFill>
                  <a:schemeClr val="tx1">
                    <a:lumMod val="75000"/>
                    <a:lumOff val="25000"/>
                  </a:schemeClr>
                </a:solidFill>
              </a:rPr>
              <a:t> </a:t>
            </a:r>
            <a:r>
              <a:rPr lang="en-US" sz="1600" dirty="0" err="1">
                <a:solidFill>
                  <a:schemeClr val="tx1">
                    <a:lumMod val="75000"/>
                    <a:lumOff val="25000"/>
                  </a:schemeClr>
                </a:solidFill>
              </a:rPr>
              <a:t>yn</a:t>
            </a:r>
            <a:r>
              <a:rPr lang="en-US" sz="1600" dirty="0">
                <a:solidFill>
                  <a:schemeClr val="tx1">
                    <a:lumMod val="75000"/>
                    <a:lumOff val="25000"/>
                  </a:schemeClr>
                </a:solidFill>
              </a:rPr>
              <a:t> </a:t>
            </a:r>
            <a:r>
              <a:rPr lang="en-US" sz="1600" dirty="0" err="1">
                <a:solidFill>
                  <a:schemeClr val="tx1">
                    <a:lumMod val="75000"/>
                    <a:lumOff val="25000"/>
                  </a:schemeClr>
                </a:solidFill>
              </a:rPr>
              <a:t>ôl</a:t>
            </a:r>
            <a:r>
              <a:rPr lang="en-US" sz="1600" dirty="0">
                <a:solidFill>
                  <a:schemeClr val="tx1">
                    <a:lumMod val="75000"/>
                    <a:lumOff val="25000"/>
                  </a:schemeClr>
                </a:solidFill>
              </a:rPr>
              <a:t> </a:t>
            </a:r>
            <a:r>
              <a:rPr lang="en-US" sz="1600" dirty="0" err="1">
                <a:solidFill>
                  <a:schemeClr val="tx1">
                    <a:lumMod val="75000"/>
                    <a:lumOff val="25000"/>
                  </a:schemeClr>
                </a:solidFill>
              </a:rPr>
              <a:t>lefel</a:t>
            </a:r>
            <a:r>
              <a:rPr lang="en-US" sz="1600" dirty="0">
                <a:solidFill>
                  <a:schemeClr val="tx1">
                    <a:lumMod val="75000"/>
                    <a:lumOff val="25000"/>
                  </a:schemeClr>
                </a:solidFill>
              </a:rPr>
              <a:t> </a:t>
            </a:r>
            <a:r>
              <a:rPr lang="en-US" sz="1600" dirty="0" err="1">
                <a:solidFill>
                  <a:schemeClr val="tx1">
                    <a:lumMod val="75000"/>
                    <a:lumOff val="25000"/>
                  </a:schemeClr>
                </a:solidFill>
              </a:rPr>
              <a:t>anhawster</a:t>
            </a:r>
            <a:r>
              <a:rPr lang="en-US" sz="1600" dirty="0">
                <a:solidFill>
                  <a:schemeClr val="tx1">
                    <a:lumMod val="75000"/>
                    <a:lumOff val="25000"/>
                  </a:schemeClr>
                </a:solidFill>
              </a:rPr>
              <a:t>.  </a:t>
            </a:r>
            <a:r>
              <a:rPr lang="en-US" sz="1600" dirty="0" err="1">
                <a:solidFill>
                  <a:schemeClr val="tx1">
                    <a:lumMod val="75000"/>
                    <a:lumOff val="25000"/>
                  </a:schemeClr>
                </a:solidFill>
              </a:rPr>
              <a:t>Cynigodd</a:t>
            </a:r>
            <a:r>
              <a:rPr lang="en-US" sz="1600" dirty="0">
                <a:solidFill>
                  <a:schemeClr val="tx1">
                    <a:lumMod val="75000"/>
                    <a:lumOff val="25000"/>
                  </a:schemeClr>
                </a:solidFill>
              </a:rPr>
              <a:t> Bloom </a:t>
            </a:r>
            <a:r>
              <a:rPr lang="en-US" sz="1600" dirty="0" err="1">
                <a:solidFill>
                  <a:schemeClr val="tx1">
                    <a:lumMod val="75000"/>
                    <a:lumOff val="25000"/>
                  </a:schemeClr>
                </a:solidFill>
              </a:rPr>
              <a:t>byddai’r</a:t>
            </a:r>
            <a:r>
              <a:rPr lang="en-US" sz="1600" dirty="0">
                <a:solidFill>
                  <a:schemeClr val="tx1">
                    <a:lumMod val="75000"/>
                    <a:lumOff val="25000"/>
                  </a:schemeClr>
                </a:solidFill>
              </a:rPr>
              <a:t> </a:t>
            </a:r>
            <a:r>
              <a:rPr lang="en-US" sz="1600" dirty="0" err="1">
                <a:solidFill>
                  <a:schemeClr val="tx1">
                    <a:lumMod val="75000"/>
                    <a:lumOff val="25000"/>
                  </a:schemeClr>
                </a:solidFill>
              </a:rPr>
              <a:t>dair</a:t>
            </a:r>
            <a:r>
              <a:rPr lang="en-US" sz="1600" dirty="0">
                <a:solidFill>
                  <a:schemeClr val="tx1">
                    <a:lumMod val="75000"/>
                    <a:lumOff val="25000"/>
                  </a:schemeClr>
                </a:solidFill>
              </a:rPr>
              <a:t> </a:t>
            </a:r>
            <a:r>
              <a:rPr lang="en-US" sz="1600" dirty="0" err="1">
                <a:solidFill>
                  <a:schemeClr val="tx1">
                    <a:lumMod val="75000"/>
                    <a:lumOff val="25000"/>
                  </a:schemeClr>
                </a:solidFill>
              </a:rPr>
              <a:t>lefel</a:t>
            </a:r>
            <a:r>
              <a:rPr lang="en-US" sz="1600" dirty="0">
                <a:solidFill>
                  <a:schemeClr val="tx1">
                    <a:lumMod val="75000"/>
                    <a:lumOff val="25000"/>
                  </a:schemeClr>
                </a:solidFill>
              </a:rPr>
              <a:t> </a:t>
            </a:r>
            <a:r>
              <a:rPr lang="en-US" sz="1600" dirty="0" err="1">
                <a:solidFill>
                  <a:schemeClr val="tx1">
                    <a:lumMod val="75000"/>
                    <a:lumOff val="25000"/>
                  </a:schemeClr>
                </a:solidFill>
              </a:rPr>
              <a:t>cyntaf</a:t>
            </a:r>
            <a:r>
              <a:rPr lang="en-US" sz="1600" dirty="0">
                <a:solidFill>
                  <a:schemeClr val="tx1">
                    <a:lumMod val="75000"/>
                    <a:lumOff val="25000"/>
                  </a:schemeClr>
                </a:solidFill>
              </a:rPr>
              <a:t>, </a:t>
            </a:r>
            <a:r>
              <a:rPr lang="en-US" sz="1600" dirty="0" err="1">
                <a:solidFill>
                  <a:schemeClr val="tx1">
                    <a:lumMod val="75000"/>
                    <a:lumOff val="25000"/>
                  </a:schemeClr>
                </a:solidFill>
              </a:rPr>
              <a:t>gwybodaeth</a:t>
            </a:r>
            <a:r>
              <a:rPr lang="en-US" sz="1600" dirty="0">
                <a:solidFill>
                  <a:schemeClr val="tx1">
                    <a:lumMod val="75000"/>
                    <a:lumOff val="25000"/>
                  </a:schemeClr>
                </a:solidFill>
              </a:rPr>
              <a:t>, </a:t>
            </a:r>
            <a:r>
              <a:rPr lang="en-US" sz="1600" dirty="0" err="1">
                <a:solidFill>
                  <a:schemeClr val="tx1">
                    <a:lumMod val="75000"/>
                    <a:lumOff val="25000"/>
                  </a:schemeClr>
                </a:solidFill>
              </a:rPr>
              <a:t>dealltwriaeth</a:t>
            </a:r>
            <a:r>
              <a:rPr lang="en-US" sz="1600" dirty="0">
                <a:solidFill>
                  <a:schemeClr val="tx1">
                    <a:lumMod val="75000"/>
                    <a:lumOff val="25000"/>
                  </a:schemeClr>
                </a:solidFill>
              </a:rPr>
              <a:t> ag </a:t>
            </a:r>
            <a:r>
              <a:rPr lang="en-US" sz="1600" dirty="0" err="1">
                <a:solidFill>
                  <a:schemeClr val="tx1">
                    <a:lumMod val="75000"/>
                    <a:lumOff val="25000"/>
                  </a:schemeClr>
                </a:solidFill>
              </a:rPr>
              <a:t>amgyffred</a:t>
            </a:r>
            <a:r>
              <a:rPr lang="en-US" sz="1600" dirty="0">
                <a:solidFill>
                  <a:schemeClr val="tx1">
                    <a:lumMod val="75000"/>
                    <a:lumOff val="25000"/>
                  </a:schemeClr>
                </a:solidFill>
              </a:rPr>
              <a:t>, </a:t>
            </a:r>
            <a:r>
              <a:rPr lang="en-US" sz="1600" dirty="0" err="1">
                <a:solidFill>
                  <a:schemeClr val="tx1">
                    <a:lumMod val="75000"/>
                    <a:lumOff val="25000"/>
                  </a:schemeClr>
                </a:solidFill>
              </a:rPr>
              <a:t>yn</a:t>
            </a:r>
            <a:r>
              <a:rPr lang="en-US" sz="1600" dirty="0">
                <a:solidFill>
                  <a:schemeClr val="tx1">
                    <a:lumMod val="75000"/>
                    <a:lumOff val="25000"/>
                  </a:schemeClr>
                </a:solidFill>
              </a:rPr>
              <a:t> </a:t>
            </a:r>
            <a:r>
              <a:rPr lang="en-US" sz="1600" dirty="0" err="1">
                <a:solidFill>
                  <a:schemeClr val="tx1">
                    <a:lumMod val="75000"/>
                    <a:lumOff val="25000"/>
                  </a:schemeClr>
                </a:solidFill>
              </a:rPr>
              <a:t>cynnwys</a:t>
            </a:r>
            <a:r>
              <a:rPr lang="en-US" sz="1600" dirty="0">
                <a:solidFill>
                  <a:schemeClr val="tx1">
                    <a:lumMod val="75000"/>
                    <a:lumOff val="25000"/>
                  </a:schemeClr>
                </a:solidFill>
              </a:rPr>
              <a:t> </a:t>
            </a:r>
            <a:r>
              <a:rPr lang="en-US" sz="1600" dirty="0" err="1">
                <a:solidFill>
                  <a:schemeClr val="tx1">
                    <a:lumMod val="75000"/>
                    <a:lumOff val="25000"/>
                  </a:schemeClr>
                </a:solidFill>
              </a:rPr>
              <a:t>sgiliau</a:t>
            </a:r>
            <a:r>
              <a:rPr lang="en-US" sz="1600" dirty="0">
                <a:solidFill>
                  <a:schemeClr val="tx1">
                    <a:lumMod val="75000"/>
                    <a:lumOff val="25000"/>
                  </a:schemeClr>
                </a:solidFill>
              </a:rPr>
              <a:t> </a:t>
            </a:r>
            <a:r>
              <a:rPr lang="en-US" sz="1600" dirty="0" err="1">
                <a:solidFill>
                  <a:schemeClr val="tx1">
                    <a:lumMod val="75000"/>
                    <a:lumOff val="25000"/>
                  </a:schemeClr>
                </a:solidFill>
              </a:rPr>
              <a:t>trefnu</a:t>
            </a:r>
            <a:r>
              <a:rPr lang="en-US" sz="1600" dirty="0">
                <a:solidFill>
                  <a:schemeClr val="tx1">
                    <a:lumMod val="75000"/>
                    <a:lumOff val="25000"/>
                  </a:schemeClr>
                </a:solidFill>
              </a:rPr>
              <a:t> is ac </a:t>
            </a:r>
            <a:r>
              <a:rPr lang="en-US" sz="1600" dirty="0" err="1">
                <a:solidFill>
                  <a:schemeClr val="tx1">
                    <a:lumMod val="75000"/>
                    <a:lumOff val="25000"/>
                  </a:schemeClr>
                </a:solidFill>
              </a:rPr>
              <a:t>roedd</a:t>
            </a:r>
            <a:r>
              <a:rPr lang="en-US" sz="1600" dirty="0">
                <a:solidFill>
                  <a:schemeClr val="tx1">
                    <a:lumMod val="75000"/>
                    <a:lumOff val="25000"/>
                  </a:schemeClr>
                </a:solidFill>
              </a:rPr>
              <a:t> </a:t>
            </a:r>
            <a:r>
              <a:rPr lang="en-US" sz="1600" dirty="0" err="1">
                <a:solidFill>
                  <a:schemeClr val="tx1">
                    <a:lumMod val="75000"/>
                    <a:lumOff val="25000"/>
                  </a:schemeClr>
                </a:solidFill>
              </a:rPr>
              <a:t>mwy</a:t>
            </a:r>
            <a:r>
              <a:rPr lang="en-US" sz="1600" dirty="0">
                <a:solidFill>
                  <a:schemeClr val="tx1">
                    <a:lumMod val="75000"/>
                    <a:lumOff val="25000"/>
                  </a:schemeClr>
                </a:solidFill>
              </a:rPr>
              <a:t> o </a:t>
            </a:r>
            <a:r>
              <a:rPr lang="en-US" sz="1600" dirty="0" err="1">
                <a:solidFill>
                  <a:schemeClr val="tx1">
                    <a:lumMod val="75000"/>
                    <a:lumOff val="25000"/>
                  </a:schemeClr>
                </a:solidFill>
              </a:rPr>
              <a:t>sialens</a:t>
            </a:r>
            <a:r>
              <a:rPr lang="en-US" sz="1600" dirty="0">
                <a:solidFill>
                  <a:schemeClr val="tx1">
                    <a:lumMod val="75000"/>
                    <a:lumOff val="25000"/>
                  </a:schemeClr>
                </a:solidFill>
              </a:rPr>
              <a:t> </a:t>
            </a:r>
            <a:r>
              <a:rPr lang="en-US" sz="1600" dirty="0" err="1">
                <a:solidFill>
                  <a:schemeClr val="tx1">
                    <a:lumMod val="75000"/>
                    <a:lumOff val="25000"/>
                  </a:schemeClr>
                </a:solidFill>
              </a:rPr>
              <a:t>yn</a:t>
            </a:r>
            <a:r>
              <a:rPr lang="en-US" sz="1600" dirty="0">
                <a:solidFill>
                  <a:schemeClr val="tx1">
                    <a:lumMod val="75000"/>
                    <a:lumOff val="25000"/>
                  </a:schemeClr>
                </a:solidFill>
              </a:rPr>
              <a:t> </a:t>
            </a:r>
            <a:r>
              <a:rPr lang="en-US" sz="1600" dirty="0" err="1">
                <a:solidFill>
                  <a:schemeClr val="tx1">
                    <a:lumMod val="75000"/>
                    <a:lumOff val="25000"/>
                  </a:schemeClr>
                </a:solidFill>
              </a:rPr>
              <a:t>cael</a:t>
            </a:r>
            <a:r>
              <a:rPr lang="en-US" sz="1600" dirty="0">
                <a:solidFill>
                  <a:schemeClr val="tx1">
                    <a:lumMod val="75000"/>
                    <a:lumOff val="25000"/>
                  </a:schemeClr>
                </a:solidFill>
              </a:rPr>
              <a:t> </a:t>
            </a:r>
            <a:r>
              <a:rPr lang="en-US" sz="1600" dirty="0" err="1">
                <a:solidFill>
                  <a:schemeClr val="tx1">
                    <a:lumMod val="75000"/>
                    <a:lumOff val="25000"/>
                  </a:schemeClr>
                </a:solidFill>
              </a:rPr>
              <a:t>ei</a:t>
            </a:r>
            <a:r>
              <a:rPr lang="en-US" sz="1600" dirty="0">
                <a:solidFill>
                  <a:schemeClr val="tx1">
                    <a:lumMod val="75000"/>
                    <a:lumOff val="25000"/>
                  </a:schemeClr>
                </a:solidFill>
              </a:rPr>
              <a:t> </a:t>
            </a:r>
            <a:r>
              <a:rPr lang="en-US" sz="1600" dirty="0" err="1">
                <a:solidFill>
                  <a:schemeClr val="tx1">
                    <a:lumMod val="75000"/>
                    <a:lumOff val="25000"/>
                  </a:schemeClr>
                </a:solidFill>
              </a:rPr>
              <a:t>gynnwys</a:t>
            </a:r>
            <a:r>
              <a:rPr lang="en-US" sz="1600" dirty="0">
                <a:solidFill>
                  <a:schemeClr val="tx1">
                    <a:lumMod val="75000"/>
                    <a:lumOff val="25000"/>
                  </a:schemeClr>
                </a:solidFill>
              </a:rPr>
              <a:t> </a:t>
            </a:r>
            <a:r>
              <a:rPr lang="en-US" sz="1600" dirty="0" err="1">
                <a:solidFill>
                  <a:schemeClr val="tx1">
                    <a:lumMod val="75000"/>
                    <a:lumOff val="25000"/>
                  </a:schemeClr>
                </a:solidFill>
              </a:rPr>
              <a:t>petai</a:t>
            </a:r>
            <a:r>
              <a:rPr lang="en-US" sz="1600" dirty="0">
                <a:solidFill>
                  <a:schemeClr val="tx1">
                    <a:lumMod val="75000"/>
                    <a:lumOff val="25000"/>
                  </a:schemeClr>
                </a:solidFill>
              </a:rPr>
              <a:t> </a:t>
            </a:r>
            <a:r>
              <a:rPr lang="en-US" sz="1600" dirty="0" err="1">
                <a:solidFill>
                  <a:schemeClr val="tx1">
                    <a:lumMod val="75000"/>
                    <a:lumOff val="25000"/>
                  </a:schemeClr>
                </a:solidFill>
              </a:rPr>
              <a:t>dysgwyr</a:t>
            </a:r>
            <a:r>
              <a:rPr lang="en-US" sz="1600" dirty="0">
                <a:solidFill>
                  <a:schemeClr val="tx1">
                    <a:lumMod val="75000"/>
                    <a:lumOff val="25000"/>
                  </a:schemeClr>
                </a:solidFill>
              </a:rPr>
              <a:t> </a:t>
            </a:r>
            <a:r>
              <a:rPr lang="en-US" sz="1600" dirty="0" err="1">
                <a:solidFill>
                  <a:schemeClr val="tx1">
                    <a:lumMod val="75000"/>
                    <a:lumOff val="25000"/>
                  </a:schemeClr>
                </a:solidFill>
              </a:rPr>
              <a:t>yn</a:t>
            </a:r>
            <a:r>
              <a:rPr lang="en-US" sz="1600" dirty="0">
                <a:solidFill>
                  <a:schemeClr val="tx1">
                    <a:lumMod val="75000"/>
                    <a:lumOff val="25000"/>
                  </a:schemeClr>
                </a:solidFill>
              </a:rPr>
              <a:t> </a:t>
            </a:r>
            <a:r>
              <a:rPr lang="en-US" sz="1600" dirty="0" err="1">
                <a:solidFill>
                  <a:schemeClr val="tx1">
                    <a:lumMod val="75000"/>
                    <a:lumOff val="25000"/>
                  </a:schemeClr>
                </a:solidFill>
              </a:rPr>
              <a:t>cael</a:t>
            </a:r>
            <a:r>
              <a:rPr lang="en-US" sz="1600" dirty="0">
                <a:solidFill>
                  <a:schemeClr val="tx1">
                    <a:lumMod val="75000"/>
                    <a:lumOff val="25000"/>
                  </a:schemeClr>
                </a:solidFill>
              </a:rPr>
              <a:t> </a:t>
            </a:r>
            <a:r>
              <a:rPr lang="en-US" sz="1600" dirty="0" err="1">
                <a:solidFill>
                  <a:schemeClr val="tx1">
                    <a:lumMod val="75000"/>
                    <a:lumOff val="25000"/>
                  </a:schemeClr>
                </a:solidFill>
              </a:rPr>
              <a:t>eu</a:t>
            </a:r>
            <a:r>
              <a:rPr lang="en-US" sz="1600" dirty="0">
                <a:solidFill>
                  <a:schemeClr val="tx1">
                    <a:lumMod val="75000"/>
                    <a:lumOff val="25000"/>
                  </a:schemeClr>
                </a:solidFill>
              </a:rPr>
              <a:t> </a:t>
            </a:r>
            <a:r>
              <a:rPr lang="en-US" sz="1600" dirty="0" err="1">
                <a:solidFill>
                  <a:schemeClr val="tx1">
                    <a:lumMod val="75000"/>
                    <a:lumOff val="25000"/>
                  </a:schemeClr>
                </a:solidFill>
              </a:rPr>
              <a:t>gofyn</a:t>
            </a:r>
            <a:r>
              <a:rPr lang="en-US" sz="1600" dirty="0">
                <a:solidFill>
                  <a:schemeClr val="tx1">
                    <a:lumMod val="75000"/>
                    <a:lumOff val="25000"/>
                  </a:schemeClr>
                </a:solidFill>
              </a:rPr>
              <a:t> </a:t>
            </a:r>
            <a:r>
              <a:rPr lang="en-US" sz="1600" dirty="0" err="1">
                <a:solidFill>
                  <a:schemeClr val="tx1">
                    <a:lumMod val="75000"/>
                    <a:lumOff val="25000"/>
                  </a:schemeClr>
                </a:solidFill>
              </a:rPr>
              <a:t>i</a:t>
            </a:r>
            <a:r>
              <a:rPr lang="en-US" sz="1600" dirty="0">
                <a:solidFill>
                  <a:schemeClr val="tx1">
                    <a:lumMod val="75000"/>
                    <a:lumOff val="25000"/>
                  </a:schemeClr>
                </a:solidFill>
              </a:rPr>
              <a:t> </a:t>
            </a:r>
            <a:r>
              <a:rPr lang="en-US" sz="1600" dirty="0" err="1">
                <a:solidFill>
                  <a:schemeClr val="tx1">
                    <a:lumMod val="75000"/>
                    <a:lumOff val="25000"/>
                  </a:schemeClr>
                </a:solidFill>
              </a:rPr>
              <a:t>ymrwymo</a:t>
            </a:r>
            <a:r>
              <a:rPr lang="en-US" sz="1600" dirty="0">
                <a:solidFill>
                  <a:schemeClr val="tx1">
                    <a:lumMod val="75000"/>
                    <a:lumOff val="25000"/>
                  </a:schemeClr>
                </a:solidFill>
              </a:rPr>
              <a:t> </a:t>
            </a:r>
            <a:r>
              <a:rPr lang="en-US" sz="1600" dirty="0" err="1">
                <a:solidFill>
                  <a:schemeClr val="tx1">
                    <a:lumMod val="75000"/>
                    <a:lumOff val="25000"/>
                  </a:schemeClr>
                </a:solidFill>
              </a:rPr>
              <a:t>i’r</a:t>
            </a:r>
            <a:r>
              <a:rPr lang="en-US" sz="1600" dirty="0">
                <a:solidFill>
                  <a:schemeClr val="tx1">
                    <a:lumMod val="75000"/>
                    <a:lumOff val="25000"/>
                  </a:schemeClr>
                </a:solidFill>
              </a:rPr>
              <a:t> </a:t>
            </a:r>
            <a:r>
              <a:rPr lang="en-US" sz="1600" dirty="0" err="1">
                <a:solidFill>
                  <a:schemeClr val="tx1">
                    <a:lumMod val="75000"/>
                    <a:lumOff val="25000"/>
                  </a:schemeClr>
                </a:solidFill>
              </a:rPr>
              <a:t>dair</a:t>
            </a:r>
            <a:r>
              <a:rPr lang="en-US" sz="1600" dirty="0">
                <a:solidFill>
                  <a:schemeClr val="tx1">
                    <a:lumMod val="75000"/>
                    <a:lumOff val="25000"/>
                  </a:schemeClr>
                </a:solidFill>
              </a:rPr>
              <a:t> </a:t>
            </a:r>
            <a:r>
              <a:rPr lang="en-US" sz="1600" dirty="0" err="1">
                <a:solidFill>
                  <a:schemeClr val="tx1">
                    <a:lumMod val="75000"/>
                    <a:lumOff val="25000"/>
                  </a:schemeClr>
                </a:solidFill>
              </a:rPr>
              <a:t>olaf</a:t>
            </a:r>
            <a:r>
              <a:rPr lang="en-US" sz="1600" dirty="0">
                <a:solidFill>
                  <a:schemeClr val="tx1">
                    <a:lumMod val="75000"/>
                    <a:lumOff val="25000"/>
                  </a:schemeClr>
                </a:solidFill>
              </a:rPr>
              <a:t>: </a:t>
            </a:r>
            <a:r>
              <a:rPr lang="en-US" sz="1600" dirty="0" err="1">
                <a:solidFill>
                  <a:schemeClr val="tx1">
                    <a:lumMod val="75000"/>
                    <a:lumOff val="25000"/>
                  </a:schemeClr>
                </a:solidFill>
              </a:rPr>
              <a:t>dadansoddi</a:t>
            </a:r>
            <a:r>
              <a:rPr lang="en-US" sz="1600" dirty="0">
                <a:solidFill>
                  <a:schemeClr val="tx1">
                    <a:lumMod val="75000"/>
                    <a:lumOff val="25000"/>
                  </a:schemeClr>
                </a:solidFill>
              </a:rPr>
              <a:t>, synthesis a </a:t>
            </a:r>
            <a:r>
              <a:rPr lang="en-US" sz="1600" dirty="0" err="1">
                <a:solidFill>
                  <a:schemeClr val="tx1">
                    <a:lumMod val="75000"/>
                    <a:lumOff val="25000"/>
                  </a:schemeClr>
                </a:solidFill>
              </a:rPr>
              <a:t>gwerthuso</a:t>
            </a:r>
            <a:r>
              <a:rPr lang="en-US" sz="1600" dirty="0">
                <a:solidFill>
                  <a:schemeClr val="tx1">
                    <a:lumMod val="75000"/>
                    <a:lumOff val="25000"/>
                  </a:schemeClr>
                </a:solidFill>
              </a:rPr>
              <a:t>.</a:t>
            </a:r>
          </a:p>
          <a:p>
            <a:pPr defTabSz="457200">
              <a:lnSpc>
                <a:spcPct val="90000"/>
              </a:lnSpc>
              <a:spcBef>
                <a:spcPct val="20000"/>
              </a:spcBef>
              <a:spcAft>
                <a:spcPts val="600"/>
              </a:spcAft>
              <a:buClr>
                <a:schemeClr val="accent1"/>
              </a:buClr>
              <a:buSzPct val="92000"/>
              <a:buFont typeface="Wingdings 2" panose="05020102010507070707" pitchFamily="18" charset="2"/>
              <a:buChar char=""/>
            </a:pPr>
            <a:r>
              <a:rPr lang="en-US" sz="1600" dirty="0">
                <a:solidFill>
                  <a:schemeClr val="tx1">
                    <a:lumMod val="75000"/>
                    <a:lumOff val="25000"/>
                  </a:schemeClr>
                </a:solidFill>
              </a:rPr>
              <a:t>Y </a:t>
            </a:r>
            <a:r>
              <a:rPr lang="en-US" sz="1600" dirty="0" err="1">
                <a:solidFill>
                  <a:schemeClr val="tx1">
                    <a:lumMod val="75000"/>
                    <a:lumOff val="25000"/>
                  </a:schemeClr>
                </a:solidFill>
              </a:rPr>
              <a:t>fantais</a:t>
            </a:r>
            <a:r>
              <a:rPr lang="en-US" sz="1600" dirty="0">
                <a:solidFill>
                  <a:schemeClr val="tx1">
                    <a:lumMod val="75000"/>
                    <a:lumOff val="25000"/>
                  </a:schemeClr>
                </a:solidFill>
              </a:rPr>
              <a:t> </a:t>
            </a:r>
            <a:r>
              <a:rPr lang="en-US" sz="1600" dirty="0" err="1">
                <a:solidFill>
                  <a:schemeClr val="tx1">
                    <a:lumMod val="75000"/>
                    <a:lumOff val="25000"/>
                  </a:schemeClr>
                </a:solidFill>
              </a:rPr>
              <a:t>sydd</a:t>
            </a:r>
            <a:r>
              <a:rPr lang="en-US" sz="1600" dirty="0">
                <a:solidFill>
                  <a:schemeClr val="tx1">
                    <a:lumMod val="75000"/>
                    <a:lumOff val="25000"/>
                  </a:schemeClr>
                </a:solidFill>
              </a:rPr>
              <a:t> </a:t>
            </a:r>
            <a:r>
              <a:rPr lang="en-US" sz="1600" dirty="0" err="1">
                <a:solidFill>
                  <a:schemeClr val="tx1">
                    <a:lumMod val="75000"/>
                    <a:lumOff val="25000"/>
                  </a:schemeClr>
                </a:solidFill>
              </a:rPr>
              <a:t>gan</a:t>
            </a:r>
            <a:r>
              <a:rPr lang="en-US" sz="1600" dirty="0">
                <a:solidFill>
                  <a:schemeClr val="tx1">
                    <a:lumMod val="75000"/>
                    <a:lumOff val="25000"/>
                  </a:schemeClr>
                </a:solidFill>
              </a:rPr>
              <a:t> </a:t>
            </a:r>
            <a:r>
              <a:rPr lang="en-US" sz="1600" dirty="0" err="1">
                <a:solidFill>
                  <a:schemeClr val="tx1">
                    <a:lumMod val="75000"/>
                    <a:lumOff val="25000"/>
                  </a:schemeClr>
                </a:solidFill>
              </a:rPr>
              <a:t>tacsonomeg</a:t>
            </a:r>
            <a:r>
              <a:rPr lang="en-US" sz="1600" dirty="0">
                <a:solidFill>
                  <a:schemeClr val="tx1">
                    <a:lumMod val="75000"/>
                    <a:lumOff val="25000"/>
                  </a:schemeClr>
                </a:solidFill>
              </a:rPr>
              <a:t> Bloom </a:t>
            </a:r>
            <a:r>
              <a:rPr lang="en-US" sz="1600" dirty="0" err="1">
                <a:solidFill>
                  <a:schemeClr val="tx1">
                    <a:lumMod val="75000"/>
                    <a:lumOff val="25000"/>
                  </a:schemeClr>
                </a:solidFill>
              </a:rPr>
              <a:t>dros</a:t>
            </a:r>
            <a:r>
              <a:rPr lang="en-US" sz="1600" dirty="0">
                <a:solidFill>
                  <a:schemeClr val="tx1">
                    <a:lumMod val="75000"/>
                    <a:lumOff val="25000"/>
                  </a:schemeClr>
                </a:solidFill>
              </a:rPr>
              <a:t> </a:t>
            </a:r>
            <a:r>
              <a:rPr lang="en-US" sz="1600" dirty="0" err="1">
                <a:solidFill>
                  <a:schemeClr val="tx1">
                    <a:lumMod val="75000"/>
                    <a:lumOff val="25000"/>
                  </a:schemeClr>
                </a:solidFill>
              </a:rPr>
              <a:t>fframweithiau</a:t>
            </a:r>
            <a:r>
              <a:rPr lang="en-US" sz="1600" dirty="0">
                <a:solidFill>
                  <a:schemeClr val="tx1">
                    <a:lumMod val="75000"/>
                    <a:lumOff val="25000"/>
                  </a:schemeClr>
                </a:solidFill>
              </a:rPr>
              <a:t> </a:t>
            </a:r>
            <a:r>
              <a:rPr lang="en-US" sz="1600" dirty="0" err="1">
                <a:solidFill>
                  <a:schemeClr val="tx1">
                    <a:lumMod val="75000"/>
                    <a:lumOff val="25000"/>
                  </a:schemeClr>
                </a:solidFill>
              </a:rPr>
              <a:t>eraill</a:t>
            </a:r>
            <a:r>
              <a:rPr lang="en-US" sz="1600" dirty="0">
                <a:solidFill>
                  <a:schemeClr val="tx1">
                    <a:lumMod val="75000"/>
                    <a:lumOff val="25000"/>
                  </a:schemeClr>
                </a:solidFill>
              </a:rPr>
              <a:t> </a:t>
            </a:r>
            <a:r>
              <a:rPr lang="en-US" sz="1600" dirty="0" err="1">
                <a:solidFill>
                  <a:schemeClr val="tx1">
                    <a:lumMod val="75000"/>
                    <a:lumOff val="25000"/>
                  </a:schemeClr>
                </a:solidFill>
              </a:rPr>
              <a:t>yw</a:t>
            </a:r>
            <a:r>
              <a:rPr lang="en-US" sz="1600" dirty="0">
                <a:solidFill>
                  <a:schemeClr val="tx1">
                    <a:lumMod val="75000"/>
                    <a:lumOff val="25000"/>
                  </a:schemeClr>
                </a:solidFill>
              </a:rPr>
              <a:t> </a:t>
            </a:r>
            <a:r>
              <a:rPr lang="en-US" sz="1600" dirty="0" err="1">
                <a:solidFill>
                  <a:schemeClr val="tx1">
                    <a:lumMod val="75000"/>
                    <a:lumOff val="25000"/>
                  </a:schemeClr>
                </a:solidFill>
              </a:rPr>
              <a:t>ei</a:t>
            </a:r>
            <a:r>
              <a:rPr lang="en-US" sz="1600" dirty="0">
                <a:solidFill>
                  <a:schemeClr val="tx1">
                    <a:lumMod val="75000"/>
                    <a:lumOff val="25000"/>
                  </a:schemeClr>
                </a:solidFill>
              </a:rPr>
              <a:t> </a:t>
            </a:r>
            <a:r>
              <a:rPr lang="en-US" sz="1600" dirty="0" err="1">
                <a:solidFill>
                  <a:schemeClr val="tx1">
                    <a:lumMod val="75000"/>
                    <a:lumOff val="25000"/>
                  </a:schemeClr>
                </a:solidFill>
              </a:rPr>
              <a:t>fod</a:t>
            </a:r>
            <a:r>
              <a:rPr lang="en-US" sz="1600" dirty="0">
                <a:solidFill>
                  <a:schemeClr val="tx1">
                    <a:lumMod val="75000"/>
                    <a:lumOff val="25000"/>
                  </a:schemeClr>
                </a:solidFill>
              </a:rPr>
              <a:t> </a:t>
            </a:r>
            <a:r>
              <a:rPr lang="en-US" sz="1600" dirty="0" err="1">
                <a:solidFill>
                  <a:schemeClr val="tx1">
                    <a:lumMod val="75000"/>
                    <a:lumOff val="25000"/>
                  </a:schemeClr>
                </a:solidFill>
              </a:rPr>
              <a:t>yn</a:t>
            </a:r>
            <a:r>
              <a:rPr lang="en-US" sz="1600" dirty="0">
                <a:solidFill>
                  <a:schemeClr val="tx1">
                    <a:lumMod val="75000"/>
                    <a:lumOff val="25000"/>
                  </a:schemeClr>
                </a:solidFill>
              </a:rPr>
              <a:t> </a:t>
            </a:r>
            <a:r>
              <a:rPr lang="en-US" sz="1600" dirty="0" err="1">
                <a:solidFill>
                  <a:schemeClr val="tx1">
                    <a:lumMod val="75000"/>
                    <a:lumOff val="25000"/>
                  </a:schemeClr>
                </a:solidFill>
              </a:rPr>
              <a:t>cynnig</a:t>
            </a:r>
            <a:r>
              <a:rPr lang="en-US" sz="1600" dirty="0">
                <a:solidFill>
                  <a:schemeClr val="tx1">
                    <a:lumMod val="75000"/>
                    <a:lumOff val="25000"/>
                  </a:schemeClr>
                </a:solidFill>
              </a:rPr>
              <a:t> </a:t>
            </a:r>
            <a:r>
              <a:rPr lang="en-US" sz="1600" dirty="0" err="1">
                <a:solidFill>
                  <a:schemeClr val="tx1">
                    <a:lumMod val="75000"/>
                    <a:lumOff val="25000"/>
                  </a:schemeClr>
                </a:solidFill>
              </a:rPr>
              <a:t>hierarchaeth</a:t>
            </a:r>
            <a:r>
              <a:rPr lang="en-US" sz="1600" dirty="0">
                <a:solidFill>
                  <a:schemeClr val="tx1">
                    <a:lumMod val="75000"/>
                    <a:lumOff val="25000"/>
                  </a:schemeClr>
                </a:solidFill>
              </a:rPr>
              <a:t> o </a:t>
            </a:r>
            <a:r>
              <a:rPr lang="en-US" sz="1600" dirty="0" err="1">
                <a:solidFill>
                  <a:schemeClr val="tx1">
                    <a:lumMod val="75000"/>
                    <a:lumOff val="25000"/>
                  </a:schemeClr>
                </a:solidFill>
              </a:rPr>
              <a:t>weithgareddau</a:t>
            </a:r>
            <a:r>
              <a:rPr lang="en-US" sz="1600" dirty="0">
                <a:solidFill>
                  <a:schemeClr val="tx1">
                    <a:lumMod val="75000"/>
                    <a:lumOff val="25000"/>
                  </a:schemeClr>
                </a:solidFill>
              </a:rPr>
              <a:t> </a:t>
            </a:r>
            <a:r>
              <a:rPr lang="en-US" sz="1600" dirty="0" err="1">
                <a:solidFill>
                  <a:schemeClr val="tx1">
                    <a:lumMod val="75000"/>
                    <a:lumOff val="25000"/>
                  </a:schemeClr>
                </a:solidFill>
              </a:rPr>
              <a:t>yn</a:t>
            </a:r>
            <a:r>
              <a:rPr lang="en-US" sz="1600" dirty="0">
                <a:solidFill>
                  <a:schemeClr val="tx1">
                    <a:lumMod val="75000"/>
                    <a:lumOff val="25000"/>
                  </a:schemeClr>
                </a:solidFill>
              </a:rPr>
              <a:t> </a:t>
            </a:r>
            <a:r>
              <a:rPr lang="en-US" sz="1600" dirty="0" err="1">
                <a:solidFill>
                  <a:schemeClr val="tx1">
                    <a:lumMod val="75000"/>
                    <a:lumOff val="25000"/>
                  </a:schemeClr>
                </a:solidFill>
              </a:rPr>
              <a:t>hytrach</a:t>
            </a:r>
            <a:r>
              <a:rPr lang="en-US" sz="1600" dirty="0">
                <a:solidFill>
                  <a:schemeClr val="tx1">
                    <a:lumMod val="75000"/>
                    <a:lumOff val="25000"/>
                  </a:schemeClr>
                </a:solidFill>
              </a:rPr>
              <a:t> </a:t>
            </a:r>
            <a:r>
              <a:rPr lang="en-US" sz="1600" dirty="0" err="1">
                <a:solidFill>
                  <a:schemeClr val="tx1">
                    <a:lumMod val="75000"/>
                    <a:lumOff val="25000"/>
                  </a:schemeClr>
                </a:solidFill>
              </a:rPr>
              <a:t>na</a:t>
            </a:r>
            <a:r>
              <a:rPr lang="en-US" sz="1600" dirty="0">
                <a:solidFill>
                  <a:schemeClr val="tx1">
                    <a:lumMod val="75000"/>
                    <a:lumOff val="25000"/>
                  </a:schemeClr>
                </a:solidFill>
              </a:rPr>
              <a:t> </a:t>
            </a:r>
            <a:r>
              <a:rPr lang="en-US" sz="1600" dirty="0" err="1">
                <a:solidFill>
                  <a:schemeClr val="tx1">
                    <a:lumMod val="75000"/>
                    <a:lumOff val="25000"/>
                  </a:schemeClr>
                </a:solidFill>
              </a:rPr>
              <a:t>ystod</a:t>
            </a:r>
            <a:r>
              <a:rPr lang="en-US" sz="1600" dirty="0">
                <a:solidFill>
                  <a:schemeClr val="tx1">
                    <a:lumMod val="75000"/>
                    <a:lumOff val="25000"/>
                  </a:schemeClr>
                </a:solidFill>
              </a:rPr>
              <a:t> o </a:t>
            </a:r>
            <a:r>
              <a:rPr lang="en-US" sz="1600" dirty="0" err="1">
                <a:solidFill>
                  <a:schemeClr val="tx1">
                    <a:lumMod val="75000"/>
                    <a:lumOff val="25000"/>
                  </a:schemeClr>
                </a:solidFill>
              </a:rPr>
              <a:t>weithgareddau</a:t>
            </a:r>
            <a:r>
              <a:rPr lang="en-US" sz="1600" dirty="0">
                <a:solidFill>
                  <a:schemeClr val="tx1">
                    <a:lumMod val="75000"/>
                    <a:lumOff val="25000"/>
                  </a:schemeClr>
                </a:solidFill>
              </a:rPr>
              <a:t> </a:t>
            </a:r>
            <a:r>
              <a:rPr lang="en-US" sz="1600" dirty="0" err="1">
                <a:solidFill>
                  <a:schemeClr val="tx1">
                    <a:lumMod val="75000"/>
                    <a:lumOff val="25000"/>
                  </a:schemeClr>
                </a:solidFill>
              </a:rPr>
              <a:t>ar</a:t>
            </a:r>
            <a:r>
              <a:rPr lang="en-US" sz="1600" dirty="0">
                <a:solidFill>
                  <a:schemeClr val="tx1">
                    <a:lumMod val="75000"/>
                    <a:lumOff val="25000"/>
                  </a:schemeClr>
                </a:solidFill>
              </a:rPr>
              <a:t> </a:t>
            </a:r>
            <a:r>
              <a:rPr lang="en-US" sz="1600" dirty="0" err="1">
                <a:solidFill>
                  <a:schemeClr val="tx1">
                    <a:lumMod val="75000"/>
                    <a:lumOff val="25000"/>
                  </a:schemeClr>
                </a:solidFill>
              </a:rPr>
              <a:t>yr</a:t>
            </a:r>
            <a:r>
              <a:rPr lang="en-US" sz="1600" dirty="0">
                <a:solidFill>
                  <a:schemeClr val="tx1">
                    <a:lumMod val="75000"/>
                    <a:lumOff val="25000"/>
                  </a:schemeClr>
                </a:solidFill>
              </a:rPr>
              <a:t> un </a:t>
            </a:r>
            <a:r>
              <a:rPr lang="en-US" sz="1600" dirty="0" err="1">
                <a:solidFill>
                  <a:schemeClr val="tx1">
                    <a:lumMod val="75000"/>
                    <a:lumOff val="25000"/>
                  </a:schemeClr>
                </a:solidFill>
              </a:rPr>
              <a:t>lefel</a:t>
            </a:r>
            <a:r>
              <a:rPr lang="en-US" sz="1600" dirty="0">
                <a:solidFill>
                  <a:schemeClr val="tx1">
                    <a:lumMod val="75000"/>
                    <a:lumOff val="25000"/>
                  </a:schemeClr>
                </a:solidFill>
              </a:rPr>
              <a:t>.</a:t>
            </a:r>
          </a:p>
          <a:p>
            <a:pPr defTabSz="457200">
              <a:lnSpc>
                <a:spcPct val="90000"/>
              </a:lnSpc>
              <a:spcBef>
                <a:spcPct val="20000"/>
              </a:spcBef>
              <a:spcAft>
                <a:spcPts val="600"/>
              </a:spcAft>
              <a:buClr>
                <a:schemeClr val="accent1"/>
              </a:buClr>
              <a:buSzPct val="92000"/>
              <a:buFont typeface="Wingdings 2" panose="05020102010507070707" pitchFamily="18" charset="2"/>
              <a:buChar char=""/>
            </a:pPr>
            <a:endParaRPr lang="en-US" sz="1400" dirty="0">
              <a:solidFill>
                <a:schemeClr val="tx1">
                  <a:lumMod val="75000"/>
                  <a:lumOff val="25000"/>
                </a:schemeClr>
              </a:solidFill>
            </a:endParaRPr>
          </a:p>
          <a:p>
            <a:pPr defTabSz="457200">
              <a:lnSpc>
                <a:spcPct val="90000"/>
              </a:lnSpc>
              <a:spcBef>
                <a:spcPct val="20000"/>
              </a:spcBef>
              <a:spcAft>
                <a:spcPts val="600"/>
              </a:spcAft>
              <a:buClr>
                <a:schemeClr val="accent1"/>
              </a:buClr>
              <a:buSzPct val="92000"/>
              <a:buFont typeface="Wingdings 2" panose="05020102010507070707" pitchFamily="18" charset="2"/>
              <a:buChar char=""/>
            </a:pPr>
            <a:r>
              <a:rPr lang="en-US" sz="1400" dirty="0" err="1">
                <a:solidFill>
                  <a:schemeClr val="tx1">
                    <a:lumMod val="75000"/>
                    <a:lumOff val="25000"/>
                  </a:schemeClr>
                </a:solidFill>
                <a:hlinkClick r:id="rId3"/>
              </a:rPr>
              <a:t>Tasg</a:t>
            </a:r>
            <a:r>
              <a:rPr lang="en-US" sz="1400" dirty="0">
                <a:solidFill>
                  <a:schemeClr val="tx1">
                    <a:lumMod val="75000"/>
                    <a:lumOff val="25000"/>
                  </a:schemeClr>
                </a:solidFill>
                <a:hlinkClick r:id="rId3"/>
              </a:rPr>
              <a:t> </a:t>
            </a:r>
            <a:r>
              <a:rPr lang="en-US" sz="1400" dirty="0" err="1">
                <a:solidFill>
                  <a:schemeClr val="tx1">
                    <a:lumMod val="75000"/>
                    <a:lumOff val="25000"/>
                  </a:schemeClr>
                </a:solidFill>
                <a:hlinkClick r:id="rId3"/>
              </a:rPr>
              <a:t>Tacsonomeg</a:t>
            </a:r>
            <a:r>
              <a:rPr lang="en-US" sz="1400" dirty="0">
                <a:solidFill>
                  <a:schemeClr val="tx1">
                    <a:lumMod val="75000"/>
                    <a:lumOff val="25000"/>
                  </a:schemeClr>
                </a:solidFill>
                <a:hlinkClick r:id="rId3"/>
              </a:rPr>
              <a:t> Bloom.docx</a:t>
            </a:r>
            <a:endParaRPr lang="en-US" sz="1400" dirty="0">
              <a:solidFill>
                <a:schemeClr val="tx1">
                  <a:lumMod val="75000"/>
                  <a:lumOff val="25000"/>
                </a:schemeClr>
              </a:solidFill>
            </a:endParaRPr>
          </a:p>
          <a:p>
            <a:pPr defTabSz="457200">
              <a:lnSpc>
                <a:spcPct val="90000"/>
              </a:lnSpc>
              <a:spcBef>
                <a:spcPct val="20000"/>
              </a:spcBef>
              <a:spcAft>
                <a:spcPts val="600"/>
              </a:spcAft>
              <a:buClr>
                <a:schemeClr val="accent1"/>
              </a:buClr>
              <a:buSzPct val="92000"/>
              <a:buFont typeface="Wingdings 2" panose="05020102010507070707" pitchFamily="18" charset="2"/>
              <a:buChar char=""/>
            </a:pPr>
            <a:endParaRPr lang="en-US" sz="1400" dirty="0">
              <a:solidFill>
                <a:schemeClr val="tx1">
                  <a:lumMod val="75000"/>
                  <a:lumOff val="25000"/>
                </a:schemeClr>
              </a:solidFill>
            </a:endParaRPr>
          </a:p>
        </p:txBody>
      </p:sp>
      <p:graphicFrame>
        <p:nvGraphicFramePr>
          <p:cNvPr id="6" name="Table 5">
            <a:extLst>
              <a:ext uri="{FF2B5EF4-FFF2-40B4-BE49-F238E27FC236}">
                <a16:creationId xmlns:a16="http://schemas.microsoft.com/office/drawing/2014/main" id="{195E056A-0220-4DE5-8221-95A81D8EC1DD}"/>
              </a:ext>
            </a:extLst>
          </p:cNvPr>
          <p:cNvGraphicFramePr>
            <a:graphicFrameLocks noGrp="1"/>
          </p:cNvGraphicFramePr>
          <p:nvPr>
            <p:extLst>
              <p:ext uri="{D42A27DB-BD31-4B8C-83A1-F6EECF244321}">
                <p14:modId xmlns:p14="http://schemas.microsoft.com/office/powerpoint/2010/main" val="3338746530"/>
              </p:ext>
            </p:extLst>
          </p:nvPr>
        </p:nvGraphicFramePr>
        <p:xfrm>
          <a:off x="4676063" y="366929"/>
          <a:ext cx="6989726" cy="6020713"/>
        </p:xfrm>
        <a:graphic>
          <a:graphicData uri="http://schemas.openxmlformats.org/drawingml/2006/table">
            <a:tbl>
              <a:tblPr firstRow="1" firstCol="1" bandRow="1">
                <a:noFill/>
                <a:tableStyleId>{5C22544A-7EE6-4342-B048-85BDC9FD1C3A}</a:tableStyleId>
              </a:tblPr>
              <a:tblGrid>
                <a:gridCol w="1940813">
                  <a:extLst>
                    <a:ext uri="{9D8B030D-6E8A-4147-A177-3AD203B41FA5}">
                      <a16:colId xmlns:a16="http://schemas.microsoft.com/office/drawing/2014/main" val="1384400457"/>
                    </a:ext>
                  </a:extLst>
                </a:gridCol>
                <a:gridCol w="5048913">
                  <a:extLst>
                    <a:ext uri="{9D8B030D-6E8A-4147-A177-3AD203B41FA5}">
                      <a16:colId xmlns:a16="http://schemas.microsoft.com/office/drawing/2014/main" val="173850210"/>
                    </a:ext>
                  </a:extLst>
                </a:gridCol>
              </a:tblGrid>
              <a:tr h="820421">
                <a:tc gridSpan="2">
                  <a:txBody>
                    <a:bodyPr/>
                    <a:lstStyle/>
                    <a:p>
                      <a:pPr algn="l">
                        <a:lnSpc>
                          <a:spcPct val="107000"/>
                        </a:lnSpc>
                        <a:spcAft>
                          <a:spcPts val="800"/>
                        </a:spcAft>
                        <a:tabLst>
                          <a:tab pos="1510030" algn="l"/>
                        </a:tabLst>
                      </a:pPr>
                      <a:r>
                        <a:rPr lang="cy-GB" sz="1400" b="1" cap="all" spc="60">
                          <a:solidFill>
                            <a:schemeClr val="tx1"/>
                          </a:solidFill>
                          <a:effectLst/>
                        </a:rPr>
                        <a:t> </a:t>
                      </a:r>
                      <a:endParaRPr lang="en-GB" sz="1400" b="1" cap="all" spc="60">
                        <a:solidFill>
                          <a:schemeClr val="tx1"/>
                        </a:solidFill>
                        <a:effectLst/>
                      </a:endParaRPr>
                    </a:p>
                    <a:p>
                      <a:pPr algn="l">
                        <a:lnSpc>
                          <a:spcPct val="107000"/>
                        </a:lnSpc>
                        <a:spcAft>
                          <a:spcPts val="800"/>
                        </a:spcAft>
                        <a:tabLst>
                          <a:tab pos="1510030" algn="l"/>
                        </a:tabLst>
                      </a:pPr>
                      <a:r>
                        <a:rPr lang="cy-GB" sz="1400" b="1" cap="all" spc="60">
                          <a:solidFill>
                            <a:schemeClr val="tx1"/>
                          </a:solidFill>
                          <a:effectLst/>
                        </a:rPr>
                        <a:t>Esiampl : Jac a’r Goeden Ffa</a:t>
                      </a:r>
                      <a:endParaRPr lang="en-GB" sz="1400" b="1" cap="all" spc="60">
                        <a:solidFill>
                          <a:schemeClr val="tx1"/>
                        </a:solidFill>
                        <a:effectLst/>
                      </a:endParaRPr>
                    </a:p>
                    <a:p>
                      <a:pPr algn="l">
                        <a:lnSpc>
                          <a:spcPct val="107000"/>
                        </a:lnSpc>
                        <a:spcAft>
                          <a:spcPts val="800"/>
                        </a:spcAft>
                        <a:tabLst>
                          <a:tab pos="1510030" algn="l"/>
                        </a:tabLst>
                      </a:pPr>
                      <a:r>
                        <a:rPr lang="cy-GB" sz="1400" b="1" cap="all" spc="60">
                          <a:solidFill>
                            <a:schemeClr val="tx1"/>
                          </a:solidFill>
                          <a:effectLst/>
                        </a:rPr>
                        <a:t> </a:t>
                      </a:r>
                      <a:endParaRPr lang="en-GB" sz="1400" b="1" cap="all" spc="6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76792" marT="68849" marB="68849" anchor="b">
                    <a:lnL w="12700" cmpd="sng">
                      <a:noFill/>
                    </a:lnL>
                    <a:lnR w="12700" cmpd="sng">
                      <a:noFill/>
                    </a:lnR>
                    <a:lnT w="12700" cmpd="sng">
                      <a:noFill/>
                    </a:lnT>
                    <a:lnB w="38100" cmpd="sng">
                      <a:noFill/>
                    </a:lnB>
                    <a:noFill/>
                  </a:tcPr>
                </a:tc>
                <a:tc hMerge="1">
                  <a:txBody>
                    <a:bodyPr/>
                    <a:lstStyle/>
                    <a:p>
                      <a:endParaRPr lang="en-GB"/>
                    </a:p>
                  </a:txBody>
                  <a:tcPr/>
                </a:tc>
                <a:extLst>
                  <a:ext uri="{0D108BD9-81ED-4DB2-BD59-A6C34878D82A}">
                    <a16:rowId xmlns:a16="http://schemas.microsoft.com/office/drawing/2014/main" val="615698788"/>
                  </a:ext>
                </a:extLst>
              </a:tr>
              <a:tr h="659877">
                <a:tc>
                  <a:txBody>
                    <a:bodyPr/>
                    <a:lstStyle/>
                    <a:p>
                      <a:pPr algn="l">
                        <a:lnSpc>
                          <a:spcPct val="107000"/>
                        </a:lnSpc>
                        <a:spcAft>
                          <a:spcPts val="800"/>
                        </a:spcAft>
                        <a:tabLst>
                          <a:tab pos="1510030" algn="l"/>
                        </a:tabLst>
                      </a:pPr>
                      <a:r>
                        <a:rPr lang="cy-GB" sz="1400" b="1" cap="none" spc="0">
                          <a:solidFill>
                            <a:schemeClr val="tx1"/>
                          </a:solidFill>
                          <a:effectLst/>
                        </a:rPr>
                        <a:t>Gwybodaeth</a:t>
                      </a:r>
                      <a:endParaRPr lang="en-GB" sz="1400" b="1"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ap="flat" cmpd="sng" algn="ctr">
                      <a:noFill/>
                      <a:prstDash val="solid"/>
                    </a:lnL>
                    <a:lnR w="12700" cmpd="sng">
                      <a:noFill/>
                      <a:prstDash val="solid"/>
                    </a:lnR>
                    <a:lnT w="38100" cmpd="sng">
                      <a:noFill/>
                    </a:lnT>
                    <a:lnB w="12700" cmpd="sng">
                      <a:noFill/>
                      <a:prstDash val="solid"/>
                    </a:lnB>
                    <a:noFill/>
                  </a:tcPr>
                </a:tc>
                <a:tc>
                  <a:txBody>
                    <a:bodyPr/>
                    <a:lstStyle/>
                    <a:p>
                      <a:pPr algn="l">
                        <a:lnSpc>
                          <a:spcPct val="107000"/>
                        </a:lnSpc>
                        <a:spcAft>
                          <a:spcPts val="800"/>
                        </a:spcAft>
                        <a:tabLst>
                          <a:tab pos="1510030" algn="l"/>
                        </a:tabLst>
                      </a:pPr>
                      <a:r>
                        <a:rPr lang="cy-GB" sz="1400" cap="none" spc="0">
                          <a:solidFill>
                            <a:schemeClr val="tx1"/>
                          </a:solidFill>
                          <a:effectLst/>
                        </a:rPr>
                        <a:t>(cofio a chadw)</a:t>
                      </a:r>
                      <a:endParaRPr lang="en-GB" sz="1400" cap="none" spc="0">
                        <a:solidFill>
                          <a:schemeClr val="tx1"/>
                        </a:solidFill>
                        <a:effectLst/>
                      </a:endParaRPr>
                    </a:p>
                    <a:p>
                      <a:pPr algn="l">
                        <a:lnSpc>
                          <a:spcPct val="107000"/>
                        </a:lnSpc>
                        <a:spcAft>
                          <a:spcPts val="800"/>
                        </a:spcAft>
                        <a:tabLst>
                          <a:tab pos="1510030" algn="l"/>
                        </a:tabLst>
                      </a:pPr>
                      <a:r>
                        <a:rPr lang="cy-GB" sz="1400" cap="none" spc="0">
                          <a:solidFill>
                            <a:schemeClr val="tx1"/>
                          </a:solidFill>
                          <a:effectLst/>
                        </a:rPr>
                        <a:t>Am beth wnaeth Jac gyfnewid ei fuwch?</a:t>
                      </a:r>
                      <a:endParaRPr lang="en-GB" sz="1400"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1703377723"/>
                  </a:ext>
                </a:extLst>
              </a:tr>
              <a:tr h="868161">
                <a:tc>
                  <a:txBody>
                    <a:bodyPr/>
                    <a:lstStyle/>
                    <a:p>
                      <a:pPr algn="l">
                        <a:lnSpc>
                          <a:spcPct val="107000"/>
                        </a:lnSpc>
                        <a:spcAft>
                          <a:spcPts val="800"/>
                        </a:spcAft>
                        <a:tabLst>
                          <a:tab pos="1510030" algn="l"/>
                        </a:tabLst>
                      </a:pPr>
                      <a:r>
                        <a:rPr lang="cy-GB" sz="1400" b="1" cap="none" spc="0">
                          <a:solidFill>
                            <a:schemeClr val="tx1"/>
                          </a:solidFill>
                          <a:effectLst/>
                        </a:rPr>
                        <a:t>Amgyffred</a:t>
                      </a:r>
                      <a:endParaRPr lang="en-GB" sz="1400" b="1"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ap="flat" cmpd="sng" algn="ctr">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l">
                        <a:lnSpc>
                          <a:spcPct val="107000"/>
                        </a:lnSpc>
                        <a:spcAft>
                          <a:spcPts val="800"/>
                        </a:spcAft>
                        <a:tabLst>
                          <a:tab pos="1510030" algn="l"/>
                        </a:tabLst>
                      </a:pPr>
                      <a:r>
                        <a:rPr lang="cy-GB" sz="1400" cap="none" spc="0">
                          <a:solidFill>
                            <a:schemeClr val="tx1"/>
                          </a:solidFill>
                          <a:effectLst/>
                        </a:rPr>
                        <a:t>(dehongli a dealltwriaeth)</a:t>
                      </a:r>
                      <a:endParaRPr lang="en-GB" sz="1400" cap="none" spc="0">
                        <a:solidFill>
                          <a:schemeClr val="tx1"/>
                        </a:solidFill>
                        <a:effectLst/>
                      </a:endParaRPr>
                    </a:p>
                    <a:p>
                      <a:pPr algn="l">
                        <a:lnSpc>
                          <a:spcPct val="107000"/>
                        </a:lnSpc>
                        <a:spcAft>
                          <a:spcPts val="800"/>
                        </a:spcAft>
                        <a:tabLst>
                          <a:tab pos="1510030" algn="l"/>
                        </a:tabLst>
                      </a:pPr>
                      <a:r>
                        <a:rPr lang="cy-GB" sz="1400" cap="none" spc="0">
                          <a:solidFill>
                            <a:schemeClr val="tx1"/>
                          </a:solidFill>
                          <a:effectLst/>
                        </a:rPr>
                        <a:t>Pam wnaeth Jac gael ei hun mewn i drwbwl am gyfnewid y fuwch am y ffa?</a:t>
                      </a:r>
                      <a:endParaRPr lang="en-GB" sz="1400"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114179733"/>
                  </a:ext>
                </a:extLst>
              </a:tr>
              <a:tr h="868161">
                <a:tc>
                  <a:txBody>
                    <a:bodyPr/>
                    <a:lstStyle/>
                    <a:p>
                      <a:pPr algn="l">
                        <a:lnSpc>
                          <a:spcPct val="107000"/>
                        </a:lnSpc>
                        <a:spcAft>
                          <a:spcPts val="800"/>
                        </a:spcAft>
                        <a:tabLst>
                          <a:tab pos="1510030" algn="l"/>
                        </a:tabLst>
                      </a:pPr>
                      <a:r>
                        <a:rPr lang="cy-GB" sz="1400" b="1" cap="none" spc="0">
                          <a:solidFill>
                            <a:schemeClr val="tx1"/>
                          </a:solidFill>
                          <a:effectLst/>
                        </a:rPr>
                        <a:t>Cymhwysiad</a:t>
                      </a:r>
                      <a:endParaRPr lang="en-GB" sz="1400" b="1"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ap="flat" cmpd="sng" algn="ctr">
                      <a:noFill/>
                      <a:prstDash val="solid"/>
                    </a:lnL>
                    <a:lnR w="12700" cmpd="sng">
                      <a:noFill/>
                      <a:prstDash val="solid"/>
                    </a:lnR>
                    <a:lnT w="12700" cmpd="sng">
                      <a:noFill/>
                      <a:prstDash val="solid"/>
                    </a:lnT>
                    <a:lnB w="12700" cmpd="sng">
                      <a:noFill/>
                      <a:prstDash val="solid"/>
                    </a:lnB>
                    <a:noFill/>
                  </a:tcPr>
                </a:tc>
                <a:tc>
                  <a:txBody>
                    <a:bodyPr/>
                    <a:lstStyle/>
                    <a:p>
                      <a:pPr algn="l">
                        <a:lnSpc>
                          <a:spcPct val="107000"/>
                        </a:lnSpc>
                        <a:spcAft>
                          <a:spcPts val="800"/>
                        </a:spcAft>
                        <a:tabLst>
                          <a:tab pos="1510030" algn="l"/>
                        </a:tabLst>
                      </a:pPr>
                      <a:r>
                        <a:rPr lang="cy-GB" sz="1400" cap="none" spc="0">
                          <a:solidFill>
                            <a:schemeClr val="tx1"/>
                          </a:solidFill>
                          <a:effectLst/>
                        </a:rPr>
                        <a:t>(gwneud defnydd o)</a:t>
                      </a:r>
                      <a:endParaRPr lang="en-GB" sz="1400" cap="none" spc="0">
                        <a:solidFill>
                          <a:schemeClr val="tx1"/>
                        </a:solidFill>
                        <a:effectLst/>
                      </a:endParaRPr>
                    </a:p>
                    <a:p>
                      <a:pPr algn="l">
                        <a:lnSpc>
                          <a:spcPct val="107000"/>
                        </a:lnSpc>
                        <a:spcAft>
                          <a:spcPts val="800"/>
                        </a:spcAft>
                        <a:tabLst>
                          <a:tab pos="1510030" algn="l"/>
                        </a:tabLst>
                      </a:pPr>
                      <a:r>
                        <a:rPr lang="cy-GB" sz="1400" cap="none" spc="0">
                          <a:solidFill>
                            <a:schemeClr val="tx1"/>
                          </a:solidFill>
                          <a:effectLst/>
                        </a:rPr>
                        <a:t>Beth fyddai eich mam chi’n dweud petai chi’n mynd i siopa gyda £20 a dychwelyd gyda ffa hudolus?</a:t>
                      </a:r>
                      <a:endParaRPr lang="en-GB" sz="1400"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639713889"/>
                  </a:ext>
                </a:extLst>
              </a:tr>
              <a:tr h="868161">
                <a:tc>
                  <a:txBody>
                    <a:bodyPr/>
                    <a:lstStyle/>
                    <a:p>
                      <a:pPr algn="l">
                        <a:lnSpc>
                          <a:spcPct val="107000"/>
                        </a:lnSpc>
                        <a:spcAft>
                          <a:spcPts val="800"/>
                        </a:spcAft>
                        <a:tabLst>
                          <a:tab pos="1510030" algn="l"/>
                        </a:tabLst>
                      </a:pPr>
                      <a:r>
                        <a:rPr lang="cy-GB" sz="1400" b="1" cap="none" spc="0">
                          <a:solidFill>
                            <a:schemeClr val="tx1"/>
                          </a:solidFill>
                          <a:effectLst/>
                        </a:rPr>
                        <a:t>Dadansoddiad</a:t>
                      </a:r>
                      <a:endParaRPr lang="en-GB" sz="1400" b="1"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ap="flat" cmpd="sng" algn="ctr">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l">
                        <a:lnSpc>
                          <a:spcPct val="107000"/>
                        </a:lnSpc>
                        <a:spcAft>
                          <a:spcPts val="800"/>
                        </a:spcAft>
                        <a:tabLst>
                          <a:tab pos="1510030" algn="l"/>
                        </a:tabLst>
                      </a:pPr>
                      <a:r>
                        <a:rPr lang="cy-GB" sz="1400" cap="none" spc="0">
                          <a:solidFill>
                            <a:schemeClr val="tx1"/>
                          </a:solidFill>
                          <a:effectLst/>
                        </a:rPr>
                        <a:t>(cymryd rhan)</a:t>
                      </a:r>
                      <a:endParaRPr lang="en-GB" sz="1400" cap="none" spc="0">
                        <a:solidFill>
                          <a:schemeClr val="tx1"/>
                        </a:solidFill>
                        <a:effectLst/>
                      </a:endParaRPr>
                    </a:p>
                    <a:p>
                      <a:pPr algn="l">
                        <a:lnSpc>
                          <a:spcPct val="107000"/>
                        </a:lnSpc>
                        <a:spcAft>
                          <a:spcPts val="800"/>
                        </a:spcAft>
                        <a:tabLst>
                          <a:tab pos="1510030" algn="l"/>
                        </a:tabLst>
                      </a:pPr>
                      <a:r>
                        <a:rPr lang="cy-GB" sz="1400" cap="none" spc="0">
                          <a:solidFill>
                            <a:schemeClr val="tx1"/>
                          </a:solidFill>
                          <a:effectLst/>
                        </a:rPr>
                        <a:t>Rhestrwch y cymeriadau yn y stori a’r hyn mae nhw’n gwneud yn y stori.</a:t>
                      </a:r>
                      <a:endParaRPr lang="en-GB" sz="1400"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631548067"/>
                  </a:ext>
                </a:extLst>
              </a:tr>
              <a:tr h="868161">
                <a:tc>
                  <a:txBody>
                    <a:bodyPr/>
                    <a:lstStyle/>
                    <a:p>
                      <a:pPr algn="l">
                        <a:lnSpc>
                          <a:spcPct val="107000"/>
                        </a:lnSpc>
                        <a:spcAft>
                          <a:spcPts val="800"/>
                        </a:spcAft>
                        <a:tabLst>
                          <a:tab pos="1510030" algn="l"/>
                        </a:tabLst>
                      </a:pPr>
                      <a:r>
                        <a:rPr lang="cy-GB" sz="1400" b="1" cap="none" spc="0">
                          <a:solidFill>
                            <a:schemeClr val="tx1"/>
                          </a:solidFill>
                          <a:effectLst/>
                        </a:rPr>
                        <a:t>Synthesis</a:t>
                      </a:r>
                      <a:endParaRPr lang="en-GB" sz="1400" b="1"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ap="flat" cmpd="sng" algn="ctr">
                      <a:noFill/>
                      <a:prstDash val="solid"/>
                    </a:lnL>
                    <a:lnR w="12700" cmpd="sng">
                      <a:noFill/>
                      <a:prstDash val="solid"/>
                    </a:lnR>
                    <a:lnT w="12700" cmpd="sng">
                      <a:noFill/>
                      <a:prstDash val="solid"/>
                    </a:lnT>
                    <a:lnB w="12700" cmpd="sng">
                      <a:noFill/>
                      <a:prstDash val="solid"/>
                    </a:lnB>
                    <a:noFill/>
                  </a:tcPr>
                </a:tc>
                <a:tc>
                  <a:txBody>
                    <a:bodyPr/>
                    <a:lstStyle/>
                    <a:p>
                      <a:pPr algn="l">
                        <a:lnSpc>
                          <a:spcPct val="107000"/>
                        </a:lnSpc>
                        <a:spcAft>
                          <a:spcPts val="800"/>
                        </a:spcAft>
                        <a:tabLst>
                          <a:tab pos="1510030" algn="l"/>
                        </a:tabLst>
                      </a:pPr>
                      <a:r>
                        <a:rPr lang="cy-GB" sz="1400" cap="none" spc="0">
                          <a:solidFill>
                            <a:schemeClr val="tx1"/>
                          </a:solidFill>
                          <a:effectLst/>
                        </a:rPr>
                        <a:t>(gosod at ei gilydd)</a:t>
                      </a:r>
                      <a:endParaRPr lang="en-GB" sz="1400" cap="none" spc="0">
                        <a:solidFill>
                          <a:schemeClr val="tx1"/>
                        </a:solidFill>
                        <a:effectLst/>
                      </a:endParaRPr>
                    </a:p>
                    <a:p>
                      <a:pPr algn="l">
                        <a:lnSpc>
                          <a:spcPct val="107000"/>
                        </a:lnSpc>
                        <a:spcAft>
                          <a:spcPts val="800"/>
                        </a:spcAft>
                        <a:tabLst>
                          <a:tab pos="1510030" algn="l"/>
                        </a:tabLst>
                      </a:pPr>
                      <a:r>
                        <a:rPr lang="cy-GB" sz="1400" cap="none" spc="0">
                          <a:solidFill>
                            <a:schemeClr val="tx1"/>
                          </a:solidFill>
                          <a:effectLst/>
                        </a:rPr>
                        <a:t>Petai draig yn byw ar frig y goeden ffa yn hytrach na chawr, sut allai pethau fod yn wahanol?</a:t>
                      </a:r>
                      <a:endParaRPr lang="en-GB" sz="1400" cap="none" spc="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47265962"/>
                  </a:ext>
                </a:extLst>
              </a:tr>
              <a:tr h="659877">
                <a:tc>
                  <a:txBody>
                    <a:bodyPr/>
                    <a:lstStyle/>
                    <a:p>
                      <a:pPr algn="l">
                        <a:lnSpc>
                          <a:spcPct val="107000"/>
                        </a:lnSpc>
                        <a:spcAft>
                          <a:spcPts val="800"/>
                        </a:spcAft>
                        <a:tabLst>
                          <a:tab pos="1510030" algn="l"/>
                        </a:tabLst>
                      </a:pPr>
                      <a:r>
                        <a:rPr lang="cy-GB" sz="1400" b="1" cap="none" spc="0" dirty="0">
                          <a:solidFill>
                            <a:schemeClr val="tx1"/>
                          </a:solidFill>
                          <a:effectLst/>
                        </a:rPr>
                        <a:t>Gwerthusiad</a:t>
                      </a:r>
                      <a:endParaRPr lang="en-GB" sz="1400" b="1" cap="none" spc="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ap="flat" cmpd="sng" algn="ctr">
                      <a:noFill/>
                      <a:prstDash val="solid"/>
                    </a:lnL>
                    <a:lnR w="12700" cmpd="sng">
                      <a:noFill/>
                      <a:prstDash val="solid"/>
                    </a:lnR>
                    <a:lnT w="12700" cmpd="sng">
                      <a:noFill/>
                      <a:prstDash val="solid"/>
                    </a:lnT>
                    <a:lnB w="12700" cap="flat" cmpd="sng" algn="ctr">
                      <a:noFill/>
                      <a:prstDash val="solid"/>
                    </a:lnB>
                    <a:solidFill>
                      <a:schemeClr val="bg1">
                        <a:lumMod val="95000"/>
                      </a:schemeClr>
                    </a:solidFill>
                  </a:tcPr>
                </a:tc>
                <a:tc>
                  <a:txBody>
                    <a:bodyPr/>
                    <a:lstStyle/>
                    <a:p>
                      <a:pPr algn="l">
                        <a:lnSpc>
                          <a:spcPct val="107000"/>
                        </a:lnSpc>
                        <a:spcAft>
                          <a:spcPts val="800"/>
                        </a:spcAft>
                        <a:tabLst>
                          <a:tab pos="1510030" algn="l"/>
                        </a:tabLst>
                      </a:pPr>
                      <a:r>
                        <a:rPr lang="cy-GB" sz="1400" cap="none" spc="0" dirty="0">
                          <a:solidFill>
                            <a:schemeClr val="tx1"/>
                          </a:solidFill>
                          <a:effectLst/>
                        </a:rPr>
                        <a:t>(barnu ac asesu)</a:t>
                      </a:r>
                      <a:endParaRPr lang="en-GB" sz="1400" cap="none" spc="0" dirty="0">
                        <a:solidFill>
                          <a:schemeClr val="tx1"/>
                        </a:solidFill>
                        <a:effectLst/>
                      </a:endParaRPr>
                    </a:p>
                    <a:p>
                      <a:pPr algn="l">
                        <a:lnSpc>
                          <a:spcPct val="107000"/>
                        </a:lnSpc>
                        <a:spcAft>
                          <a:spcPts val="800"/>
                        </a:spcAft>
                        <a:tabLst>
                          <a:tab pos="1510030" algn="l"/>
                        </a:tabLst>
                      </a:pPr>
                      <a:r>
                        <a:rPr lang="cy-GB" sz="1400" cap="none" spc="0" dirty="0">
                          <a:solidFill>
                            <a:schemeClr val="tx1"/>
                          </a:solidFill>
                          <a:effectLst/>
                        </a:rPr>
                        <a:t>Oedd Jac yn arwr neu’n leidr?</a:t>
                      </a:r>
                      <a:endParaRPr lang="en-GB" sz="1400" cap="none" spc="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127987" marR="66553" marT="66553" marB="68849">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802567535"/>
                  </a:ext>
                </a:extLst>
              </a:tr>
            </a:tbl>
          </a:graphicData>
        </a:graphic>
      </p:graphicFrame>
    </p:spTree>
    <p:extLst>
      <p:ext uri="{BB962C8B-B14F-4D97-AF65-F5344CB8AC3E}">
        <p14:creationId xmlns:p14="http://schemas.microsoft.com/office/powerpoint/2010/main" val="1808729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8A6E529-2909-4190-BA22-2721E53EE640}"/>
              </a:ext>
            </a:extLst>
          </p:cNvPr>
          <p:cNvSpPr txBox="1"/>
          <p:nvPr/>
        </p:nvSpPr>
        <p:spPr>
          <a:xfrm>
            <a:off x="462832" y="1306714"/>
            <a:ext cx="4302949" cy="3693319"/>
          </a:xfrm>
          <a:prstGeom prst="rect">
            <a:avLst/>
          </a:prstGeom>
          <a:noFill/>
        </p:spPr>
        <p:txBody>
          <a:bodyPr wrap="square" lIns="91440" tIns="45720" rIns="91440" bIns="45720" rtlCol="0" anchor="t">
            <a:spAutoFit/>
          </a:bodyPr>
          <a:lstStyle/>
          <a:p>
            <a:r>
              <a:rPr lang="cy-GB" b="1" dirty="0"/>
              <a:t>Trionglau Meddwl</a:t>
            </a:r>
          </a:p>
          <a:p>
            <a:r>
              <a:rPr lang="cy-GB" dirty="0"/>
              <a:t>Gan ddefnyddio tacsonomeg </a:t>
            </a:r>
            <a:r>
              <a:rPr lang="cy-GB" dirty="0" err="1"/>
              <a:t>Bloom</a:t>
            </a:r>
            <a:r>
              <a:rPr lang="cy-GB" dirty="0"/>
              <a:t>, allwn ni hefyd greu trionglau meddwl ar gyfer pob lefel yn y tacsonomeg.</a:t>
            </a:r>
          </a:p>
          <a:p>
            <a:r>
              <a:rPr lang="cy-GB" dirty="0"/>
              <a:t>Gall triongl fod ar unrhyw un o’r chwech lefel.</a:t>
            </a:r>
          </a:p>
          <a:p>
            <a:r>
              <a:rPr lang="cy-GB" dirty="0"/>
              <a:t>Mae trionglau meddwl yn gallu bod yn fframweithiau defnyddiol i gynorthwyo dysgwyr pan mae’n nhw’n dod ar draws cysyniadau newydd, syniadau neu destunau.  Mae pob triongl yn cynnwys yr un mewnbwn gan yr athro hyd nes bod y dysgwyr yn cyfarwydd gyda’r dull.</a:t>
            </a:r>
            <a:endParaRPr lang="en-GB" dirty="0"/>
          </a:p>
        </p:txBody>
      </p:sp>
      <p:pic>
        <p:nvPicPr>
          <p:cNvPr id="5" name="Picture 4">
            <a:extLst>
              <a:ext uri="{FF2B5EF4-FFF2-40B4-BE49-F238E27FC236}">
                <a16:creationId xmlns:a16="http://schemas.microsoft.com/office/drawing/2014/main" id="{D88732AF-FFF1-47F0-A281-C9EAB1A0EE61}"/>
              </a:ext>
            </a:extLst>
          </p:cNvPr>
          <p:cNvPicPr>
            <a:picLocks noChangeAspect="1"/>
          </p:cNvPicPr>
          <p:nvPr/>
        </p:nvPicPr>
        <p:blipFill rotWithShape="1">
          <a:blip r:embed="rId2"/>
          <a:srcRect l="3057" t="31024" r="35824" b="16119"/>
          <a:stretch/>
        </p:blipFill>
        <p:spPr>
          <a:xfrm>
            <a:off x="4794817" y="1306713"/>
            <a:ext cx="6934351" cy="3998017"/>
          </a:xfrm>
          <a:prstGeom prst="rect">
            <a:avLst/>
          </a:prstGeom>
        </p:spPr>
      </p:pic>
    </p:spTree>
    <p:extLst>
      <p:ext uri="{BB962C8B-B14F-4D97-AF65-F5344CB8AC3E}">
        <p14:creationId xmlns:p14="http://schemas.microsoft.com/office/powerpoint/2010/main" val="37005110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86F54-6DD6-4C9F-A5C5-13D73F5717C5}"/>
              </a:ext>
            </a:extLst>
          </p:cNvPr>
          <p:cNvSpPr>
            <a:spLocks noGrp="1"/>
          </p:cNvSpPr>
          <p:nvPr>
            <p:ph type="title"/>
          </p:nvPr>
        </p:nvSpPr>
        <p:spPr>
          <a:xfrm>
            <a:off x="581192" y="288290"/>
            <a:ext cx="11029616" cy="1188720"/>
          </a:xfrm>
        </p:spPr>
        <p:txBody>
          <a:bodyPr/>
          <a:lstStyle/>
          <a:p>
            <a:r>
              <a:rPr lang="cy-GB" dirty="0"/>
              <a:t>Beth sy’n cynorthwyo fi i fod yn ddysgwr da?</a:t>
            </a:r>
            <a:endParaRPr lang="en-GB" dirty="0"/>
          </a:p>
        </p:txBody>
      </p:sp>
      <p:sp>
        <p:nvSpPr>
          <p:cNvPr id="3" name="Content Placeholder 2">
            <a:extLst>
              <a:ext uri="{FF2B5EF4-FFF2-40B4-BE49-F238E27FC236}">
                <a16:creationId xmlns:a16="http://schemas.microsoft.com/office/drawing/2014/main" id="{BDAC670A-61AC-46A2-9583-B53C6DC23833}"/>
              </a:ext>
            </a:extLst>
          </p:cNvPr>
          <p:cNvSpPr>
            <a:spLocks noGrp="1"/>
          </p:cNvSpPr>
          <p:nvPr>
            <p:ph idx="1"/>
          </p:nvPr>
        </p:nvSpPr>
        <p:spPr>
          <a:xfrm>
            <a:off x="508525" y="1711077"/>
            <a:ext cx="11029616" cy="4241605"/>
          </a:xfrm>
        </p:spPr>
        <p:txBody>
          <a:bodyPr>
            <a:normAutofit lnSpcReduction="10000"/>
          </a:bodyPr>
          <a:lstStyle/>
          <a:p>
            <a:r>
              <a:rPr lang="cy-GB" dirty="0"/>
              <a:t>Os yw’r thema yn ddiddorol</a:t>
            </a:r>
          </a:p>
          <a:p>
            <a:r>
              <a:rPr lang="cy-GB" dirty="0"/>
              <a:t>Os ydw i’n dysgu am bethau newydd, nid dim ond yn ailadrodd yr hyn rydw i’n gallu ei wneud yn barod a’r hyn rwy’n ei wybod yn barod</a:t>
            </a:r>
          </a:p>
          <a:p>
            <a:r>
              <a:rPr lang="cy-GB" dirty="0"/>
              <a:t>Os ydw i’n cael cyfle i roi mewnbwn i’r gweithgareddau rwy’n eu cyflawni a sut rydw i’n cyflawni nhw.</a:t>
            </a:r>
          </a:p>
          <a:p>
            <a:r>
              <a:rPr lang="cy-GB" dirty="0"/>
              <a:t>Os yw fy marn a’m gwybodaeth yn cael eu gwerthfawrogi.</a:t>
            </a:r>
          </a:p>
          <a:p>
            <a:r>
              <a:rPr lang="cy-GB" dirty="0"/>
              <a:t>Os ydw i’n cael y cyfle i arddangos yr hyn rydw i’n ei wybod yn barod, am y testun cyn i ni ddechrau</a:t>
            </a:r>
          </a:p>
          <a:p>
            <a:r>
              <a:rPr lang="cy-GB" dirty="0"/>
              <a:t>Os mae’r athro yn gofyn i mi gynorthwyo gyda’r paratoadau ar gyfer y testun.</a:t>
            </a:r>
          </a:p>
          <a:p>
            <a:r>
              <a:rPr lang="cy-GB" dirty="0"/>
              <a:t>Os ydw i’n cael y cyfle i fentro a chael pethau’n anghywir.</a:t>
            </a:r>
          </a:p>
          <a:p>
            <a:r>
              <a:rPr lang="cy-GB" dirty="0"/>
              <a:t>Os ydw i’n cael y cyfle i ddysgu oddi wrth pobl yn fy nosbarth ac adref a’i ddefnyddio yn fy ngwaith</a:t>
            </a:r>
          </a:p>
          <a:p>
            <a:r>
              <a:rPr lang="cy-GB" dirty="0"/>
              <a:t>Os ydw i’n cael y cyfle i weithio ar fy mhen fy hun ac weithiau mewn grwpiau. Rwy’n hoffi’r </a:t>
            </a:r>
            <a:r>
              <a:rPr lang="cy-GB"/>
              <a:t>ddau ffordd </a:t>
            </a:r>
            <a:r>
              <a:rPr lang="cy-GB" dirty="0"/>
              <a:t>o weithio.</a:t>
            </a:r>
          </a:p>
          <a:p>
            <a:r>
              <a:rPr lang="cy-GB" dirty="0"/>
              <a:t>Os ydw i’n cael gweithio ar gyflymder fy hun ac nad yw pethau’n rhy anodd ac nad ydynt yn rhy rhwydd.</a:t>
            </a:r>
            <a:endParaRPr lang="en-GB" dirty="0"/>
          </a:p>
        </p:txBody>
      </p:sp>
      <p:sp>
        <p:nvSpPr>
          <p:cNvPr id="4" name="Title 1">
            <a:extLst>
              <a:ext uri="{FF2B5EF4-FFF2-40B4-BE49-F238E27FC236}">
                <a16:creationId xmlns:a16="http://schemas.microsoft.com/office/drawing/2014/main" id="{FD6FD04F-A7C4-48A1-B3A4-5084F73DAB30}"/>
              </a:ext>
            </a:extLst>
          </p:cNvPr>
          <p:cNvSpPr txBox="1">
            <a:spLocks/>
          </p:cNvSpPr>
          <p:nvPr/>
        </p:nvSpPr>
        <p:spPr>
          <a:xfrm>
            <a:off x="451580" y="5443648"/>
            <a:ext cx="11029616" cy="1188720"/>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cy-GB" dirty="0"/>
              <a:t>MAE ATHRO DA YN UN SY’N...</a:t>
            </a:r>
            <a:endParaRPr lang="en-GB" dirty="0"/>
          </a:p>
        </p:txBody>
      </p:sp>
    </p:spTree>
    <p:extLst>
      <p:ext uri="{BB962C8B-B14F-4D97-AF65-F5344CB8AC3E}">
        <p14:creationId xmlns:p14="http://schemas.microsoft.com/office/powerpoint/2010/main" val="501003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9DEFC-EB40-4849-813E-7D46D1441E48}"/>
              </a:ext>
            </a:extLst>
          </p:cNvPr>
          <p:cNvSpPr>
            <a:spLocks noGrp="1"/>
          </p:cNvSpPr>
          <p:nvPr>
            <p:ph type="title"/>
          </p:nvPr>
        </p:nvSpPr>
        <p:spPr>
          <a:xfrm>
            <a:off x="581192" y="225638"/>
            <a:ext cx="11029616" cy="1188720"/>
          </a:xfrm>
        </p:spPr>
        <p:txBody>
          <a:bodyPr/>
          <a:lstStyle/>
          <a:p>
            <a:r>
              <a:rPr lang="cy-GB" dirty="0" err="1"/>
              <a:t>References</a:t>
            </a:r>
            <a:r>
              <a:rPr lang="cy-GB" dirty="0"/>
              <a:t>/RESOURCES</a:t>
            </a:r>
            <a:endParaRPr lang="en-GB" dirty="0"/>
          </a:p>
        </p:txBody>
      </p:sp>
      <p:sp>
        <p:nvSpPr>
          <p:cNvPr id="4" name="TextBox 3">
            <a:extLst>
              <a:ext uri="{FF2B5EF4-FFF2-40B4-BE49-F238E27FC236}">
                <a16:creationId xmlns:a16="http://schemas.microsoft.com/office/drawing/2014/main" id="{0DE9260D-50F3-47C1-AF50-DEB5939BD11E}"/>
              </a:ext>
            </a:extLst>
          </p:cNvPr>
          <p:cNvSpPr txBox="1"/>
          <p:nvPr/>
        </p:nvSpPr>
        <p:spPr>
          <a:xfrm>
            <a:off x="581192" y="1603420"/>
            <a:ext cx="11029616" cy="4801314"/>
          </a:xfrm>
          <a:prstGeom prst="rect">
            <a:avLst/>
          </a:prstGeom>
          <a:noFill/>
        </p:spPr>
        <p:txBody>
          <a:bodyPr wrap="square" rtlCol="0">
            <a:spAutoFit/>
          </a:bodyPr>
          <a:lstStyle/>
          <a:p>
            <a:pPr algn="l" rtl="0" fontAlgn="base"/>
            <a:r>
              <a:rPr lang="en-GB" b="1" i="0" dirty="0">
                <a:effectLst/>
                <a:latin typeface="Arial" panose="020B0604020202020204" pitchFamily="34" charset="0"/>
              </a:rPr>
              <a:t>Enrichment Activities for More Able and Talented Learners</a:t>
            </a:r>
          </a:p>
          <a:p>
            <a:pPr algn="l" fontAlgn="base"/>
            <a:r>
              <a:rPr lang="en-GB" b="0" i="0" dirty="0">
                <a:solidFill>
                  <a:srgbClr val="1F1F1F"/>
                </a:solidFill>
                <a:effectLst/>
                <a:latin typeface="Arial" panose="020B0604020202020204" pitchFamily="34" charset="0"/>
              </a:rPr>
              <a:t>A set of resources and ideas for targeting / challenging more able and talented pupils.</a:t>
            </a:r>
            <a:endParaRPr lang="en-GB" b="0" i="0" dirty="0">
              <a:solidFill>
                <a:srgbClr val="757575"/>
              </a:solidFill>
              <a:effectLst/>
              <a:latin typeface="Arial" panose="020B0604020202020204" pitchFamily="34" charset="0"/>
            </a:endParaRPr>
          </a:p>
          <a:p>
            <a:r>
              <a:rPr lang="en-GB" dirty="0">
                <a:hlinkClick r:id="rId2"/>
              </a:rPr>
              <a:t>Repository - Hwb (</a:t>
            </a:r>
            <a:r>
              <a:rPr lang="en-GB" dirty="0" err="1">
                <a:hlinkClick r:id="rId2"/>
              </a:rPr>
              <a:t>gov.wales</a:t>
            </a:r>
            <a:r>
              <a:rPr lang="en-GB" dirty="0">
                <a:hlinkClick r:id="rId2"/>
              </a:rPr>
              <a:t>)</a:t>
            </a:r>
            <a:endParaRPr lang="en-GB" dirty="0"/>
          </a:p>
          <a:p>
            <a:endParaRPr lang="en-GB" dirty="0"/>
          </a:p>
          <a:p>
            <a:r>
              <a:rPr lang="en-GB" dirty="0">
                <a:hlinkClick r:id="rId3"/>
              </a:rPr>
              <a:t>More able and talented thematic survey report (</a:t>
            </a:r>
            <a:r>
              <a:rPr lang="en-GB" dirty="0" err="1">
                <a:hlinkClick r:id="rId3"/>
              </a:rPr>
              <a:t>gov.wales</a:t>
            </a:r>
            <a:r>
              <a:rPr lang="en-GB" dirty="0">
                <a:hlinkClick r:id="rId3"/>
              </a:rPr>
              <a:t>)</a:t>
            </a:r>
            <a:endParaRPr lang="en-GB" dirty="0"/>
          </a:p>
          <a:p>
            <a:endParaRPr lang="en-GB" dirty="0">
              <a:hlinkClick r:id="rId4"/>
            </a:endParaRPr>
          </a:p>
          <a:p>
            <a:r>
              <a:rPr lang="en-GB" dirty="0">
                <a:hlinkClick r:id="rId4"/>
              </a:rPr>
              <a:t>meeting-the-challenge-quality-standards-in-education-for-more-able-and-talented-pupils_0.pdf (</a:t>
            </a:r>
            <a:r>
              <a:rPr lang="en-GB" dirty="0" err="1">
                <a:hlinkClick r:id="rId4"/>
              </a:rPr>
              <a:t>gov.wales</a:t>
            </a:r>
            <a:r>
              <a:rPr lang="en-GB" dirty="0">
                <a:hlinkClick r:id="rId4"/>
              </a:rPr>
              <a:t>)</a:t>
            </a:r>
            <a:endParaRPr lang="en-GB" b="0" i="0" dirty="0">
              <a:solidFill>
                <a:srgbClr val="333333"/>
              </a:solidFill>
              <a:effectLst/>
              <a:latin typeface="Open Sans" panose="020B0606030504020204" pitchFamily="34" charset="0"/>
            </a:endParaRPr>
          </a:p>
          <a:p>
            <a:endParaRPr lang="en-GB" dirty="0">
              <a:solidFill>
                <a:srgbClr val="333333"/>
              </a:solidFill>
              <a:latin typeface="Open Sans" panose="020B0606030504020204" pitchFamily="34" charset="0"/>
            </a:endParaRPr>
          </a:p>
          <a:p>
            <a:r>
              <a:rPr lang="en-GB" b="0" i="0" dirty="0">
                <a:solidFill>
                  <a:srgbClr val="333333"/>
                </a:solidFill>
                <a:effectLst/>
                <a:latin typeface="Open Sans" panose="020B0606030504020204" pitchFamily="34" charset="0"/>
              </a:rPr>
              <a:t>Smith, C. (2005). </a:t>
            </a:r>
            <a:r>
              <a:rPr lang="en-GB" b="0" i="1" dirty="0">
                <a:solidFill>
                  <a:srgbClr val="333333"/>
                </a:solidFill>
                <a:effectLst/>
                <a:latin typeface="Open Sans" panose="020B0606030504020204" pitchFamily="34" charset="0"/>
              </a:rPr>
              <a:t>Teaching gifted and talented pupils in the primary school: A practical guide</a:t>
            </a:r>
            <a:r>
              <a:rPr lang="en-GB" b="0" i="0" dirty="0">
                <a:solidFill>
                  <a:srgbClr val="333333"/>
                </a:solidFill>
                <a:effectLst/>
                <a:latin typeface="Open Sans" panose="020B0606030504020204" pitchFamily="34" charset="0"/>
              </a:rPr>
              <a:t>. SAGE Publications Ltd, </a:t>
            </a:r>
            <a:r>
              <a:rPr lang="en-GB" b="0" i="0" dirty="0">
                <a:solidFill>
                  <a:srgbClr val="006ACC"/>
                </a:solidFill>
                <a:effectLst/>
                <a:latin typeface="Open Sans" panose="020B0606030504020204" pitchFamily="34" charset="0"/>
                <a:hlinkClick r:id="rId5"/>
              </a:rPr>
              <a:t>https://sk-sagepub-com.ezproxy.uwtsd.ac.uk/books/teaching-gifted-and-talented-pupils-in-the-primary-school/n2.xml</a:t>
            </a:r>
            <a:endParaRPr lang="en-GB" b="0" i="0" dirty="0">
              <a:solidFill>
                <a:srgbClr val="006ACC"/>
              </a:solidFill>
              <a:effectLst/>
              <a:latin typeface="Open Sans" panose="020B0606030504020204" pitchFamily="34" charset="0"/>
            </a:endParaRPr>
          </a:p>
          <a:p>
            <a:endParaRPr lang="en-GB" dirty="0">
              <a:solidFill>
                <a:srgbClr val="333333"/>
              </a:solidFill>
              <a:latin typeface="Open Sans" panose="020B0606030504020204" pitchFamily="34" charset="0"/>
            </a:endParaRPr>
          </a:p>
          <a:p>
            <a:r>
              <a:rPr lang="en-GB" b="0" i="0" dirty="0" err="1">
                <a:solidFill>
                  <a:srgbClr val="333333"/>
                </a:solidFill>
                <a:effectLst/>
                <a:latin typeface="Open Sans" panose="020B0606030504020204" pitchFamily="34" charset="0"/>
              </a:rPr>
              <a:t>Tunnicliffe</a:t>
            </a:r>
            <a:r>
              <a:rPr lang="en-GB" b="0" i="0" dirty="0">
                <a:solidFill>
                  <a:srgbClr val="333333"/>
                </a:solidFill>
                <a:effectLst/>
                <a:latin typeface="Open Sans" panose="020B0606030504020204" pitchFamily="34" charset="0"/>
              </a:rPr>
              <a:t>, C. (2010). Defining able, gifted and talented. In </a:t>
            </a:r>
            <a:r>
              <a:rPr lang="en-GB" b="0" i="1" dirty="0">
                <a:solidFill>
                  <a:srgbClr val="333333"/>
                </a:solidFill>
                <a:effectLst/>
                <a:latin typeface="Open Sans" panose="020B0606030504020204" pitchFamily="34" charset="0"/>
              </a:rPr>
              <a:t>Teaching able, gifted and talented children: Strategies, activities and resources</a:t>
            </a:r>
            <a:r>
              <a:rPr lang="en-GB" b="0" i="0" dirty="0">
                <a:solidFill>
                  <a:srgbClr val="333333"/>
                </a:solidFill>
                <a:effectLst/>
                <a:latin typeface="Open Sans" panose="020B0606030504020204" pitchFamily="34" charset="0"/>
              </a:rPr>
              <a:t> (pp. 15-28). SAGE Publications Ltd, </a:t>
            </a:r>
            <a:r>
              <a:rPr lang="en-GB" b="0" i="0" dirty="0">
                <a:solidFill>
                  <a:srgbClr val="006ACC"/>
                </a:solidFill>
                <a:effectLst/>
                <a:latin typeface="Open Sans" panose="020B0606030504020204" pitchFamily="34" charset="0"/>
                <a:hlinkClick r:id="rId6"/>
              </a:rPr>
              <a:t>https://sk-sagepub-com.ezproxy.uwtsd.ac.uk/books/teaching-able-gifted-and-talented-children/n2.xml</a:t>
            </a:r>
            <a:endParaRPr lang="en-GB" b="0" i="0" dirty="0">
              <a:solidFill>
                <a:srgbClr val="333333"/>
              </a:solidFill>
              <a:effectLst/>
              <a:latin typeface="Open Sans" panose="020B0606030504020204" pitchFamily="34" charset="0"/>
            </a:endParaRPr>
          </a:p>
          <a:p>
            <a:endParaRPr lang="en-GB" dirty="0">
              <a:solidFill>
                <a:srgbClr val="333333"/>
              </a:solidFill>
              <a:latin typeface="Open Sans" panose="020B0606030504020204" pitchFamily="34" charset="0"/>
            </a:endParaRPr>
          </a:p>
          <a:p>
            <a:endParaRPr lang="en-GB" dirty="0"/>
          </a:p>
        </p:txBody>
      </p:sp>
    </p:spTree>
    <p:extLst>
      <p:ext uri="{BB962C8B-B14F-4D97-AF65-F5344CB8AC3E}">
        <p14:creationId xmlns:p14="http://schemas.microsoft.com/office/powerpoint/2010/main" val="786284671"/>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3.xml><?xml version="1.0" encoding="utf-8"?>
<ds:datastoreItem xmlns:ds="http://schemas.openxmlformats.org/officeDocument/2006/customXml" ds:itemID="{8D289AE2-D2AE-49D1-AFAC-3A79F6794255}">
  <ds:schemaRefs>
    <ds:schemaRef ds:uri="http://schemas.microsoft.com/office/2006/documentManagement/types"/>
    <ds:schemaRef ds:uri="http://purl.org/dc/dcmitype/"/>
    <ds:schemaRef ds:uri="http://purl.org/dc/terms/"/>
    <ds:schemaRef ds:uri="71af3243-3dd4-4a8d-8c0d-dd76da1f02a5"/>
    <ds:schemaRef ds:uri="http://purl.org/dc/elements/1.1/"/>
    <ds:schemaRef ds:uri="http://schemas.microsoft.com/office/infopath/2007/PartnerControls"/>
    <ds:schemaRef ds:uri="http://schemas.openxmlformats.org/package/2006/metadata/core-properties"/>
    <ds:schemaRef ds:uri="16c05727-aa75-4e4a-9b5f-8a80a116589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{EDD8507D-974C-44AD-B87B-31C517EE76CF}tf33552983_win32</Template>
  <TotalTime>0</TotalTime>
  <Words>3352</Words>
  <Application>Microsoft Office PowerPoint</Application>
  <PresentationFormat>Sgrin Lydan</PresentationFormat>
  <Paragraphs>210</Paragraphs>
  <Slides>17</Slides>
  <Notes>11</Notes>
  <HiddenSlides>0</HiddenSlides>
  <MMClips>0</MMClips>
  <ScaleCrop>false</ScaleCrop>
  <HeadingPairs>
    <vt:vector size="6" baseType="variant">
      <vt:variant>
        <vt:lpstr>Ffontiau a Ddefnyddiwyd</vt:lpstr>
      </vt:variant>
      <vt:variant>
        <vt:i4>8</vt:i4>
      </vt:variant>
      <vt:variant>
        <vt:lpstr>Thema</vt:lpstr>
      </vt:variant>
      <vt:variant>
        <vt:i4>2</vt:i4>
      </vt:variant>
      <vt:variant>
        <vt:lpstr>Teitlau Sleidiau</vt:lpstr>
      </vt:variant>
      <vt:variant>
        <vt:i4>17</vt:i4>
      </vt:variant>
    </vt:vector>
  </HeadingPairs>
  <TitlesOfParts>
    <vt:vector size="27" baseType="lpstr">
      <vt:lpstr>Myriad Pro</vt:lpstr>
      <vt:lpstr>Arial</vt:lpstr>
      <vt:lpstr>Calibri</vt:lpstr>
      <vt:lpstr>Franklin Gothic Book</vt:lpstr>
      <vt:lpstr>Franklin Gothic Demi</vt:lpstr>
      <vt:lpstr>Gill Sans MT</vt:lpstr>
      <vt:lpstr>Open Sans</vt:lpstr>
      <vt:lpstr>Wingdings 2</vt:lpstr>
      <vt:lpstr>DividendVTI</vt:lpstr>
      <vt:lpstr>20140311PresentationUWTSDTemplate</vt:lpstr>
      <vt:lpstr> </vt:lpstr>
      <vt:lpstr>Amcanion:</vt:lpstr>
      <vt:lpstr>Felly sut fyddech chi’n diffinio dysgwr math?  Pam?</vt:lpstr>
      <vt:lpstr>TASG</vt:lpstr>
      <vt:lpstr>Diffiniad MARLAND</vt:lpstr>
      <vt:lpstr>Cyflwyniad PowerPoint</vt:lpstr>
      <vt:lpstr>Cyflwyniad PowerPoint</vt:lpstr>
      <vt:lpstr>Cyflwyniad PowerPoint</vt:lpstr>
      <vt:lpstr>Cyflwyniad PowerPoint</vt:lpstr>
      <vt:lpstr>Principles of good practice</vt:lpstr>
      <vt:lpstr>ASTUDIAETHAU ACHOS – SUT ALLWN NI GYnORTHWYO EIN DYSGWYR MATH?</vt:lpstr>
      <vt:lpstr>MAE’R MODD RYDYN NI’N YMATEB I DDEWISIADAU’R PLANT A’U HYMDRECHION YN BWYSIG. Mae ambell adborth yn fwy cadarnhaol nac eraill. Er mwyn bod yn gadarnhaol mae angen iddo fod yn:</vt:lpstr>
      <vt:lpstr>Pa fath o gwestiynau allwn ni ofyn ac annog plant i ofyn er mwyn cynyddu lefel anhawster ar gyfer y plant sydd angen gweithgareddau mwy heriol? BETH YDYN NI’N EI WYBOD AM GWESTIYNAU?</vt:lpstr>
      <vt:lpstr>Tacsonomeg bloom</vt:lpstr>
      <vt:lpstr>Cyflwyniad PowerPoint</vt:lpstr>
      <vt:lpstr>Beth sy’n cynorthwyo fi i fod yn ddysgwr da?</vt:lpstr>
      <vt:lpstr>References/RESOURCES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Meryl Bowen</dc:creator>
  <cp:lastModifiedBy>Meryl Bowen</cp:lastModifiedBy>
  <cp:revision>3</cp:revision>
  <cp:lastPrinted>2022-01-26T11:48:10Z</cp:lastPrinted>
  <dcterms:created xsi:type="dcterms:W3CDTF">2021-12-31T06:15:42Z</dcterms:created>
  <dcterms:modified xsi:type="dcterms:W3CDTF">2023-01-08T18:26:21Z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