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theme/theme3.xml" ContentType="application/vnd.openxmlformats-officedocument.theme+xml"/>
  <Override PartName="/ppt/media/image6.jpg" ContentType="image/jpg"/>
  <Override PartName="/ppt/media/image7.jpg" ContentType="image/jpg"/>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5" r:id="rId2"/>
    <p:sldMasterId id="2147483687" r:id="rId3"/>
    <p:sldMasterId id="2147483739" r:id="rId4"/>
    <p:sldMasterId id="2147483654" r:id="rId5"/>
    <p:sldMasterId id="2147483736" r:id="rId6"/>
    <p:sldMasterId id="2147483662" r:id="rId7"/>
    <p:sldMasterId id="2147483658" r:id="rId8"/>
  </p:sldMasterIdLst>
  <p:notesMasterIdLst>
    <p:notesMasterId r:id="rId43"/>
  </p:notesMasterIdLst>
  <p:sldIdLst>
    <p:sldId id="309" r:id="rId9"/>
    <p:sldId id="310" r:id="rId10"/>
    <p:sldId id="311" r:id="rId11"/>
    <p:sldId id="312" r:id="rId12"/>
    <p:sldId id="314" r:id="rId13"/>
    <p:sldId id="352" r:id="rId14"/>
    <p:sldId id="353" r:id="rId15"/>
    <p:sldId id="313" r:id="rId16"/>
    <p:sldId id="303" r:id="rId17"/>
    <p:sldId id="354" r:id="rId18"/>
    <p:sldId id="355" r:id="rId19"/>
    <p:sldId id="356" r:id="rId20"/>
    <p:sldId id="330" r:id="rId21"/>
    <p:sldId id="331" r:id="rId22"/>
    <p:sldId id="332" r:id="rId23"/>
    <p:sldId id="351" r:id="rId24"/>
    <p:sldId id="357" r:id="rId25"/>
    <p:sldId id="336" r:id="rId26"/>
    <p:sldId id="358" r:id="rId27"/>
    <p:sldId id="335" r:id="rId28"/>
    <p:sldId id="359" r:id="rId29"/>
    <p:sldId id="361" r:id="rId30"/>
    <p:sldId id="337" r:id="rId31"/>
    <p:sldId id="362" r:id="rId32"/>
    <p:sldId id="363" r:id="rId33"/>
    <p:sldId id="364" r:id="rId34"/>
    <p:sldId id="365" r:id="rId35"/>
    <p:sldId id="366" r:id="rId36"/>
    <p:sldId id="339" r:id="rId37"/>
    <p:sldId id="340" r:id="rId38"/>
    <p:sldId id="306" r:id="rId39"/>
    <p:sldId id="342" r:id="rId40"/>
    <p:sldId id="338" r:id="rId41"/>
    <p:sldId id="350"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7F876C0-28C8-344E-434F-F16538F20476}" name="Chloe Harries" initials="CH" userId="S::chloe.harries@uwtsd.ac.uk::237f5bf6-cd84-4e72-97ca-a81a39f732d3" providerId="AD"/>
  <p188:author id="{82AD6FC1-7238-C8B9-0CC9-9F4BEF965429}" name="Samina Mumtaz (2119016)" initials="S(" userId="S::2119016@student.uwtsd.ac.uk::fe583c2f-c9ff-4dd0-9558-463e6a5d8e7e"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D67B1"/>
    <a:srgbClr val="FF5757"/>
    <a:srgbClr val="004F9F"/>
    <a:srgbClr val="6E9AC8"/>
    <a:srgbClr val="5085BA"/>
    <a:srgbClr val="41719C"/>
    <a:srgbClr val="FFFFEC"/>
    <a:srgbClr val="BCC6E3"/>
    <a:srgbClr val="F5C2FE"/>
    <a:srgbClr val="F3AEF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BF6E32-9980-4284-9A7D-D45B0FB3B05E}" v="1605" dt="2025-06-10T01:10:36.749"/>
  </p1510:revLst>
</p1510:revInfo>
</file>

<file path=ppt/tableStyles.xml><?xml version="1.0" encoding="utf-8"?>
<a:tblStyleLst xmlns:a="http://schemas.openxmlformats.org/drawingml/2006/main" def="{5C22544A-7EE6-4342-B048-85BDC9FD1C3A}">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70" autoAdjust="0"/>
    <p:restoredTop sz="94660"/>
  </p:normalViewPr>
  <p:slideViewPr>
    <p:cSldViewPr snapToGrid="0">
      <p:cViewPr varScale="1">
        <p:scale>
          <a:sx n="94" d="100"/>
          <a:sy n="94" d="100"/>
        </p:scale>
        <p:origin x="108"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microsoft.com/office/2018/10/relationships/authors" Target="author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theme" Target="theme/theme1.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diagrams/_rels/data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6.svg"/></Relationships>
</file>

<file path=ppt/diagrams/_rels/data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4#1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4#15">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5_4#1">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D82747-EBB0-4146-A665-29F5932A381C}" type="doc">
      <dgm:prSet loTypeId="urn:microsoft.com/office/officeart/2024/layout/IconCircleLabelList" loCatId="picture" qsTypeId="urn:microsoft.com/office/officeart/2005/8/quickstyle/simple1#31" qsCatId="simple" csTypeId="urn:microsoft.com/office/officeart/2005/8/colors/accent1_2" csCatId="accent1" phldr="1"/>
      <dgm:spPr/>
      <dgm:t>
        <a:bodyPr/>
        <a:lstStyle/>
        <a:p>
          <a:endParaRPr lang="en-GB"/>
        </a:p>
      </dgm:t>
    </dgm:pt>
    <dgm:pt modelId="{B2CFD41A-5B10-4F41-9425-56279D944A5E}">
      <dgm:prSet custT="1"/>
      <dgm:spPr/>
      <dgm:t>
        <a:bodyPr/>
        <a:lstStyle/>
        <a:p>
          <a:pPr>
            <a:lnSpc>
              <a:spcPct val="100000"/>
            </a:lnSpc>
            <a:defRPr/>
          </a:pPr>
          <a:r>
            <a:rPr lang="en-GB" sz="1500" dirty="0">
              <a:latin typeface="Aptos" panose="020B0004020202020204" pitchFamily="34" charset="0"/>
            </a:rPr>
            <a:t>Selected the strongest five sources</a:t>
          </a:r>
        </a:p>
      </dgm:t>
    </dgm:pt>
    <dgm:pt modelId="{D9CA8E57-9313-4586-B19D-D59D402A22F3}" type="parTrans" cxnId="{46C1EF5E-B02F-4F21-95A9-0DE8BBE6B4EE}">
      <dgm:prSet/>
      <dgm:spPr/>
      <dgm:t>
        <a:bodyPr/>
        <a:lstStyle/>
        <a:p>
          <a:endParaRPr lang="en-GB" sz="1500" dirty="0">
            <a:latin typeface="Aptos" panose="020B0004020202020204" pitchFamily="34" charset="0"/>
          </a:endParaRPr>
        </a:p>
      </dgm:t>
    </dgm:pt>
    <dgm:pt modelId="{3C180251-47A1-4796-883E-DB207507CCA3}" type="sibTrans" cxnId="{46C1EF5E-B02F-4F21-95A9-0DE8BBE6B4EE}">
      <dgm:prSet/>
      <dgm:spPr/>
      <dgm:t>
        <a:bodyPr/>
        <a:lstStyle/>
        <a:p>
          <a:endParaRPr lang="en-GB" sz="1500" dirty="0">
            <a:latin typeface="Aptos" panose="020B0004020202020204" pitchFamily="34" charset="0"/>
          </a:endParaRPr>
        </a:p>
      </dgm:t>
    </dgm:pt>
    <dgm:pt modelId="{C3E98D50-AEEC-49D8-AF24-C5584B656533}">
      <dgm:prSet custT="1"/>
      <dgm:spPr/>
      <dgm:t>
        <a:bodyPr/>
        <a:lstStyle/>
        <a:p>
          <a:pPr>
            <a:lnSpc>
              <a:spcPct val="100000"/>
            </a:lnSpc>
            <a:defRPr/>
          </a:pPr>
          <a:r>
            <a:rPr lang="en-GB" sz="1500" dirty="0">
              <a:latin typeface="Aptos" panose="020B0004020202020204" pitchFamily="34" charset="0"/>
            </a:rPr>
            <a:t>Completed stage 2 analysis</a:t>
          </a:r>
        </a:p>
      </dgm:t>
    </dgm:pt>
    <dgm:pt modelId="{0EEB3EAF-B217-42B8-901B-9B37AD058927}" type="parTrans" cxnId="{C3B178B6-FE01-4082-B0FE-4416AB260ADA}">
      <dgm:prSet/>
      <dgm:spPr/>
      <dgm:t>
        <a:bodyPr/>
        <a:lstStyle/>
        <a:p>
          <a:endParaRPr lang="en-GB" sz="1500" dirty="0">
            <a:latin typeface="Aptos" panose="020B0004020202020204" pitchFamily="34" charset="0"/>
          </a:endParaRPr>
        </a:p>
      </dgm:t>
    </dgm:pt>
    <dgm:pt modelId="{3CD3E449-DB00-4A7F-B40B-6FD3E846CD4D}" type="sibTrans" cxnId="{C3B178B6-FE01-4082-B0FE-4416AB260ADA}">
      <dgm:prSet/>
      <dgm:spPr/>
      <dgm:t>
        <a:bodyPr/>
        <a:lstStyle/>
        <a:p>
          <a:endParaRPr lang="en-GB" sz="1500" dirty="0">
            <a:latin typeface="Aptos" panose="020B0004020202020204" pitchFamily="34" charset="0"/>
          </a:endParaRPr>
        </a:p>
      </dgm:t>
    </dgm:pt>
    <dgm:pt modelId="{25D74395-8C32-40EB-B7C8-18C976F144D7}">
      <dgm:prSet custT="1"/>
      <dgm:spPr/>
      <dgm:t>
        <a:bodyPr/>
        <a:lstStyle/>
        <a:p>
          <a:pPr>
            <a:lnSpc>
              <a:spcPct val="100000"/>
            </a:lnSpc>
            <a:defRPr/>
          </a:pPr>
          <a:r>
            <a:rPr lang="en-GB" sz="1500" dirty="0">
              <a:latin typeface="Aptos" panose="020B0004020202020204" pitchFamily="34" charset="0"/>
            </a:rPr>
            <a:t>Recorded methods, samples, strengths and limitations</a:t>
          </a:r>
        </a:p>
      </dgm:t>
    </dgm:pt>
    <dgm:pt modelId="{F9B4D871-0ACF-403F-AC6F-8AACCFF5224F}" type="parTrans" cxnId="{B2E9D74A-CEF5-436B-87D9-1538E31930C1}">
      <dgm:prSet/>
      <dgm:spPr/>
      <dgm:t>
        <a:bodyPr/>
        <a:lstStyle/>
        <a:p>
          <a:endParaRPr lang="en-GB" sz="1500" dirty="0">
            <a:latin typeface="Aptos" panose="020B0004020202020204" pitchFamily="34" charset="0"/>
          </a:endParaRPr>
        </a:p>
      </dgm:t>
    </dgm:pt>
    <dgm:pt modelId="{2615D047-E019-44DC-9CF9-87C6C6A57DB1}" type="sibTrans" cxnId="{B2E9D74A-CEF5-436B-87D9-1538E31930C1}">
      <dgm:prSet/>
      <dgm:spPr/>
      <dgm:t>
        <a:bodyPr/>
        <a:lstStyle/>
        <a:p>
          <a:endParaRPr lang="en-GB" sz="1500" dirty="0">
            <a:latin typeface="Aptos" panose="020B0004020202020204" pitchFamily="34" charset="0"/>
          </a:endParaRPr>
        </a:p>
      </dgm:t>
    </dgm:pt>
    <dgm:pt modelId="{879E13AC-22B0-4635-9738-645E7EC9398B}">
      <dgm:prSet custT="1"/>
      <dgm:spPr/>
      <dgm:t>
        <a:bodyPr/>
        <a:lstStyle/>
        <a:p>
          <a:pPr>
            <a:lnSpc>
              <a:spcPct val="100000"/>
            </a:lnSpc>
            <a:defRPr/>
          </a:pPr>
          <a:r>
            <a:rPr lang="en-GB" sz="1500" dirty="0">
              <a:latin typeface="Aptos" panose="020B0004020202020204" pitchFamily="34" charset="0"/>
            </a:rPr>
            <a:t>Identified important keywords and related ideas</a:t>
          </a:r>
        </a:p>
      </dgm:t>
    </dgm:pt>
    <dgm:pt modelId="{3F00E905-11AB-40E0-8498-9022322E888E}" type="parTrans" cxnId="{7AC86B7A-6AE4-46E1-8366-7CFB5B777866}">
      <dgm:prSet/>
      <dgm:spPr/>
      <dgm:t>
        <a:bodyPr/>
        <a:lstStyle/>
        <a:p>
          <a:endParaRPr lang="en-GB" sz="1500" dirty="0">
            <a:latin typeface="Aptos" panose="020B0004020202020204" pitchFamily="34" charset="0"/>
          </a:endParaRPr>
        </a:p>
      </dgm:t>
    </dgm:pt>
    <dgm:pt modelId="{02900442-300F-4F09-9EBF-2653B672BE8A}" type="sibTrans" cxnId="{7AC86B7A-6AE4-46E1-8366-7CFB5B777866}">
      <dgm:prSet/>
      <dgm:spPr/>
      <dgm:t>
        <a:bodyPr/>
        <a:lstStyle/>
        <a:p>
          <a:endParaRPr lang="en-GB" sz="1500" dirty="0">
            <a:latin typeface="Aptos" panose="020B0004020202020204" pitchFamily="34" charset="0"/>
          </a:endParaRPr>
        </a:p>
      </dgm:t>
    </dgm:pt>
    <dgm:pt modelId="{83F45C15-03FF-4C75-9B93-8C86B8FDEF21}">
      <dgm:prSet custT="1"/>
      <dgm:spPr/>
      <dgm:t>
        <a:bodyPr/>
        <a:lstStyle/>
        <a:p>
          <a:pPr>
            <a:lnSpc>
              <a:spcPct val="100000"/>
            </a:lnSpc>
            <a:defRPr/>
          </a:pPr>
          <a:r>
            <a:rPr lang="en-GB" sz="1500" dirty="0">
              <a:latin typeface="Aptos" panose="020B0004020202020204" pitchFamily="34" charset="0"/>
            </a:rPr>
            <a:t>Compared findings across the five sources</a:t>
          </a:r>
        </a:p>
      </dgm:t>
    </dgm:pt>
    <dgm:pt modelId="{C72D12E3-BBC3-43C6-BE90-C5007031AAE5}" type="parTrans" cxnId="{E1DB169F-64F6-4965-AA4D-6465947639B6}">
      <dgm:prSet/>
      <dgm:spPr/>
      <dgm:t>
        <a:bodyPr/>
        <a:lstStyle/>
        <a:p>
          <a:endParaRPr lang="en-GB" sz="1500" dirty="0">
            <a:latin typeface="Aptos" panose="020B0004020202020204" pitchFamily="34" charset="0"/>
          </a:endParaRPr>
        </a:p>
      </dgm:t>
    </dgm:pt>
    <dgm:pt modelId="{DA29DB24-641F-4313-97EF-B6CA6FC37259}" type="sibTrans" cxnId="{E1DB169F-64F6-4965-AA4D-6465947639B6}">
      <dgm:prSet/>
      <dgm:spPr/>
      <dgm:t>
        <a:bodyPr/>
        <a:lstStyle/>
        <a:p>
          <a:endParaRPr lang="en-GB" sz="1500" dirty="0">
            <a:latin typeface="Aptos" panose="020B0004020202020204" pitchFamily="34" charset="0"/>
          </a:endParaRPr>
        </a:p>
      </dgm:t>
    </dgm:pt>
    <dgm:pt modelId="{17F580A5-0CEC-490D-9C00-B8B0AE6546DE}">
      <dgm:prSet custT="1"/>
      <dgm:spPr/>
      <dgm:t>
        <a:bodyPr/>
        <a:lstStyle/>
        <a:p>
          <a:pPr>
            <a:lnSpc>
              <a:spcPct val="100000"/>
            </a:lnSpc>
            <a:defRPr/>
          </a:pPr>
          <a:r>
            <a:rPr lang="en-GB" sz="1500" dirty="0">
              <a:latin typeface="Aptos" panose="020B0004020202020204" pitchFamily="34" charset="0"/>
            </a:rPr>
            <a:t>Developed possible themes in stage 3</a:t>
          </a:r>
        </a:p>
      </dgm:t>
    </dgm:pt>
    <dgm:pt modelId="{5ADA5C07-97E5-44C5-8496-A1B857C14344}" type="parTrans" cxnId="{F5ACDB14-445E-42DB-8A4A-1BBE9E111F1A}">
      <dgm:prSet/>
      <dgm:spPr/>
      <dgm:t>
        <a:bodyPr/>
        <a:lstStyle/>
        <a:p>
          <a:endParaRPr lang="en-GB" sz="1500" dirty="0">
            <a:latin typeface="Aptos" panose="020B0004020202020204" pitchFamily="34" charset="0"/>
          </a:endParaRPr>
        </a:p>
      </dgm:t>
    </dgm:pt>
    <dgm:pt modelId="{5B1CFBC8-0784-4210-A024-A10A5100557D}" type="sibTrans" cxnId="{F5ACDB14-445E-42DB-8A4A-1BBE9E111F1A}">
      <dgm:prSet/>
      <dgm:spPr/>
      <dgm:t>
        <a:bodyPr/>
        <a:lstStyle/>
        <a:p>
          <a:endParaRPr lang="en-GB" sz="1500" dirty="0">
            <a:latin typeface="Aptos" panose="020B0004020202020204" pitchFamily="34" charset="0"/>
          </a:endParaRPr>
        </a:p>
      </dgm:t>
    </dgm:pt>
    <dgm:pt modelId="{BC73F300-DD9A-4A84-BFE2-78644720C3D0}" type="pres">
      <dgm:prSet presAssocID="{3FD82747-EBB0-4146-A665-29F5932A381C}" presName="root" presStyleCnt="0">
        <dgm:presLayoutVars>
          <dgm:dir/>
          <dgm:resizeHandles val="exact"/>
        </dgm:presLayoutVars>
      </dgm:prSet>
      <dgm:spPr/>
    </dgm:pt>
    <dgm:pt modelId="{B280BAE4-9FF8-4593-84CD-89F91DFF34AC}" type="pres">
      <dgm:prSet presAssocID="{B2CFD41A-5B10-4F41-9425-56279D944A5E}" presName="compNode" presStyleCnt="0"/>
      <dgm:spPr/>
    </dgm:pt>
    <dgm:pt modelId="{6F82CE75-0B9A-45B0-8747-2FC011292237}" type="pres">
      <dgm:prSet presAssocID="{B2CFD41A-5B10-4F41-9425-56279D944A5E}" presName="iconBgRect" presStyleLbl="node1" presStyleIdx="0" presStyleCnt="6"/>
      <dgm:spPr/>
    </dgm:pt>
    <dgm:pt modelId="{635B858F-DD23-4EE4-A822-6D6E0E4B6575}" type="pres">
      <dgm:prSet presAssocID="{B2CFD41A-5B10-4F41-9425-56279D944A5E}" presName="iconRect" presStyleLbl="solidFgAcc1" presStyleIdx="0" presStyleCnt="6"/>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Swipe Gesture with solid fill"/>
        </a:ext>
      </dgm:extLst>
    </dgm:pt>
    <dgm:pt modelId="{398F5387-89AA-4ED7-97A2-FEC0A5A71F08}" type="pres">
      <dgm:prSet presAssocID="{B2CFD41A-5B10-4F41-9425-56279D944A5E}" presName="spaceRect" presStyleCnt="0"/>
      <dgm:spPr/>
    </dgm:pt>
    <dgm:pt modelId="{88C73971-27D5-4F6D-92E6-17F0CD9E2A4B}" type="pres">
      <dgm:prSet presAssocID="{B2CFD41A-5B10-4F41-9425-56279D944A5E}" presName="textRect" presStyleLbl="revTx" presStyleIdx="0" presStyleCnt="6">
        <dgm:presLayoutVars>
          <dgm:chMax val="1"/>
          <dgm:chPref val="1"/>
        </dgm:presLayoutVars>
      </dgm:prSet>
      <dgm:spPr/>
    </dgm:pt>
    <dgm:pt modelId="{5DD9E464-932D-4D81-8BF7-D35B3493348E}" type="pres">
      <dgm:prSet presAssocID="{3C180251-47A1-4796-883E-DB207507CCA3}" presName="sibTrans" presStyleCnt="0"/>
      <dgm:spPr/>
    </dgm:pt>
    <dgm:pt modelId="{B232A9A8-E953-46E8-9186-FD4AE6D9FFFD}" type="pres">
      <dgm:prSet presAssocID="{C3E98D50-AEEC-49D8-AF24-C5584B656533}" presName="compNode" presStyleCnt="0"/>
      <dgm:spPr/>
    </dgm:pt>
    <dgm:pt modelId="{7494EA28-0AB8-4A02-9CF6-11B8A4B17C35}" type="pres">
      <dgm:prSet presAssocID="{C3E98D50-AEEC-49D8-AF24-C5584B656533}" presName="iconBgRect" presStyleLbl="node1" presStyleIdx="1" presStyleCnt="6"/>
      <dgm:spPr/>
    </dgm:pt>
    <dgm:pt modelId="{6D161FA8-88A3-476F-B659-706F5AE6D463}" type="pres">
      <dgm:prSet presAssocID="{C3E98D50-AEEC-49D8-AF24-C5584B656533}" presName="iconRect" presStyleLbl="solidFgAcc1" presStyleIdx="1" presStyleCnt="6"/>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dge Tick with solid fill"/>
        </a:ext>
      </dgm:extLst>
    </dgm:pt>
    <dgm:pt modelId="{2DB3D944-6683-4363-9260-3024BA867445}" type="pres">
      <dgm:prSet presAssocID="{C3E98D50-AEEC-49D8-AF24-C5584B656533}" presName="spaceRect" presStyleCnt="0"/>
      <dgm:spPr/>
    </dgm:pt>
    <dgm:pt modelId="{8ECA1569-5CA0-4039-81A1-FEC5A7FF82E6}" type="pres">
      <dgm:prSet presAssocID="{C3E98D50-AEEC-49D8-AF24-C5584B656533}" presName="textRect" presStyleLbl="revTx" presStyleIdx="1" presStyleCnt="6">
        <dgm:presLayoutVars>
          <dgm:chMax val="1"/>
          <dgm:chPref val="1"/>
        </dgm:presLayoutVars>
      </dgm:prSet>
      <dgm:spPr/>
    </dgm:pt>
    <dgm:pt modelId="{D3FE2FA1-FCEB-4B72-B24D-E1BC9BC53C2B}" type="pres">
      <dgm:prSet presAssocID="{3CD3E449-DB00-4A7F-B40B-6FD3E846CD4D}" presName="sibTrans" presStyleCnt="0"/>
      <dgm:spPr/>
    </dgm:pt>
    <dgm:pt modelId="{27DBF69E-CB87-4026-83E8-1EBDD055E1CD}" type="pres">
      <dgm:prSet presAssocID="{25D74395-8C32-40EB-B7C8-18C976F144D7}" presName="compNode" presStyleCnt="0"/>
      <dgm:spPr/>
    </dgm:pt>
    <dgm:pt modelId="{D3FA1FAD-D52A-4D6F-982E-26AF65B60DF5}" type="pres">
      <dgm:prSet presAssocID="{25D74395-8C32-40EB-B7C8-18C976F144D7}" presName="iconBgRect" presStyleLbl="node1" presStyleIdx="2" presStyleCnt="6"/>
      <dgm:spPr/>
    </dgm:pt>
    <dgm:pt modelId="{C5808F45-5A10-49AD-8D12-B6C18550D98F}" type="pres">
      <dgm:prSet presAssocID="{25D74395-8C32-40EB-B7C8-18C976F144D7}" presName="iconRect" presStyleLbl="solidFgAcc1" presStyleIdx="2" presStyleCnt="6"/>
      <dgm:spPr>
        <a:blipFill>
          <a:blip xmlns:r="http://schemas.openxmlformats.org/officeDocument/2006/relationships">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Body builder with solid fill"/>
        </a:ext>
      </dgm:extLst>
    </dgm:pt>
    <dgm:pt modelId="{529FB0A7-934D-4485-A13F-C8D65A1A5D0B}" type="pres">
      <dgm:prSet presAssocID="{25D74395-8C32-40EB-B7C8-18C976F144D7}" presName="spaceRect" presStyleCnt="0"/>
      <dgm:spPr/>
    </dgm:pt>
    <dgm:pt modelId="{54FF9FAC-8059-4FD6-AFE8-40A531A82715}" type="pres">
      <dgm:prSet presAssocID="{25D74395-8C32-40EB-B7C8-18C976F144D7}" presName="textRect" presStyleLbl="revTx" presStyleIdx="2" presStyleCnt="6">
        <dgm:presLayoutVars>
          <dgm:chMax val="1"/>
          <dgm:chPref val="1"/>
        </dgm:presLayoutVars>
      </dgm:prSet>
      <dgm:spPr/>
    </dgm:pt>
    <dgm:pt modelId="{2B6499CD-B241-49D0-91FF-919B9D604B28}" type="pres">
      <dgm:prSet presAssocID="{2615D047-E019-44DC-9CF9-87C6C6A57DB1}" presName="sibTrans" presStyleCnt="0"/>
      <dgm:spPr/>
    </dgm:pt>
    <dgm:pt modelId="{0FEB47FB-569E-4024-85D9-84949244790D}" type="pres">
      <dgm:prSet presAssocID="{879E13AC-22B0-4635-9738-645E7EC9398B}" presName="compNode" presStyleCnt="0"/>
      <dgm:spPr/>
    </dgm:pt>
    <dgm:pt modelId="{C176EE5B-1BDC-4F9A-8671-209DB7654E97}" type="pres">
      <dgm:prSet presAssocID="{879E13AC-22B0-4635-9738-645E7EC9398B}" presName="iconBgRect" presStyleLbl="node1" presStyleIdx="3" presStyleCnt="6"/>
      <dgm:spPr/>
    </dgm:pt>
    <dgm:pt modelId="{C7417E1B-4AD3-4293-B28A-412D5C3A29DC}" type="pres">
      <dgm:prSet presAssocID="{879E13AC-22B0-4635-9738-645E7EC9398B}" presName="iconRect" presStyleLbl="solidFgAcc1" presStyleIdx="3" presStyleCnt="6"/>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Lights On with solid fill"/>
        </a:ext>
      </dgm:extLst>
    </dgm:pt>
    <dgm:pt modelId="{66393EC6-4733-45AA-A277-016CFCFDAC5F}" type="pres">
      <dgm:prSet presAssocID="{879E13AC-22B0-4635-9738-645E7EC9398B}" presName="spaceRect" presStyleCnt="0"/>
      <dgm:spPr/>
    </dgm:pt>
    <dgm:pt modelId="{ECB14BAE-660F-440D-B238-9DFAED7E9C26}" type="pres">
      <dgm:prSet presAssocID="{879E13AC-22B0-4635-9738-645E7EC9398B}" presName="textRect" presStyleLbl="revTx" presStyleIdx="3" presStyleCnt="6">
        <dgm:presLayoutVars>
          <dgm:chMax val="1"/>
          <dgm:chPref val="1"/>
        </dgm:presLayoutVars>
      </dgm:prSet>
      <dgm:spPr/>
    </dgm:pt>
    <dgm:pt modelId="{643B8E16-8CF9-4663-B014-D4E5D89F5B7E}" type="pres">
      <dgm:prSet presAssocID="{02900442-300F-4F09-9EBF-2653B672BE8A}" presName="sibTrans" presStyleCnt="0"/>
      <dgm:spPr/>
    </dgm:pt>
    <dgm:pt modelId="{4640379F-4178-411B-8840-35473D94E227}" type="pres">
      <dgm:prSet presAssocID="{83F45C15-03FF-4C75-9B93-8C86B8FDEF21}" presName="compNode" presStyleCnt="0"/>
      <dgm:spPr/>
    </dgm:pt>
    <dgm:pt modelId="{FB916694-4F06-40FF-AB54-B882FAA44351}" type="pres">
      <dgm:prSet presAssocID="{83F45C15-03FF-4C75-9B93-8C86B8FDEF21}" presName="iconBgRect" presStyleLbl="node1" presStyleIdx="4" presStyleCnt="6"/>
      <dgm:spPr/>
    </dgm:pt>
    <dgm:pt modelId="{3BF9AA76-2FE7-4ECD-B9F0-174817B7CABD}" type="pres">
      <dgm:prSet presAssocID="{83F45C15-03FF-4C75-9B93-8C86B8FDEF21}" presName="iconRect" presStyleLbl="solidFgAcc1" presStyleIdx="4" presStyleCnt="6"/>
      <dgm:spPr>
        <a:blipFill>
          <a:blip xmlns:r="http://schemas.openxmlformats.org/officeDocument/2006/relationships">
            <a:extLst>
              <a:ext uri="{96DAC541-7B7A-43D3-8B79-37D633B846F1}">
                <asvg:svgBlip xmlns:asvg="http://schemas.microsoft.com/office/drawing/2016/SVG/main" r:embed="rId5"/>
              </a:ext>
            </a:extLst>
          </a:blip>
          <a:srcRect/>
          <a:stretch>
            <a:fillRect/>
          </a:stretch>
        </a:blipFill>
      </dgm:spPr>
      <dgm:extLst>
        <a:ext uri="{E40237B7-FDA0-4F09-8148-C483321AD2D9}">
          <dgm14:cNvPr xmlns:dgm14="http://schemas.microsoft.com/office/drawing/2010/diagram" id="0" name="" descr="Magnifying glass with solid fill"/>
        </a:ext>
      </dgm:extLst>
    </dgm:pt>
    <dgm:pt modelId="{BAC61F86-F79C-44A5-A2CB-84FF099A5EC4}" type="pres">
      <dgm:prSet presAssocID="{83F45C15-03FF-4C75-9B93-8C86B8FDEF21}" presName="spaceRect" presStyleCnt="0"/>
      <dgm:spPr/>
    </dgm:pt>
    <dgm:pt modelId="{DE845532-29F5-4F53-B762-9CAE2CB15FFB}" type="pres">
      <dgm:prSet presAssocID="{83F45C15-03FF-4C75-9B93-8C86B8FDEF21}" presName="textRect" presStyleLbl="revTx" presStyleIdx="4" presStyleCnt="6">
        <dgm:presLayoutVars>
          <dgm:chMax val="1"/>
          <dgm:chPref val="1"/>
        </dgm:presLayoutVars>
      </dgm:prSet>
      <dgm:spPr/>
    </dgm:pt>
    <dgm:pt modelId="{52081A5D-237C-4890-A59A-7823091C977B}" type="pres">
      <dgm:prSet presAssocID="{DA29DB24-641F-4313-97EF-B6CA6FC37259}" presName="sibTrans" presStyleCnt="0"/>
      <dgm:spPr/>
    </dgm:pt>
    <dgm:pt modelId="{4B3DDA8B-27AC-48E7-9D45-F6080152E981}" type="pres">
      <dgm:prSet presAssocID="{17F580A5-0CEC-490D-9C00-B8B0AE6546DE}" presName="compNode" presStyleCnt="0"/>
      <dgm:spPr/>
    </dgm:pt>
    <dgm:pt modelId="{B3F229EE-F05A-45ED-A30E-791FA600C5A0}" type="pres">
      <dgm:prSet presAssocID="{17F580A5-0CEC-490D-9C00-B8B0AE6546DE}" presName="iconBgRect" presStyleLbl="node1" presStyleIdx="5" presStyleCnt="6"/>
      <dgm:spPr/>
    </dgm:pt>
    <dgm:pt modelId="{C67FCA1F-DD84-486D-80A0-59586A106596}" type="pres">
      <dgm:prSet presAssocID="{17F580A5-0CEC-490D-9C00-B8B0AE6546DE}" presName="iconRect" presStyleLbl="solidFgAcc1" presStyleIdx="5" presStyleCnt="6"/>
      <dgm:spPr>
        <a:blipFill>
          <a:blip xmlns:r="http://schemas.openxmlformats.org/officeDocument/2006/relationships">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lipboard with solid fill"/>
        </a:ext>
      </dgm:extLst>
    </dgm:pt>
    <dgm:pt modelId="{72C1461E-AE76-471A-851D-C9C9B675EBC0}" type="pres">
      <dgm:prSet presAssocID="{17F580A5-0CEC-490D-9C00-B8B0AE6546DE}" presName="spaceRect" presStyleCnt="0"/>
      <dgm:spPr/>
    </dgm:pt>
    <dgm:pt modelId="{0B50E667-A3C6-42D5-B127-D9D3360C4AF9}" type="pres">
      <dgm:prSet presAssocID="{17F580A5-0CEC-490D-9C00-B8B0AE6546DE}" presName="textRect" presStyleLbl="revTx" presStyleIdx="5" presStyleCnt="6">
        <dgm:presLayoutVars>
          <dgm:chMax val="1"/>
          <dgm:chPref val="1"/>
        </dgm:presLayoutVars>
      </dgm:prSet>
      <dgm:spPr/>
    </dgm:pt>
  </dgm:ptLst>
  <dgm:cxnLst>
    <dgm:cxn modelId="{DAFDE006-3AA1-455E-9A42-1E28C977613B}" type="presOf" srcId="{B2CFD41A-5B10-4F41-9425-56279D944A5E}" destId="{88C73971-27D5-4F6D-92E6-17F0CD9E2A4B}" srcOrd="0" destOrd="0" presId="urn:microsoft.com/office/officeart/2024/layout/IconCircleLabelList"/>
    <dgm:cxn modelId="{F5ACDB14-445E-42DB-8A4A-1BBE9E111F1A}" srcId="{3FD82747-EBB0-4146-A665-29F5932A381C}" destId="{17F580A5-0CEC-490D-9C00-B8B0AE6546DE}" srcOrd="5" destOrd="0" parTransId="{5ADA5C07-97E5-44C5-8496-A1B857C14344}" sibTransId="{5B1CFBC8-0784-4210-A024-A10A5100557D}"/>
    <dgm:cxn modelId="{46C1EF5E-B02F-4F21-95A9-0DE8BBE6B4EE}" srcId="{3FD82747-EBB0-4146-A665-29F5932A381C}" destId="{B2CFD41A-5B10-4F41-9425-56279D944A5E}" srcOrd="0" destOrd="0" parTransId="{D9CA8E57-9313-4586-B19D-D59D402A22F3}" sibTransId="{3C180251-47A1-4796-883E-DB207507CCA3}"/>
    <dgm:cxn modelId="{7B750560-1FA2-4042-B7EF-0C943C10C060}" type="presOf" srcId="{3FD82747-EBB0-4146-A665-29F5932A381C}" destId="{BC73F300-DD9A-4A84-BFE2-78644720C3D0}" srcOrd="0" destOrd="0" presId="urn:microsoft.com/office/officeart/2024/layout/IconCircleLabelList"/>
    <dgm:cxn modelId="{B2E9D74A-CEF5-436B-87D9-1538E31930C1}" srcId="{3FD82747-EBB0-4146-A665-29F5932A381C}" destId="{25D74395-8C32-40EB-B7C8-18C976F144D7}" srcOrd="2" destOrd="0" parTransId="{F9B4D871-0ACF-403F-AC6F-8AACCFF5224F}" sibTransId="{2615D047-E019-44DC-9CF9-87C6C6A57DB1}"/>
    <dgm:cxn modelId="{0F025D51-AE16-4364-8036-16A9F8C48A8F}" type="presOf" srcId="{17F580A5-0CEC-490D-9C00-B8B0AE6546DE}" destId="{0B50E667-A3C6-42D5-B127-D9D3360C4AF9}" srcOrd="0" destOrd="0" presId="urn:microsoft.com/office/officeart/2024/layout/IconCircleLabelList"/>
    <dgm:cxn modelId="{EF705473-856B-4892-8EFD-2E5B94917596}" type="presOf" srcId="{25D74395-8C32-40EB-B7C8-18C976F144D7}" destId="{54FF9FAC-8059-4FD6-AFE8-40A531A82715}" srcOrd="0" destOrd="0" presId="urn:microsoft.com/office/officeart/2024/layout/IconCircleLabelList"/>
    <dgm:cxn modelId="{C1FBE476-9356-4419-9F72-281E97BC654F}" type="presOf" srcId="{879E13AC-22B0-4635-9738-645E7EC9398B}" destId="{ECB14BAE-660F-440D-B238-9DFAED7E9C26}" srcOrd="0" destOrd="0" presId="urn:microsoft.com/office/officeart/2024/layout/IconCircleLabelList"/>
    <dgm:cxn modelId="{7AC86B7A-6AE4-46E1-8366-7CFB5B777866}" srcId="{3FD82747-EBB0-4146-A665-29F5932A381C}" destId="{879E13AC-22B0-4635-9738-645E7EC9398B}" srcOrd="3" destOrd="0" parTransId="{3F00E905-11AB-40E0-8498-9022322E888E}" sibTransId="{02900442-300F-4F09-9EBF-2653B672BE8A}"/>
    <dgm:cxn modelId="{6CA86F7D-AFE1-4B2C-8D1C-7721EE1D6D95}" type="presOf" srcId="{83F45C15-03FF-4C75-9B93-8C86B8FDEF21}" destId="{DE845532-29F5-4F53-B762-9CAE2CB15FFB}" srcOrd="0" destOrd="0" presId="urn:microsoft.com/office/officeart/2024/layout/IconCircleLabelList"/>
    <dgm:cxn modelId="{BC24219B-5014-4B06-A276-0924206EDB6A}" type="presOf" srcId="{C3E98D50-AEEC-49D8-AF24-C5584B656533}" destId="{8ECA1569-5CA0-4039-81A1-FEC5A7FF82E6}" srcOrd="0" destOrd="0" presId="urn:microsoft.com/office/officeart/2024/layout/IconCircleLabelList"/>
    <dgm:cxn modelId="{E1DB169F-64F6-4965-AA4D-6465947639B6}" srcId="{3FD82747-EBB0-4146-A665-29F5932A381C}" destId="{83F45C15-03FF-4C75-9B93-8C86B8FDEF21}" srcOrd="4" destOrd="0" parTransId="{C72D12E3-BBC3-43C6-BE90-C5007031AAE5}" sibTransId="{DA29DB24-641F-4313-97EF-B6CA6FC37259}"/>
    <dgm:cxn modelId="{C3B178B6-FE01-4082-B0FE-4416AB260ADA}" srcId="{3FD82747-EBB0-4146-A665-29F5932A381C}" destId="{C3E98D50-AEEC-49D8-AF24-C5584B656533}" srcOrd="1" destOrd="0" parTransId="{0EEB3EAF-B217-42B8-901B-9B37AD058927}" sibTransId="{3CD3E449-DB00-4A7F-B40B-6FD3E846CD4D}"/>
    <dgm:cxn modelId="{495E9F23-516E-4D37-A359-A5E9AA6889E8}" type="presParOf" srcId="{BC73F300-DD9A-4A84-BFE2-78644720C3D0}" destId="{B280BAE4-9FF8-4593-84CD-89F91DFF34AC}" srcOrd="0" destOrd="0" presId="urn:microsoft.com/office/officeart/2024/layout/IconCircleLabelList"/>
    <dgm:cxn modelId="{FCAE8913-7460-4765-903D-ABF6B46B18B4}" type="presParOf" srcId="{B280BAE4-9FF8-4593-84CD-89F91DFF34AC}" destId="{6F82CE75-0B9A-45B0-8747-2FC011292237}" srcOrd="0" destOrd="0" presId="urn:microsoft.com/office/officeart/2024/layout/IconCircleLabelList"/>
    <dgm:cxn modelId="{CFB16D1E-E589-4E3B-8AD9-842461BA6479}" type="presParOf" srcId="{B280BAE4-9FF8-4593-84CD-89F91DFF34AC}" destId="{635B858F-DD23-4EE4-A822-6D6E0E4B6575}" srcOrd="1" destOrd="0" presId="urn:microsoft.com/office/officeart/2024/layout/IconCircleLabelList"/>
    <dgm:cxn modelId="{CED84602-7563-4F1C-B43B-8EA4E5263F8B}" type="presParOf" srcId="{B280BAE4-9FF8-4593-84CD-89F91DFF34AC}" destId="{398F5387-89AA-4ED7-97A2-FEC0A5A71F08}" srcOrd="2" destOrd="0" presId="urn:microsoft.com/office/officeart/2024/layout/IconCircleLabelList"/>
    <dgm:cxn modelId="{CC27DEDA-EEB0-4A03-A1AD-BDD0DCE4FDAC}" type="presParOf" srcId="{B280BAE4-9FF8-4593-84CD-89F91DFF34AC}" destId="{88C73971-27D5-4F6D-92E6-17F0CD9E2A4B}" srcOrd="3" destOrd="0" presId="urn:microsoft.com/office/officeart/2024/layout/IconCircleLabelList"/>
    <dgm:cxn modelId="{D8B6A7D2-2706-458F-B097-5A0C682054AB}" type="presParOf" srcId="{BC73F300-DD9A-4A84-BFE2-78644720C3D0}" destId="{5DD9E464-932D-4D81-8BF7-D35B3493348E}" srcOrd="1" destOrd="0" presId="urn:microsoft.com/office/officeart/2024/layout/IconCircleLabelList"/>
    <dgm:cxn modelId="{E749E44F-6EA1-45FC-8C14-E3F70C489947}" type="presParOf" srcId="{BC73F300-DD9A-4A84-BFE2-78644720C3D0}" destId="{B232A9A8-E953-46E8-9186-FD4AE6D9FFFD}" srcOrd="2" destOrd="0" presId="urn:microsoft.com/office/officeart/2024/layout/IconCircleLabelList"/>
    <dgm:cxn modelId="{110580AA-AD97-4476-9DE2-EC2A954A8F65}" type="presParOf" srcId="{B232A9A8-E953-46E8-9186-FD4AE6D9FFFD}" destId="{7494EA28-0AB8-4A02-9CF6-11B8A4B17C35}" srcOrd="0" destOrd="0" presId="urn:microsoft.com/office/officeart/2024/layout/IconCircleLabelList"/>
    <dgm:cxn modelId="{E96BAEFE-9A82-469B-927D-763E285E3BC7}" type="presParOf" srcId="{B232A9A8-E953-46E8-9186-FD4AE6D9FFFD}" destId="{6D161FA8-88A3-476F-B659-706F5AE6D463}" srcOrd="1" destOrd="0" presId="urn:microsoft.com/office/officeart/2024/layout/IconCircleLabelList"/>
    <dgm:cxn modelId="{FC7251A8-F633-4D30-AB13-D5FE7ED4450C}" type="presParOf" srcId="{B232A9A8-E953-46E8-9186-FD4AE6D9FFFD}" destId="{2DB3D944-6683-4363-9260-3024BA867445}" srcOrd="2" destOrd="0" presId="urn:microsoft.com/office/officeart/2024/layout/IconCircleLabelList"/>
    <dgm:cxn modelId="{0D1E8F58-9005-46E9-B21F-863E4E7621F8}" type="presParOf" srcId="{B232A9A8-E953-46E8-9186-FD4AE6D9FFFD}" destId="{8ECA1569-5CA0-4039-81A1-FEC5A7FF82E6}" srcOrd="3" destOrd="0" presId="urn:microsoft.com/office/officeart/2024/layout/IconCircleLabelList"/>
    <dgm:cxn modelId="{FD0AB4A9-76E7-44C0-B3D2-EF02D0AEFFAC}" type="presParOf" srcId="{BC73F300-DD9A-4A84-BFE2-78644720C3D0}" destId="{D3FE2FA1-FCEB-4B72-B24D-E1BC9BC53C2B}" srcOrd="3" destOrd="0" presId="urn:microsoft.com/office/officeart/2024/layout/IconCircleLabelList"/>
    <dgm:cxn modelId="{711CF854-F7B9-4604-874F-0610F5526620}" type="presParOf" srcId="{BC73F300-DD9A-4A84-BFE2-78644720C3D0}" destId="{27DBF69E-CB87-4026-83E8-1EBDD055E1CD}" srcOrd="4" destOrd="0" presId="urn:microsoft.com/office/officeart/2024/layout/IconCircleLabelList"/>
    <dgm:cxn modelId="{6334E6A8-3306-483F-BBAA-AD703A01D5D8}" type="presParOf" srcId="{27DBF69E-CB87-4026-83E8-1EBDD055E1CD}" destId="{D3FA1FAD-D52A-4D6F-982E-26AF65B60DF5}" srcOrd="0" destOrd="0" presId="urn:microsoft.com/office/officeart/2024/layout/IconCircleLabelList"/>
    <dgm:cxn modelId="{034ED124-47CB-4309-A51D-6D0D57DEDB0D}" type="presParOf" srcId="{27DBF69E-CB87-4026-83E8-1EBDD055E1CD}" destId="{C5808F45-5A10-49AD-8D12-B6C18550D98F}" srcOrd="1" destOrd="0" presId="urn:microsoft.com/office/officeart/2024/layout/IconCircleLabelList"/>
    <dgm:cxn modelId="{8B2CA504-3200-408D-B5B4-701F1510163C}" type="presParOf" srcId="{27DBF69E-CB87-4026-83E8-1EBDD055E1CD}" destId="{529FB0A7-934D-4485-A13F-C8D65A1A5D0B}" srcOrd="2" destOrd="0" presId="urn:microsoft.com/office/officeart/2024/layout/IconCircleLabelList"/>
    <dgm:cxn modelId="{F8FADD1D-5371-4CF1-AC34-56A7B3D9A77C}" type="presParOf" srcId="{27DBF69E-CB87-4026-83E8-1EBDD055E1CD}" destId="{54FF9FAC-8059-4FD6-AFE8-40A531A82715}" srcOrd="3" destOrd="0" presId="urn:microsoft.com/office/officeart/2024/layout/IconCircleLabelList"/>
    <dgm:cxn modelId="{95ABAEFB-9599-416D-AF0E-86D1C2718FD3}" type="presParOf" srcId="{BC73F300-DD9A-4A84-BFE2-78644720C3D0}" destId="{2B6499CD-B241-49D0-91FF-919B9D604B28}" srcOrd="5" destOrd="0" presId="urn:microsoft.com/office/officeart/2024/layout/IconCircleLabelList"/>
    <dgm:cxn modelId="{1AB68031-6956-4A8F-A065-70647364F3D4}" type="presParOf" srcId="{BC73F300-DD9A-4A84-BFE2-78644720C3D0}" destId="{0FEB47FB-569E-4024-85D9-84949244790D}" srcOrd="6" destOrd="0" presId="urn:microsoft.com/office/officeart/2024/layout/IconCircleLabelList"/>
    <dgm:cxn modelId="{0296B9F6-164F-4CB6-AF39-42583FC513C8}" type="presParOf" srcId="{0FEB47FB-569E-4024-85D9-84949244790D}" destId="{C176EE5B-1BDC-4F9A-8671-209DB7654E97}" srcOrd="0" destOrd="0" presId="urn:microsoft.com/office/officeart/2024/layout/IconCircleLabelList"/>
    <dgm:cxn modelId="{EFB34F63-22AB-4F3D-A883-796BA25BD99C}" type="presParOf" srcId="{0FEB47FB-569E-4024-85D9-84949244790D}" destId="{C7417E1B-4AD3-4293-B28A-412D5C3A29DC}" srcOrd="1" destOrd="0" presId="urn:microsoft.com/office/officeart/2024/layout/IconCircleLabelList"/>
    <dgm:cxn modelId="{3C31FF31-7FCC-4433-81EC-3714D79B7EF4}" type="presParOf" srcId="{0FEB47FB-569E-4024-85D9-84949244790D}" destId="{66393EC6-4733-45AA-A277-016CFCFDAC5F}" srcOrd="2" destOrd="0" presId="urn:microsoft.com/office/officeart/2024/layout/IconCircleLabelList"/>
    <dgm:cxn modelId="{79335FF0-8975-4483-9052-27A531F90EDF}" type="presParOf" srcId="{0FEB47FB-569E-4024-85D9-84949244790D}" destId="{ECB14BAE-660F-440D-B238-9DFAED7E9C26}" srcOrd="3" destOrd="0" presId="urn:microsoft.com/office/officeart/2024/layout/IconCircleLabelList"/>
    <dgm:cxn modelId="{04BC48F6-8EF5-4007-A259-E3EFA6B60B57}" type="presParOf" srcId="{BC73F300-DD9A-4A84-BFE2-78644720C3D0}" destId="{643B8E16-8CF9-4663-B014-D4E5D89F5B7E}" srcOrd="7" destOrd="0" presId="urn:microsoft.com/office/officeart/2024/layout/IconCircleLabelList"/>
    <dgm:cxn modelId="{7CC07C2A-7598-4073-AC81-9D28FA5885FF}" type="presParOf" srcId="{BC73F300-DD9A-4A84-BFE2-78644720C3D0}" destId="{4640379F-4178-411B-8840-35473D94E227}" srcOrd="8" destOrd="0" presId="urn:microsoft.com/office/officeart/2024/layout/IconCircleLabelList"/>
    <dgm:cxn modelId="{9BB819AB-57D3-46C2-82ED-B06AECB3B9F9}" type="presParOf" srcId="{4640379F-4178-411B-8840-35473D94E227}" destId="{FB916694-4F06-40FF-AB54-B882FAA44351}" srcOrd="0" destOrd="0" presId="urn:microsoft.com/office/officeart/2024/layout/IconCircleLabelList"/>
    <dgm:cxn modelId="{A79A7323-5B64-47D1-ABE4-FE6A66745552}" type="presParOf" srcId="{4640379F-4178-411B-8840-35473D94E227}" destId="{3BF9AA76-2FE7-4ECD-B9F0-174817B7CABD}" srcOrd="1" destOrd="0" presId="urn:microsoft.com/office/officeart/2024/layout/IconCircleLabelList"/>
    <dgm:cxn modelId="{C4AB591C-9A23-4689-8795-007B0D96A2A9}" type="presParOf" srcId="{4640379F-4178-411B-8840-35473D94E227}" destId="{BAC61F86-F79C-44A5-A2CB-84FF099A5EC4}" srcOrd="2" destOrd="0" presId="urn:microsoft.com/office/officeart/2024/layout/IconCircleLabelList"/>
    <dgm:cxn modelId="{669ABF5B-59CA-43CB-B10E-5397BA1F59E7}" type="presParOf" srcId="{4640379F-4178-411B-8840-35473D94E227}" destId="{DE845532-29F5-4F53-B762-9CAE2CB15FFB}" srcOrd="3" destOrd="0" presId="urn:microsoft.com/office/officeart/2024/layout/IconCircleLabelList"/>
    <dgm:cxn modelId="{C4BF54E6-2A7F-4724-B5DC-17C243F522E9}" type="presParOf" srcId="{BC73F300-DD9A-4A84-BFE2-78644720C3D0}" destId="{52081A5D-237C-4890-A59A-7823091C977B}" srcOrd="9" destOrd="0" presId="urn:microsoft.com/office/officeart/2024/layout/IconCircleLabelList"/>
    <dgm:cxn modelId="{9D061948-A02F-43A0-ADC3-3D06EA2F2A38}" type="presParOf" srcId="{BC73F300-DD9A-4A84-BFE2-78644720C3D0}" destId="{4B3DDA8B-27AC-48E7-9D45-F6080152E981}" srcOrd="10" destOrd="0" presId="urn:microsoft.com/office/officeart/2024/layout/IconCircleLabelList"/>
    <dgm:cxn modelId="{1B5150FC-D26F-448B-8A80-DDAEE00B6B4E}" type="presParOf" srcId="{4B3DDA8B-27AC-48E7-9D45-F6080152E981}" destId="{B3F229EE-F05A-45ED-A30E-791FA600C5A0}" srcOrd="0" destOrd="0" presId="urn:microsoft.com/office/officeart/2024/layout/IconCircleLabelList"/>
    <dgm:cxn modelId="{732766D0-F605-4A46-AB78-1210B0192531}" type="presParOf" srcId="{4B3DDA8B-27AC-48E7-9D45-F6080152E981}" destId="{C67FCA1F-DD84-486D-80A0-59586A106596}" srcOrd="1" destOrd="0" presId="urn:microsoft.com/office/officeart/2024/layout/IconCircleLabelList"/>
    <dgm:cxn modelId="{09515836-9E47-4CC0-959D-D9F065185C69}" type="presParOf" srcId="{4B3DDA8B-27AC-48E7-9D45-F6080152E981}" destId="{72C1461E-AE76-471A-851D-C9C9B675EBC0}" srcOrd="2" destOrd="0" presId="urn:microsoft.com/office/officeart/2024/layout/IconCircleLabelList"/>
    <dgm:cxn modelId="{36894C43-00EE-445C-8F64-1545E40C1B38}" type="presParOf" srcId="{4B3DDA8B-27AC-48E7-9D45-F6080152E981}" destId="{0B50E667-A3C6-42D5-B127-D9D3360C4AF9}" srcOrd="3" destOrd="0" presId="urn:microsoft.com/office/officeart/2024/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EF1F0F-BAB8-4B63-AD85-340441652372}"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98E92975-50D6-46E9-B040-1BF9F7FEC75B}">
      <dgm:prSet custT="1"/>
      <dgm:spPr/>
      <dgm:t>
        <a:bodyPr/>
        <a:lstStyle/>
        <a:p>
          <a:r>
            <a:rPr lang="en-GB" sz="1600" b="1" dirty="0">
              <a:latin typeface="Aptos" panose="020B0004020202020204" pitchFamily="34" charset="0"/>
            </a:rPr>
            <a:t>Chapter 3: Full Written Explanation 📖</a:t>
          </a:r>
          <a:endParaRPr lang="en-GB" sz="1600" dirty="0">
            <a:latin typeface="Aptos" panose="020B0004020202020204" pitchFamily="34" charset="0"/>
          </a:endParaRPr>
        </a:p>
      </dgm:t>
    </dgm:pt>
    <dgm:pt modelId="{4EDFC38B-32B7-43F7-B66C-63A3F69A18C2}" type="parTrans" cxnId="{6DE87768-444F-4466-BE69-BA05257DED5A}">
      <dgm:prSet/>
      <dgm:spPr/>
      <dgm:t>
        <a:bodyPr/>
        <a:lstStyle/>
        <a:p>
          <a:endParaRPr lang="en-GB" sz="1200">
            <a:latin typeface="Aptos" panose="020B0004020202020204" pitchFamily="34" charset="0"/>
          </a:endParaRPr>
        </a:p>
      </dgm:t>
    </dgm:pt>
    <dgm:pt modelId="{D10A3474-D339-41A1-BAA6-19AF72A28E6D}" type="sibTrans" cxnId="{6DE87768-444F-4466-BE69-BA05257DED5A}">
      <dgm:prSet/>
      <dgm:spPr/>
      <dgm:t>
        <a:bodyPr/>
        <a:lstStyle/>
        <a:p>
          <a:endParaRPr lang="en-GB" sz="1200">
            <a:latin typeface="Aptos" panose="020B0004020202020204" pitchFamily="34" charset="0"/>
          </a:endParaRPr>
        </a:p>
      </dgm:t>
    </dgm:pt>
    <dgm:pt modelId="{CA93CA3B-B6E7-4970-B4CC-E6C86DB3C871}">
      <dgm:prSet custT="1"/>
      <dgm:spPr/>
      <dgm:t>
        <a:bodyPr/>
        <a:lstStyle/>
        <a:p>
          <a:r>
            <a:rPr lang="en-GB" sz="1300" dirty="0">
              <a:latin typeface="Aptos" panose="020B0004020202020204" pitchFamily="34" charset="0"/>
            </a:rPr>
            <a:t>What type of research you completed</a:t>
          </a:r>
        </a:p>
      </dgm:t>
    </dgm:pt>
    <dgm:pt modelId="{F103EB0C-EF4C-4EA4-A5E2-34ACF1F9B4DD}" type="parTrans" cxnId="{D0A55CB4-FF19-4919-A416-AB13289696E8}">
      <dgm:prSet/>
      <dgm:spPr/>
      <dgm:t>
        <a:bodyPr/>
        <a:lstStyle/>
        <a:p>
          <a:endParaRPr lang="en-GB" sz="1200">
            <a:latin typeface="Aptos" panose="020B0004020202020204" pitchFamily="34" charset="0"/>
          </a:endParaRPr>
        </a:p>
      </dgm:t>
    </dgm:pt>
    <dgm:pt modelId="{FEB965D3-14FC-4FD6-A79E-AD34E2C55109}" type="sibTrans" cxnId="{D0A55CB4-FF19-4919-A416-AB13289696E8}">
      <dgm:prSet/>
      <dgm:spPr/>
      <dgm:t>
        <a:bodyPr/>
        <a:lstStyle/>
        <a:p>
          <a:endParaRPr lang="en-GB" sz="1200">
            <a:latin typeface="Aptos" panose="020B0004020202020204" pitchFamily="34" charset="0"/>
          </a:endParaRPr>
        </a:p>
      </dgm:t>
    </dgm:pt>
    <dgm:pt modelId="{4AECA73D-F871-40FC-B785-4B1DA107399A}">
      <dgm:prSet custT="1"/>
      <dgm:spPr/>
      <dgm:t>
        <a:bodyPr/>
        <a:lstStyle/>
        <a:p>
          <a:r>
            <a:rPr lang="en-GB" sz="1300" dirty="0">
              <a:latin typeface="Aptos" panose="020B0004020202020204" pitchFamily="34" charset="0"/>
            </a:rPr>
            <a:t>Where and how you searched for information</a:t>
          </a:r>
        </a:p>
      </dgm:t>
    </dgm:pt>
    <dgm:pt modelId="{A69C989F-5346-427A-AAB7-3FF567867032}" type="parTrans" cxnId="{A1701C48-E88C-4588-8A4A-A25CF995BA1E}">
      <dgm:prSet/>
      <dgm:spPr/>
      <dgm:t>
        <a:bodyPr/>
        <a:lstStyle/>
        <a:p>
          <a:endParaRPr lang="en-GB" sz="1200">
            <a:latin typeface="Aptos" panose="020B0004020202020204" pitchFamily="34" charset="0"/>
          </a:endParaRPr>
        </a:p>
      </dgm:t>
    </dgm:pt>
    <dgm:pt modelId="{64B87987-64DA-4286-A2C1-12F3E5E64491}" type="sibTrans" cxnId="{A1701C48-E88C-4588-8A4A-A25CF995BA1E}">
      <dgm:prSet/>
      <dgm:spPr/>
      <dgm:t>
        <a:bodyPr/>
        <a:lstStyle/>
        <a:p>
          <a:endParaRPr lang="en-GB" sz="1200">
            <a:latin typeface="Aptos" panose="020B0004020202020204" pitchFamily="34" charset="0"/>
          </a:endParaRPr>
        </a:p>
      </dgm:t>
    </dgm:pt>
    <dgm:pt modelId="{E263D7F4-A0D6-41EA-A5E9-870F2F14322D}">
      <dgm:prSet custT="1"/>
      <dgm:spPr/>
      <dgm:t>
        <a:bodyPr/>
        <a:lstStyle/>
        <a:p>
          <a:r>
            <a:rPr lang="en-GB" sz="1300" dirty="0">
              <a:latin typeface="Aptos" panose="020B0004020202020204" pitchFamily="34" charset="0"/>
            </a:rPr>
            <a:t>How you evaluated your 10 sources</a:t>
          </a:r>
        </a:p>
      </dgm:t>
    </dgm:pt>
    <dgm:pt modelId="{B9D4CABB-5028-47A3-8BCF-DD03D6C93FE1}" type="parTrans" cxnId="{D13FF738-77DE-40E0-81F1-7E7A35329AAF}">
      <dgm:prSet/>
      <dgm:spPr/>
      <dgm:t>
        <a:bodyPr/>
        <a:lstStyle/>
        <a:p>
          <a:endParaRPr lang="en-GB" sz="1200">
            <a:latin typeface="Aptos" panose="020B0004020202020204" pitchFamily="34" charset="0"/>
          </a:endParaRPr>
        </a:p>
      </dgm:t>
    </dgm:pt>
    <dgm:pt modelId="{585E61A6-4141-4EE4-917C-513294230420}" type="sibTrans" cxnId="{D13FF738-77DE-40E0-81F1-7E7A35329AAF}">
      <dgm:prSet/>
      <dgm:spPr/>
      <dgm:t>
        <a:bodyPr/>
        <a:lstStyle/>
        <a:p>
          <a:endParaRPr lang="en-GB" sz="1200">
            <a:latin typeface="Aptos" panose="020B0004020202020204" pitchFamily="34" charset="0"/>
          </a:endParaRPr>
        </a:p>
      </dgm:t>
    </dgm:pt>
    <dgm:pt modelId="{13DB4D8F-8F1B-4EE5-B0C0-24D2FB1BC715}">
      <dgm:prSet custT="1"/>
      <dgm:spPr/>
      <dgm:t>
        <a:bodyPr/>
        <a:lstStyle/>
        <a:p>
          <a:r>
            <a:rPr lang="en-GB" sz="1300" dirty="0">
              <a:latin typeface="Aptos" panose="020B0004020202020204" pitchFamily="34" charset="0"/>
            </a:rPr>
            <a:t>How you selected your strongest five</a:t>
          </a:r>
        </a:p>
      </dgm:t>
    </dgm:pt>
    <dgm:pt modelId="{287A11EA-DB33-4339-A0D3-2EB2A4604192}" type="parTrans" cxnId="{9C4F03EE-7642-4031-930C-403A6DDA88C8}">
      <dgm:prSet/>
      <dgm:spPr/>
      <dgm:t>
        <a:bodyPr/>
        <a:lstStyle/>
        <a:p>
          <a:endParaRPr lang="en-GB" sz="1200">
            <a:latin typeface="Aptos" panose="020B0004020202020204" pitchFamily="34" charset="0"/>
          </a:endParaRPr>
        </a:p>
      </dgm:t>
    </dgm:pt>
    <dgm:pt modelId="{C2181C44-C659-4EFE-BC5D-0EE16795D048}" type="sibTrans" cxnId="{9C4F03EE-7642-4031-930C-403A6DDA88C8}">
      <dgm:prSet/>
      <dgm:spPr/>
      <dgm:t>
        <a:bodyPr/>
        <a:lstStyle/>
        <a:p>
          <a:endParaRPr lang="en-GB" sz="1200">
            <a:latin typeface="Aptos" panose="020B0004020202020204" pitchFamily="34" charset="0"/>
          </a:endParaRPr>
        </a:p>
      </dgm:t>
    </dgm:pt>
    <dgm:pt modelId="{572B3258-E78D-4437-9280-E409F6E2E3F7}">
      <dgm:prSet custT="1"/>
      <dgm:spPr/>
      <dgm:t>
        <a:bodyPr/>
        <a:lstStyle/>
        <a:p>
          <a:r>
            <a:rPr lang="en-GB" sz="1300" dirty="0">
              <a:latin typeface="Aptos" panose="020B0004020202020204" pitchFamily="34" charset="0"/>
            </a:rPr>
            <a:t>How you analysed the five selected sources</a:t>
          </a:r>
        </a:p>
      </dgm:t>
    </dgm:pt>
    <dgm:pt modelId="{8A2F89AE-18D3-4E9A-8DD1-0DDF8AFB2C52}" type="parTrans" cxnId="{75FBA31C-0EC8-4E6E-99EF-DFA9FCABB76C}">
      <dgm:prSet/>
      <dgm:spPr/>
      <dgm:t>
        <a:bodyPr/>
        <a:lstStyle/>
        <a:p>
          <a:endParaRPr lang="en-GB" sz="1200">
            <a:latin typeface="Aptos" panose="020B0004020202020204" pitchFamily="34" charset="0"/>
          </a:endParaRPr>
        </a:p>
      </dgm:t>
    </dgm:pt>
    <dgm:pt modelId="{F22FE034-3F28-4B8C-A03B-65EB5CE8B95E}" type="sibTrans" cxnId="{75FBA31C-0EC8-4E6E-99EF-DFA9FCABB76C}">
      <dgm:prSet/>
      <dgm:spPr/>
      <dgm:t>
        <a:bodyPr/>
        <a:lstStyle/>
        <a:p>
          <a:endParaRPr lang="en-GB" sz="1200">
            <a:latin typeface="Aptos" panose="020B0004020202020204" pitchFamily="34" charset="0"/>
          </a:endParaRPr>
        </a:p>
      </dgm:t>
    </dgm:pt>
    <dgm:pt modelId="{46CDB057-EAFE-4EBA-A062-6D36DDE1BBF4}">
      <dgm:prSet custT="1"/>
      <dgm:spPr/>
      <dgm:t>
        <a:bodyPr/>
        <a:lstStyle/>
        <a:p>
          <a:r>
            <a:rPr lang="en-GB" sz="1300" dirty="0">
              <a:latin typeface="Aptos" panose="020B0004020202020204" pitchFamily="34" charset="0"/>
            </a:rPr>
            <a:t>How recurring ideas became possible themes</a:t>
          </a:r>
        </a:p>
      </dgm:t>
    </dgm:pt>
    <dgm:pt modelId="{2A3F3496-A78E-46DD-A6F6-DD702070DB09}" type="parTrans" cxnId="{49400C56-A331-4399-BEE7-C26EDAC71135}">
      <dgm:prSet/>
      <dgm:spPr/>
      <dgm:t>
        <a:bodyPr/>
        <a:lstStyle/>
        <a:p>
          <a:endParaRPr lang="en-GB" sz="1200">
            <a:latin typeface="Aptos" panose="020B0004020202020204" pitchFamily="34" charset="0"/>
          </a:endParaRPr>
        </a:p>
      </dgm:t>
    </dgm:pt>
    <dgm:pt modelId="{C1DE1E8C-DA02-43A3-84D7-27CCECF1F02D}" type="sibTrans" cxnId="{49400C56-A331-4399-BEE7-C26EDAC71135}">
      <dgm:prSet/>
      <dgm:spPr/>
      <dgm:t>
        <a:bodyPr/>
        <a:lstStyle/>
        <a:p>
          <a:endParaRPr lang="en-GB" sz="1200">
            <a:latin typeface="Aptos" panose="020B0004020202020204" pitchFamily="34" charset="0"/>
          </a:endParaRPr>
        </a:p>
      </dgm:t>
    </dgm:pt>
    <dgm:pt modelId="{28C31C32-6882-4599-86DC-63F0B246B5B1}">
      <dgm:prSet custT="1"/>
      <dgm:spPr/>
      <dgm:t>
        <a:bodyPr/>
        <a:lstStyle/>
        <a:p>
          <a:r>
            <a:rPr lang="en-GB" sz="1300" dirty="0">
              <a:latin typeface="Aptos" panose="020B0004020202020204" pitchFamily="34" charset="0"/>
            </a:rPr>
            <a:t>How you considered ethics</a:t>
          </a:r>
        </a:p>
      </dgm:t>
    </dgm:pt>
    <dgm:pt modelId="{021C4ECC-500C-440E-8D7D-7543540F86B5}" type="parTrans" cxnId="{C78FAE27-CCDE-4590-AC94-20C6A1FF0F21}">
      <dgm:prSet/>
      <dgm:spPr/>
      <dgm:t>
        <a:bodyPr/>
        <a:lstStyle/>
        <a:p>
          <a:endParaRPr lang="en-GB" sz="1200">
            <a:latin typeface="Aptos" panose="020B0004020202020204" pitchFamily="34" charset="0"/>
          </a:endParaRPr>
        </a:p>
      </dgm:t>
    </dgm:pt>
    <dgm:pt modelId="{6901EE06-74A6-40FC-9179-82B47E75E6F5}" type="sibTrans" cxnId="{C78FAE27-CCDE-4590-AC94-20C6A1FF0F21}">
      <dgm:prSet/>
      <dgm:spPr/>
      <dgm:t>
        <a:bodyPr/>
        <a:lstStyle/>
        <a:p>
          <a:endParaRPr lang="en-GB" sz="1200">
            <a:latin typeface="Aptos" panose="020B0004020202020204" pitchFamily="34" charset="0"/>
          </a:endParaRPr>
        </a:p>
      </dgm:t>
    </dgm:pt>
    <dgm:pt modelId="{06F9A30C-ED5A-45D0-B069-684F5461F488}">
      <dgm:prSet custT="1"/>
      <dgm:spPr/>
      <dgm:t>
        <a:bodyPr/>
        <a:lstStyle/>
        <a:p>
          <a:pPr>
            <a:buNone/>
          </a:pPr>
          <a:r>
            <a:rPr lang="en-GB" sz="1600" b="1" dirty="0">
              <a:latin typeface="Aptos" panose="020B0004020202020204" pitchFamily="34" charset="0"/>
            </a:rPr>
            <a:t>Your Chapter 3 should:</a:t>
          </a:r>
        </a:p>
      </dgm:t>
    </dgm:pt>
    <dgm:pt modelId="{F4CB969B-66DA-4400-B4B8-FF7C8B5690B6}" type="parTrans" cxnId="{6AA0F7AA-0FE2-45FA-8FD0-1CA922597245}">
      <dgm:prSet/>
      <dgm:spPr/>
      <dgm:t>
        <a:bodyPr/>
        <a:lstStyle/>
        <a:p>
          <a:endParaRPr lang="en-GB">
            <a:latin typeface="Aptos" panose="020B0004020202020204" pitchFamily="34" charset="0"/>
          </a:endParaRPr>
        </a:p>
      </dgm:t>
    </dgm:pt>
    <dgm:pt modelId="{1A3FC7B8-108B-4D6B-831F-7D7ABC5BA55E}" type="sibTrans" cxnId="{6AA0F7AA-0FE2-45FA-8FD0-1CA922597245}">
      <dgm:prSet/>
      <dgm:spPr/>
      <dgm:t>
        <a:bodyPr/>
        <a:lstStyle/>
        <a:p>
          <a:endParaRPr lang="en-GB">
            <a:latin typeface="Aptos" panose="020B0004020202020204" pitchFamily="34" charset="0"/>
          </a:endParaRPr>
        </a:p>
      </dgm:t>
    </dgm:pt>
    <dgm:pt modelId="{EF641BAB-BE04-4243-8572-E37D27ED7B69}">
      <dgm:prSet custT="1"/>
      <dgm:spPr/>
      <dgm:t>
        <a:bodyPr/>
        <a:lstStyle/>
        <a:p>
          <a:pPr>
            <a:buFont typeface="Arial" panose="020B0604020202020204" pitchFamily="34" charset="0"/>
            <a:buChar char="•"/>
          </a:pPr>
          <a:r>
            <a:rPr lang="en-GB" sz="1300" dirty="0">
              <a:latin typeface="Aptos" panose="020B0004020202020204" pitchFamily="34" charset="0"/>
            </a:rPr>
            <a:t>Use complete academic paragraphs</a:t>
          </a:r>
        </a:p>
      </dgm:t>
    </dgm:pt>
    <dgm:pt modelId="{FA6F5F2C-EF2F-4CF2-A901-DBEA32FB2141}" type="parTrans" cxnId="{AFFC7A5E-4540-4B54-B731-7164D4628EF4}">
      <dgm:prSet/>
      <dgm:spPr/>
      <dgm:t>
        <a:bodyPr/>
        <a:lstStyle/>
        <a:p>
          <a:endParaRPr lang="en-GB">
            <a:latin typeface="Aptos" panose="020B0004020202020204" pitchFamily="34" charset="0"/>
          </a:endParaRPr>
        </a:p>
      </dgm:t>
    </dgm:pt>
    <dgm:pt modelId="{3B6002E1-361C-4C21-ABAF-574FAA29D18D}" type="sibTrans" cxnId="{AFFC7A5E-4540-4B54-B731-7164D4628EF4}">
      <dgm:prSet/>
      <dgm:spPr/>
      <dgm:t>
        <a:bodyPr/>
        <a:lstStyle/>
        <a:p>
          <a:endParaRPr lang="en-GB">
            <a:latin typeface="Aptos" panose="020B0004020202020204" pitchFamily="34" charset="0"/>
          </a:endParaRPr>
        </a:p>
      </dgm:t>
    </dgm:pt>
    <dgm:pt modelId="{8E4073C2-EA32-4893-AE50-5A6C7CF542AA}">
      <dgm:prSet custT="1"/>
      <dgm:spPr/>
      <dgm:t>
        <a:bodyPr/>
        <a:lstStyle/>
        <a:p>
          <a:pPr>
            <a:buFont typeface="Arial" panose="020B0604020202020204" pitchFamily="34" charset="0"/>
            <a:buChar char="•"/>
          </a:pPr>
          <a:r>
            <a:rPr lang="en-GB" sz="1300" dirty="0">
              <a:latin typeface="Aptos" panose="020B0004020202020204" pitchFamily="34" charset="0"/>
            </a:rPr>
            <a:t>Explain and justify your decisions</a:t>
          </a:r>
        </a:p>
      </dgm:t>
    </dgm:pt>
    <dgm:pt modelId="{93F8384A-A0E6-42EC-A212-66BCD8BD24EF}" type="parTrans" cxnId="{E9C1B420-CE01-4BE7-813D-20186808A096}">
      <dgm:prSet/>
      <dgm:spPr/>
      <dgm:t>
        <a:bodyPr/>
        <a:lstStyle/>
        <a:p>
          <a:endParaRPr lang="en-GB">
            <a:latin typeface="Aptos" panose="020B0004020202020204" pitchFamily="34" charset="0"/>
          </a:endParaRPr>
        </a:p>
      </dgm:t>
    </dgm:pt>
    <dgm:pt modelId="{8AA2E064-1D2E-4156-914B-774B5A3CB1BD}" type="sibTrans" cxnId="{E9C1B420-CE01-4BE7-813D-20186808A096}">
      <dgm:prSet/>
      <dgm:spPr/>
      <dgm:t>
        <a:bodyPr/>
        <a:lstStyle/>
        <a:p>
          <a:endParaRPr lang="en-GB">
            <a:latin typeface="Aptos" panose="020B0004020202020204" pitchFamily="34" charset="0"/>
          </a:endParaRPr>
        </a:p>
      </dgm:t>
    </dgm:pt>
    <dgm:pt modelId="{56CDFD77-7A8E-4AA6-B2FC-3C7021690A89}">
      <dgm:prSet custT="1"/>
      <dgm:spPr/>
      <dgm:t>
        <a:bodyPr/>
        <a:lstStyle/>
        <a:p>
          <a:pPr>
            <a:buFont typeface="Arial" panose="020B0604020202020204" pitchFamily="34" charset="0"/>
            <a:buChar char="•"/>
          </a:pPr>
          <a:r>
            <a:rPr lang="en-GB" sz="1300" dirty="0">
              <a:latin typeface="Aptos" panose="020B0004020202020204" pitchFamily="34" charset="0"/>
            </a:rPr>
            <a:t>Include relevant academic references</a:t>
          </a:r>
        </a:p>
      </dgm:t>
    </dgm:pt>
    <dgm:pt modelId="{FB854D1A-1CFA-462E-B977-4906195AA2B5}" type="parTrans" cxnId="{C9AFD9A7-3EE1-48A3-9E6A-8CA9B011E8D9}">
      <dgm:prSet/>
      <dgm:spPr/>
      <dgm:t>
        <a:bodyPr/>
        <a:lstStyle/>
        <a:p>
          <a:endParaRPr lang="en-GB">
            <a:latin typeface="Aptos" panose="020B0004020202020204" pitchFamily="34" charset="0"/>
          </a:endParaRPr>
        </a:p>
      </dgm:t>
    </dgm:pt>
    <dgm:pt modelId="{67423F84-D375-483D-BD36-7DDE13694C83}" type="sibTrans" cxnId="{C9AFD9A7-3EE1-48A3-9E6A-8CA9B011E8D9}">
      <dgm:prSet/>
      <dgm:spPr/>
      <dgm:t>
        <a:bodyPr/>
        <a:lstStyle/>
        <a:p>
          <a:endParaRPr lang="en-GB">
            <a:latin typeface="Aptos" panose="020B0004020202020204" pitchFamily="34" charset="0"/>
          </a:endParaRPr>
        </a:p>
      </dgm:t>
    </dgm:pt>
    <dgm:pt modelId="{96F5D784-D0E8-4BA6-B2E3-AE9CD2D189BE}">
      <dgm:prSet custT="1"/>
      <dgm:spPr/>
      <dgm:t>
        <a:bodyPr/>
        <a:lstStyle/>
        <a:p>
          <a:pPr>
            <a:buFont typeface="Arial" panose="020B0604020202020204" pitchFamily="34" charset="0"/>
            <a:buChar char="•"/>
          </a:pPr>
          <a:r>
            <a:rPr lang="en-GB" sz="1300" dirty="0">
              <a:latin typeface="Aptos" panose="020B0004020202020204" pitchFamily="34" charset="0"/>
            </a:rPr>
            <a:t>Provide enough detail for the reader to understand what you did</a:t>
          </a:r>
        </a:p>
      </dgm:t>
    </dgm:pt>
    <dgm:pt modelId="{608D3407-CABF-402E-AB7E-06C5B23A7A3E}" type="parTrans" cxnId="{74BE9F65-327A-49C2-9CFA-1E44E0FDB5E5}">
      <dgm:prSet/>
      <dgm:spPr/>
      <dgm:t>
        <a:bodyPr/>
        <a:lstStyle/>
        <a:p>
          <a:endParaRPr lang="en-GB">
            <a:latin typeface="Aptos" panose="020B0004020202020204" pitchFamily="34" charset="0"/>
          </a:endParaRPr>
        </a:p>
      </dgm:t>
    </dgm:pt>
    <dgm:pt modelId="{7FF5765B-3E0C-4C19-AFC3-43304AB935B5}" type="sibTrans" cxnId="{74BE9F65-327A-49C2-9CFA-1E44E0FDB5E5}">
      <dgm:prSet/>
      <dgm:spPr/>
      <dgm:t>
        <a:bodyPr/>
        <a:lstStyle/>
        <a:p>
          <a:endParaRPr lang="en-GB">
            <a:latin typeface="Aptos" panose="020B0004020202020204" pitchFamily="34" charset="0"/>
          </a:endParaRPr>
        </a:p>
      </dgm:t>
    </dgm:pt>
    <dgm:pt modelId="{08B51C21-19FC-4710-8ED7-CBE4E35AF917}">
      <dgm:prSet custT="1"/>
      <dgm:spPr/>
      <dgm:t>
        <a:bodyPr/>
        <a:lstStyle/>
        <a:p>
          <a:pPr>
            <a:buFont typeface="Arial" panose="020B0604020202020204" pitchFamily="34" charset="0"/>
            <a:buChar char="•"/>
          </a:pPr>
          <a:r>
            <a:rPr lang="en-GB" sz="1300" dirty="0">
              <a:latin typeface="Aptos" panose="020B0004020202020204" pitchFamily="34" charset="0"/>
            </a:rPr>
            <a:t>Signpost the completed workbook in the appendix</a:t>
          </a:r>
        </a:p>
      </dgm:t>
    </dgm:pt>
    <dgm:pt modelId="{2178C6F1-9C58-4F99-AEFE-27A649310E0B}" type="parTrans" cxnId="{FD2E5D4A-731E-4701-B47F-806A4EDFE66D}">
      <dgm:prSet/>
      <dgm:spPr/>
      <dgm:t>
        <a:bodyPr/>
        <a:lstStyle/>
        <a:p>
          <a:endParaRPr lang="en-GB">
            <a:latin typeface="Aptos" panose="020B0004020202020204" pitchFamily="34" charset="0"/>
          </a:endParaRPr>
        </a:p>
      </dgm:t>
    </dgm:pt>
    <dgm:pt modelId="{40E5FA16-84F8-4EC3-829F-25DB28266B4B}" type="sibTrans" cxnId="{FD2E5D4A-731E-4701-B47F-806A4EDFE66D}">
      <dgm:prSet/>
      <dgm:spPr/>
      <dgm:t>
        <a:bodyPr/>
        <a:lstStyle/>
        <a:p>
          <a:endParaRPr lang="en-GB">
            <a:latin typeface="Aptos" panose="020B0004020202020204" pitchFamily="34" charset="0"/>
          </a:endParaRPr>
        </a:p>
      </dgm:t>
    </dgm:pt>
    <dgm:pt modelId="{896366A5-1253-4AE4-B651-201C58992F6A}" type="pres">
      <dgm:prSet presAssocID="{EFEF1F0F-BAB8-4B63-AD85-340441652372}" presName="Name0" presStyleCnt="0">
        <dgm:presLayoutVars>
          <dgm:dir/>
          <dgm:animLvl val="lvl"/>
          <dgm:resizeHandles val="exact"/>
        </dgm:presLayoutVars>
      </dgm:prSet>
      <dgm:spPr/>
    </dgm:pt>
    <dgm:pt modelId="{0F89C9C5-9F0C-4C41-A047-9B09EF004520}" type="pres">
      <dgm:prSet presAssocID="{98E92975-50D6-46E9-B040-1BF9F7FEC75B}" presName="linNode" presStyleCnt="0"/>
      <dgm:spPr/>
    </dgm:pt>
    <dgm:pt modelId="{EBDA880F-1BDB-4C79-BEE2-3DE93C9A1C2E}" type="pres">
      <dgm:prSet presAssocID="{98E92975-50D6-46E9-B040-1BF9F7FEC75B}" presName="parentText" presStyleLbl="node1" presStyleIdx="0" presStyleCnt="2">
        <dgm:presLayoutVars>
          <dgm:chMax val="1"/>
          <dgm:bulletEnabled val="1"/>
        </dgm:presLayoutVars>
      </dgm:prSet>
      <dgm:spPr/>
    </dgm:pt>
    <dgm:pt modelId="{728AD00A-70AC-4777-9CF4-2A6A74C02829}" type="pres">
      <dgm:prSet presAssocID="{98E92975-50D6-46E9-B040-1BF9F7FEC75B}" presName="descendantText" presStyleLbl="alignAccFollowNode1" presStyleIdx="0" presStyleCnt="2" custScaleX="110000" custScaleY="110000">
        <dgm:presLayoutVars>
          <dgm:bulletEnabled val="1"/>
        </dgm:presLayoutVars>
      </dgm:prSet>
      <dgm:spPr/>
    </dgm:pt>
    <dgm:pt modelId="{65B6849C-7FD3-40C9-861F-56F0B1802BD4}" type="pres">
      <dgm:prSet presAssocID="{D10A3474-D339-41A1-BAA6-19AF72A28E6D}" presName="sp" presStyleCnt="0"/>
      <dgm:spPr/>
    </dgm:pt>
    <dgm:pt modelId="{62E47002-3A36-4078-BAA2-F7C198C9044D}" type="pres">
      <dgm:prSet presAssocID="{06F9A30C-ED5A-45D0-B069-684F5461F488}" presName="linNode" presStyleCnt="0"/>
      <dgm:spPr/>
    </dgm:pt>
    <dgm:pt modelId="{70125A81-D096-4D5F-8964-74684CFF9C82}" type="pres">
      <dgm:prSet presAssocID="{06F9A30C-ED5A-45D0-B069-684F5461F488}" presName="parentText" presStyleLbl="node1" presStyleIdx="1" presStyleCnt="2">
        <dgm:presLayoutVars>
          <dgm:chMax val="1"/>
          <dgm:bulletEnabled val="1"/>
        </dgm:presLayoutVars>
      </dgm:prSet>
      <dgm:spPr/>
    </dgm:pt>
    <dgm:pt modelId="{D5EF0359-7AF7-4FE5-B74C-2A8EAE72FE7E}" type="pres">
      <dgm:prSet presAssocID="{06F9A30C-ED5A-45D0-B069-684F5461F488}" presName="descendantText" presStyleLbl="alignAccFollowNode1" presStyleIdx="1" presStyleCnt="2">
        <dgm:presLayoutVars>
          <dgm:bulletEnabled val="1"/>
        </dgm:presLayoutVars>
      </dgm:prSet>
      <dgm:spPr/>
    </dgm:pt>
  </dgm:ptLst>
  <dgm:cxnLst>
    <dgm:cxn modelId="{E53FBA05-A07D-451B-9404-A21CDBFA6683}" type="presOf" srcId="{CA93CA3B-B6E7-4970-B4CC-E6C86DB3C871}" destId="{728AD00A-70AC-4777-9CF4-2A6A74C02829}" srcOrd="0" destOrd="0" presId="urn:microsoft.com/office/officeart/2005/8/layout/vList5"/>
    <dgm:cxn modelId="{BB40E909-E6DF-4370-85D5-D07D7BFEA430}" type="presOf" srcId="{96F5D784-D0E8-4BA6-B2E3-AE9CD2D189BE}" destId="{D5EF0359-7AF7-4FE5-B74C-2A8EAE72FE7E}" srcOrd="0" destOrd="3" presId="urn:microsoft.com/office/officeart/2005/8/layout/vList5"/>
    <dgm:cxn modelId="{75FBA31C-0EC8-4E6E-99EF-DFA9FCABB76C}" srcId="{98E92975-50D6-46E9-B040-1BF9F7FEC75B}" destId="{572B3258-E78D-4437-9280-E409F6E2E3F7}" srcOrd="4" destOrd="0" parTransId="{8A2F89AE-18D3-4E9A-8DD1-0DDF8AFB2C52}" sibTransId="{F22FE034-3F28-4B8C-A03B-65EB5CE8B95E}"/>
    <dgm:cxn modelId="{E9C1B420-CE01-4BE7-813D-20186808A096}" srcId="{06F9A30C-ED5A-45D0-B069-684F5461F488}" destId="{8E4073C2-EA32-4893-AE50-5A6C7CF542AA}" srcOrd="1" destOrd="0" parTransId="{93F8384A-A0E6-42EC-A212-66BCD8BD24EF}" sibTransId="{8AA2E064-1D2E-4156-914B-774B5A3CB1BD}"/>
    <dgm:cxn modelId="{C78FAE27-CCDE-4590-AC94-20C6A1FF0F21}" srcId="{98E92975-50D6-46E9-B040-1BF9F7FEC75B}" destId="{28C31C32-6882-4599-86DC-63F0B246B5B1}" srcOrd="6" destOrd="0" parTransId="{021C4ECC-500C-440E-8D7D-7543540F86B5}" sibTransId="{6901EE06-74A6-40FC-9179-82B47E75E6F5}"/>
    <dgm:cxn modelId="{E82DE62E-2F51-4855-9679-858E4813C611}" type="presOf" srcId="{98E92975-50D6-46E9-B040-1BF9F7FEC75B}" destId="{EBDA880F-1BDB-4C79-BEE2-3DE93C9A1C2E}" srcOrd="0" destOrd="0" presId="urn:microsoft.com/office/officeart/2005/8/layout/vList5"/>
    <dgm:cxn modelId="{D13FF738-77DE-40E0-81F1-7E7A35329AAF}" srcId="{98E92975-50D6-46E9-B040-1BF9F7FEC75B}" destId="{E263D7F4-A0D6-41EA-A5E9-870F2F14322D}" srcOrd="2" destOrd="0" parTransId="{B9D4CABB-5028-47A3-8BCF-DD03D6C93FE1}" sibTransId="{585E61A6-4141-4EE4-917C-513294230420}"/>
    <dgm:cxn modelId="{AFFC7A5E-4540-4B54-B731-7164D4628EF4}" srcId="{06F9A30C-ED5A-45D0-B069-684F5461F488}" destId="{EF641BAB-BE04-4243-8572-E37D27ED7B69}" srcOrd="0" destOrd="0" parTransId="{FA6F5F2C-EF2F-4CF2-A901-DBEA32FB2141}" sibTransId="{3B6002E1-361C-4C21-ABAF-574FAA29D18D}"/>
    <dgm:cxn modelId="{8D6E6D44-8895-4097-8B1A-1836FD9B003C}" type="presOf" srcId="{E263D7F4-A0D6-41EA-A5E9-870F2F14322D}" destId="{728AD00A-70AC-4777-9CF4-2A6A74C02829}" srcOrd="0" destOrd="2" presId="urn:microsoft.com/office/officeart/2005/8/layout/vList5"/>
    <dgm:cxn modelId="{8346EC44-3ACD-4CEE-9EEF-B871DC24EB11}" type="presOf" srcId="{8E4073C2-EA32-4893-AE50-5A6C7CF542AA}" destId="{D5EF0359-7AF7-4FE5-B74C-2A8EAE72FE7E}" srcOrd="0" destOrd="1" presId="urn:microsoft.com/office/officeart/2005/8/layout/vList5"/>
    <dgm:cxn modelId="{74BE9F65-327A-49C2-9CFA-1E44E0FDB5E5}" srcId="{06F9A30C-ED5A-45D0-B069-684F5461F488}" destId="{96F5D784-D0E8-4BA6-B2E3-AE9CD2D189BE}" srcOrd="3" destOrd="0" parTransId="{608D3407-CABF-402E-AB7E-06C5B23A7A3E}" sibTransId="{7FF5765B-3E0C-4C19-AFC3-43304AB935B5}"/>
    <dgm:cxn modelId="{BCD9D265-3D54-4061-A967-8714DD12AD27}" type="presOf" srcId="{28C31C32-6882-4599-86DC-63F0B246B5B1}" destId="{728AD00A-70AC-4777-9CF4-2A6A74C02829}" srcOrd="0" destOrd="6" presId="urn:microsoft.com/office/officeart/2005/8/layout/vList5"/>
    <dgm:cxn modelId="{A1701C48-E88C-4588-8A4A-A25CF995BA1E}" srcId="{98E92975-50D6-46E9-B040-1BF9F7FEC75B}" destId="{4AECA73D-F871-40FC-B785-4B1DA107399A}" srcOrd="1" destOrd="0" parTransId="{A69C989F-5346-427A-AAB7-3FF567867032}" sibTransId="{64B87987-64DA-4286-A2C1-12F3E5E64491}"/>
    <dgm:cxn modelId="{6DE87768-444F-4466-BE69-BA05257DED5A}" srcId="{EFEF1F0F-BAB8-4B63-AD85-340441652372}" destId="{98E92975-50D6-46E9-B040-1BF9F7FEC75B}" srcOrd="0" destOrd="0" parTransId="{4EDFC38B-32B7-43F7-B66C-63A3F69A18C2}" sibTransId="{D10A3474-D339-41A1-BAA6-19AF72A28E6D}"/>
    <dgm:cxn modelId="{FD2E5D4A-731E-4701-B47F-806A4EDFE66D}" srcId="{06F9A30C-ED5A-45D0-B069-684F5461F488}" destId="{08B51C21-19FC-4710-8ED7-CBE4E35AF917}" srcOrd="4" destOrd="0" parTransId="{2178C6F1-9C58-4F99-AEFE-27A649310E0B}" sibTransId="{40E5FA16-84F8-4EC3-829F-25DB28266B4B}"/>
    <dgm:cxn modelId="{49400C56-A331-4399-BEE7-C26EDAC71135}" srcId="{98E92975-50D6-46E9-B040-1BF9F7FEC75B}" destId="{46CDB057-EAFE-4EBA-A062-6D36DDE1BBF4}" srcOrd="5" destOrd="0" parTransId="{2A3F3496-A78E-46DD-A6F6-DD702070DB09}" sibTransId="{C1DE1E8C-DA02-43A3-84D7-27CCECF1F02D}"/>
    <dgm:cxn modelId="{E478DF56-36CA-4CA6-A000-A5D9B5D80530}" type="presOf" srcId="{46CDB057-EAFE-4EBA-A062-6D36DDE1BBF4}" destId="{728AD00A-70AC-4777-9CF4-2A6A74C02829}" srcOrd="0" destOrd="5" presId="urn:microsoft.com/office/officeart/2005/8/layout/vList5"/>
    <dgm:cxn modelId="{146FCD5A-0ABD-4252-893A-22D2B831D87C}" type="presOf" srcId="{4AECA73D-F871-40FC-B785-4B1DA107399A}" destId="{728AD00A-70AC-4777-9CF4-2A6A74C02829}" srcOrd="0" destOrd="1" presId="urn:microsoft.com/office/officeart/2005/8/layout/vList5"/>
    <dgm:cxn modelId="{60774392-8764-456A-AC3D-3A51AE8D2AB8}" type="presOf" srcId="{13DB4D8F-8F1B-4EE5-B0C0-24D2FB1BC715}" destId="{728AD00A-70AC-4777-9CF4-2A6A74C02829}" srcOrd="0" destOrd="3" presId="urn:microsoft.com/office/officeart/2005/8/layout/vList5"/>
    <dgm:cxn modelId="{D6192194-2F75-4D8A-84FB-C2BBB86D9D82}" type="presOf" srcId="{56CDFD77-7A8E-4AA6-B2FC-3C7021690A89}" destId="{D5EF0359-7AF7-4FE5-B74C-2A8EAE72FE7E}" srcOrd="0" destOrd="2" presId="urn:microsoft.com/office/officeart/2005/8/layout/vList5"/>
    <dgm:cxn modelId="{7F6DFB95-3CEC-4D91-A717-8AB7268F89B4}" type="presOf" srcId="{EF641BAB-BE04-4243-8572-E37D27ED7B69}" destId="{D5EF0359-7AF7-4FE5-B74C-2A8EAE72FE7E}" srcOrd="0" destOrd="0" presId="urn:microsoft.com/office/officeart/2005/8/layout/vList5"/>
    <dgm:cxn modelId="{C9AFD9A7-3EE1-48A3-9E6A-8CA9B011E8D9}" srcId="{06F9A30C-ED5A-45D0-B069-684F5461F488}" destId="{56CDFD77-7A8E-4AA6-B2FC-3C7021690A89}" srcOrd="2" destOrd="0" parTransId="{FB854D1A-1CFA-462E-B977-4906195AA2B5}" sibTransId="{67423F84-D375-483D-BD36-7DDE13694C83}"/>
    <dgm:cxn modelId="{6AA0F7AA-0FE2-45FA-8FD0-1CA922597245}" srcId="{EFEF1F0F-BAB8-4B63-AD85-340441652372}" destId="{06F9A30C-ED5A-45D0-B069-684F5461F488}" srcOrd="1" destOrd="0" parTransId="{F4CB969B-66DA-4400-B4B8-FF7C8B5690B6}" sibTransId="{1A3FC7B8-108B-4D6B-831F-7D7ABC5BA55E}"/>
    <dgm:cxn modelId="{D0A55CB4-FF19-4919-A416-AB13289696E8}" srcId="{98E92975-50D6-46E9-B040-1BF9F7FEC75B}" destId="{CA93CA3B-B6E7-4970-B4CC-E6C86DB3C871}" srcOrd="0" destOrd="0" parTransId="{F103EB0C-EF4C-4EA4-A5E2-34ACF1F9B4DD}" sibTransId="{FEB965D3-14FC-4FD6-A79E-AD34E2C55109}"/>
    <dgm:cxn modelId="{DA8867BD-0858-4FDA-ADB7-C0ABBE6CC153}" type="presOf" srcId="{08B51C21-19FC-4710-8ED7-CBE4E35AF917}" destId="{D5EF0359-7AF7-4FE5-B74C-2A8EAE72FE7E}" srcOrd="0" destOrd="4" presId="urn:microsoft.com/office/officeart/2005/8/layout/vList5"/>
    <dgm:cxn modelId="{45C01FDB-81DD-477B-B469-631E416C6840}" type="presOf" srcId="{572B3258-E78D-4437-9280-E409F6E2E3F7}" destId="{728AD00A-70AC-4777-9CF4-2A6A74C02829}" srcOrd="0" destOrd="4" presId="urn:microsoft.com/office/officeart/2005/8/layout/vList5"/>
    <dgm:cxn modelId="{B97EEEE0-BD4F-405C-8BB6-7651C22F3B64}" type="presOf" srcId="{06F9A30C-ED5A-45D0-B069-684F5461F488}" destId="{70125A81-D096-4D5F-8964-74684CFF9C82}" srcOrd="0" destOrd="0" presId="urn:microsoft.com/office/officeart/2005/8/layout/vList5"/>
    <dgm:cxn modelId="{9C4F03EE-7642-4031-930C-403A6DDA88C8}" srcId="{98E92975-50D6-46E9-B040-1BF9F7FEC75B}" destId="{13DB4D8F-8F1B-4EE5-B0C0-24D2FB1BC715}" srcOrd="3" destOrd="0" parTransId="{287A11EA-DB33-4339-A0D3-2EB2A4604192}" sibTransId="{C2181C44-C659-4EFE-BC5D-0EE16795D048}"/>
    <dgm:cxn modelId="{CCC870FE-B322-45FC-B557-749C39FA7558}" type="presOf" srcId="{EFEF1F0F-BAB8-4B63-AD85-340441652372}" destId="{896366A5-1253-4AE4-B651-201C58992F6A}" srcOrd="0" destOrd="0" presId="urn:microsoft.com/office/officeart/2005/8/layout/vList5"/>
    <dgm:cxn modelId="{6DC4CBA8-C354-4145-A436-3C884AB7AB70}" type="presParOf" srcId="{896366A5-1253-4AE4-B651-201C58992F6A}" destId="{0F89C9C5-9F0C-4C41-A047-9B09EF004520}" srcOrd="0" destOrd="0" presId="urn:microsoft.com/office/officeart/2005/8/layout/vList5"/>
    <dgm:cxn modelId="{3C8C3481-B233-4F03-A6AF-D7FB619E798A}" type="presParOf" srcId="{0F89C9C5-9F0C-4C41-A047-9B09EF004520}" destId="{EBDA880F-1BDB-4C79-BEE2-3DE93C9A1C2E}" srcOrd="0" destOrd="0" presId="urn:microsoft.com/office/officeart/2005/8/layout/vList5"/>
    <dgm:cxn modelId="{491E649A-8FA3-4FD5-A651-CFD1C55624A1}" type="presParOf" srcId="{0F89C9C5-9F0C-4C41-A047-9B09EF004520}" destId="{728AD00A-70AC-4777-9CF4-2A6A74C02829}" srcOrd="1" destOrd="0" presId="urn:microsoft.com/office/officeart/2005/8/layout/vList5"/>
    <dgm:cxn modelId="{B6E24C96-102D-4B3F-83D2-227E1219F2C1}" type="presParOf" srcId="{896366A5-1253-4AE4-B651-201C58992F6A}" destId="{65B6849C-7FD3-40C9-861F-56F0B1802BD4}" srcOrd="1" destOrd="0" presId="urn:microsoft.com/office/officeart/2005/8/layout/vList5"/>
    <dgm:cxn modelId="{19219986-E8EB-491C-848C-A19AE7138730}" type="presParOf" srcId="{896366A5-1253-4AE4-B651-201C58992F6A}" destId="{62E47002-3A36-4078-BAA2-F7C198C9044D}" srcOrd="2" destOrd="0" presId="urn:microsoft.com/office/officeart/2005/8/layout/vList5"/>
    <dgm:cxn modelId="{30DF450E-5C21-47A7-93E0-584C6EAA084E}" type="presParOf" srcId="{62E47002-3A36-4078-BAA2-F7C198C9044D}" destId="{70125A81-D096-4D5F-8964-74684CFF9C82}" srcOrd="0" destOrd="0" presId="urn:microsoft.com/office/officeart/2005/8/layout/vList5"/>
    <dgm:cxn modelId="{99A62658-9267-4D38-BD1C-96DB4E4A4CC2}" type="presParOf" srcId="{62E47002-3A36-4078-BAA2-F7C198C9044D}" destId="{D5EF0359-7AF7-4FE5-B74C-2A8EAE72FE7E}"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31040B-0A67-4173-BCE1-362B93EF18DC}"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9E5F9B7A-CBEA-492E-A575-20DB72856DA9}">
      <dgm:prSet custT="1"/>
      <dgm:spPr/>
      <dgm:t>
        <a:bodyPr/>
        <a:lstStyle/>
        <a:p>
          <a:r>
            <a:rPr lang="en-GB" sz="1600" b="1" dirty="0">
              <a:latin typeface="Aptos" panose="020B0004020202020204" pitchFamily="34" charset="0"/>
            </a:rPr>
            <a:t>Academic Methods Poster: Short Visual Summary 📊</a:t>
          </a:r>
          <a:endParaRPr lang="en-GB" sz="1600" dirty="0">
            <a:latin typeface="Aptos" panose="020B0004020202020204" pitchFamily="34" charset="0"/>
          </a:endParaRPr>
        </a:p>
      </dgm:t>
    </dgm:pt>
    <dgm:pt modelId="{3E504FCA-5E0F-4111-98D7-8B63166160BA}" type="parTrans" cxnId="{38607529-B83D-4126-854F-2CD68963EC80}">
      <dgm:prSet/>
      <dgm:spPr/>
      <dgm:t>
        <a:bodyPr/>
        <a:lstStyle/>
        <a:p>
          <a:endParaRPr lang="en-GB" sz="1400">
            <a:latin typeface="Aptos" panose="020B0004020202020204" pitchFamily="34" charset="0"/>
          </a:endParaRPr>
        </a:p>
      </dgm:t>
    </dgm:pt>
    <dgm:pt modelId="{9D05A4E3-959E-4C13-998B-2BD082699E31}" type="sibTrans" cxnId="{38607529-B83D-4126-854F-2CD68963EC80}">
      <dgm:prSet/>
      <dgm:spPr/>
      <dgm:t>
        <a:bodyPr/>
        <a:lstStyle/>
        <a:p>
          <a:endParaRPr lang="en-GB" sz="1400">
            <a:latin typeface="Aptos" panose="020B0004020202020204" pitchFamily="34" charset="0"/>
          </a:endParaRPr>
        </a:p>
      </dgm:t>
    </dgm:pt>
    <dgm:pt modelId="{7714B33C-EB7F-4F17-9254-71B8AA2B7030}">
      <dgm:prSet custT="1"/>
      <dgm:spPr/>
      <dgm:t>
        <a:bodyPr/>
        <a:lstStyle/>
        <a:p>
          <a:r>
            <a:rPr lang="en-GB" sz="1300" dirty="0">
              <a:latin typeface="Aptos" panose="020B0004020202020204" pitchFamily="34" charset="0"/>
            </a:rPr>
            <a:t>Your search strategy</a:t>
          </a:r>
        </a:p>
      </dgm:t>
    </dgm:pt>
    <dgm:pt modelId="{0299F035-87FD-4278-B4EB-26A1DD924262}" type="parTrans" cxnId="{8D2B947A-8230-41C4-BEC2-F6A6008D21C4}">
      <dgm:prSet/>
      <dgm:spPr/>
      <dgm:t>
        <a:bodyPr/>
        <a:lstStyle/>
        <a:p>
          <a:endParaRPr lang="en-GB" sz="1400">
            <a:latin typeface="Aptos" panose="020B0004020202020204" pitchFamily="34" charset="0"/>
          </a:endParaRPr>
        </a:p>
      </dgm:t>
    </dgm:pt>
    <dgm:pt modelId="{87B30490-EDAE-46EC-9CFA-CE63A8A2445E}" type="sibTrans" cxnId="{8D2B947A-8230-41C4-BEC2-F6A6008D21C4}">
      <dgm:prSet/>
      <dgm:spPr/>
      <dgm:t>
        <a:bodyPr/>
        <a:lstStyle/>
        <a:p>
          <a:endParaRPr lang="en-GB" sz="1400">
            <a:latin typeface="Aptos" panose="020B0004020202020204" pitchFamily="34" charset="0"/>
          </a:endParaRPr>
        </a:p>
      </dgm:t>
    </dgm:pt>
    <dgm:pt modelId="{D8C1D2F7-FEAA-487C-BAC9-2A35912E5DE9}">
      <dgm:prSet custT="1"/>
      <dgm:spPr/>
      <dgm:t>
        <a:bodyPr/>
        <a:lstStyle/>
        <a:p>
          <a:r>
            <a:rPr lang="en-GB" sz="1300" dirty="0">
              <a:latin typeface="Aptos" panose="020B0004020202020204" pitchFamily="34" charset="0"/>
            </a:rPr>
            <a:t>How you found and selected sources</a:t>
          </a:r>
        </a:p>
      </dgm:t>
    </dgm:pt>
    <dgm:pt modelId="{205D033C-F0D9-404F-8E28-C06C7885908B}" type="parTrans" cxnId="{FF3D08E2-9010-4DAB-8CA6-870464F21C78}">
      <dgm:prSet/>
      <dgm:spPr/>
      <dgm:t>
        <a:bodyPr/>
        <a:lstStyle/>
        <a:p>
          <a:endParaRPr lang="en-GB" sz="1400">
            <a:latin typeface="Aptos" panose="020B0004020202020204" pitchFamily="34" charset="0"/>
          </a:endParaRPr>
        </a:p>
      </dgm:t>
    </dgm:pt>
    <dgm:pt modelId="{288E2CF5-9032-427A-8D37-C6AD07851F8B}" type="sibTrans" cxnId="{FF3D08E2-9010-4DAB-8CA6-870464F21C78}">
      <dgm:prSet/>
      <dgm:spPr/>
      <dgm:t>
        <a:bodyPr/>
        <a:lstStyle/>
        <a:p>
          <a:endParaRPr lang="en-GB" sz="1400">
            <a:latin typeface="Aptos" panose="020B0004020202020204" pitchFamily="34" charset="0"/>
          </a:endParaRPr>
        </a:p>
      </dgm:t>
    </dgm:pt>
    <dgm:pt modelId="{1F04F7B7-9C64-4418-9B98-B842C80336E7}">
      <dgm:prSet custT="1"/>
      <dgm:spPr/>
      <dgm:t>
        <a:bodyPr/>
        <a:lstStyle/>
        <a:p>
          <a:r>
            <a:rPr lang="en-GB" sz="1300" dirty="0">
              <a:latin typeface="Aptos" panose="020B0004020202020204" pitchFamily="34" charset="0"/>
            </a:rPr>
            <a:t>How you checked source quality</a:t>
          </a:r>
        </a:p>
      </dgm:t>
    </dgm:pt>
    <dgm:pt modelId="{C8FE79EB-5F1E-49A9-AAA0-004B2E63560E}" type="parTrans" cxnId="{A4383629-59B1-4A20-A8BD-101711008185}">
      <dgm:prSet/>
      <dgm:spPr/>
      <dgm:t>
        <a:bodyPr/>
        <a:lstStyle/>
        <a:p>
          <a:endParaRPr lang="en-GB" sz="1400">
            <a:latin typeface="Aptos" panose="020B0004020202020204" pitchFamily="34" charset="0"/>
          </a:endParaRPr>
        </a:p>
      </dgm:t>
    </dgm:pt>
    <dgm:pt modelId="{AB8778EC-8127-4F44-BB1D-467472511133}" type="sibTrans" cxnId="{A4383629-59B1-4A20-A8BD-101711008185}">
      <dgm:prSet/>
      <dgm:spPr/>
      <dgm:t>
        <a:bodyPr/>
        <a:lstStyle/>
        <a:p>
          <a:endParaRPr lang="en-GB" sz="1400">
            <a:latin typeface="Aptos" panose="020B0004020202020204" pitchFamily="34" charset="0"/>
          </a:endParaRPr>
        </a:p>
      </dgm:t>
    </dgm:pt>
    <dgm:pt modelId="{D09DD34C-6EA4-4997-BF77-24FFC7CCE63D}">
      <dgm:prSet custT="1"/>
      <dgm:spPr/>
      <dgm:t>
        <a:bodyPr/>
        <a:lstStyle/>
        <a:p>
          <a:r>
            <a:rPr lang="en-GB" sz="1300" dirty="0">
              <a:latin typeface="Aptos" panose="020B0004020202020204" pitchFamily="34" charset="0"/>
            </a:rPr>
            <a:t>Your inclusion and exclusion criteria</a:t>
          </a:r>
        </a:p>
      </dgm:t>
    </dgm:pt>
    <dgm:pt modelId="{5D9A5E53-8CEA-4481-BF92-14B854C793FA}" type="parTrans" cxnId="{11BA1938-BD84-4ACB-B799-F234AF6D6F40}">
      <dgm:prSet/>
      <dgm:spPr/>
      <dgm:t>
        <a:bodyPr/>
        <a:lstStyle/>
        <a:p>
          <a:endParaRPr lang="en-GB" sz="1400">
            <a:latin typeface="Aptos" panose="020B0004020202020204" pitchFamily="34" charset="0"/>
          </a:endParaRPr>
        </a:p>
      </dgm:t>
    </dgm:pt>
    <dgm:pt modelId="{6F088E90-D647-41D0-8618-921D02099181}" type="sibTrans" cxnId="{11BA1938-BD84-4ACB-B799-F234AF6D6F40}">
      <dgm:prSet/>
      <dgm:spPr/>
      <dgm:t>
        <a:bodyPr/>
        <a:lstStyle/>
        <a:p>
          <a:endParaRPr lang="en-GB" sz="1400">
            <a:latin typeface="Aptos" panose="020B0004020202020204" pitchFamily="34" charset="0"/>
          </a:endParaRPr>
        </a:p>
      </dgm:t>
    </dgm:pt>
    <dgm:pt modelId="{7B304478-3DC4-4A6A-BC61-BC380FCD631E}">
      <dgm:prSet custT="1"/>
      <dgm:spPr/>
      <dgm:t>
        <a:bodyPr/>
        <a:lstStyle/>
        <a:p>
          <a:r>
            <a:rPr lang="en-GB" sz="1300" dirty="0">
              <a:latin typeface="Aptos" panose="020B0004020202020204" pitchFamily="34" charset="0"/>
            </a:rPr>
            <a:t>How you analysed the evidence</a:t>
          </a:r>
        </a:p>
      </dgm:t>
    </dgm:pt>
    <dgm:pt modelId="{22A2BDC2-AECA-4A89-A5A7-7B9EE4832B92}" type="parTrans" cxnId="{86B78362-C45C-41E0-9374-F203B8CA2C12}">
      <dgm:prSet/>
      <dgm:spPr/>
      <dgm:t>
        <a:bodyPr/>
        <a:lstStyle/>
        <a:p>
          <a:endParaRPr lang="en-GB" sz="1400">
            <a:latin typeface="Aptos" panose="020B0004020202020204" pitchFamily="34" charset="0"/>
          </a:endParaRPr>
        </a:p>
      </dgm:t>
    </dgm:pt>
    <dgm:pt modelId="{9BA64DFC-4DF7-4439-A5B4-626C74F7800B}" type="sibTrans" cxnId="{86B78362-C45C-41E0-9374-F203B8CA2C12}">
      <dgm:prSet/>
      <dgm:spPr/>
      <dgm:t>
        <a:bodyPr/>
        <a:lstStyle/>
        <a:p>
          <a:endParaRPr lang="en-GB" sz="1400">
            <a:latin typeface="Aptos" panose="020B0004020202020204" pitchFamily="34" charset="0"/>
          </a:endParaRPr>
        </a:p>
      </dgm:t>
    </dgm:pt>
    <dgm:pt modelId="{CE8ADE73-351E-48C0-8611-87D1ED2446E9}">
      <dgm:prSet custT="1"/>
      <dgm:spPr/>
      <dgm:t>
        <a:bodyPr/>
        <a:lstStyle/>
        <a:p>
          <a:r>
            <a:rPr lang="en-GB" sz="1300" dirty="0">
              <a:latin typeface="Aptos" panose="020B0004020202020204" pitchFamily="34" charset="0"/>
            </a:rPr>
            <a:t>How you developed themes</a:t>
          </a:r>
        </a:p>
      </dgm:t>
    </dgm:pt>
    <dgm:pt modelId="{7D54A2F0-AA43-4CA0-9135-7244253F91E3}" type="parTrans" cxnId="{AF45DE21-DA3C-41B0-B015-D03897937A00}">
      <dgm:prSet/>
      <dgm:spPr/>
      <dgm:t>
        <a:bodyPr/>
        <a:lstStyle/>
        <a:p>
          <a:endParaRPr lang="en-GB" sz="1400">
            <a:latin typeface="Aptos" panose="020B0004020202020204" pitchFamily="34" charset="0"/>
          </a:endParaRPr>
        </a:p>
      </dgm:t>
    </dgm:pt>
    <dgm:pt modelId="{0FEB6843-62B6-47B3-A12E-CFBC9C640CB0}" type="sibTrans" cxnId="{AF45DE21-DA3C-41B0-B015-D03897937A00}">
      <dgm:prSet/>
      <dgm:spPr/>
      <dgm:t>
        <a:bodyPr/>
        <a:lstStyle/>
        <a:p>
          <a:endParaRPr lang="en-GB" sz="1400">
            <a:latin typeface="Aptos" panose="020B0004020202020204" pitchFamily="34" charset="0"/>
          </a:endParaRPr>
        </a:p>
      </dgm:t>
    </dgm:pt>
    <dgm:pt modelId="{D6E4E530-DF4C-4F24-A710-E87492FF6FB1}">
      <dgm:prSet custT="1"/>
      <dgm:spPr/>
      <dgm:t>
        <a:bodyPr/>
        <a:lstStyle/>
        <a:p>
          <a:r>
            <a:rPr lang="en-GB" sz="1300" dirty="0">
              <a:latin typeface="Aptos" panose="020B0004020202020204" pitchFamily="34" charset="0"/>
            </a:rPr>
            <a:t>Your ethical considerations</a:t>
          </a:r>
          <a:br>
            <a:rPr lang="en-GB" sz="1300" dirty="0">
              <a:latin typeface="Aptos" panose="020B0004020202020204" pitchFamily="34" charset="0"/>
            </a:rPr>
          </a:br>
          <a:endParaRPr lang="en-GB" sz="1300" dirty="0">
            <a:latin typeface="Aptos" panose="020B0004020202020204" pitchFamily="34" charset="0"/>
          </a:endParaRPr>
        </a:p>
      </dgm:t>
    </dgm:pt>
    <dgm:pt modelId="{28AD6D94-B9D0-4817-AF91-7B9DAC112BF0}" type="parTrans" cxnId="{AA920976-B849-4ED8-9669-BE4AB2185764}">
      <dgm:prSet/>
      <dgm:spPr/>
      <dgm:t>
        <a:bodyPr/>
        <a:lstStyle/>
        <a:p>
          <a:endParaRPr lang="en-GB" sz="1400">
            <a:latin typeface="Aptos" panose="020B0004020202020204" pitchFamily="34" charset="0"/>
          </a:endParaRPr>
        </a:p>
      </dgm:t>
    </dgm:pt>
    <dgm:pt modelId="{194FF1F1-AE8E-4A04-B256-60DBB62AF5AF}" type="sibTrans" cxnId="{AA920976-B849-4ED8-9669-BE4AB2185764}">
      <dgm:prSet/>
      <dgm:spPr/>
      <dgm:t>
        <a:bodyPr/>
        <a:lstStyle/>
        <a:p>
          <a:endParaRPr lang="en-GB" sz="1400">
            <a:latin typeface="Aptos" panose="020B0004020202020204" pitchFamily="34" charset="0"/>
          </a:endParaRPr>
        </a:p>
      </dgm:t>
    </dgm:pt>
    <dgm:pt modelId="{B00E558B-048A-4D9C-AEDB-E4185D8E4736}">
      <dgm:prSet custT="1"/>
      <dgm:spPr/>
      <dgm:t>
        <a:bodyPr/>
        <a:lstStyle/>
        <a:p>
          <a:endParaRPr lang="en-GB" sz="1300" dirty="0">
            <a:latin typeface="Aptos" panose="020B0004020202020204" pitchFamily="34" charset="0"/>
          </a:endParaRPr>
        </a:p>
      </dgm:t>
    </dgm:pt>
    <dgm:pt modelId="{0EA14D40-F85E-469C-B6CA-D35A4431B7F7}" type="parTrans" cxnId="{794CBB8B-D28A-4692-86D4-017806B62A07}">
      <dgm:prSet/>
      <dgm:spPr/>
      <dgm:t>
        <a:bodyPr/>
        <a:lstStyle/>
        <a:p>
          <a:endParaRPr lang="en-GB" sz="1400">
            <a:latin typeface="Aptos" panose="020B0004020202020204" pitchFamily="34" charset="0"/>
          </a:endParaRPr>
        </a:p>
      </dgm:t>
    </dgm:pt>
    <dgm:pt modelId="{55E99F85-58B6-4149-B6A6-BDFF0973EC6D}" type="sibTrans" cxnId="{794CBB8B-D28A-4692-86D4-017806B62A07}">
      <dgm:prSet/>
      <dgm:spPr/>
      <dgm:t>
        <a:bodyPr/>
        <a:lstStyle/>
        <a:p>
          <a:endParaRPr lang="en-GB" sz="1400">
            <a:latin typeface="Aptos" panose="020B0004020202020204" pitchFamily="34" charset="0"/>
          </a:endParaRPr>
        </a:p>
      </dgm:t>
    </dgm:pt>
    <dgm:pt modelId="{0BF971D1-7207-4FD6-A85A-F1E5FD56BFDE}">
      <dgm:prSet custT="1"/>
      <dgm:spPr/>
      <dgm:t>
        <a:bodyPr/>
        <a:lstStyle/>
        <a:p>
          <a:pPr>
            <a:buNone/>
          </a:pPr>
          <a:r>
            <a:rPr lang="en-GB" sz="1600" b="1" dirty="0">
              <a:latin typeface="Aptos" panose="020B0004020202020204" pitchFamily="34" charset="0"/>
            </a:rPr>
            <a:t>Your poster should:</a:t>
          </a:r>
        </a:p>
      </dgm:t>
    </dgm:pt>
    <dgm:pt modelId="{6B402C87-8CFB-4033-895F-842771D2F3D8}" type="parTrans" cxnId="{1A534830-F6BE-40D3-B302-FAD50013D1FA}">
      <dgm:prSet/>
      <dgm:spPr/>
      <dgm:t>
        <a:bodyPr/>
        <a:lstStyle/>
        <a:p>
          <a:endParaRPr lang="en-GB" sz="1400">
            <a:latin typeface="Aptos" panose="020B0004020202020204" pitchFamily="34" charset="0"/>
          </a:endParaRPr>
        </a:p>
      </dgm:t>
    </dgm:pt>
    <dgm:pt modelId="{8D2C4A7F-F8A0-469E-867A-F6CB08BC7279}" type="sibTrans" cxnId="{1A534830-F6BE-40D3-B302-FAD50013D1FA}">
      <dgm:prSet/>
      <dgm:spPr/>
      <dgm:t>
        <a:bodyPr/>
        <a:lstStyle/>
        <a:p>
          <a:endParaRPr lang="en-GB" sz="1400">
            <a:latin typeface="Aptos" panose="020B0004020202020204" pitchFamily="34" charset="0"/>
          </a:endParaRPr>
        </a:p>
      </dgm:t>
    </dgm:pt>
    <dgm:pt modelId="{00A08F99-4DB7-4B7B-BF3E-B58C91C6BA4F}">
      <dgm:prSet custT="1"/>
      <dgm:spPr/>
      <dgm:t>
        <a:bodyPr/>
        <a:lstStyle/>
        <a:p>
          <a:pPr>
            <a:buFont typeface="Arial" panose="020B0604020202020204" pitchFamily="34" charset="0"/>
            <a:buChar char="•"/>
          </a:pPr>
          <a:r>
            <a:rPr lang="en-GB" sz="1300" dirty="0">
              <a:latin typeface="Aptos" panose="020B0004020202020204" pitchFamily="34" charset="0"/>
            </a:rPr>
            <a:t>Use short, focused sections</a:t>
          </a:r>
        </a:p>
      </dgm:t>
    </dgm:pt>
    <dgm:pt modelId="{B0E0898B-2AFF-44BC-9854-3ECEC358CFD7}" type="parTrans" cxnId="{1C99D9E9-D7F9-4CA4-A1C2-C2E1D606DCB4}">
      <dgm:prSet/>
      <dgm:spPr/>
      <dgm:t>
        <a:bodyPr/>
        <a:lstStyle/>
        <a:p>
          <a:endParaRPr lang="en-GB" sz="1400">
            <a:latin typeface="Aptos" panose="020B0004020202020204" pitchFamily="34" charset="0"/>
          </a:endParaRPr>
        </a:p>
      </dgm:t>
    </dgm:pt>
    <dgm:pt modelId="{EFDC15BA-58AD-4D63-9667-0ACED0E39A60}" type="sibTrans" cxnId="{1C99D9E9-D7F9-4CA4-A1C2-C2E1D606DCB4}">
      <dgm:prSet/>
      <dgm:spPr/>
      <dgm:t>
        <a:bodyPr/>
        <a:lstStyle/>
        <a:p>
          <a:endParaRPr lang="en-GB" sz="1400">
            <a:latin typeface="Aptos" panose="020B0004020202020204" pitchFamily="34" charset="0"/>
          </a:endParaRPr>
        </a:p>
      </dgm:t>
    </dgm:pt>
    <dgm:pt modelId="{FF3575BD-EFCF-42DA-B7D1-A56582A61D49}">
      <dgm:prSet custT="1"/>
      <dgm:spPr/>
      <dgm:t>
        <a:bodyPr/>
        <a:lstStyle/>
        <a:p>
          <a:pPr>
            <a:buFont typeface="Arial" panose="020B0604020202020204" pitchFamily="34" charset="0"/>
            <a:buChar char="•"/>
          </a:pPr>
          <a:r>
            <a:rPr lang="en-GB" sz="1300" dirty="0">
              <a:latin typeface="Aptos" panose="020B0004020202020204" pitchFamily="34" charset="0"/>
            </a:rPr>
            <a:t>Present the most important information</a:t>
          </a:r>
        </a:p>
      </dgm:t>
    </dgm:pt>
    <dgm:pt modelId="{2DFB816E-1414-4C92-A5E3-E879D6CA6AFF}" type="parTrans" cxnId="{625FE25F-45DB-46CA-9343-960125E43C7A}">
      <dgm:prSet/>
      <dgm:spPr/>
      <dgm:t>
        <a:bodyPr/>
        <a:lstStyle/>
        <a:p>
          <a:endParaRPr lang="en-GB" sz="1400">
            <a:latin typeface="Aptos" panose="020B0004020202020204" pitchFamily="34" charset="0"/>
          </a:endParaRPr>
        </a:p>
      </dgm:t>
    </dgm:pt>
    <dgm:pt modelId="{0B46D7F0-4FF3-40C3-93C6-B0926BF24319}" type="sibTrans" cxnId="{625FE25F-45DB-46CA-9343-960125E43C7A}">
      <dgm:prSet/>
      <dgm:spPr/>
      <dgm:t>
        <a:bodyPr/>
        <a:lstStyle/>
        <a:p>
          <a:endParaRPr lang="en-GB" sz="1400">
            <a:latin typeface="Aptos" panose="020B0004020202020204" pitchFamily="34" charset="0"/>
          </a:endParaRPr>
        </a:p>
      </dgm:t>
    </dgm:pt>
    <dgm:pt modelId="{97C131F2-9E54-4872-943D-69E392B2DEFF}">
      <dgm:prSet custT="1"/>
      <dgm:spPr/>
      <dgm:t>
        <a:bodyPr/>
        <a:lstStyle/>
        <a:p>
          <a:pPr>
            <a:buFont typeface="Arial" panose="020B0604020202020204" pitchFamily="34" charset="0"/>
            <a:buChar char="•"/>
          </a:pPr>
          <a:r>
            <a:rPr lang="en-GB" sz="1300" dirty="0">
              <a:latin typeface="Aptos" panose="020B0004020202020204" pitchFamily="34" charset="0"/>
            </a:rPr>
            <a:t>Include a useful visual</a:t>
          </a:r>
        </a:p>
      </dgm:t>
    </dgm:pt>
    <dgm:pt modelId="{FA6C16AD-8D15-40A3-9431-C753BD7ED523}" type="parTrans" cxnId="{48E089CD-0442-4F7D-ABD8-CA809A89A0D4}">
      <dgm:prSet/>
      <dgm:spPr/>
      <dgm:t>
        <a:bodyPr/>
        <a:lstStyle/>
        <a:p>
          <a:endParaRPr lang="en-GB" sz="1400">
            <a:latin typeface="Aptos" panose="020B0004020202020204" pitchFamily="34" charset="0"/>
          </a:endParaRPr>
        </a:p>
      </dgm:t>
    </dgm:pt>
    <dgm:pt modelId="{89CBEEF6-A99C-4B95-AF40-5809BFE2A53E}" type="sibTrans" cxnId="{48E089CD-0442-4F7D-ABD8-CA809A89A0D4}">
      <dgm:prSet/>
      <dgm:spPr/>
      <dgm:t>
        <a:bodyPr/>
        <a:lstStyle/>
        <a:p>
          <a:endParaRPr lang="en-GB" sz="1400">
            <a:latin typeface="Aptos" panose="020B0004020202020204" pitchFamily="34" charset="0"/>
          </a:endParaRPr>
        </a:p>
      </dgm:t>
    </dgm:pt>
    <dgm:pt modelId="{6CFD0DEB-9778-4998-AC5D-973056D41D92}">
      <dgm:prSet custT="1"/>
      <dgm:spPr/>
      <dgm:t>
        <a:bodyPr/>
        <a:lstStyle/>
        <a:p>
          <a:pPr>
            <a:buFont typeface="Arial" panose="020B0604020202020204" pitchFamily="34" charset="0"/>
            <a:buChar char="•"/>
          </a:pPr>
          <a:r>
            <a:rPr lang="en-GB" sz="1300" dirty="0">
              <a:latin typeface="Aptos" panose="020B0004020202020204" pitchFamily="34" charset="0"/>
            </a:rPr>
            <a:t>Remain clear and easy to read</a:t>
          </a:r>
        </a:p>
      </dgm:t>
    </dgm:pt>
    <dgm:pt modelId="{9E25BAA2-F67A-4A2D-90FB-1FA2528326E4}" type="parTrans" cxnId="{F7CA374B-83EB-4400-8F7D-55A1E4294BFE}">
      <dgm:prSet/>
      <dgm:spPr/>
      <dgm:t>
        <a:bodyPr/>
        <a:lstStyle/>
        <a:p>
          <a:endParaRPr lang="en-GB" sz="1400">
            <a:latin typeface="Aptos" panose="020B0004020202020204" pitchFamily="34" charset="0"/>
          </a:endParaRPr>
        </a:p>
      </dgm:t>
    </dgm:pt>
    <dgm:pt modelId="{8A9D0957-1661-4B51-B673-1C7F6AC61180}" type="sibTrans" cxnId="{F7CA374B-83EB-4400-8F7D-55A1E4294BFE}">
      <dgm:prSet/>
      <dgm:spPr/>
      <dgm:t>
        <a:bodyPr/>
        <a:lstStyle/>
        <a:p>
          <a:endParaRPr lang="en-GB" sz="1400">
            <a:latin typeface="Aptos" panose="020B0004020202020204" pitchFamily="34" charset="0"/>
          </a:endParaRPr>
        </a:p>
      </dgm:t>
    </dgm:pt>
    <dgm:pt modelId="{AF989CA7-65CB-40E7-875B-7BBD8DC7E386}">
      <dgm:prSet custT="1"/>
      <dgm:spPr/>
      <dgm:t>
        <a:bodyPr/>
        <a:lstStyle/>
        <a:p>
          <a:pPr>
            <a:buFont typeface="Arial" panose="020B0604020202020204" pitchFamily="34" charset="0"/>
            <a:buChar char="•"/>
          </a:pPr>
          <a:r>
            <a:rPr lang="en-GB" sz="1300" dirty="0">
              <a:latin typeface="Aptos" panose="020B0004020202020204" pitchFamily="34" charset="0"/>
            </a:rPr>
            <a:t>Include citations and a reference list</a:t>
          </a:r>
        </a:p>
      </dgm:t>
    </dgm:pt>
    <dgm:pt modelId="{655AFB88-A0C1-4A63-A811-47358787EB44}" type="parTrans" cxnId="{582E630B-472D-4E79-9DEB-07D642C1979F}">
      <dgm:prSet/>
      <dgm:spPr/>
      <dgm:t>
        <a:bodyPr/>
        <a:lstStyle/>
        <a:p>
          <a:endParaRPr lang="en-GB" sz="1400">
            <a:latin typeface="Aptos" panose="020B0004020202020204" pitchFamily="34" charset="0"/>
          </a:endParaRPr>
        </a:p>
      </dgm:t>
    </dgm:pt>
    <dgm:pt modelId="{EA859167-922F-42DD-A41C-D3D8854F2BAF}" type="sibTrans" cxnId="{582E630B-472D-4E79-9DEB-07D642C1979F}">
      <dgm:prSet/>
      <dgm:spPr/>
      <dgm:t>
        <a:bodyPr/>
        <a:lstStyle/>
        <a:p>
          <a:endParaRPr lang="en-GB" sz="1400">
            <a:latin typeface="Aptos" panose="020B0004020202020204" pitchFamily="34" charset="0"/>
          </a:endParaRPr>
        </a:p>
      </dgm:t>
    </dgm:pt>
    <dgm:pt modelId="{0779FF07-20AF-4F31-A0DF-DAEAA31B6593}">
      <dgm:prSet custT="1"/>
      <dgm:spPr/>
      <dgm:t>
        <a:bodyPr/>
        <a:lstStyle/>
        <a:p>
          <a:r>
            <a:rPr lang="en-GB" sz="1300" dirty="0">
              <a:latin typeface="Aptos" panose="020B0004020202020204" pitchFamily="34" charset="0"/>
            </a:rPr>
            <a:t>Your research aim</a:t>
          </a:r>
        </a:p>
      </dgm:t>
    </dgm:pt>
    <dgm:pt modelId="{57EA2EC5-8699-44B5-BFA7-FE65E421FB59}" type="parTrans" cxnId="{DEC86ED1-5254-4436-A9D0-1EF504A411E7}">
      <dgm:prSet/>
      <dgm:spPr/>
      <dgm:t>
        <a:bodyPr/>
        <a:lstStyle/>
        <a:p>
          <a:endParaRPr lang="en-GB"/>
        </a:p>
      </dgm:t>
    </dgm:pt>
    <dgm:pt modelId="{CA2E13E9-DD08-4291-AC0E-D9F9168911BA}" type="sibTrans" cxnId="{DEC86ED1-5254-4436-A9D0-1EF504A411E7}">
      <dgm:prSet/>
      <dgm:spPr/>
      <dgm:t>
        <a:bodyPr/>
        <a:lstStyle/>
        <a:p>
          <a:endParaRPr lang="en-GB"/>
        </a:p>
      </dgm:t>
    </dgm:pt>
    <dgm:pt modelId="{BC404365-00E4-452C-9E0C-52C5BCA22FAD}" type="pres">
      <dgm:prSet presAssocID="{1631040B-0A67-4173-BCE1-362B93EF18DC}" presName="Name0" presStyleCnt="0">
        <dgm:presLayoutVars>
          <dgm:dir/>
          <dgm:animLvl val="lvl"/>
          <dgm:resizeHandles val="exact"/>
        </dgm:presLayoutVars>
      </dgm:prSet>
      <dgm:spPr/>
    </dgm:pt>
    <dgm:pt modelId="{B3CEA31F-B46B-4F0B-93D2-79BF9602EE78}" type="pres">
      <dgm:prSet presAssocID="{9E5F9B7A-CBEA-492E-A575-20DB72856DA9}" presName="linNode" presStyleCnt="0"/>
      <dgm:spPr/>
    </dgm:pt>
    <dgm:pt modelId="{51EBDCCF-0597-456F-AE6F-AC138F980907}" type="pres">
      <dgm:prSet presAssocID="{9E5F9B7A-CBEA-492E-A575-20DB72856DA9}" presName="parentText" presStyleLbl="node1" presStyleIdx="0" presStyleCnt="2">
        <dgm:presLayoutVars>
          <dgm:chMax val="1"/>
          <dgm:bulletEnabled val="1"/>
        </dgm:presLayoutVars>
      </dgm:prSet>
      <dgm:spPr/>
    </dgm:pt>
    <dgm:pt modelId="{D22CFAF3-A05E-4FB8-8F8A-C89302562AA7}" type="pres">
      <dgm:prSet presAssocID="{9E5F9B7A-CBEA-492E-A575-20DB72856DA9}" presName="descendantText" presStyleLbl="alignAccFollowNode1" presStyleIdx="0" presStyleCnt="2" custScaleX="110000" custScaleY="110000">
        <dgm:presLayoutVars>
          <dgm:bulletEnabled val="1"/>
        </dgm:presLayoutVars>
      </dgm:prSet>
      <dgm:spPr/>
    </dgm:pt>
    <dgm:pt modelId="{04EC7557-EFE9-4003-BDC0-FE538D9D4D75}" type="pres">
      <dgm:prSet presAssocID="{9D05A4E3-959E-4C13-998B-2BD082699E31}" presName="sp" presStyleCnt="0"/>
      <dgm:spPr/>
    </dgm:pt>
    <dgm:pt modelId="{74F75CF3-7EB1-411E-919C-1C39B61E854C}" type="pres">
      <dgm:prSet presAssocID="{0BF971D1-7207-4FD6-A85A-F1E5FD56BFDE}" presName="linNode" presStyleCnt="0"/>
      <dgm:spPr/>
    </dgm:pt>
    <dgm:pt modelId="{325F06CB-4C3A-4826-B06C-FB838AD93AFC}" type="pres">
      <dgm:prSet presAssocID="{0BF971D1-7207-4FD6-A85A-F1E5FD56BFDE}" presName="parentText" presStyleLbl="node1" presStyleIdx="1" presStyleCnt="2">
        <dgm:presLayoutVars>
          <dgm:chMax val="1"/>
          <dgm:bulletEnabled val="1"/>
        </dgm:presLayoutVars>
      </dgm:prSet>
      <dgm:spPr/>
    </dgm:pt>
    <dgm:pt modelId="{57FA12F4-F8CD-4A4A-AA82-E0CF5A837971}" type="pres">
      <dgm:prSet presAssocID="{0BF971D1-7207-4FD6-A85A-F1E5FD56BFDE}" presName="descendantText" presStyleLbl="alignAccFollowNode1" presStyleIdx="1" presStyleCnt="2">
        <dgm:presLayoutVars>
          <dgm:bulletEnabled val="1"/>
        </dgm:presLayoutVars>
      </dgm:prSet>
      <dgm:spPr/>
    </dgm:pt>
  </dgm:ptLst>
  <dgm:cxnLst>
    <dgm:cxn modelId="{A0922502-2DE3-43F3-B79F-360432ED2EA6}" type="presOf" srcId="{FF3575BD-EFCF-42DA-B7D1-A56582A61D49}" destId="{57FA12F4-F8CD-4A4A-AA82-E0CF5A837971}" srcOrd="0" destOrd="1" presId="urn:microsoft.com/office/officeart/2005/8/layout/vList5"/>
    <dgm:cxn modelId="{582E630B-472D-4E79-9DEB-07D642C1979F}" srcId="{0BF971D1-7207-4FD6-A85A-F1E5FD56BFDE}" destId="{AF989CA7-65CB-40E7-875B-7BBD8DC7E386}" srcOrd="4" destOrd="0" parTransId="{655AFB88-A0C1-4A63-A811-47358787EB44}" sibTransId="{EA859167-922F-42DD-A41C-D3D8854F2BAF}"/>
    <dgm:cxn modelId="{E0FA2D20-F16A-4AB5-B617-A8DF11984E9A}" type="presOf" srcId="{9E5F9B7A-CBEA-492E-A575-20DB72856DA9}" destId="{51EBDCCF-0597-456F-AE6F-AC138F980907}" srcOrd="0" destOrd="0" presId="urn:microsoft.com/office/officeart/2005/8/layout/vList5"/>
    <dgm:cxn modelId="{AF45DE21-DA3C-41B0-B015-D03897937A00}" srcId="{9E5F9B7A-CBEA-492E-A575-20DB72856DA9}" destId="{CE8ADE73-351E-48C0-8611-87D1ED2446E9}" srcOrd="7" destOrd="0" parTransId="{7D54A2F0-AA43-4CA0-9135-7244253F91E3}" sibTransId="{0FEB6843-62B6-47B3-A12E-CFBC9C640CB0}"/>
    <dgm:cxn modelId="{A4383629-59B1-4A20-A8BD-101711008185}" srcId="{9E5F9B7A-CBEA-492E-A575-20DB72856DA9}" destId="{1F04F7B7-9C64-4418-9B98-B842C80336E7}" srcOrd="4" destOrd="0" parTransId="{C8FE79EB-5F1E-49A9-AAA0-004B2E63560E}" sibTransId="{AB8778EC-8127-4F44-BB1D-467472511133}"/>
    <dgm:cxn modelId="{38607529-B83D-4126-854F-2CD68963EC80}" srcId="{1631040B-0A67-4173-BCE1-362B93EF18DC}" destId="{9E5F9B7A-CBEA-492E-A575-20DB72856DA9}" srcOrd="0" destOrd="0" parTransId="{3E504FCA-5E0F-4111-98D7-8B63166160BA}" sibTransId="{9D05A4E3-959E-4C13-998B-2BD082699E31}"/>
    <dgm:cxn modelId="{1A534830-F6BE-40D3-B302-FAD50013D1FA}" srcId="{1631040B-0A67-4173-BCE1-362B93EF18DC}" destId="{0BF971D1-7207-4FD6-A85A-F1E5FD56BFDE}" srcOrd="1" destOrd="0" parTransId="{6B402C87-8CFB-4033-895F-842771D2F3D8}" sibTransId="{8D2C4A7F-F8A0-469E-867A-F6CB08BC7279}"/>
    <dgm:cxn modelId="{11BA1938-BD84-4ACB-B799-F234AF6D6F40}" srcId="{9E5F9B7A-CBEA-492E-A575-20DB72856DA9}" destId="{D09DD34C-6EA4-4997-BF77-24FFC7CCE63D}" srcOrd="5" destOrd="0" parTransId="{5D9A5E53-8CEA-4481-BF92-14B854C793FA}" sibTransId="{6F088E90-D647-41D0-8618-921D02099181}"/>
    <dgm:cxn modelId="{625FE25F-45DB-46CA-9343-960125E43C7A}" srcId="{0BF971D1-7207-4FD6-A85A-F1E5FD56BFDE}" destId="{FF3575BD-EFCF-42DA-B7D1-A56582A61D49}" srcOrd="1" destOrd="0" parTransId="{2DFB816E-1414-4C92-A5E3-E879D6CA6AFF}" sibTransId="{0B46D7F0-4FF3-40C3-93C6-B0926BF24319}"/>
    <dgm:cxn modelId="{FC5E4861-0A86-418E-BF94-8BFC86B2894E}" type="presOf" srcId="{7714B33C-EB7F-4F17-9254-71B8AA2B7030}" destId="{D22CFAF3-A05E-4FB8-8F8A-C89302562AA7}" srcOrd="0" destOrd="2" presId="urn:microsoft.com/office/officeart/2005/8/layout/vList5"/>
    <dgm:cxn modelId="{86B78362-C45C-41E0-9374-F203B8CA2C12}" srcId="{9E5F9B7A-CBEA-492E-A575-20DB72856DA9}" destId="{7B304478-3DC4-4A6A-BC61-BC380FCD631E}" srcOrd="6" destOrd="0" parTransId="{22A2BDC2-AECA-4A89-A5A7-7B9EE4832B92}" sibTransId="{9BA64DFC-4DF7-4439-A5B4-626C74F7800B}"/>
    <dgm:cxn modelId="{2B3F8E44-4ABD-4C85-B43A-CB38E78F84D2}" type="presOf" srcId="{6CFD0DEB-9778-4998-AC5D-973056D41D92}" destId="{57FA12F4-F8CD-4A4A-AA82-E0CF5A837971}" srcOrd="0" destOrd="3" presId="urn:microsoft.com/office/officeart/2005/8/layout/vList5"/>
    <dgm:cxn modelId="{DFAC6E6A-E5C0-4A2B-8E10-FAD011BBDD25}" type="presOf" srcId="{00A08F99-4DB7-4B7B-BF3E-B58C91C6BA4F}" destId="{57FA12F4-F8CD-4A4A-AA82-E0CF5A837971}" srcOrd="0" destOrd="0" presId="urn:microsoft.com/office/officeart/2005/8/layout/vList5"/>
    <dgm:cxn modelId="{F7CA374B-83EB-4400-8F7D-55A1E4294BFE}" srcId="{0BF971D1-7207-4FD6-A85A-F1E5FD56BFDE}" destId="{6CFD0DEB-9778-4998-AC5D-973056D41D92}" srcOrd="3" destOrd="0" parTransId="{9E25BAA2-F67A-4A2D-90FB-1FA2528326E4}" sibTransId="{8A9D0957-1661-4B51-B673-1C7F6AC61180}"/>
    <dgm:cxn modelId="{EA757B4B-1B64-4CB2-A239-DF55C88D88F1}" type="presOf" srcId="{B00E558B-048A-4D9C-AEDB-E4185D8E4736}" destId="{D22CFAF3-A05E-4FB8-8F8A-C89302562AA7}" srcOrd="0" destOrd="0" presId="urn:microsoft.com/office/officeart/2005/8/layout/vList5"/>
    <dgm:cxn modelId="{AAFF736D-8337-4020-887A-940D93AD99E8}" type="presOf" srcId="{D8C1D2F7-FEAA-487C-BAC9-2A35912E5DE9}" destId="{D22CFAF3-A05E-4FB8-8F8A-C89302562AA7}" srcOrd="0" destOrd="3" presId="urn:microsoft.com/office/officeart/2005/8/layout/vList5"/>
    <dgm:cxn modelId="{27AC3973-F3AA-4543-B88F-F48D9CC20B87}" type="presOf" srcId="{97C131F2-9E54-4872-943D-69E392B2DEFF}" destId="{57FA12F4-F8CD-4A4A-AA82-E0CF5A837971}" srcOrd="0" destOrd="2" presId="urn:microsoft.com/office/officeart/2005/8/layout/vList5"/>
    <dgm:cxn modelId="{A7AD8A54-7CB8-44EB-B678-DFFC55A13AE3}" type="presOf" srcId="{1F04F7B7-9C64-4418-9B98-B842C80336E7}" destId="{D22CFAF3-A05E-4FB8-8F8A-C89302562AA7}" srcOrd="0" destOrd="4" presId="urn:microsoft.com/office/officeart/2005/8/layout/vList5"/>
    <dgm:cxn modelId="{AA920976-B849-4ED8-9669-BE4AB2185764}" srcId="{9E5F9B7A-CBEA-492E-A575-20DB72856DA9}" destId="{D6E4E530-DF4C-4F24-A710-E87492FF6FB1}" srcOrd="8" destOrd="0" parTransId="{28AD6D94-B9D0-4817-AF91-7B9DAC112BF0}" sibTransId="{194FF1F1-AE8E-4A04-B256-60DBB62AF5AF}"/>
    <dgm:cxn modelId="{52C22956-EDA1-4D4D-8099-E1C017AB2850}" type="presOf" srcId="{1631040B-0A67-4173-BCE1-362B93EF18DC}" destId="{BC404365-00E4-452C-9E0C-52C5BCA22FAD}" srcOrd="0" destOrd="0" presId="urn:microsoft.com/office/officeart/2005/8/layout/vList5"/>
    <dgm:cxn modelId="{8D2B947A-8230-41C4-BEC2-F6A6008D21C4}" srcId="{9E5F9B7A-CBEA-492E-A575-20DB72856DA9}" destId="{7714B33C-EB7F-4F17-9254-71B8AA2B7030}" srcOrd="2" destOrd="0" parTransId="{0299F035-87FD-4278-B4EB-26A1DD924262}" sibTransId="{87B30490-EDAE-46EC-9CFA-CE63A8A2445E}"/>
    <dgm:cxn modelId="{794CBB8B-D28A-4692-86D4-017806B62A07}" srcId="{9E5F9B7A-CBEA-492E-A575-20DB72856DA9}" destId="{B00E558B-048A-4D9C-AEDB-E4185D8E4736}" srcOrd="0" destOrd="0" parTransId="{0EA14D40-F85E-469C-B6CA-D35A4431B7F7}" sibTransId="{55E99F85-58B6-4149-B6A6-BDFF0973EC6D}"/>
    <dgm:cxn modelId="{51DE318D-E40B-43D7-B785-C21627506DD0}" type="presOf" srcId="{CE8ADE73-351E-48C0-8611-87D1ED2446E9}" destId="{D22CFAF3-A05E-4FB8-8F8A-C89302562AA7}" srcOrd="0" destOrd="7" presId="urn:microsoft.com/office/officeart/2005/8/layout/vList5"/>
    <dgm:cxn modelId="{0BFE0A9E-574E-4059-9B74-64873DA82E5E}" type="presOf" srcId="{0779FF07-20AF-4F31-A0DF-DAEAA31B6593}" destId="{D22CFAF3-A05E-4FB8-8F8A-C89302562AA7}" srcOrd="0" destOrd="1" presId="urn:microsoft.com/office/officeart/2005/8/layout/vList5"/>
    <dgm:cxn modelId="{5109D3A1-F5FE-4F61-B293-431CFF2C2F6B}" type="presOf" srcId="{D6E4E530-DF4C-4F24-A710-E87492FF6FB1}" destId="{D22CFAF3-A05E-4FB8-8F8A-C89302562AA7}" srcOrd="0" destOrd="8" presId="urn:microsoft.com/office/officeart/2005/8/layout/vList5"/>
    <dgm:cxn modelId="{C464C1C5-30F3-4315-9C34-C86AEC4FA4CB}" type="presOf" srcId="{AF989CA7-65CB-40E7-875B-7BBD8DC7E386}" destId="{57FA12F4-F8CD-4A4A-AA82-E0CF5A837971}" srcOrd="0" destOrd="4" presId="urn:microsoft.com/office/officeart/2005/8/layout/vList5"/>
    <dgm:cxn modelId="{48E089CD-0442-4F7D-ABD8-CA809A89A0D4}" srcId="{0BF971D1-7207-4FD6-A85A-F1E5FD56BFDE}" destId="{97C131F2-9E54-4872-943D-69E392B2DEFF}" srcOrd="2" destOrd="0" parTransId="{FA6C16AD-8D15-40A3-9431-C753BD7ED523}" sibTransId="{89CBEEF6-A99C-4B95-AF40-5809BFE2A53E}"/>
    <dgm:cxn modelId="{DEC86ED1-5254-4436-A9D0-1EF504A411E7}" srcId="{9E5F9B7A-CBEA-492E-A575-20DB72856DA9}" destId="{0779FF07-20AF-4F31-A0DF-DAEAA31B6593}" srcOrd="1" destOrd="0" parTransId="{57EA2EC5-8699-44B5-BFA7-FE65E421FB59}" sibTransId="{CA2E13E9-DD08-4291-AC0E-D9F9168911BA}"/>
    <dgm:cxn modelId="{4D684EE1-04BF-41F7-90DB-44EE7126D050}" type="presOf" srcId="{0BF971D1-7207-4FD6-A85A-F1E5FD56BFDE}" destId="{325F06CB-4C3A-4826-B06C-FB838AD93AFC}" srcOrd="0" destOrd="0" presId="urn:microsoft.com/office/officeart/2005/8/layout/vList5"/>
    <dgm:cxn modelId="{FF3D08E2-9010-4DAB-8CA6-870464F21C78}" srcId="{9E5F9B7A-CBEA-492E-A575-20DB72856DA9}" destId="{D8C1D2F7-FEAA-487C-BAC9-2A35912E5DE9}" srcOrd="3" destOrd="0" parTransId="{205D033C-F0D9-404F-8E28-C06C7885908B}" sibTransId="{288E2CF5-9032-427A-8D37-C6AD07851F8B}"/>
    <dgm:cxn modelId="{2159E5E5-EA33-4159-8F31-B4A71451059A}" type="presOf" srcId="{7B304478-3DC4-4A6A-BC61-BC380FCD631E}" destId="{D22CFAF3-A05E-4FB8-8F8A-C89302562AA7}" srcOrd="0" destOrd="6" presId="urn:microsoft.com/office/officeart/2005/8/layout/vList5"/>
    <dgm:cxn modelId="{F5A5D5E9-AFD4-4E38-9537-EF719BDC27A5}" type="presOf" srcId="{D09DD34C-6EA4-4997-BF77-24FFC7CCE63D}" destId="{D22CFAF3-A05E-4FB8-8F8A-C89302562AA7}" srcOrd="0" destOrd="5" presId="urn:microsoft.com/office/officeart/2005/8/layout/vList5"/>
    <dgm:cxn modelId="{1C99D9E9-D7F9-4CA4-A1C2-C2E1D606DCB4}" srcId="{0BF971D1-7207-4FD6-A85A-F1E5FD56BFDE}" destId="{00A08F99-4DB7-4B7B-BF3E-B58C91C6BA4F}" srcOrd="0" destOrd="0" parTransId="{B0E0898B-2AFF-44BC-9854-3ECEC358CFD7}" sibTransId="{EFDC15BA-58AD-4D63-9667-0ACED0E39A60}"/>
    <dgm:cxn modelId="{93EAEDD8-31B1-43A4-AE7F-ACFF3271F1FF}" type="presParOf" srcId="{BC404365-00E4-452C-9E0C-52C5BCA22FAD}" destId="{B3CEA31F-B46B-4F0B-93D2-79BF9602EE78}" srcOrd="0" destOrd="0" presId="urn:microsoft.com/office/officeart/2005/8/layout/vList5"/>
    <dgm:cxn modelId="{E2C03037-664C-47B9-BD49-00E83A771208}" type="presParOf" srcId="{B3CEA31F-B46B-4F0B-93D2-79BF9602EE78}" destId="{51EBDCCF-0597-456F-AE6F-AC138F980907}" srcOrd="0" destOrd="0" presId="urn:microsoft.com/office/officeart/2005/8/layout/vList5"/>
    <dgm:cxn modelId="{0F55A8FC-8BF3-4F0B-86A5-449A00A2E1B2}" type="presParOf" srcId="{B3CEA31F-B46B-4F0B-93D2-79BF9602EE78}" destId="{D22CFAF3-A05E-4FB8-8F8A-C89302562AA7}" srcOrd="1" destOrd="0" presId="urn:microsoft.com/office/officeart/2005/8/layout/vList5"/>
    <dgm:cxn modelId="{EA25B0F5-704B-4937-9F87-BE2DCF14AC64}" type="presParOf" srcId="{BC404365-00E4-452C-9E0C-52C5BCA22FAD}" destId="{04EC7557-EFE9-4003-BDC0-FE538D9D4D75}" srcOrd="1" destOrd="0" presId="urn:microsoft.com/office/officeart/2005/8/layout/vList5"/>
    <dgm:cxn modelId="{9159D8E4-7A8E-40C1-B9AB-B69A7D0D3F96}" type="presParOf" srcId="{BC404365-00E4-452C-9E0C-52C5BCA22FAD}" destId="{74F75CF3-7EB1-411E-919C-1C39B61E854C}" srcOrd="2" destOrd="0" presId="urn:microsoft.com/office/officeart/2005/8/layout/vList5"/>
    <dgm:cxn modelId="{A2F0B410-5DC5-49C2-B858-46B39B6995AC}" type="presParOf" srcId="{74F75CF3-7EB1-411E-919C-1C39B61E854C}" destId="{325F06CB-4C3A-4826-B06C-FB838AD93AFC}" srcOrd="0" destOrd="0" presId="urn:microsoft.com/office/officeart/2005/8/layout/vList5"/>
    <dgm:cxn modelId="{FCEA253B-6514-47CF-9008-4D0BAE70C52E}" type="presParOf" srcId="{74F75CF3-7EB1-411E-919C-1C39B61E854C}" destId="{57FA12F4-F8CD-4A4A-AA82-E0CF5A837971}"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664ABB-F413-4696-BED2-649374F566F3}"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GB"/>
        </a:p>
      </dgm:t>
    </dgm:pt>
    <dgm:pt modelId="{AEBCF32A-E3B8-48AE-97FD-D7293D778F96}">
      <dgm:prSet/>
      <dgm:spPr>
        <a:ln w="19050">
          <a:solidFill>
            <a:srgbClr val="004F9F"/>
          </a:solidFill>
        </a:ln>
      </dgm:spPr>
      <dgm:t>
        <a:bodyPr/>
        <a:lstStyle/>
        <a:p>
          <a:br>
            <a:rPr lang="en-GB" b="1" dirty="0">
              <a:latin typeface="Aptos" panose="020B0004020202020204" pitchFamily="34" charset="0"/>
            </a:rPr>
          </a:br>
          <a:r>
            <a:rPr lang="en-GB" b="1" dirty="0">
              <a:latin typeface="Aptos" panose="020B0004020202020204" pitchFamily="34" charset="0"/>
            </a:rPr>
            <a:t>1. Understand chapter 3</a:t>
          </a:r>
          <a:r>
            <a:rPr lang="en-GB" dirty="0">
              <a:latin typeface="Aptos" panose="020B0004020202020204" pitchFamily="34" charset="0"/>
            </a:rPr>
            <a:t>:</a:t>
          </a:r>
        </a:p>
      </dgm:t>
    </dgm:pt>
    <dgm:pt modelId="{FCB056D4-04B7-4FFE-B8C8-2EC1EB780EEE}" type="parTrans" cxnId="{4D8147AB-F678-43FA-A0A9-5B1FBC3EC619}">
      <dgm:prSet/>
      <dgm:spPr/>
      <dgm:t>
        <a:bodyPr/>
        <a:lstStyle/>
        <a:p>
          <a:endParaRPr lang="en-GB" dirty="0">
            <a:latin typeface="Aptos" panose="020B0004020202020204" pitchFamily="34" charset="0"/>
          </a:endParaRPr>
        </a:p>
      </dgm:t>
    </dgm:pt>
    <dgm:pt modelId="{F2B31EF1-D586-4E2D-953F-6DB62B3813D0}" type="sibTrans" cxnId="{4D8147AB-F678-43FA-A0A9-5B1FBC3EC619}">
      <dgm:prSet/>
      <dgm:spPr/>
      <dgm:t>
        <a:bodyPr/>
        <a:lstStyle/>
        <a:p>
          <a:endParaRPr lang="en-GB" dirty="0">
            <a:latin typeface="Aptos" panose="020B0004020202020204" pitchFamily="34" charset="0"/>
          </a:endParaRPr>
        </a:p>
      </dgm:t>
    </dgm:pt>
    <dgm:pt modelId="{70473A56-2C97-412E-A426-414D5B6F0426}">
      <dgm:prSet/>
      <dgm:spPr>
        <a:ln w="19050">
          <a:solidFill>
            <a:srgbClr val="004F9F"/>
          </a:solidFill>
        </a:ln>
      </dgm:spPr>
      <dgm:t>
        <a:bodyPr/>
        <a:lstStyle/>
        <a:p>
          <a:r>
            <a:rPr lang="en-GB" dirty="0">
              <a:latin typeface="Aptos" panose="020B0004020202020204" pitchFamily="34" charset="0"/>
            </a:rPr>
            <a:t>What chapter 3 is for</a:t>
          </a:r>
        </a:p>
      </dgm:t>
    </dgm:pt>
    <dgm:pt modelId="{FA85DE88-28B7-4B69-B168-A4AE275BC90A}" type="parTrans" cxnId="{F7A7E5BB-FD93-461F-996A-776FEB4A30BA}">
      <dgm:prSet/>
      <dgm:spPr/>
      <dgm:t>
        <a:bodyPr/>
        <a:lstStyle/>
        <a:p>
          <a:endParaRPr lang="en-GB" dirty="0">
            <a:latin typeface="Aptos" panose="020B0004020202020204" pitchFamily="34" charset="0"/>
          </a:endParaRPr>
        </a:p>
      </dgm:t>
    </dgm:pt>
    <dgm:pt modelId="{18DB74F3-D5EA-4009-B48A-983849748D4C}" type="sibTrans" cxnId="{F7A7E5BB-FD93-461F-996A-776FEB4A30BA}">
      <dgm:prSet/>
      <dgm:spPr/>
      <dgm:t>
        <a:bodyPr/>
        <a:lstStyle/>
        <a:p>
          <a:endParaRPr lang="en-GB" dirty="0">
            <a:latin typeface="Aptos" panose="020B0004020202020204" pitchFamily="34" charset="0"/>
          </a:endParaRPr>
        </a:p>
      </dgm:t>
    </dgm:pt>
    <dgm:pt modelId="{6165484C-8FF1-405B-99B1-0B11C1D88A9D}">
      <dgm:prSet/>
      <dgm:spPr>
        <a:ln w="19050">
          <a:solidFill>
            <a:srgbClr val="004F9F"/>
          </a:solidFill>
        </a:ln>
      </dgm:spPr>
      <dgm:t>
        <a:bodyPr/>
        <a:lstStyle/>
        <a:p>
          <a:r>
            <a:rPr lang="en-GB" dirty="0">
              <a:latin typeface="Aptos" panose="020B0004020202020204" pitchFamily="34" charset="0"/>
            </a:rPr>
            <a:t>Which sections it contains</a:t>
          </a:r>
        </a:p>
      </dgm:t>
    </dgm:pt>
    <dgm:pt modelId="{AAB033AD-CE04-46A0-B316-CDFBBDE7C2D6}" type="parTrans" cxnId="{E979FA4A-739C-4F9C-B1BC-A97FEB4428DB}">
      <dgm:prSet/>
      <dgm:spPr/>
      <dgm:t>
        <a:bodyPr/>
        <a:lstStyle/>
        <a:p>
          <a:endParaRPr lang="en-GB" dirty="0">
            <a:latin typeface="Aptos" panose="020B0004020202020204" pitchFamily="34" charset="0"/>
          </a:endParaRPr>
        </a:p>
      </dgm:t>
    </dgm:pt>
    <dgm:pt modelId="{BBAA0323-3943-4F20-9DDB-5AD931F8FA2C}" type="sibTrans" cxnId="{E979FA4A-739C-4F9C-B1BC-A97FEB4428DB}">
      <dgm:prSet/>
      <dgm:spPr/>
      <dgm:t>
        <a:bodyPr/>
        <a:lstStyle/>
        <a:p>
          <a:endParaRPr lang="en-GB" dirty="0">
            <a:latin typeface="Aptos" panose="020B0004020202020204" pitchFamily="34" charset="0"/>
          </a:endParaRPr>
        </a:p>
      </dgm:t>
    </dgm:pt>
    <dgm:pt modelId="{B4E0076A-74EF-4473-80DD-CC1CA5B66873}">
      <dgm:prSet/>
      <dgm:spPr>
        <a:ln w="19050">
          <a:solidFill>
            <a:srgbClr val="004F9F"/>
          </a:solidFill>
        </a:ln>
      </dgm:spPr>
      <dgm:t>
        <a:bodyPr/>
        <a:lstStyle/>
        <a:p>
          <a:r>
            <a:rPr lang="en-GB" dirty="0">
              <a:latin typeface="Aptos" panose="020B0004020202020204" pitchFamily="34" charset="0"/>
            </a:rPr>
            <a:t>What information belongs in each section</a:t>
          </a:r>
        </a:p>
      </dgm:t>
    </dgm:pt>
    <dgm:pt modelId="{51B6401E-91CC-4A43-B643-3E6339A62075}" type="parTrans" cxnId="{D36793CC-3EF7-46D5-9A6D-D2CEE0AFDE51}">
      <dgm:prSet/>
      <dgm:spPr/>
      <dgm:t>
        <a:bodyPr/>
        <a:lstStyle/>
        <a:p>
          <a:endParaRPr lang="en-GB" dirty="0">
            <a:latin typeface="Aptos" panose="020B0004020202020204" pitchFamily="34" charset="0"/>
          </a:endParaRPr>
        </a:p>
      </dgm:t>
    </dgm:pt>
    <dgm:pt modelId="{B29BF2B6-3B14-416B-90CF-11F63C6D8786}" type="sibTrans" cxnId="{D36793CC-3EF7-46D5-9A6D-D2CEE0AFDE51}">
      <dgm:prSet/>
      <dgm:spPr/>
      <dgm:t>
        <a:bodyPr/>
        <a:lstStyle/>
        <a:p>
          <a:endParaRPr lang="en-GB" dirty="0">
            <a:latin typeface="Aptos" panose="020B0004020202020204" pitchFamily="34" charset="0"/>
          </a:endParaRPr>
        </a:p>
      </dgm:t>
    </dgm:pt>
    <dgm:pt modelId="{A835B723-9552-4164-82EB-55B20AE6A480}">
      <dgm:prSet/>
      <dgm:spPr>
        <a:ln w="19050">
          <a:solidFill>
            <a:srgbClr val="004F9F"/>
          </a:solidFill>
        </a:ln>
      </dgm:spPr>
      <dgm:t>
        <a:bodyPr/>
        <a:lstStyle/>
        <a:p>
          <a:r>
            <a:rPr lang="en-GB" dirty="0">
              <a:latin typeface="Aptos" panose="020B0004020202020204" pitchFamily="34" charset="0"/>
            </a:rPr>
            <a:t>The difference between chapter 3 and chapter 4</a:t>
          </a:r>
        </a:p>
      </dgm:t>
    </dgm:pt>
    <dgm:pt modelId="{58A60A3E-9C20-43C4-AEA4-6B3EE7328BD8}" type="parTrans" cxnId="{9D8A103C-2721-42C2-B5CC-2FC41E06BEB0}">
      <dgm:prSet/>
      <dgm:spPr/>
      <dgm:t>
        <a:bodyPr/>
        <a:lstStyle/>
        <a:p>
          <a:endParaRPr lang="en-GB" dirty="0">
            <a:latin typeface="Aptos" panose="020B0004020202020204" pitchFamily="34" charset="0"/>
          </a:endParaRPr>
        </a:p>
      </dgm:t>
    </dgm:pt>
    <dgm:pt modelId="{F3DA608D-C3DD-4FBC-822A-A7EACE2361E9}" type="sibTrans" cxnId="{9D8A103C-2721-42C2-B5CC-2FC41E06BEB0}">
      <dgm:prSet/>
      <dgm:spPr/>
      <dgm:t>
        <a:bodyPr/>
        <a:lstStyle/>
        <a:p>
          <a:endParaRPr lang="en-GB" dirty="0">
            <a:latin typeface="Aptos" panose="020B0004020202020204" pitchFamily="34" charset="0"/>
          </a:endParaRPr>
        </a:p>
      </dgm:t>
    </dgm:pt>
    <dgm:pt modelId="{E6BBE1B1-C628-4F45-A92D-8B5991748C69}">
      <dgm:prSet/>
      <dgm:spPr>
        <a:ln w="19050">
          <a:solidFill>
            <a:srgbClr val="004F9F"/>
          </a:solidFill>
        </a:ln>
      </dgm:spPr>
      <dgm:t>
        <a:bodyPr/>
        <a:lstStyle/>
        <a:p>
          <a:br>
            <a:rPr lang="en-GB" b="1" dirty="0">
              <a:latin typeface="Aptos" panose="020B0004020202020204" pitchFamily="34" charset="0"/>
            </a:rPr>
          </a:br>
          <a:r>
            <a:rPr lang="en-GB" b="1" dirty="0">
              <a:latin typeface="Aptos" panose="020B0004020202020204" pitchFamily="34" charset="0"/>
            </a:rPr>
            <a:t>2. Identify using your workbook:</a:t>
          </a:r>
          <a:endParaRPr lang="en-GB" dirty="0">
            <a:latin typeface="Aptos" panose="020B0004020202020204" pitchFamily="34" charset="0"/>
          </a:endParaRPr>
        </a:p>
      </dgm:t>
    </dgm:pt>
    <dgm:pt modelId="{B447ECDC-E48B-46B5-86A3-21285ECB1B5D}" type="parTrans" cxnId="{55C6CCCB-0193-45EE-A681-17CC5418DAD0}">
      <dgm:prSet/>
      <dgm:spPr/>
      <dgm:t>
        <a:bodyPr/>
        <a:lstStyle/>
        <a:p>
          <a:endParaRPr lang="en-GB" dirty="0">
            <a:latin typeface="Aptos" panose="020B0004020202020204" pitchFamily="34" charset="0"/>
          </a:endParaRPr>
        </a:p>
      </dgm:t>
    </dgm:pt>
    <dgm:pt modelId="{B04BDD33-BD1E-4A12-8416-FD38B90661AF}" type="sibTrans" cxnId="{55C6CCCB-0193-45EE-A681-17CC5418DAD0}">
      <dgm:prSet/>
      <dgm:spPr/>
      <dgm:t>
        <a:bodyPr/>
        <a:lstStyle/>
        <a:p>
          <a:endParaRPr lang="en-GB" dirty="0">
            <a:latin typeface="Aptos" panose="020B0004020202020204" pitchFamily="34" charset="0"/>
          </a:endParaRPr>
        </a:p>
      </dgm:t>
    </dgm:pt>
    <dgm:pt modelId="{9CC33165-31FA-46F5-8E6D-C3954B6AFCAC}">
      <dgm:prSet/>
      <dgm:spPr>
        <a:ln w="19050">
          <a:solidFill>
            <a:srgbClr val="004F9F"/>
          </a:solidFill>
        </a:ln>
      </dgm:spPr>
      <dgm:t>
        <a:bodyPr/>
        <a:lstStyle/>
        <a:p>
          <a:r>
            <a:rPr lang="en-GB" dirty="0">
              <a:latin typeface="Aptos" panose="020B0004020202020204" pitchFamily="34" charset="0"/>
            </a:rPr>
            <a:t>Which parts of the workbook provide evidence for chapter 3</a:t>
          </a:r>
        </a:p>
      </dgm:t>
    </dgm:pt>
    <dgm:pt modelId="{90893D14-2185-48C6-B08D-A07AEB0411A2}" type="parTrans" cxnId="{68D4B2D2-F091-434F-AD98-B7D2A5C1149D}">
      <dgm:prSet/>
      <dgm:spPr/>
      <dgm:t>
        <a:bodyPr/>
        <a:lstStyle/>
        <a:p>
          <a:endParaRPr lang="en-GB" dirty="0">
            <a:latin typeface="Aptos" panose="020B0004020202020204" pitchFamily="34" charset="0"/>
          </a:endParaRPr>
        </a:p>
      </dgm:t>
    </dgm:pt>
    <dgm:pt modelId="{2AC6B6BF-0440-455F-B736-DA7C29BFE54A}" type="sibTrans" cxnId="{68D4B2D2-F091-434F-AD98-B7D2A5C1149D}">
      <dgm:prSet/>
      <dgm:spPr/>
      <dgm:t>
        <a:bodyPr/>
        <a:lstStyle/>
        <a:p>
          <a:endParaRPr lang="en-GB" dirty="0">
            <a:latin typeface="Aptos" panose="020B0004020202020204" pitchFamily="34" charset="0"/>
          </a:endParaRPr>
        </a:p>
      </dgm:t>
    </dgm:pt>
    <dgm:pt modelId="{4FFA49B4-C8F3-4EC4-A5FA-CFD6B1557F59}">
      <dgm:prSet/>
      <dgm:spPr>
        <a:ln w="19050">
          <a:solidFill>
            <a:srgbClr val="004F9F"/>
          </a:solidFill>
        </a:ln>
      </dgm:spPr>
      <dgm:t>
        <a:bodyPr/>
        <a:lstStyle/>
        <a:p>
          <a:r>
            <a:rPr lang="en-GB" dirty="0">
              <a:latin typeface="Aptos" panose="020B0004020202020204" pitchFamily="34" charset="0"/>
            </a:rPr>
            <a:t>Where to find information about searching and CRAAP</a:t>
          </a:r>
        </a:p>
      </dgm:t>
    </dgm:pt>
    <dgm:pt modelId="{B4FF8B08-0DEB-473F-8192-3E4934204B5F}" type="parTrans" cxnId="{D6BF6301-EDB1-43E8-96EB-F27BED898751}">
      <dgm:prSet/>
      <dgm:spPr/>
      <dgm:t>
        <a:bodyPr/>
        <a:lstStyle/>
        <a:p>
          <a:endParaRPr lang="en-GB" dirty="0">
            <a:latin typeface="Aptos" panose="020B0004020202020204" pitchFamily="34" charset="0"/>
          </a:endParaRPr>
        </a:p>
      </dgm:t>
    </dgm:pt>
    <dgm:pt modelId="{3D107F71-DDC8-4273-89DC-E0F0E275D3D7}" type="sibTrans" cxnId="{D6BF6301-EDB1-43E8-96EB-F27BED898751}">
      <dgm:prSet/>
      <dgm:spPr/>
      <dgm:t>
        <a:bodyPr/>
        <a:lstStyle/>
        <a:p>
          <a:endParaRPr lang="en-GB" dirty="0">
            <a:latin typeface="Aptos" panose="020B0004020202020204" pitchFamily="34" charset="0"/>
          </a:endParaRPr>
        </a:p>
      </dgm:t>
    </dgm:pt>
    <dgm:pt modelId="{43EC6B4F-2F95-417B-BD02-D9D81977E46B}">
      <dgm:prSet/>
      <dgm:spPr>
        <a:ln w="19050">
          <a:solidFill>
            <a:srgbClr val="004F9F"/>
          </a:solidFill>
        </a:ln>
      </dgm:spPr>
      <dgm:t>
        <a:bodyPr/>
        <a:lstStyle/>
        <a:p>
          <a:r>
            <a:rPr lang="en-GB" dirty="0">
              <a:latin typeface="Aptos" panose="020B0004020202020204" pitchFamily="34" charset="0"/>
            </a:rPr>
            <a:t>Where to find your analysis and theme-development process</a:t>
          </a:r>
        </a:p>
      </dgm:t>
    </dgm:pt>
    <dgm:pt modelId="{6CBB7A0D-6529-4C61-A8B7-2A41252FA107}" type="parTrans" cxnId="{8D5FDF3E-7221-452D-BCD9-0AA4A7EDD25F}">
      <dgm:prSet/>
      <dgm:spPr/>
      <dgm:t>
        <a:bodyPr/>
        <a:lstStyle/>
        <a:p>
          <a:endParaRPr lang="en-GB" dirty="0">
            <a:latin typeface="Aptos" panose="020B0004020202020204" pitchFamily="34" charset="0"/>
          </a:endParaRPr>
        </a:p>
      </dgm:t>
    </dgm:pt>
    <dgm:pt modelId="{562058A8-412A-41EF-AB80-1A1CFAB99FB8}" type="sibTrans" cxnId="{8D5FDF3E-7221-452D-BCD9-0AA4A7EDD25F}">
      <dgm:prSet/>
      <dgm:spPr/>
      <dgm:t>
        <a:bodyPr/>
        <a:lstStyle/>
        <a:p>
          <a:endParaRPr lang="en-GB" dirty="0">
            <a:latin typeface="Aptos" panose="020B0004020202020204" pitchFamily="34" charset="0"/>
          </a:endParaRPr>
        </a:p>
      </dgm:t>
    </dgm:pt>
    <dgm:pt modelId="{7D8BDB10-9E24-45BB-8602-6957D5BDE32F}">
      <dgm:prSet/>
      <dgm:spPr>
        <a:ln w="19050">
          <a:solidFill>
            <a:srgbClr val="004F9F"/>
          </a:solidFill>
        </a:ln>
      </dgm:spPr>
      <dgm:t>
        <a:bodyPr/>
        <a:lstStyle/>
        <a:p>
          <a:r>
            <a:rPr lang="en-GB" dirty="0">
              <a:latin typeface="Aptos" panose="020B0004020202020204" pitchFamily="34" charset="0"/>
            </a:rPr>
            <a:t>Which information still needs to be completed</a:t>
          </a:r>
        </a:p>
      </dgm:t>
    </dgm:pt>
    <dgm:pt modelId="{66C36A5F-37D7-432A-9F12-9FCBD15BE2D9}" type="parTrans" cxnId="{923E0B55-8B8D-42E2-8729-C51F590DBFB7}">
      <dgm:prSet/>
      <dgm:spPr/>
      <dgm:t>
        <a:bodyPr/>
        <a:lstStyle/>
        <a:p>
          <a:endParaRPr lang="en-GB" dirty="0">
            <a:latin typeface="Aptos" panose="020B0004020202020204" pitchFamily="34" charset="0"/>
          </a:endParaRPr>
        </a:p>
      </dgm:t>
    </dgm:pt>
    <dgm:pt modelId="{5A2482A8-C37E-4564-B240-84E82A23CA20}" type="sibTrans" cxnId="{923E0B55-8B8D-42E2-8729-C51F590DBFB7}">
      <dgm:prSet/>
      <dgm:spPr/>
      <dgm:t>
        <a:bodyPr/>
        <a:lstStyle/>
        <a:p>
          <a:endParaRPr lang="en-GB" dirty="0">
            <a:latin typeface="Aptos" panose="020B0004020202020204" pitchFamily="34" charset="0"/>
          </a:endParaRPr>
        </a:p>
      </dgm:t>
    </dgm:pt>
    <dgm:pt modelId="{B04978A8-7C25-492A-8D36-035487D08611}">
      <dgm:prSet/>
      <dgm:spPr>
        <a:ln w="19050">
          <a:solidFill>
            <a:srgbClr val="004F9F"/>
          </a:solidFill>
        </a:ln>
      </dgm:spPr>
      <dgm:t>
        <a:bodyPr/>
        <a:lstStyle/>
        <a:p>
          <a:br>
            <a:rPr lang="en-GB" b="1" dirty="0">
              <a:latin typeface="Aptos" panose="020B0004020202020204" pitchFamily="34" charset="0"/>
            </a:rPr>
          </a:br>
          <a:r>
            <a:rPr lang="en-GB" b="1" dirty="0">
              <a:latin typeface="Aptos" panose="020B0004020202020204" pitchFamily="34" charset="0"/>
            </a:rPr>
            <a:t>3. Begin writing chapter 3:</a:t>
          </a:r>
          <a:endParaRPr lang="en-GB" dirty="0">
            <a:latin typeface="Aptos" panose="020B0004020202020204" pitchFamily="34" charset="0"/>
          </a:endParaRPr>
        </a:p>
      </dgm:t>
    </dgm:pt>
    <dgm:pt modelId="{46558A19-2561-4008-A6C8-FBD3738AC5A2}" type="parTrans" cxnId="{CD94C476-AB66-4005-BFC3-BCF4C3E8F643}">
      <dgm:prSet/>
      <dgm:spPr/>
      <dgm:t>
        <a:bodyPr/>
        <a:lstStyle/>
        <a:p>
          <a:endParaRPr lang="en-GB" dirty="0">
            <a:latin typeface="Aptos" panose="020B0004020202020204" pitchFamily="34" charset="0"/>
          </a:endParaRPr>
        </a:p>
      </dgm:t>
    </dgm:pt>
    <dgm:pt modelId="{B722259A-0E2F-491E-86CE-55F7112FAAA4}" type="sibTrans" cxnId="{CD94C476-AB66-4005-BFC3-BCF4C3E8F643}">
      <dgm:prSet/>
      <dgm:spPr/>
      <dgm:t>
        <a:bodyPr/>
        <a:lstStyle/>
        <a:p>
          <a:endParaRPr lang="en-GB" dirty="0">
            <a:latin typeface="Aptos" panose="020B0004020202020204" pitchFamily="34" charset="0"/>
          </a:endParaRPr>
        </a:p>
      </dgm:t>
    </dgm:pt>
    <dgm:pt modelId="{246B2FFD-5864-4AF7-976B-8CFF53ADC424}">
      <dgm:prSet/>
      <dgm:spPr>
        <a:ln w="19050">
          <a:solidFill>
            <a:srgbClr val="004F9F"/>
          </a:solidFill>
        </a:ln>
      </dgm:spPr>
      <dgm:t>
        <a:bodyPr/>
        <a:lstStyle/>
        <a:p>
          <a:r>
            <a:rPr lang="en-GB" dirty="0">
              <a:latin typeface="Aptos" panose="020B0004020202020204" pitchFamily="34" charset="0"/>
            </a:rPr>
            <a:t>How you searched for evidence</a:t>
          </a:r>
        </a:p>
      </dgm:t>
    </dgm:pt>
    <dgm:pt modelId="{207019CE-936D-4276-9BD6-9261DE534177}" type="parTrans" cxnId="{678E76E4-67B2-40F3-8329-26F632F9B7A6}">
      <dgm:prSet/>
      <dgm:spPr/>
      <dgm:t>
        <a:bodyPr/>
        <a:lstStyle/>
        <a:p>
          <a:endParaRPr lang="en-GB" dirty="0">
            <a:latin typeface="Aptos" panose="020B0004020202020204" pitchFamily="34" charset="0"/>
          </a:endParaRPr>
        </a:p>
      </dgm:t>
    </dgm:pt>
    <dgm:pt modelId="{C5BE1521-EBE9-45CB-9F18-A59EF9E8D5ED}" type="sibTrans" cxnId="{678E76E4-67B2-40F3-8329-26F632F9B7A6}">
      <dgm:prSet/>
      <dgm:spPr/>
      <dgm:t>
        <a:bodyPr/>
        <a:lstStyle/>
        <a:p>
          <a:endParaRPr lang="en-GB" dirty="0">
            <a:latin typeface="Aptos" panose="020B0004020202020204" pitchFamily="34" charset="0"/>
          </a:endParaRPr>
        </a:p>
      </dgm:t>
    </dgm:pt>
    <dgm:pt modelId="{9AC2265B-7373-4756-A22E-4BA4A504908B}">
      <dgm:prSet/>
      <dgm:spPr>
        <a:ln w="19050">
          <a:solidFill>
            <a:srgbClr val="004F9F"/>
          </a:solidFill>
        </a:ln>
      </dgm:spPr>
      <dgm:t>
        <a:bodyPr/>
        <a:lstStyle/>
        <a:p>
          <a:r>
            <a:rPr lang="en-GB" dirty="0">
              <a:latin typeface="Aptos" panose="020B0004020202020204" pitchFamily="34" charset="0"/>
            </a:rPr>
            <a:t>How you evaluated and selected sources</a:t>
          </a:r>
        </a:p>
      </dgm:t>
    </dgm:pt>
    <dgm:pt modelId="{08488672-BCA3-40E2-8776-2439E767895F}" type="parTrans" cxnId="{7A884C6A-37D5-4762-AB9D-451F5A8FE4BC}">
      <dgm:prSet/>
      <dgm:spPr/>
      <dgm:t>
        <a:bodyPr/>
        <a:lstStyle/>
        <a:p>
          <a:endParaRPr lang="en-GB" dirty="0">
            <a:latin typeface="Aptos" panose="020B0004020202020204" pitchFamily="34" charset="0"/>
          </a:endParaRPr>
        </a:p>
      </dgm:t>
    </dgm:pt>
    <dgm:pt modelId="{93368AD9-B3F7-47C2-ADEA-CD86942BAE12}" type="sibTrans" cxnId="{7A884C6A-37D5-4762-AB9D-451F5A8FE4BC}">
      <dgm:prSet/>
      <dgm:spPr/>
      <dgm:t>
        <a:bodyPr/>
        <a:lstStyle/>
        <a:p>
          <a:endParaRPr lang="en-GB" dirty="0">
            <a:latin typeface="Aptos" panose="020B0004020202020204" pitchFamily="34" charset="0"/>
          </a:endParaRPr>
        </a:p>
      </dgm:t>
    </dgm:pt>
    <dgm:pt modelId="{5302DBB0-37A3-4A64-B501-ED13334ED367}">
      <dgm:prSet/>
      <dgm:spPr>
        <a:ln w="19050">
          <a:solidFill>
            <a:srgbClr val="004F9F"/>
          </a:solidFill>
        </a:ln>
      </dgm:spPr>
      <dgm:t>
        <a:bodyPr/>
        <a:lstStyle/>
        <a:p>
          <a:r>
            <a:rPr lang="en-GB" dirty="0">
              <a:latin typeface="Aptos" panose="020B0004020202020204" pitchFamily="34" charset="0"/>
            </a:rPr>
            <a:t>How you analysed your strongest five</a:t>
          </a:r>
        </a:p>
      </dgm:t>
    </dgm:pt>
    <dgm:pt modelId="{F9521049-86BD-4296-9B76-B188EB5AA6CC}" type="parTrans" cxnId="{6CB3EAD2-3F47-4CC8-B0CF-0A366BAB7E53}">
      <dgm:prSet/>
      <dgm:spPr/>
      <dgm:t>
        <a:bodyPr/>
        <a:lstStyle/>
        <a:p>
          <a:endParaRPr lang="en-GB" dirty="0">
            <a:latin typeface="Aptos" panose="020B0004020202020204" pitchFamily="34" charset="0"/>
          </a:endParaRPr>
        </a:p>
      </dgm:t>
    </dgm:pt>
    <dgm:pt modelId="{72E5403A-17B6-4312-99D8-68E3521D80FF}" type="sibTrans" cxnId="{6CB3EAD2-3F47-4CC8-B0CF-0A366BAB7E53}">
      <dgm:prSet/>
      <dgm:spPr/>
      <dgm:t>
        <a:bodyPr/>
        <a:lstStyle/>
        <a:p>
          <a:endParaRPr lang="en-GB" dirty="0">
            <a:latin typeface="Aptos" panose="020B0004020202020204" pitchFamily="34" charset="0"/>
          </a:endParaRPr>
        </a:p>
      </dgm:t>
    </dgm:pt>
    <dgm:pt modelId="{68E891E4-828C-4862-A18F-6E357CDF3DAA}">
      <dgm:prSet/>
      <dgm:spPr>
        <a:ln w="19050">
          <a:solidFill>
            <a:srgbClr val="004F9F"/>
          </a:solidFill>
        </a:ln>
      </dgm:spPr>
      <dgm:t>
        <a:bodyPr/>
        <a:lstStyle/>
        <a:p>
          <a:r>
            <a:rPr lang="en-GB" dirty="0">
              <a:latin typeface="Aptos" panose="020B0004020202020204" pitchFamily="34" charset="0"/>
            </a:rPr>
            <a:t>How you developed possible themes</a:t>
          </a:r>
        </a:p>
      </dgm:t>
    </dgm:pt>
    <dgm:pt modelId="{69325594-39D0-4F70-8C0C-AFC8FD7974ED}" type="parTrans" cxnId="{65281A65-F356-49A1-A987-BD563F69E1B0}">
      <dgm:prSet/>
      <dgm:spPr/>
      <dgm:t>
        <a:bodyPr/>
        <a:lstStyle/>
        <a:p>
          <a:endParaRPr lang="en-GB" dirty="0">
            <a:latin typeface="Aptos" panose="020B0004020202020204" pitchFamily="34" charset="0"/>
          </a:endParaRPr>
        </a:p>
      </dgm:t>
    </dgm:pt>
    <dgm:pt modelId="{32AE2F05-662E-4BCE-BBC2-E3FC5B63899C}" type="sibTrans" cxnId="{65281A65-F356-49A1-A987-BD563F69E1B0}">
      <dgm:prSet/>
      <dgm:spPr/>
      <dgm:t>
        <a:bodyPr/>
        <a:lstStyle/>
        <a:p>
          <a:endParaRPr lang="en-GB" dirty="0">
            <a:latin typeface="Aptos" panose="020B0004020202020204" pitchFamily="34" charset="0"/>
          </a:endParaRPr>
        </a:p>
      </dgm:t>
    </dgm:pt>
    <dgm:pt modelId="{184D254A-EA4C-4388-9C1F-F05685AB8C88}">
      <dgm:prSet/>
      <dgm:spPr>
        <a:ln w="19050">
          <a:solidFill>
            <a:srgbClr val="004F9F"/>
          </a:solidFill>
        </a:ln>
      </dgm:spPr>
      <dgm:t>
        <a:bodyPr/>
        <a:lstStyle/>
        <a:p>
          <a:r>
            <a:rPr lang="en-GB" dirty="0">
              <a:latin typeface="Aptos" panose="020B0004020202020204" pitchFamily="34" charset="0"/>
            </a:rPr>
            <a:t>How you considered ethics</a:t>
          </a:r>
        </a:p>
      </dgm:t>
    </dgm:pt>
    <dgm:pt modelId="{5F4744A6-39DC-4CD6-92B3-89F750E54B55}" type="parTrans" cxnId="{33D5E4DA-3682-418C-9AA6-299F7837FEAE}">
      <dgm:prSet/>
      <dgm:spPr/>
      <dgm:t>
        <a:bodyPr/>
        <a:lstStyle/>
        <a:p>
          <a:endParaRPr lang="en-GB" dirty="0">
            <a:latin typeface="Aptos" panose="020B0004020202020204" pitchFamily="34" charset="0"/>
          </a:endParaRPr>
        </a:p>
      </dgm:t>
    </dgm:pt>
    <dgm:pt modelId="{0C91CF22-7E13-40F7-9218-78C67B6C0E6F}" type="sibTrans" cxnId="{33D5E4DA-3682-418C-9AA6-299F7837FEAE}">
      <dgm:prSet/>
      <dgm:spPr/>
      <dgm:t>
        <a:bodyPr/>
        <a:lstStyle/>
        <a:p>
          <a:endParaRPr lang="en-GB" dirty="0">
            <a:latin typeface="Aptos" panose="020B0004020202020204" pitchFamily="34" charset="0"/>
          </a:endParaRPr>
        </a:p>
      </dgm:t>
    </dgm:pt>
    <dgm:pt modelId="{3660B90A-720E-402F-9DC7-D9CEB058DE15}">
      <dgm:prSet/>
      <dgm:spPr>
        <a:ln w="19050">
          <a:solidFill>
            <a:srgbClr val="004F9F"/>
          </a:solidFill>
        </a:ln>
      </dgm:spPr>
      <dgm:t>
        <a:bodyPr/>
        <a:lstStyle/>
        <a:p>
          <a:br>
            <a:rPr lang="en-GB" b="1" dirty="0">
              <a:latin typeface="Aptos" panose="020B0004020202020204" pitchFamily="34" charset="0"/>
            </a:rPr>
          </a:br>
          <a:r>
            <a:rPr lang="en-GB" b="1" dirty="0">
              <a:latin typeface="Aptos" panose="020B0004020202020204" pitchFamily="34" charset="0"/>
            </a:rPr>
            <a:t>4. Plan your academic methods poster:</a:t>
          </a:r>
          <a:endParaRPr lang="en-GB" dirty="0">
            <a:latin typeface="Aptos" panose="020B0004020202020204" pitchFamily="34" charset="0"/>
          </a:endParaRPr>
        </a:p>
      </dgm:t>
    </dgm:pt>
    <dgm:pt modelId="{3D36A466-8A21-48BB-A0F7-4BCA3D5A8116}" type="parTrans" cxnId="{598C0CA6-3E59-448E-BB86-92146B172B33}">
      <dgm:prSet/>
      <dgm:spPr/>
      <dgm:t>
        <a:bodyPr/>
        <a:lstStyle/>
        <a:p>
          <a:endParaRPr lang="en-GB" dirty="0">
            <a:latin typeface="Aptos" panose="020B0004020202020204" pitchFamily="34" charset="0"/>
          </a:endParaRPr>
        </a:p>
      </dgm:t>
    </dgm:pt>
    <dgm:pt modelId="{178D0AB5-739B-4C97-98E4-6CE664FB86A0}" type="sibTrans" cxnId="{598C0CA6-3E59-448E-BB86-92146B172B33}">
      <dgm:prSet/>
      <dgm:spPr/>
      <dgm:t>
        <a:bodyPr/>
        <a:lstStyle/>
        <a:p>
          <a:endParaRPr lang="en-GB" dirty="0">
            <a:latin typeface="Aptos" panose="020B0004020202020204" pitchFamily="34" charset="0"/>
          </a:endParaRPr>
        </a:p>
      </dgm:t>
    </dgm:pt>
    <dgm:pt modelId="{3386585E-D4AC-4F29-9176-E36B84933190}">
      <dgm:prSet/>
      <dgm:spPr>
        <a:ln w="19050">
          <a:solidFill>
            <a:srgbClr val="004F9F"/>
          </a:solidFill>
        </a:ln>
      </dgm:spPr>
      <dgm:t>
        <a:bodyPr/>
        <a:lstStyle/>
        <a:p>
          <a:r>
            <a:rPr lang="en-GB" dirty="0">
              <a:latin typeface="Aptos" panose="020B0004020202020204" pitchFamily="34" charset="0"/>
            </a:rPr>
            <a:t>Connect chapter 3 to the eight poster sections</a:t>
          </a:r>
        </a:p>
      </dgm:t>
    </dgm:pt>
    <dgm:pt modelId="{DEFD4E20-B862-44BD-90B5-C353C275B140}" type="parTrans" cxnId="{E3E370B0-126D-4EFD-A90C-8D725D701A73}">
      <dgm:prSet/>
      <dgm:spPr/>
      <dgm:t>
        <a:bodyPr/>
        <a:lstStyle/>
        <a:p>
          <a:endParaRPr lang="en-GB" dirty="0">
            <a:latin typeface="Aptos" panose="020B0004020202020204" pitchFamily="34" charset="0"/>
          </a:endParaRPr>
        </a:p>
      </dgm:t>
    </dgm:pt>
    <dgm:pt modelId="{A013E107-A3DA-4813-8A1E-7ABF2F8B30DE}" type="sibTrans" cxnId="{E3E370B0-126D-4EFD-A90C-8D725D701A73}">
      <dgm:prSet/>
      <dgm:spPr/>
      <dgm:t>
        <a:bodyPr/>
        <a:lstStyle/>
        <a:p>
          <a:endParaRPr lang="en-GB" dirty="0">
            <a:latin typeface="Aptos" panose="020B0004020202020204" pitchFamily="34" charset="0"/>
          </a:endParaRPr>
        </a:p>
      </dgm:t>
    </dgm:pt>
    <dgm:pt modelId="{718FB71E-25DF-44E6-BDDC-F4F2225D11A1}">
      <dgm:prSet/>
      <dgm:spPr>
        <a:ln w="19050">
          <a:solidFill>
            <a:srgbClr val="004F9F"/>
          </a:solidFill>
        </a:ln>
      </dgm:spPr>
      <dgm:t>
        <a:bodyPr/>
        <a:lstStyle/>
        <a:p>
          <a:r>
            <a:rPr lang="en-GB" dirty="0">
              <a:latin typeface="Aptos" panose="020B0004020202020204" pitchFamily="34" charset="0"/>
            </a:rPr>
            <a:t>Decide what information needs to be shortened</a:t>
          </a:r>
        </a:p>
      </dgm:t>
    </dgm:pt>
    <dgm:pt modelId="{ECD3A175-1A65-4DC1-B19C-B5A94E4E860C}" type="parTrans" cxnId="{CE1CCA07-80BD-4A2F-872D-CA0DC93D7FCF}">
      <dgm:prSet/>
      <dgm:spPr/>
      <dgm:t>
        <a:bodyPr/>
        <a:lstStyle/>
        <a:p>
          <a:endParaRPr lang="en-GB" dirty="0">
            <a:latin typeface="Aptos" panose="020B0004020202020204" pitchFamily="34" charset="0"/>
          </a:endParaRPr>
        </a:p>
      </dgm:t>
    </dgm:pt>
    <dgm:pt modelId="{3DC162A0-1E10-4D8A-A6E1-6E7F2327FB79}" type="sibTrans" cxnId="{CE1CCA07-80BD-4A2F-872D-CA0DC93D7FCF}">
      <dgm:prSet/>
      <dgm:spPr/>
      <dgm:t>
        <a:bodyPr/>
        <a:lstStyle/>
        <a:p>
          <a:endParaRPr lang="en-GB" dirty="0">
            <a:latin typeface="Aptos" panose="020B0004020202020204" pitchFamily="34" charset="0"/>
          </a:endParaRPr>
        </a:p>
      </dgm:t>
    </dgm:pt>
    <dgm:pt modelId="{D8FD4585-6EC8-4994-A02E-90A247DC0058}">
      <dgm:prSet/>
      <dgm:spPr>
        <a:ln w="19050">
          <a:solidFill>
            <a:srgbClr val="004F9F"/>
          </a:solidFill>
        </a:ln>
      </dgm:spPr>
      <dgm:t>
        <a:bodyPr/>
        <a:lstStyle/>
        <a:p>
          <a:r>
            <a:rPr lang="en-GB" dirty="0">
              <a:latin typeface="Aptos" panose="020B0004020202020204" pitchFamily="34" charset="0"/>
            </a:rPr>
            <a:t>Consider which visual to include</a:t>
          </a:r>
        </a:p>
      </dgm:t>
    </dgm:pt>
    <dgm:pt modelId="{FB47CB1A-1083-4CF1-9765-690145D653A9}" type="parTrans" cxnId="{AE673B44-FD65-4883-88C6-392027548097}">
      <dgm:prSet/>
      <dgm:spPr/>
      <dgm:t>
        <a:bodyPr/>
        <a:lstStyle/>
        <a:p>
          <a:endParaRPr lang="en-GB" dirty="0">
            <a:latin typeface="Aptos" panose="020B0004020202020204" pitchFamily="34" charset="0"/>
          </a:endParaRPr>
        </a:p>
      </dgm:t>
    </dgm:pt>
    <dgm:pt modelId="{76784B96-B152-45CF-B6C5-5F936F843455}" type="sibTrans" cxnId="{AE673B44-FD65-4883-88C6-392027548097}">
      <dgm:prSet/>
      <dgm:spPr/>
      <dgm:t>
        <a:bodyPr/>
        <a:lstStyle/>
        <a:p>
          <a:endParaRPr lang="en-GB" dirty="0">
            <a:latin typeface="Aptos" panose="020B0004020202020204" pitchFamily="34" charset="0"/>
          </a:endParaRPr>
        </a:p>
      </dgm:t>
    </dgm:pt>
    <dgm:pt modelId="{14561E6E-D569-4537-BBDB-5628A8B2E3DD}">
      <dgm:prSet/>
      <dgm:spPr>
        <a:ln w="19050">
          <a:solidFill>
            <a:srgbClr val="004F9F"/>
          </a:solidFill>
        </a:ln>
      </dgm:spPr>
      <dgm:t>
        <a:bodyPr/>
        <a:lstStyle/>
        <a:p>
          <a:r>
            <a:rPr lang="en-GB" dirty="0">
              <a:latin typeface="Aptos" panose="020B0004020202020204" pitchFamily="34" charset="0"/>
            </a:rPr>
            <a:t>Begin planning or developing your poster</a:t>
          </a:r>
        </a:p>
      </dgm:t>
    </dgm:pt>
    <dgm:pt modelId="{DE2DDF8A-F755-4F47-9C84-2CF0A4718F4C}" type="parTrans" cxnId="{913CB37A-BBCF-4193-A312-47A92D698D4A}">
      <dgm:prSet/>
      <dgm:spPr/>
      <dgm:t>
        <a:bodyPr/>
        <a:lstStyle/>
        <a:p>
          <a:endParaRPr lang="en-GB" dirty="0">
            <a:latin typeface="Aptos" panose="020B0004020202020204" pitchFamily="34" charset="0"/>
          </a:endParaRPr>
        </a:p>
      </dgm:t>
    </dgm:pt>
    <dgm:pt modelId="{47FB59B9-DACB-46A4-A35C-9263B988BEC2}" type="sibTrans" cxnId="{913CB37A-BBCF-4193-A312-47A92D698D4A}">
      <dgm:prSet/>
      <dgm:spPr/>
      <dgm:t>
        <a:bodyPr/>
        <a:lstStyle/>
        <a:p>
          <a:endParaRPr lang="en-GB" dirty="0">
            <a:latin typeface="Aptos" panose="020B0004020202020204" pitchFamily="34" charset="0"/>
          </a:endParaRPr>
        </a:p>
      </dgm:t>
    </dgm:pt>
    <dgm:pt modelId="{EDC624F9-7EFC-478E-9F6E-50734CB6B8D4}" type="pres">
      <dgm:prSet presAssocID="{B8664ABB-F413-4696-BED2-649374F566F3}" presName="Name0" presStyleCnt="0">
        <dgm:presLayoutVars>
          <dgm:dir/>
          <dgm:resizeHandles val="exact"/>
        </dgm:presLayoutVars>
      </dgm:prSet>
      <dgm:spPr/>
    </dgm:pt>
    <dgm:pt modelId="{AA97C434-6D6A-4F6A-AE74-527796D9C469}" type="pres">
      <dgm:prSet presAssocID="{AEBCF32A-E3B8-48AE-97FD-D7293D778F96}" presName="composite" presStyleCnt="0"/>
      <dgm:spPr/>
    </dgm:pt>
    <dgm:pt modelId="{5703AEFD-52FE-407A-A0A9-9C17ADE2F5D0}" type="pres">
      <dgm:prSet presAssocID="{AEBCF32A-E3B8-48AE-97FD-D7293D778F96}" presName="rect1" presStyleLbl="trAlignAcc1" presStyleIdx="0" presStyleCnt="4" custAng="0" custLinFactNeighborY="-4456">
        <dgm:presLayoutVars>
          <dgm:bulletEnabled val="1"/>
        </dgm:presLayoutVars>
      </dgm:prSet>
      <dgm:spPr/>
    </dgm:pt>
    <dgm:pt modelId="{1BC82424-430E-4EDB-AB30-B0FFA964A322}" type="pres">
      <dgm:prSet presAssocID="{AEBCF32A-E3B8-48AE-97FD-D7293D778F96}" presName="rect2" presStyleLbl="fgImgPlace1" presStyleIdx="0" presStyleCnt="4" custScaleX="100201"/>
      <dgm:spPr>
        <a:blipFill dpi="0" rotWithShape="1">
          <a:blip xmlns:r="http://schemas.openxmlformats.org/officeDocument/2006/relationships">
            <a:extLst>
              <a:ext uri="{96DAC541-7B7A-43D3-8B79-37D633B846F1}">
                <asvg:svgBlip xmlns:asvg="http://schemas.microsoft.com/office/drawing/2016/SVG/main" r:embed="rId1"/>
              </a:ext>
            </a:extLst>
          </a:blip>
          <a:srcRect/>
          <a:stretch>
            <a:fillRect l="16826" t="19781" r="-1270" b="19781"/>
          </a:stretch>
        </a:blipFill>
      </dgm:spPr>
      <dgm:extLst>
        <a:ext uri="{E40237B7-FDA0-4F09-8148-C483321AD2D9}">
          <dgm14:cNvPr xmlns:dgm14="http://schemas.microsoft.com/office/drawing/2010/diagram" id="0" name="" descr="Lights On with solid fill"/>
        </a:ext>
      </dgm:extLst>
    </dgm:pt>
    <dgm:pt modelId="{12349DE6-D594-4031-86F3-EE0E86494D0A}" type="pres">
      <dgm:prSet presAssocID="{F2B31EF1-D586-4E2D-953F-6DB62B3813D0}" presName="sibTrans" presStyleCnt="0"/>
      <dgm:spPr/>
    </dgm:pt>
    <dgm:pt modelId="{37D014D7-E98B-4E52-9111-3432F732A822}" type="pres">
      <dgm:prSet presAssocID="{E6BBE1B1-C628-4F45-A92D-8B5991748C69}" presName="composite" presStyleCnt="0"/>
      <dgm:spPr/>
    </dgm:pt>
    <dgm:pt modelId="{00845414-224E-492C-837B-A5804015384F}" type="pres">
      <dgm:prSet presAssocID="{E6BBE1B1-C628-4F45-A92D-8B5991748C69}" presName="rect1" presStyleLbl="trAlignAcc1" presStyleIdx="1" presStyleCnt="4" custScaleY="105767">
        <dgm:presLayoutVars>
          <dgm:bulletEnabled val="1"/>
        </dgm:presLayoutVars>
      </dgm:prSet>
      <dgm:spPr/>
    </dgm:pt>
    <dgm:pt modelId="{EA6CF5DF-9EDD-4768-88E1-052FA757EC6B}" type="pres">
      <dgm:prSet presAssocID="{E6BBE1B1-C628-4F45-A92D-8B5991748C69}" presName="rect2" presStyleLbl="fgImgPlace1" presStyleIdx="1" presStyleCnt="4"/>
      <dgm:spPr>
        <a:blipFill dpi="0" rotWithShape="1">
          <a:blip xmlns:r="http://schemas.openxmlformats.org/officeDocument/2006/relationships">
            <a:extLst>
              <a:ext uri="{96DAC541-7B7A-43D3-8B79-37D633B846F1}">
                <asvg:svgBlip xmlns:asvg="http://schemas.microsoft.com/office/drawing/2016/SVG/main" r:embed="rId2"/>
              </a:ext>
            </a:extLst>
          </a:blip>
          <a:srcRect/>
          <a:stretch>
            <a:fillRect l="13737" t="29854" r="-4395" b="9708"/>
          </a:stretch>
        </a:blipFill>
      </dgm:spPr>
      <dgm:extLst>
        <a:ext uri="{E40237B7-FDA0-4F09-8148-C483321AD2D9}">
          <dgm14:cNvPr xmlns:dgm14="http://schemas.microsoft.com/office/drawing/2010/diagram" id="0" name="" descr="Closed book with solid fill"/>
        </a:ext>
      </dgm:extLst>
    </dgm:pt>
    <dgm:pt modelId="{7B16ED14-5ADD-4A5A-958B-3ED74149B0A8}" type="pres">
      <dgm:prSet presAssocID="{B04BDD33-BD1E-4A12-8416-FD38B90661AF}" presName="sibTrans" presStyleCnt="0"/>
      <dgm:spPr/>
    </dgm:pt>
    <dgm:pt modelId="{EA4B56EB-45E8-4A83-ABEE-FAE5E2897373}" type="pres">
      <dgm:prSet presAssocID="{B04978A8-7C25-492A-8D36-035487D08611}" presName="composite" presStyleCnt="0"/>
      <dgm:spPr/>
    </dgm:pt>
    <dgm:pt modelId="{C6F08A6E-D28C-4201-8778-4A9F60302BEF}" type="pres">
      <dgm:prSet presAssocID="{B04978A8-7C25-492A-8D36-035487D08611}" presName="rect1" presStyleLbl="trAlignAcc1" presStyleIdx="2" presStyleCnt="4">
        <dgm:presLayoutVars>
          <dgm:bulletEnabled val="1"/>
        </dgm:presLayoutVars>
      </dgm:prSet>
      <dgm:spPr/>
    </dgm:pt>
    <dgm:pt modelId="{36E5B388-86E0-4191-B75A-7FCA28CAFB38}" type="pres">
      <dgm:prSet presAssocID="{B04978A8-7C25-492A-8D36-035487D08611}" presName="rect2" presStyleLbl="fgImgPlace1" presStyleIdx="2" presStyleCnt="4"/>
      <dgm:spPr>
        <a:blipFill dpi="0" rotWithShape="1">
          <a:blip xmlns:r="http://schemas.openxmlformats.org/officeDocument/2006/relationships">
            <a:extLst>
              <a:ext uri="{96DAC541-7B7A-43D3-8B79-37D633B846F1}">
                <asvg:svgBlip xmlns:asvg="http://schemas.microsoft.com/office/drawing/2016/SVG/main" r:embed="rId3"/>
              </a:ext>
            </a:extLst>
          </a:blip>
          <a:srcRect/>
          <a:stretch>
            <a:fillRect l="30359" t="27840" r="137" b="11722"/>
          </a:stretch>
        </a:blipFill>
      </dgm:spPr>
      <dgm:extLst>
        <a:ext uri="{E40237B7-FDA0-4F09-8148-C483321AD2D9}">
          <dgm14:cNvPr xmlns:dgm14="http://schemas.microsoft.com/office/drawing/2010/diagram" id="0" name="" descr="Pen with solid fill"/>
        </a:ext>
      </dgm:extLst>
    </dgm:pt>
    <dgm:pt modelId="{8752B272-3127-4323-BDCE-5FCE186878EB}" type="pres">
      <dgm:prSet presAssocID="{B722259A-0E2F-491E-86CE-55F7112FAAA4}" presName="sibTrans" presStyleCnt="0"/>
      <dgm:spPr/>
    </dgm:pt>
    <dgm:pt modelId="{B9A8B220-7036-49CC-A3DB-B5107A493631}" type="pres">
      <dgm:prSet presAssocID="{3660B90A-720E-402F-9DC7-D9CEB058DE15}" presName="composite" presStyleCnt="0"/>
      <dgm:spPr/>
    </dgm:pt>
    <dgm:pt modelId="{02D6D31B-0010-41BF-BC90-2086E3F0CE6D}" type="pres">
      <dgm:prSet presAssocID="{3660B90A-720E-402F-9DC7-D9CEB058DE15}" presName="rect1" presStyleLbl="trAlignAcc1" presStyleIdx="3" presStyleCnt="4" custScaleY="105767">
        <dgm:presLayoutVars>
          <dgm:bulletEnabled val="1"/>
        </dgm:presLayoutVars>
      </dgm:prSet>
      <dgm:spPr/>
    </dgm:pt>
    <dgm:pt modelId="{BB845A6B-C638-4F77-A4BD-21A1704D5A50}" type="pres">
      <dgm:prSet presAssocID="{3660B90A-720E-402F-9DC7-D9CEB058DE15}" presName="rect2" presStyleLbl="fgImgPlace1" presStyleIdx="3" presStyleCnt="4"/>
      <dgm:spPr>
        <a:blipFill dpi="0" rotWithShape="1">
          <a:blip xmlns:r="http://schemas.openxmlformats.org/officeDocument/2006/relationships">
            <a:extLst>
              <a:ext uri="{96DAC541-7B7A-43D3-8B79-37D633B846F1}">
                <asvg:svgBlip xmlns:asvg="http://schemas.microsoft.com/office/drawing/2016/SVG/main" r:embed="rId4"/>
              </a:ext>
            </a:extLst>
          </a:blip>
          <a:srcRect/>
          <a:stretch>
            <a:fillRect l="16759" t="29854" r="-7417" b="9708"/>
          </a:stretch>
        </a:blipFill>
      </dgm:spPr>
      <dgm:extLst>
        <a:ext uri="{E40237B7-FDA0-4F09-8148-C483321AD2D9}">
          <dgm14:cNvPr xmlns:dgm14="http://schemas.microsoft.com/office/drawing/2010/diagram" id="0" name="" descr="Checklist with solid fill"/>
        </a:ext>
      </dgm:extLst>
    </dgm:pt>
  </dgm:ptLst>
  <dgm:cxnLst>
    <dgm:cxn modelId="{D6BF6301-EDB1-43E8-96EB-F27BED898751}" srcId="{E6BBE1B1-C628-4F45-A92D-8B5991748C69}" destId="{4FFA49B4-C8F3-4EC4-A5FA-CFD6B1557F59}" srcOrd="1" destOrd="0" parTransId="{B4FF8B08-0DEB-473F-8192-3E4934204B5F}" sibTransId="{3D107F71-DDC8-4273-89DC-E0F0E275D3D7}"/>
    <dgm:cxn modelId="{847F0F02-C247-4366-974D-A72184228105}" type="presOf" srcId="{43EC6B4F-2F95-417B-BD02-D9D81977E46B}" destId="{00845414-224E-492C-837B-A5804015384F}" srcOrd="0" destOrd="3" presId="urn:microsoft.com/office/officeart/2008/layout/PictureStrips"/>
    <dgm:cxn modelId="{CE1CCA07-80BD-4A2F-872D-CA0DC93D7FCF}" srcId="{3660B90A-720E-402F-9DC7-D9CEB058DE15}" destId="{718FB71E-25DF-44E6-BDDC-F4F2225D11A1}" srcOrd="1" destOrd="0" parTransId="{ECD3A175-1A65-4DC1-B19C-B5A94E4E860C}" sibTransId="{3DC162A0-1E10-4D8A-A6E1-6E7F2327FB79}"/>
    <dgm:cxn modelId="{8F4AFA14-89F2-403F-964F-98B2486BF083}" type="presOf" srcId="{D8FD4585-6EC8-4994-A02E-90A247DC0058}" destId="{02D6D31B-0010-41BF-BC90-2086E3F0CE6D}" srcOrd="0" destOrd="3" presId="urn:microsoft.com/office/officeart/2008/layout/PictureStrips"/>
    <dgm:cxn modelId="{2D66C216-9BE0-45A6-AA71-DBFF7CDB48D2}" type="presOf" srcId="{4FFA49B4-C8F3-4EC4-A5FA-CFD6B1557F59}" destId="{00845414-224E-492C-837B-A5804015384F}" srcOrd="0" destOrd="2" presId="urn:microsoft.com/office/officeart/2008/layout/PictureStrips"/>
    <dgm:cxn modelId="{44F70E17-178A-40D4-821E-2D9B5E125736}" type="presOf" srcId="{14561E6E-D569-4537-BBDB-5628A8B2E3DD}" destId="{02D6D31B-0010-41BF-BC90-2086E3F0CE6D}" srcOrd="0" destOrd="4" presId="urn:microsoft.com/office/officeart/2008/layout/PictureStrips"/>
    <dgm:cxn modelId="{CE5D232A-D910-4F12-834F-965753F496A6}" type="presOf" srcId="{9CC33165-31FA-46F5-8E6D-C3954B6AFCAC}" destId="{00845414-224E-492C-837B-A5804015384F}" srcOrd="0" destOrd="1" presId="urn:microsoft.com/office/officeart/2008/layout/PictureStrips"/>
    <dgm:cxn modelId="{A5398834-7DC9-4BA8-9BC0-78A6D1FFB700}" type="presOf" srcId="{A835B723-9552-4164-82EB-55B20AE6A480}" destId="{5703AEFD-52FE-407A-A0A9-9C17ADE2F5D0}" srcOrd="0" destOrd="4" presId="urn:microsoft.com/office/officeart/2008/layout/PictureStrips"/>
    <dgm:cxn modelId="{9D8A103C-2721-42C2-B5CC-2FC41E06BEB0}" srcId="{AEBCF32A-E3B8-48AE-97FD-D7293D778F96}" destId="{A835B723-9552-4164-82EB-55B20AE6A480}" srcOrd="3" destOrd="0" parTransId="{58A60A3E-9C20-43C4-AEA4-6B3EE7328BD8}" sibTransId="{F3DA608D-C3DD-4FBC-822A-A7EACE2361E9}"/>
    <dgm:cxn modelId="{56FB623D-FB6D-43CA-8DB8-3A7FB1FF6671}" type="presOf" srcId="{B04978A8-7C25-492A-8D36-035487D08611}" destId="{C6F08A6E-D28C-4201-8778-4A9F60302BEF}" srcOrd="0" destOrd="0" presId="urn:microsoft.com/office/officeart/2008/layout/PictureStrips"/>
    <dgm:cxn modelId="{8D5FDF3E-7221-452D-BCD9-0AA4A7EDD25F}" srcId="{E6BBE1B1-C628-4F45-A92D-8B5991748C69}" destId="{43EC6B4F-2F95-417B-BD02-D9D81977E46B}" srcOrd="2" destOrd="0" parTransId="{6CBB7A0D-6529-4C61-A8B7-2A41252FA107}" sibTransId="{562058A8-412A-41EF-AB80-1A1CFAB99FB8}"/>
    <dgm:cxn modelId="{180F775F-155C-44C5-82BE-6F0B20E6655F}" type="presOf" srcId="{68E891E4-828C-4862-A18F-6E357CDF3DAA}" destId="{C6F08A6E-D28C-4201-8778-4A9F60302BEF}" srcOrd="0" destOrd="4" presId="urn:microsoft.com/office/officeart/2008/layout/PictureStrips"/>
    <dgm:cxn modelId="{28F11743-0226-4EF4-B434-8B692169E404}" type="presOf" srcId="{B4E0076A-74EF-4473-80DD-CC1CA5B66873}" destId="{5703AEFD-52FE-407A-A0A9-9C17ADE2F5D0}" srcOrd="0" destOrd="3" presId="urn:microsoft.com/office/officeart/2008/layout/PictureStrips"/>
    <dgm:cxn modelId="{AE673B44-FD65-4883-88C6-392027548097}" srcId="{3660B90A-720E-402F-9DC7-D9CEB058DE15}" destId="{D8FD4585-6EC8-4994-A02E-90A247DC0058}" srcOrd="2" destOrd="0" parTransId="{FB47CB1A-1083-4CF1-9765-690145D653A9}" sibTransId="{76784B96-B152-45CF-B6C5-5F936F843455}"/>
    <dgm:cxn modelId="{6D764964-2C88-4B82-B6B0-0CD590029E59}" type="presOf" srcId="{718FB71E-25DF-44E6-BDDC-F4F2225D11A1}" destId="{02D6D31B-0010-41BF-BC90-2086E3F0CE6D}" srcOrd="0" destOrd="2" presId="urn:microsoft.com/office/officeart/2008/layout/PictureStrips"/>
    <dgm:cxn modelId="{65281A65-F356-49A1-A987-BD563F69E1B0}" srcId="{B04978A8-7C25-492A-8D36-035487D08611}" destId="{68E891E4-828C-4862-A18F-6E357CDF3DAA}" srcOrd="3" destOrd="0" parTransId="{69325594-39D0-4F70-8C0C-AFC8FD7974ED}" sibTransId="{32AE2F05-662E-4BCE-BBC2-E3FC5B63899C}"/>
    <dgm:cxn modelId="{7A884C6A-37D5-4762-AB9D-451F5A8FE4BC}" srcId="{B04978A8-7C25-492A-8D36-035487D08611}" destId="{9AC2265B-7373-4756-A22E-4BA4A504908B}" srcOrd="1" destOrd="0" parTransId="{08488672-BCA3-40E2-8776-2439E767895F}" sibTransId="{93368AD9-B3F7-47C2-ADEA-CD86942BAE12}"/>
    <dgm:cxn modelId="{E979FA4A-739C-4F9C-B1BC-A97FEB4428DB}" srcId="{AEBCF32A-E3B8-48AE-97FD-D7293D778F96}" destId="{6165484C-8FF1-405B-99B1-0B11C1D88A9D}" srcOrd="1" destOrd="0" parTransId="{AAB033AD-CE04-46A0-B316-CDFBBDE7C2D6}" sibTransId="{BBAA0323-3943-4F20-9DDB-5AD931F8FA2C}"/>
    <dgm:cxn modelId="{24B9B54D-1B79-441D-A4AE-1D12FB8CEF61}" type="presOf" srcId="{7D8BDB10-9E24-45BB-8602-6957D5BDE32F}" destId="{00845414-224E-492C-837B-A5804015384F}" srcOrd="0" destOrd="4" presId="urn:microsoft.com/office/officeart/2008/layout/PictureStrips"/>
    <dgm:cxn modelId="{923E0B55-8B8D-42E2-8729-C51F590DBFB7}" srcId="{E6BBE1B1-C628-4F45-A92D-8B5991748C69}" destId="{7D8BDB10-9E24-45BB-8602-6957D5BDE32F}" srcOrd="3" destOrd="0" parTransId="{66C36A5F-37D7-432A-9F12-9FCBD15BE2D9}" sibTransId="{5A2482A8-C37E-4564-B240-84E82A23CA20}"/>
    <dgm:cxn modelId="{CD94C476-AB66-4005-BFC3-BCF4C3E8F643}" srcId="{B8664ABB-F413-4696-BED2-649374F566F3}" destId="{B04978A8-7C25-492A-8D36-035487D08611}" srcOrd="2" destOrd="0" parTransId="{46558A19-2561-4008-A6C8-FBD3738AC5A2}" sibTransId="{B722259A-0E2F-491E-86CE-55F7112FAAA4}"/>
    <dgm:cxn modelId="{913CB37A-BBCF-4193-A312-47A92D698D4A}" srcId="{3660B90A-720E-402F-9DC7-D9CEB058DE15}" destId="{14561E6E-D569-4537-BBDB-5628A8B2E3DD}" srcOrd="3" destOrd="0" parTransId="{DE2DDF8A-F755-4F47-9C84-2CF0A4718F4C}" sibTransId="{47FB59B9-DACB-46A4-A35C-9263B988BEC2}"/>
    <dgm:cxn modelId="{678B8F9D-9856-47FA-B587-066E96B43576}" type="presOf" srcId="{9AC2265B-7373-4756-A22E-4BA4A504908B}" destId="{C6F08A6E-D28C-4201-8778-4A9F60302BEF}" srcOrd="0" destOrd="2" presId="urn:microsoft.com/office/officeart/2008/layout/PictureStrips"/>
    <dgm:cxn modelId="{8F5EC39E-9F68-4A20-AB10-0B7766290C4F}" type="presOf" srcId="{246B2FFD-5864-4AF7-976B-8CFF53ADC424}" destId="{C6F08A6E-D28C-4201-8778-4A9F60302BEF}" srcOrd="0" destOrd="1" presId="urn:microsoft.com/office/officeart/2008/layout/PictureStrips"/>
    <dgm:cxn modelId="{895EB79F-5EF8-48DE-921A-4A2C96577DB8}" type="presOf" srcId="{5302DBB0-37A3-4A64-B501-ED13334ED367}" destId="{C6F08A6E-D28C-4201-8778-4A9F60302BEF}" srcOrd="0" destOrd="3" presId="urn:microsoft.com/office/officeart/2008/layout/PictureStrips"/>
    <dgm:cxn modelId="{07F287A1-637C-4954-9A1D-D7A172933B4F}" type="presOf" srcId="{3386585E-D4AC-4F29-9176-E36B84933190}" destId="{02D6D31B-0010-41BF-BC90-2086E3F0CE6D}" srcOrd="0" destOrd="1" presId="urn:microsoft.com/office/officeart/2008/layout/PictureStrips"/>
    <dgm:cxn modelId="{D36271A3-812E-4DD9-9F32-3ADAC7F86816}" type="presOf" srcId="{6165484C-8FF1-405B-99B1-0B11C1D88A9D}" destId="{5703AEFD-52FE-407A-A0A9-9C17ADE2F5D0}" srcOrd="0" destOrd="2" presId="urn:microsoft.com/office/officeart/2008/layout/PictureStrips"/>
    <dgm:cxn modelId="{598C0CA6-3E59-448E-BB86-92146B172B33}" srcId="{B8664ABB-F413-4696-BED2-649374F566F3}" destId="{3660B90A-720E-402F-9DC7-D9CEB058DE15}" srcOrd="3" destOrd="0" parTransId="{3D36A466-8A21-48BB-A0F7-4BCA3D5A8116}" sibTransId="{178D0AB5-739B-4C97-98E4-6CE664FB86A0}"/>
    <dgm:cxn modelId="{4D8147AB-F678-43FA-A0A9-5B1FBC3EC619}" srcId="{B8664ABB-F413-4696-BED2-649374F566F3}" destId="{AEBCF32A-E3B8-48AE-97FD-D7293D778F96}" srcOrd="0" destOrd="0" parTransId="{FCB056D4-04B7-4FFE-B8C8-2EC1EB780EEE}" sibTransId="{F2B31EF1-D586-4E2D-953F-6DB62B3813D0}"/>
    <dgm:cxn modelId="{E3E370B0-126D-4EFD-A90C-8D725D701A73}" srcId="{3660B90A-720E-402F-9DC7-D9CEB058DE15}" destId="{3386585E-D4AC-4F29-9176-E36B84933190}" srcOrd="0" destOrd="0" parTransId="{DEFD4E20-B862-44BD-90B5-C353C275B140}" sibTransId="{A013E107-A3DA-4813-8A1E-7ABF2F8B30DE}"/>
    <dgm:cxn modelId="{0A32BBB0-E592-4616-8B34-A10EDD368638}" type="presOf" srcId="{3660B90A-720E-402F-9DC7-D9CEB058DE15}" destId="{02D6D31B-0010-41BF-BC90-2086E3F0CE6D}" srcOrd="0" destOrd="0" presId="urn:microsoft.com/office/officeart/2008/layout/PictureStrips"/>
    <dgm:cxn modelId="{B4784DB3-C670-466A-925B-132EFC17F479}" type="presOf" srcId="{AEBCF32A-E3B8-48AE-97FD-D7293D778F96}" destId="{5703AEFD-52FE-407A-A0A9-9C17ADE2F5D0}" srcOrd="0" destOrd="0" presId="urn:microsoft.com/office/officeart/2008/layout/PictureStrips"/>
    <dgm:cxn modelId="{F7A7E5BB-FD93-461F-996A-776FEB4A30BA}" srcId="{AEBCF32A-E3B8-48AE-97FD-D7293D778F96}" destId="{70473A56-2C97-412E-A426-414D5B6F0426}" srcOrd="0" destOrd="0" parTransId="{FA85DE88-28B7-4B69-B168-A4AE275BC90A}" sibTransId="{18DB74F3-D5EA-4009-B48A-983849748D4C}"/>
    <dgm:cxn modelId="{55C6CCCB-0193-45EE-A681-17CC5418DAD0}" srcId="{B8664ABB-F413-4696-BED2-649374F566F3}" destId="{E6BBE1B1-C628-4F45-A92D-8B5991748C69}" srcOrd="1" destOrd="0" parTransId="{B447ECDC-E48B-46B5-86A3-21285ECB1B5D}" sibTransId="{B04BDD33-BD1E-4A12-8416-FD38B90661AF}"/>
    <dgm:cxn modelId="{D36793CC-3EF7-46D5-9A6D-D2CEE0AFDE51}" srcId="{AEBCF32A-E3B8-48AE-97FD-D7293D778F96}" destId="{B4E0076A-74EF-4473-80DD-CC1CA5B66873}" srcOrd="2" destOrd="0" parTransId="{51B6401E-91CC-4A43-B643-3E6339A62075}" sibTransId="{B29BF2B6-3B14-416B-90CF-11F63C6D8786}"/>
    <dgm:cxn modelId="{68D4B2D2-F091-434F-AD98-B7D2A5C1149D}" srcId="{E6BBE1B1-C628-4F45-A92D-8B5991748C69}" destId="{9CC33165-31FA-46F5-8E6D-C3954B6AFCAC}" srcOrd="0" destOrd="0" parTransId="{90893D14-2185-48C6-B08D-A07AEB0411A2}" sibTransId="{2AC6B6BF-0440-455F-B736-DA7C29BFE54A}"/>
    <dgm:cxn modelId="{6CB3EAD2-3F47-4CC8-B0CF-0A366BAB7E53}" srcId="{B04978A8-7C25-492A-8D36-035487D08611}" destId="{5302DBB0-37A3-4A64-B501-ED13334ED367}" srcOrd="2" destOrd="0" parTransId="{F9521049-86BD-4296-9B76-B188EB5AA6CC}" sibTransId="{72E5403A-17B6-4312-99D8-68E3521D80FF}"/>
    <dgm:cxn modelId="{33D5E4DA-3682-418C-9AA6-299F7837FEAE}" srcId="{B04978A8-7C25-492A-8D36-035487D08611}" destId="{184D254A-EA4C-4388-9C1F-F05685AB8C88}" srcOrd="4" destOrd="0" parTransId="{5F4744A6-39DC-4CD6-92B3-89F750E54B55}" sibTransId="{0C91CF22-7E13-40F7-9218-78C67B6C0E6F}"/>
    <dgm:cxn modelId="{75A2D7DE-7DE3-4878-9CC5-06F07A2875F5}" type="presOf" srcId="{B8664ABB-F413-4696-BED2-649374F566F3}" destId="{EDC624F9-7EFC-478E-9F6E-50734CB6B8D4}" srcOrd="0" destOrd="0" presId="urn:microsoft.com/office/officeart/2008/layout/PictureStrips"/>
    <dgm:cxn modelId="{F69ED0DF-1ACF-4723-AFE1-066EEA60255C}" type="presOf" srcId="{E6BBE1B1-C628-4F45-A92D-8B5991748C69}" destId="{00845414-224E-492C-837B-A5804015384F}" srcOrd="0" destOrd="0" presId="urn:microsoft.com/office/officeart/2008/layout/PictureStrips"/>
    <dgm:cxn modelId="{756D44E4-455E-495F-98D6-A5B1E0596EA8}" type="presOf" srcId="{184D254A-EA4C-4388-9C1F-F05685AB8C88}" destId="{C6F08A6E-D28C-4201-8778-4A9F60302BEF}" srcOrd="0" destOrd="5" presId="urn:microsoft.com/office/officeart/2008/layout/PictureStrips"/>
    <dgm:cxn modelId="{678E76E4-67B2-40F3-8329-26F632F9B7A6}" srcId="{B04978A8-7C25-492A-8D36-035487D08611}" destId="{246B2FFD-5864-4AF7-976B-8CFF53ADC424}" srcOrd="0" destOrd="0" parTransId="{207019CE-936D-4276-9BD6-9261DE534177}" sibTransId="{C5BE1521-EBE9-45CB-9F18-A59EF9E8D5ED}"/>
    <dgm:cxn modelId="{BDF55CE7-12BD-4866-B4ED-8425041AC7D9}" type="presOf" srcId="{70473A56-2C97-412E-A426-414D5B6F0426}" destId="{5703AEFD-52FE-407A-A0A9-9C17ADE2F5D0}" srcOrd="0" destOrd="1" presId="urn:microsoft.com/office/officeart/2008/layout/PictureStrips"/>
    <dgm:cxn modelId="{2211CAFD-5469-41D8-AB71-127FD872DBB7}" type="presParOf" srcId="{EDC624F9-7EFC-478E-9F6E-50734CB6B8D4}" destId="{AA97C434-6D6A-4F6A-AE74-527796D9C469}" srcOrd="0" destOrd="0" presId="urn:microsoft.com/office/officeart/2008/layout/PictureStrips"/>
    <dgm:cxn modelId="{6D987909-1249-4B9C-8FA6-BD87415618CC}" type="presParOf" srcId="{AA97C434-6D6A-4F6A-AE74-527796D9C469}" destId="{5703AEFD-52FE-407A-A0A9-9C17ADE2F5D0}" srcOrd="0" destOrd="0" presId="urn:microsoft.com/office/officeart/2008/layout/PictureStrips"/>
    <dgm:cxn modelId="{5B228921-E045-43FA-8AC5-F72E1D3A598B}" type="presParOf" srcId="{AA97C434-6D6A-4F6A-AE74-527796D9C469}" destId="{1BC82424-430E-4EDB-AB30-B0FFA964A322}" srcOrd="1" destOrd="0" presId="urn:microsoft.com/office/officeart/2008/layout/PictureStrips"/>
    <dgm:cxn modelId="{765D3E74-193C-4689-AD37-395E69E7FF11}" type="presParOf" srcId="{EDC624F9-7EFC-478E-9F6E-50734CB6B8D4}" destId="{12349DE6-D594-4031-86F3-EE0E86494D0A}" srcOrd="1" destOrd="0" presId="urn:microsoft.com/office/officeart/2008/layout/PictureStrips"/>
    <dgm:cxn modelId="{245E2646-031F-41EA-A627-A1056ED50B15}" type="presParOf" srcId="{EDC624F9-7EFC-478E-9F6E-50734CB6B8D4}" destId="{37D014D7-E98B-4E52-9111-3432F732A822}" srcOrd="2" destOrd="0" presId="urn:microsoft.com/office/officeart/2008/layout/PictureStrips"/>
    <dgm:cxn modelId="{1CFDBD61-ACB3-4082-B5BA-294E8C6C575E}" type="presParOf" srcId="{37D014D7-E98B-4E52-9111-3432F732A822}" destId="{00845414-224E-492C-837B-A5804015384F}" srcOrd="0" destOrd="0" presId="urn:microsoft.com/office/officeart/2008/layout/PictureStrips"/>
    <dgm:cxn modelId="{6F793B96-B5FD-4DC4-8890-5F0209E8714A}" type="presParOf" srcId="{37D014D7-E98B-4E52-9111-3432F732A822}" destId="{EA6CF5DF-9EDD-4768-88E1-052FA757EC6B}" srcOrd="1" destOrd="0" presId="urn:microsoft.com/office/officeart/2008/layout/PictureStrips"/>
    <dgm:cxn modelId="{48268FC1-6ED5-4892-8F78-EFED8181CAE1}" type="presParOf" srcId="{EDC624F9-7EFC-478E-9F6E-50734CB6B8D4}" destId="{7B16ED14-5ADD-4A5A-958B-3ED74149B0A8}" srcOrd="3" destOrd="0" presId="urn:microsoft.com/office/officeart/2008/layout/PictureStrips"/>
    <dgm:cxn modelId="{1F9A20C6-47E1-423F-AB7D-2C20A8C907B3}" type="presParOf" srcId="{EDC624F9-7EFC-478E-9F6E-50734CB6B8D4}" destId="{EA4B56EB-45E8-4A83-ABEE-FAE5E2897373}" srcOrd="4" destOrd="0" presId="urn:microsoft.com/office/officeart/2008/layout/PictureStrips"/>
    <dgm:cxn modelId="{EBE1349C-BF07-4352-BD93-3A482B4A253F}" type="presParOf" srcId="{EA4B56EB-45E8-4A83-ABEE-FAE5E2897373}" destId="{C6F08A6E-D28C-4201-8778-4A9F60302BEF}" srcOrd="0" destOrd="0" presId="urn:microsoft.com/office/officeart/2008/layout/PictureStrips"/>
    <dgm:cxn modelId="{4700A0B9-6A18-4509-81FA-DFAEB4643735}" type="presParOf" srcId="{EA4B56EB-45E8-4A83-ABEE-FAE5E2897373}" destId="{36E5B388-86E0-4191-B75A-7FCA28CAFB38}" srcOrd="1" destOrd="0" presId="urn:microsoft.com/office/officeart/2008/layout/PictureStrips"/>
    <dgm:cxn modelId="{4CE9B1D8-8AEC-4E36-A52C-E8CC45FD830E}" type="presParOf" srcId="{EDC624F9-7EFC-478E-9F6E-50734CB6B8D4}" destId="{8752B272-3127-4323-BDCE-5FCE186878EB}" srcOrd="5" destOrd="0" presId="urn:microsoft.com/office/officeart/2008/layout/PictureStrips"/>
    <dgm:cxn modelId="{674D8CEC-E9C3-4C03-9369-6691F5837C06}" type="presParOf" srcId="{EDC624F9-7EFC-478E-9F6E-50734CB6B8D4}" destId="{B9A8B220-7036-49CC-A3DB-B5107A493631}" srcOrd="6" destOrd="0" presId="urn:microsoft.com/office/officeart/2008/layout/PictureStrips"/>
    <dgm:cxn modelId="{DFF48309-E05D-4BF1-AA36-174D5D0534DD}" type="presParOf" srcId="{B9A8B220-7036-49CC-A3DB-B5107A493631}" destId="{02D6D31B-0010-41BF-BC90-2086E3F0CE6D}" srcOrd="0" destOrd="0" presId="urn:microsoft.com/office/officeart/2008/layout/PictureStrips"/>
    <dgm:cxn modelId="{CB1C25DA-1372-494F-A4F5-5A12DFF2BB6B}" type="presParOf" srcId="{B9A8B220-7036-49CC-A3DB-B5107A493631}" destId="{BB845A6B-C638-4F77-A4BD-21A1704D5A50}"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DBE8E5A-A473-4C70-90AC-671D0E9C9138}"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GB"/>
        </a:p>
      </dgm:t>
    </dgm:pt>
    <dgm:pt modelId="{4C47175F-450E-40C1-A533-76619E2E78EB}">
      <dgm:prSet custT="1"/>
      <dgm:spPr/>
      <dgm:t>
        <a:bodyPr/>
        <a:lstStyle/>
        <a:p>
          <a:r>
            <a:rPr lang="en-GB" sz="1300">
              <a:latin typeface="Aptos" panose="020B0004020202020204" pitchFamily="34" charset="0"/>
            </a:rPr>
            <a:t>Searched for suitable existing evidence </a:t>
          </a:r>
        </a:p>
      </dgm:t>
    </dgm:pt>
    <dgm:pt modelId="{5891696E-3746-496C-9850-D7853A7508B4}" type="parTrans" cxnId="{DD8F74E6-D426-4E5F-9AFB-DC5D2AE5E6B4}">
      <dgm:prSet/>
      <dgm:spPr/>
      <dgm:t>
        <a:bodyPr/>
        <a:lstStyle/>
        <a:p>
          <a:endParaRPr lang="en-GB" sz="1300">
            <a:latin typeface="Aptos" panose="020B0004020202020204" pitchFamily="34" charset="0"/>
          </a:endParaRPr>
        </a:p>
      </dgm:t>
    </dgm:pt>
    <dgm:pt modelId="{0755C853-4452-46E5-9E0B-C68FA8847B57}" type="sibTrans" cxnId="{DD8F74E6-D426-4E5F-9AFB-DC5D2AE5E6B4}">
      <dgm:prSet phldrT="1" phldr="0" custT="1"/>
      <dgm:spPr/>
    </dgm:pt>
    <dgm:pt modelId="{512020B3-B079-41DA-BD7A-A9FB1881BFCA}">
      <dgm:prSet custT="1"/>
      <dgm:spPr/>
      <dgm:t>
        <a:bodyPr/>
        <a:lstStyle/>
        <a:p>
          <a:r>
            <a:rPr lang="en-GB" sz="1300">
              <a:latin typeface="Aptos" panose="020B0004020202020204" pitchFamily="34" charset="0"/>
            </a:rPr>
            <a:t>Evaluated 10 sources using CRAAP </a:t>
          </a:r>
        </a:p>
      </dgm:t>
    </dgm:pt>
    <dgm:pt modelId="{E11BF93C-32E4-4F05-97AD-819A0F2AE180}" type="parTrans" cxnId="{E8C755CE-CED0-4B15-B1D6-C6BF2BF818A6}">
      <dgm:prSet/>
      <dgm:spPr/>
      <dgm:t>
        <a:bodyPr/>
        <a:lstStyle/>
        <a:p>
          <a:endParaRPr lang="en-GB" sz="1300">
            <a:latin typeface="Aptos" panose="020B0004020202020204" pitchFamily="34" charset="0"/>
          </a:endParaRPr>
        </a:p>
      </dgm:t>
    </dgm:pt>
    <dgm:pt modelId="{5424A516-6BEF-466D-B237-3A653B95E7B2}" type="sibTrans" cxnId="{E8C755CE-CED0-4B15-B1D6-C6BF2BF818A6}">
      <dgm:prSet phldrT="2" phldr="0" custT="1"/>
      <dgm:spPr/>
    </dgm:pt>
    <dgm:pt modelId="{78753CB2-9E00-4848-868A-8E71C9976322}">
      <dgm:prSet custT="1"/>
      <dgm:spPr/>
      <dgm:t>
        <a:bodyPr/>
        <a:lstStyle/>
        <a:p>
          <a:r>
            <a:rPr lang="en-GB" sz="1300">
              <a:latin typeface="Aptos" panose="020B0004020202020204" pitchFamily="34" charset="0"/>
            </a:rPr>
            <a:t>Selected the strongest five sources </a:t>
          </a:r>
        </a:p>
      </dgm:t>
    </dgm:pt>
    <dgm:pt modelId="{303435C3-648E-47C8-8935-41B65A816E4C}" type="parTrans" cxnId="{AC68663E-7CB1-4C45-8F89-0DD81D8667D6}">
      <dgm:prSet/>
      <dgm:spPr/>
      <dgm:t>
        <a:bodyPr/>
        <a:lstStyle/>
        <a:p>
          <a:endParaRPr lang="en-GB" sz="1300">
            <a:latin typeface="Aptos" panose="020B0004020202020204" pitchFamily="34" charset="0"/>
          </a:endParaRPr>
        </a:p>
      </dgm:t>
    </dgm:pt>
    <dgm:pt modelId="{44335A51-2312-43DA-8C05-2A3E344348A8}" type="sibTrans" cxnId="{AC68663E-7CB1-4C45-8F89-0DD81D8667D6}">
      <dgm:prSet phldrT="3" phldr="0" custT="1"/>
      <dgm:spPr/>
    </dgm:pt>
    <dgm:pt modelId="{21514156-4B18-44D6-90AD-28769DD7C365}">
      <dgm:prSet custT="1"/>
      <dgm:spPr/>
      <dgm:t>
        <a:bodyPr/>
        <a:lstStyle/>
        <a:p>
          <a:r>
            <a:rPr lang="en-GB" sz="1300">
              <a:latin typeface="Aptos" panose="020B0004020202020204" pitchFamily="34" charset="0"/>
            </a:rPr>
            <a:t>Analysed and compared their findings </a:t>
          </a:r>
        </a:p>
      </dgm:t>
    </dgm:pt>
    <dgm:pt modelId="{C2EB363A-04A3-428C-89F3-71D9DA42FB3E}" type="parTrans" cxnId="{E037E692-4D98-40E8-A587-A7AA0F4A1131}">
      <dgm:prSet/>
      <dgm:spPr/>
      <dgm:t>
        <a:bodyPr/>
        <a:lstStyle/>
        <a:p>
          <a:endParaRPr lang="en-GB" sz="1300">
            <a:latin typeface="Aptos" panose="020B0004020202020204" pitchFamily="34" charset="0"/>
          </a:endParaRPr>
        </a:p>
      </dgm:t>
    </dgm:pt>
    <dgm:pt modelId="{E28ED438-3D2F-4CD2-8EBF-5EFBC808BD4B}" type="sibTrans" cxnId="{E037E692-4D98-40E8-A587-A7AA0F4A1131}">
      <dgm:prSet phldrT="4" phldr="0" custT="1"/>
      <dgm:spPr/>
    </dgm:pt>
    <dgm:pt modelId="{BD417314-708A-43C4-9F65-5BCA172753F6}">
      <dgm:prSet custT="1"/>
      <dgm:spPr/>
      <dgm:t>
        <a:bodyPr/>
        <a:lstStyle/>
        <a:p>
          <a:r>
            <a:rPr lang="en-GB" sz="1300">
              <a:latin typeface="Aptos" panose="020B0004020202020204" pitchFamily="34" charset="0"/>
            </a:rPr>
            <a:t>Identified recurring ideas and developed possible themes</a:t>
          </a:r>
        </a:p>
      </dgm:t>
    </dgm:pt>
    <dgm:pt modelId="{68E1E794-A3DC-431C-A414-21D2B91C63A4}" type="parTrans" cxnId="{3871B170-7A80-4DA2-846F-11D74DA26886}">
      <dgm:prSet/>
      <dgm:spPr/>
      <dgm:t>
        <a:bodyPr/>
        <a:lstStyle/>
        <a:p>
          <a:endParaRPr lang="en-GB" sz="1300">
            <a:latin typeface="Aptos" panose="020B0004020202020204" pitchFamily="34" charset="0"/>
          </a:endParaRPr>
        </a:p>
      </dgm:t>
    </dgm:pt>
    <dgm:pt modelId="{99CB40DD-9CEF-4A83-BDE2-75B222C4A7E2}" type="sibTrans" cxnId="{3871B170-7A80-4DA2-846F-11D74DA26886}">
      <dgm:prSet phldrT="5" phldr="0" custT="1"/>
      <dgm:spPr/>
    </dgm:pt>
    <dgm:pt modelId="{72EEB9F5-0EE6-4628-A66D-3D19AFD3A722}" type="pres">
      <dgm:prSet presAssocID="{3DBE8E5A-A473-4C70-90AC-671D0E9C9138}" presName="Name0" presStyleCnt="0">
        <dgm:presLayoutVars>
          <dgm:dir/>
          <dgm:resizeHandles val="exact"/>
        </dgm:presLayoutVars>
      </dgm:prSet>
      <dgm:spPr/>
    </dgm:pt>
    <dgm:pt modelId="{325F1E8C-3B54-4840-A159-BA736FCFD82E}" type="pres">
      <dgm:prSet presAssocID="{3DBE8E5A-A473-4C70-90AC-671D0E9C9138}" presName="arrow" presStyleLbl="bgShp" presStyleIdx="0" presStyleCnt="1"/>
      <dgm:spPr/>
    </dgm:pt>
    <dgm:pt modelId="{3D8C6807-B2AD-47D3-B03E-2580EBB0C06C}" type="pres">
      <dgm:prSet presAssocID="{3DBE8E5A-A473-4C70-90AC-671D0E9C9138}" presName="points" presStyleCnt="0"/>
      <dgm:spPr/>
    </dgm:pt>
    <dgm:pt modelId="{13CAF031-3AC2-4001-8E6B-E03E5D3D2F0E}" type="pres">
      <dgm:prSet presAssocID="{4C47175F-450E-40C1-A533-76619E2E78EB}" presName="compositeA" presStyleCnt="0"/>
      <dgm:spPr/>
    </dgm:pt>
    <dgm:pt modelId="{2CC7FA7E-5331-4054-969E-E267ED25C4F4}" type="pres">
      <dgm:prSet presAssocID="{4C47175F-450E-40C1-A533-76619E2E78EB}" presName="textA" presStyleLbl="revTx" presStyleIdx="0" presStyleCnt="5">
        <dgm:presLayoutVars>
          <dgm:bulletEnabled val="1"/>
        </dgm:presLayoutVars>
      </dgm:prSet>
      <dgm:spPr/>
    </dgm:pt>
    <dgm:pt modelId="{0F6FF47E-58CC-484D-B9FF-3294D2B999C0}" type="pres">
      <dgm:prSet presAssocID="{4C47175F-450E-40C1-A533-76619E2E78EB}" presName="circleA" presStyleLbl="node1" presStyleIdx="0" presStyleCnt="5"/>
      <dgm:spPr/>
    </dgm:pt>
    <dgm:pt modelId="{F306B034-7220-4043-A8EB-3AD8A844F65C}" type="pres">
      <dgm:prSet presAssocID="{4C47175F-450E-40C1-A533-76619E2E78EB}" presName="spaceA" presStyleCnt="0"/>
      <dgm:spPr/>
    </dgm:pt>
    <dgm:pt modelId="{8353609B-6CAD-4232-9718-B2AF11DE2987}" type="pres">
      <dgm:prSet presAssocID="{0755C853-4452-46E5-9E0B-C68FA8847B57}" presName="space" presStyleCnt="0"/>
      <dgm:spPr/>
    </dgm:pt>
    <dgm:pt modelId="{59EF32F0-2B11-4971-8CD7-5802670D45DE}" type="pres">
      <dgm:prSet presAssocID="{512020B3-B079-41DA-BD7A-A9FB1881BFCA}" presName="compositeB" presStyleCnt="0"/>
      <dgm:spPr/>
    </dgm:pt>
    <dgm:pt modelId="{6F664572-1C53-4DFE-BF01-F8956E0E6907}" type="pres">
      <dgm:prSet presAssocID="{512020B3-B079-41DA-BD7A-A9FB1881BFCA}" presName="textB" presStyleLbl="revTx" presStyleIdx="1" presStyleCnt="5">
        <dgm:presLayoutVars>
          <dgm:bulletEnabled val="1"/>
        </dgm:presLayoutVars>
      </dgm:prSet>
      <dgm:spPr/>
    </dgm:pt>
    <dgm:pt modelId="{2A6457ED-AF2F-482E-8A8E-B4B4C1E5A59D}" type="pres">
      <dgm:prSet presAssocID="{512020B3-B079-41DA-BD7A-A9FB1881BFCA}" presName="circleB" presStyleLbl="node1" presStyleIdx="1" presStyleCnt="5"/>
      <dgm:spPr/>
    </dgm:pt>
    <dgm:pt modelId="{7971E615-F185-45FD-92F2-39AC94209C4C}" type="pres">
      <dgm:prSet presAssocID="{512020B3-B079-41DA-BD7A-A9FB1881BFCA}" presName="spaceB" presStyleCnt="0"/>
      <dgm:spPr/>
    </dgm:pt>
    <dgm:pt modelId="{DB20650A-D8E5-4F2D-BD42-C8505D22AAFB}" type="pres">
      <dgm:prSet presAssocID="{5424A516-6BEF-466D-B237-3A653B95E7B2}" presName="space" presStyleCnt="0"/>
      <dgm:spPr/>
    </dgm:pt>
    <dgm:pt modelId="{7B9A7790-68CD-4219-B46B-3CBB5AC2D026}" type="pres">
      <dgm:prSet presAssocID="{78753CB2-9E00-4848-868A-8E71C9976322}" presName="compositeA" presStyleCnt="0"/>
      <dgm:spPr/>
    </dgm:pt>
    <dgm:pt modelId="{1B739382-AB9E-4422-B590-6634E6B93B00}" type="pres">
      <dgm:prSet presAssocID="{78753CB2-9E00-4848-868A-8E71C9976322}" presName="textA" presStyleLbl="revTx" presStyleIdx="2" presStyleCnt="5">
        <dgm:presLayoutVars>
          <dgm:bulletEnabled val="1"/>
        </dgm:presLayoutVars>
      </dgm:prSet>
      <dgm:spPr/>
    </dgm:pt>
    <dgm:pt modelId="{920CE8AD-FE35-4F15-B0C1-54708432CF3F}" type="pres">
      <dgm:prSet presAssocID="{78753CB2-9E00-4848-868A-8E71C9976322}" presName="circleA" presStyleLbl="node1" presStyleIdx="2" presStyleCnt="5"/>
      <dgm:spPr/>
    </dgm:pt>
    <dgm:pt modelId="{9835D485-60B2-4061-9BD5-C8179B8E842A}" type="pres">
      <dgm:prSet presAssocID="{78753CB2-9E00-4848-868A-8E71C9976322}" presName="spaceA" presStyleCnt="0"/>
      <dgm:spPr/>
    </dgm:pt>
    <dgm:pt modelId="{C25D2095-7B5E-49E5-98E5-612D2D9A96EB}" type="pres">
      <dgm:prSet presAssocID="{44335A51-2312-43DA-8C05-2A3E344348A8}" presName="space" presStyleCnt="0"/>
      <dgm:spPr/>
    </dgm:pt>
    <dgm:pt modelId="{A7B8F346-154D-4700-8C41-4F1FECF3F1DF}" type="pres">
      <dgm:prSet presAssocID="{21514156-4B18-44D6-90AD-28769DD7C365}" presName="compositeB" presStyleCnt="0"/>
      <dgm:spPr/>
    </dgm:pt>
    <dgm:pt modelId="{5EE4A651-8F48-4C84-B7C0-F37C40D49BEE}" type="pres">
      <dgm:prSet presAssocID="{21514156-4B18-44D6-90AD-28769DD7C365}" presName="textB" presStyleLbl="revTx" presStyleIdx="3" presStyleCnt="5">
        <dgm:presLayoutVars>
          <dgm:bulletEnabled val="1"/>
        </dgm:presLayoutVars>
      </dgm:prSet>
      <dgm:spPr/>
    </dgm:pt>
    <dgm:pt modelId="{6D139692-05CF-4763-8EE1-35DF5DE90763}" type="pres">
      <dgm:prSet presAssocID="{21514156-4B18-44D6-90AD-28769DD7C365}" presName="circleB" presStyleLbl="node1" presStyleIdx="3" presStyleCnt="5"/>
      <dgm:spPr/>
    </dgm:pt>
    <dgm:pt modelId="{94AD4DE4-A3D0-4140-8B4D-6B7B26AC9091}" type="pres">
      <dgm:prSet presAssocID="{21514156-4B18-44D6-90AD-28769DD7C365}" presName="spaceB" presStyleCnt="0"/>
      <dgm:spPr/>
    </dgm:pt>
    <dgm:pt modelId="{76463C06-A8F1-4426-B1B9-A0FC898BFD05}" type="pres">
      <dgm:prSet presAssocID="{E28ED438-3D2F-4CD2-8EBF-5EFBC808BD4B}" presName="space" presStyleCnt="0"/>
      <dgm:spPr/>
    </dgm:pt>
    <dgm:pt modelId="{3061610A-B81E-49FD-A7A3-3C7800EC2F3B}" type="pres">
      <dgm:prSet presAssocID="{BD417314-708A-43C4-9F65-5BCA172753F6}" presName="compositeA" presStyleCnt="0"/>
      <dgm:spPr/>
    </dgm:pt>
    <dgm:pt modelId="{23013953-9146-4A96-89EA-84F3576F5975}" type="pres">
      <dgm:prSet presAssocID="{BD417314-708A-43C4-9F65-5BCA172753F6}" presName="textA" presStyleLbl="revTx" presStyleIdx="4" presStyleCnt="5">
        <dgm:presLayoutVars>
          <dgm:bulletEnabled val="1"/>
        </dgm:presLayoutVars>
      </dgm:prSet>
      <dgm:spPr/>
    </dgm:pt>
    <dgm:pt modelId="{AF0BE839-9A0C-4899-8FD3-916C3699F41A}" type="pres">
      <dgm:prSet presAssocID="{BD417314-708A-43C4-9F65-5BCA172753F6}" presName="circleA" presStyleLbl="node1" presStyleIdx="4" presStyleCnt="5"/>
      <dgm:spPr/>
    </dgm:pt>
    <dgm:pt modelId="{CA0AC399-4E47-4CF3-80BA-C9FE3B520F15}" type="pres">
      <dgm:prSet presAssocID="{BD417314-708A-43C4-9F65-5BCA172753F6}" presName="spaceA" presStyleCnt="0"/>
      <dgm:spPr/>
    </dgm:pt>
  </dgm:ptLst>
  <dgm:cxnLst>
    <dgm:cxn modelId="{AC68663E-7CB1-4C45-8F89-0DD81D8667D6}" srcId="{3DBE8E5A-A473-4C70-90AC-671D0E9C9138}" destId="{78753CB2-9E00-4848-868A-8E71C9976322}" srcOrd="2" destOrd="0" parTransId="{303435C3-648E-47C8-8935-41B65A816E4C}" sibTransId="{44335A51-2312-43DA-8C05-2A3E344348A8}"/>
    <dgm:cxn modelId="{DE3EA44F-DCAF-451B-92DF-E9C3F69EFDAA}" type="presOf" srcId="{21514156-4B18-44D6-90AD-28769DD7C365}" destId="{5EE4A651-8F48-4C84-B7C0-F37C40D49BEE}" srcOrd="0" destOrd="0" presId="urn:microsoft.com/office/officeart/2005/8/layout/hProcess11"/>
    <dgm:cxn modelId="{3871B170-7A80-4DA2-846F-11D74DA26886}" srcId="{3DBE8E5A-A473-4C70-90AC-671D0E9C9138}" destId="{BD417314-708A-43C4-9F65-5BCA172753F6}" srcOrd="4" destOrd="0" parTransId="{68E1E794-A3DC-431C-A414-21D2B91C63A4}" sibTransId="{99CB40DD-9CEF-4A83-BDE2-75B222C4A7E2}"/>
    <dgm:cxn modelId="{E037E692-4D98-40E8-A587-A7AA0F4A1131}" srcId="{3DBE8E5A-A473-4C70-90AC-671D0E9C9138}" destId="{21514156-4B18-44D6-90AD-28769DD7C365}" srcOrd="3" destOrd="0" parTransId="{C2EB363A-04A3-428C-89F3-71D9DA42FB3E}" sibTransId="{E28ED438-3D2F-4CD2-8EBF-5EFBC808BD4B}"/>
    <dgm:cxn modelId="{A4A7C294-5880-4E80-9AFA-85CCEA48CC62}" type="presOf" srcId="{3DBE8E5A-A473-4C70-90AC-671D0E9C9138}" destId="{72EEB9F5-0EE6-4628-A66D-3D19AFD3A722}" srcOrd="0" destOrd="0" presId="urn:microsoft.com/office/officeart/2005/8/layout/hProcess11"/>
    <dgm:cxn modelId="{687C0CB4-7508-4AC9-900B-418E9A21CB69}" type="presOf" srcId="{4C47175F-450E-40C1-A533-76619E2E78EB}" destId="{2CC7FA7E-5331-4054-969E-E267ED25C4F4}" srcOrd="0" destOrd="0" presId="urn:microsoft.com/office/officeart/2005/8/layout/hProcess11"/>
    <dgm:cxn modelId="{1DE422C8-F81D-4A05-897E-8FA6B0B13DB6}" type="presOf" srcId="{78753CB2-9E00-4848-868A-8E71C9976322}" destId="{1B739382-AB9E-4422-B590-6634E6B93B00}" srcOrd="0" destOrd="0" presId="urn:microsoft.com/office/officeart/2005/8/layout/hProcess11"/>
    <dgm:cxn modelId="{E8C755CE-CED0-4B15-B1D6-C6BF2BF818A6}" srcId="{3DBE8E5A-A473-4C70-90AC-671D0E9C9138}" destId="{512020B3-B079-41DA-BD7A-A9FB1881BFCA}" srcOrd="1" destOrd="0" parTransId="{E11BF93C-32E4-4F05-97AD-819A0F2AE180}" sibTransId="{5424A516-6BEF-466D-B237-3A653B95E7B2}"/>
    <dgm:cxn modelId="{A6981ED3-F1F3-4DCA-B86E-4BF0AF12DBBA}" type="presOf" srcId="{BD417314-708A-43C4-9F65-5BCA172753F6}" destId="{23013953-9146-4A96-89EA-84F3576F5975}" srcOrd="0" destOrd="0" presId="urn:microsoft.com/office/officeart/2005/8/layout/hProcess11"/>
    <dgm:cxn modelId="{DD8F74E6-D426-4E5F-9AFB-DC5D2AE5E6B4}" srcId="{3DBE8E5A-A473-4C70-90AC-671D0E9C9138}" destId="{4C47175F-450E-40C1-A533-76619E2E78EB}" srcOrd="0" destOrd="0" parTransId="{5891696E-3746-496C-9850-D7853A7508B4}" sibTransId="{0755C853-4452-46E5-9E0B-C68FA8847B57}"/>
    <dgm:cxn modelId="{ABEAEDEE-811C-42E4-B394-7087235C8003}" type="presOf" srcId="{512020B3-B079-41DA-BD7A-A9FB1881BFCA}" destId="{6F664572-1C53-4DFE-BF01-F8956E0E6907}" srcOrd="0" destOrd="0" presId="urn:microsoft.com/office/officeart/2005/8/layout/hProcess11"/>
    <dgm:cxn modelId="{49299CAD-01EC-4AA7-A9B0-8BEA013D1444}" type="presParOf" srcId="{72EEB9F5-0EE6-4628-A66D-3D19AFD3A722}" destId="{325F1E8C-3B54-4840-A159-BA736FCFD82E}" srcOrd="0" destOrd="0" presId="urn:microsoft.com/office/officeart/2005/8/layout/hProcess11"/>
    <dgm:cxn modelId="{B86A3BD3-3494-4BD8-B44A-F2E2D5DCE559}" type="presParOf" srcId="{72EEB9F5-0EE6-4628-A66D-3D19AFD3A722}" destId="{3D8C6807-B2AD-47D3-B03E-2580EBB0C06C}" srcOrd="1" destOrd="0" presId="urn:microsoft.com/office/officeart/2005/8/layout/hProcess11"/>
    <dgm:cxn modelId="{4BE6C142-AD64-4D0E-9FA8-642CF2771FB0}" type="presParOf" srcId="{3D8C6807-B2AD-47D3-B03E-2580EBB0C06C}" destId="{13CAF031-3AC2-4001-8E6B-E03E5D3D2F0E}" srcOrd="0" destOrd="0" presId="urn:microsoft.com/office/officeart/2005/8/layout/hProcess11"/>
    <dgm:cxn modelId="{58B4553F-AFA7-4132-A653-76A8A0C1B7E7}" type="presParOf" srcId="{13CAF031-3AC2-4001-8E6B-E03E5D3D2F0E}" destId="{2CC7FA7E-5331-4054-969E-E267ED25C4F4}" srcOrd="0" destOrd="0" presId="urn:microsoft.com/office/officeart/2005/8/layout/hProcess11"/>
    <dgm:cxn modelId="{B56F49DB-2E5F-476E-89AB-B65DF3ED17D0}" type="presParOf" srcId="{13CAF031-3AC2-4001-8E6B-E03E5D3D2F0E}" destId="{0F6FF47E-58CC-484D-B9FF-3294D2B999C0}" srcOrd="1" destOrd="0" presId="urn:microsoft.com/office/officeart/2005/8/layout/hProcess11"/>
    <dgm:cxn modelId="{85FF779A-DE27-4A33-A4E1-A98C075D4530}" type="presParOf" srcId="{13CAF031-3AC2-4001-8E6B-E03E5D3D2F0E}" destId="{F306B034-7220-4043-A8EB-3AD8A844F65C}" srcOrd="2" destOrd="0" presId="urn:microsoft.com/office/officeart/2005/8/layout/hProcess11"/>
    <dgm:cxn modelId="{EAC2B6B3-9F66-4F15-91E5-1D8DAE0249D3}" type="presParOf" srcId="{3D8C6807-B2AD-47D3-B03E-2580EBB0C06C}" destId="{8353609B-6CAD-4232-9718-B2AF11DE2987}" srcOrd="1" destOrd="0" presId="urn:microsoft.com/office/officeart/2005/8/layout/hProcess11"/>
    <dgm:cxn modelId="{26F77EAA-F0C8-4EB8-9D88-A6E52C4E0C1C}" type="presParOf" srcId="{3D8C6807-B2AD-47D3-B03E-2580EBB0C06C}" destId="{59EF32F0-2B11-4971-8CD7-5802670D45DE}" srcOrd="2" destOrd="0" presId="urn:microsoft.com/office/officeart/2005/8/layout/hProcess11"/>
    <dgm:cxn modelId="{FDE60B6A-6C24-4412-9AF6-0D27408188A8}" type="presParOf" srcId="{59EF32F0-2B11-4971-8CD7-5802670D45DE}" destId="{6F664572-1C53-4DFE-BF01-F8956E0E6907}" srcOrd="0" destOrd="0" presId="urn:microsoft.com/office/officeart/2005/8/layout/hProcess11"/>
    <dgm:cxn modelId="{3105999A-EC0E-44CA-B342-6EE737EDB609}" type="presParOf" srcId="{59EF32F0-2B11-4971-8CD7-5802670D45DE}" destId="{2A6457ED-AF2F-482E-8A8E-B4B4C1E5A59D}" srcOrd="1" destOrd="0" presId="urn:microsoft.com/office/officeart/2005/8/layout/hProcess11"/>
    <dgm:cxn modelId="{B46568C1-18C0-4CAF-AEC0-4540D2173CBD}" type="presParOf" srcId="{59EF32F0-2B11-4971-8CD7-5802670D45DE}" destId="{7971E615-F185-45FD-92F2-39AC94209C4C}" srcOrd="2" destOrd="0" presId="urn:microsoft.com/office/officeart/2005/8/layout/hProcess11"/>
    <dgm:cxn modelId="{9D21BA4F-5D6F-4C23-B9A6-5905B94BDAAF}" type="presParOf" srcId="{3D8C6807-B2AD-47D3-B03E-2580EBB0C06C}" destId="{DB20650A-D8E5-4F2D-BD42-C8505D22AAFB}" srcOrd="3" destOrd="0" presId="urn:microsoft.com/office/officeart/2005/8/layout/hProcess11"/>
    <dgm:cxn modelId="{16DE5DC2-3983-4D84-B699-09C2CF76582D}" type="presParOf" srcId="{3D8C6807-B2AD-47D3-B03E-2580EBB0C06C}" destId="{7B9A7790-68CD-4219-B46B-3CBB5AC2D026}" srcOrd="4" destOrd="0" presId="urn:microsoft.com/office/officeart/2005/8/layout/hProcess11"/>
    <dgm:cxn modelId="{0CA889B3-31B2-498E-8D41-87B70D3E3FEE}" type="presParOf" srcId="{7B9A7790-68CD-4219-B46B-3CBB5AC2D026}" destId="{1B739382-AB9E-4422-B590-6634E6B93B00}" srcOrd="0" destOrd="0" presId="urn:microsoft.com/office/officeart/2005/8/layout/hProcess11"/>
    <dgm:cxn modelId="{D8502035-0114-41E6-99F6-2C9EF42E6193}" type="presParOf" srcId="{7B9A7790-68CD-4219-B46B-3CBB5AC2D026}" destId="{920CE8AD-FE35-4F15-B0C1-54708432CF3F}" srcOrd="1" destOrd="0" presId="urn:microsoft.com/office/officeart/2005/8/layout/hProcess11"/>
    <dgm:cxn modelId="{77B4D9AC-1FFE-4A99-B9B0-45A54B01F0BA}" type="presParOf" srcId="{7B9A7790-68CD-4219-B46B-3CBB5AC2D026}" destId="{9835D485-60B2-4061-9BD5-C8179B8E842A}" srcOrd="2" destOrd="0" presId="urn:microsoft.com/office/officeart/2005/8/layout/hProcess11"/>
    <dgm:cxn modelId="{5B697660-8DD4-4867-9218-6361AC0B35B9}" type="presParOf" srcId="{3D8C6807-B2AD-47D3-B03E-2580EBB0C06C}" destId="{C25D2095-7B5E-49E5-98E5-612D2D9A96EB}" srcOrd="5" destOrd="0" presId="urn:microsoft.com/office/officeart/2005/8/layout/hProcess11"/>
    <dgm:cxn modelId="{0E5714DE-DA20-4831-9783-81188C8AD94D}" type="presParOf" srcId="{3D8C6807-B2AD-47D3-B03E-2580EBB0C06C}" destId="{A7B8F346-154D-4700-8C41-4F1FECF3F1DF}" srcOrd="6" destOrd="0" presId="urn:microsoft.com/office/officeart/2005/8/layout/hProcess11"/>
    <dgm:cxn modelId="{3FB35302-05D5-41ED-9F77-C980C2FB09B6}" type="presParOf" srcId="{A7B8F346-154D-4700-8C41-4F1FECF3F1DF}" destId="{5EE4A651-8F48-4C84-B7C0-F37C40D49BEE}" srcOrd="0" destOrd="0" presId="urn:microsoft.com/office/officeart/2005/8/layout/hProcess11"/>
    <dgm:cxn modelId="{B5677AA3-4B14-433D-B1DC-68A6DE9B8F0C}" type="presParOf" srcId="{A7B8F346-154D-4700-8C41-4F1FECF3F1DF}" destId="{6D139692-05CF-4763-8EE1-35DF5DE90763}" srcOrd="1" destOrd="0" presId="urn:microsoft.com/office/officeart/2005/8/layout/hProcess11"/>
    <dgm:cxn modelId="{067E14B6-C076-4C9C-8442-979239E68632}" type="presParOf" srcId="{A7B8F346-154D-4700-8C41-4F1FECF3F1DF}" destId="{94AD4DE4-A3D0-4140-8B4D-6B7B26AC9091}" srcOrd="2" destOrd="0" presId="urn:microsoft.com/office/officeart/2005/8/layout/hProcess11"/>
    <dgm:cxn modelId="{5925B075-941A-486A-B115-7530A4746A97}" type="presParOf" srcId="{3D8C6807-B2AD-47D3-B03E-2580EBB0C06C}" destId="{76463C06-A8F1-4426-B1B9-A0FC898BFD05}" srcOrd="7" destOrd="0" presId="urn:microsoft.com/office/officeart/2005/8/layout/hProcess11"/>
    <dgm:cxn modelId="{8D17C445-5B88-49AC-AE24-C14DA1F73165}" type="presParOf" srcId="{3D8C6807-B2AD-47D3-B03E-2580EBB0C06C}" destId="{3061610A-B81E-49FD-A7A3-3C7800EC2F3B}" srcOrd="8" destOrd="0" presId="urn:microsoft.com/office/officeart/2005/8/layout/hProcess11"/>
    <dgm:cxn modelId="{625E44D2-B20F-4173-94A8-E060F950DD26}" type="presParOf" srcId="{3061610A-B81E-49FD-A7A3-3C7800EC2F3B}" destId="{23013953-9146-4A96-89EA-84F3576F5975}" srcOrd="0" destOrd="0" presId="urn:microsoft.com/office/officeart/2005/8/layout/hProcess11"/>
    <dgm:cxn modelId="{69A9D3BB-B875-4FCC-B484-ECD085881075}" type="presParOf" srcId="{3061610A-B81E-49FD-A7A3-3C7800EC2F3B}" destId="{AF0BE839-9A0C-4899-8FD3-916C3699F41A}" srcOrd="1" destOrd="0" presId="urn:microsoft.com/office/officeart/2005/8/layout/hProcess11"/>
    <dgm:cxn modelId="{F3F53BA4-1B97-463F-80C2-E79A21C55EFE}" type="presParOf" srcId="{3061610A-B81E-49FD-A7A3-3C7800EC2F3B}" destId="{CA0AC399-4E47-4CF3-80BA-C9FE3B520F15}"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E496B0E-2CAD-4BD0-BD13-FB7AB93262BE}"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GB"/>
        </a:p>
      </dgm:t>
    </dgm:pt>
    <dgm:pt modelId="{571EB207-111F-4613-B5FE-1AF7501A4E7B}">
      <dgm:prSet custT="1"/>
      <dgm:spPr/>
      <dgm:t>
        <a:bodyPr/>
        <a:lstStyle/>
        <a:p>
          <a:r>
            <a:rPr lang="en-GB" sz="1300" b="0" dirty="0">
              <a:latin typeface="Aptos" panose="020B0004020202020204" pitchFamily="34" charset="0"/>
            </a:rPr>
            <a:t>Recruit participants</a:t>
          </a:r>
        </a:p>
      </dgm:t>
    </dgm:pt>
    <dgm:pt modelId="{4E86BB56-32F6-425E-877C-20924EA8E640}" type="parTrans" cxnId="{EC7311D8-CEFB-496B-9403-5B10D3D237F2}">
      <dgm:prSet/>
      <dgm:spPr/>
      <dgm:t>
        <a:bodyPr/>
        <a:lstStyle/>
        <a:p>
          <a:endParaRPr lang="en-GB" sz="1300" b="0" dirty="0">
            <a:latin typeface="Aptos" panose="020B0004020202020204" pitchFamily="34" charset="0"/>
          </a:endParaRPr>
        </a:p>
      </dgm:t>
    </dgm:pt>
    <dgm:pt modelId="{ED1D76D8-E4AF-4075-AF36-2C77C1B934C9}" type="sibTrans" cxnId="{EC7311D8-CEFB-496B-9403-5B10D3D237F2}">
      <dgm:prSet/>
      <dgm:spPr/>
      <dgm:t>
        <a:bodyPr/>
        <a:lstStyle/>
        <a:p>
          <a:endParaRPr lang="en-GB" sz="1300" b="0" dirty="0">
            <a:latin typeface="Aptos" panose="020B0004020202020204" pitchFamily="34" charset="0"/>
          </a:endParaRPr>
        </a:p>
      </dgm:t>
    </dgm:pt>
    <dgm:pt modelId="{F9E8D7C2-6165-43E8-955D-C4C414FA44D0}">
      <dgm:prSet custT="1"/>
      <dgm:spPr/>
      <dgm:t>
        <a:bodyPr/>
        <a:lstStyle/>
        <a:p>
          <a:r>
            <a:rPr lang="en-GB" sz="1300" b="0" dirty="0">
              <a:latin typeface="Aptos" panose="020B0004020202020204" pitchFamily="34" charset="0"/>
            </a:rPr>
            <a:t>Conduct interviews or focus groups</a:t>
          </a:r>
        </a:p>
      </dgm:t>
    </dgm:pt>
    <dgm:pt modelId="{C33300CF-579C-4469-A2EA-E42A84D28741}" type="parTrans" cxnId="{F1B90999-9AA7-4A3C-BDA4-90C3E7C06295}">
      <dgm:prSet/>
      <dgm:spPr/>
      <dgm:t>
        <a:bodyPr/>
        <a:lstStyle/>
        <a:p>
          <a:endParaRPr lang="en-GB" sz="1300" b="0" dirty="0">
            <a:latin typeface="Aptos" panose="020B0004020202020204" pitchFamily="34" charset="0"/>
          </a:endParaRPr>
        </a:p>
      </dgm:t>
    </dgm:pt>
    <dgm:pt modelId="{39EF571C-9FAB-4B6A-BB4D-160EDB1B1796}" type="sibTrans" cxnId="{F1B90999-9AA7-4A3C-BDA4-90C3E7C06295}">
      <dgm:prSet/>
      <dgm:spPr/>
      <dgm:t>
        <a:bodyPr/>
        <a:lstStyle/>
        <a:p>
          <a:endParaRPr lang="en-GB" sz="1300" b="0" dirty="0">
            <a:latin typeface="Aptos" panose="020B0004020202020204" pitchFamily="34" charset="0"/>
          </a:endParaRPr>
        </a:p>
      </dgm:t>
    </dgm:pt>
    <dgm:pt modelId="{1D074C1C-12B7-4365-AE62-D9C8445ED43A}">
      <dgm:prSet custT="1"/>
      <dgm:spPr/>
      <dgm:t>
        <a:bodyPr/>
        <a:lstStyle/>
        <a:p>
          <a:r>
            <a:rPr lang="en-GB" sz="1300" b="0" dirty="0">
              <a:latin typeface="Aptos" panose="020B0004020202020204" pitchFamily="34" charset="0"/>
            </a:rPr>
            <a:t>Distribute questionnaires or surveys</a:t>
          </a:r>
        </a:p>
      </dgm:t>
    </dgm:pt>
    <dgm:pt modelId="{A6D8B115-126E-4DDC-B396-C58A0BCC1C61}" type="parTrans" cxnId="{A4CCD406-C365-417B-9DF8-87DF2E307D4B}">
      <dgm:prSet/>
      <dgm:spPr/>
      <dgm:t>
        <a:bodyPr/>
        <a:lstStyle/>
        <a:p>
          <a:endParaRPr lang="en-GB" sz="1300" b="0" dirty="0">
            <a:latin typeface="Aptos" panose="020B0004020202020204" pitchFamily="34" charset="0"/>
          </a:endParaRPr>
        </a:p>
      </dgm:t>
    </dgm:pt>
    <dgm:pt modelId="{19332C72-47AB-4263-9BF9-61E5731E6DF1}" type="sibTrans" cxnId="{A4CCD406-C365-417B-9DF8-87DF2E307D4B}">
      <dgm:prSet/>
      <dgm:spPr/>
      <dgm:t>
        <a:bodyPr/>
        <a:lstStyle/>
        <a:p>
          <a:endParaRPr lang="en-GB" sz="1300" b="0" dirty="0">
            <a:latin typeface="Aptos" panose="020B0004020202020204" pitchFamily="34" charset="0"/>
          </a:endParaRPr>
        </a:p>
      </dgm:t>
    </dgm:pt>
    <dgm:pt modelId="{987B5B05-FE16-4436-8EDD-253ED47B9137}">
      <dgm:prSet custT="1"/>
      <dgm:spPr/>
      <dgm:t>
        <a:bodyPr/>
        <a:lstStyle/>
        <a:p>
          <a:r>
            <a:rPr lang="en-GB" sz="1300" b="0" dirty="0">
              <a:latin typeface="Aptos" panose="020B0004020202020204" pitchFamily="34" charset="0"/>
            </a:rPr>
            <a:t>Carry out observations</a:t>
          </a:r>
        </a:p>
      </dgm:t>
    </dgm:pt>
    <dgm:pt modelId="{542477C1-F8A4-4DB8-BB19-CFB3D0CBB7E5}" type="parTrans" cxnId="{ADDCA4A1-F823-4319-AA47-1FF238C29F47}">
      <dgm:prSet/>
      <dgm:spPr/>
      <dgm:t>
        <a:bodyPr/>
        <a:lstStyle/>
        <a:p>
          <a:endParaRPr lang="en-GB" sz="1300" b="0" dirty="0">
            <a:latin typeface="Aptos" panose="020B0004020202020204" pitchFamily="34" charset="0"/>
          </a:endParaRPr>
        </a:p>
      </dgm:t>
    </dgm:pt>
    <dgm:pt modelId="{770BB863-EFA6-4A0B-9092-0041D47DE61D}" type="sibTrans" cxnId="{ADDCA4A1-F823-4319-AA47-1FF238C29F47}">
      <dgm:prSet/>
      <dgm:spPr/>
      <dgm:t>
        <a:bodyPr/>
        <a:lstStyle/>
        <a:p>
          <a:endParaRPr lang="en-GB" sz="1300" b="0" dirty="0">
            <a:latin typeface="Aptos" panose="020B0004020202020204" pitchFamily="34" charset="0"/>
          </a:endParaRPr>
        </a:p>
      </dgm:t>
    </dgm:pt>
    <dgm:pt modelId="{2ADF6666-39E9-4F08-A3F5-FD26C1C584B8}">
      <dgm:prSet custT="1"/>
      <dgm:spPr/>
      <dgm:t>
        <a:bodyPr/>
        <a:lstStyle/>
        <a:p>
          <a:r>
            <a:rPr lang="en-GB" sz="1300" b="0" dirty="0">
              <a:latin typeface="Aptos" panose="020B0004020202020204" pitchFamily="34" charset="0"/>
            </a:rPr>
            <a:t>Collect personal or confidential information</a:t>
          </a:r>
        </a:p>
      </dgm:t>
    </dgm:pt>
    <dgm:pt modelId="{DA6F2F3B-5A8D-4703-9558-42C9930FAD54}" type="parTrans" cxnId="{988B5433-31C7-4CBB-BF22-CBD5D7BF18D5}">
      <dgm:prSet/>
      <dgm:spPr/>
      <dgm:t>
        <a:bodyPr/>
        <a:lstStyle/>
        <a:p>
          <a:endParaRPr lang="en-GB" sz="1300" b="0" dirty="0">
            <a:latin typeface="Aptos" panose="020B0004020202020204" pitchFamily="34" charset="0"/>
          </a:endParaRPr>
        </a:p>
      </dgm:t>
    </dgm:pt>
    <dgm:pt modelId="{769714F8-F639-4C2A-B7F1-54EE992500C5}" type="sibTrans" cxnId="{988B5433-31C7-4CBB-BF22-CBD5D7BF18D5}">
      <dgm:prSet/>
      <dgm:spPr/>
      <dgm:t>
        <a:bodyPr/>
        <a:lstStyle/>
        <a:p>
          <a:endParaRPr lang="en-GB" sz="1300" b="0" dirty="0">
            <a:latin typeface="Aptos" panose="020B0004020202020204" pitchFamily="34" charset="0"/>
          </a:endParaRPr>
        </a:p>
      </dgm:t>
    </dgm:pt>
    <dgm:pt modelId="{925E2920-D806-4D3A-89E5-479DCFBCA95A}">
      <dgm:prSet custT="1"/>
      <dgm:spPr/>
      <dgm:t>
        <a:bodyPr/>
        <a:lstStyle/>
        <a:p>
          <a:r>
            <a:rPr lang="en-GB" sz="1300" b="0" dirty="0">
              <a:latin typeface="Aptos" panose="020B0004020202020204" pitchFamily="34" charset="0"/>
            </a:rPr>
            <a:t>Create or present new primary data</a:t>
          </a:r>
        </a:p>
      </dgm:t>
    </dgm:pt>
    <dgm:pt modelId="{F537FFE4-C1FC-4159-A3F5-BB3686896178}" type="parTrans" cxnId="{6E99763C-0043-4FEC-805E-46C2606F1008}">
      <dgm:prSet/>
      <dgm:spPr/>
      <dgm:t>
        <a:bodyPr/>
        <a:lstStyle/>
        <a:p>
          <a:endParaRPr lang="en-GB" sz="1300" b="0" dirty="0">
            <a:latin typeface="Aptos" panose="020B0004020202020204" pitchFamily="34" charset="0"/>
          </a:endParaRPr>
        </a:p>
      </dgm:t>
    </dgm:pt>
    <dgm:pt modelId="{3DD392F1-C3A1-44A1-A18D-9D9DA20AFC06}" type="sibTrans" cxnId="{6E99763C-0043-4FEC-805E-46C2606F1008}">
      <dgm:prSet/>
      <dgm:spPr/>
      <dgm:t>
        <a:bodyPr/>
        <a:lstStyle/>
        <a:p>
          <a:endParaRPr lang="en-GB" sz="1300" b="0" dirty="0">
            <a:latin typeface="Aptos" panose="020B0004020202020204" pitchFamily="34" charset="0"/>
          </a:endParaRPr>
        </a:p>
      </dgm:t>
    </dgm:pt>
    <dgm:pt modelId="{A4688AB2-D686-40AA-AF57-9AAFBE838E1E}" type="pres">
      <dgm:prSet presAssocID="{9E496B0E-2CAD-4BD0-BD13-FB7AB93262BE}" presName="compositeShape" presStyleCnt="0">
        <dgm:presLayoutVars>
          <dgm:chMax val="7"/>
          <dgm:dir/>
          <dgm:resizeHandles val="exact"/>
        </dgm:presLayoutVars>
      </dgm:prSet>
      <dgm:spPr/>
    </dgm:pt>
    <dgm:pt modelId="{62251005-9EC2-4987-8582-EA082283A707}" type="pres">
      <dgm:prSet presAssocID="{571EB207-111F-4613-B5FE-1AF7501A4E7B}" presName="circ1" presStyleLbl="vennNode1" presStyleIdx="0" presStyleCnt="6"/>
      <dgm:spPr/>
    </dgm:pt>
    <dgm:pt modelId="{A5175767-A606-460C-840C-EF1154D14608}" type="pres">
      <dgm:prSet presAssocID="{571EB207-111F-4613-B5FE-1AF7501A4E7B}" presName="circ1Tx" presStyleLbl="revTx" presStyleIdx="0" presStyleCnt="0">
        <dgm:presLayoutVars>
          <dgm:chMax val="0"/>
          <dgm:chPref val="0"/>
          <dgm:bulletEnabled val="1"/>
        </dgm:presLayoutVars>
      </dgm:prSet>
      <dgm:spPr/>
    </dgm:pt>
    <dgm:pt modelId="{F05FBCD2-ED9E-461A-B1B4-3087CE95ECF5}" type="pres">
      <dgm:prSet presAssocID="{F9E8D7C2-6165-43E8-955D-C4C414FA44D0}" presName="circ2" presStyleLbl="vennNode1" presStyleIdx="1" presStyleCnt="6"/>
      <dgm:spPr/>
    </dgm:pt>
    <dgm:pt modelId="{059194A9-6B5F-41E5-9019-8C4A6378A80B}" type="pres">
      <dgm:prSet presAssocID="{F9E8D7C2-6165-43E8-955D-C4C414FA44D0}" presName="circ2Tx" presStyleLbl="revTx" presStyleIdx="0" presStyleCnt="0">
        <dgm:presLayoutVars>
          <dgm:chMax val="0"/>
          <dgm:chPref val="0"/>
          <dgm:bulletEnabled val="1"/>
        </dgm:presLayoutVars>
      </dgm:prSet>
      <dgm:spPr/>
    </dgm:pt>
    <dgm:pt modelId="{CDD5C5F2-77F5-4C87-91FB-CAD24B3D8251}" type="pres">
      <dgm:prSet presAssocID="{1D074C1C-12B7-4365-AE62-D9C8445ED43A}" presName="circ3" presStyleLbl="vennNode1" presStyleIdx="2" presStyleCnt="6"/>
      <dgm:spPr/>
    </dgm:pt>
    <dgm:pt modelId="{9D401B30-0D89-4454-98F1-B77344D2E91D}" type="pres">
      <dgm:prSet presAssocID="{1D074C1C-12B7-4365-AE62-D9C8445ED43A}" presName="circ3Tx" presStyleLbl="revTx" presStyleIdx="0" presStyleCnt="0">
        <dgm:presLayoutVars>
          <dgm:chMax val="0"/>
          <dgm:chPref val="0"/>
          <dgm:bulletEnabled val="1"/>
        </dgm:presLayoutVars>
      </dgm:prSet>
      <dgm:spPr/>
    </dgm:pt>
    <dgm:pt modelId="{49937F85-82FD-4E98-9C57-5EBE055B0E08}" type="pres">
      <dgm:prSet presAssocID="{987B5B05-FE16-4436-8EDD-253ED47B9137}" presName="circ4" presStyleLbl="vennNode1" presStyleIdx="3" presStyleCnt="6"/>
      <dgm:spPr/>
    </dgm:pt>
    <dgm:pt modelId="{F307B558-2BFE-4ED5-9EDA-F5DC1D2473F6}" type="pres">
      <dgm:prSet presAssocID="{987B5B05-FE16-4436-8EDD-253ED47B9137}" presName="circ4Tx" presStyleLbl="revTx" presStyleIdx="0" presStyleCnt="0">
        <dgm:presLayoutVars>
          <dgm:chMax val="0"/>
          <dgm:chPref val="0"/>
          <dgm:bulletEnabled val="1"/>
        </dgm:presLayoutVars>
      </dgm:prSet>
      <dgm:spPr/>
    </dgm:pt>
    <dgm:pt modelId="{92C9E6CF-AE71-40C8-949A-7CBDCE481A23}" type="pres">
      <dgm:prSet presAssocID="{2ADF6666-39E9-4F08-A3F5-FD26C1C584B8}" presName="circ5" presStyleLbl="vennNode1" presStyleIdx="4" presStyleCnt="6"/>
      <dgm:spPr/>
    </dgm:pt>
    <dgm:pt modelId="{A20652E4-4C86-413C-BDE7-A2ED0992CCE7}" type="pres">
      <dgm:prSet presAssocID="{2ADF6666-39E9-4F08-A3F5-FD26C1C584B8}" presName="circ5Tx" presStyleLbl="revTx" presStyleIdx="0" presStyleCnt="0">
        <dgm:presLayoutVars>
          <dgm:chMax val="0"/>
          <dgm:chPref val="0"/>
          <dgm:bulletEnabled val="1"/>
        </dgm:presLayoutVars>
      </dgm:prSet>
      <dgm:spPr/>
    </dgm:pt>
    <dgm:pt modelId="{F7824714-D495-49E2-AE7A-A58C5E6695A1}" type="pres">
      <dgm:prSet presAssocID="{925E2920-D806-4D3A-89E5-479DCFBCA95A}" presName="circ6" presStyleLbl="vennNode1" presStyleIdx="5" presStyleCnt="6"/>
      <dgm:spPr/>
    </dgm:pt>
    <dgm:pt modelId="{61556D08-F5C9-4EF1-B4EC-F453F4FF4576}" type="pres">
      <dgm:prSet presAssocID="{925E2920-D806-4D3A-89E5-479DCFBCA95A}" presName="circ6Tx" presStyleLbl="revTx" presStyleIdx="0" presStyleCnt="0">
        <dgm:presLayoutVars>
          <dgm:chMax val="0"/>
          <dgm:chPref val="0"/>
          <dgm:bulletEnabled val="1"/>
        </dgm:presLayoutVars>
      </dgm:prSet>
      <dgm:spPr/>
    </dgm:pt>
  </dgm:ptLst>
  <dgm:cxnLst>
    <dgm:cxn modelId="{A4CCD406-C365-417B-9DF8-87DF2E307D4B}" srcId="{9E496B0E-2CAD-4BD0-BD13-FB7AB93262BE}" destId="{1D074C1C-12B7-4365-AE62-D9C8445ED43A}" srcOrd="2" destOrd="0" parTransId="{A6D8B115-126E-4DDC-B396-C58A0BCC1C61}" sibTransId="{19332C72-47AB-4263-9BF9-61E5731E6DF1}"/>
    <dgm:cxn modelId="{CD1A8313-A635-4339-955F-C973E74FDCFC}" type="presOf" srcId="{571EB207-111F-4613-B5FE-1AF7501A4E7B}" destId="{A5175767-A606-460C-840C-EF1154D14608}" srcOrd="0" destOrd="0" presId="urn:microsoft.com/office/officeart/2005/8/layout/venn1"/>
    <dgm:cxn modelId="{0448FD1D-A670-4C8F-BBD8-9B39824CE01A}" type="presOf" srcId="{2ADF6666-39E9-4F08-A3F5-FD26C1C584B8}" destId="{A20652E4-4C86-413C-BDE7-A2ED0992CCE7}" srcOrd="0" destOrd="0" presId="urn:microsoft.com/office/officeart/2005/8/layout/venn1"/>
    <dgm:cxn modelId="{988B5433-31C7-4CBB-BF22-CBD5D7BF18D5}" srcId="{9E496B0E-2CAD-4BD0-BD13-FB7AB93262BE}" destId="{2ADF6666-39E9-4F08-A3F5-FD26C1C584B8}" srcOrd="4" destOrd="0" parTransId="{DA6F2F3B-5A8D-4703-9558-42C9930FAD54}" sibTransId="{769714F8-F639-4C2A-B7F1-54EE992500C5}"/>
    <dgm:cxn modelId="{6E99763C-0043-4FEC-805E-46C2606F1008}" srcId="{9E496B0E-2CAD-4BD0-BD13-FB7AB93262BE}" destId="{925E2920-D806-4D3A-89E5-479DCFBCA95A}" srcOrd="5" destOrd="0" parTransId="{F537FFE4-C1FC-4159-A3F5-BB3686896178}" sibTransId="{3DD392F1-C3A1-44A1-A18D-9D9DA20AFC06}"/>
    <dgm:cxn modelId="{03A8B447-FF3C-434D-A6D8-FAF4D4BD2A7F}" type="presOf" srcId="{F9E8D7C2-6165-43E8-955D-C4C414FA44D0}" destId="{059194A9-6B5F-41E5-9019-8C4A6378A80B}" srcOrd="0" destOrd="0" presId="urn:microsoft.com/office/officeart/2005/8/layout/venn1"/>
    <dgm:cxn modelId="{FE18457A-8488-4F24-BDC0-1D39848C340F}" type="presOf" srcId="{925E2920-D806-4D3A-89E5-479DCFBCA95A}" destId="{61556D08-F5C9-4EF1-B4EC-F453F4FF4576}" srcOrd="0" destOrd="0" presId="urn:microsoft.com/office/officeart/2005/8/layout/venn1"/>
    <dgm:cxn modelId="{63280884-4D52-41F3-AAD6-593DCF705FF9}" type="presOf" srcId="{987B5B05-FE16-4436-8EDD-253ED47B9137}" destId="{F307B558-2BFE-4ED5-9EDA-F5DC1D2473F6}" srcOrd="0" destOrd="0" presId="urn:microsoft.com/office/officeart/2005/8/layout/venn1"/>
    <dgm:cxn modelId="{10156F90-F8B4-452C-AC71-0155755E3323}" type="presOf" srcId="{1D074C1C-12B7-4365-AE62-D9C8445ED43A}" destId="{9D401B30-0D89-4454-98F1-B77344D2E91D}" srcOrd="0" destOrd="0" presId="urn:microsoft.com/office/officeart/2005/8/layout/venn1"/>
    <dgm:cxn modelId="{F1B90999-9AA7-4A3C-BDA4-90C3E7C06295}" srcId="{9E496B0E-2CAD-4BD0-BD13-FB7AB93262BE}" destId="{F9E8D7C2-6165-43E8-955D-C4C414FA44D0}" srcOrd="1" destOrd="0" parTransId="{C33300CF-579C-4469-A2EA-E42A84D28741}" sibTransId="{39EF571C-9FAB-4B6A-BB4D-160EDB1B1796}"/>
    <dgm:cxn modelId="{ADDCA4A1-F823-4319-AA47-1FF238C29F47}" srcId="{9E496B0E-2CAD-4BD0-BD13-FB7AB93262BE}" destId="{987B5B05-FE16-4436-8EDD-253ED47B9137}" srcOrd="3" destOrd="0" parTransId="{542477C1-F8A4-4DB8-BB19-CFB3D0CBB7E5}" sibTransId="{770BB863-EFA6-4A0B-9092-0041D47DE61D}"/>
    <dgm:cxn modelId="{EC7311D8-CEFB-496B-9403-5B10D3D237F2}" srcId="{9E496B0E-2CAD-4BD0-BD13-FB7AB93262BE}" destId="{571EB207-111F-4613-B5FE-1AF7501A4E7B}" srcOrd="0" destOrd="0" parTransId="{4E86BB56-32F6-425E-877C-20924EA8E640}" sibTransId="{ED1D76D8-E4AF-4075-AF36-2C77C1B934C9}"/>
    <dgm:cxn modelId="{0863C9FD-7BD9-4276-9F5D-A8F875C57882}" type="presOf" srcId="{9E496B0E-2CAD-4BD0-BD13-FB7AB93262BE}" destId="{A4688AB2-D686-40AA-AF57-9AAFBE838E1E}" srcOrd="0" destOrd="0" presId="urn:microsoft.com/office/officeart/2005/8/layout/venn1"/>
    <dgm:cxn modelId="{0A6E06B4-7D61-4419-99F1-294837CF897E}" type="presParOf" srcId="{A4688AB2-D686-40AA-AF57-9AAFBE838E1E}" destId="{62251005-9EC2-4987-8582-EA082283A707}" srcOrd="0" destOrd="0" presId="urn:microsoft.com/office/officeart/2005/8/layout/venn1"/>
    <dgm:cxn modelId="{ECDB8008-094E-4C56-9F57-9F233701FBFA}" type="presParOf" srcId="{A4688AB2-D686-40AA-AF57-9AAFBE838E1E}" destId="{A5175767-A606-460C-840C-EF1154D14608}" srcOrd="1" destOrd="0" presId="urn:microsoft.com/office/officeart/2005/8/layout/venn1"/>
    <dgm:cxn modelId="{BA55F29E-BED5-4BEF-987F-143B08040CFA}" type="presParOf" srcId="{A4688AB2-D686-40AA-AF57-9AAFBE838E1E}" destId="{F05FBCD2-ED9E-461A-B1B4-3087CE95ECF5}" srcOrd="2" destOrd="0" presId="urn:microsoft.com/office/officeart/2005/8/layout/venn1"/>
    <dgm:cxn modelId="{BB9B298F-56EB-42ED-B9C4-D660B6990BBD}" type="presParOf" srcId="{A4688AB2-D686-40AA-AF57-9AAFBE838E1E}" destId="{059194A9-6B5F-41E5-9019-8C4A6378A80B}" srcOrd="3" destOrd="0" presId="urn:microsoft.com/office/officeart/2005/8/layout/venn1"/>
    <dgm:cxn modelId="{C3482B25-C471-4B89-BF9F-18B63EB3B68F}" type="presParOf" srcId="{A4688AB2-D686-40AA-AF57-9AAFBE838E1E}" destId="{CDD5C5F2-77F5-4C87-91FB-CAD24B3D8251}" srcOrd="4" destOrd="0" presId="urn:microsoft.com/office/officeart/2005/8/layout/venn1"/>
    <dgm:cxn modelId="{1D63B332-2A81-4603-BF1E-1A1A4F759B0F}" type="presParOf" srcId="{A4688AB2-D686-40AA-AF57-9AAFBE838E1E}" destId="{9D401B30-0D89-4454-98F1-B77344D2E91D}" srcOrd="5" destOrd="0" presId="urn:microsoft.com/office/officeart/2005/8/layout/venn1"/>
    <dgm:cxn modelId="{B652A726-685A-41A4-9232-18F61B4D0099}" type="presParOf" srcId="{A4688AB2-D686-40AA-AF57-9AAFBE838E1E}" destId="{49937F85-82FD-4E98-9C57-5EBE055B0E08}" srcOrd="6" destOrd="0" presId="urn:microsoft.com/office/officeart/2005/8/layout/venn1"/>
    <dgm:cxn modelId="{692BFA48-71C5-4523-9860-3D04486300F2}" type="presParOf" srcId="{A4688AB2-D686-40AA-AF57-9AAFBE838E1E}" destId="{F307B558-2BFE-4ED5-9EDA-F5DC1D2473F6}" srcOrd="7" destOrd="0" presId="urn:microsoft.com/office/officeart/2005/8/layout/venn1"/>
    <dgm:cxn modelId="{86F87E40-3C0F-4625-A63A-B5BA4AFE76C3}" type="presParOf" srcId="{A4688AB2-D686-40AA-AF57-9AAFBE838E1E}" destId="{92C9E6CF-AE71-40C8-949A-7CBDCE481A23}" srcOrd="8" destOrd="0" presId="urn:microsoft.com/office/officeart/2005/8/layout/venn1"/>
    <dgm:cxn modelId="{E3F4C51D-58AD-4173-AD9F-12978ADB0057}" type="presParOf" srcId="{A4688AB2-D686-40AA-AF57-9AAFBE838E1E}" destId="{A20652E4-4C86-413C-BDE7-A2ED0992CCE7}" srcOrd="9" destOrd="0" presId="urn:microsoft.com/office/officeart/2005/8/layout/venn1"/>
    <dgm:cxn modelId="{899831B3-00D8-4931-9FB0-744A201A7345}" type="presParOf" srcId="{A4688AB2-D686-40AA-AF57-9AAFBE838E1E}" destId="{F7824714-D495-49E2-AE7A-A58C5E6695A1}" srcOrd="10" destOrd="0" presId="urn:microsoft.com/office/officeart/2005/8/layout/venn1"/>
    <dgm:cxn modelId="{1B4A1EEE-86B9-4D92-9B43-7DA61E48C978}" type="presParOf" srcId="{A4688AB2-D686-40AA-AF57-9AAFBE838E1E}" destId="{61556D08-F5C9-4EF1-B4EC-F453F4FF4576}" srcOrd="11"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B4BB6EF-BFA1-4679-8D75-AF6CD2537D58}"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F342DCA2-ECB7-468C-B659-1C69C5DB917C}">
      <dgm:prSet/>
      <dgm:spPr/>
      <dgm:t>
        <a:bodyPr/>
        <a:lstStyle/>
        <a:p>
          <a:r>
            <a:rPr lang="en-GB" dirty="0">
              <a:latin typeface="Aptos" panose="020B0004020202020204" pitchFamily="34" charset="0"/>
            </a:rPr>
            <a:t>Identifies the tool used to evaluate the sources</a:t>
          </a:r>
        </a:p>
      </dgm:t>
    </dgm:pt>
    <dgm:pt modelId="{3B666AE7-5253-4C0E-9912-4B6C81D94F2B}" type="parTrans" cxnId="{75D79E2D-24E8-4571-B15E-36F313C5DB35}">
      <dgm:prSet/>
      <dgm:spPr/>
      <dgm:t>
        <a:bodyPr/>
        <a:lstStyle/>
        <a:p>
          <a:endParaRPr lang="en-GB" dirty="0">
            <a:latin typeface="Aptos" panose="020B0004020202020204" pitchFamily="34" charset="0"/>
          </a:endParaRPr>
        </a:p>
      </dgm:t>
    </dgm:pt>
    <dgm:pt modelId="{17D18A08-DE76-4FC6-B3F5-A9941E9FE58A}" type="sibTrans" cxnId="{75D79E2D-24E8-4571-B15E-36F313C5DB35}">
      <dgm:prSet phldrT="1" phldr="0"/>
      <dgm:spPr/>
      <dgm:t>
        <a:bodyPr/>
        <a:lstStyle/>
        <a:p>
          <a:r>
            <a:rPr lang="en-GB" dirty="0">
              <a:latin typeface="Aptos" panose="020B0004020202020204" pitchFamily="34" charset="0"/>
            </a:rPr>
            <a:t>1</a:t>
          </a:r>
        </a:p>
      </dgm:t>
    </dgm:pt>
    <dgm:pt modelId="{4BE08ADD-0EC0-4869-93C0-27D5F09427C5}">
      <dgm:prSet/>
      <dgm:spPr/>
      <dgm:t>
        <a:bodyPr/>
        <a:lstStyle/>
        <a:p>
          <a:r>
            <a:rPr lang="en-GB" dirty="0">
              <a:latin typeface="Aptos" panose="020B0004020202020204" pitchFamily="34" charset="0"/>
            </a:rPr>
            <a:t>Explains what the CRAAP test considered</a:t>
          </a:r>
        </a:p>
      </dgm:t>
    </dgm:pt>
    <dgm:pt modelId="{A434E46F-82EB-477A-AFEE-F659415E8CA7}" type="parTrans" cxnId="{C766133B-751E-41F1-B0E5-F0CA1E8C4CBF}">
      <dgm:prSet/>
      <dgm:spPr/>
      <dgm:t>
        <a:bodyPr/>
        <a:lstStyle/>
        <a:p>
          <a:endParaRPr lang="en-GB" dirty="0">
            <a:latin typeface="Aptos" panose="020B0004020202020204" pitchFamily="34" charset="0"/>
          </a:endParaRPr>
        </a:p>
      </dgm:t>
    </dgm:pt>
    <dgm:pt modelId="{AF25185C-B0A8-4B21-B0BC-951FF172FA2D}" type="sibTrans" cxnId="{C766133B-751E-41F1-B0E5-F0CA1E8C4CBF}">
      <dgm:prSet phldrT="2" phldr="0"/>
      <dgm:spPr/>
      <dgm:t>
        <a:bodyPr/>
        <a:lstStyle/>
        <a:p>
          <a:r>
            <a:rPr lang="en-GB" dirty="0">
              <a:latin typeface="Aptos" panose="020B0004020202020204" pitchFamily="34" charset="0"/>
            </a:rPr>
            <a:t>2</a:t>
          </a:r>
        </a:p>
      </dgm:t>
    </dgm:pt>
    <dgm:pt modelId="{D0943215-1D89-44B4-8D31-7FB37C2EA462}">
      <dgm:prSet/>
      <dgm:spPr/>
      <dgm:t>
        <a:bodyPr/>
        <a:lstStyle/>
        <a:p>
          <a:r>
            <a:rPr lang="en-GB" dirty="0">
              <a:latin typeface="Aptos" panose="020B0004020202020204" pitchFamily="34" charset="0"/>
            </a:rPr>
            <a:t>Shows that the score did not make the decision automatically</a:t>
          </a:r>
        </a:p>
      </dgm:t>
    </dgm:pt>
    <dgm:pt modelId="{B4613B68-FD8C-4E9B-A3DC-9AD63CB83DF8}" type="parTrans" cxnId="{89A57B35-56ED-414B-BFBA-2FFE5BDC1A46}">
      <dgm:prSet/>
      <dgm:spPr/>
      <dgm:t>
        <a:bodyPr/>
        <a:lstStyle/>
        <a:p>
          <a:endParaRPr lang="en-GB" dirty="0">
            <a:latin typeface="Aptos" panose="020B0004020202020204" pitchFamily="34" charset="0"/>
          </a:endParaRPr>
        </a:p>
      </dgm:t>
    </dgm:pt>
    <dgm:pt modelId="{2720F682-88B1-4D4D-B89D-1312B7EFE7D4}" type="sibTrans" cxnId="{89A57B35-56ED-414B-BFBA-2FFE5BDC1A46}">
      <dgm:prSet phldrT="3" phldr="0"/>
      <dgm:spPr/>
      <dgm:t>
        <a:bodyPr/>
        <a:lstStyle/>
        <a:p>
          <a:r>
            <a:rPr lang="en-GB" dirty="0">
              <a:latin typeface="Aptos" panose="020B0004020202020204" pitchFamily="34" charset="0"/>
            </a:rPr>
            <a:t>3</a:t>
          </a:r>
        </a:p>
      </dgm:t>
    </dgm:pt>
    <dgm:pt modelId="{FAF4CBD0-BC65-4F4E-8135-4D78FA8151C7}">
      <dgm:prSet/>
      <dgm:spPr/>
      <dgm:t>
        <a:bodyPr/>
        <a:lstStyle/>
        <a:p>
          <a:r>
            <a:rPr lang="en-GB" dirty="0">
              <a:latin typeface="Aptos" panose="020B0004020202020204" pitchFamily="34" charset="0"/>
            </a:rPr>
            <a:t>Provides examples of sources that were selected and not selected</a:t>
          </a:r>
        </a:p>
      </dgm:t>
    </dgm:pt>
    <dgm:pt modelId="{AE91F469-E74E-4709-B8BB-DD14CFBABBC2}" type="parTrans" cxnId="{E7E2F0D0-EAF1-4FAE-9AD4-5EC620BB5251}">
      <dgm:prSet/>
      <dgm:spPr/>
      <dgm:t>
        <a:bodyPr/>
        <a:lstStyle/>
        <a:p>
          <a:endParaRPr lang="en-GB" dirty="0">
            <a:latin typeface="Aptos" panose="020B0004020202020204" pitchFamily="34" charset="0"/>
          </a:endParaRPr>
        </a:p>
      </dgm:t>
    </dgm:pt>
    <dgm:pt modelId="{28302772-89CC-4CFD-8A09-4549EB224237}" type="sibTrans" cxnId="{E7E2F0D0-EAF1-4FAE-9AD4-5EC620BB5251}">
      <dgm:prSet phldrT="4" phldr="0"/>
      <dgm:spPr/>
      <dgm:t>
        <a:bodyPr/>
        <a:lstStyle/>
        <a:p>
          <a:r>
            <a:rPr lang="en-GB" dirty="0">
              <a:latin typeface="Aptos" panose="020B0004020202020204" pitchFamily="34" charset="0"/>
            </a:rPr>
            <a:t>4</a:t>
          </a:r>
        </a:p>
      </dgm:t>
    </dgm:pt>
    <dgm:pt modelId="{EDBDFB5E-CF61-4773-AD90-676E0C276FFD}">
      <dgm:prSet/>
      <dgm:spPr/>
      <dgm:t>
        <a:bodyPr/>
        <a:lstStyle/>
        <a:p>
          <a:r>
            <a:rPr lang="en-GB" dirty="0">
              <a:latin typeface="Aptos" panose="020B0004020202020204" pitchFamily="34" charset="0"/>
            </a:rPr>
            <a:t>Explains how relevance, usefulness and overlap affected the decision</a:t>
          </a:r>
        </a:p>
      </dgm:t>
    </dgm:pt>
    <dgm:pt modelId="{129F7E00-4351-4884-9E74-9326EB6892AF}" type="parTrans" cxnId="{E51187C1-EF43-4FE7-BC46-FC49749F1248}">
      <dgm:prSet/>
      <dgm:spPr/>
      <dgm:t>
        <a:bodyPr/>
        <a:lstStyle/>
        <a:p>
          <a:endParaRPr lang="en-GB" dirty="0">
            <a:latin typeface="Aptos" panose="020B0004020202020204" pitchFamily="34" charset="0"/>
          </a:endParaRPr>
        </a:p>
      </dgm:t>
    </dgm:pt>
    <dgm:pt modelId="{92F0EBCD-1DD6-447C-8D64-6F8A16C1BC36}" type="sibTrans" cxnId="{E51187C1-EF43-4FE7-BC46-FC49749F1248}">
      <dgm:prSet phldrT="5" phldr="0"/>
      <dgm:spPr/>
      <dgm:t>
        <a:bodyPr/>
        <a:lstStyle/>
        <a:p>
          <a:r>
            <a:rPr lang="en-GB" dirty="0">
              <a:latin typeface="Aptos" panose="020B0004020202020204" pitchFamily="34" charset="0"/>
            </a:rPr>
            <a:t>5</a:t>
          </a:r>
        </a:p>
      </dgm:t>
    </dgm:pt>
    <dgm:pt modelId="{52336106-457A-42C1-9EAF-E88348D7783F}">
      <dgm:prSet/>
      <dgm:spPr/>
      <dgm:t>
        <a:bodyPr/>
        <a:lstStyle/>
        <a:p>
          <a:r>
            <a:rPr lang="en-GB" dirty="0">
              <a:latin typeface="Aptos" panose="020B0004020202020204" pitchFamily="34" charset="0"/>
            </a:rPr>
            <a:t>Demonstrates critical judgement</a:t>
          </a:r>
        </a:p>
      </dgm:t>
    </dgm:pt>
    <dgm:pt modelId="{D10274AA-0D8E-4CC0-A5CC-BC094EAA1FBD}" type="parTrans" cxnId="{9356818A-1975-4D4E-8835-52669DA1DE9D}">
      <dgm:prSet/>
      <dgm:spPr/>
      <dgm:t>
        <a:bodyPr/>
        <a:lstStyle/>
        <a:p>
          <a:endParaRPr lang="en-GB" dirty="0">
            <a:latin typeface="Aptos" panose="020B0004020202020204" pitchFamily="34" charset="0"/>
          </a:endParaRPr>
        </a:p>
      </dgm:t>
    </dgm:pt>
    <dgm:pt modelId="{AABCF385-253B-460D-B01D-6C462992AA54}" type="sibTrans" cxnId="{9356818A-1975-4D4E-8835-52669DA1DE9D}">
      <dgm:prSet phldrT="6" phldr="0"/>
      <dgm:spPr/>
    </dgm:pt>
    <dgm:pt modelId="{C6B60E32-4943-475A-B250-ACAECA94E7C1}" type="pres">
      <dgm:prSet presAssocID="{5B4BB6EF-BFA1-4679-8D75-AF6CD2537D58}" presName="Name0" presStyleCnt="0">
        <dgm:presLayoutVars>
          <dgm:dir/>
          <dgm:resizeHandles val="exact"/>
        </dgm:presLayoutVars>
      </dgm:prSet>
      <dgm:spPr/>
    </dgm:pt>
    <dgm:pt modelId="{0DF159FE-FADD-4040-ABF0-AD711232B6DA}" type="pres">
      <dgm:prSet presAssocID="{F342DCA2-ECB7-468C-B659-1C69C5DB917C}" presName="node" presStyleLbl="node1" presStyleIdx="0" presStyleCnt="6">
        <dgm:presLayoutVars>
          <dgm:bulletEnabled val="1"/>
        </dgm:presLayoutVars>
      </dgm:prSet>
      <dgm:spPr/>
    </dgm:pt>
    <dgm:pt modelId="{FF8EFB91-1A19-43BA-91F1-9BE770418EE9}" type="pres">
      <dgm:prSet presAssocID="{17D18A08-DE76-4FC6-B3F5-A9941E9FE58A}" presName="sibTrans" presStyleLbl="sibTrans2D1" presStyleIdx="0" presStyleCnt="5"/>
      <dgm:spPr/>
    </dgm:pt>
    <dgm:pt modelId="{7E8094DE-3D9A-4A74-8698-1A378E59B698}" type="pres">
      <dgm:prSet presAssocID="{17D18A08-DE76-4FC6-B3F5-A9941E9FE58A}" presName="connectorText" presStyleLbl="sibTrans2D1" presStyleIdx="0" presStyleCnt="5"/>
      <dgm:spPr/>
    </dgm:pt>
    <dgm:pt modelId="{EA09A637-97B5-4443-9F70-0B0DED566B06}" type="pres">
      <dgm:prSet presAssocID="{4BE08ADD-0EC0-4869-93C0-27D5F09427C5}" presName="node" presStyleLbl="node1" presStyleIdx="1" presStyleCnt="6">
        <dgm:presLayoutVars>
          <dgm:bulletEnabled val="1"/>
        </dgm:presLayoutVars>
      </dgm:prSet>
      <dgm:spPr/>
    </dgm:pt>
    <dgm:pt modelId="{8A398A17-56BA-4CA9-BF5C-CD45889FEBDE}" type="pres">
      <dgm:prSet presAssocID="{AF25185C-B0A8-4B21-B0BC-951FF172FA2D}" presName="sibTrans" presStyleLbl="sibTrans2D1" presStyleIdx="1" presStyleCnt="5"/>
      <dgm:spPr/>
    </dgm:pt>
    <dgm:pt modelId="{E0056EB1-B571-4A0D-B213-ADACE524AC72}" type="pres">
      <dgm:prSet presAssocID="{AF25185C-B0A8-4B21-B0BC-951FF172FA2D}" presName="connectorText" presStyleLbl="sibTrans2D1" presStyleIdx="1" presStyleCnt="5"/>
      <dgm:spPr/>
    </dgm:pt>
    <dgm:pt modelId="{CE139145-A22F-483E-BFCE-0BED6BB7053D}" type="pres">
      <dgm:prSet presAssocID="{D0943215-1D89-44B4-8D31-7FB37C2EA462}" presName="node" presStyleLbl="node1" presStyleIdx="2" presStyleCnt="6">
        <dgm:presLayoutVars>
          <dgm:bulletEnabled val="1"/>
        </dgm:presLayoutVars>
      </dgm:prSet>
      <dgm:spPr/>
    </dgm:pt>
    <dgm:pt modelId="{45C9BF91-6B22-4120-9FD5-71AE2CABCC55}" type="pres">
      <dgm:prSet presAssocID="{2720F682-88B1-4D4D-B89D-1312B7EFE7D4}" presName="sibTrans" presStyleLbl="sibTrans2D1" presStyleIdx="2" presStyleCnt="5"/>
      <dgm:spPr/>
    </dgm:pt>
    <dgm:pt modelId="{1D430A18-BFDF-4ABB-BE0A-F58B22709601}" type="pres">
      <dgm:prSet presAssocID="{2720F682-88B1-4D4D-B89D-1312B7EFE7D4}" presName="connectorText" presStyleLbl="sibTrans2D1" presStyleIdx="2" presStyleCnt="5"/>
      <dgm:spPr/>
    </dgm:pt>
    <dgm:pt modelId="{2DF2B008-5831-43AD-A68E-4B7D6F1DC0E8}" type="pres">
      <dgm:prSet presAssocID="{FAF4CBD0-BC65-4F4E-8135-4D78FA8151C7}" presName="node" presStyleLbl="node1" presStyleIdx="3" presStyleCnt="6">
        <dgm:presLayoutVars>
          <dgm:bulletEnabled val="1"/>
        </dgm:presLayoutVars>
      </dgm:prSet>
      <dgm:spPr/>
    </dgm:pt>
    <dgm:pt modelId="{334CB780-090F-450B-878F-863C4D78573C}" type="pres">
      <dgm:prSet presAssocID="{28302772-89CC-4CFD-8A09-4549EB224237}" presName="sibTrans" presStyleLbl="sibTrans2D1" presStyleIdx="3" presStyleCnt="5"/>
      <dgm:spPr/>
    </dgm:pt>
    <dgm:pt modelId="{821F6A04-52B1-41D3-AE7C-258908ECC43A}" type="pres">
      <dgm:prSet presAssocID="{28302772-89CC-4CFD-8A09-4549EB224237}" presName="connectorText" presStyleLbl="sibTrans2D1" presStyleIdx="3" presStyleCnt="5"/>
      <dgm:spPr/>
    </dgm:pt>
    <dgm:pt modelId="{E8803C32-BCDC-49B4-9137-F74E2B43A961}" type="pres">
      <dgm:prSet presAssocID="{EDBDFB5E-CF61-4773-AD90-676E0C276FFD}" presName="node" presStyleLbl="node1" presStyleIdx="4" presStyleCnt="6">
        <dgm:presLayoutVars>
          <dgm:bulletEnabled val="1"/>
        </dgm:presLayoutVars>
      </dgm:prSet>
      <dgm:spPr/>
    </dgm:pt>
    <dgm:pt modelId="{619AB52E-175C-4C19-A5AA-0951D3C29061}" type="pres">
      <dgm:prSet presAssocID="{92F0EBCD-1DD6-447C-8D64-6F8A16C1BC36}" presName="sibTrans" presStyleLbl="sibTrans2D1" presStyleIdx="4" presStyleCnt="5"/>
      <dgm:spPr/>
    </dgm:pt>
    <dgm:pt modelId="{59C9D2C6-8768-4323-AF4B-DBB58DB7A343}" type="pres">
      <dgm:prSet presAssocID="{92F0EBCD-1DD6-447C-8D64-6F8A16C1BC36}" presName="connectorText" presStyleLbl="sibTrans2D1" presStyleIdx="4" presStyleCnt="5"/>
      <dgm:spPr/>
    </dgm:pt>
    <dgm:pt modelId="{69BA6589-43F2-411D-81FB-AD3620238574}" type="pres">
      <dgm:prSet presAssocID="{52336106-457A-42C1-9EAF-E88348D7783F}" presName="node" presStyleLbl="node1" presStyleIdx="5" presStyleCnt="6">
        <dgm:presLayoutVars>
          <dgm:bulletEnabled val="1"/>
        </dgm:presLayoutVars>
      </dgm:prSet>
      <dgm:spPr/>
    </dgm:pt>
  </dgm:ptLst>
  <dgm:cxnLst>
    <dgm:cxn modelId="{D3C45923-3E78-4275-80B5-B184201CF84D}" type="presOf" srcId="{28302772-89CC-4CFD-8A09-4549EB224237}" destId="{821F6A04-52B1-41D3-AE7C-258908ECC43A}" srcOrd="1" destOrd="0" presId="urn:microsoft.com/office/officeart/2005/8/layout/process1"/>
    <dgm:cxn modelId="{75D79E2D-24E8-4571-B15E-36F313C5DB35}" srcId="{5B4BB6EF-BFA1-4679-8D75-AF6CD2537D58}" destId="{F342DCA2-ECB7-468C-B659-1C69C5DB917C}" srcOrd="0" destOrd="0" parTransId="{3B666AE7-5253-4C0E-9912-4B6C81D94F2B}" sibTransId="{17D18A08-DE76-4FC6-B3F5-A9941E9FE58A}"/>
    <dgm:cxn modelId="{B232B933-3106-49AB-9086-4216BA88F9B6}" type="presOf" srcId="{2720F682-88B1-4D4D-B89D-1312B7EFE7D4}" destId="{1D430A18-BFDF-4ABB-BE0A-F58B22709601}" srcOrd="1" destOrd="0" presId="urn:microsoft.com/office/officeart/2005/8/layout/process1"/>
    <dgm:cxn modelId="{89A57B35-56ED-414B-BFBA-2FFE5BDC1A46}" srcId="{5B4BB6EF-BFA1-4679-8D75-AF6CD2537D58}" destId="{D0943215-1D89-44B4-8D31-7FB37C2EA462}" srcOrd="2" destOrd="0" parTransId="{B4613B68-FD8C-4E9B-A3DC-9AD63CB83DF8}" sibTransId="{2720F682-88B1-4D4D-B89D-1312B7EFE7D4}"/>
    <dgm:cxn modelId="{C766133B-751E-41F1-B0E5-F0CA1E8C4CBF}" srcId="{5B4BB6EF-BFA1-4679-8D75-AF6CD2537D58}" destId="{4BE08ADD-0EC0-4869-93C0-27D5F09427C5}" srcOrd="1" destOrd="0" parTransId="{A434E46F-82EB-477A-AFEE-F659415E8CA7}" sibTransId="{AF25185C-B0A8-4B21-B0BC-951FF172FA2D}"/>
    <dgm:cxn modelId="{55D54945-48F4-42C2-A333-7F6D46E32FDC}" type="presOf" srcId="{5B4BB6EF-BFA1-4679-8D75-AF6CD2537D58}" destId="{C6B60E32-4943-475A-B250-ACAECA94E7C1}" srcOrd="0" destOrd="0" presId="urn:microsoft.com/office/officeart/2005/8/layout/process1"/>
    <dgm:cxn modelId="{10F04C47-4261-4ED4-A8A8-D7CFBA90B9DB}" type="presOf" srcId="{17D18A08-DE76-4FC6-B3F5-A9941E9FE58A}" destId="{FF8EFB91-1A19-43BA-91F1-9BE770418EE9}" srcOrd="0" destOrd="0" presId="urn:microsoft.com/office/officeart/2005/8/layout/process1"/>
    <dgm:cxn modelId="{D0769C72-5420-46B2-AA30-044D3A4C8090}" type="presOf" srcId="{92F0EBCD-1DD6-447C-8D64-6F8A16C1BC36}" destId="{59C9D2C6-8768-4323-AF4B-DBB58DB7A343}" srcOrd="1" destOrd="0" presId="urn:microsoft.com/office/officeart/2005/8/layout/process1"/>
    <dgm:cxn modelId="{8B0C7E54-B5B8-408E-8A8D-2CF8F1F0B556}" type="presOf" srcId="{92F0EBCD-1DD6-447C-8D64-6F8A16C1BC36}" destId="{619AB52E-175C-4C19-A5AA-0951D3C29061}" srcOrd="0" destOrd="0" presId="urn:microsoft.com/office/officeart/2005/8/layout/process1"/>
    <dgm:cxn modelId="{9356818A-1975-4D4E-8835-52669DA1DE9D}" srcId="{5B4BB6EF-BFA1-4679-8D75-AF6CD2537D58}" destId="{52336106-457A-42C1-9EAF-E88348D7783F}" srcOrd="5" destOrd="0" parTransId="{D10274AA-0D8E-4CC0-A5CC-BC094EAA1FBD}" sibTransId="{AABCF385-253B-460D-B01D-6C462992AA54}"/>
    <dgm:cxn modelId="{8F563390-8C90-4CF1-9D4D-658FBFDA7369}" type="presOf" srcId="{4BE08ADD-0EC0-4869-93C0-27D5F09427C5}" destId="{EA09A637-97B5-4443-9F70-0B0DED566B06}" srcOrd="0" destOrd="0" presId="urn:microsoft.com/office/officeart/2005/8/layout/process1"/>
    <dgm:cxn modelId="{0C87B297-CC35-40E3-9167-868874C7F4A2}" type="presOf" srcId="{AF25185C-B0A8-4B21-B0BC-951FF172FA2D}" destId="{E0056EB1-B571-4A0D-B213-ADACE524AC72}" srcOrd="1" destOrd="0" presId="urn:microsoft.com/office/officeart/2005/8/layout/process1"/>
    <dgm:cxn modelId="{C3D461AF-66D2-4EC8-BFD9-541F4013BBAB}" type="presOf" srcId="{2720F682-88B1-4D4D-B89D-1312B7EFE7D4}" destId="{45C9BF91-6B22-4120-9FD5-71AE2CABCC55}" srcOrd="0" destOrd="0" presId="urn:microsoft.com/office/officeart/2005/8/layout/process1"/>
    <dgm:cxn modelId="{F62ABBBF-15A3-406E-AA1E-35E78AE64F0A}" type="presOf" srcId="{F342DCA2-ECB7-468C-B659-1C69C5DB917C}" destId="{0DF159FE-FADD-4040-ABF0-AD711232B6DA}" srcOrd="0" destOrd="0" presId="urn:microsoft.com/office/officeart/2005/8/layout/process1"/>
    <dgm:cxn modelId="{48BC19C1-436C-427C-AD00-80137649E400}" type="presOf" srcId="{EDBDFB5E-CF61-4773-AD90-676E0C276FFD}" destId="{E8803C32-BCDC-49B4-9137-F74E2B43A961}" srcOrd="0" destOrd="0" presId="urn:microsoft.com/office/officeart/2005/8/layout/process1"/>
    <dgm:cxn modelId="{E51187C1-EF43-4FE7-BC46-FC49749F1248}" srcId="{5B4BB6EF-BFA1-4679-8D75-AF6CD2537D58}" destId="{EDBDFB5E-CF61-4773-AD90-676E0C276FFD}" srcOrd="4" destOrd="0" parTransId="{129F7E00-4351-4884-9E74-9326EB6892AF}" sibTransId="{92F0EBCD-1DD6-447C-8D64-6F8A16C1BC36}"/>
    <dgm:cxn modelId="{01DFF9C8-C874-4AE6-9B78-C22CC0C6DB73}" type="presOf" srcId="{D0943215-1D89-44B4-8D31-7FB37C2EA462}" destId="{CE139145-A22F-483E-BFCE-0BED6BB7053D}" srcOrd="0" destOrd="0" presId="urn:microsoft.com/office/officeart/2005/8/layout/process1"/>
    <dgm:cxn modelId="{E7E2F0D0-EAF1-4FAE-9AD4-5EC620BB5251}" srcId="{5B4BB6EF-BFA1-4679-8D75-AF6CD2537D58}" destId="{FAF4CBD0-BC65-4F4E-8135-4D78FA8151C7}" srcOrd="3" destOrd="0" parTransId="{AE91F469-E74E-4709-B8BB-DD14CFBABBC2}" sibTransId="{28302772-89CC-4CFD-8A09-4549EB224237}"/>
    <dgm:cxn modelId="{D9EC76D1-4A49-40AF-A1DD-89D78DD85D96}" type="presOf" srcId="{28302772-89CC-4CFD-8A09-4549EB224237}" destId="{334CB780-090F-450B-878F-863C4D78573C}" srcOrd="0" destOrd="0" presId="urn:microsoft.com/office/officeart/2005/8/layout/process1"/>
    <dgm:cxn modelId="{51B1D6D7-E70B-428F-978C-027BE1610098}" type="presOf" srcId="{FAF4CBD0-BC65-4F4E-8135-4D78FA8151C7}" destId="{2DF2B008-5831-43AD-A68E-4B7D6F1DC0E8}" srcOrd="0" destOrd="0" presId="urn:microsoft.com/office/officeart/2005/8/layout/process1"/>
    <dgm:cxn modelId="{5ABD07DF-0A9A-437E-B5F0-1FDAE750896B}" type="presOf" srcId="{17D18A08-DE76-4FC6-B3F5-A9941E9FE58A}" destId="{7E8094DE-3D9A-4A74-8698-1A378E59B698}" srcOrd="1" destOrd="0" presId="urn:microsoft.com/office/officeart/2005/8/layout/process1"/>
    <dgm:cxn modelId="{7EF553DF-5009-474D-B969-685E8DC44569}" type="presOf" srcId="{AF25185C-B0A8-4B21-B0BC-951FF172FA2D}" destId="{8A398A17-56BA-4CA9-BF5C-CD45889FEBDE}" srcOrd="0" destOrd="0" presId="urn:microsoft.com/office/officeart/2005/8/layout/process1"/>
    <dgm:cxn modelId="{8EA8ACEE-7854-4149-B7D1-4E4122F724DA}" type="presOf" srcId="{52336106-457A-42C1-9EAF-E88348D7783F}" destId="{69BA6589-43F2-411D-81FB-AD3620238574}" srcOrd="0" destOrd="0" presId="urn:microsoft.com/office/officeart/2005/8/layout/process1"/>
    <dgm:cxn modelId="{F4F656A6-6309-4675-BE7A-AA943412E966}" type="presParOf" srcId="{C6B60E32-4943-475A-B250-ACAECA94E7C1}" destId="{0DF159FE-FADD-4040-ABF0-AD711232B6DA}" srcOrd="0" destOrd="0" presId="urn:microsoft.com/office/officeart/2005/8/layout/process1"/>
    <dgm:cxn modelId="{4B227105-8F5C-4EAD-AF1A-14658080E386}" type="presParOf" srcId="{C6B60E32-4943-475A-B250-ACAECA94E7C1}" destId="{FF8EFB91-1A19-43BA-91F1-9BE770418EE9}" srcOrd="1" destOrd="0" presId="urn:microsoft.com/office/officeart/2005/8/layout/process1"/>
    <dgm:cxn modelId="{79A53725-B1D8-4D32-BC3D-70E6956B3226}" type="presParOf" srcId="{FF8EFB91-1A19-43BA-91F1-9BE770418EE9}" destId="{7E8094DE-3D9A-4A74-8698-1A378E59B698}" srcOrd="0" destOrd="0" presId="urn:microsoft.com/office/officeart/2005/8/layout/process1"/>
    <dgm:cxn modelId="{AD682C7D-3C1C-4DCB-91D2-32FD24975D99}" type="presParOf" srcId="{C6B60E32-4943-475A-B250-ACAECA94E7C1}" destId="{EA09A637-97B5-4443-9F70-0B0DED566B06}" srcOrd="2" destOrd="0" presId="urn:microsoft.com/office/officeart/2005/8/layout/process1"/>
    <dgm:cxn modelId="{04190D88-65E5-4469-BB25-9B8A32DF9F53}" type="presParOf" srcId="{C6B60E32-4943-475A-B250-ACAECA94E7C1}" destId="{8A398A17-56BA-4CA9-BF5C-CD45889FEBDE}" srcOrd="3" destOrd="0" presId="urn:microsoft.com/office/officeart/2005/8/layout/process1"/>
    <dgm:cxn modelId="{2923AD96-D030-4337-9EB5-8D3C2E1505C4}" type="presParOf" srcId="{8A398A17-56BA-4CA9-BF5C-CD45889FEBDE}" destId="{E0056EB1-B571-4A0D-B213-ADACE524AC72}" srcOrd="0" destOrd="0" presId="urn:microsoft.com/office/officeart/2005/8/layout/process1"/>
    <dgm:cxn modelId="{A3B0B0F6-1FB9-42D7-B7E2-E795D4A8EA5F}" type="presParOf" srcId="{C6B60E32-4943-475A-B250-ACAECA94E7C1}" destId="{CE139145-A22F-483E-BFCE-0BED6BB7053D}" srcOrd="4" destOrd="0" presId="urn:microsoft.com/office/officeart/2005/8/layout/process1"/>
    <dgm:cxn modelId="{31E69FF9-0128-4736-A410-787201378A3B}" type="presParOf" srcId="{C6B60E32-4943-475A-B250-ACAECA94E7C1}" destId="{45C9BF91-6B22-4120-9FD5-71AE2CABCC55}" srcOrd="5" destOrd="0" presId="urn:microsoft.com/office/officeart/2005/8/layout/process1"/>
    <dgm:cxn modelId="{90F0E702-17A1-4954-8446-7299DE0DCF0F}" type="presParOf" srcId="{45C9BF91-6B22-4120-9FD5-71AE2CABCC55}" destId="{1D430A18-BFDF-4ABB-BE0A-F58B22709601}" srcOrd="0" destOrd="0" presId="urn:microsoft.com/office/officeart/2005/8/layout/process1"/>
    <dgm:cxn modelId="{C9B5B5AB-6A12-4351-B9ED-D8A2871A4736}" type="presParOf" srcId="{C6B60E32-4943-475A-B250-ACAECA94E7C1}" destId="{2DF2B008-5831-43AD-A68E-4B7D6F1DC0E8}" srcOrd="6" destOrd="0" presId="urn:microsoft.com/office/officeart/2005/8/layout/process1"/>
    <dgm:cxn modelId="{05F2C7A5-2598-4C9A-AC68-67962B77E007}" type="presParOf" srcId="{C6B60E32-4943-475A-B250-ACAECA94E7C1}" destId="{334CB780-090F-450B-878F-863C4D78573C}" srcOrd="7" destOrd="0" presId="urn:microsoft.com/office/officeart/2005/8/layout/process1"/>
    <dgm:cxn modelId="{5BB9639F-BCC9-4EE8-8448-C644CEAB4331}" type="presParOf" srcId="{334CB780-090F-450B-878F-863C4D78573C}" destId="{821F6A04-52B1-41D3-AE7C-258908ECC43A}" srcOrd="0" destOrd="0" presId="urn:microsoft.com/office/officeart/2005/8/layout/process1"/>
    <dgm:cxn modelId="{67A1DC7E-4C1B-4FA4-9CFB-D96B57EAD273}" type="presParOf" srcId="{C6B60E32-4943-475A-B250-ACAECA94E7C1}" destId="{E8803C32-BCDC-49B4-9137-F74E2B43A961}" srcOrd="8" destOrd="0" presId="urn:microsoft.com/office/officeart/2005/8/layout/process1"/>
    <dgm:cxn modelId="{7C3234BF-CCCD-4382-9260-CFC868AD376C}" type="presParOf" srcId="{C6B60E32-4943-475A-B250-ACAECA94E7C1}" destId="{619AB52E-175C-4C19-A5AA-0951D3C29061}" srcOrd="9" destOrd="0" presId="urn:microsoft.com/office/officeart/2005/8/layout/process1"/>
    <dgm:cxn modelId="{BF4340CE-C360-40A8-BAA4-241C3E4EDDB2}" type="presParOf" srcId="{619AB52E-175C-4C19-A5AA-0951D3C29061}" destId="{59C9D2C6-8768-4323-AF4B-DBB58DB7A343}" srcOrd="0" destOrd="0" presId="urn:microsoft.com/office/officeart/2005/8/layout/process1"/>
    <dgm:cxn modelId="{7295A82D-6ADE-4EE5-A49A-02B5B7402B1F}" type="presParOf" srcId="{C6B60E32-4943-475A-B250-ACAECA94E7C1}" destId="{69BA6589-43F2-411D-81FB-AD3620238574}" srcOrd="1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B4BB6EF-BFA1-4679-8D75-AF6CD2537D58}"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F342DCA2-ECB7-468C-B659-1C69C5DB917C}">
      <dgm:prSet/>
      <dgm:spPr/>
      <dgm:t>
        <a:bodyPr/>
        <a:lstStyle/>
        <a:p>
          <a:r>
            <a:rPr lang="en-GB" dirty="0">
              <a:latin typeface="Aptos" panose="020B0004020202020204" pitchFamily="34" charset="0"/>
            </a:rPr>
            <a:t>Explains what was completed during both stages</a:t>
          </a:r>
        </a:p>
      </dgm:t>
    </dgm:pt>
    <dgm:pt modelId="{3B666AE7-5253-4C0E-9912-4B6C81D94F2B}" type="parTrans" cxnId="{75D79E2D-24E8-4571-B15E-36F313C5DB35}">
      <dgm:prSet/>
      <dgm:spPr/>
      <dgm:t>
        <a:bodyPr/>
        <a:lstStyle/>
        <a:p>
          <a:endParaRPr lang="en-GB" dirty="0">
            <a:latin typeface="Aptos" panose="020B0004020202020204" pitchFamily="34" charset="0"/>
          </a:endParaRPr>
        </a:p>
      </dgm:t>
    </dgm:pt>
    <dgm:pt modelId="{17D18A08-DE76-4FC6-B3F5-A9941E9FE58A}" type="sibTrans" cxnId="{75D79E2D-24E8-4571-B15E-36F313C5DB35}">
      <dgm:prSet phldrT="1" phldr="0"/>
      <dgm:spPr/>
      <dgm:t>
        <a:bodyPr/>
        <a:lstStyle/>
        <a:p>
          <a:r>
            <a:rPr lang="en-GB" dirty="0">
              <a:latin typeface="Aptos" panose="020B0004020202020204" pitchFamily="34" charset="0"/>
            </a:rPr>
            <a:t>1</a:t>
          </a:r>
        </a:p>
      </dgm:t>
    </dgm:pt>
    <dgm:pt modelId="{972B5154-C5F4-4CE2-843D-3A18E95E209D}">
      <dgm:prSet/>
      <dgm:spPr/>
      <dgm:t>
        <a:bodyPr/>
        <a:lstStyle/>
        <a:p>
          <a:pPr>
            <a:buFont typeface="Arial" panose="020B0604020202020204" pitchFamily="34" charset="0"/>
            <a:buChar char="•"/>
          </a:pPr>
          <a:r>
            <a:rPr lang="en-GB" dirty="0">
              <a:latin typeface="Aptos" panose="020B0004020202020204" pitchFamily="34" charset="0"/>
            </a:rPr>
            <a:t>Shows how the sources were compared</a:t>
          </a:r>
        </a:p>
      </dgm:t>
    </dgm:pt>
    <dgm:pt modelId="{AC4EDAF2-659A-4E49-B71F-53329BF69C87}" type="parTrans" cxnId="{A8017121-3362-46D5-B80F-281E21D2804A}">
      <dgm:prSet/>
      <dgm:spPr/>
      <dgm:t>
        <a:bodyPr/>
        <a:lstStyle/>
        <a:p>
          <a:endParaRPr lang="en-GB" dirty="0">
            <a:latin typeface="Aptos" panose="020B0004020202020204" pitchFamily="34" charset="0"/>
          </a:endParaRPr>
        </a:p>
      </dgm:t>
    </dgm:pt>
    <dgm:pt modelId="{242AAAC6-C809-4D95-AA96-FF9ADDADE653}" type="sibTrans" cxnId="{A8017121-3362-46D5-B80F-281E21D2804A}">
      <dgm:prSet/>
      <dgm:spPr/>
      <dgm:t>
        <a:bodyPr/>
        <a:lstStyle/>
        <a:p>
          <a:endParaRPr lang="en-GB" dirty="0">
            <a:latin typeface="Aptos" panose="020B0004020202020204" pitchFamily="34" charset="0"/>
          </a:endParaRPr>
        </a:p>
      </dgm:t>
    </dgm:pt>
    <dgm:pt modelId="{59D02066-EEF6-429C-AD53-8BC58F2DBB28}">
      <dgm:prSet/>
      <dgm:spPr/>
      <dgm:t>
        <a:bodyPr/>
        <a:lstStyle/>
        <a:p>
          <a:pPr>
            <a:buFont typeface="Arial" panose="020B0604020202020204" pitchFamily="34" charset="0"/>
            <a:buChar char="•"/>
          </a:pPr>
          <a:r>
            <a:rPr lang="en-GB" dirty="0">
              <a:latin typeface="Aptos" panose="020B0004020202020204" pitchFamily="34" charset="0"/>
            </a:rPr>
            <a:t>Provides a specific example of theme development</a:t>
          </a:r>
        </a:p>
      </dgm:t>
    </dgm:pt>
    <dgm:pt modelId="{3693FAEF-2788-46AD-A7F0-6CC3D7AEF137}" type="parTrans" cxnId="{7560818E-8BF2-420D-BB75-6FC882BF4226}">
      <dgm:prSet/>
      <dgm:spPr/>
      <dgm:t>
        <a:bodyPr/>
        <a:lstStyle/>
        <a:p>
          <a:endParaRPr lang="en-GB" dirty="0">
            <a:latin typeface="Aptos" panose="020B0004020202020204" pitchFamily="34" charset="0"/>
          </a:endParaRPr>
        </a:p>
      </dgm:t>
    </dgm:pt>
    <dgm:pt modelId="{35D0DC1B-6203-4EAE-9175-27FA557BC2E4}" type="sibTrans" cxnId="{7560818E-8BF2-420D-BB75-6FC882BF4226}">
      <dgm:prSet/>
      <dgm:spPr/>
      <dgm:t>
        <a:bodyPr/>
        <a:lstStyle/>
        <a:p>
          <a:endParaRPr lang="en-GB" dirty="0">
            <a:latin typeface="Aptos" panose="020B0004020202020204" pitchFamily="34" charset="0"/>
          </a:endParaRPr>
        </a:p>
      </dgm:t>
    </dgm:pt>
    <dgm:pt modelId="{CD0DAE7C-29FD-4E90-88AA-CBC57D8E67A3}">
      <dgm:prSet/>
      <dgm:spPr/>
      <dgm:t>
        <a:bodyPr/>
        <a:lstStyle/>
        <a:p>
          <a:pPr>
            <a:buFont typeface="Arial" panose="020B0604020202020204" pitchFamily="34" charset="0"/>
            <a:buChar char="•"/>
          </a:pPr>
          <a:r>
            <a:rPr lang="en-GB" dirty="0">
              <a:latin typeface="Aptos" panose="020B0004020202020204" pitchFamily="34" charset="0"/>
            </a:rPr>
            <a:t>Demonstrates that related ideas do not need to use identical words</a:t>
          </a:r>
        </a:p>
      </dgm:t>
    </dgm:pt>
    <dgm:pt modelId="{235C2389-5E12-436F-BAD0-30428DF6BC12}" type="parTrans" cxnId="{0D69A506-6CB4-4B0D-9DDE-D920903F2772}">
      <dgm:prSet/>
      <dgm:spPr/>
      <dgm:t>
        <a:bodyPr/>
        <a:lstStyle/>
        <a:p>
          <a:endParaRPr lang="en-GB" dirty="0">
            <a:latin typeface="Aptos" panose="020B0004020202020204" pitchFamily="34" charset="0"/>
          </a:endParaRPr>
        </a:p>
      </dgm:t>
    </dgm:pt>
    <dgm:pt modelId="{BCFADC8F-179A-41D7-9C1F-A7FEFE403367}" type="sibTrans" cxnId="{0D69A506-6CB4-4B0D-9DDE-D920903F2772}">
      <dgm:prSet/>
      <dgm:spPr/>
      <dgm:t>
        <a:bodyPr/>
        <a:lstStyle/>
        <a:p>
          <a:endParaRPr lang="en-GB" dirty="0">
            <a:latin typeface="Aptos" panose="020B0004020202020204" pitchFamily="34" charset="0"/>
          </a:endParaRPr>
        </a:p>
      </dgm:t>
    </dgm:pt>
    <dgm:pt modelId="{5590CE4A-9C6C-461B-9AA3-C32D15564C8A}">
      <dgm:prSet/>
      <dgm:spPr/>
      <dgm:t>
        <a:bodyPr/>
        <a:lstStyle/>
        <a:p>
          <a:pPr>
            <a:buFont typeface="Arial" panose="020B0604020202020204" pitchFamily="34" charset="0"/>
            <a:buChar char="•"/>
          </a:pPr>
          <a:r>
            <a:rPr lang="en-GB" dirty="0">
              <a:latin typeface="Aptos" panose="020B0004020202020204" pitchFamily="34" charset="0"/>
            </a:rPr>
            <a:t>Links the analysis process to chapter 4</a:t>
          </a:r>
        </a:p>
      </dgm:t>
    </dgm:pt>
    <dgm:pt modelId="{688B2B22-D653-4E88-BE4C-6A068C78DC69}" type="parTrans" cxnId="{447D767B-E710-41EF-9592-B587C2E9D684}">
      <dgm:prSet/>
      <dgm:spPr/>
      <dgm:t>
        <a:bodyPr/>
        <a:lstStyle/>
        <a:p>
          <a:endParaRPr lang="en-GB" dirty="0">
            <a:latin typeface="Aptos" panose="020B0004020202020204" pitchFamily="34" charset="0"/>
          </a:endParaRPr>
        </a:p>
      </dgm:t>
    </dgm:pt>
    <dgm:pt modelId="{822B2C60-B829-4059-9230-55740ED0EF19}" type="sibTrans" cxnId="{447D767B-E710-41EF-9592-B587C2E9D684}">
      <dgm:prSet/>
      <dgm:spPr/>
      <dgm:t>
        <a:bodyPr/>
        <a:lstStyle/>
        <a:p>
          <a:endParaRPr lang="en-GB" dirty="0">
            <a:latin typeface="Aptos" panose="020B0004020202020204" pitchFamily="34" charset="0"/>
          </a:endParaRPr>
        </a:p>
      </dgm:t>
    </dgm:pt>
    <dgm:pt modelId="{F0798A8F-391F-4F5B-A488-C38B19E3DF32}">
      <dgm:prSet/>
      <dgm:spPr/>
      <dgm:t>
        <a:bodyPr/>
        <a:lstStyle/>
        <a:p>
          <a:pPr>
            <a:buFont typeface="Arial" panose="020B0604020202020204" pitchFamily="34" charset="0"/>
            <a:buChar char="•"/>
          </a:pPr>
          <a:r>
            <a:rPr lang="en-GB" dirty="0">
              <a:latin typeface="Aptos" panose="020B0004020202020204" pitchFamily="34" charset="0"/>
            </a:rPr>
            <a:t>Signposts the completed workbook in the appendix</a:t>
          </a:r>
        </a:p>
      </dgm:t>
    </dgm:pt>
    <dgm:pt modelId="{AD09E964-F717-464F-BEFB-4BE8ACDBFA97}" type="parTrans" cxnId="{751E9FE9-51E8-4F30-9663-95100FB30321}">
      <dgm:prSet/>
      <dgm:spPr/>
      <dgm:t>
        <a:bodyPr/>
        <a:lstStyle/>
        <a:p>
          <a:endParaRPr lang="en-GB" dirty="0">
            <a:latin typeface="Aptos" panose="020B0004020202020204" pitchFamily="34" charset="0"/>
          </a:endParaRPr>
        </a:p>
      </dgm:t>
    </dgm:pt>
    <dgm:pt modelId="{412AC950-2E08-4D7F-A53F-9DA0BC3FD26B}" type="sibTrans" cxnId="{751E9FE9-51E8-4F30-9663-95100FB30321}">
      <dgm:prSet/>
      <dgm:spPr/>
      <dgm:t>
        <a:bodyPr/>
        <a:lstStyle/>
        <a:p>
          <a:endParaRPr lang="en-GB" dirty="0">
            <a:latin typeface="Aptos" panose="020B0004020202020204" pitchFamily="34" charset="0"/>
          </a:endParaRPr>
        </a:p>
      </dgm:t>
    </dgm:pt>
    <dgm:pt modelId="{C6B60E32-4943-475A-B250-ACAECA94E7C1}" type="pres">
      <dgm:prSet presAssocID="{5B4BB6EF-BFA1-4679-8D75-AF6CD2537D58}" presName="Name0" presStyleCnt="0">
        <dgm:presLayoutVars>
          <dgm:dir/>
          <dgm:resizeHandles val="exact"/>
        </dgm:presLayoutVars>
      </dgm:prSet>
      <dgm:spPr/>
    </dgm:pt>
    <dgm:pt modelId="{0DF159FE-FADD-4040-ABF0-AD711232B6DA}" type="pres">
      <dgm:prSet presAssocID="{F342DCA2-ECB7-468C-B659-1C69C5DB917C}" presName="node" presStyleLbl="node1" presStyleIdx="0" presStyleCnt="6">
        <dgm:presLayoutVars>
          <dgm:bulletEnabled val="1"/>
        </dgm:presLayoutVars>
      </dgm:prSet>
      <dgm:spPr/>
    </dgm:pt>
    <dgm:pt modelId="{FF8EFB91-1A19-43BA-91F1-9BE770418EE9}" type="pres">
      <dgm:prSet presAssocID="{17D18A08-DE76-4FC6-B3F5-A9941E9FE58A}" presName="sibTrans" presStyleLbl="sibTrans2D1" presStyleIdx="0" presStyleCnt="5"/>
      <dgm:spPr/>
    </dgm:pt>
    <dgm:pt modelId="{7E8094DE-3D9A-4A74-8698-1A378E59B698}" type="pres">
      <dgm:prSet presAssocID="{17D18A08-DE76-4FC6-B3F5-A9941E9FE58A}" presName="connectorText" presStyleLbl="sibTrans2D1" presStyleIdx="0" presStyleCnt="5"/>
      <dgm:spPr/>
    </dgm:pt>
    <dgm:pt modelId="{B720B25A-C00E-4588-80E6-72D46A363A54}" type="pres">
      <dgm:prSet presAssocID="{972B5154-C5F4-4CE2-843D-3A18E95E209D}" presName="node" presStyleLbl="node1" presStyleIdx="1" presStyleCnt="6">
        <dgm:presLayoutVars>
          <dgm:bulletEnabled val="1"/>
        </dgm:presLayoutVars>
      </dgm:prSet>
      <dgm:spPr/>
    </dgm:pt>
    <dgm:pt modelId="{14A49B0C-3D6F-4877-A476-238599ADD045}" type="pres">
      <dgm:prSet presAssocID="{242AAAC6-C809-4D95-AA96-FF9ADDADE653}" presName="sibTrans" presStyleLbl="sibTrans2D1" presStyleIdx="1" presStyleCnt="5"/>
      <dgm:spPr/>
    </dgm:pt>
    <dgm:pt modelId="{CFC3866F-558A-4F97-B18B-A1A6A3F2E594}" type="pres">
      <dgm:prSet presAssocID="{242AAAC6-C809-4D95-AA96-FF9ADDADE653}" presName="connectorText" presStyleLbl="sibTrans2D1" presStyleIdx="1" presStyleCnt="5"/>
      <dgm:spPr/>
    </dgm:pt>
    <dgm:pt modelId="{95FAF3C6-A53F-403D-8353-4CCE91B7C739}" type="pres">
      <dgm:prSet presAssocID="{59D02066-EEF6-429C-AD53-8BC58F2DBB28}" presName="node" presStyleLbl="node1" presStyleIdx="2" presStyleCnt="6">
        <dgm:presLayoutVars>
          <dgm:bulletEnabled val="1"/>
        </dgm:presLayoutVars>
      </dgm:prSet>
      <dgm:spPr/>
    </dgm:pt>
    <dgm:pt modelId="{1707F2D1-74F5-454E-A7E4-9DFA8E910153}" type="pres">
      <dgm:prSet presAssocID="{35D0DC1B-6203-4EAE-9175-27FA557BC2E4}" presName="sibTrans" presStyleLbl="sibTrans2D1" presStyleIdx="2" presStyleCnt="5"/>
      <dgm:spPr/>
    </dgm:pt>
    <dgm:pt modelId="{281E9EC2-F1A5-4D7F-96E7-71B352D206CF}" type="pres">
      <dgm:prSet presAssocID="{35D0DC1B-6203-4EAE-9175-27FA557BC2E4}" presName="connectorText" presStyleLbl="sibTrans2D1" presStyleIdx="2" presStyleCnt="5"/>
      <dgm:spPr/>
    </dgm:pt>
    <dgm:pt modelId="{53A93BDF-5E18-493E-BFB6-209F15810617}" type="pres">
      <dgm:prSet presAssocID="{CD0DAE7C-29FD-4E90-88AA-CBC57D8E67A3}" presName="node" presStyleLbl="node1" presStyleIdx="3" presStyleCnt="6">
        <dgm:presLayoutVars>
          <dgm:bulletEnabled val="1"/>
        </dgm:presLayoutVars>
      </dgm:prSet>
      <dgm:spPr/>
    </dgm:pt>
    <dgm:pt modelId="{E485D22C-33DE-47CE-8F52-F5D1C49F25C8}" type="pres">
      <dgm:prSet presAssocID="{BCFADC8F-179A-41D7-9C1F-A7FEFE403367}" presName="sibTrans" presStyleLbl="sibTrans2D1" presStyleIdx="3" presStyleCnt="5"/>
      <dgm:spPr/>
    </dgm:pt>
    <dgm:pt modelId="{711D596B-AB38-4649-8D44-AB623D8942C3}" type="pres">
      <dgm:prSet presAssocID="{BCFADC8F-179A-41D7-9C1F-A7FEFE403367}" presName="connectorText" presStyleLbl="sibTrans2D1" presStyleIdx="3" presStyleCnt="5"/>
      <dgm:spPr/>
    </dgm:pt>
    <dgm:pt modelId="{442B54DA-3EFD-4D2A-AF22-EF6853A8185C}" type="pres">
      <dgm:prSet presAssocID="{5590CE4A-9C6C-461B-9AA3-C32D15564C8A}" presName="node" presStyleLbl="node1" presStyleIdx="4" presStyleCnt="6">
        <dgm:presLayoutVars>
          <dgm:bulletEnabled val="1"/>
        </dgm:presLayoutVars>
      </dgm:prSet>
      <dgm:spPr/>
    </dgm:pt>
    <dgm:pt modelId="{CDB06FAF-E4CB-4664-91E9-BC173FB24499}" type="pres">
      <dgm:prSet presAssocID="{822B2C60-B829-4059-9230-55740ED0EF19}" presName="sibTrans" presStyleLbl="sibTrans2D1" presStyleIdx="4" presStyleCnt="5"/>
      <dgm:spPr/>
    </dgm:pt>
    <dgm:pt modelId="{227AA53A-115A-495F-B13D-512ED056A87C}" type="pres">
      <dgm:prSet presAssocID="{822B2C60-B829-4059-9230-55740ED0EF19}" presName="connectorText" presStyleLbl="sibTrans2D1" presStyleIdx="4" presStyleCnt="5"/>
      <dgm:spPr/>
    </dgm:pt>
    <dgm:pt modelId="{335157BF-3818-47C9-9471-4554D834A403}" type="pres">
      <dgm:prSet presAssocID="{F0798A8F-391F-4F5B-A488-C38B19E3DF32}" presName="node" presStyleLbl="node1" presStyleIdx="5" presStyleCnt="6">
        <dgm:presLayoutVars>
          <dgm:bulletEnabled val="1"/>
        </dgm:presLayoutVars>
      </dgm:prSet>
      <dgm:spPr/>
    </dgm:pt>
  </dgm:ptLst>
  <dgm:cxnLst>
    <dgm:cxn modelId="{0D69A506-6CB4-4B0D-9DDE-D920903F2772}" srcId="{5B4BB6EF-BFA1-4679-8D75-AF6CD2537D58}" destId="{CD0DAE7C-29FD-4E90-88AA-CBC57D8E67A3}" srcOrd="3" destOrd="0" parTransId="{235C2389-5E12-436F-BAD0-30428DF6BC12}" sibTransId="{BCFADC8F-179A-41D7-9C1F-A7FEFE403367}"/>
    <dgm:cxn modelId="{DE35371F-9CC5-4BCB-9949-7DF6303F10C3}" type="presOf" srcId="{822B2C60-B829-4059-9230-55740ED0EF19}" destId="{227AA53A-115A-495F-B13D-512ED056A87C}" srcOrd="1" destOrd="0" presId="urn:microsoft.com/office/officeart/2005/8/layout/process1"/>
    <dgm:cxn modelId="{A8017121-3362-46D5-B80F-281E21D2804A}" srcId="{5B4BB6EF-BFA1-4679-8D75-AF6CD2537D58}" destId="{972B5154-C5F4-4CE2-843D-3A18E95E209D}" srcOrd="1" destOrd="0" parTransId="{AC4EDAF2-659A-4E49-B71F-53329BF69C87}" sibTransId="{242AAAC6-C809-4D95-AA96-FF9ADDADE653}"/>
    <dgm:cxn modelId="{75D79E2D-24E8-4571-B15E-36F313C5DB35}" srcId="{5B4BB6EF-BFA1-4679-8D75-AF6CD2537D58}" destId="{F342DCA2-ECB7-468C-B659-1C69C5DB917C}" srcOrd="0" destOrd="0" parTransId="{3B666AE7-5253-4C0E-9912-4B6C81D94F2B}" sibTransId="{17D18A08-DE76-4FC6-B3F5-A9941E9FE58A}"/>
    <dgm:cxn modelId="{26D43B2E-DEA0-4B47-AB97-E6FA86D97938}" type="presOf" srcId="{242AAAC6-C809-4D95-AA96-FF9ADDADE653}" destId="{CFC3866F-558A-4F97-B18B-A1A6A3F2E594}" srcOrd="1" destOrd="0" presId="urn:microsoft.com/office/officeart/2005/8/layout/process1"/>
    <dgm:cxn modelId="{FC3C1D33-BAB6-41C1-A165-26DC012E1A31}" type="presOf" srcId="{35D0DC1B-6203-4EAE-9175-27FA557BC2E4}" destId="{1707F2D1-74F5-454E-A7E4-9DFA8E910153}" srcOrd="0" destOrd="0" presId="urn:microsoft.com/office/officeart/2005/8/layout/process1"/>
    <dgm:cxn modelId="{55D54945-48F4-42C2-A333-7F6D46E32FDC}" type="presOf" srcId="{5B4BB6EF-BFA1-4679-8D75-AF6CD2537D58}" destId="{C6B60E32-4943-475A-B250-ACAECA94E7C1}" srcOrd="0" destOrd="0" presId="urn:microsoft.com/office/officeart/2005/8/layout/process1"/>
    <dgm:cxn modelId="{DE9D5246-5CB5-481E-A22E-79D1F601021C}" type="presOf" srcId="{822B2C60-B829-4059-9230-55740ED0EF19}" destId="{CDB06FAF-E4CB-4664-91E9-BC173FB24499}" srcOrd="0" destOrd="0" presId="urn:microsoft.com/office/officeart/2005/8/layout/process1"/>
    <dgm:cxn modelId="{10F04C47-4261-4ED4-A8A8-D7CFBA90B9DB}" type="presOf" srcId="{17D18A08-DE76-4FC6-B3F5-A9941E9FE58A}" destId="{FF8EFB91-1A19-43BA-91F1-9BE770418EE9}" srcOrd="0" destOrd="0" presId="urn:microsoft.com/office/officeart/2005/8/layout/process1"/>
    <dgm:cxn modelId="{15B5E468-ECE1-4897-A411-1ECF6464C0C3}" type="presOf" srcId="{5590CE4A-9C6C-461B-9AA3-C32D15564C8A}" destId="{442B54DA-3EFD-4D2A-AF22-EF6853A8185C}" srcOrd="0" destOrd="0" presId="urn:microsoft.com/office/officeart/2005/8/layout/process1"/>
    <dgm:cxn modelId="{F87FBE71-458E-4BA7-A2C5-13A57593BF17}" type="presOf" srcId="{972B5154-C5F4-4CE2-843D-3A18E95E209D}" destId="{B720B25A-C00E-4588-80E6-72D46A363A54}" srcOrd="0" destOrd="0" presId="urn:microsoft.com/office/officeart/2005/8/layout/process1"/>
    <dgm:cxn modelId="{619FB656-492A-4364-BA6E-38FA3789E5D1}" type="presOf" srcId="{242AAAC6-C809-4D95-AA96-FF9ADDADE653}" destId="{14A49B0C-3D6F-4877-A476-238599ADD045}" srcOrd="0" destOrd="0" presId="urn:microsoft.com/office/officeart/2005/8/layout/process1"/>
    <dgm:cxn modelId="{447D767B-E710-41EF-9592-B587C2E9D684}" srcId="{5B4BB6EF-BFA1-4679-8D75-AF6CD2537D58}" destId="{5590CE4A-9C6C-461B-9AA3-C32D15564C8A}" srcOrd="4" destOrd="0" parTransId="{688B2B22-D653-4E88-BE4C-6A068C78DC69}" sibTransId="{822B2C60-B829-4059-9230-55740ED0EF19}"/>
    <dgm:cxn modelId="{7560818E-8BF2-420D-BB75-6FC882BF4226}" srcId="{5B4BB6EF-BFA1-4679-8D75-AF6CD2537D58}" destId="{59D02066-EEF6-429C-AD53-8BC58F2DBB28}" srcOrd="2" destOrd="0" parTransId="{3693FAEF-2788-46AD-A7F0-6CC3D7AEF137}" sibTransId="{35D0DC1B-6203-4EAE-9175-27FA557BC2E4}"/>
    <dgm:cxn modelId="{8D6901AC-9C00-4093-8823-C7855E916EC5}" type="presOf" srcId="{BCFADC8F-179A-41D7-9C1F-A7FEFE403367}" destId="{E485D22C-33DE-47CE-8F52-F5D1C49F25C8}" srcOrd="0" destOrd="0" presId="urn:microsoft.com/office/officeart/2005/8/layout/process1"/>
    <dgm:cxn modelId="{88B2FABE-0FAE-4C01-ADF3-17BE2B8DE843}" type="presOf" srcId="{F0798A8F-391F-4F5B-A488-C38B19E3DF32}" destId="{335157BF-3818-47C9-9471-4554D834A403}" srcOrd="0" destOrd="0" presId="urn:microsoft.com/office/officeart/2005/8/layout/process1"/>
    <dgm:cxn modelId="{F62ABBBF-15A3-406E-AA1E-35E78AE64F0A}" type="presOf" srcId="{F342DCA2-ECB7-468C-B659-1C69C5DB917C}" destId="{0DF159FE-FADD-4040-ABF0-AD711232B6DA}" srcOrd="0" destOrd="0" presId="urn:microsoft.com/office/officeart/2005/8/layout/process1"/>
    <dgm:cxn modelId="{F83EA2CF-9981-4F9B-9C14-0848BE87E2F4}" type="presOf" srcId="{CD0DAE7C-29FD-4E90-88AA-CBC57D8E67A3}" destId="{53A93BDF-5E18-493E-BFB6-209F15810617}" srcOrd="0" destOrd="0" presId="urn:microsoft.com/office/officeart/2005/8/layout/process1"/>
    <dgm:cxn modelId="{2F82A9D4-BF3B-42F5-851B-0EE5168C87BB}" type="presOf" srcId="{35D0DC1B-6203-4EAE-9175-27FA557BC2E4}" destId="{281E9EC2-F1A5-4D7F-96E7-71B352D206CF}" srcOrd="1" destOrd="0" presId="urn:microsoft.com/office/officeart/2005/8/layout/process1"/>
    <dgm:cxn modelId="{45E701DF-94A6-44B9-AF0D-24C8DC1FB39C}" type="presOf" srcId="{59D02066-EEF6-429C-AD53-8BC58F2DBB28}" destId="{95FAF3C6-A53F-403D-8353-4CCE91B7C739}" srcOrd="0" destOrd="0" presId="urn:microsoft.com/office/officeart/2005/8/layout/process1"/>
    <dgm:cxn modelId="{5ABD07DF-0A9A-437E-B5F0-1FDAE750896B}" type="presOf" srcId="{17D18A08-DE76-4FC6-B3F5-A9941E9FE58A}" destId="{7E8094DE-3D9A-4A74-8698-1A378E59B698}" srcOrd="1" destOrd="0" presId="urn:microsoft.com/office/officeart/2005/8/layout/process1"/>
    <dgm:cxn modelId="{452473E1-7E98-4673-834C-DA53D0F02F81}" type="presOf" srcId="{BCFADC8F-179A-41D7-9C1F-A7FEFE403367}" destId="{711D596B-AB38-4649-8D44-AB623D8942C3}" srcOrd="1" destOrd="0" presId="urn:microsoft.com/office/officeart/2005/8/layout/process1"/>
    <dgm:cxn modelId="{751E9FE9-51E8-4F30-9663-95100FB30321}" srcId="{5B4BB6EF-BFA1-4679-8D75-AF6CD2537D58}" destId="{F0798A8F-391F-4F5B-A488-C38B19E3DF32}" srcOrd="5" destOrd="0" parTransId="{AD09E964-F717-464F-BEFB-4BE8ACDBFA97}" sibTransId="{412AC950-2E08-4D7F-A53F-9DA0BC3FD26B}"/>
    <dgm:cxn modelId="{F4F656A6-6309-4675-BE7A-AA943412E966}" type="presParOf" srcId="{C6B60E32-4943-475A-B250-ACAECA94E7C1}" destId="{0DF159FE-FADD-4040-ABF0-AD711232B6DA}" srcOrd="0" destOrd="0" presId="urn:microsoft.com/office/officeart/2005/8/layout/process1"/>
    <dgm:cxn modelId="{4B227105-8F5C-4EAD-AF1A-14658080E386}" type="presParOf" srcId="{C6B60E32-4943-475A-B250-ACAECA94E7C1}" destId="{FF8EFB91-1A19-43BA-91F1-9BE770418EE9}" srcOrd="1" destOrd="0" presId="urn:microsoft.com/office/officeart/2005/8/layout/process1"/>
    <dgm:cxn modelId="{79A53725-B1D8-4D32-BC3D-70E6956B3226}" type="presParOf" srcId="{FF8EFB91-1A19-43BA-91F1-9BE770418EE9}" destId="{7E8094DE-3D9A-4A74-8698-1A378E59B698}" srcOrd="0" destOrd="0" presId="urn:microsoft.com/office/officeart/2005/8/layout/process1"/>
    <dgm:cxn modelId="{305DB29E-DAD8-425C-8AAE-DE7470CA38F0}" type="presParOf" srcId="{C6B60E32-4943-475A-B250-ACAECA94E7C1}" destId="{B720B25A-C00E-4588-80E6-72D46A363A54}" srcOrd="2" destOrd="0" presId="urn:microsoft.com/office/officeart/2005/8/layout/process1"/>
    <dgm:cxn modelId="{337ABC3D-F56E-405A-A0FD-9C4A40B3E50A}" type="presParOf" srcId="{C6B60E32-4943-475A-B250-ACAECA94E7C1}" destId="{14A49B0C-3D6F-4877-A476-238599ADD045}" srcOrd="3" destOrd="0" presId="urn:microsoft.com/office/officeart/2005/8/layout/process1"/>
    <dgm:cxn modelId="{F4ED928D-FDE3-40A5-A90D-F74C364B1041}" type="presParOf" srcId="{14A49B0C-3D6F-4877-A476-238599ADD045}" destId="{CFC3866F-558A-4F97-B18B-A1A6A3F2E594}" srcOrd="0" destOrd="0" presId="urn:microsoft.com/office/officeart/2005/8/layout/process1"/>
    <dgm:cxn modelId="{D357A55E-FA3E-496C-9F58-8C6791184640}" type="presParOf" srcId="{C6B60E32-4943-475A-B250-ACAECA94E7C1}" destId="{95FAF3C6-A53F-403D-8353-4CCE91B7C739}" srcOrd="4" destOrd="0" presId="urn:microsoft.com/office/officeart/2005/8/layout/process1"/>
    <dgm:cxn modelId="{48731505-0EC1-4D8B-AD75-BAAD882B5EBB}" type="presParOf" srcId="{C6B60E32-4943-475A-B250-ACAECA94E7C1}" destId="{1707F2D1-74F5-454E-A7E4-9DFA8E910153}" srcOrd="5" destOrd="0" presId="urn:microsoft.com/office/officeart/2005/8/layout/process1"/>
    <dgm:cxn modelId="{964DDED3-CCC4-4117-9D0F-0C3FAF1E8B7E}" type="presParOf" srcId="{1707F2D1-74F5-454E-A7E4-9DFA8E910153}" destId="{281E9EC2-F1A5-4D7F-96E7-71B352D206CF}" srcOrd="0" destOrd="0" presId="urn:microsoft.com/office/officeart/2005/8/layout/process1"/>
    <dgm:cxn modelId="{ACCE270C-DC76-422A-B281-A6ABB8EA9243}" type="presParOf" srcId="{C6B60E32-4943-475A-B250-ACAECA94E7C1}" destId="{53A93BDF-5E18-493E-BFB6-209F15810617}" srcOrd="6" destOrd="0" presId="urn:microsoft.com/office/officeart/2005/8/layout/process1"/>
    <dgm:cxn modelId="{056DE944-F12F-4EAB-A143-19B1453C1332}" type="presParOf" srcId="{C6B60E32-4943-475A-B250-ACAECA94E7C1}" destId="{E485D22C-33DE-47CE-8F52-F5D1C49F25C8}" srcOrd="7" destOrd="0" presId="urn:microsoft.com/office/officeart/2005/8/layout/process1"/>
    <dgm:cxn modelId="{A35B0CC4-BF51-4189-B9F5-178B9EACA0E6}" type="presParOf" srcId="{E485D22C-33DE-47CE-8F52-F5D1C49F25C8}" destId="{711D596B-AB38-4649-8D44-AB623D8942C3}" srcOrd="0" destOrd="0" presId="urn:microsoft.com/office/officeart/2005/8/layout/process1"/>
    <dgm:cxn modelId="{79FC5A42-1F30-4A11-BC37-F8790FDD2C48}" type="presParOf" srcId="{C6B60E32-4943-475A-B250-ACAECA94E7C1}" destId="{442B54DA-3EFD-4D2A-AF22-EF6853A8185C}" srcOrd="8" destOrd="0" presId="urn:microsoft.com/office/officeart/2005/8/layout/process1"/>
    <dgm:cxn modelId="{730BD028-FF19-4BAC-B1B5-E27FCDAD8C9D}" type="presParOf" srcId="{C6B60E32-4943-475A-B250-ACAECA94E7C1}" destId="{CDB06FAF-E4CB-4664-91E9-BC173FB24499}" srcOrd="9" destOrd="0" presId="urn:microsoft.com/office/officeart/2005/8/layout/process1"/>
    <dgm:cxn modelId="{A0B88BC5-4CED-40A7-AE29-671C8C37549F}" type="presParOf" srcId="{CDB06FAF-E4CB-4664-91E9-BC173FB24499}" destId="{227AA53A-115A-495F-B13D-512ED056A87C}" srcOrd="0" destOrd="0" presId="urn:microsoft.com/office/officeart/2005/8/layout/process1"/>
    <dgm:cxn modelId="{5B01338C-ECC9-4571-8189-C6B5B82371A2}" type="presParOf" srcId="{C6B60E32-4943-475A-B250-ACAECA94E7C1}" destId="{335157BF-3818-47C9-9471-4554D834A403}" srcOrd="1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9D20545-1060-4C7B-B42C-322B2B367985}"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118ED478-4DB0-4326-8053-D9C6058D85FB}">
      <dgm:prSet/>
      <dgm:spPr/>
      <dgm:t>
        <a:bodyPr/>
        <a:lstStyle/>
        <a:p>
          <a:r>
            <a:rPr lang="en-GB" b="1">
              <a:latin typeface="Aptos" panose="020B0004020202020204" pitchFamily="34" charset="0"/>
            </a:rPr>
            <a:t>Route A: Starting Chapter 3 - </a:t>
          </a:r>
          <a:r>
            <a:rPr lang="en-GB">
              <a:latin typeface="Aptos" panose="020B0004020202020204" pitchFamily="34" charset="0"/>
            </a:rPr>
            <a:t>Begin drafting Sections </a:t>
          </a:r>
          <a:r>
            <a:rPr lang="en-GB" b="1">
              <a:latin typeface="Aptos" panose="020B0004020202020204" pitchFamily="34" charset="0"/>
            </a:rPr>
            <a:t>3.1 to 3.5</a:t>
          </a:r>
          <a:r>
            <a:rPr lang="en-GB">
              <a:latin typeface="Aptos" panose="020B0004020202020204" pitchFamily="34" charset="0"/>
            </a:rPr>
            <a:t>.</a:t>
          </a:r>
        </a:p>
      </dgm:t>
    </dgm:pt>
    <dgm:pt modelId="{5E679609-6A49-46B0-8983-96C751DC03A3}" type="parTrans" cxnId="{72FC1397-F030-40F4-A607-595A63EDCB57}">
      <dgm:prSet/>
      <dgm:spPr/>
      <dgm:t>
        <a:bodyPr/>
        <a:lstStyle/>
        <a:p>
          <a:endParaRPr lang="en-GB">
            <a:latin typeface="Aptos" panose="020B0004020202020204" pitchFamily="34" charset="0"/>
          </a:endParaRPr>
        </a:p>
      </dgm:t>
    </dgm:pt>
    <dgm:pt modelId="{E3DFFE53-3022-4EF5-ADB2-30CE11CD346F}" type="sibTrans" cxnId="{72FC1397-F030-40F4-A607-595A63EDCB57}">
      <dgm:prSet/>
      <dgm:spPr/>
      <dgm:t>
        <a:bodyPr/>
        <a:lstStyle/>
        <a:p>
          <a:endParaRPr lang="en-GB">
            <a:latin typeface="Aptos" panose="020B0004020202020204" pitchFamily="34" charset="0"/>
          </a:endParaRPr>
        </a:p>
      </dgm:t>
    </dgm:pt>
    <dgm:pt modelId="{B4D127F5-55A0-44BD-BAB2-76CC6D352912}">
      <dgm:prSet/>
      <dgm:spPr/>
      <dgm:t>
        <a:bodyPr/>
        <a:lstStyle/>
        <a:p>
          <a:r>
            <a:rPr lang="en-GB" dirty="0">
              <a:latin typeface="Aptos" panose="020B0004020202020204" pitchFamily="34" charset="0"/>
            </a:rPr>
            <a:t>The secondary research approach</a:t>
          </a:r>
        </a:p>
      </dgm:t>
    </dgm:pt>
    <dgm:pt modelId="{756DA4E2-C241-41AC-8439-ECE2D6E89816}" type="parTrans" cxnId="{9A9235EB-686A-4CE1-B021-53325C978462}">
      <dgm:prSet/>
      <dgm:spPr/>
      <dgm:t>
        <a:bodyPr/>
        <a:lstStyle/>
        <a:p>
          <a:endParaRPr lang="en-GB">
            <a:latin typeface="Aptos" panose="020B0004020202020204" pitchFamily="34" charset="0"/>
          </a:endParaRPr>
        </a:p>
      </dgm:t>
    </dgm:pt>
    <dgm:pt modelId="{247676A1-1C62-484F-B1DF-00612ED2D797}" type="sibTrans" cxnId="{9A9235EB-686A-4CE1-B021-53325C978462}">
      <dgm:prSet/>
      <dgm:spPr/>
      <dgm:t>
        <a:bodyPr/>
        <a:lstStyle/>
        <a:p>
          <a:endParaRPr lang="en-GB">
            <a:latin typeface="Aptos" panose="020B0004020202020204" pitchFamily="34" charset="0"/>
          </a:endParaRPr>
        </a:p>
      </dgm:t>
    </dgm:pt>
    <dgm:pt modelId="{56100DCD-BFCF-477B-965A-DB6BCB08B72C}">
      <dgm:prSet/>
      <dgm:spPr/>
      <dgm:t>
        <a:bodyPr/>
        <a:lstStyle/>
        <a:p>
          <a:r>
            <a:rPr lang="en-GB" dirty="0">
              <a:latin typeface="Aptos" panose="020B0004020202020204" pitchFamily="34" charset="0"/>
            </a:rPr>
            <a:t>Your research aim</a:t>
          </a:r>
        </a:p>
      </dgm:t>
    </dgm:pt>
    <dgm:pt modelId="{81291D56-6BFE-4787-A3F8-D82B36C7F889}" type="parTrans" cxnId="{F3947437-E3A2-4B92-A1B1-BE5B7FDE5B81}">
      <dgm:prSet/>
      <dgm:spPr/>
      <dgm:t>
        <a:bodyPr/>
        <a:lstStyle/>
        <a:p>
          <a:endParaRPr lang="en-GB">
            <a:latin typeface="Aptos" panose="020B0004020202020204" pitchFamily="34" charset="0"/>
          </a:endParaRPr>
        </a:p>
      </dgm:t>
    </dgm:pt>
    <dgm:pt modelId="{BB565199-5117-48A6-B85E-9BABC564DBE0}" type="sibTrans" cxnId="{F3947437-E3A2-4B92-A1B1-BE5B7FDE5B81}">
      <dgm:prSet/>
      <dgm:spPr/>
      <dgm:t>
        <a:bodyPr/>
        <a:lstStyle/>
        <a:p>
          <a:endParaRPr lang="en-GB">
            <a:latin typeface="Aptos" panose="020B0004020202020204" pitchFamily="34" charset="0"/>
          </a:endParaRPr>
        </a:p>
      </dgm:t>
    </dgm:pt>
    <dgm:pt modelId="{DFC4F044-EF74-4C77-A0B1-A5D3D88088AC}">
      <dgm:prSet/>
      <dgm:spPr/>
      <dgm:t>
        <a:bodyPr/>
        <a:lstStyle/>
        <a:p>
          <a:r>
            <a:rPr lang="en-GB" dirty="0">
              <a:latin typeface="Aptos" panose="020B0004020202020204" pitchFamily="34" charset="0"/>
            </a:rPr>
            <a:t>Search terms and databases</a:t>
          </a:r>
        </a:p>
      </dgm:t>
    </dgm:pt>
    <dgm:pt modelId="{F9334039-98B5-404F-9801-B5C0523B12EE}" type="parTrans" cxnId="{B1F615C6-24C7-4C21-B98F-6351B4C7D465}">
      <dgm:prSet/>
      <dgm:spPr/>
      <dgm:t>
        <a:bodyPr/>
        <a:lstStyle/>
        <a:p>
          <a:endParaRPr lang="en-GB">
            <a:latin typeface="Aptos" panose="020B0004020202020204" pitchFamily="34" charset="0"/>
          </a:endParaRPr>
        </a:p>
      </dgm:t>
    </dgm:pt>
    <dgm:pt modelId="{28A67822-0548-4867-AAB4-A8F4B589AFD6}" type="sibTrans" cxnId="{B1F615C6-24C7-4C21-B98F-6351B4C7D465}">
      <dgm:prSet/>
      <dgm:spPr/>
      <dgm:t>
        <a:bodyPr/>
        <a:lstStyle/>
        <a:p>
          <a:endParaRPr lang="en-GB">
            <a:latin typeface="Aptos" panose="020B0004020202020204" pitchFamily="34" charset="0"/>
          </a:endParaRPr>
        </a:p>
      </dgm:t>
    </dgm:pt>
    <dgm:pt modelId="{83AA0840-3DF5-416D-B33F-B44612B2CFC7}">
      <dgm:prSet/>
      <dgm:spPr/>
      <dgm:t>
        <a:bodyPr/>
        <a:lstStyle/>
        <a:p>
          <a:r>
            <a:rPr lang="en-GB" dirty="0">
              <a:latin typeface="Aptos" panose="020B0004020202020204" pitchFamily="34" charset="0"/>
            </a:rPr>
            <a:t>CRAAP and source selection</a:t>
          </a:r>
        </a:p>
      </dgm:t>
    </dgm:pt>
    <dgm:pt modelId="{CD77D539-FC98-4139-96B3-340FD57CD89C}" type="parTrans" cxnId="{EE12BBA6-797C-4B3D-A4A8-F6E4D7F8794A}">
      <dgm:prSet/>
      <dgm:spPr/>
      <dgm:t>
        <a:bodyPr/>
        <a:lstStyle/>
        <a:p>
          <a:endParaRPr lang="en-GB">
            <a:latin typeface="Aptos" panose="020B0004020202020204" pitchFamily="34" charset="0"/>
          </a:endParaRPr>
        </a:p>
      </dgm:t>
    </dgm:pt>
    <dgm:pt modelId="{B183418B-5F52-4058-801D-28FDDBBE031E}" type="sibTrans" cxnId="{EE12BBA6-797C-4B3D-A4A8-F6E4D7F8794A}">
      <dgm:prSet/>
      <dgm:spPr/>
      <dgm:t>
        <a:bodyPr/>
        <a:lstStyle/>
        <a:p>
          <a:endParaRPr lang="en-GB">
            <a:latin typeface="Aptos" panose="020B0004020202020204" pitchFamily="34" charset="0"/>
          </a:endParaRPr>
        </a:p>
      </dgm:t>
    </dgm:pt>
    <dgm:pt modelId="{50A09C1A-100F-44B1-B422-52FF9ECE775A}">
      <dgm:prSet/>
      <dgm:spPr/>
      <dgm:t>
        <a:bodyPr/>
        <a:lstStyle/>
        <a:p>
          <a:r>
            <a:rPr lang="en-GB" dirty="0">
              <a:latin typeface="Aptos" panose="020B0004020202020204" pitchFamily="34" charset="0"/>
            </a:rPr>
            <a:t>Inclusion and exclusion criteria</a:t>
          </a:r>
        </a:p>
      </dgm:t>
    </dgm:pt>
    <dgm:pt modelId="{D62F7F1F-D6EC-4928-B7E0-98CF055B329A}" type="parTrans" cxnId="{B970BB1E-A1B5-4A88-8532-8737250C2B54}">
      <dgm:prSet/>
      <dgm:spPr/>
      <dgm:t>
        <a:bodyPr/>
        <a:lstStyle/>
        <a:p>
          <a:endParaRPr lang="en-GB">
            <a:latin typeface="Aptos" panose="020B0004020202020204" pitchFamily="34" charset="0"/>
          </a:endParaRPr>
        </a:p>
      </dgm:t>
    </dgm:pt>
    <dgm:pt modelId="{5917C33B-B1D2-4B4D-9E83-121AE8685997}" type="sibTrans" cxnId="{B970BB1E-A1B5-4A88-8532-8737250C2B54}">
      <dgm:prSet/>
      <dgm:spPr/>
      <dgm:t>
        <a:bodyPr/>
        <a:lstStyle/>
        <a:p>
          <a:endParaRPr lang="en-GB">
            <a:latin typeface="Aptos" panose="020B0004020202020204" pitchFamily="34" charset="0"/>
          </a:endParaRPr>
        </a:p>
      </dgm:t>
    </dgm:pt>
    <dgm:pt modelId="{C14C98F9-B01E-4698-8D61-57F9578E5E10}">
      <dgm:prSet/>
      <dgm:spPr/>
      <dgm:t>
        <a:bodyPr/>
        <a:lstStyle/>
        <a:p>
          <a:r>
            <a:rPr lang="en-GB" b="1" dirty="0">
              <a:latin typeface="Aptos" panose="020B0004020202020204" pitchFamily="34" charset="0"/>
            </a:rPr>
            <a:t>Route B: Writing </a:t>
          </a:r>
          <a:r>
            <a:rPr lang="en-GB" b="1">
              <a:latin typeface="Aptos" panose="020B0004020202020204" pitchFamily="34" charset="0"/>
            </a:rPr>
            <a:t>Section 3.6 - </a:t>
          </a:r>
          <a:r>
            <a:rPr lang="en-GB">
              <a:latin typeface="Aptos" panose="020B0004020202020204" pitchFamily="34" charset="0"/>
            </a:rPr>
            <a:t>Use Stages 2 and 3 of your workbook.</a:t>
          </a:r>
          <a:endParaRPr lang="en-GB" dirty="0">
            <a:latin typeface="Aptos" panose="020B0004020202020204" pitchFamily="34" charset="0"/>
          </a:endParaRPr>
        </a:p>
      </dgm:t>
    </dgm:pt>
    <dgm:pt modelId="{4BFAE810-AD76-4539-B371-DCBE9D301F36}" type="parTrans" cxnId="{3253BC1F-42DC-4DE5-A20F-6743926741BD}">
      <dgm:prSet/>
      <dgm:spPr/>
      <dgm:t>
        <a:bodyPr/>
        <a:lstStyle/>
        <a:p>
          <a:endParaRPr lang="en-GB">
            <a:latin typeface="Aptos" panose="020B0004020202020204" pitchFamily="34" charset="0"/>
          </a:endParaRPr>
        </a:p>
      </dgm:t>
    </dgm:pt>
    <dgm:pt modelId="{AEF16D97-3592-4CB6-AA1F-32B1A4D801FB}" type="sibTrans" cxnId="{3253BC1F-42DC-4DE5-A20F-6743926741BD}">
      <dgm:prSet/>
      <dgm:spPr/>
      <dgm:t>
        <a:bodyPr/>
        <a:lstStyle/>
        <a:p>
          <a:endParaRPr lang="en-GB">
            <a:latin typeface="Aptos" panose="020B0004020202020204" pitchFamily="34" charset="0"/>
          </a:endParaRPr>
        </a:p>
      </dgm:t>
    </dgm:pt>
    <dgm:pt modelId="{0244FDC9-C60B-4182-9F7A-BE9378CACE03}">
      <dgm:prSet/>
      <dgm:spPr/>
      <dgm:t>
        <a:bodyPr/>
        <a:lstStyle/>
        <a:p>
          <a:r>
            <a:rPr lang="en-GB" dirty="0">
              <a:latin typeface="Aptos" panose="020B0004020202020204" pitchFamily="34" charset="0"/>
            </a:rPr>
            <a:t>How the five sources were analysed</a:t>
          </a:r>
        </a:p>
      </dgm:t>
    </dgm:pt>
    <dgm:pt modelId="{6ADD1E38-8834-4C9A-8947-DBC5358BC020}" type="parTrans" cxnId="{CE423704-4993-4FC2-9357-866DB0F3614A}">
      <dgm:prSet/>
      <dgm:spPr/>
      <dgm:t>
        <a:bodyPr/>
        <a:lstStyle/>
        <a:p>
          <a:endParaRPr lang="en-GB">
            <a:latin typeface="Aptos" panose="020B0004020202020204" pitchFamily="34" charset="0"/>
          </a:endParaRPr>
        </a:p>
      </dgm:t>
    </dgm:pt>
    <dgm:pt modelId="{599770B2-9BF4-4DAA-BB56-D36C9249F232}" type="sibTrans" cxnId="{CE423704-4993-4FC2-9357-866DB0F3614A}">
      <dgm:prSet/>
      <dgm:spPr/>
      <dgm:t>
        <a:bodyPr/>
        <a:lstStyle/>
        <a:p>
          <a:endParaRPr lang="en-GB">
            <a:latin typeface="Aptos" panose="020B0004020202020204" pitchFamily="34" charset="0"/>
          </a:endParaRPr>
        </a:p>
      </dgm:t>
    </dgm:pt>
    <dgm:pt modelId="{10F9B70F-D2DA-4D8F-9E89-2049464B410A}">
      <dgm:prSet/>
      <dgm:spPr/>
      <dgm:t>
        <a:bodyPr/>
        <a:lstStyle/>
        <a:p>
          <a:r>
            <a:rPr lang="en-GB" dirty="0">
              <a:latin typeface="Aptos" panose="020B0004020202020204" pitchFamily="34" charset="0"/>
            </a:rPr>
            <a:t>How keywords and codes were identified</a:t>
          </a:r>
        </a:p>
      </dgm:t>
    </dgm:pt>
    <dgm:pt modelId="{3B0D9B5B-7637-4EB5-AA60-CE7FC2D91E7B}" type="parTrans" cxnId="{BA58E247-7F0E-4900-8986-461F7987050B}">
      <dgm:prSet/>
      <dgm:spPr/>
      <dgm:t>
        <a:bodyPr/>
        <a:lstStyle/>
        <a:p>
          <a:endParaRPr lang="en-GB">
            <a:latin typeface="Aptos" panose="020B0004020202020204" pitchFamily="34" charset="0"/>
          </a:endParaRPr>
        </a:p>
      </dgm:t>
    </dgm:pt>
    <dgm:pt modelId="{8C50F66E-EEB9-4195-8F27-8D4E4083C155}" type="sibTrans" cxnId="{BA58E247-7F0E-4900-8986-461F7987050B}">
      <dgm:prSet/>
      <dgm:spPr/>
      <dgm:t>
        <a:bodyPr/>
        <a:lstStyle/>
        <a:p>
          <a:endParaRPr lang="en-GB">
            <a:latin typeface="Aptos" panose="020B0004020202020204" pitchFamily="34" charset="0"/>
          </a:endParaRPr>
        </a:p>
      </dgm:t>
    </dgm:pt>
    <dgm:pt modelId="{B01F5D3F-92D4-4365-B9CF-6197C0A42D7D}">
      <dgm:prSet/>
      <dgm:spPr/>
      <dgm:t>
        <a:bodyPr/>
        <a:lstStyle/>
        <a:p>
          <a:r>
            <a:rPr lang="en-GB" dirty="0">
              <a:latin typeface="Aptos" panose="020B0004020202020204" pitchFamily="34" charset="0"/>
            </a:rPr>
            <a:t>How the sources were compared</a:t>
          </a:r>
        </a:p>
      </dgm:t>
    </dgm:pt>
    <dgm:pt modelId="{A3EFB53E-1084-4F84-88DE-2DFE89F80E47}" type="parTrans" cxnId="{3DE856E3-011C-431F-A14D-2172B18C8A16}">
      <dgm:prSet/>
      <dgm:spPr/>
      <dgm:t>
        <a:bodyPr/>
        <a:lstStyle/>
        <a:p>
          <a:endParaRPr lang="en-GB">
            <a:latin typeface="Aptos" panose="020B0004020202020204" pitchFamily="34" charset="0"/>
          </a:endParaRPr>
        </a:p>
      </dgm:t>
    </dgm:pt>
    <dgm:pt modelId="{8A23CBA9-041B-4956-ADE7-688AF8CF878E}" type="sibTrans" cxnId="{3DE856E3-011C-431F-A14D-2172B18C8A16}">
      <dgm:prSet/>
      <dgm:spPr/>
      <dgm:t>
        <a:bodyPr/>
        <a:lstStyle/>
        <a:p>
          <a:endParaRPr lang="en-GB">
            <a:latin typeface="Aptos" panose="020B0004020202020204" pitchFamily="34" charset="0"/>
          </a:endParaRPr>
        </a:p>
      </dgm:t>
    </dgm:pt>
    <dgm:pt modelId="{03F8C247-A4AF-4B97-9352-A69AF294E5CC}">
      <dgm:prSet/>
      <dgm:spPr/>
      <dgm:t>
        <a:bodyPr/>
        <a:lstStyle/>
        <a:p>
          <a:r>
            <a:rPr lang="en-GB" dirty="0">
              <a:latin typeface="Aptos" panose="020B0004020202020204" pitchFamily="34" charset="0"/>
            </a:rPr>
            <a:t>How related ideas became possible themes</a:t>
          </a:r>
        </a:p>
      </dgm:t>
    </dgm:pt>
    <dgm:pt modelId="{FAE618BD-9812-40E0-A9FA-FDC3A9C812D9}" type="parTrans" cxnId="{A395A171-2C4E-48FE-BF9D-ECB3D341C656}">
      <dgm:prSet/>
      <dgm:spPr/>
      <dgm:t>
        <a:bodyPr/>
        <a:lstStyle/>
        <a:p>
          <a:endParaRPr lang="en-GB">
            <a:latin typeface="Aptos" panose="020B0004020202020204" pitchFamily="34" charset="0"/>
          </a:endParaRPr>
        </a:p>
      </dgm:t>
    </dgm:pt>
    <dgm:pt modelId="{57F84BE8-FBFE-437F-A8F8-8BABB8544963}" type="sibTrans" cxnId="{A395A171-2C4E-48FE-BF9D-ECB3D341C656}">
      <dgm:prSet/>
      <dgm:spPr/>
      <dgm:t>
        <a:bodyPr/>
        <a:lstStyle/>
        <a:p>
          <a:endParaRPr lang="en-GB">
            <a:latin typeface="Aptos" panose="020B0004020202020204" pitchFamily="34" charset="0"/>
          </a:endParaRPr>
        </a:p>
      </dgm:t>
    </dgm:pt>
    <dgm:pt modelId="{0A796B8A-1645-4CA9-A2BC-56D4AD4362EF}">
      <dgm:prSet/>
      <dgm:spPr/>
      <dgm:t>
        <a:bodyPr/>
        <a:lstStyle/>
        <a:p>
          <a:r>
            <a:rPr lang="en-GB" b="1">
              <a:latin typeface="Aptos" panose="020B0004020202020204" pitchFamily="34" charset="0"/>
            </a:rPr>
            <a:t>Route C: Reviewing Chapter 3 - </a:t>
          </a:r>
          <a:r>
            <a:rPr lang="en-GB">
              <a:latin typeface="Aptos" panose="020B0004020202020204" pitchFamily="34" charset="0"/>
            </a:rPr>
            <a:t>Review your existing work. Check that:</a:t>
          </a:r>
        </a:p>
      </dgm:t>
    </dgm:pt>
    <dgm:pt modelId="{9AB9B01E-81D8-4877-A82A-EDA261C21B45}" type="parTrans" cxnId="{87E643F8-DF18-4B1B-B954-4A408C3CED8F}">
      <dgm:prSet/>
      <dgm:spPr/>
      <dgm:t>
        <a:bodyPr/>
        <a:lstStyle/>
        <a:p>
          <a:endParaRPr lang="en-GB">
            <a:latin typeface="Aptos" panose="020B0004020202020204" pitchFamily="34" charset="0"/>
          </a:endParaRPr>
        </a:p>
      </dgm:t>
    </dgm:pt>
    <dgm:pt modelId="{15F1A13D-760F-473A-A279-794E80473EAF}" type="sibTrans" cxnId="{87E643F8-DF18-4B1B-B954-4A408C3CED8F}">
      <dgm:prSet/>
      <dgm:spPr/>
      <dgm:t>
        <a:bodyPr/>
        <a:lstStyle/>
        <a:p>
          <a:endParaRPr lang="en-GB">
            <a:latin typeface="Aptos" panose="020B0004020202020204" pitchFamily="34" charset="0"/>
          </a:endParaRPr>
        </a:p>
      </dgm:t>
    </dgm:pt>
    <dgm:pt modelId="{A2BEBF03-A871-438A-AA40-973B430A440F}">
      <dgm:prSet/>
      <dgm:spPr/>
      <dgm:t>
        <a:bodyPr/>
        <a:lstStyle/>
        <a:p>
          <a:r>
            <a:rPr lang="en-GB" dirty="0">
              <a:latin typeface="Aptos" panose="020B0004020202020204" pitchFamily="34" charset="0"/>
            </a:rPr>
            <a:t>The process is clearly explained</a:t>
          </a:r>
        </a:p>
      </dgm:t>
    </dgm:pt>
    <dgm:pt modelId="{5648E3F2-A7ED-46BA-AEAC-D4384DCD55E6}" type="parTrans" cxnId="{51227CEC-AEA4-4CAF-8A9A-290ABCDB76E0}">
      <dgm:prSet/>
      <dgm:spPr/>
      <dgm:t>
        <a:bodyPr/>
        <a:lstStyle/>
        <a:p>
          <a:endParaRPr lang="en-GB">
            <a:latin typeface="Aptos" panose="020B0004020202020204" pitchFamily="34" charset="0"/>
          </a:endParaRPr>
        </a:p>
      </dgm:t>
    </dgm:pt>
    <dgm:pt modelId="{E6B0C2C9-EDB2-4677-87C1-5D551CB47593}" type="sibTrans" cxnId="{51227CEC-AEA4-4CAF-8A9A-290ABCDB76E0}">
      <dgm:prSet/>
      <dgm:spPr/>
      <dgm:t>
        <a:bodyPr/>
        <a:lstStyle/>
        <a:p>
          <a:endParaRPr lang="en-GB">
            <a:latin typeface="Aptos" panose="020B0004020202020204" pitchFamily="34" charset="0"/>
          </a:endParaRPr>
        </a:p>
      </dgm:t>
    </dgm:pt>
    <dgm:pt modelId="{3255C5B9-5F61-4335-B5A2-B53DE81C828B}">
      <dgm:prSet/>
      <dgm:spPr/>
      <dgm:t>
        <a:bodyPr/>
        <a:lstStyle/>
        <a:p>
          <a:r>
            <a:rPr lang="en-GB" dirty="0">
              <a:latin typeface="Aptos" panose="020B0004020202020204" pitchFamily="34" charset="0"/>
            </a:rPr>
            <a:t>Important decisions are justified</a:t>
          </a:r>
        </a:p>
      </dgm:t>
    </dgm:pt>
    <dgm:pt modelId="{1C64D645-39A1-4827-803B-8CE0AC6E091B}" type="parTrans" cxnId="{1E960440-7922-4A64-8F64-EB15BE40DABD}">
      <dgm:prSet/>
      <dgm:spPr/>
      <dgm:t>
        <a:bodyPr/>
        <a:lstStyle/>
        <a:p>
          <a:endParaRPr lang="en-GB">
            <a:latin typeface="Aptos" panose="020B0004020202020204" pitchFamily="34" charset="0"/>
          </a:endParaRPr>
        </a:p>
      </dgm:t>
    </dgm:pt>
    <dgm:pt modelId="{0891C250-B559-4649-A6B6-229827829C3A}" type="sibTrans" cxnId="{1E960440-7922-4A64-8F64-EB15BE40DABD}">
      <dgm:prSet/>
      <dgm:spPr/>
      <dgm:t>
        <a:bodyPr/>
        <a:lstStyle/>
        <a:p>
          <a:endParaRPr lang="en-GB">
            <a:latin typeface="Aptos" panose="020B0004020202020204" pitchFamily="34" charset="0"/>
          </a:endParaRPr>
        </a:p>
      </dgm:t>
    </dgm:pt>
    <dgm:pt modelId="{61920263-599F-414B-9E57-D25F36E552FB}">
      <dgm:prSet/>
      <dgm:spPr/>
      <dgm:t>
        <a:bodyPr/>
        <a:lstStyle/>
        <a:p>
          <a:r>
            <a:rPr lang="en-GB" dirty="0">
              <a:latin typeface="Aptos" panose="020B0004020202020204" pitchFamily="34" charset="0"/>
            </a:rPr>
            <a:t>Third person and past tense are used</a:t>
          </a:r>
        </a:p>
      </dgm:t>
    </dgm:pt>
    <dgm:pt modelId="{5229A4C5-7DF9-4ED5-8B8E-99D317BA90A3}" type="parTrans" cxnId="{0DC581CB-BC4A-423B-AD0B-86C840826006}">
      <dgm:prSet/>
      <dgm:spPr/>
      <dgm:t>
        <a:bodyPr/>
        <a:lstStyle/>
        <a:p>
          <a:endParaRPr lang="en-GB">
            <a:latin typeface="Aptos" panose="020B0004020202020204" pitchFamily="34" charset="0"/>
          </a:endParaRPr>
        </a:p>
      </dgm:t>
    </dgm:pt>
    <dgm:pt modelId="{93AA80DF-0327-43B6-9985-467F9D3A4099}" type="sibTrans" cxnId="{0DC581CB-BC4A-423B-AD0B-86C840826006}">
      <dgm:prSet/>
      <dgm:spPr/>
      <dgm:t>
        <a:bodyPr/>
        <a:lstStyle/>
        <a:p>
          <a:endParaRPr lang="en-GB">
            <a:latin typeface="Aptos" panose="020B0004020202020204" pitchFamily="34" charset="0"/>
          </a:endParaRPr>
        </a:p>
      </dgm:t>
    </dgm:pt>
    <dgm:pt modelId="{0E74288B-A599-4089-900E-CB6B4001F603}">
      <dgm:prSet/>
      <dgm:spPr/>
      <dgm:t>
        <a:bodyPr/>
        <a:lstStyle/>
        <a:p>
          <a:r>
            <a:rPr lang="en-GB" dirty="0">
              <a:latin typeface="Aptos" panose="020B0004020202020204" pitchFamily="34" charset="0"/>
            </a:rPr>
            <a:t>Academic references are included</a:t>
          </a:r>
        </a:p>
      </dgm:t>
    </dgm:pt>
    <dgm:pt modelId="{3601458F-1B43-4179-AC90-81B4E076169A}" type="parTrans" cxnId="{119AD354-EFC4-40B7-B3FC-4FA2A3866C05}">
      <dgm:prSet/>
      <dgm:spPr/>
      <dgm:t>
        <a:bodyPr/>
        <a:lstStyle/>
        <a:p>
          <a:endParaRPr lang="en-GB">
            <a:latin typeface="Aptos" panose="020B0004020202020204" pitchFamily="34" charset="0"/>
          </a:endParaRPr>
        </a:p>
      </dgm:t>
    </dgm:pt>
    <dgm:pt modelId="{F36DECA5-2330-4362-BD69-D0A168DE6EFE}" type="sibTrans" cxnId="{119AD354-EFC4-40B7-B3FC-4FA2A3866C05}">
      <dgm:prSet/>
      <dgm:spPr/>
      <dgm:t>
        <a:bodyPr/>
        <a:lstStyle/>
        <a:p>
          <a:endParaRPr lang="en-GB">
            <a:latin typeface="Aptos" panose="020B0004020202020204" pitchFamily="34" charset="0"/>
          </a:endParaRPr>
        </a:p>
      </dgm:t>
    </dgm:pt>
    <dgm:pt modelId="{1B000ED2-D284-48E6-855E-458799F7FD75}">
      <dgm:prSet/>
      <dgm:spPr/>
      <dgm:t>
        <a:bodyPr/>
        <a:lstStyle/>
        <a:p>
          <a:r>
            <a:rPr lang="en-GB" dirty="0">
              <a:latin typeface="Aptos" panose="020B0004020202020204" pitchFamily="34" charset="0"/>
            </a:rPr>
            <a:t>The workbook is signposted</a:t>
          </a:r>
        </a:p>
      </dgm:t>
    </dgm:pt>
    <dgm:pt modelId="{8A3D44E7-4FBC-4ADB-B1F7-1B4672C7E5A9}" type="parTrans" cxnId="{2C808462-2BBA-40A4-BF80-39A5CE671700}">
      <dgm:prSet/>
      <dgm:spPr/>
      <dgm:t>
        <a:bodyPr/>
        <a:lstStyle/>
        <a:p>
          <a:endParaRPr lang="en-GB">
            <a:latin typeface="Aptos" panose="020B0004020202020204" pitchFamily="34" charset="0"/>
          </a:endParaRPr>
        </a:p>
      </dgm:t>
    </dgm:pt>
    <dgm:pt modelId="{B3E70C3C-41DE-43BD-81D6-764B179F3E12}" type="sibTrans" cxnId="{2C808462-2BBA-40A4-BF80-39A5CE671700}">
      <dgm:prSet/>
      <dgm:spPr/>
      <dgm:t>
        <a:bodyPr/>
        <a:lstStyle/>
        <a:p>
          <a:endParaRPr lang="en-GB">
            <a:latin typeface="Aptos" panose="020B0004020202020204" pitchFamily="34" charset="0"/>
          </a:endParaRPr>
        </a:p>
      </dgm:t>
    </dgm:pt>
    <dgm:pt modelId="{16184108-668E-4A3F-AD51-7F29AEC6D806}">
      <dgm:prSet/>
      <dgm:spPr/>
      <dgm:t>
        <a:bodyPr/>
        <a:lstStyle/>
        <a:p>
          <a:r>
            <a:rPr lang="en-GB" dirty="0">
              <a:latin typeface="Aptos" panose="020B0004020202020204" pitchFamily="34" charset="0"/>
            </a:rPr>
            <a:t>The conclusion links to chapter 4</a:t>
          </a:r>
        </a:p>
      </dgm:t>
    </dgm:pt>
    <dgm:pt modelId="{B53C30B9-4702-4559-B0FC-7C88E6C6AE3D}" type="parTrans" cxnId="{9A243DB4-31EC-4BAA-9EA3-430495468F09}">
      <dgm:prSet/>
      <dgm:spPr/>
      <dgm:t>
        <a:bodyPr/>
        <a:lstStyle/>
        <a:p>
          <a:endParaRPr lang="en-GB">
            <a:latin typeface="Aptos" panose="020B0004020202020204" pitchFamily="34" charset="0"/>
          </a:endParaRPr>
        </a:p>
      </dgm:t>
    </dgm:pt>
    <dgm:pt modelId="{86A733CF-1C1A-47BA-85DD-E79CD45F223A}" type="sibTrans" cxnId="{9A243DB4-31EC-4BAA-9EA3-430495468F09}">
      <dgm:prSet/>
      <dgm:spPr/>
      <dgm:t>
        <a:bodyPr/>
        <a:lstStyle/>
        <a:p>
          <a:endParaRPr lang="en-GB">
            <a:latin typeface="Aptos" panose="020B0004020202020204" pitchFamily="34" charset="0"/>
          </a:endParaRPr>
        </a:p>
      </dgm:t>
    </dgm:pt>
    <dgm:pt modelId="{57606B02-B0F8-45F4-91A0-D10AF8D66C6A}" type="pres">
      <dgm:prSet presAssocID="{E9D20545-1060-4C7B-B42C-322B2B367985}" presName="Name0" presStyleCnt="0">
        <dgm:presLayoutVars>
          <dgm:dir/>
          <dgm:animLvl val="lvl"/>
          <dgm:resizeHandles val="exact"/>
        </dgm:presLayoutVars>
      </dgm:prSet>
      <dgm:spPr/>
    </dgm:pt>
    <dgm:pt modelId="{E2F2722E-2B45-4CE9-B732-41D6069DE43C}" type="pres">
      <dgm:prSet presAssocID="{0A796B8A-1645-4CA9-A2BC-56D4AD4362EF}" presName="boxAndChildren" presStyleCnt="0"/>
      <dgm:spPr/>
    </dgm:pt>
    <dgm:pt modelId="{695A5845-8800-4937-B4FF-91C65A566395}" type="pres">
      <dgm:prSet presAssocID="{0A796B8A-1645-4CA9-A2BC-56D4AD4362EF}" presName="parentTextBox" presStyleLbl="node1" presStyleIdx="0" presStyleCnt="3"/>
      <dgm:spPr/>
    </dgm:pt>
    <dgm:pt modelId="{99218F67-8868-41BE-BAE8-3744E256B8B6}" type="pres">
      <dgm:prSet presAssocID="{0A796B8A-1645-4CA9-A2BC-56D4AD4362EF}" presName="entireBox" presStyleLbl="node1" presStyleIdx="0" presStyleCnt="3"/>
      <dgm:spPr/>
    </dgm:pt>
    <dgm:pt modelId="{03019441-4B21-45E3-8611-16BBB892AFC9}" type="pres">
      <dgm:prSet presAssocID="{0A796B8A-1645-4CA9-A2BC-56D4AD4362EF}" presName="descendantBox" presStyleCnt="0"/>
      <dgm:spPr/>
    </dgm:pt>
    <dgm:pt modelId="{0525FB36-685D-4689-880D-051C35BDCAC8}" type="pres">
      <dgm:prSet presAssocID="{A2BEBF03-A871-438A-AA40-973B430A440F}" presName="childTextBox" presStyleLbl="fgAccFollowNode1" presStyleIdx="0" presStyleCnt="15">
        <dgm:presLayoutVars>
          <dgm:bulletEnabled val="1"/>
        </dgm:presLayoutVars>
      </dgm:prSet>
      <dgm:spPr/>
    </dgm:pt>
    <dgm:pt modelId="{862C318E-6138-41C5-9C13-B2D5CD8B9ED0}" type="pres">
      <dgm:prSet presAssocID="{3255C5B9-5F61-4335-B5A2-B53DE81C828B}" presName="childTextBox" presStyleLbl="fgAccFollowNode1" presStyleIdx="1" presStyleCnt="15">
        <dgm:presLayoutVars>
          <dgm:bulletEnabled val="1"/>
        </dgm:presLayoutVars>
      </dgm:prSet>
      <dgm:spPr/>
    </dgm:pt>
    <dgm:pt modelId="{8B5B678A-42A9-413A-9B4B-BA5328BCF8A5}" type="pres">
      <dgm:prSet presAssocID="{61920263-599F-414B-9E57-D25F36E552FB}" presName="childTextBox" presStyleLbl="fgAccFollowNode1" presStyleIdx="2" presStyleCnt="15">
        <dgm:presLayoutVars>
          <dgm:bulletEnabled val="1"/>
        </dgm:presLayoutVars>
      </dgm:prSet>
      <dgm:spPr/>
    </dgm:pt>
    <dgm:pt modelId="{C934719F-297B-4C15-990F-A25E18B0D52A}" type="pres">
      <dgm:prSet presAssocID="{0E74288B-A599-4089-900E-CB6B4001F603}" presName="childTextBox" presStyleLbl="fgAccFollowNode1" presStyleIdx="3" presStyleCnt="15">
        <dgm:presLayoutVars>
          <dgm:bulletEnabled val="1"/>
        </dgm:presLayoutVars>
      </dgm:prSet>
      <dgm:spPr/>
    </dgm:pt>
    <dgm:pt modelId="{CBC21D56-03DD-4661-9BDA-9F1C5D86AEBC}" type="pres">
      <dgm:prSet presAssocID="{1B000ED2-D284-48E6-855E-458799F7FD75}" presName="childTextBox" presStyleLbl="fgAccFollowNode1" presStyleIdx="4" presStyleCnt="15">
        <dgm:presLayoutVars>
          <dgm:bulletEnabled val="1"/>
        </dgm:presLayoutVars>
      </dgm:prSet>
      <dgm:spPr/>
    </dgm:pt>
    <dgm:pt modelId="{605D6860-AC8C-4D8E-AAEB-06F558C89156}" type="pres">
      <dgm:prSet presAssocID="{16184108-668E-4A3F-AD51-7F29AEC6D806}" presName="childTextBox" presStyleLbl="fgAccFollowNode1" presStyleIdx="5" presStyleCnt="15">
        <dgm:presLayoutVars>
          <dgm:bulletEnabled val="1"/>
        </dgm:presLayoutVars>
      </dgm:prSet>
      <dgm:spPr/>
    </dgm:pt>
    <dgm:pt modelId="{BF5AF463-5B92-4491-8AFD-96D1016A8625}" type="pres">
      <dgm:prSet presAssocID="{AEF16D97-3592-4CB6-AA1F-32B1A4D801FB}" presName="sp" presStyleCnt="0"/>
      <dgm:spPr/>
    </dgm:pt>
    <dgm:pt modelId="{EB4F57D8-8927-4695-A982-406F586EFA06}" type="pres">
      <dgm:prSet presAssocID="{C14C98F9-B01E-4698-8D61-57F9578E5E10}" presName="arrowAndChildren" presStyleCnt="0"/>
      <dgm:spPr/>
    </dgm:pt>
    <dgm:pt modelId="{7122F6ED-3E1D-4CAA-86A0-9BE3719B68EA}" type="pres">
      <dgm:prSet presAssocID="{C14C98F9-B01E-4698-8D61-57F9578E5E10}" presName="parentTextArrow" presStyleLbl="node1" presStyleIdx="0" presStyleCnt="3"/>
      <dgm:spPr/>
    </dgm:pt>
    <dgm:pt modelId="{25C63B61-3684-4E5B-8D96-A09838A051ED}" type="pres">
      <dgm:prSet presAssocID="{C14C98F9-B01E-4698-8D61-57F9578E5E10}" presName="arrow" presStyleLbl="node1" presStyleIdx="1" presStyleCnt="3"/>
      <dgm:spPr/>
    </dgm:pt>
    <dgm:pt modelId="{495DA6CF-2F72-428C-B5F1-F3B5C191B407}" type="pres">
      <dgm:prSet presAssocID="{C14C98F9-B01E-4698-8D61-57F9578E5E10}" presName="descendantArrow" presStyleCnt="0"/>
      <dgm:spPr/>
    </dgm:pt>
    <dgm:pt modelId="{39FAAE5F-F6AC-402A-8917-282100C2028C}" type="pres">
      <dgm:prSet presAssocID="{0244FDC9-C60B-4182-9F7A-BE9378CACE03}" presName="childTextArrow" presStyleLbl="fgAccFollowNode1" presStyleIdx="6" presStyleCnt="15">
        <dgm:presLayoutVars>
          <dgm:bulletEnabled val="1"/>
        </dgm:presLayoutVars>
      </dgm:prSet>
      <dgm:spPr/>
    </dgm:pt>
    <dgm:pt modelId="{A94B71DD-E9BC-4900-A54D-4B595F35DA58}" type="pres">
      <dgm:prSet presAssocID="{10F9B70F-D2DA-4D8F-9E89-2049464B410A}" presName="childTextArrow" presStyleLbl="fgAccFollowNode1" presStyleIdx="7" presStyleCnt="15">
        <dgm:presLayoutVars>
          <dgm:bulletEnabled val="1"/>
        </dgm:presLayoutVars>
      </dgm:prSet>
      <dgm:spPr/>
    </dgm:pt>
    <dgm:pt modelId="{CDB77853-E2EE-4980-B482-EE5E7F7E233B}" type="pres">
      <dgm:prSet presAssocID="{B01F5D3F-92D4-4365-B9CF-6197C0A42D7D}" presName="childTextArrow" presStyleLbl="fgAccFollowNode1" presStyleIdx="8" presStyleCnt="15">
        <dgm:presLayoutVars>
          <dgm:bulletEnabled val="1"/>
        </dgm:presLayoutVars>
      </dgm:prSet>
      <dgm:spPr/>
    </dgm:pt>
    <dgm:pt modelId="{47F4B16F-3587-459C-9B89-56AA14843349}" type="pres">
      <dgm:prSet presAssocID="{03F8C247-A4AF-4B97-9352-A69AF294E5CC}" presName="childTextArrow" presStyleLbl="fgAccFollowNode1" presStyleIdx="9" presStyleCnt="15">
        <dgm:presLayoutVars>
          <dgm:bulletEnabled val="1"/>
        </dgm:presLayoutVars>
      </dgm:prSet>
      <dgm:spPr/>
    </dgm:pt>
    <dgm:pt modelId="{74374296-CF36-4488-BF0A-FFAA6058F71D}" type="pres">
      <dgm:prSet presAssocID="{E3DFFE53-3022-4EF5-ADB2-30CE11CD346F}" presName="sp" presStyleCnt="0"/>
      <dgm:spPr/>
    </dgm:pt>
    <dgm:pt modelId="{44AD6729-2E74-4D66-BB3F-656EEDCF6E08}" type="pres">
      <dgm:prSet presAssocID="{118ED478-4DB0-4326-8053-D9C6058D85FB}" presName="arrowAndChildren" presStyleCnt="0"/>
      <dgm:spPr/>
    </dgm:pt>
    <dgm:pt modelId="{C9805A79-87F8-45D7-8257-B93E8EC0C5A7}" type="pres">
      <dgm:prSet presAssocID="{118ED478-4DB0-4326-8053-D9C6058D85FB}" presName="parentTextArrow" presStyleLbl="node1" presStyleIdx="1" presStyleCnt="3"/>
      <dgm:spPr/>
    </dgm:pt>
    <dgm:pt modelId="{119AA0A6-5B09-4988-B0DD-E79D64F0B8AB}" type="pres">
      <dgm:prSet presAssocID="{118ED478-4DB0-4326-8053-D9C6058D85FB}" presName="arrow" presStyleLbl="node1" presStyleIdx="2" presStyleCnt="3"/>
      <dgm:spPr/>
    </dgm:pt>
    <dgm:pt modelId="{EAEA7169-2386-4131-AB7C-5E5059243D20}" type="pres">
      <dgm:prSet presAssocID="{118ED478-4DB0-4326-8053-D9C6058D85FB}" presName="descendantArrow" presStyleCnt="0"/>
      <dgm:spPr/>
    </dgm:pt>
    <dgm:pt modelId="{5D0D6A7A-9B09-47DE-956F-B2CA942FF611}" type="pres">
      <dgm:prSet presAssocID="{B4D127F5-55A0-44BD-BAB2-76CC6D352912}" presName="childTextArrow" presStyleLbl="fgAccFollowNode1" presStyleIdx="10" presStyleCnt="15">
        <dgm:presLayoutVars>
          <dgm:bulletEnabled val="1"/>
        </dgm:presLayoutVars>
      </dgm:prSet>
      <dgm:spPr/>
    </dgm:pt>
    <dgm:pt modelId="{3B1121AA-2866-42BD-ABC1-E31865E9A895}" type="pres">
      <dgm:prSet presAssocID="{56100DCD-BFCF-477B-965A-DB6BCB08B72C}" presName="childTextArrow" presStyleLbl="fgAccFollowNode1" presStyleIdx="11" presStyleCnt="15">
        <dgm:presLayoutVars>
          <dgm:bulletEnabled val="1"/>
        </dgm:presLayoutVars>
      </dgm:prSet>
      <dgm:spPr/>
    </dgm:pt>
    <dgm:pt modelId="{95FC609C-5713-410F-8EC8-FA4C50AA77DD}" type="pres">
      <dgm:prSet presAssocID="{DFC4F044-EF74-4C77-A0B1-A5D3D88088AC}" presName="childTextArrow" presStyleLbl="fgAccFollowNode1" presStyleIdx="12" presStyleCnt="15">
        <dgm:presLayoutVars>
          <dgm:bulletEnabled val="1"/>
        </dgm:presLayoutVars>
      </dgm:prSet>
      <dgm:spPr/>
    </dgm:pt>
    <dgm:pt modelId="{7ABBA12A-4169-4F8B-B84C-8A5693E80989}" type="pres">
      <dgm:prSet presAssocID="{83AA0840-3DF5-416D-B33F-B44612B2CFC7}" presName="childTextArrow" presStyleLbl="fgAccFollowNode1" presStyleIdx="13" presStyleCnt="15">
        <dgm:presLayoutVars>
          <dgm:bulletEnabled val="1"/>
        </dgm:presLayoutVars>
      </dgm:prSet>
      <dgm:spPr/>
    </dgm:pt>
    <dgm:pt modelId="{CF74D88B-51C2-4965-A0CF-687268DF41A0}" type="pres">
      <dgm:prSet presAssocID="{50A09C1A-100F-44B1-B422-52FF9ECE775A}" presName="childTextArrow" presStyleLbl="fgAccFollowNode1" presStyleIdx="14" presStyleCnt="15">
        <dgm:presLayoutVars>
          <dgm:bulletEnabled val="1"/>
        </dgm:presLayoutVars>
      </dgm:prSet>
      <dgm:spPr/>
    </dgm:pt>
  </dgm:ptLst>
  <dgm:cxnLst>
    <dgm:cxn modelId="{CE423704-4993-4FC2-9357-866DB0F3614A}" srcId="{C14C98F9-B01E-4698-8D61-57F9578E5E10}" destId="{0244FDC9-C60B-4182-9F7A-BE9378CACE03}" srcOrd="0" destOrd="0" parTransId="{6ADD1E38-8834-4C9A-8947-DBC5358BC020}" sibTransId="{599770B2-9BF4-4DAA-BB56-D36C9249F232}"/>
    <dgm:cxn modelId="{8D7FA204-4EAB-4E5F-9538-E90AFE04B96F}" type="presOf" srcId="{C14C98F9-B01E-4698-8D61-57F9578E5E10}" destId="{25C63B61-3684-4E5B-8D96-A09838A051ED}" srcOrd="1" destOrd="0" presId="urn:microsoft.com/office/officeart/2005/8/layout/process4"/>
    <dgm:cxn modelId="{AE41030A-6A09-4C19-8BF8-E8D21DB63F27}" type="presOf" srcId="{0E74288B-A599-4089-900E-CB6B4001F603}" destId="{C934719F-297B-4C15-990F-A25E18B0D52A}" srcOrd="0" destOrd="0" presId="urn:microsoft.com/office/officeart/2005/8/layout/process4"/>
    <dgm:cxn modelId="{3EA6910C-E722-4AD8-A6D8-BEA3FAC9FC2C}" type="presOf" srcId="{3255C5B9-5F61-4335-B5A2-B53DE81C828B}" destId="{862C318E-6138-41C5-9C13-B2D5CD8B9ED0}" srcOrd="0" destOrd="0" presId="urn:microsoft.com/office/officeart/2005/8/layout/process4"/>
    <dgm:cxn modelId="{4C202D1B-8FF8-4A4A-B758-60D504EA5DC3}" type="presOf" srcId="{A2BEBF03-A871-438A-AA40-973B430A440F}" destId="{0525FB36-685D-4689-880D-051C35BDCAC8}" srcOrd="0" destOrd="0" presId="urn:microsoft.com/office/officeart/2005/8/layout/process4"/>
    <dgm:cxn modelId="{B970BB1E-A1B5-4A88-8532-8737250C2B54}" srcId="{118ED478-4DB0-4326-8053-D9C6058D85FB}" destId="{50A09C1A-100F-44B1-B422-52FF9ECE775A}" srcOrd="4" destOrd="0" parTransId="{D62F7F1F-D6EC-4928-B7E0-98CF055B329A}" sibTransId="{5917C33B-B1D2-4B4D-9E83-121AE8685997}"/>
    <dgm:cxn modelId="{3253BC1F-42DC-4DE5-A20F-6743926741BD}" srcId="{E9D20545-1060-4C7B-B42C-322B2B367985}" destId="{C14C98F9-B01E-4698-8D61-57F9578E5E10}" srcOrd="1" destOrd="0" parTransId="{4BFAE810-AD76-4539-B371-DCBE9D301F36}" sibTransId="{AEF16D97-3592-4CB6-AA1F-32B1A4D801FB}"/>
    <dgm:cxn modelId="{BDF6C61F-05F9-4F5A-93F9-E27243BDC6C0}" type="presOf" srcId="{61920263-599F-414B-9E57-D25F36E552FB}" destId="{8B5B678A-42A9-413A-9B4B-BA5328BCF8A5}" srcOrd="0" destOrd="0" presId="urn:microsoft.com/office/officeart/2005/8/layout/process4"/>
    <dgm:cxn modelId="{2E6CE120-3AAC-4F74-97BB-7C7965CF4AC5}" type="presOf" srcId="{B4D127F5-55A0-44BD-BAB2-76CC6D352912}" destId="{5D0D6A7A-9B09-47DE-956F-B2CA942FF611}" srcOrd="0" destOrd="0" presId="urn:microsoft.com/office/officeart/2005/8/layout/process4"/>
    <dgm:cxn modelId="{FD0CB923-0BC8-487C-B070-5DB93C588D80}" type="presOf" srcId="{118ED478-4DB0-4326-8053-D9C6058D85FB}" destId="{C9805A79-87F8-45D7-8257-B93E8EC0C5A7}" srcOrd="0" destOrd="0" presId="urn:microsoft.com/office/officeart/2005/8/layout/process4"/>
    <dgm:cxn modelId="{F3947437-E3A2-4B92-A1B1-BE5B7FDE5B81}" srcId="{118ED478-4DB0-4326-8053-D9C6058D85FB}" destId="{56100DCD-BFCF-477B-965A-DB6BCB08B72C}" srcOrd="1" destOrd="0" parTransId="{81291D56-6BFE-4787-A3F8-D82B36C7F889}" sibTransId="{BB565199-5117-48A6-B85E-9BABC564DBE0}"/>
    <dgm:cxn modelId="{1E960440-7922-4A64-8F64-EB15BE40DABD}" srcId="{0A796B8A-1645-4CA9-A2BC-56D4AD4362EF}" destId="{3255C5B9-5F61-4335-B5A2-B53DE81C828B}" srcOrd="1" destOrd="0" parTransId="{1C64D645-39A1-4827-803B-8CE0AC6E091B}" sibTransId="{0891C250-B559-4649-A6B6-229827829C3A}"/>
    <dgm:cxn modelId="{A9A9FC5B-48A3-4F17-8656-D8099202972A}" type="presOf" srcId="{16184108-668E-4A3F-AD51-7F29AEC6D806}" destId="{605D6860-AC8C-4D8E-AAEB-06F558C89156}" srcOrd="0" destOrd="0" presId="urn:microsoft.com/office/officeart/2005/8/layout/process4"/>
    <dgm:cxn modelId="{2C808462-2BBA-40A4-BF80-39A5CE671700}" srcId="{0A796B8A-1645-4CA9-A2BC-56D4AD4362EF}" destId="{1B000ED2-D284-48E6-855E-458799F7FD75}" srcOrd="4" destOrd="0" parTransId="{8A3D44E7-4FBC-4ADB-B1F7-1B4672C7E5A9}" sibTransId="{B3E70C3C-41DE-43BD-81D6-764B179F3E12}"/>
    <dgm:cxn modelId="{8FEE5947-E2A3-4DDA-8CF1-6DDCE28EDB1F}" type="presOf" srcId="{56100DCD-BFCF-477B-965A-DB6BCB08B72C}" destId="{3B1121AA-2866-42BD-ABC1-E31865E9A895}" srcOrd="0" destOrd="0" presId="urn:microsoft.com/office/officeart/2005/8/layout/process4"/>
    <dgm:cxn modelId="{BA58E247-7F0E-4900-8986-461F7987050B}" srcId="{C14C98F9-B01E-4698-8D61-57F9578E5E10}" destId="{10F9B70F-D2DA-4D8F-9E89-2049464B410A}" srcOrd="1" destOrd="0" parTransId="{3B0D9B5B-7637-4EB5-AA60-CE7FC2D91E7B}" sibTransId="{8C50F66E-EEB9-4195-8F27-8D4E4083C155}"/>
    <dgm:cxn modelId="{DA4BEC68-0942-4177-89EF-463B66DEE499}" type="presOf" srcId="{B01F5D3F-92D4-4365-B9CF-6197C0A42D7D}" destId="{CDB77853-E2EE-4980-B482-EE5E7F7E233B}" srcOrd="0" destOrd="0" presId="urn:microsoft.com/office/officeart/2005/8/layout/process4"/>
    <dgm:cxn modelId="{0455DB4B-8331-48CE-82AF-A4F0896CA624}" type="presOf" srcId="{03F8C247-A4AF-4B97-9352-A69AF294E5CC}" destId="{47F4B16F-3587-459C-9B89-56AA14843349}" srcOrd="0" destOrd="0" presId="urn:microsoft.com/office/officeart/2005/8/layout/process4"/>
    <dgm:cxn modelId="{A395A171-2C4E-48FE-BF9D-ECB3D341C656}" srcId="{C14C98F9-B01E-4698-8D61-57F9578E5E10}" destId="{03F8C247-A4AF-4B97-9352-A69AF294E5CC}" srcOrd="3" destOrd="0" parTransId="{FAE618BD-9812-40E0-A9FA-FDC3A9C812D9}" sibTransId="{57F84BE8-FBFE-437F-A8F8-8BABB8544963}"/>
    <dgm:cxn modelId="{119AD354-EFC4-40B7-B3FC-4FA2A3866C05}" srcId="{0A796B8A-1645-4CA9-A2BC-56D4AD4362EF}" destId="{0E74288B-A599-4089-900E-CB6B4001F603}" srcOrd="3" destOrd="0" parTransId="{3601458F-1B43-4179-AC90-81B4E076169A}" sibTransId="{F36DECA5-2330-4362-BD69-D0A168DE6EFE}"/>
    <dgm:cxn modelId="{00C2FE74-3C62-44DC-AD2B-3FF70160C3CC}" type="presOf" srcId="{10F9B70F-D2DA-4D8F-9E89-2049464B410A}" destId="{A94B71DD-E9BC-4900-A54D-4B595F35DA58}" srcOrd="0" destOrd="0" presId="urn:microsoft.com/office/officeart/2005/8/layout/process4"/>
    <dgm:cxn modelId="{8207D684-3E2E-4C1A-A86A-FB30E8D89F99}" type="presOf" srcId="{E9D20545-1060-4C7B-B42C-322B2B367985}" destId="{57606B02-B0F8-45F4-91A0-D10AF8D66C6A}" srcOrd="0" destOrd="0" presId="urn:microsoft.com/office/officeart/2005/8/layout/process4"/>
    <dgm:cxn modelId="{6DE1D395-ABEE-46A0-A3E8-E2B6D717F9C0}" type="presOf" srcId="{1B000ED2-D284-48E6-855E-458799F7FD75}" destId="{CBC21D56-03DD-4661-9BDA-9F1C5D86AEBC}" srcOrd="0" destOrd="0" presId="urn:microsoft.com/office/officeart/2005/8/layout/process4"/>
    <dgm:cxn modelId="{72FC1397-F030-40F4-A607-595A63EDCB57}" srcId="{E9D20545-1060-4C7B-B42C-322B2B367985}" destId="{118ED478-4DB0-4326-8053-D9C6058D85FB}" srcOrd="0" destOrd="0" parTransId="{5E679609-6A49-46B0-8983-96C751DC03A3}" sibTransId="{E3DFFE53-3022-4EF5-ADB2-30CE11CD346F}"/>
    <dgm:cxn modelId="{A72707A3-0729-4259-8BCD-31565DD2F973}" type="presOf" srcId="{50A09C1A-100F-44B1-B422-52FF9ECE775A}" destId="{CF74D88B-51C2-4965-A0CF-687268DF41A0}" srcOrd="0" destOrd="0" presId="urn:microsoft.com/office/officeart/2005/8/layout/process4"/>
    <dgm:cxn modelId="{32073BA4-B041-47AB-82CA-67BE9EB58923}" type="presOf" srcId="{DFC4F044-EF74-4C77-A0B1-A5D3D88088AC}" destId="{95FC609C-5713-410F-8EC8-FA4C50AA77DD}" srcOrd="0" destOrd="0" presId="urn:microsoft.com/office/officeart/2005/8/layout/process4"/>
    <dgm:cxn modelId="{CA1D83A5-0CF9-41A6-9039-13046265D590}" type="presOf" srcId="{118ED478-4DB0-4326-8053-D9C6058D85FB}" destId="{119AA0A6-5B09-4988-B0DD-E79D64F0B8AB}" srcOrd="1" destOrd="0" presId="urn:microsoft.com/office/officeart/2005/8/layout/process4"/>
    <dgm:cxn modelId="{EE12BBA6-797C-4B3D-A4A8-F6E4D7F8794A}" srcId="{118ED478-4DB0-4326-8053-D9C6058D85FB}" destId="{83AA0840-3DF5-416D-B33F-B44612B2CFC7}" srcOrd="3" destOrd="0" parTransId="{CD77D539-FC98-4139-96B3-340FD57CD89C}" sibTransId="{B183418B-5F52-4058-801D-28FDDBBE031E}"/>
    <dgm:cxn modelId="{7DF938AF-103A-44A2-85F8-433E9F16E923}" type="presOf" srcId="{0A796B8A-1645-4CA9-A2BC-56D4AD4362EF}" destId="{695A5845-8800-4937-B4FF-91C65A566395}" srcOrd="0" destOrd="0" presId="urn:microsoft.com/office/officeart/2005/8/layout/process4"/>
    <dgm:cxn modelId="{767609B1-CF4B-4222-8C7C-781659FBFD6E}" type="presOf" srcId="{83AA0840-3DF5-416D-B33F-B44612B2CFC7}" destId="{7ABBA12A-4169-4F8B-B84C-8A5693E80989}" srcOrd="0" destOrd="0" presId="urn:microsoft.com/office/officeart/2005/8/layout/process4"/>
    <dgm:cxn modelId="{9A243DB4-31EC-4BAA-9EA3-430495468F09}" srcId="{0A796B8A-1645-4CA9-A2BC-56D4AD4362EF}" destId="{16184108-668E-4A3F-AD51-7F29AEC6D806}" srcOrd="5" destOrd="0" parTransId="{B53C30B9-4702-4559-B0FC-7C88E6C6AE3D}" sibTransId="{86A733CF-1C1A-47BA-85DD-E79CD45F223A}"/>
    <dgm:cxn modelId="{26598AB4-2C5F-4075-8E14-2CAFE78C0054}" type="presOf" srcId="{0A796B8A-1645-4CA9-A2BC-56D4AD4362EF}" destId="{99218F67-8868-41BE-BAE8-3744E256B8B6}" srcOrd="1" destOrd="0" presId="urn:microsoft.com/office/officeart/2005/8/layout/process4"/>
    <dgm:cxn modelId="{B1F615C6-24C7-4C21-B98F-6351B4C7D465}" srcId="{118ED478-4DB0-4326-8053-D9C6058D85FB}" destId="{DFC4F044-EF74-4C77-A0B1-A5D3D88088AC}" srcOrd="2" destOrd="0" parTransId="{F9334039-98B5-404F-9801-B5C0523B12EE}" sibTransId="{28A67822-0548-4867-AAB4-A8F4B589AFD6}"/>
    <dgm:cxn modelId="{0DC581CB-BC4A-423B-AD0B-86C840826006}" srcId="{0A796B8A-1645-4CA9-A2BC-56D4AD4362EF}" destId="{61920263-599F-414B-9E57-D25F36E552FB}" srcOrd="2" destOrd="0" parTransId="{5229A4C5-7DF9-4ED5-8B8E-99D317BA90A3}" sibTransId="{93AA80DF-0327-43B6-9985-467F9D3A4099}"/>
    <dgm:cxn modelId="{3DE856E3-011C-431F-A14D-2172B18C8A16}" srcId="{C14C98F9-B01E-4698-8D61-57F9578E5E10}" destId="{B01F5D3F-92D4-4365-B9CF-6197C0A42D7D}" srcOrd="2" destOrd="0" parTransId="{A3EFB53E-1084-4F84-88DE-2DFE89F80E47}" sibTransId="{8A23CBA9-041B-4956-ADE7-688AF8CF878E}"/>
    <dgm:cxn modelId="{4F2EA3E5-68CB-4F35-B673-AD363400A772}" type="presOf" srcId="{C14C98F9-B01E-4698-8D61-57F9578E5E10}" destId="{7122F6ED-3E1D-4CAA-86A0-9BE3719B68EA}" srcOrd="0" destOrd="0" presId="urn:microsoft.com/office/officeart/2005/8/layout/process4"/>
    <dgm:cxn modelId="{9A9235EB-686A-4CE1-B021-53325C978462}" srcId="{118ED478-4DB0-4326-8053-D9C6058D85FB}" destId="{B4D127F5-55A0-44BD-BAB2-76CC6D352912}" srcOrd="0" destOrd="0" parTransId="{756DA4E2-C241-41AC-8439-ECE2D6E89816}" sibTransId="{247676A1-1C62-484F-B1DF-00612ED2D797}"/>
    <dgm:cxn modelId="{51227CEC-AEA4-4CAF-8A9A-290ABCDB76E0}" srcId="{0A796B8A-1645-4CA9-A2BC-56D4AD4362EF}" destId="{A2BEBF03-A871-438A-AA40-973B430A440F}" srcOrd="0" destOrd="0" parTransId="{5648E3F2-A7ED-46BA-AEAC-D4384DCD55E6}" sibTransId="{E6B0C2C9-EDB2-4677-87C1-5D551CB47593}"/>
    <dgm:cxn modelId="{87E643F8-DF18-4B1B-B954-4A408C3CED8F}" srcId="{E9D20545-1060-4C7B-B42C-322B2B367985}" destId="{0A796B8A-1645-4CA9-A2BC-56D4AD4362EF}" srcOrd="2" destOrd="0" parTransId="{9AB9B01E-81D8-4877-A82A-EDA261C21B45}" sibTransId="{15F1A13D-760F-473A-A279-794E80473EAF}"/>
    <dgm:cxn modelId="{741DD4F9-69E2-4C3C-96AF-EE44D7B9E14A}" type="presOf" srcId="{0244FDC9-C60B-4182-9F7A-BE9378CACE03}" destId="{39FAAE5F-F6AC-402A-8917-282100C2028C}" srcOrd="0" destOrd="0" presId="urn:microsoft.com/office/officeart/2005/8/layout/process4"/>
    <dgm:cxn modelId="{9AFC99C8-E6FD-4233-AD26-BB7F977484B8}" type="presParOf" srcId="{57606B02-B0F8-45F4-91A0-D10AF8D66C6A}" destId="{E2F2722E-2B45-4CE9-B732-41D6069DE43C}" srcOrd="0" destOrd="0" presId="urn:microsoft.com/office/officeart/2005/8/layout/process4"/>
    <dgm:cxn modelId="{4565BC3E-BE83-49DA-B77C-3012CA6E1A46}" type="presParOf" srcId="{E2F2722E-2B45-4CE9-B732-41D6069DE43C}" destId="{695A5845-8800-4937-B4FF-91C65A566395}" srcOrd="0" destOrd="0" presId="urn:microsoft.com/office/officeart/2005/8/layout/process4"/>
    <dgm:cxn modelId="{9220E996-1731-4923-A706-16AAEFC080FE}" type="presParOf" srcId="{E2F2722E-2B45-4CE9-B732-41D6069DE43C}" destId="{99218F67-8868-41BE-BAE8-3744E256B8B6}" srcOrd="1" destOrd="0" presId="urn:microsoft.com/office/officeart/2005/8/layout/process4"/>
    <dgm:cxn modelId="{874A7FDE-F386-42DB-A6F4-6CE1C586CD8B}" type="presParOf" srcId="{E2F2722E-2B45-4CE9-B732-41D6069DE43C}" destId="{03019441-4B21-45E3-8611-16BBB892AFC9}" srcOrd="2" destOrd="0" presId="urn:microsoft.com/office/officeart/2005/8/layout/process4"/>
    <dgm:cxn modelId="{F4EA3521-B322-4776-89D2-B1D267122688}" type="presParOf" srcId="{03019441-4B21-45E3-8611-16BBB892AFC9}" destId="{0525FB36-685D-4689-880D-051C35BDCAC8}" srcOrd="0" destOrd="0" presId="urn:microsoft.com/office/officeart/2005/8/layout/process4"/>
    <dgm:cxn modelId="{827D9F5D-E817-46A3-A785-1B1398A61090}" type="presParOf" srcId="{03019441-4B21-45E3-8611-16BBB892AFC9}" destId="{862C318E-6138-41C5-9C13-B2D5CD8B9ED0}" srcOrd="1" destOrd="0" presId="urn:microsoft.com/office/officeart/2005/8/layout/process4"/>
    <dgm:cxn modelId="{D1D5F1DA-DC9D-49EF-BDD7-0C752FDBBF0F}" type="presParOf" srcId="{03019441-4B21-45E3-8611-16BBB892AFC9}" destId="{8B5B678A-42A9-413A-9B4B-BA5328BCF8A5}" srcOrd="2" destOrd="0" presId="urn:microsoft.com/office/officeart/2005/8/layout/process4"/>
    <dgm:cxn modelId="{652DD9E9-0E1C-4C16-B193-2CBAFAE976C5}" type="presParOf" srcId="{03019441-4B21-45E3-8611-16BBB892AFC9}" destId="{C934719F-297B-4C15-990F-A25E18B0D52A}" srcOrd="3" destOrd="0" presId="urn:microsoft.com/office/officeart/2005/8/layout/process4"/>
    <dgm:cxn modelId="{3733419F-5CE5-4A06-A8BA-4DF81BDB01F3}" type="presParOf" srcId="{03019441-4B21-45E3-8611-16BBB892AFC9}" destId="{CBC21D56-03DD-4661-9BDA-9F1C5D86AEBC}" srcOrd="4" destOrd="0" presId="urn:microsoft.com/office/officeart/2005/8/layout/process4"/>
    <dgm:cxn modelId="{8213EBC2-960B-469D-AACC-D25F23DA8AEE}" type="presParOf" srcId="{03019441-4B21-45E3-8611-16BBB892AFC9}" destId="{605D6860-AC8C-4D8E-AAEB-06F558C89156}" srcOrd="5" destOrd="0" presId="urn:microsoft.com/office/officeart/2005/8/layout/process4"/>
    <dgm:cxn modelId="{5502FC40-65E1-4E32-AAB8-F5C499CE8BE4}" type="presParOf" srcId="{57606B02-B0F8-45F4-91A0-D10AF8D66C6A}" destId="{BF5AF463-5B92-4491-8AFD-96D1016A8625}" srcOrd="1" destOrd="0" presId="urn:microsoft.com/office/officeart/2005/8/layout/process4"/>
    <dgm:cxn modelId="{2717BA12-D11C-445D-AFDB-7DB78267A138}" type="presParOf" srcId="{57606B02-B0F8-45F4-91A0-D10AF8D66C6A}" destId="{EB4F57D8-8927-4695-A982-406F586EFA06}" srcOrd="2" destOrd="0" presId="urn:microsoft.com/office/officeart/2005/8/layout/process4"/>
    <dgm:cxn modelId="{8B030CF3-DC22-470D-941A-2D401FCA24F5}" type="presParOf" srcId="{EB4F57D8-8927-4695-A982-406F586EFA06}" destId="{7122F6ED-3E1D-4CAA-86A0-9BE3719B68EA}" srcOrd="0" destOrd="0" presId="urn:microsoft.com/office/officeart/2005/8/layout/process4"/>
    <dgm:cxn modelId="{50E2611E-A0BD-461E-90BD-955A1B5FA991}" type="presParOf" srcId="{EB4F57D8-8927-4695-A982-406F586EFA06}" destId="{25C63B61-3684-4E5B-8D96-A09838A051ED}" srcOrd="1" destOrd="0" presId="urn:microsoft.com/office/officeart/2005/8/layout/process4"/>
    <dgm:cxn modelId="{08670F11-BCAB-4B8B-ACC3-6D3DD888C38B}" type="presParOf" srcId="{EB4F57D8-8927-4695-A982-406F586EFA06}" destId="{495DA6CF-2F72-428C-B5F1-F3B5C191B407}" srcOrd="2" destOrd="0" presId="urn:microsoft.com/office/officeart/2005/8/layout/process4"/>
    <dgm:cxn modelId="{D39BDF50-4DE6-4F68-8E44-ECBD45CCF926}" type="presParOf" srcId="{495DA6CF-2F72-428C-B5F1-F3B5C191B407}" destId="{39FAAE5F-F6AC-402A-8917-282100C2028C}" srcOrd="0" destOrd="0" presId="urn:microsoft.com/office/officeart/2005/8/layout/process4"/>
    <dgm:cxn modelId="{1E32F58B-45B4-45B8-832E-E3D5FD780012}" type="presParOf" srcId="{495DA6CF-2F72-428C-B5F1-F3B5C191B407}" destId="{A94B71DD-E9BC-4900-A54D-4B595F35DA58}" srcOrd="1" destOrd="0" presId="urn:microsoft.com/office/officeart/2005/8/layout/process4"/>
    <dgm:cxn modelId="{CE7F0E85-22DF-4EE7-8B0B-EA9DD91EDA26}" type="presParOf" srcId="{495DA6CF-2F72-428C-B5F1-F3B5C191B407}" destId="{CDB77853-E2EE-4980-B482-EE5E7F7E233B}" srcOrd="2" destOrd="0" presId="urn:microsoft.com/office/officeart/2005/8/layout/process4"/>
    <dgm:cxn modelId="{845716B0-1EBB-4423-8B0E-87FEB02BE4F4}" type="presParOf" srcId="{495DA6CF-2F72-428C-B5F1-F3B5C191B407}" destId="{47F4B16F-3587-459C-9B89-56AA14843349}" srcOrd="3" destOrd="0" presId="urn:microsoft.com/office/officeart/2005/8/layout/process4"/>
    <dgm:cxn modelId="{410889CF-C29E-4B79-8DCB-C3267C064ED7}" type="presParOf" srcId="{57606B02-B0F8-45F4-91A0-D10AF8D66C6A}" destId="{74374296-CF36-4488-BF0A-FFAA6058F71D}" srcOrd="3" destOrd="0" presId="urn:microsoft.com/office/officeart/2005/8/layout/process4"/>
    <dgm:cxn modelId="{B49D27C8-1948-40C5-90E9-558DB7171EA3}" type="presParOf" srcId="{57606B02-B0F8-45F4-91A0-D10AF8D66C6A}" destId="{44AD6729-2E74-4D66-BB3F-656EEDCF6E08}" srcOrd="4" destOrd="0" presId="urn:microsoft.com/office/officeart/2005/8/layout/process4"/>
    <dgm:cxn modelId="{F5E77137-7C66-411A-ACEC-FDADA34598AC}" type="presParOf" srcId="{44AD6729-2E74-4D66-BB3F-656EEDCF6E08}" destId="{C9805A79-87F8-45D7-8257-B93E8EC0C5A7}" srcOrd="0" destOrd="0" presId="urn:microsoft.com/office/officeart/2005/8/layout/process4"/>
    <dgm:cxn modelId="{56472415-BD6E-4C3E-8C01-00EAF0E44A09}" type="presParOf" srcId="{44AD6729-2E74-4D66-BB3F-656EEDCF6E08}" destId="{119AA0A6-5B09-4988-B0DD-E79D64F0B8AB}" srcOrd="1" destOrd="0" presId="urn:microsoft.com/office/officeart/2005/8/layout/process4"/>
    <dgm:cxn modelId="{5711F71F-F6A2-4304-BDC8-3DD37307E152}" type="presParOf" srcId="{44AD6729-2E74-4D66-BB3F-656EEDCF6E08}" destId="{EAEA7169-2386-4131-AB7C-5E5059243D20}" srcOrd="2" destOrd="0" presId="urn:microsoft.com/office/officeart/2005/8/layout/process4"/>
    <dgm:cxn modelId="{34CB8616-0C1E-435D-9CBF-92B5367FD95A}" type="presParOf" srcId="{EAEA7169-2386-4131-AB7C-5E5059243D20}" destId="{5D0D6A7A-9B09-47DE-956F-B2CA942FF611}" srcOrd="0" destOrd="0" presId="urn:microsoft.com/office/officeart/2005/8/layout/process4"/>
    <dgm:cxn modelId="{41E684C8-C25F-46D3-8133-FE46E722D091}" type="presParOf" srcId="{EAEA7169-2386-4131-AB7C-5E5059243D20}" destId="{3B1121AA-2866-42BD-ABC1-E31865E9A895}" srcOrd="1" destOrd="0" presId="urn:microsoft.com/office/officeart/2005/8/layout/process4"/>
    <dgm:cxn modelId="{71F3B274-1A2E-496C-91EE-14E91149111D}" type="presParOf" srcId="{EAEA7169-2386-4131-AB7C-5E5059243D20}" destId="{95FC609C-5713-410F-8EC8-FA4C50AA77DD}" srcOrd="2" destOrd="0" presId="urn:microsoft.com/office/officeart/2005/8/layout/process4"/>
    <dgm:cxn modelId="{EABB4F00-9AE2-4138-B4C3-6D1794C4FF38}" type="presParOf" srcId="{EAEA7169-2386-4131-AB7C-5E5059243D20}" destId="{7ABBA12A-4169-4F8B-B84C-8A5693E80989}" srcOrd="3" destOrd="0" presId="urn:microsoft.com/office/officeart/2005/8/layout/process4"/>
    <dgm:cxn modelId="{064252A0-37D9-4CA4-81DD-31D606B474A6}" type="presParOf" srcId="{EAEA7169-2386-4131-AB7C-5E5059243D20}" destId="{CF74D88B-51C2-4965-A0CF-687268DF41A0}" srcOrd="4"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01E918F-6E1D-49F3-90A4-890480703715}" type="doc">
      <dgm:prSet loTypeId="urn:microsoft.com/office/officeart/2005/8/layout/bProcess3" loCatId="process" qsTypeId="urn:microsoft.com/office/officeart/2005/8/quickstyle/simple1#34" qsCatId="simple" csTypeId="urn:microsoft.com/office/officeart/2005/8/colors/accent1_4#14" csCatId="accent1" phldr="1"/>
      <dgm:spPr/>
      <dgm:t>
        <a:bodyPr/>
        <a:lstStyle/>
        <a:p>
          <a:endParaRPr lang="en-GB"/>
        </a:p>
      </dgm:t>
    </dgm:pt>
    <dgm:pt modelId="{2EFA55CD-126D-46A1-88A5-19D59EB9B5DD}">
      <dgm:prSet custT="1"/>
      <dgm:spPr/>
      <dgm:t>
        <a:bodyPr/>
        <a:lstStyle/>
        <a:p>
          <a:pPr>
            <a:buNone/>
          </a:pPr>
          <a:r>
            <a:rPr lang="en-GB" sz="1400" b="1" dirty="0">
              <a:latin typeface="Aptos" panose="020B0004020202020204" pitchFamily="34" charset="0"/>
            </a:rPr>
            <a:t>01 – Introduction and Research Aim</a:t>
          </a:r>
          <a:br>
            <a:rPr lang="en-GB" sz="1400" dirty="0">
              <a:latin typeface="Aptos" panose="020B0004020202020204" pitchFamily="34" charset="0"/>
            </a:rPr>
          </a:br>
          <a:r>
            <a:rPr lang="en-GB" sz="1200" dirty="0">
              <a:latin typeface="Aptos" panose="020B0004020202020204" pitchFamily="34" charset="0"/>
            </a:rPr>
            <a:t>(Briefly explain what the poster includes and state your research aim clearly.)</a:t>
          </a:r>
          <a:endParaRPr lang="en-GB" sz="1400" dirty="0">
            <a:latin typeface="Aptos" panose="020B0004020202020204" pitchFamily="34" charset="0"/>
          </a:endParaRPr>
        </a:p>
      </dgm:t>
    </dgm:pt>
    <dgm:pt modelId="{A2B746D6-1BA7-465A-91B3-8061A7EA86FD}" type="parTrans" cxnId="{A6A5039B-F475-4904-AE7D-A8E5C5531977}">
      <dgm:prSet/>
      <dgm:spPr/>
      <dgm:t>
        <a:bodyPr/>
        <a:lstStyle/>
        <a:p>
          <a:endParaRPr lang="en-GB" sz="1400">
            <a:latin typeface="Aptos" panose="020B0004020202020204" pitchFamily="34" charset="0"/>
          </a:endParaRPr>
        </a:p>
      </dgm:t>
    </dgm:pt>
    <dgm:pt modelId="{3793AB1A-0E53-4AB6-8BE3-7B2C4638C16A}" type="sibTrans" cxnId="{A6A5039B-F475-4904-AE7D-A8E5C5531977}">
      <dgm:prSet custT="1"/>
      <dgm:spPr/>
      <dgm:t>
        <a:bodyPr/>
        <a:lstStyle/>
        <a:p>
          <a:endParaRPr lang="en-GB" sz="1400">
            <a:latin typeface="Aptos" panose="020B0004020202020204" pitchFamily="34" charset="0"/>
          </a:endParaRPr>
        </a:p>
      </dgm:t>
    </dgm:pt>
    <dgm:pt modelId="{ACB6B01A-D11A-43D9-8347-59665AA726C4}">
      <dgm:prSet custT="1"/>
      <dgm:spPr/>
      <dgm:t>
        <a:bodyPr/>
        <a:lstStyle/>
        <a:p>
          <a:pPr>
            <a:buNone/>
          </a:pPr>
          <a:r>
            <a:rPr lang="en-GB" sz="1400" b="1" dirty="0">
              <a:latin typeface="Aptos" panose="020B0004020202020204" pitchFamily="34" charset="0"/>
            </a:rPr>
            <a:t>02 – Search Strategy</a:t>
          </a:r>
          <a:br>
            <a:rPr lang="en-GB" sz="1400" dirty="0">
              <a:latin typeface="Aptos" panose="020B0004020202020204" pitchFamily="34" charset="0"/>
            </a:rPr>
          </a:br>
          <a:r>
            <a:rPr lang="en-GB" sz="1200" dirty="0">
              <a:latin typeface="Aptos" panose="020B0004020202020204" pitchFamily="34" charset="0"/>
            </a:rPr>
            <a:t>(Define a search strategy and explain how you used it in your project.)</a:t>
          </a:r>
          <a:endParaRPr lang="en-GB" sz="1400" dirty="0">
            <a:latin typeface="Aptos" panose="020B0004020202020204" pitchFamily="34" charset="0"/>
          </a:endParaRPr>
        </a:p>
      </dgm:t>
    </dgm:pt>
    <dgm:pt modelId="{432F846F-DF3B-4527-87BF-6AB37C37E5D2}" type="parTrans" cxnId="{D0FEB7C7-BE78-4280-8B83-8D39CB8E8D5D}">
      <dgm:prSet/>
      <dgm:spPr/>
      <dgm:t>
        <a:bodyPr/>
        <a:lstStyle/>
        <a:p>
          <a:endParaRPr lang="en-GB" sz="1400">
            <a:latin typeface="Aptos" panose="020B0004020202020204" pitchFamily="34" charset="0"/>
          </a:endParaRPr>
        </a:p>
      </dgm:t>
    </dgm:pt>
    <dgm:pt modelId="{84E579BE-E74B-49DA-ABF9-75AAFBBF33DC}" type="sibTrans" cxnId="{D0FEB7C7-BE78-4280-8B83-8D39CB8E8D5D}">
      <dgm:prSet custT="1"/>
      <dgm:spPr/>
      <dgm:t>
        <a:bodyPr/>
        <a:lstStyle/>
        <a:p>
          <a:endParaRPr lang="en-GB" sz="1400">
            <a:latin typeface="Aptos" panose="020B0004020202020204" pitchFamily="34" charset="0"/>
          </a:endParaRPr>
        </a:p>
      </dgm:t>
    </dgm:pt>
    <dgm:pt modelId="{2D4DEDD4-AA19-4431-B85C-EF0E2C808DD1}">
      <dgm:prSet custT="1"/>
      <dgm:spPr/>
      <dgm:t>
        <a:bodyPr/>
        <a:lstStyle/>
        <a:p>
          <a:pPr>
            <a:buNone/>
          </a:pPr>
          <a:r>
            <a:rPr lang="en-GB" sz="1400" b="1" dirty="0">
              <a:latin typeface="Aptos" panose="020B0004020202020204" pitchFamily="34" charset="0"/>
            </a:rPr>
            <a:t>03 – Searching for Information</a:t>
          </a:r>
          <a:br>
            <a:rPr lang="en-GB" sz="1400" dirty="0">
              <a:latin typeface="Aptos" panose="020B0004020202020204" pitchFamily="34" charset="0"/>
            </a:rPr>
          </a:br>
          <a:r>
            <a:rPr lang="en-GB" sz="1200" dirty="0">
              <a:latin typeface="Aptos" panose="020B0004020202020204" pitchFamily="34" charset="0"/>
            </a:rPr>
            <a:t>(Break down the steps you followed to find and select sources.)</a:t>
          </a:r>
          <a:endParaRPr lang="en-GB" sz="1400" dirty="0">
            <a:latin typeface="Aptos" panose="020B0004020202020204" pitchFamily="34" charset="0"/>
          </a:endParaRPr>
        </a:p>
      </dgm:t>
    </dgm:pt>
    <dgm:pt modelId="{B16731B7-EBA0-4EE6-8BF9-1E55177B12D0}" type="parTrans" cxnId="{64B2BEF3-BB4F-406D-9988-F42C977D4DF4}">
      <dgm:prSet/>
      <dgm:spPr/>
      <dgm:t>
        <a:bodyPr/>
        <a:lstStyle/>
        <a:p>
          <a:endParaRPr lang="en-GB" sz="1400">
            <a:latin typeface="Aptos" panose="020B0004020202020204" pitchFamily="34" charset="0"/>
          </a:endParaRPr>
        </a:p>
      </dgm:t>
    </dgm:pt>
    <dgm:pt modelId="{3173637D-A0AD-4EEB-9A9B-209A74D14DAD}" type="sibTrans" cxnId="{64B2BEF3-BB4F-406D-9988-F42C977D4DF4}">
      <dgm:prSet custT="1"/>
      <dgm:spPr/>
      <dgm:t>
        <a:bodyPr/>
        <a:lstStyle/>
        <a:p>
          <a:endParaRPr lang="en-GB" sz="1400">
            <a:latin typeface="Aptos" panose="020B0004020202020204" pitchFamily="34" charset="0"/>
          </a:endParaRPr>
        </a:p>
      </dgm:t>
    </dgm:pt>
    <dgm:pt modelId="{D753310E-693F-451F-AEF5-068EF52DB978}">
      <dgm:prSet custT="1"/>
      <dgm:spPr/>
      <dgm:t>
        <a:bodyPr/>
        <a:lstStyle/>
        <a:p>
          <a:pPr>
            <a:buNone/>
          </a:pPr>
          <a:r>
            <a:rPr lang="en-GB" sz="1400" b="1" dirty="0">
              <a:latin typeface="Aptos" panose="020B0004020202020204" pitchFamily="34" charset="0"/>
            </a:rPr>
            <a:t>04 – Picture / Graph / Visual Aid / Statistics</a:t>
          </a:r>
          <a:br>
            <a:rPr lang="en-GB" sz="1400" dirty="0">
              <a:latin typeface="Aptos" panose="020B0004020202020204" pitchFamily="34" charset="0"/>
            </a:rPr>
          </a:br>
          <a:r>
            <a:rPr lang="en-GB" sz="1200" dirty="0">
              <a:latin typeface="Aptos" panose="020B0004020202020204" pitchFamily="34" charset="0"/>
            </a:rPr>
            <a:t>(Add a visual summary – e.g. table, chart, image, or infographic.)</a:t>
          </a:r>
          <a:endParaRPr lang="en-GB" sz="1400" dirty="0">
            <a:latin typeface="Aptos" panose="020B0004020202020204" pitchFamily="34" charset="0"/>
          </a:endParaRPr>
        </a:p>
      </dgm:t>
    </dgm:pt>
    <dgm:pt modelId="{7243EF61-546E-4DBF-99AA-706964EF21E4}" type="parTrans" cxnId="{1FFD5679-2E90-4065-9588-F69ABF9B01A3}">
      <dgm:prSet/>
      <dgm:spPr/>
      <dgm:t>
        <a:bodyPr/>
        <a:lstStyle/>
        <a:p>
          <a:endParaRPr lang="en-GB" sz="1400">
            <a:latin typeface="Aptos" panose="020B0004020202020204" pitchFamily="34" charset="0"/>
          </a:endParaRPr>
        </a:p>
      </dgm:t>
    </dgm:pt>
    <dgm:pt modelId="{084F9C4A-7968-4258-B17D-9A4DC5679F5B}" type="sibTrans" cxnId="{1FFD5679-2E90-4065-9588-F69ABF9B01A3}">
      <dgm:prSet custT="1"/>
      <dgm:spPr/>
      <dgm:t>
        <a:bodyPr/>
        <a:lstStyle/>
        <a:p>
          <a:endParaRPr lang="en-GB" sz="1400">
            <a:latin typeface="Aptos" panose="020B0004020202020204" pitchFamily="34" charset="0"/>
          </a:endParaRPr>
        </a:p>
      </dgm:t>
    </dgm:pt>
    <dgm:pt modelId="{FBE86E3E-AF6C-44B4-BE7A-2A27908B2750}">
      <dgm:prSet custT="1"/>
      <dgm:spPr>
        <a:solidFill>
          <a:srgbClr val="004F9F"/>
        </a:solidFill>
      </dgm:spPr>
      <dgm:t>
        <a:bodyPr/>
        <a:lstStyle/>
        <a:p>
          <a:pPr>
            <a:buNone/>
          </a:pPr>
          <a:r>
            <a:rPr lang="en-GB" sz="1400" b="1" dirty="0">
              <a:latin typeface="Aptos" panose="020B0004020202020204" pitchFamily="34" charset="0"/>
            </a:rPr>
            <a:t>05 – Research Validation and Analysis</a:t>
          </a:r>
          <a:br>
            <a:rPr lang="en-GB" sz="1400" dirty="0">
              <a:latin typeface="Aptos" panose="020B0004020202020204" pitchFamily="34" charset="0"/>
            </a:rPr>
          </a:br>
          <a:r>
            <a:rPr lang="en-GB" sz="1200" dirty="0">
              <a:latin typeface="Aptos" panose="020B0004020202020204" pitchFamily="34" charset="0"/>
            </a:rPr>
            <a:t>(Explain how you checked source quality and started developing themes.)</a:t>
          </a:r>
          <a:endParaRPr lang="en-GB" sz="1400" dirty="0">
            <a:latin typeface="Aptos" panose="020B0004020202020204" pitchFamily="34" charset="0"/>
          </a:endParaRPr>
        </a:p>
      </dgm:t>
    </dgm:pt>
    <dgm:pt modelId="{1C9A8076-48BC-4E3F-850A-13ABFD10C27B}" type="parTrans" cxnId="{63E76087-0035-47E2-9C83-A0578CF60050}">
      <dgm:prSet/>
      <dgm:spPr/>
      <dgm:t>
        <a:bodyPr/>
        <a:lstStyle/>
        <a:p>
          <a:endParaRPr lang="en-GB" sz="1400">
            <a:latin typeface="Aptos" panose="020B0004020202020204" pitchFamily="34" charset="0"/>
          </a:endParaRPr>
        </a:p>
      </dgm:t>
    </dgm:pt>
    <dgm:pt modelId="{324B970E-952C-4084-AE2E-CE54D2FFFD35}" type="sibTrans" cxnId="{63E76087-0035-47E2-9C83-A0578CF60050}">
      <dgm:prSet custT="1"/>
      <dgm:spPr/>
      <dgm:t>
        <a:bodyPr/>
        <a:lstStyle/>
        <a:p>
          <a:endParaRPr lang="en-GB" sz="1400">
            <a:latin typeface="Aptos" panose="020B0004020202020204" pitchFamily="34" charset="0"/>
          </a:endParaRPr>
        </a:p>
      </dgm:t>
    </dgm:pt>
    <dgm:pt modelId="{DE65D1F6-C03E-40DF-B348-C3581DA12050}">
      <dgm:prSet custT="1"/>
      <dgm:spPr/>
      <dgm:t>
        <a:bodyPr/>
        <a:lstStyle/>
        <a:p>
          <a:pPr>
            <a:buNone/>
          </a:pPr>
          <a:r>
            <a:rPr lang="en-GB" sz="1400" b="1" dirty="0">
              <a:latin typeface="Aptos" panose="020B0004020202020204" pitchFamily="34" charset="0"/>
            </a:rPr>
            <a:t>06 – Inclusion Criteria</a:t>
          </a:r>
          <a:br>
            <a:rPr lang="en-GB" sz="1400" dirty="0">
              <a:latin typeface="Aptos" panose="020B0004020202020204" pitchFamily="34" charset="0"/>
            </a:rPr>
          </a:br>
          <a:r>
            <a:rPr lang="en-GB" sz="1200" dirty="0">
              <a:latin typeface="Aptos" panose="020B0004020202020204" pitchFamily="34" charset="0"/>
            </a:rPr>
            <a:t>(What kind of sources did you include and why?)</a:t>
          </a:r>
          <a:endParaRPr lang="en-GB" sz="1400" dirty="0">
            <a:latin typeface="Aptos" panose="020B0004020202020204" pitchFamily="34" charset="0"/>
          </a:endParaRPr>
        </a:p>
      </dgm:t>
    </dgm:pt>
    <dgm:pt modelId="{AFC5A18A-2427-4A4E-8B47-CCFA88F0FC01}" type="parTrans" cxnId="{E169C50B-ADB1-4FF0-A00A-41133B200FE9}">
      <dgm:prSet/>
      <dgm:spPr/>
      <dgm:t>
        <a:bodyPr/>
        <a:lstStyle/>
        <a:p>
          <a:endParaRPr lang="en-GB" sz="1400">
            <a:latin typeface="Aptos" panose="020B0004020202020204" pitchFamily="34" charset="0"/>
          </a:endParaRPr>
        </a:p>
      </dgm:t>
    </dgm:pt>
    <dgm:pt modelId="{CF0E7380-7945-492B-93F4-E0429F3E615A}" type="sibTrans" cxnId="{E169C50B-ADB1-4FF0-A00A-41133B200FE9}">
      <dgm:prSet custT="1"/>
      <dgm:spPr/>
      <dgm:t>
        <a:bodyPr/>
        <a:lstStyle/>
        <a:p>
          <a:endParaRPr lang="en-GB" sz="1400">
            <a:latin typeface="Aptos" panose="020B0004020202020204" pitchFamily="34" charset="0"/>
          </a:endParaRPr>
        </a:p>
      </dgm:t>
    </dgm:pt>
    <dgm:pt modelId="{3BC8CAB7-298D-4BE3-AC45-699A9ACE4870}">
      <dgm:prSet custT="1"/>
      <dgm:spPr/>
      <dgm:t>
        <a:bodyPr/>
        <a:lstStyle/>
        <a:p>
          <a:pPr>
            <a:buNone/>
          </a:pPr>
          <a:r>
            <a:rPr lang="en-GB" sz="1400" b="1" dirty="0">
              <a:latin typeface="Aptos" panose="020B0004020202020204" pitchFamily="34" charset="0"/>
            </a:rPr>
            <a:t>07 – Exclusion Criteria</a:t>
          </a:r>
          <a:br>
            <a:rPr lang="en-GB" sz="1400" dirty="0">
              <a:latin typeface="Aptos" panose="020B0004020202020204" pitchFamily="34" charset="0"/>
            </a:rPr>
          </a:br>
          <a:r>
            <a:rPr lang="en-GB" sz="1200" dirty="0">
              <a:latin typeface="Aptos" panose="020B0004020202020204" pitchFamily="34" charset="0"/>
            </a:rPr>
            <a:t>(What sources did you leave out and why?)</a:t>
          </a:r>
          <a:endParaRPr lang="en-GB" sz="1400" dirty="0">
            <a:latin typeface="Aptos" panose="020B0004020202020204" pitchFamily="34" charset="0"/>
          </a:endParaRPr>
        </a:p>
      </dgm:t>
    </dgm:pt>
    <dgm:pt modelId="{0C494AD6-F424-4CB4-91CA-1E8E526BA35D}" type="parTrans" cxnId="{18043936-8764-47E2-BFE0-16813BF1CFC3}">
      <dgm:prSet/>
      <dgm:spPr/>
      <dgm:t>
        <a:bodyPr/>
        <a:lstStyle/>
        <a:p>
          <a:endParaRPr lang="en-GB" sz="1400">
            <a:latin typeface="Aptos" panose="020B0004020202020204" pitchFamily="34" charset="0"/>
          </a:endParaRPr>
        </a:p>
      </dgm:t>
    </dgm:pt>
    <dgm:pt modelId="{FDFE9034-627F-49D5-B0B4-1FD3BB46218C}" type="sibTrans" cxnId="{18043936-8764-47E2-BFE0-16813BF1CFC3}">
      <dgm:prSet custT="1"/>
      <dgm:spPr/>
      <dgm:t>
        <a:bodyPr/>
        <a:lstStyle/>
        <a:p>
          <a:endParaRPr lang="en-GB" sz="1400">
            <a:latin typeface="Aptos" panose="020B0004020202020204" pitchFamily="34" charset="0"/>
          </a:endParaRPr>
        </a:p>
      </dgm:t>
    </dgm:pt>
    <dgm:pt modelId="{DD48446F-259F-4C54-A9B0-429F0DCE4D63}">
      <dgm:prSet custT="1"/>
      <dgm:spPr/>
      <dgm:t>
        <a:bodyPr/>
        <a:lstStyle/>
        <a:p>
          <a:r>
            <a:rPr lang="en-GB" sz="1400" b="1" dirty="0">
              <a:latin typeface="Aptos" panose="020B0004020202020204" pitchFamily="34" charset="0"/>
            </a:rPr>
            <a:t>08 – Ethical Considerations</a:t>
          </a:r>
          <a:br>
            <a:rPr lang="en-GB" sz="1400" dirty="0">
              <a:latin typeface="Aptos" panose="020B0004020202020204" pitchFamily="34" charset="0"/>
            </a:rPr>
          </a:br>
          <a:r>
            <a:rPr lang="en-GB" sz="1200" dirty="0">
              <a:latin typeface="Aptos" panose="020B0004020202020204" pitchFamily="34" charset="0"/>
            </a:rPr>
            <a:t>(Explain how you considered ethics when using secondary research.)</a:t>
          </a:r>
          <a:endParaRPr lang="en-GB" sz="1400" dirty="0">
            <a:latin typeface="Aptos" panose="020B0004020202020204" pitchFamily="34" charset="0"/>
          </a:endParaRPr>
        </a:p>
      </dgm:t>
    </dgm:pt>
    <dgm:pt modelId="{4B6B3D78-CCEE-435C-9616-DD9F28AECCF0}" type="parTrans" cxnId="{3EF31621-BE24-4990-AE61-D5CA7BC1ECD5}">
      <dgm:prSet/>
      <dgm:spPr/>
      <dgm:t>
        <a:bodyPr/>
        <a:lstStyle/>
        <a:p>
          <a:endParaRPr lang="en-GB" sz="1400">
            <a:latin typeface="Aptos" panose="020B0004020202020204" pitchFamily="34" charset="0"/>
          </a:endParaRPr>
        </a:p>
      </dgm:t>
    </dgm:pt>
    <dgm:pt modelId="{A2903C63-9D03-4DE1-AE2F-415EA8E26C63}" type="sibTrans" cxnId="{3EF31621-BE24-4990-AE61-D5CA7BC1ECD5}">
      <dgm:prSet/>
      <dgm:spPr/>
      <dgm:t>
        <a:bodyPr/>
        <a:lstStyle/>
        <a:p>
          <a:endParaRPr lang="en-GB" sz="1400">
            <a:latin typeface="Aptos" panose="020B0004020202020204" pitchFamily="34" charset="0"/>
          </a:endParaRPr>
        </a:p>
      </dgm:t>
    </dgm:pt>
    <dgm:pt modelId="{AE6BA61E-CC84-4A8F-9EBC-7E0C132B5B85}" type="pres">
      <dgm:prSet presAssocID="{A01E918F-6E1D-49F3-90A4-890480703715}" presName="Name0" presStyleCnt="0">
        <dgm:presLayoutVars>
          <dgm:dir/>
          <dgm:resizeHandles val="exact"/>
        </dgm:presLayoutVars>
      </dgm:prSet>
      <dgm:spPr/>
    </dgm:pt>
    <dgm:pt modelId="{75682922-E7CA-416B-BD01-C5E277512949}" type="pres">
      <dgm:prSet presAssocID="{2EFA55CD-126D-46A1-88A5-19D59EB9B5DD}" presName="node" presStyleLbl="node1" presStyleIdx="0" presStyleCnt="8">
        <dgm:presLayoutVars>
          <dgm:bulletEnabled val="1"/>
        </dgm:presLayoutVars>
      </dgm:prSet>
      <dgm:spPr/>
    </dgm:pt>
    <dgm:pt modelId="{31E7A825-8947-4C2C-A22C-8239458BEFBD}" type="pres">
      <dgm:prSet presAssocID="{3793AB1A-0E53-4AB6-8BE3-7B2C4638C16A}" presName="sibTrans" presStyleLbl="sibTrans1D1" presStyleIdx="0" presStyleCnt="7"/>
      <dgm:spPr/>
    </dgm:pt>
    <dgm:pt modelId="{EC47A5F1-C3DE-4E50-A5E0-05F8DECE3E52}" type="pres">
      <dgm:prSet presAssocID="{3793AB1A-0E53-4AB6-8BE3-7B2C4638C16A}" presName="connectorText" presStyleLbl="sibTrans1D1" presStyleIdx="0" presStyleCnt="7"/>
      <dgm:spPr/>
    </dgm:pt>
    <dgm:pt modelId="{A40BC7B2-2023-405C-A153-0BEFEF206A5D}" type="pres">
      <dgm:prSet presAssocID="{ACB6B01A-D11A-43D9-8347-59665AA726C4}" presName="node" presStyleLbl="node1" presStyleIdx="1" presStyleCnt="8">
        <dgm:presLayoutVars>
          <dgm:bulletEnabled val="1"/>
        </dgm:presLayoutVars>
      </dgm:prSet>
      <dgm:spPr/>
    </dgm:pt>
    <dgm:pt modelId="{A0CBBA3E-98BF-4D74-AAAC-55E3F530931C}" type="pres">
      <dgm:prSet presAssocID="{84E579BE-E74B-49DA-ABF9-75AAFBBF33DC}" presName="sibTrans" presStyleLbl="sibTrans1D1" presStyleIdx="1" presStyleCnt="7"/>
      <dgm:spPr/>
    </dgm:pt>
    <dgm:pt modelId="{D740B7AD-E34B-44DA-A2A9-F1EF9961A665}" type="pres">
      <dgm:prSet presAssocID="{84E579BE-E74B-49DA-ABF9-75AAFBBF33DC}" presName="connectorText" presStyleLbl="sibTrans1D1" presStyleIdx="1" presStyleCnt="7"/>
      <dgm:spPr/>
    </dgm:pt>
    <dgm:pt modelId="{49414D58-186F-414F-AAFA-36281466A585}" type="pres">
      <dgm:prSet presAssocID="{2D4DEDD4-AA19-4431-B85C-EF0E2C808DD1}" presName="node" presStyleLbl="node1" presStyleIdx="2" presStyleCnt="8">
        <dgm:presLayoutVars>
          <dgm:bulletEnabled val="1"/>
        </dgm:presLayoutVars>
      </dgm:prSet>
      <dgm:spPr/>
    </dgm:pt>
    <dgm:pt modelId="{679B2D57-E138-425B-AA94-92997BA14AEB}" type="pres">
      <dgm:prSet presAssocID="{3173637D-A0AD-4EEB-9A9B-209A74D14DAD}" presName="sibTrans" presStyleLbl="sibTrans1D1" presStyleIdx="2" presStyleCnt="7"/>
      <dgm:spPr/>
    </dgm:pt>
    <dgm:pt modelId="{A99F35E8-ABDF-4EE9-9C2C-5A34E5A2EF42}" type="pres">
      <dgm:prSet presAssocID="{3173637D-A0AD-4EEB-9A9B-209A74D14DAD}" presName="connectorText" presStyleLbl="sibTrans1D1" presStyleIdx="2" presStyleCnt="7"/>
      <dgm:spPr/>
    </dgm:pt>
    <dgm:pt modelId="{C76F2D5D-F279-458B-8D14-B870D18FFB7A}" type="pres">
      <dgm:prSet presAssocID="{D753310E-693F-451F-AEF5-068EF52DB978}" presName="node" presStyleLbl="node1" presStyleIdx="3" presStyleCnt="8">
        <dgm:presLayoutVars>
          <dgm:bulletEnabled val="1"/>
        </dgm:presLayoutVars>
      </dgm:prSet>
      <dgm:spPr/>
    </dgm:pt>
    <dgm:pt modelId="{98F5B637-914A-4D1D-A4AB-0B475B9E81DF}" type="pres">
      <dgm:prSet presAssocID="{084F9C4A-7968-4258-B17D-9A4DC5679F5B}" presName="sibTrans" presStyleLbl="sibTrans1D1" presStyleIdx="3" presStyleCnt="7"/>
      <dgm:spPr/>
    </dgm:pt>
    <dgm:pt modelId="{A7692B6B-5C83-4D24-8B44-2571A965D9EF}" type="pres">
      <dgm:prSet presAssocID="{084F9C4A-7968-4258-B17D-9A4DC5679F5B}" presName="connectorText" presStyleLbl="sibTrans1D1" presStyleIdx="3" presStyleCnt="7"/>
      <dgm:spPr/>
    </dgm:pt>
    <dgm:pt modelId="{21615C65-2DF9-4C4F-A52D-7AFCBFE71477}" type="pres">
      <dgm:prSet presAssocID="{FBE86E3E-AF6C-44B4-BE7A-2A27908B2750}" presName="node" presStyleLbl="node1" presStyleIdx="4" presStyleCnt="8">
        <dgm:presLayoutVars>
          <dgm:bulletEnabled val="1"/>
        </dgm:presLayoutVars>
      </dgm:prSet>
      <dgm:spPr/>
    </dgm:pt>
    <dgm:pt modelId="{87AB4C0A-8D6F-446E-95DF-E8BCCEA73B05}" type="pres">
      <dgm:prSet presAssocID="{324B970E-952C-4084-AE2E-CE54D2FFFD35}" presName="sibTrans" presStyleLbl="sibTrans1D1" presStyleIdx="4" presStyleCnt="7"/>
      <dgm:spPr/>
    </dgm:pt>
    <dgm:pt modelId="{E40C3BD3-2B30-4092-BB2B-2E42C1AEA153}" type="pres">
      <dgm:prSet presAssocID="{324B970E-952C-4084-AE2E-CE54D2FFFD35}" presName="connectorText" presStyleLbl="sibTrans1D1" presStyleIdx="4" presStyleCnt="7"/>
      <dgm:spPr/>
    </dgm:pt>
    <dgm:pt modelId="{DD6EC964-0B94-446E-AA54-C1DAF9B00FFE}" type="pres">
      <dgm:prSet presAssocID="{DE65D1F6-C03E-40DF-B348-C3581DA12050}" presName="node" presStyleLbl="node1" presStyleIdx="5" presStyleCnt="8">
        <dgm:presLayoutVars>
          <dgm:bulletEnabled val="1"/>
        </dgm:presLayoutVars>
      </dgm:prSet>
      <dgm:spPr/>
    </dgm:pt>
    <dgm:pt modelId="{BCDB238B-021A-49F3-8291-F9CDEA761CC1}" type="pres">
      <dgm:prSet presAssocID="{CF0E7380-7945-492B-93F4-E0429F3E615A}" presName="sibTrans" presStyleLbl="sibTrans1D1" presStyleIdx="5" presStyleCnt="7"/>
      <dgm:spPr/>
    </dgm:pt>
    <dgm:pt modelId="{55B7BC2E-2FE0-4E3C-AC94-5015DA608755}" type="pres">
      <dgm:prSet presAssocID="{CF0E7380-7945-492B-93F4-E0429F3E615A}" presName="connectorText" presStyleLbl="sibTrans1D1" presStyleIdx="5" presStyleCnt="7"/>
      <dgm:spPr/>
    </dgm:pt>
    <dgm:pt modelId="{5B1ADEDA-919F-48DC-896C-77922D6D760F}" type="pres">
      <dgm:prSet presAssocID="{3BC8CAB7-298D-4BE3-AC45-699A9ACE4870}" presName="node" presStyleLbl="node1" presStyleIdx="6" presStyleCnt="8">
        <dgm:presLayoutVars>
          <dgm:bulletEnabled val="1"/>
        </dgm:presLayoutVars>
      </dgm:prSet>
      <dgm:spPr/>
    </dgm:pt>
    <dgm:pt modelId="{E3A0193A-2974-4640-90DC-8EF626072946}" type="pres">
      <dgm:prSet presAssocID="{FDFE9034-627F-49D5-B0B4-1FD3BB46218C}" presName="sibTrans" presStyleLbl="sibTrans1D1" presStyleIdx="6" presStyleCnt="7"/>
      <dgm:spPr/>
    </dgm:pt>
    <dgm:pt modelId="{B6BF606C-06F9-4EE8-91DC-2B9CDF3EF165}" type="pres">
      <dgm:prSet presAssocID="{FDFE9034-627F-49D5-B0B4-1FD3BB46218C}" presName="connectorText" presStyleLbl="sibTrans1D1" presStyleIdx="6" presStyleCnt="7"/>
      <dgm:spPr/>
    </dgm:pt>
    <dgm:pt modelId="{8FAF973D-9239-4231-B55D-3A2E72CD2055}" type="pres">
      <dgm:prSet presAssocID="{DD48446F-259F-4C54-A9B0-429F0DCE4D63}" presName="node" presStyleLbl="node1" presStyleIdx="7" presStyleCnt="8">
        <dgm:presLayoutVars>
          <dgm:bulletEnabled val="1"/>
        </dgm:presLayoutVars>
      </dgm:prSet>
      <dgm:spPr/>
    </dgm:pt>
  </dgm:ptLst>
  <dgm:cxnLst>
    <dgm:cxn modelId="{78B2EC06-95ED-461B-9FA3-32FB5741B104}" type="presOf" srcId="{84E579BE-E74B-49DA-ABF9-75AAFBBF33DC}" destId="{A0CBBA3E-98BF-4D74-AAAC-55E3F530931C}" srcOrd="0" destOrd="0" presId="urn:microsoft.com/office/officeart/2005/8/layout/bProcess3"/>
    <dgm:cxn modelId="{8D5F340A-B82D-4A6D-AA15-45334A31A4B5}" type="presOf" srcId="{FDFE9034-627F-49D5-B0B4-1FD3BB46218C}" destId="{E3A0193A-2974-4640-90DC-8EF626072946}" srcOrd="0" destOrd="0" presId="urn:microsoft.com/office/officeart/2005/8/layout/bProcess3"/>
    <dgm:cxn modelId="{E169C50B-ADB1-4FF0-A00A-41133B200FE9}" srcId="{A01E918F-6E1D-49F3-90A4-890480703715}" destId="{DE65D1F6-C03E-40DF-B348-C3581DA12050}" srcOrd="5" destOrd="0" parTransId="{AFC5A18A-2427-4A4E-8B47-CCFA88F0FC01}" sibTransId="{CF0E7380-7945-492B-93F4-E0429F3E615A}"/>
    <dgm:cxn modelId="{69ED8E11-E9A8-4505-A133-3162A5E4A261}" type="presOf" srcId="{3173637D-A0AD-4EEB-9A9B-209A74D14DAD}" destId="{A99F35E8-ABDF-4EE9-9C2C-5A34E5A2EF42}" srcOrd="1" destOrd="0" presId="urn:microsoft.com/office/officeart/2005/8/layout/bProcess3"/>
    <dgm:cxn modelId="{99055F1F-9738-4520-ABE4-33BD1F9B5C0A}" type="presOf" srcId="{2EFA55CD-126D-46A1-88A5-19D59EB9B5DD}" destId="{75682922-E7CA-416B-BD01-C5E277512949}" srcOrd="0" destOrd="0" presId="urn:microsoft.com/office/officeart/2005/8/layout/bProcess3"/>
    <dgm:cxn modelId="{3EF31621-BE24-4990-AE61-D5CA7BC1ECD5}" srcId="{A01E918F-6E1D-49F3-90A4-890480703715}" destId="{DD48446F-259F-4C54-A9B0-429F0DCE4D63}" srcOrd="7" destOrd="0" parTransId="{4B6B3D78-CCEE-435C-9616-DD9F28AECCF0}" sibTransId="{A2903C63-9D03-4DE1-AE2F-415EA8E26C63}"/>
    <dgm:cxn modelId="{98737E28-3E39-4349-A582-73C2B8EC8810}" type="presOf" srcId="{DE65D1F6-C03E-40DF-B348-C3581DA12050}" destId="{DD6EC964-0B94-446E-AA54-C1DAF9B00FFE}" srcOrd="0" destOrd="0" presId="urn:microsoft.com/office/officeart/2005/8/layout/bProcess3"/>
    <dgm:cxn modelId="{D18CC328-57FE-433F-8839-F898D501D98D}" type="presOf" srcId="{084F9C4A-7968-4258-B17D-9A4DC5679F5B}" destId="{98F5B637-914A-4D1D-A4AB-0B475B9E81DF}" srcOrd="0" destOrd="0" presId="urn:microsoft.com/office/officeart/2005/8/layout/bProcess3"/>
    <dgm:cxn modelId="{57583C32-A78F-4DC5-8EB1-196C65FA38BC}" type="presOf" srcId="{324B970E-952C-4084-AE2E-CE54D2FFFD35}" destId="{E40C3BD3-2B30-4092-BB2B-2E42C1AEA153}" srcOrd="1" destOrd="0" presId="urn:microsoft.com/office/officeart/2005/8/layout/bProcess3"/>
    <dgm:cxn modelId="{18043936-8764-47E2-BFE0-16813BF1CFC3}" srcId="{A01E918F-6E1D-49F3-90A4-890480703715}" destId="{3BC8CAB7-298D-4BE3-AC45-699A9ACE4870}" srcOrd="6" destOrd="0" parTransId="{0C494AD6-F424-4CB4-91CA-1E8E526BA35D}" sibTransId="{FDFE9034-627F-49D5-B0B4-1FD3BB46218C}"/>
    <dgm:cxn modelId="{27886D36-D190-4E9C-9FDB-F1CF5FDDEA65}" type="presOf" srcId="{FDFE9034-627F-49D5-B0B4-1FD3BB46218C}" destId="{B6BF606C-06F9-4EE8-91DC-2B9CDF3EF165}" srcOrd="1" destOrd="0" presId="urn:microsoft.com/office/officeart/2005/8/layout/bProcess3"/>
    <dgm:cxn modelId="{40067136-B3A8-45D5-9086-E2723CD1FEEC}" type="presOf" srcId="{2D4DEDD4-AA19-4431-B85C-EF0E2C808DD1}" destId="{49414D58-186F-414F-AAFA-36281466A585}" srcOrd="0" destOrd="0" presId="urn:microsoft.com/office/officeart/2005/8/layout/bProcess3"/>
    <dgm:cxn modelId="{0E005263-75C2-466F-8A22-92C4965CE8C3}" type="presOf" srcId="{ACB6B01A-D11A-43D9-8347-59665AA726C4}" destId="{A40BC7B2-2023-405C-A153-0BEFEF206A5D}" srcOrd="0" destOrd="0" presId="urn:microsoft.com/office/officeart/2005/8/layout/bProcess3"/>
    <dgm:cxn modelId="{1DAC2C47-B0E2-4BF5-A4D6-265DCE3739CC}" type="presOf" srcId="{324B970E-952C-4084-AE2E-CE54D2FFFD35}" destId="{87AB4C0A-8D6F-446E-95DF-E8BCCEA73B05}" srcOrd="0" destOrd="0" presId="urn:microsoft.com/office/officeart/2005/8/layout/bProcess3"/>
    <dgm:cxn modelId="{49E4944C-2EFA-42A9-8ADF-0F61E694732B}" type="presOf" srcId="{3793AB1A-0E53-4AB6-8BE3-7B2C4638C16A}" destId="{EC47A5F1-C3DE-4E50-A5E0-05F8DECE3E52}" srcOrd="1" destOrd="0" presId="urn:microsoft.com/office/officeart/2005/8/layout/bProcess3"/>
    <dgm:cxn modelId="{E32CB36D-906C-41F8-AE8F-9BA49C32EBBF}" type="presOf" srcId="{FBE86E3E-AF6C-44B4-BE7A-2A27908B2750}" destId="{21615C65-2DF9-4C4F-A52D-7AFCBFE71477}" srcOrd="0" destOrd="0" presId="urn:microsoft.com/office/officeart/2005/8/layout/bProcess3"/>
    <dgm:cxn modelId="{AB904F70-0B7C-47F5-A0B4-F0180E420C8B}" type="presOf" srcId="{D753310E-693F-451F-AEF5-068EF52DB978}" destId="{C76F2D5D-F279-458B-8D14-B870D18FFB7A}" srcOrd="0" destOrd="0" presId="urn:microsoft.com/office/officeart/2005/8/layout/bProcess3"/>
    <dgm:cxn modelId="{A4A75A70-9EE5-4864-B25E-FA2FC267DEFE}" type="presOf" srcId="{3793AB1A-0E53-4AB6-8BE3-7B2C4638C16A}" destId="{31E7A825-8947-4C2C-A22C-8239458BEFBD}" srcOrd="0" destOrd="0" presId="urn:microsoft.com/office/officeart/2005/8/layout/bProcess3"/>
    <dgm:cxn modelId="{09F4B076-CF5E-4B04-B6ED-4A95D0D0F9C1}" type="presOf" srcId="{A01E918F-6E1D-49F3-90A4-890480703715}" destId="{AE6BA61E-CC84-4A8F-9EBC-7E0C132B5B85}" srcOrd="0" destOrd="0" presId="urn:microsoft.com/office/officeart/2005/8/layout/bProcess3"/>
    <dgm:cxn modelId="{1FFD5679-2E90-4065-9588-F69ABF9B01A3}" srcId="{A01E918F-6E1D-49F3-90A4-890480703715}" destId="{D753310E-693F-451F-AEF5-068EF52DB978}" srcOrd="3" destOrd="0" parTransId="{7243EF61-546E-4DBF-99AA-706964EF21E4}" sibTransId="{084F9C4A-7968-4258-B17D-9A4DC5679F5B}"/>
    <dgm:cxn modelId="{63E76087-0035-47E2-9C83-A0578CF60050}" srcId="{A01E918F-6E1D-49F3-90A4-890480703715}" destId="{FBE86E3E-AF6C-44B4-BE7A-2A27908B2750}" srcOrd="4" destOrd="0" parTransId="{1C9A8076-48BC-4E3F-850A-13ABFD10C27B}" sibTransId="{324B970E-952C-4084-AE2E-CE54D2FFFD35}"/>
    <dgm:cxn modelId="{A6A5039B-F475-4904-AE7D-A8E5C5531977}" srcId="{A01E918F-6E1D-49F3-90A4-890480703715}" destId="{2EFA55CD-126D-46A1-88A5-19D59EB9B5DD}" srcOrd="0" destOrd="0" parTransId="{A2B746D6-1BA7-465A-91B3-8061A7EA86FD}" sibTransId="{3793AB1A-0E53-4AB6-8BE3-7B2C4638C16A}"/>
    <dgm:cxn modelId="{77126D9B-3DA1-489D-9614-178D971C9ABD}" type="presOf" srcId="{84E579BE-E74B-49DA-ABF9-75AAFBBF33DC}" destId="{D740B7AD-E34B-44DA-A2A9-F1EF9961A665}" srcOrd="1" destOrd="0" presId="urn:microsoft.com/office/officeart/2005/8/layout/bProcess3"/>
    <dgm:cxn modelId="{7DE51DA2-14E3-4481-A473-870761BC2271}" type="presOf" srcId="{CF0E7380-7945-492B-93F4-E0429F3E615A}" destId="{55B7BC2E-2FE0-4E3C-AC94-5015DA608755}" srcOrd="1" destOrd="0" presId="urn:microsoft.com/office/officeart/2005/8/layout/bProcess3"/>
    <dgm:cxn modelId="{792BD2BB-8848-4758-BAF8-79AD47F23B17}" type="presOf" srcId="{DD48446F-259F-4C54-A9B0-429F0DCE4D63}" destId="{8FAF973D-9239-4231-B55D-3A2E72CD2055}" srcOrd="0" destOrd="0" presId="urn:microsoft.com/office/officeart/2005/8/layout/bProcess3"/>
    <dgm:cxn modelId="{D0FEB7C7-BE78-4280-8B83-8D39CB8E8D5D}" srcId="{A01E918F-6E1D-49F3-90A4-890480703715}" destId="{ACB6B01A-D11A-43D9-8347-59665AA726C4}" srcOrd="1" destOrd="0" parTransId="{432F846F-DF3B-4527-87BF-6AB37C37E5D2}" sibTransId="{84E579BE-E74B-49DA-ABF9-75AAFBBF33DC}"/>
    <dgm:cxn modelId="{FC7841CD-6480-4ED3-BD08-BFEBFA42429A}" type="presOf" srcId="{3BC8CAB7-298D-4BE3-AC45-699A9ACE4870}" destId="{5B1ADEDA-919F-48DC-896C-77922D6D760F}" srcOrd="0" destOrd="0" presId="urn:microsoft.com/office/officeart/2005/8/layout/bProcess3"/>
    <dgm:cxn modelId="{2042D6D9-7A47-44AB-A588-CEAEFC1F5406}" type="presOf" srcId="{084F9C4A-7968-4258-B17D-9A4DC5679F5B}" destId="{A7692B6B-5C83-4D24-8B44-2571A965D9EF}" srcOrd="1" destOrd="0" presId="urn:microsoft.com/office/officeart/2005/8/layout/bProcess3"/>
    <dgm:cxn modelId="{F97644DB-8584-4097-9CD4-045A495C35F2}" type="presOf" srcId="{CF0E7380-7945-492B-93F4-E0429F3E615A}" destId="{BCDB238B-021A-49F3-8291-F9CDEA761CC1}" srcOrd="0" destOrd="0" presId="urn:microsoft.com/office/officeart/2005/8/layout/bProcess3"/>
    <dgm:cxn modelId="{04FBFEDB-F234-4B9A-9DF8-90F85776D14E}" type="presOf" srcId="{3173637D-A0AD-4EEB-9A9B-209A74D14DAD}" destId="{679B2D57-E138-425B-AA94-92997BA14AEB}" srcOrd="0" destOrd="0" presId="urn:microsoft.com/office/officeart/2005/8/layout/bProcess3"/>
    <dgm:cxn modelId="{64B2BEF3-BB4F-406D-9988-F42C977D4DF4}" srcId="{A01E918F-6E1D-49F3-90A4-890480703715}" destId="{2D4DEDD4-AA19-4431-B85C-EF0E2C808DD1}" srcOrd="2" destOrd="0" parTransId="{B16731B7-EBA0-4EE6-8BF9-1E55177B12D0}" sibTransId="{3173637D-A0AD-4EEB-9A9B-209A74D14DAD}"/>
    <dgm:cxn modelId="{E98B53D5-2780-4B8D-9A64-8E1617A8482A}" type="presParOf" srcId="{AE6BA61E-CC84-4A8F-9EBC-7E0C132B5B85}" destId="{75682922-E7CA-416B-BD01-C5E277512949}" srcOrd="0" destOrd="0" presId="urn:microsoft.com/office/officeart/2005/8/layout/bProcess3"/>
    <dgm:cxn modelId="{E69C12F5-6170-49E9-A190-DC54628450B6}" type="presParOf" srcId="{AE6BA61E-CC84-4A8F-9EBC-7E0C132B5B85}" destId="{31E7A825-8947-4C2C-A22C-8239458BEFBD}" srcOrd="1" destOrd="0" presId="urn:microsoft.com/office/officeart/2005/8/layout/bProcess3"/>
    <dgm:cxn modelId="{D69D52C7-67DC-4586-B7D9-86A809D79D75}" type="presParOf" srcId="{31E7A825-8947-4C2C-A22C-8239458BEFBD}" destId="{EC47A5F1-C3DE-4E50-A5E0-05F8DECE3E52}" srcOrd="0" destOrd="0" presId="urn:microsoft.com/office/officeart/2005/8/layout/bProcess3"/>
    <dgm:cxn modelId="{642B452F-ACFE-4330-BE01-D7883DB8C10B}" type="presParOf" srcId="{AE6BA61E-CC84-4A8F-9EBC-7E0C132B5B85}" destId="{A40BC7B2-2023-405C-A153-0BEFEF206A5D}" srcOrd="2" destOrd="0" presId="urn:microsoft.com/office/officeart/2005/8/layout/bProcess3"/>
    <dgm:cxn modelId="{72424676-89E7-453B-BA1F-8073D3F30781}" type="presParOf" srcId="{AE6BA61E-CC84-4A8F-9EBC-7E0C132B5B85}" destId="{A0CBBA3E-98BF-4D74-AAAC-55E3F530931C}" srcOrd="3" destOrd="0" presId="urn:microsoft.com/office/officeart/2005/8/layout/bProcess3"/>
    <dgm:cxn modelId="{046FE0B0-C75F-421A-BF85-846AF8C86077}" type="presParOf" srcId="{A0CBBA3E-98BF-4D74-AAAC-55E3F530931C}" destId="{D740B7AD-E34B-44DA-A2A9-F1EF9961A665}" srcOrd="0" destOrd="0" presId="urn:microsoft.com/office/officeart/2005/8/layout/bProcess3"/>
    <dgm:cxn modelId="{7B5669A7-A61C-460D-883F-9D558852C0DA}" type="presParOf" srcId="{AE6BA61E-CC84-4A8F-9EBC-7E0C132B5B85}" destId="{49414D58-186F-414F-AAFA-36281466A585}" srcOrd="4" destOrd="0" presId="urn:microsoft.com/office/officeart/2005/8/layout/bProcess3"/>
    <dgm:cxn modelId="{B677B8CF-CDAF-4D5A-AB58-3A51B6182D7F}" type="presParOf" srcId="{AE6BA61E-CC84-4A8F-9EBC-7E0C132B5B85}" destId="{679B2D57-E138-425B-AA94-92997BA14AEB}" srcOrd="5" destOrd="0" presId="urn:microsoft.com/office/officeart/2005/8/layout/bProcess3"/>
    <dgm:cxn modelId="{F53EF712-D04B-481F-86A9-7372D13D6873}" type="presParOf" srcId="{679B2D57-E138-425B-AA94-92997BA14AEB}" destId="{A99F35E8-ABDF-4EE9-9C2C-5A34E5A2EF42}" srcOrd="0" destOrd="0" presId="urn:microsoft.com/office/officeart/2005/8/layout/bProcess3"/>
    <dgm:cxn modelId="{A68C6944-351A-4F88-A04C-682406FEAB31}" type="presParOf" srcId="{AE6BA61E-CC84-4A8F-9EBC-7E0C132B5B85}" destId="{C76F2D5D-F279-458B-8D14-B870D18FFB7A}" srcOrd="6" destOrd="0" presId="urn:microsoft.com/office/officeart/2005/8/layout/bProcess3"/>
    <dgm:cxn modelId="{600B06E3-ED75-4676-A03B-D90D028A4097}" type="presParOf" srcId="{AE6BA61E-CC84-4A8F-9EBC-7E0C132B5B85}" destId="{98F5B637-914A-4D1D-A4AB-0B475B9E81DF}" srcOrd="7" destOrd="0" presId="urn:microsoft.com/office/officeart/2005/8/layout/bProcess3"/>
    <dgm:cxn modelId="{9AF5FF8E-FC04-4452-821F-CCAE78A376AA}" type="presParOf" srcId="{98F5B637-914A-4D1D-A4AB-0B475B9E81DF}" destId="{A7692B6B-5C83-4D24-8B44-2571A965D9EF}" srcOrd="0" destOrd="0" presId="urn:microsoft.com/office/officeart/2005/8/layout/bProcess3"/>
    <dgm:cxn modelId="{7BCBC4E1-CB33-490D-9F36-133011DB986C}" type="presParOf" srcId="{AE6BA61E-CC84-4A8F-9EBC-7E0C132B5B85}" destId="{21615C65-2DF9-4C4F-A52D-7AFCBFE71477}" srcOrd="8" destOrd="0" presId="urn:microsoft.com/office/officeart/2005/8/layout/bProcess3"/>
    <dgm:cxn modelId="{89B320DB-67A7-49F8-8DC5-B36EE0992177}" type="presParOf" srcId="{AE6BA61E-CC84-4A8F-9EBC-7E0C132B5B85}" destId="{87AB4C0A-8D6F-446E-95DF-E8BCCEA73B05}" srcOrd="9" destOrd="0" presId="urn:microsoft.com/office/officeart/2005/8/layout/bProcess3"/>
    <dgm:cxn modelId="{F6179416-4E48-435D-A36F-41755DB7EB54}" type="presParOf" srcId="{87AB4C0A-8D6F-446E-95DF-E8BCCEA73B05}" destId="{E40C3BD3-2B30-4092-BB2B-2E42C1AEA153}" srcOrd="0" destOrd="0" presId="urn:microsoft.com/office/officeart/2005/8/layout/bProcess3"/>
    <dgm:cxn modelId="{2717A337-F128-4030-803F-6353B001E9F8}" type="presParOf" srcId="{AE6BA61E-CC84-4A8F-9EBC-7E0C132B5B85}" destId="{DD6EC964-0B94-446E-AA54-C1DAF9B00FFE}" srcOrd="10" destOrd="0" presId="urn:microsoft.com/office/officeart/2005/8/layout/bProcess3"/>
    <dgm:cxn modelId="{48E5ECEB-FFAB-4E39-9782-69863BF6710B}" type="presParOf" srcId="{AE6BA61E-CC84-4A8F-9EBC-7E0C132B5B85}" destId="{BCDB238B-021A-49F3-8291-F9CDEA761CC1}" srcOrd="11" destOrd="0" presId="urn:microsoft.com/office/officeart/2005/8/layout/bProcess3"/>
    <dgm:cxn modelId="{466C2E3B-0421-4A98-AD35-C0321DAA7CA1}" type="presParOf" srcId="{BCDB238B-021A-49F3-8291-F9CDEA761CC1}" destId="{55B7BC2E-2FE0-4E3C-AC94-5015DA608755}" srcOrd="0" destOrd="0" presId="urn:microsoft.com/office/officeart/2005/8/layout/bProcess3"/>
    <dgm:cxn modelId="{6CC349DE-ED57-443F-93FE-6F748F8A41BE}" type="presParOf" srcId="{AE6BA61E-CC84-4A8F-9EBC-7E0C132B5B85}" destId="{5B1ADEDA-919F-48DC-896C-77922D6D760F}" srcOrd="12" destOrd="0" presId="urn:microsoft.com/office/officeart/2005/8/layout/bProcess3"/>
    <dgm:cxn modelId="{A504CB01-5011-42D3-BB65-D077AB162824}" type="presParOf" srcId="{AE6BA61E-CC84-4A8F-9EBC-7E0C132B5B85}" destId="{E3A0193A-2974-4640-90DC-8EF626072946}" srcOrd="13" destOrd="0" presId="urn:microsoft.com/office/officeart/2005/8/layout/bProcess3"/>
    <dgm:cxn modelId="{464A3F76-9EA6-4DED-A580-AECFA4616E60}" type="presParOf" srcId="{E3A0193A-2974-4640-90DC-8EF626072946}" destId="{B6BF606C-06F9-4EE8-91DC-2B9CDF3EF165}" srcOrd="0" destOrd="0" presId="urn:microsoft.com/office/officeart/2005/8/layout/bProcess3"/>
    <dgm:cxn modelId="{C39E289C-1F97-4C85-AFD9-C183E35E99D0}" type="presParOf" srcId="{AE6BA61E-CC84-4A8F-9EBC-7E0C132B5B85}" destId="{8FAF973D-9239-4231-B55D-3A2E72CD2055}" srcOrd="14"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8B986F2-0667-4812-8D9A-9F2C66DDE229}" type="doc">
      <dgm:prSet loTypeId="urn:microsoft.com/office/officeart/2005/8/layout/chevron1" loCatId="process" qsTypeId="urn:microsoft.com/office/officeart/2005/8/quickstyle/simple1#35" qsCatId="simple" csTypeId="urn:microsoft.com/office/officeart/2005/8/colors/accent1_4#15" csCatId="accent1" phldr="1"/>
      <dgm:spPr/>
      <dgm:t>
        <a:bodyPr/>
        <a:lstStyle/>
        <a:p>
          <a:endParaRPr lang="en-GB"/>
        </a:p>
      </dgm:t>
    </dgm:pt>
    <dgm:pt modelId="{6E211458-B722-4818-B327-0D0C6A88E2C4}">
      <dgm:prSet/>
      <dgm:spPr/>
      <dgm:t>
        <a:bodyPr/>
        <a:lstStyle/>
        <a:p>
          <a:r>
            <a:rPr lang="en-GB" dirty="0">
              <a:latin typeface="Aptos" panose="020B0004020202020204" pitchFamily="34" charset="0"/>
            </a:rPr>
            <a:t>💬 </a:t>
          </a:r>
          <a:r>
            <a:rPr lang="en-GB" b="1" dirty="0">
              <a:latin typeface="Aptos" panose="020B0004020202020204" pitchFamily="34" charset="0"/>
            </a:rPr>
            <a:t>As you look at each example, ask yourself:</a:t>
          </a:r>
          <a:endParaRPr lang="en-GB" dirty="0">
            <a:latin typeface="Aptos" panose="020B0004020202020204" pitchFamily="34" charset="0"/>
          </a:endParaRPr>
        </a:p>
      </dgm:t>
    </dgm:pt>
    <dgm:pt modelId="{6D11D687-4EA0-4CA5-BD83-516E33752E91}" type="parTrans" cxnId="{A1E20D91-C502-4860-A67C-E5E682153DFD}">
      <dgm:prSet/>
      <dgm:spPr/>
      <dgm:t>
        <a:bodyPr/>
        <a:lstStyle/>
        <a:p>
          <a:endParaRPr lang="en-GB">
            <a:latin typeface="Aptos" panose="020B0004020202020204" pitchFamily="34" charset="0"/>
          </a:endParaRPr>
        </a:p>
      </dgm:t>
    </dgm:pt>
    <dgm:pt modelId="{C6156CB2-CBF0-4516-B030-76BB101835AE}" type="sibTrans" cxnId="{A1E20D91-C502-4860-A67C-E5E682153DFD}">
      <dgm:prSet/>
      <dgm:spPr/>
      <dgm:t>
        <a:bodyPr/>
        <a:lstStyle/>
        <a:p>
          <a:endParaRPr lang="en-GB">
            <a:latin typeface="Aptos" panose="020B0004020202020204" pitchFamily="34" charset="0"/>
          </a:endParaRPr>
        </a:p>
      </dgm:t>
    </dgm:pt>
    <dgm:pt modelId="{AEB9A640-84AD-4A42-BF5F-B811A2B201C6}">
      <dgm:prSet/>
      <dgm:spPr/>
      <dgm:t>
        <a:bodyPr/>
        <a:lstStyle/>
        <a:p>
          <a:r>
            <a:rPr lang="en-GB">
              <a:latin typeface="Aptos" panose="020B0004020202020204" pitchFamily="34" charset="0"/>
            </a:rPr>
            <a:t>Is the information clear and easy to follow?</a:t>
          </a:r>
        </a:p>
      </dgm:t>
    </dgm:pt>
    <dgm:pt modelId="{CC24365F-D58F-4237-BCD2-0B1CD03AEA4D}" type="parTrans" cxnId="{FE72FC8B-4E50-4516-A7EB-2E0BBC75241F}">
      <dgm:prSet/>
      <dgm:spPr/>
      <dgm:t>
        <a:bodyPr/>
        <a:lstStyle/>
        <a:p>
          <a:endParaRPr lang="en-GB">
            <a:latin typeface="Aptos" panose="020B0004020202020204" pitchFamily="34" charset="0"/>
          </a:endParaRPr>
        </a:p>
      </dgm:t>
    </dgm:pt>
    <dgm:pt modelId="{7BBF92AA-FC0C-408C-836B-41CBEDE7B711}" type="sibTrans" cxnId="{FE72FC8B-4E50-4516-A7EB-2E0BBC75241F}">
      <dgm:prSet/>
      <dgm:spPr/>
      <dgm:t>
        <a:bodyPr/>
        <a:lstStyle/>
        <a:p>
          <a:endParaRPr lang="en-GB">
            <a:latin typeface="Aptos" panose="020B0004020202020204" pitchFamily="34" charset="0"/>
          </a:endParaRPr>
        </a:p>
      </dgm:t>
    </dgm:pt>
    <dgm:pt modelId="{70521FC3-650F-4ECE-A8D4-BD4678FD07A1}">
      <dgm:prSet/>
      <dgm:spPr/>
      <dgm:t>
        <a:bodyPr/>
        <a:lstStyle/>
        <a:p>
          <a:r>
            <a:rPr lang="en-GB">
              <a:latin typeface="Aptos" panose="020B0004020202020204" pitchFamily="34" charset="0"/>
            </a:rPr>
            <a:t>Does it cover all the required sections?</a:t>
          </a:r>
        </a:p>
      </dgm:t>
    </dgm:pt>
    <dgm:pt modelId="{CAB824C1-124F-4DB2-A6C6-88BEB5D86E69}" type="parTrans" cxnId="{71F28056-630C-4A0B-9B1B-15AA1069A25F}">
      <dgm:prSet/>
      <dgm:spPr/>
      <dgm:t>
        <a:bodyPr/>
        <a:lstStyle/>
        <a:p>
          <a:endParaRPr lang="en-GB">
            <a:latin typeface="Aptos" panose="020B0004020202020204" pitchFamily="34" charset="0"/>
          </a:endParaRPr>
        </a:p>
      </dgm:t>
    </dgm:pt>
    <dgm:pt modelId="{46C90673-3790-4CDC-A91E-4FA2EA7885D9}" type="sibTrans" cxnId="{71F28056-630C-4A0B-9B1B-15AA1069A25F}">
      <dgm:prSet/>
      <dgm:spPr/>
      <dgm:t>
        <a:bodyPr/>
        <a:lstStyle/>
        <a:p>
          <a:endParaRPr lang="en-GB">
            <a:latin typeface="Aptos" panose="020B0004020202020204" pitchFamily="34" charset="0"/>
          </a:endParaRPr>
        </a:p>
      </dgm:t>
    </dgm:pt>
    <dgm:pt modelId="{85B6152F-9121-4EAE-B5C4-70C67061B2F4}">
      <dgm:prSet/>
      <dgm:spPr/>
      <dgm:t>
        <a:bodyPr/>
        <a:lstStyle/>
        <a:p>
          <a:r>
            <a:rPr lang="en-GB">
              <a:latin typeface="Aptos" panose="020B0004020202020204" pitchFamily="34" charset="0"/>
            </a:rPr>
            <a:t>Are the visuals helpful and relevant?</a:t>
          </a:r>
        </a:p>
      </dgm:t>
    </dgm:pt>
    <dgm:pt modelId="{43F55F2D-BAF7-4212-B59E-39E3CF4B2640}" type="parTrans" cxnId="{767BE335-C883-4045-A720-8ED25CE72B86}">
      <dgm:prSet/>
      <dgm:spPr/>
      <dgm:t>
        <a:bodyPr/>
        <a:lstStyle/>
        <a:p>
          <a:endParaRPr lang="en-GB">
            <a:latin typeface="Aptos" panose="020B0004020202020204" pitchFamily="34" charset="0"/>
          </a:endParaRPr>
        </a:p>
      </dgm:t>
    </dgm:pt>
    <dgm:pt modelId="{4E0FD002-F411-403B-9CF9-2A08316F5F33}" type="sibTrans" cxnId="{767BE335-C883-4045-A720-8ED25CE72B86}">
      <dgm:prSet/>
      <dgm:spPr/>
      <dgm:t>
        <a:bodyPr/>
        <a:lstStyle/>
        <a:p>
          <a:endParaRPr lang="en-GB">
            <a:latin typeface="Aptos" panose="020B0004020202020204" pitchFamily="34" charset="0"/>
          </a:endParaRPr>
        </a:p>
      </dgm:t>
    </dgm:pt>
    <dgm:pt modelId="{6C11D3EF-482E-406B-8FE6-04145E738F75}">
      <dgm:prSet/>
      <dgm:spPr/>
      <dgm:t>
        <a:bodyPr/>
        <a:lstStyle/>
        <a:p>
          <a:r>
            <a:rPr lang="en-GB" dirty="0">
              <a:latin typeface="Aptos" panose="020B0004020202020204" pitchFamily="34" charset="0"/>
            </a:rPr>
            <a:t>Would someone unfamiliar with the topic understand what’s being presented?</a:t>
          </a:r>
        </a:p>
      </dgm:t>
    </dgm:pt>
    <dgm:pt modelId="{CAE09372-BF35-40DB-AC8C-236C22FA1391}" type="parTrans" cxnId="{A7428523-A7BA-4EE1-AA88-9CEC1ED88C6A}">
      <dgm:prSet/>
      <dgm:spPr/>
      <dgm:t>
        <a:bodyPr/>
        <a:lstStyle/>
        <a:p>
          <a:endParaRPr lang="en-GB">
            <a:latin typeface="Aptos" panose="020B0004020202020204" pitchFamily="34" charset="0"/>
          </a:endParaRPr>
        </a:p>
      </dgm:t>
    </dgm:pt>
    <dgm:pt modelId="{7E34CF66-32C2-41AD-81E1-EF672864D893}" type="sibTrans" cxnId="{A7428523-A7BA-4EE1-AA88-9CEC1ED88C6A}">
      <dgm:prSet/>
      <dgm:spPr/>
      <dgm:t>
        <a:bodyPr/>
        <a:lstStyle/>
        <a:p>
          <a:endParaRPr lang="en-GB">
            <a:latin typeface="Aptos" panose="020B0004020202020204" pitchFamily="34" charset="0"/>
          </a:endParaRPr>
        </a:p>
      </dgm:t>
    </dgm:pt>
    <dgm:pt modelId="{F193FD86-D421-41F9-A670-3CFE37CB9119}" type="pres">
      <dgm:prSet presAssocID="{08B986F2-0667-4812-8D9A-9F2C66DDE229}" presName="Name0" presStyleCnt="0">
        <dgm:presLayoutVars>
          <dgm:dir/>
          <dgm:animLvl val="lvl"/>
          <dgm:resizeHandles val="exact"/>
        </dgm:presLayoutVars>
      </dgm:prSet>
      <dgm:spPr/>
    </dgm:pt>
    <dgm:pt modelId="{631832DD-34CF-473E-96E0-D1FB99C68B55}" type="pres">
      <dgm:prSet presAssocID="{6E211458-B722-4818-B327-0D0C6A88E2C4}" presName="parTxOnly" presStyleLbl="node1" presStyleIdx="0" presStyleCnt="5" custScaleY="129985">
        <dgm:presLayoutVars>
          <dgm:chMax val="0"/>
          <dgm:chPref val="0"/>
          <dgm:bulletEnabled val="1"/>
        </dgm:presLayoutVars>
      </dgm:prSet>
      <dgm:spPr/>
    </dgm:pt>
    <dgm:pt modelId="{53FAC435-C886-44E6-992E-C7D6B819B0E2}" type="pres">
      <dgm:prSet presAssocID="{C6156CB2-CBF0-4516-B030-76BB101835AE}" presName="parTxOnlySpace" presStyleCnt="0"/>
      <dgm:spPr/>
    </dgm:pt>
    <dgm:pt modelId="{71041FC9-03CD-467A-9F82-B2A40BD33B79}" type="pres">
      <dgm:prSet presAssocID="{AEB9A640-84AD-4A42-BF5F-B811A2B201C6}" presName="parTxOnly" presStyleLbl="node1" presStyleIdx="1" presStyleCnt="5" custScaleY="129985">
        <dgm:presLayoutVars>
          <dgm:chMax val="0"/>
          <dgm:chPref val="0"/>
          <dgm:bulletEnabled val="1"/>
        </dgm:presLayoutVars>
      </dgm:prSet>
      <dgm:spPr/>
    </dgm:pt>
    <dgm:pt modelId="{EE1182B7-85BE-47AD-A942-D7CD2627CD57}" type="pres">
      <dgm:prSet presAssocID="{7BBF92AA-FC0C-408C-836B-41CBEDE7B711}" presName="parTxOnlySpace" presStyleCnt="0"/>
      <dgm:spPr/>
    </dgm:pt>
    <dgm:pt modelId="{035697E1-2711-420A-B640-FE90D7060A47}" type="pres">
      <dgm:prSet presAssocID="{70521FC3-650F-4ECE-A8D4-BD4678FD07A1}" presName="parTxOnly" presStyleLbl="node1" presStyleIdx="2" presStyleCnt="5" custScaleY="129985">
        <dgm:presLayoutVars>
          <dgm:chMax val="0"/>
          <dgm:chPref val="0"/>
          <dgm:bulletEnabled val="1"/>
        </dgm:presLayoutVars>
      </dgm:prSet>
      <dgm:spPr/>
    </dgm:pt>
    <dgm:pt modelId="{8A0E5C29-8365-4089-9ED7-D0B4FBBA7D6F}" type="pres">
      <dgm:prSet presAssocID="{46C90673-3790-4CDC-A91E-4FA2EA7885D9}" presName="parTxOnlySpace" presStyleCnt="0"/>
      <dgm:spPr/>
    </dgm:pt>
    <dgm:pt modelId="{9FB259E5-6A10-49F1-953C-BCB8DA1E285B}" type="pres">
      <dgm:prSet presAssocID="{85B6152F-9121-4EAE-B5C4-70C67061B2F4}" presName="parTxOnly" presStyleLbl="node1" presStyleIdx="3" presStyleCnt="5" custScaleY="129985">
        <dgm:presLayoutVars>
          <dgm:chMax val="0"/>
          <dgm:chPref val="0"/>
          <dgm:bulletEnabled val="1"/>
        </dgm:presLayoutVars>
      </dgm:prSet>
      <dgm:spPr/>
    </dgm:pt>
    <dgm:pt modelId="{1EAB0758-66FE-4BE1-997F-1C723172BBFD}" type="pres">
      <dgm:prSet presAssocID="{4E0FD002-F411-403B-9CF9-2A08316F5F33}" presName="parTxOnlySpace" presStyleCnt="0"/>
      <dgm:spPr/>
    </dgm:pt>
    <dgm:pt modelId="{BFD94201-E174-4F84-985E-3561063BD3E8}" type="pres">
      <dgm:prSet presAssocID="{6C11D3EF-482E-406B-8FE6-04145E738F75}" presName="parTxOnly" presStyleLbl="node1" presStyleIdx="4" presStyleCnt="5" custScaleY="129985">
        <dgm:presLayoutVars>
          <dgm:chMax val="0"/>
          <dgm:chPref val="0"/>
          <dgm:bulletEnabled val="1"/>
        </dgm:presLayoutVars>
      </dgm:prSet>
      <dgm:spPr/>
    </dgm:pt>
  </dgm:ptLst>
  <dgm:cxnLst>
    <dgm:cxn modelId="{A7428523-A7BA-4EE1-AA88-9CEC1ED88C6A}" srcId="{08B986F2-0667-4812-8D9A-9F2C66DDE229}" destId="{6C11D3EF-482E-406B-8FE6-04145E738F75}" srcOrd="4" destOrd="0" parTransId="{CAE09372-BF35-40DB-AC8C-236C22FA1391}" sibTransId="{7E34CF66-32C2-41AD-81E1-EF672864D893}"/>
    <dgm:cxn modelId="{767BE335-C883-4045-A720-8ED25CE72B86}" srcId="{08B986F2-0667-4812-8D9A-9F2C66DDE229}" destId="{85B6152F-9121-4EAE-B5C4-70C67061B2F4}" srcOrd="3" destOrd="0" parTransId="{43F55F2D-BAF7-4212-B59E-39E3CF4B2640}" sibTransId="{4E0FD002-F411-403B-9CF9-2A08316F5F33}"/>
    <dgm:cxn modelId="{BA57B45E-3AB1-4AA4-B24F-A47B8B290776}" type="presOf" srcId="{85B6152F-9121-4EAE-B5C4-70C67061B2F4}" destId="{9FB259E5-6A10-49F1-953C-BCB8DA1E285B}" srcOrd="0" destOrd="0" presId="urn:microsoft.com/office/officeart/2005/8/layout/chevron1"/>
    <dgm:cxn modelId="{CDBFDD68-12ED-49EE-9A9C-AB6E71C959D3}" type="presOf" srcId="{6C11D3EF-482E-406B-8FE6-04145E738F75}" destId="{BFD94201-E174-4F84-985E-3561063BD3E8}" srcOrd="0" destOrd="0" presId="urn:microsoft.com/office/officeart/2005/8/layout/chevron1"/>
    <dgm:cxn modelId="{1241F350-22B0-46CA-B962-110361961286}" type="presOf" srcId="{AEB9A640-84AD-4A42-BF5F-B811A2B201C6}" destId="{71041FC9-03CD-467A-9F82-B2A40BD33B79}" srcOrd="0" destOrd="0" presId="urn:microsoft.com/office/officeart/2005/8/layout/chevron1"/>
    <dgm:cxn modelId="{6DB18B75-6B9C-483C-B828-C6AA8934DE1D}" type="presOf" srcId="{08B986F2-0667-4812-8D9A-9F2C66DDE229}" destId="{F193FD86-D421-41F9-A670-3CFE37CB9119}" srcOrd="0" destOrd="0" presId="urn:microsoft.com/office/officeart/2005/8/layout/chevron1"/>
    <dgm:cxn modelId="{71F28056-630C-4A0B-9B1B-15AA1069A25F}" srcId="{08B986F2-0667-4812-8D9A-9F2C66DDE229}" destId="{70521FC3-650F-4ECE-A8D4-BD4678FD07A1}" srcOrd="2" destOrd="0" parTransId="{CAB824C1-124F-4DB2-A6C6-88BEB5D86E69}" sibTransId="{46C90673-3790-4CDC-A91E-4FA2EA7885D9}"/>
    <dgm:cxn modelId="{254E3583-3917-4523-A4DA-87CF4AB30C3F}" type="presOf" srcId="{70521FC3-650F-4ECE-A8D4-BD4678FD07A1}" destId="{035697E1-2711-420A-B640-FE90D7060A47}" srcOrd="0" destOrd="0" presId="urn:microsoft.com/office/officeart/2005/8/layout/chevron1"/>
    <dgm:cxn modelId="{FE72FC8B-4E50-4516-A7EB-2E0BBC75241F}" srcId="{08B986F2-0667-4812-8D9A-9F2C66DDE229}" destId="{AEB9A640-84AD-4A42-BF5F-B811A2B201C6}" srcOrd="1" destOrd="0" parTransId="{CC24365F-D58F-4237-BCD2-0B1CD03AEA4D}" sibTransId="{7BBF92AA-FC0C-408C-836B-41CBEDE7B711}"/>
    <dgm:cxn modelId="{CA866E8D-78E4-42EB-B321-E84F54D1850F}" type="presOf" srcId="{6E211458-B722-4818-B327-0D0C6A88E2C4}" destId="{631832DD-34CF-473E-96E0-D1FB99C68B55}" srcOrd="0" destOrd="0" presId="urn:microsoft.com/office/officeart/2005/8/layout/chevron1"/>
    <dgm:cxn modelId="{A1E20D91-C502-4860-A67C-E5E682153DFD}" srcId="{08B986F2-0667-4812-8D9A-9F2C66DDE229}" destId="{6E211458-B722-4818-B327-0D0C6A88E2C4}" srcOrd="0" destOrd="0" parTransId="{6D11D687-4EA0-4CA5-BD83-516E33752E91}" sibTransId="{C6156CB2-CBF0-4516-B030-76BB101835AE}"/>
    <dgm:cxn modelId="{5E2603EC-3BA9-452C-A10B-8C8CDF64E425}" type="presParOf" srcId="{F193FD86-D421-41F9-A670-3CFE37CB9119}" destId="{631832DD-34CF-473E-96E0-D1FB99C68B55}" srcOrd="0" destOrd="0" presId="urn:microsoft.com/office/officeart/2005/8/layout/chevron1"/>
    <dgm:cxn modelId="{8680BD7E-5E45-4270-B62A-7C5136750DF8}" type="presParOf" srcId="{F193FD86-D421-41F9-A670-3CFE37CB9119}" destId="{53FAC435-C886-44E6-992E-C7D6B819B0E2}" srcOrd="1" destOrd="0" presId="urn:microsoft.com/office/officeart/2005/8/layout/chevron1"/>
    <dgm:cxn modelId="{AEB64F21-C04C-4D15-AB61-0A0899DB5858}" type="presParOf" srcId="{F193FD86-D421-41F9-A670-3CFE37CB9119}" destId="{71041FC9-03CD-467A-9F82-B2A40BD33B79}" srcOrd="2" destOrd="0" presId="urn:microsoft.com/office/officeart/2005/8/layout/chevron1"/>
    <dgm:cxn modelId="{12595E23-B125-46AA-81E1-105BEFAB416B}" type="presParOf" srcId="{F193FD86-D421-41F9-A670-3CFE37CB9119}" destId="{EE1182B7-85BE-47AD-A942-D7CD2627CD57}" srcOrd="3" destOrd="0" presId="urn:microsoft.com/office/officeart/2005/8/layout/chevron1"/>
    <dgm:cxn modelId="{C65254E0-0324-45BD-B673-593B9FAF0EF4}" type="presParOf" srcId="{F193FD86-D421-41F9-A670-3CFE37CB9119}" destId="{035697E1-2711-420A-B640-FE90D7060A47}" srcOrd="4" destOrd="0" presId="urn:microsoft.com/office/officeart/2005/8/layout/chevron1"/>
    <dgm:cxn modelId="{A381AC0D-196B-45CF-A813-E72AC1E9F3A5}" type="presParOf" srcId="{F193FD86-D421-41F9-A670-3CFE37CB9119}" destId="{8A0E5C29-8365-4089-9ED7-D0B4FBBA7D6F}" srcOrd="5" destOrd="0" presId="urn:microsoft.com/office/officeart/2005/8/layout/chevron1"/>
    <dgm:cxn modelId="{E9D71F57-4620-43B4-9665-E6348C08111F}" type="presParOf" srcId="{F193FD86-D421-41F9-A670-3CFE37CB9119}" destId="{9FB259E5-6A10-49F1-953C-BCB8DA1E285B}" srcOrd="6" destOrd="0" presId="urn:microsoft.com/office/officeart/2005/8/layout/chevron1"/>
    <dgm:cxn modelId="{C8B4D04F-8119-4C28-BE87-093834A38518}" type="presParOf" srcId="{F193FD86-D421-41F9-A670-3CFE37CB9119}" destId="{1EAB0758-66FE-4BE1-997F-1C723172BBFD}" srcOrd="7" destOrd="0" presId="urn:microsoft.com/office/officeart/2005/8/layout/chevron1"/>
    <dgm:cxn modelId="{3F0AD751-4582-4577-AC95-EA51BDEF018C}" type="presParOf" srcId="{F193FD86-D421-41F9-A670-3CFE37CB9119}" destId="{BFD94201-E174-4F84-985E-3561063BD3E8}" srcOrd="8"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5CC1990-3D31-46E7-A37E-D9FF1EFC250E}" type="doc">
      <dgm:prSet loTypeId="urn:microsoft.com/office/officeart/2005/8/layout/bProcess4" loCatId="process" qsTypeId="urn:microsoft.com/office/officeart/2005/8/quickstyle/simple1#36" qsCatId="simple" csTypeId="urn:microsoft.com/office/officeart/2005/8/colors/accent5_4#1" csCatId="accent5" phldr="1"/>
      <dgm:spPr/>
      <dgm:t>
        <a:bodyPr/>
        <a:lstStyle/>
        <a:p>
          <a:endParaRPr lang="en-GB"/>
        </a:p>
      </dgm:t>
    </dgm:pt>
    <dgm:pt modelId="{98A17BE9-3E5C-4927-8226-0604C1F61156}">
      <dgm:prSet custT="1"/>
      <dgm:spPr/>
      <dgm:t>
        <a:bodyPr/>
        <a:lstStyle/>
        <a:p>
          <a:r>
            <a:rPr lang="en-US" sz="1300" b="0" i="0" baseline="0" dirty="0">
              <a:latin typeface="Aptos" panose="020B0004020202020204" pitchFamily="34" charset="0"/>
            </a:rPr>
            <a:t>Your </a:t>
          </a:r>
          <a:r>
            <a:rPr lang="en-US" sz="1300" b="1" i="0" baseline="0" dirty="0">
              <a:latin typeface="Aptos" panose="020B0004020202020204" pitchFamily="34" charset="0"/>
            </a:rPr>
            <a:t>Academic Methods Poster</a:t>
          </a:r>
          <a:r>
            <a:rPr lang="en-US" sz="1300" b="0" i="0" baseline="0" dirty="0">
              <a:latin typeface="Aptos" panose="020B0004020202020204" pitchFamily="34" charset="0"/>
            </a:rPr>
            <a:t> is worth </a:t>
          </a:r>
          <a:r>
            <a:rPr lang="en-US" sz="1300" b="1" i="0" baseline="0" dirty="0">
              <a:latin typeface="Aptos" panose="020B0004020202020204" pitchFamily="34" charset="0"/>
            </a:rPr>
            <a:t>5%</a:t>
          </a:r>
          <a:r>
            <a:rPr lang="en-US" sz="1300" b="0" i="0" baseline="0" dirty="0">
              <a:latin typeface="Aptos" panose="020B0004020202020204" pitchFamily="34" charset="0"/>
            </a:rPr>
            <a:t> of your final grade for BMHP6020 – Independent Project.</a:t>
          </a:r>
          <a:endParaRPr lang="en-GB" sz="1300" dirty="0">
            <a:latin typeface="Aptos" panose="020B0004020202020204" pitchFamily="34" charset="0"/>
          </a:endParaRPr>
        </a:p>
      </dgm:t>
    </dgm:pt>
    <dgm:pt modelId="{0247160C-60E2-48CE-A6B9-80D6B12339B8}" type="parTrans" cxnId="{C44E40CB-A4A4-41ED-A9E0-DB03A62B9C4D}">
      <dgm:prSet/>
      <dgm:spPr/>
      <dgm:t>
        <a:bodyPr/>
        <a:lstStyle/>
        <a:p>
          <a:endParaRPr lang="en-GB"/>
        </a:p>
      </dgm:t>
    </dgm:pt>
    <dgm:pt modelId="{9FB25AA9-D093-445E-8625-3E3DC5947B9C}" type="sibTrans" cxnId="{C44E40CB-A4A4-41ED-A9E0-DB03A62B9C4D}">
      <dgm:prSet/>
      <dgm:spPr/>
      <dgm:t>
        <a:bodyPr/>
        <a:lstStyle/>
        <a:p>
          <a:endParaRPr lang="en-GB"/>
        </a:p>
      </dgm:t>
    </dgm:pt>
    <dgm:pt modelId="{B5007B07-779B-47AA-AD23-BB1CF51A7B08}">
      <dgm:prSet custT="1"/>
      <dgm:spPr/>
      <dgm:t>
        <a:bodyPr/>
        <a:lstStyle/>
        <a:p>
          <a:r>
            <a:rPr lang="en-US" sz="1300" b="0" i="0" baseline="0">
              <a:latin typeface="Aptos" panose="020B0004020202020204" pitchFamily="34" charset="0"/>
            </a:rPr>
            <a:t>Your poster should be </a:t>
          </a:r>
          <a:r>
            <a:rPr lang="en-US" sz="1300" b="1" i="0" baseline="0">
              <a:latin typeface="Aptos" panose="020B0004020202020204" pitchFamily="34" charset="0"/>
            </a:rPr>
            <a:t>no more than 2 pages</a:t>
          </a:r>
          <a:r>
            <a:rPr lang="en-US" sz="1300" b="0" i="0" baseline="0">
              <a:latin typeface="Aptos" panose="020B0004020202020204" pitchFamily="34" charset="0"/>
            </a:rPr>
            <a:t> in length, with </a:t>
          </a:r>
          <a:r>
            <a:rPr lang="en-US" sz="1300" b="1" i="0" baseline="0">
              <a:latin typeface="Aptos" panose="020B0004020202020204" pitchFamily="34" charset="0"/>
            </a:rPr>
            <a:t>approximately 500 words</a:t>
          </a:r>
          <a:r>
            <a:rPr lang="en-US" sz="1300" b="0" i="0" baseline="0">
              <a:latin typeface="Aptos" panose="020B0004020202020204" pitchFamily="34" charset="0"/>
            </a:rPr>
            <a:t> (+/–10%).</a:t>
          </a:r>
          <a:endParaRPr lang="en-GB" sz="1300">
            <a:latin typeface="Aptos" panose="020B0004020202020204" pitchFamily="34" charset="0"/>
          </a:endParaRPr>
        </a:p>
      </dgm:t>
    </dgm:pt>
    <dgm:pt modelId="{03CB8061-A66B-46C5-A78B-23926C05FCF4}" type="parTrans" cxnId="{7D672153-C910-4C1A-89E3-7583113D06E2}">
      <dgm:prSet/>
      <dgm:spPr/>
      <dgm:t>
        <a:bodyPr/>
        <a:lstStyle/>
        <a:p>
          <a:endParaRPr lang="en-GB"/>
        </a:p>
      </dgm:t>
    </dgm:pt>
    <dgm:pt modelId="{DD84C797-435D-43AB-BD2B-4CCC90DD8774}" type="sibTrans" cxnId="{7D672153-C910-4C1A-89E3-7583113D06E2}">
      <dgm:prSet/>
      <dgm:spPr/>
      <dgm:t>
        <a:bodyPr/>
        <a:lstStyle/>
        <a:p>
          <a:endParaRPr lang="en-GB"/>
        </a:p>
      </dgm:t>
    </dgm:pt>
    <dgm:pt modelId="{FB582086-1CC5-4173-A05B-EE6F580D9FD9}">
      <dgm:prSet custT="1"/>
      <dgm:spPr>
        <a:solidFill>
          <a:srgbClr val="6E9AC8"/>
        </a:solidFill>
      </dgm:spPr>
      <dgm:t>
        <a:bodyPr/>
        <a:lstStyle/>
        <a:p>
          <a:r>
            <a:rPr lang="en-US" sz="1300" b="0" i="0" baseline="0" dirty="0">
              <a:latin typeface="Aptos" panose="020B0004020202020204" pitchFamily="34" charset="0"/>
            </a:rPr>
            <a:t>You should include:</a:t>
          </a:r>
          <a:endParaRPr lang="en-GB" sz="1300" dirty="0">
            <a:latin typeface="Aptos" panose="020B0004020202020204" pitchFamily="34" charset="0"/>
          </a:endParaRPr>
        </a:p>
      </dgm:t>
    </dgm:pt>
    <dgm:pt modelId="{FD14C971-B930-4F1C-A49F-981CCDCF6410}" type="parTrans" cxnId="{58C8DA70-E0CD-48D6-9533-66AE27C441D0}">
      <dgm:prSet/>
      <dgm:spPr/>
      <dgm:t>
        <a:bodyPr/>
        <a:lstStyle/>
        <a:p>
          <a:endParaRPr lang="en-GB"/>
        </a:p>
      </dgm:t>
    </dgm:pt>
    <dgm:pt modelId="{C17E6487-27B3-470B-8FEC-A615317A21F5}" type="sibTrans" cxnId="{58C8DA70-E0CD-48D6-9533-66AE27C441D0}">
      <dgm:prSet/>
      <dgm:spPr/>
      <dgm:t>
        <a:bodyPr/>
        <a:lstStyle/>
        <a:p>
          <a:endParaRPr lang="en-GB"/>
        </a:p>
      </dgm:t>
    </dgm:pt>
    <dgm:pt modelId="{26077328-B855-47DF-9974-75F53FA77E4B}">
      <dgm:prSet custT="1"/>
      <dgm:spPr>
        <a:solidFill>
          <a:srgbClr val="6E9AC8"/>
        </a:solidFill>
      </dgm:spPr>
      <dgm:t>
        <a:bodyPr/>
        <a:lstStyle/>
        <a:p>
          <a:r>
            <a:rPr lang="en-US" sz="1300" b="0" i="0" baseline="0" dirty="0">
              <a:latin typeface="Aptos" panose="020B0004020202020204" pitchFamily="34" charset="0"/>
            </a:rPr>
            <a:t>✅ A cover page</a:t>
          </a:r>
          <a:endParaRPr lang="en-GB" sz="1300" dirty="0">
            <a:latin typeface="Aptos" panose="020B0004020202020204" pitchFamily="34" charset="0"/>
          </a:endParaRPr>
        </a:p>
      </dgm:t>
    </dgm:pt>
    <dgm:pt modelId="{90128EC5-4812-4924-A6B1-BEF0A5BB67E7}" type="parTrans" cxnId="{F1EC2AF8-E5C8-42F0-9621-7003D82E6330}">
      <dgm:prSet/>
      <dgm:spPr/>
      <dgm:t>
        <a:bodyPr/>
        <a:lstStyle/>
        <a:p>
          <a:endParaRPr lang="en-GB"/>
        </a:p>
      </dgm:t>
    </dgm:pt>
    <dgm:pt modelId="{B509044E-F69C-4C36-9603-78C3822D2B6F}" type="sibTrans" cxnId="{F1EC2AF8-E5C8-42F0-9621-7003D82E6330}">
      <dgm:prSet/>
      <dgm:spPr/>
      <dgm:t>
        <a:bodyPr/>
        <a:lstStyle/>
        <a:p>
          <a:endParaRPr lang="en-GB"/>
        </a:p>
      </dgm:t>
    </dgm:pt>
    <dgm:pt modelId="{3C33E680-5DE0-41CD-BB5D-04089F808628}">
      <dgm:prSet custT="1"/>
      <dgm:spPr>
        <a:solidFill>
          <a:srgbClr val="6E9AC8"/>
        </a:solidFill>
      </dgm:spPr>
      <dgm:t>
        <a:bodyPr/>
        <a:lstStyle/>
        <a:p>
          <a:r>
            <a:rPr lang="en-US" sz="1300" b="0" i="0" baseline="0" dirty="0">
              <a:latin typeface="Aptos" panose="020B0004020202020204" pitchFamily="34" charset="0"/>
            </a:rPr>
            <a:t>✅ Your 2-page poster</a:t>
          </a:r>
          <a:endParaRPr lang="en-GB" sz="1300" dirty="0">
            <a:latin typeface="Aptos" panose="020B0004020202020204" pitchFamily="34" charset="0"/>
          </a:endParaRPr>
        </a:p>
      </dgm:t>
    </dgm:pt>
    <dgm:pt modelId="{16F2F4EF-6147-465D-970F-73508DAC0293}" type="parTrans" cxnId="{FCB14BC7-9392-424E-A24F-59D9C557ADEB}">
      <dgm:prSet/>
      <dgm:spPr/>
      <dgm:t>
        <a:bodyPr/>
        <a:lstStyle/>
        <a:p>
          <a:endParaRPr lang="en-GB"/>
        </a:p>
      </dgm:t>
    </dgm:pt>
    <dgm:pt modelId="{615BC556-D103-4CF3-8672-EA8B8D091DD5}" type="sibTrans" cxnId="{FCB14BC7-9392-424E-A24F-59D9C557ADEB}">
      <dgm:prSet/>
      <dgm:spPr/>
      <dgm:t>
        <a:bodyPr/>
        <a:lstStyle/>
        <a:p>
          <a:endParaRPr lang="en-GB"/>
        </a:p>
      </dgm:t>
    </dgm:pt>
    <dgm:pt modelId="{22FB95FF-4053-4D10-81DB-03D251492AB6}">
      <dgm:prSet custT="1"/>
      <dgm:spPr>
        <a:solidFill>
          <a:srgbClr val="6E9AC8"/>
        </a:solidFill>
      </dgm:spPr>
      <dgm:t>
        <a:bodyPr/>
        <a:lstStyle/>
        <a:p>
          <a:r>
            <a:rPr lang="en-US" sz="1300" b="0" i="0" baseline="0" dirty="0">
              <a:latin typeface="Aptos" panose="020B0004020202020204" pitchFamily="34" charset="0"/>
            </a:rPr>
            <a:t>✅ A reference list (on a separate page)</a:t>
          </a:r>
          <a:br>
            <a:rPr lang="en-US" sz="1300" b="0" i="0" baseline="0" dirty="0">
              <a:latin typeface="Aptos" panose="020B0004020202020204" pitchFamily="34" charset="0"/>
            </a:rPr>
          </a:br>
          <a:r>
            <a:rPr lang="en-US" sz="1300" b="1" i="0" baseline="0" dirty="0">
              <a:latin typeface="Aptos" panose="020B0004020202020204" pitchFamily="34" charset="0"/>
            </a:rPr>
            <a:t>→ Total: 4 pages</a:t>
          </a:r>
          <a:endParaRPr lang="en-GB" sz="1300" dirty="0">
            <a:latin typeface="Aptos" panose="020B0004020202020204" pitchFamily="34" charset="0"/>
          </a:endParaRPr>
        </a:p>
      </dgm:t>
    </dgm:pt>
    <dgm:pt modelId="{1A54CB68-E991-492A-8177-7098334AC1D5}" type="parTrans" cxnId="{8AB3E54A-608A-4D67-B461-D437A29855D0}">
      <dgm:prSet/>
      <dgm:spPr/>
      <dgm:t>
        <a:bodyPr/>
        <a:lstStyle/>
        <a:p>
          <a:endParaRPr lang="en-GB"/>
        </a:p>
      </dgm:t>
    </dgm:pt>
    <dgm:pt modelId="{69193F3B-7033-411E-BD18-16040F999B15}" type="sibTrans" cxnId="{8AB3E54A-608A-4D67-B461-D437A29855D0}">
      <dgm:prSet/>
      <dgm:spPr/>
      <dgm:t>
        <a:bodyPr/>
        <a:lstStyle/>
        <a:p>
          <a:endParaRPr lang="en-GB"/>
        </a:p>
      </dgm:t>
    </dgm:pt>
    <dgm:pt modelId="{073D426D-DE9F-4C66-94C7-919EFAF369A2}">
      <dgm:prSet custT="1"/>
      <dgm:spPr>
        <a:solidFill>
          <a:srgbClr val="6E9AC8"/>
        </a:solidFill>
      </dgm:spPr>
      <dgm:t>
        <a:bodyPr/>
        <a:lstStyle/>
        <a:p>
          <a:r>
            <a:rPr lang="en-US" sz="1300" b="0" i="0" baseline="0" dirty="0">
              <a:latin typeface="Aptos" panose="020B0004020202020204" pitchFamily="34" charset="0"/>
            </a:rPr>
            <a:t>You can use </a:t>
          </a:r>
          <a:r>
            <a:rPr lang="en-US" sz="1300" b="1" i="0" baseline="0" dirty="0">
              <a:latin typeface="Aptos" panose="020B0004020202020204" pitchFamily="34" charset="0"/>
            </a:rPr>
            <a:t>Word, PowerPoint</a:t>
          </a:r>
          <a:r>
            <a:rPr lang="en-US" sz="1300" b="0" i="0" baseline="0" dirty="0">
              <a:latin typeface="Aptos" panose="020B0004020202020204" pitchFamily="34" charset="0"/>
            </a:rPr>
            <a:t>, or any other digital software (e.g. </a:t>
          </a:r>
          <a:r>
            <a:rPr lang="en-US" sz="1300" b="1" i="0" baseline="0" dirty="0">
              <a:latin typeface="Aptos" panose="020B0004020202020204" pitchFamily="34" charset="0"/>
            </a:rPr>
            <a:t>Canva</a:t>
          </a:r>
          <a:r>
            <a:rPr lang="en-US" sz="1300" b="0" i="0" baseline="0" dirty="0">
              <a:latin typeface="Aptos" panose="020B0004020202020204" pitchFamily="34" charset="0"/>
            </a:rPr>
            <a:t>) to design your poster.</a:t>
          </a:r>
          <a:endParaRPr lang="en-GB" sz="1300" dirty="0">
            <a:latin typeface="Aptos" panose="020B0004020202020204" pitchFamily="34" charset="0"/>
          </a:endParaRPr>
        </a:p>
      </dgm:t>
    </dgm:pt>
    <dgm:pt modelId="{936F0695-6730-4E84-A247-79BF1DCE5B76}" type="parTrans" cxnId="{1D72D237-2185-42A1-A27E-4A479600D19E}">
      <dgm:prSet/>
      <dgm:spPr/>
      <dgm:t>
        <a:bodyPr/>
        <a:lstStyle/>
        <a:p>
          <a:endParaRPr lang="en-GB"/>
        </a:p>
      </dgm:t>
    </dgm:pt>
    <dgm:pt modelId="{50AC3A84-8A2D-4005-B7F7-9044B8F2ABA3}" type="sibTrans" cxnId="{1D72D237-2185-42A1-A27E-4A479600D19E}">
      <dgm:prSet/>
      <dgm:spPr/>
      <dgm:t>
        <a:bodyPr/>
        <a:lstStyle/>
        <a:p>
          <a:endParaRPr lang="en-GB"/>
        </a:p>
      </dgm:t>
    </dgm:pt>
    <dgm:pt modelId="{116B64A1-6AF1-47FD-9571-25F34B90C96D}">
      <dgm:prSet custT="1"/>
      <dgm:spPr>
        <a:solidFill>
          <a:srgbClr val="5085BA"/>
        </a:solidFill>
      </dgm:spPr>
      <dgm:t>
        <a:bodyPr/>
        <a:lstStyle/>
        <a:p>
          <a:r>
            <a:rPr lang="en-US" sz="1300" b="0" i="0" baseline="0">
              <a:latin typeface="Aptos" panose="020B0004020202020204" pitchFamily="34" charset="0"/>
            </a:rPr>
            <a:t>Make sure all sources are cited using the </a:t>
          </a:r>
          <a:r>
            <a:rPr lang="en-US" sz="1300" b="1" i="0" baseline="0">
              <a:latin typeface="Aptos" panose="020B0004020202020204" pitchFamily="34" charset="0"/>
            </a:rPr>
            <a:t>UWTSD Harvard referencing style</a:t>
          </a:r>
          <a:r>
            <a:rPr lang="en-US" sz="1300" b="0" i="0" baseline="0">
              <a:latin typeface="Aptos" panose="020B0004020202020204" pitchFamily="34" charset="0"/>
            </a:rPr>
            <a:t> (</a:t>
          </a:r>
          <a:r>
            <a:rPr lang="en-US" sz="1300" b="0" i="1" baseline="0">
              <a:latin typeface="Aptos" panose="020B0004020202020204" pitchFamily="34" charset="0"/>
            </a:rPr>
            <a:t>Cite Them Right</a:t>
          </a:r>
          <a:r>
            <a:rPr lang="en-US" sz="1300" b="0" i="0" baseline="0">
              <a:latin typeface="Aptos" panose="020B0004020202020204" pitchFamily="34" charset="0"/>
            </a:rPr>
            <a:t> guidance is available on Moodle).</a:t>
          </a:r>
          <a:endParaRPr lang="en-GB" sz="1300">
            <a:latin typeface="Aptos" panose="020B0004020202020204" pitchFamily="34" charset="0"/>
          </a:endParaRPr>
        </a:p>
      </dgm:t>
    </dgm:pt>
    <dgm:pt modelId="{3F8DFCEE-8BB0-4FDB-9053-3370E67A6596}" type="parTrans" cxnId="{326E7717-0F11-4817-B305-40A42EFF610B}">
      <dgm:prSet/>
      <dgm:spPr/>
      <dgm:t>
        <a:bodyPr/>
        <a:lstStyle/>
        <a:p>
          <a:endParaRPr lang="en-GB"/>
        </a:p>
      </dgm:t>
    </dgm:pt>
    <dgm:pt modelId="{60724B72-483C-4029-A198-4AA7AB621622}" type="sibTrans" cxnId="{326E7717-0F11-4817-B305-40A42EFF610B}">
      <dgm:prSet/>
      <dgm:spPr/>
      <dgm:t>
        <a:bodyPr/>
        <a:lstStyle/>
        <a:p>
          <a:endParaRPr lang="en-GB"/>
        </a:p>
      </dgm:t>
    </dgm:pt>
    <dgm:pt modelId="{CFD2EEAA-C95F-4F7D-BEF7-F7F1E1E1CC20}">
      <dgm:prSet custT="1"/>
      <dgm:spPr>
        <a:solidFill>
          <a:srgbClr val="41719C"/>
        </a:solidFill>
      </dgm:spPr>
      <dgm:t>
        <a:bodyPr/>
        <a:lstStyle/>
        <a:p>
          <a:r>
            <a:rPr lang="en-US" sz="1300" b="0" i="0" baseline="0">
              <a:latin typeface="Aptos" panose="020B0004020202020204" pitchFamily="34" charset="0"/>
            </a:rPr>
            <a:t>✂️ Don’t try to include too much text - your main dissertation is where you’ll explain things in more detail.</a:t>
          </a:r>
          <a:endParaRPr lang="en-GB" sz="1300">
            <a:latin typeface="Aptos" panose="020B0004020202020204" pitchFamily="34" charset="0"/>
          </a:endParaRPr>
        </a:p>
      </dgm:t>
    </dgm:pt>
    <dgm:pt modelId="{6E043EAE-1EB0-4BA7-9F0B-F31418AB6075}" type="parTrans" cxnId="{80BD24C8-95DE-4F8E-8152-CE2A2A3783BC}">
      <dgm:prSet/>
      <dgm:spPr/>
      <dgm:t>
        <a:bodyPr/>
        <a:lstStyle/>
        <a:p>
          <a:endParaRPr lang="en-GB"/>
        </a:p>
      </dgm:t>
    </dgm:pt>
    <dgm:pt modelId="{089776D8-0712-410B-B027-582AA92147BA}" type="sibTrans" cxnId="{80BD24C8-95DE-4F8E-8152-CE2A2A3783BC}">
      <dgm:prSet/>
      <dgm:spPr/>
      <dgm:t>
        <a:bodyPr/>
        <a:lstStyle/>
        <a:p>
          <a:endParaRPr lang="en-GB"/>
        </a:p>
      </dgm:t>
    </dgm:pt>
    <dgm:pt modelId="{A1A0F36F-B001-4B9D-B7A8-279A910A83C0}">
      <dgm:prSet custT="1"/>
      <dgm:spPr>
        <a:solidFill>
          <a:srgbClr val="41719C"/>
        </a:solidFill>
      </dgm:spPr>
      <dgm:t>
        <a:bodyPr/>
        <a:lstStyle/>
        <a:p>
          <a:r>
            <a:rPr lang="en-US" sz="1300" b="0" i="0" baseline="0">
              <a:latin typeface="Aptos" panose="020B0004020202020204" pitchFamily="34" charset="0"/>
            </a:rPr>
            <a:t>🎨 Use </a:t>
          </a:r>
          <a:r>
            <a:rPr lang="en-US" sz="1300" b="1" i="0" baseline="0">
              <a:latin typeface="Aptos" panose="020B0004020202020204" pitchFamily="34" charset="0"/>
            </a:rPr>
            <a:t>visuals, colours, and headings</a:t>
          </a:r>
          <a:r>
            <a:rPr lang="en-US" sz="1300" b="0" i="0" baseline="0">
              <a:latin typeface="Aptos" panose="020B0004020202020204" pitchFamily="34" charset="0"/>
            </a:rPr>
            <a:t> to make your poster clear and engaging.</a:t>
          </a:r>
          <a:endParaRPr lang="en-GB" sz="1300">
            <a:latin typeface="Aptos" panose="020B0004020202020204" pitchFamily="34" charset="0"/>
          </a:endParaRPr>
        </a:p>
      </dgm:t>
    </dgm:pt>
    <dgm:pt modelId="{D807BB12-662F-4C7A-A68A-A70BC99FC6D5}" type="parTrans" cxnId="{F9837A75-F7E7-4E14-9B03-887E309420CE}">
      <dgm:prSet/>
      <dgm:spPr/>
      <dgm:t>
        <a:bodyPr/>
        <a:lstStyle/>
        <a:p>
          <a:endParaRPr lang="en-GB"/>
        </a:p>
      </dgm:t>
    </dgm:pt>
    <dgm:pt modelId="{6EB4A767-80A7-4005-8F74-56EFDCC3CA99}" type="sibTrans" cxnId="{F9837A75-F7E7-4E14-9B03-887E309420CE}">
      <dgm:prSet/>
      <dgm:spPr/>
      <dgm:t>
        <a:bodyPr/>
        <a:lstStyle/>
        <a:p>
          <a:endParaRPr lang="en-GB"/>
        </a:p>
      </dgm:t>
    </dgm:pt>
    <dgm:pt modelId="{EE6B7E2B-591C-4D74-B97F-826560567B0E}">
      <dgm:prSet custT="1"/>
      <dgm:spPr>
        <a:solidFill>
          <a:srgbClr val="5085BA"/>
        </a:solidFill>
      </dgm:spPr>
      <dgm:t>
        <a:bodyPr/>
        <a:lstStyle/>
        <a:p>
          <a:r>
            <a:rPr lang="en-US" sz="1300" b="0" i="0" baseline="0">
              <a:latin typeface="Aptos" panose="020B0004020202020204" pitchFamily="34" charset="0"/>
            </a:rPr>
            <a:t>✅ Keep the design </a:t>
          </a:r>
          <a:r>
            <a:rPr lang="en-US" sz="1300" b="1" i="0" baseline="0">
              <a:latin typeface="Aptos" panose="020B0004020202020204" pitchFamily="34" charset="0"/>
            </a:rPr>
            <a:t>simple, consistent, and easy to follow</a:t>
          </a:r>
          <a:r>
            <a:rPr lang="en-US" sz="1300" b="0" i="0" baseline="0">
              <a:latin typeface="Aptos" panose="020B0004020202020204" pitchFamily="34" charset="0"/>
            </a:rPr>
            <a:t> - think about what would make it accessible to someone unfamiliar with your topic.</a:t>
          </a:r>
          <a:endParaRPr lang="en-GB" sz="1300">
            <a:latin typeface="Aptos" panose="020B0004020202020204" pitchFamily="34" charset="0"/>
          </a:endParaRPr>
        </a:p>
      </dgm:t>
    </dgm:pt>
    <dgm:pt modelId="{4A9A255B-93F7-4DFF-B09B-5D75AE809D00}" type="parTrans" cxnId="{93CB9594-A9A0-4958-A7FF-17CA8B474C04}">
      <dgm:prSet/>
      <dgm:spPr/>
      <dgm:t>
        <a:bodyPr/>
        <a:lstStyle/>
        <a:p>
          <a:endParaRPr lang="en-GB"/>
        </a:p>
      </dgm:t>
    </dgm:pt>
    <dgm:pt modelId="{84A692F1-7B26-4461-BEE2-0ED4990FEF15}" type="sibTrans" cxnId="{93CB9594-A9A0-4958-A7FF-17CA8B474C04}">
      <dgm:prSet/>
      <dgm:spPr/>
      <dgm:t>
        <a:bodyPr/>
        <a:lstStyle/>
        <a:p>
          <a:endParaRPr lang="en-GB"/>
        </a:p>
      </dgm:t>
    </dgm:pt>
    <dgm:pt modelId="{50EED167-B1D0-4EEA-BA5B-A510DC0EF8C1}">
      <dgm:prSet custT="1"/>
      <dgm:spPr>
        <a:solidFill>
          <a:srgbClr val="6E9AC8"/>
        </a:solidFill>
      </dgm:spPr>
      <dgm:t>
        <a:bodyPr/>
        <a:lstStyle/>
        <a:p>
          <a:r>
            <a:rPr lang="en-US" sz="1300" b="0" i="0" baseline="0" dirty="0">
              <a:latin typeface="Aptos" panose="020B0004020202020204" pitchFamily="34" charset="0"/>
            </a:rPr>
            <a:t>🧩 Use the </a:t>
          </a:r>
          <a:r>
            <a:rPr lang="en-US" sz="1300" b="1" i="0" baseline="0" dirty="0">
              <a:latin typeface="Aptos" panose="020B0004020202020204" pitchFamily="34" charset="0"/>
            </a:rPr>
            <a:t>headings from this PowerPoint and the official guidance</a:t>
          </a:r>
          <a:r>
            <a:rPr lang="en-US" sz="1300" b="0" i="0" baseline="0" dirty="0">
              <a:latin typeface="Aptos" panose="020B0004020202020204" pitchFamily="34" charset="0"/>
            </a:rPr>
            <a:t> to make sure you’ve covered everything required.</a:t>
          </a:r>
          <a:endParaRPr lang="en-GB" sz="1300" dirty="0">
            <a:latin typeface="Aptos" panose="020B0004020202020204" pitchFamily="34" charset="0"/>
          </a:endParaRPr>
        </a:p>
      </dgm:t>
    </dgm:pt>
    <dgm:pt modelId="{7F0D48B8-670A-4469-8B00-E1025453FFBB}" type="parTrans" cxnId="{364A6FC9-A0E1-40F8-BDCF-71327EEABEB0}">
      <dgm:prSet/>
      <dgm:spPr/>
      <dgm:t>
        <a:bodyPr/>
        <a:lstStyle/>
        <a:p>
          <a:endParaRPr lang="en-GB"/>
        </a:p>
      </dgm:t>
    </dgm:pt>
    <dgm:pt modelId="{02415371-9A45-4FE4-995D-C0648DA0708A}" type="sibTrans" cxnId="{364A6FC9-A0E1-40F8-BDCF-71327EEABEB0}">
      <dgm:prSet/>
      <dgm:spPr/>
      <dgm:t>
        <a:bodyPr/>
        <a:lstStyle/>
        <a:p>
          <a:endParaRPr lang="en-GB"/>
        </a:p>
      </dgm:t>
    </dgm:pt>
    <dgm:pt modelId="{525F6658-5FCE-4F48-A06B-FB1686F430E6}" type="pres">
      <dgm:prSet presAssocID="{05CC1990-3D31-46E7-A37E-D9FF1EFC250E}" presName="Name0" presStyleCnt="0">
        <dgm:presLayoutVars>
          <dgm:dir/>
          <dgm:resizeHandles/>
        </dgm:presLayoutVars>
      </dgm:prSet>
      <dgm:spPr/>
    </dgm:pt>
    <dgm:pt modelId="{45828565-A441-4D32-BE94-DA37778E3640}" type="pres">
      <dgm:prSet presAssocID="{98A17BE9-3E5C-4927-8226-0604C1F61156}" presName="compNode" presStyleCnt="0"/>
      <dgm:spPr/>
    </dgm:pt>
    <dgm:pt modelId="{243D3628-8E6D-4BD6-A022-CB02D545CAEC}" type="pres">
      <dgm:prSet presAssocID="{98A17BE9-3E5C-4927-8226-0604C1F61156}" presName="dummyConnPt" presStyleCnt="0"/>
      <dgm:spPr/>
    </dgm:pt>
    <dgm:pt modelId="{DD8EDAAF-D236-45CC-96AB-51E87A6CEE2B}" type="pres">
      <dgm:prSet presAssocID="{98A17BE9-3E5C-4927-8226-0604C1F61156}" presName="node" presStyleLbl="node1" presStyleIdx="0" presStyleCnt="9" custScaleX="141654">
        <dgm:presLayoutVars>
          <dgm:bulletEnabled val="1"/>
        </dgm:presLayoutVars>
      </dgm:prSet>
      <dgm:spPr/>
    </dgm:pt>
    <dgm:pt modelId="{2C8A4C64-774A-4135-BEB8-F596A55E158C}" type="pres">
      <dgm:prSet presAssocID="{9FB25AA9-D093-445E-8625-3E3DC5947B9C}" presName="sibTrans" presStyleLbl="bgSibTrans2D1" presStyleIdx="0" presStyleCnt="8"/>
      <dgm:spPr/>
    </dgm:pt>
    <dgm:pt modelId="{D80D91B8-7CBF-4F57-9B1D-21ACBF803448}" type="pres">
      <dgm:prSet presAssocID="{B5007B07-779B-47AA-AD23-BB1CF51A7B08}" presName="compNode" presStyleCnt="0"/>
      <dgm:spPr/>
    </dgm:pt>
    <dgm:pt modelId="{7A628AA1-92AC-4B2E-BC80-9E2D0B77DBB8}" type="pres">
      <dgm:prSet presAssocID="{B5007B07-779B-47AA-AD23-BB1CF51A7B08}" presName="dummyConnPt" presStyleCnt="0"/>
      <dgm:spPr/>
    </dgm:pt>
    <dgm:pt modelId="{F36D4CF0-A445-4EC0-8E1C-3CAD0C037828}" type="pres">
      <dgm:prSet presAssocID="{B5007B07-779B-47AA-AD23-BB1CF51A7B08}" presName="node" presStyleLbl="node1" presStyleIdx="1" presStyleCnt="9" custScaleX="141654">
        <dgm:presLayoutVars>
          <dgm:bulletEnabled val="1"/>
        </dgm:presLayoutVars>
      </dgm:prSet>
      <dgm:spPr/>
    </dgm:pt>
    <dgm:pt modelId="{7F62054F-1F67-4A3A-ADF2-C083D070C406}" type="pres">
      <dgm:prSet presAssocID="{DD84C797-435D-43AB-BD2B-4CCC90DD8774}" presName="sibTrans" presStyleLbl="bgSibTrans2D1" presStyleIdx="1" presStyleCnt="8"/>
      <dgm:spPr/>
    </dgm:pt>
    <dgm:pt modelId="{699DFE80-7F6F-4D35-8C3E-E004B4107546}" type="pres">
      <dgm:prSet presAssocID="{FB582086-1CC5-4173-A05B-EE6F580D9FD9}" presName="compNode" presStyleCnt="0"/>
      <dgm:spPr/>
    </dgm:pt>
    <dgm:pt modelId="{E1EDC0AE-63A4-46E6-8B87-AA06A49C3463}" type="pres">
      <dgm:prSet presAssocID="{FB582086-1CC5-4173-A05B-EE6F580D9FD9}" presName="dummyConnPt" presStyleCnt="0"/>
      <dgm:spPr/>
    </dgm:pt>
    <dgm:pt modelId="{9309CD37-4B96-438D-9AE4-F908B10765C0}" type="pres">
      <dgm:prSet presAssocID="{FB582086-1CC5-4173-A05B-EE6F580D9FD9}" presName="node" presStyleLbl="node1" presStyleIdx="2" presStyleCnt="9" custScaleX="141654">
        <dgm:presLayoutVars>
          <dgm:bulletEnabled val="1"/>
        </dgm:presLayoutVars>
      </dgm:prSet>
      <dgm:spPr/>
    </dgm:pt>
    <dgm:pt modelId="{A0E8E0AC-5D95-4600-9577-5AAA3851039F}" type="pres">
      <dgm:prSet presAssocID="{C17E6487-27B3-470B-8FEC-A615317A21F5}" presName="sibTrans" presStyleLbl="bgSibTrans2D1" presStyleIdx="2" presStyleCnt="8"/>
      <dgm:spPr/>
    </dgm:pt>
    <dgm:pt modelId="{D01209AB-10A4-4776-902B-DEA2C9897435}" type="pres">
      <dgm:prSet presAssocID="{073D426D-DE9F-4C66-94C7-919EFAF369A2}" presName="compNode" presStyleCnt="0"/>
      <dgm:spPr/>
    </dgm:pt>
    <dgm:pt modelId="{239F487B-2BF4-4F5B-8623-BFBDA49FAE87}" type="pres">
      <dgm:prSet presAssocID="{073D426D-DE9F-4C66-94C7-919EFAF369A2}" presName="dummyConnPt" presStyleCnt="0"/>
      <dgm:spPr/>
    </dgm:pt>
    <dgm:pt modelId="{83B08A75-36FE-4A7C-8CC8-544ED7BD17A3}" type="pres">
      <dgm:prSet presAssocID="{073D426D-DE9F-4C66-94C7-919EFAF369A2}" presName="node" presStyleLbl="node1" presStyleIdx="3" presStyleCnt="9" custScaleX="141654">
        <dgm:presLayoutVars>
          <dgm:bulletEnabled val="1"/>
        </dgm:presLayoutVars>
      </dgm:prSet>
      <dgm:spPr/>
    </dgm:pt>
    <dgm:pt modelId="{C6503599-E983-4752-90BC-D801F0EB4FC9}" type="pres">
      <dgm:prSet presAssocID="{50AC3A84-8A2D-4005-B7F7-9044B8F2ABA3}" presName="sibTrans" presStyleLbl="bgSibTrans2D1" presStyleIdx="3" presStyleCnt="8"/>
      <dgm:spPr/>
    </dgm:pt>
    <dgm:pt modelId="{A748F26D-20A5-4317-A09B-BA992541D7ED}" type="pres">
      <dgm:prSet presAssocID="{116B64A1-6AF1-47FD-9571-25F34B90C96D}" presName="compNode" presStyleCnt="0"/>
      <dgm:spPr/>
    </dgm:pt>
    <dgm:pt modelId="{A1A527FD-F155-429C-AC62-C7B2A635166C}" type="pres">
      <dgm:prSet presAssocID="{116B64A1-6AF1-47FD-9571-25F34B90C96D}" presName="dummyConnPt" presStyleCnt="0"/>
      <dgm:spPr/>
    </dgm:pt>
    <dgm:pt modelId="{0AF8729D-FDEF-425F-B591-A8930EFFA94A}" type="pres">
      <dgm:prSet presAssocID="{116B64A1-6AF1-47FD-9571-25F34B90C96D}" presName="node" presStyleLbl="node1" presStyleIdx="4" presStyleCnt="9" custScaleX="141654">
        <dgm:presLayoutVars>
          <dgm:bulletEnabled val="1"/>
        </dgm:presLayoutVars>
      </dgm:prSet>
      <dgm:spPr/>
    </dgm:pt>
    <dgm:pt modelId="{21B844E9-C0B6-40AE-A6B4-1F4694379192}" type="pres">
      <dgm:prSet presAssocID="{60724B72-483C-4029-A198-4AA7AB621622}" presName="sibTrans" presStyleLbl="bgSibTrans2D1" presStyleIdx="4" presStyleCnt="8"/>
      <dgm:spPr/>
    </dgm:pt>
    <dgm:pt modelId="{4395641F-F41D-44B0-A10F-4E3432ECF644}" type="pres">
      <dgm:prSet presAssocID="{CFD2EEAA-C95F-4F7D-BEF7-F7F1E1E1CC20}" presName="compNode" presStyleCnt="0"/>
      <dgm:spPr/>
    </dgm:pt>
    <dgm:pt modelId="{5A743D89-B9DE-4C61-999A-3E0EF633F8EE}" type="pres">
      <dgm:prSet presAssocID="{CFD2EEAA-C95F-4F7D-BEF7-F7F1E1E1CC20}" presName="dummyConnPt" presStyleCnt="0"/>
      <dgm:spPr/>
    </dgm:pt>
    <dgm:pt modelId="{8A3CAAF9-6AB0-49C5-B74A-729EA4E3D6CB}" type="pres">
      <dgm:prSet presAssocID="{CFD2EEAA-C95F-4F7D-BEF7-F7F1E1E1CC20}" presName="node" presStyleLbl="node1" presStyleIdx="5" presStyleCnt="9" custScaleX="141654">
        <dgm:presLayoutVars>
          <dgm:bulletEnabled val="1"/>
        </dgm:presLayoutVars>
      </dgm:prSet>
      <dgm:spPr/>
    </dgm:pt>
    <dgm:pt modelId="{2F0EB983-409A-4814-8646-88C383ED1B45}" type="pres">
      <dgm:prSet presAssocID="{089776D8-0712-410B-B027-582AA92147BA}" presName="sibTrans" presStyleLbl="bgSibTrans2D1" presStyleIdx="5" presStyleCnt="8"/>
      <dgm:spPr/>
    </dgm:pt>
    <dgm:pt modelId="{E1664086-07D0-48D8-97C7-76ADD02F0E73}" type="pres">
      <dgm:prSet presAssocID="{A1A0F36F-B001-4B9D-B7A8-279A910A83C0}" presName="compNode" presStyleCnt="0"/>
      <dgm:spPr/>
    </dgm:pt>
    <dgm:pt modelId="{B90EABA5-B5E9-401D-8A79-D230BD8042E4}" type="pres">
      <dgm:prSet presAssocID="{A1A0F36F-B001-4B9D-B7A8-279A910A83C0}" presName="dummyConnPt" presStyleCnt="0"/>
      <dgm:spPr/>
    </dgm:pt>
    <dgm:pt modelId="{4C40EA77-1574-4A66-A75A-8C92E41AB6C2}" type="pres">
      <dgm:prSet presAssocID="{A1A0F36F-B001-4B9D-B7A8-279A910A83C0}" presName="node" presStyleLbl="node1" presStyleIdx="6" presStyleCnt="9" custScaleX="141654">
        <dgm:presLayoutVars>
          <dgm:bulletEnabled val="1"/>
        </dgm:presLayoutVars>
      </dgm:prSet>
      <dgm:spPr/>
    </dgm:pt>
    <dgm:pt modelId="{9A058E63-A24B-410F-A5C4-0D7CD4E7552C}" type="pres">
      <dgm:prSet presAssocID="{6EB4A767-80A7-4005-8F74-56EFDCC3CA99}" presName="sibTrans" presStyleLbl="bgSibTrans2D1" presStyleIdx="6" presStyleCnt="8"/>
      <dgm:spPr/>
    </dgm:pt>
    <dgm:pt modelId="{A852781A-2F86-458A-B63F-6B26AC931FB3}" type="pres">
      <dgm:prSet presAssocID="{EE6B7E2B-591C-4D74-B97F-826560567B0E}" presName="compNode" presStyleCnt="0"/>
      <dgm:spPr/>
    </dgm:pt>
    <dgm:pt modelId="{F8D61458-6369-4E74-B7F2-65A295477E77}" type="pres">
      <dgm:prSet presAssocID="{EE6B7E2B-591C-4D74-B97F-826560567B0E}" presName="dummyConnPt" presStyleCnt="0"/>
      <dgm:spPr/>
    </dgm:pt>
    <dgm:pt modelId="{F61FB41A-3D76-411B-A83D-4FD2B34F399D}" type="pres">
      <dgm:prSet presAssocID="{EE6B7E2B-591C-4D74-B97F-826560567B0E}" presName="node" presStyleLbl="node1" presStyleIdx="7" presStyleCnt="9" custScaleX="141654">
        <dgm:presLayoutVars>
          <dgm:bulletEnabled val="1"/>
        </dgm:presLayoutVars>
      </dgm:prSet>
      <dgm:spPr/>
    </dgm:pt>
    <dgm:pt modelId="{4D559B52-5172-4120-98B6-34593772D99D}" type="pres">
      <dgm:prSet presAssocID="{84A692F1-7B26-4461-BEE2-0ED4990FEF15}" presName="sibTrans" presStyleLbl="bgSibTrans2D1" presStyleIdx="7" presStyleCnt="8"/>
      <dgm:spPr/>
    </dgm:pt>
    <dgm:pt modelId="{F543BDD7-F265-45D0-AF04-C683A4DF74F5}" type="pres">
      <dgm:prSet presAssocID="{50EED167-B1D0-4EEA-BA5B-A510DC0EF8C1}" presName="compNode" presStyleCnt="0"/>
      <dgm:spPr/>
    </dgm:pt>
    <dgm:pt modelId="{B8E33402-B072-454B-A5F0-2F6EB3138BD9}" type="pres">
      <dgm:prSet presAssocID="{50EED167-B1D0-4EEA-BA5B-A510DC0EF8C1}" presName="dummyConnPt" presStyleCnt="0"/>
      <dgm:spPr/>
    </dgm:pt>
    <dgm:pt modelId="{E6A46E95-A2BF-420C-A130-245EB0E91A0C}" type="pres">
      <dgm:prSet presAssocID="{50EED167-B1D0-4EEA-BA5B-A510DC0EF8C1}" presName="node" presStyleLbl="node1" presStyleIdx="8" presStyleCnt="9" custScaleX="141654">
        <dgm:presLayoutVars>
          <dgm:bulletEnabled val="1"/>
        </dgm:presLayoutVars>
      </dgm:prSet>
      <dgm:spPr/>
    </dgm:pt>
  </dgm:ptLst>
  <dgm:cxnLst>
    <dgm:cxn modelId="{D062E203-1523-494D-B8BE-6266B555FF26}" type="presOf" srcId="{EE6B7E2B-591C-4D74-B97F-826560567B0E}" destId="{F61FB41A-3D76-411B-A83D-4FD2B34F399D}" srcOrd="0" destOrd="0" presId="urn:microsoft.com/office/officeart/2005/8/layout/bProcess4"/>
    <dgm:cxn modelId="{F6310415-52C8-475F-B7E7-FF21470F2CA6}" type="presOf" srcId="{9FB25AA9-D093-445E-8625-3E3DC5947B9C}" destId="{2C8A4C64-774A-4135-BEB8-F596A55E158C}" srcOrd="0" destOrd="0" presId="urn:microsoft.com/office/officeart/2005/8/layout/bProcess4"/>
    <dgm:cxn modelId="{326E7717-0F11-4817-B305-40A42EFF610B}" srcId="{05CC1990-3D31-46E7-A37E-D9FF1EFC250E}" destId="{116B64A1-6AF1-47FD-9571-25F34B90C96D}" srcOrd="4" destOrd="0" parTransId="{3F8DFCEE-8BB0-4FDB-9053-3370E67A6596}" sibTransId="{60724B72-483C-4029-A198-4AA7AB621622}"/>
    <dgm:cxn modelId="{8B48A91C-F39C-4286-915D-B1AB47451BF8}" type="presOf" srcId="{98A17BE9-3E5C-4927-8226-0604C1F61156}" destId="{DD8EDAAF-D236-45CC-96AB-51E87A6CEE2B}" srcOrd="0" destOrd="0" presId="urn:microsoft.com/office/officeart/2005/8/layout/bProcess4"/>
    <dgm:cxn modelId="{C82F922B-A8BF-4B9B-8F7E-EDFCB3E3D26B}" type="presOf" srcId="{CFD2EEAA-C95F-4F7D-BEF7-F7F1E1E1CC20}" destId="{8A3CAAF9-6AB0-49C5-B74A-729EA4E3D6CB}" srcOrd="0" destOrd="0" presId="urn:microsoft.com/office/officeart/2005/8/layout/bProcess4"/>
    <dgm:cxn modelId="{88DBF435-090A-4C49-AB38-234E506904D3}" type="presOf" srcId="{60724B72-483C-4029-A198-4AA7AB621622}" destId="{21B844E9-C0B6-40AE-A6B4-1F4694379192}" srcOrd="0" destOrd="0" presId="urn:microsoft.com/office/officeart/2005/8/layout/bProcess4"/>
    <dgm:cxn modelId="{5BC04F37-9443-42C5-9B4F-604155F5C8DB}" type="presOf" srcId="{116B64A1-6AF1-47FD-9571-25F34B90C96D}" destId="{0AF8729D-FDEF-425F-B591-A8930EFFA94A}" srcOrd="0" destOrd="0" presId="urn:microsoft.com/office/officeart/2005/8/layout/bProcess4"/>
    <dgm:cxn modelId="{1D72D237-2185-42A1-A27E-4A479600D19E}" srcId="{05CC1990-3D31-46E7-A37E-D9FF1EFC250E}" destId="{073D426D-DE9F-4C66-94C7-919EFAF369A2}" srcOrd="3" destOrd="0" parTransId="{936F0695-6730-4E84-A247-79BF1DCE5B76}" sibTransId="{50AC3A84-8A2D-4005-B7F7-9044B8F2ABA3}"/>
    <dgm:cxn modelId="{E27D4A3B-1337-4350-97FB-4B4A659F7904}" type="presOf" srcId="{05CC1990-3D31-46E7-A37E-D9FF1EFC250E}" destId="{525F6658-5FCE-4F48-A06B-FB1686F430E6}" srcOrd="0" destOrd="0" presId="urn:microsoft.com/office/officeart/2005/8/layout/bProcess4"/>
    <dgm:cxn modelId="{DDAC115C-CCA3-475C-BF10-678115E6EB70}" type="presOf" srcId="{DD84C797-435D-43AB-BD2B-4CCC90DD8774}" destId="{7F62054F-1F67-4A3A-ADF2-C083D070C406}" srcOrd="0" destOrd="0" presId="urn:microsoft.com/office/officeart/2005/8/layout/bProcess4"/>
    <dgm:cxn modelId="{AB502441-2D7D-4E10-ACE2-440DC96DFDAA}" type="presOf" srcId="{FB582086-1CC5-4173-A05B-EE6F580D9FD9}" destId="{9309CD37-4B96-438D-9AE4-F908B10765C0}" srcOrd="0" destOrd="0" presId="urn:microsoft.com/office/officeart/2005/8/layout/bProcess4"/>
    <dgm:cxn modelId="{648EBE61-44B6-4D70-8E5C-227D9BD0CDEF}" type="presOf" srcId="{50EED167-B1D0-4EEA-BA5B-A510DC0EF8C1}" destId="{E6A46E95-A2BF-420C-A130-245EB0E91A0C}" srcOrd="0" destOrd="0" presId="urn:microsoft.com/office/officeart/2005/8/layout/bProcess4"/>
    <dgm:cxn modelId="{C9404B63-AD8E-4381-8117-705A259D690F}" type="presOf" srcId="{B5007B07-779B-47AA-AD23-BB1CF51A7B08}" destId="{F36D4CF0-A445-4EC0-8E1C-3CAD0C037828}" srcOrd="0" destOrd="0" presId="urn:microsoft.com/office/officeart/2005/8/layout/bProcess4"/>
    <dgm:cxn modelId="{36683E45-B3F1-4A37-A1ED-CF389F7B7D76}" type="presOf" srcId="{089776D8-0712-410B-B027-582AA92147BA}" destId="{2F0EB983-409A-4814-8646-88C383ED1B45}" srcOrd="0" destOrd="0" presId="urn:microsoft.com/office/officeart/2005/8/layout/bProcess4"/>
    <dgm:cxn modelId="{C535EF47-6361-48A3-B434-1C022BDCC4E2}" type="presOf" srcId="{26077328-B855-47DF-9974-75F53FA77E4B}" destId="{9309CD37-4B96-438D-9AE4-F908B10765C0}" srcOrd="0" destOrd="1" presId="urn:microsoft.com/office/officeart/2005/8/layout/bProcess4"/>
    <dgm:cxn modelId="{8AB3E54A-608A-4D67-B461-D437A29855D0}" srcId="{FB582086-1CC5-4173-A05B-EE6F580D9FD9}" destId="{22FB95FF-4053-4D10-81DB-03D251492AB6}" srcOrd="2" destOrd="0" parTransId="{1A54CB68-E991-492A-8177-7098334AC1D5}" sibTransId="{69193F3B-7033-411E-BD18-16040F999B15}"/>
    <dgm:cxn modelId="{58C8DA70-E0CD-48D6-9533-66AE27C441D0}" srcId="{05CC1990-3D31-46E7-A37E-D9FF1EFC250E}" destId="{FB582086-1CC5-4173-A05B-EE6F580D9FD9}" srcOrd="2" destOrd="0" parTransId="{FD14C971-B930-4F1C-A49F-981CCDCF6410}" sibTransId="{C17E6487-27B3-470B-8FEC-A615317A21F5}"/>
    <dgm:cxn modelId="{7D672153-C910-4C1A-89E3-7583113D06E2}" srcId="{05CC1990-3D31-46E7-A37E-D9FF1EFC250E}" destId="{B5007B07-779B-47AA-AD23-BB1CF51A7B08}" srcOrd="1" destOrd="0" parTransId="{03CB8061-A66B-46C5-A78B-23926C05FCF4}" sibTransId="{DD84C797-435D-43AB-BD2B-4CCC90DD8774}"/>
    <dgm:cxn modelId="{F9837A75-F7E7-4E14-9B03-887E309420CE}" srcId="{05CC1990-3D31-46E7-A37E-D9FF1EFC250E}" destId="{A1A0F36F-B001-4B9D-B7A8-279A910A83C0}" srcOrd="6" destOrd="0" parTransId="{D807BB12-662F-4C7A-A68A-A70BC99FC6D5}" sibTransId="{6EB4A767-80A7-4005-8F74-56EFDCC3CA99}"/>
    <dgm:cxn modelId="{7CC01478-1F88-4424-AA16-BA095A499C41}" type="presOf" srcId="{6EB4A767-80A7-4005-8F74-56EFDCC3CA99}" destId="{9A058E63-A24B-410F-A5C4-0D7CD4E7552C}" srcOrd="0" destOrd="0" presId="urn:microsoft.com/office/officeart/2005/8/layout/bProcess4"/>
    <dgm:cxn modelId="{4BD50E8C-4A37-40F2-8EBC-FA9D292BD5C3}" type="presOf" srcId="{C17E6487-27B3-470B-8FEC-A615317A21F5}" destId="{A0E8E0AC-5D95-4600-9577-5AAA3851039F}" srcOrd="0" destOrd="0" presId="urn:microsoft.com/office/officeart/2005/8/layout/bProcess4"/>
    <dgm:cxn modelId="{93CB9594-A9A0-4958-A7FF-17CA8B474C04}" srcId="{05CC1990-3D31-46E7-A37E-D9FF1EFC250E}" destId="{EE6B7E2B-591C-4D74-B97F-826560567B0E}" srcOrd="7" destOrd="0" parTransId="{4A9A255B-93F7-4DFF-B09B-5D75AE809D00}" sibTransId="{84A692F1-7B26-4461-BEE2-0ED4990FEF15}"/>
    <dgm:cxn modelId="{FCB14BC7-9392-424E-A24F-59D9C557ADEB}" srcId="{FB582086-1CC5-4173-A05B-EE6F580D9FD9}" destId="{3C33E680-5DE0-41CD-BB5D-04089F808628}" srcOrd="1" destOrd="0" parTransId="{16F2F4EF-6147-465D-970F-73508DAC0293}" sibTransId="{615BC556-D103-4CF3-8672-EA8B8D091DD5}"/>
    <dgm:cxn modelId="{80BD24C8-95DE-4F8E-8152-CE2A2A3783BC}" srcId="{05CC1990-3D31-46E7-A37E-D9FF1EFC250E}" destId="{CFD2EEAA-C95F-4F7D-BEF7-F7F1E1E1CC20}" srcOrd="5" destOrd="0" parTransId="{6E043EAE-1EB0-4BA7-9F0B-F31418AB6075}" sibTransId="{089776D8-0712-410B-B027-582AA92147BA}"/>
    <dgm:cxn modelId="{364A6FC9-A0E1-40F8-BDCF-71327EEABEB0}" srcId="{05CC1990-3D31-46E7-A37E-D9FF1EFC250E}" destId="{50EED167-B1D0-4EEA-BA5B-A510DC0EF8C1}" srcOrd="8" destOrd="0" parTransId="{7F0D48B8-670A-4469-8B00-E1025453FFBB}" sibTransId="{02415371-9A45-4FE4-995D-C0648DA0708A}"/>
    <dgm:cxn modelId="{C44E40CB-A4A4-41ED-A9E0-DB03A62B9C4D}" srcId="{05CC1990-3D31-46E7-A37E-D9FF1EFC250E}" destId="{98A17BE9-3E5C-4927-8226-0604C1F61156}" srcOrd="0" destOrd="0" parTransId="{0247160C-60E2-48CE-A6B9-80D6B12339B8}" sibTransId="{9FB25AA9-D093-445E-8625-3E3DC5947B9C}"/>
    <dgm:cxn modelId="{470E0FD3-0738-4504-BE23-EE2977B4BACD}" type="presOf" srcId="{50AC3A84-8A2D-4005-B7F7-9044B8F2ABA3}" destId="{C6503599-E983-4752-90BC-D801F0EB4FC9}" srcOrd="0" destOrd="0" presId="urn:microsoft.com/office/officeart/2005/8/layout/bProcess4"/>
    <dgm:cxn modelId="{6D2D29E1-47D5-49FF-917D-D88238B90971}" type="presOf" srcId="{3C33E680-5DE0-41CD-BB5D-04089F808628}" destId="{9309CD37-4B96-438D-9AE4-F908B10765C0}" srcOrd="0" destOrd="2" presId="urn:microsoft.com/office/officeart/2005/8/layout/bProcess4"/>
    <dgm:cxn modelId="{D0D010E7-7C6D-463B-89BA-6AD7EC578176}" type="presOf" srcId="{073D426D-DE9F-4C66-94C7-919EFAF369A2}" destId="{83B08A75-36FE-4A7C-8CC8-544ED7BD17A3}" srcOrd="0" destOrd="0" presId="urn:microsoft.com/office/officeart/2005/8/layout/bProcess4"/>
    <dgm:cxn modelId="{F1EC2AF8-E5C8-42F0-9621-7003D82E6330}" srcId="{FB582086-1CC5-4173-A05B-EE6F580D9FD9}" destId="{26077328-B855-47DF-9974-75F53FA77E4B}" srcOrd="0" destOrd="0" parTransId="{90128EC5-4812-4924-A6B1-BEF0A5BB67E7}" sibTransId="{B509044E-F69C-4C36-9603-78C3822D2B6F}"/>
    <dgm:cxn modelId="{E0D322FA-AC41-49CE-B46E-2F1C0365F178}" type="presOf" srcId="{A1A0F36F-B001-4B9D-B7A8-279A910A83C0}" destId="{4C40EA77-1574-4A66-A75A-8C92E41AB6C2}" srcOrd="0" destOrd="0" presId="urn:microsoft.com/office/officeart/2005/8/layout/bProcess4"/>
    <dgm:cxn modelId="{30FC11FD-FA14-47FA-8F74-057CE725F2FA}" type="presOf" srcId="{22FB95FF-4053-4D10-81DB-03D251492AB6}" destId="{9309CD37-4B96-438D-9AE4-F908B10765C0}" srcOrd="0" destOrd="3" presId="urn:microsoft.com/office/officeart/2005/8/layout/bProcess4"/>
    <dgm:cxn modelId="{7ADEEFFE-3BDF-4D63-8836-101FB6C03FA5}" type="presOf" srcId="{84A692F1-7B26-4461-BEE2-0ED4990FEF15}" destId="{4D559B52-5172-4120-98B6-34593772D99D}" srcOrd="0" destOrd="0" presId="urn:microsoft.com/office/officeart/2005/8/layout/bProcess4"/>
    <dgm:cxn modelId="{597A9304-89BE-4C25-A7E2-35B49BAEC984}" type="presParOf" srcId="{525F6658-5FCE-4F48-A06B-FB1686F430E6}" destId="{45828565-A441-4D32-BE94-DA37778E3640}" srcOrd="0" destOrd="0" presId="urn:microsoft.com/office/officeart/2005/8/layout/bProcess4"/>
    <dgm:cxn modelId="{9D111A9D-CBF0-4ECE-898D-172DADE30A8E}" type="presParOf" srcId="{45828565-A441-4D32-BE94-DA37778E3640}" destId="{243D3628-8E6D-4BD6-A022-CB02D545CAEC}" srcOrd="0" destOrd="0" presId="urn:microsoft.com/office/officeart/2005/8/layout/bProcess4"/>
    <dgm:cxn modelId="{2DA4D44C-C6A8-4759-80DB-7A65978EA1A7}" type="presParOf" srcId="{45828565-A441-4D32-BE94-DA37778E3640}" destId="{DD8EDAAF-D236-45CC-96AB-51E87A6CEE2B}" srcOrd="1" destOrd="0" presId="urn:microsoft.com/office/officeart/2005/8/layout/bProcess4"/>
    <dgm:cxn modelId="{8F33BE85-22C5-4FBE-909B-358E622A21FB}" type="presParOf" srcId="{525F6658-5FCE-4F48-A06B-FB1686F430E6}" destId="{2C8A4C64-774A-4135-BEB8-F596A55E158C}" srcOrd="1" destOrd="0" presId="urn:microsoft.com/office/officeart/2005/8/layout/bProcess4"/>
    <dgm:cxn modelId="{CE15EE8B-8B13-436D-B0A1-3B5D394D3EC0}" type="presParOf" srcId="{525F6658-5FCE-4F48-A06B-FB1686F430E6}" destId="{D80D91B8-7CBF-4F57-9B1D-21ACBF803448}" srcOrd="2" destOrd="0" presId="urn:microsoft.com/office/officeart/2005/8/layout/bProcess4"/>
    <dgm:cxn modelId="{A86AE998-D075-4B00-8A59-9F4B07B3F9A6}" type="presParOf" srcId="{D80D91B8-7CBF-4F57-9B1D-21ACBF803448}" destId="{7A628AA1-92AC-4B2E-BC80-9E2D0B77DBB8}" srcOrd="0" destOrd="0" presId="urn:microsoft.com/office/officeart/2005/8/layout/bProcess4"/>
    <dgm:cxn modelId="{83EC085B-3779-4646-843C-6B84073454C6}" type="presParOf" srcId="{D80D91B8-7CBF-4F57-9B1D-21ACBF803448}" destId="{F36D4CF0-A445-4EC0-8E1C-3CAD0C037828}" srcOrd="1" destOrd="0" presId="urn:microsoft.com/office/officeart/2005/8/layout/bProcess4"/>
    <dgm:cxn modelId="{86EFC033-DCEC-4A9C-BDB2-D3FD79A353A4}" type="presParOf" srcId="{525F6658-5FCE-4F48-A06B-FB1686F430E6}" destId="{7F62054F-1F67-4A3A-ADF2-C083D070C406}" srcOrd="3" destOrd="0" presId="urn:microsoft.com/office/officeart/2005/8/layout/bProcess4"/>
    <dgm:cxn modelId="{22AA7B14-5647-4A10-8723-579E9158FF09}" type="presParOf" srcId="{525F6658-5FCE-4F48-A06B-FB1686F430E6}" destId="{699DFE80-7F6F-4D35-8C3E-E004B4107546}" srcOrd="4" destOrd="0" presId="urn:microsoft.com/office/officeart/2005/8/layout/bProcess4"/>
    <dgm:cxn modelId="{EDD5C2DE-750A-4926-9E8A-5361326E6365}" type="presParOf" srcId="{699DFE80-7F6F-4D35-8C3E-E004B4107546}" destId="{E1EDC0AE-63A4-46E6-8B87-AA06A49C3463}" srcOrd="0" destOrd="0" presId="urn:microsoft.com/office/officeart/2005/8/layout/bProcess4"/>
    <dgm:cxn modelId="{D4B21F5C-498B-4B02-80C6-DF398FA11EB5}" type="presParOf" srcId="{699DFE80-7F6F-4D35-8C3E-E004B4107546}" destId="{9309CD37-4B96-438D-9AE4-F908B10765C0}" srcOrd="1" destOrd="0" presId="urn:microsoft.com/office/officeart/2005/8/layout/bProcess4"/>
    <dgm:cxn modelId="{22836D6B-08CE-454E-B716-B7E07E62159B}" type="presParOf" srcId="{525F6658-5FCE-4F48-A06B-FB1686F430E6}" destId="{A0E8E0AC-5D95-4600-9577-5AAA3851039F}" srcOrd="5" destOrd="0" presId="urn:microsoft.com/office/officeart/2005/8/layout/bProcess4"/>
    <dgm:cxn modelId="{9BED6686-6234-4DA5-8CEE-7C3053A9AE17}" type="presParOf" srcId="{525F6658-5FCE-4F48-A06B-FB1686F430E6}" destId="{D01209AB-10A4-4776-902B-DEA2C9897435}" srcOrd="6" destOrd="0" presId="urn:microsoft.com/office/officeart/2005/8/layout/bProcess4"/>
    <dgm:cxn modelId="{66FC76E9-1C6E-4024-A65C-72E5EE4DD381}" type="presParOf" srcId="{D01209AB-10A4-4776-902B-DEA2C9897435}" destId="{239F487B-2BF4-4F5B-8623-BFBDA49FAE87}" srcOrd="0" destOrd="0" presId="urn:microsoft.com/office/officeart/2005/8/layout/bProcess4"/>
    <dgm:cxn modelId="{02DAA95B-2F8A-4E2C-8898-857ED1A63FD9}" type="presParOf" srcId="{D01209AB-10A4-4776-902B-DEA2C9897435}" destId="{83B08A75-36FE-4A7C-8CC8-544ED7BD17A3}" srcOrd="1" destOrd="0" presId="urn:microsoft.com/office/officeart/2005/8/layout/bProcess4"/>
    <dgm:cxn modelId="{79B1F99A-63FA-44D9-B7B0-B74FD3DCB549}" type="presParOf" srcId="{525F6658-5FCE-4F48-A06B-FB1686F430E6}" destId="{C6503599-E983-4752-90BC-D801F0EB4FC9}" srcOrd="7" destOrd="0" presId="urn:microsoft.com/office/officeart/2005/8/layout/bProcess4"/>
    <dgm:cxn modelId="{8A1A222B-6797-4257-B541-3B83CE72A0AC}" type="presParOf" srcId="{525F6658-5FCE-4F48-A06B-FB1686F430E6}" destId="{A748F26D-20A5-4317-A09B-BA992541D7ED}" srcOrd="8" destOrd="0" presId="urn:microsoft.com/office/officeart/2005/8/layout/bProcess4"/>
    <dgm:cxn modelId="{888002E0-A89A-4B59-A3FA-D7A857908D43}" type="presParOf" srcId="{A748F26D-20A5-4317-A09B-BA992541D7ED}" destId="{A1A527FD-F155-429C-AC62-C7B2A635166C}" srcOrd="0" destOrd="0" presId="urn:microsoft.com/office/officeart/2005/8/layout/bProcess4"/>
    <dgm:cxn modelId="{E828A453-0850-409B-A7A8-B8BB2D37CB4C}" type="presParOf" srcId="{A748F26D-20A5-4317-A09B-BA992541D7ED}" destId="{0AF8729D-FDEF-425F-B591-A8930EFFA94A}" srcOrd="1" destOrd="0" presId="urn:microsoft.com/office/officeart/2005/8/layout/bProcess4"/>
    <dgm:cxn modelId="{C0A36B35-73E6-4E6B-96B4-02BEDBAC6127}" type="presParOf" srcId="{525F6658-5FCE-4F48-A06B-FB1686F430E6}" destId="{21B844E9-C0B6-40AE-A6B4-1F4694379192}" srcOrd="9" destOrd="0" presId="urn:microsoft.com/office/officeart/2005/8/layout/bProcess4"/>
    <dgm:cxn modelId="{56C668D8-6188-4448-9B2F-22196295C8BE}" type="presParOf" srcId="{525F6658-5FCE-4F48-A06B-FB1686F430E6}" destId="{4395641F-F41D-44B0-A10F-4E3432ECF644}" srcOrd="10" destOrd="0" presId="urn:microsoft.com/office/officeart/2005/8/layout/bProcess4"/>
    <dgm:cxn modelId="{E0C0EE49-CB6D-452D-9CD4-98A7E3E9CD30}" type="presParOf" srcId="{4395641F-F41D-44B0-A10F-4E3432ECF644}" destId="{5A743D89-B9DE-4C61-999A-3E0EF633F8EE}" srcOrd="0" destOrd="0" presId="urn:microsoft.com/office/officeart/2005/8/layout/bProcess4"/>
    <dgm:cxn modelId="{5D916AF4-0B1A-4671-BFEC-4A88A3E1A68E}" type="presParOf" srcId="{4395641F-F41D-44B0-A10F-4E3432ECF644}" destId="{8A3CAAF9-6AB0-49C5-B74A-729EA4E3D6CB}" srcOrd="1" destOrd="0" presId="urn:microsoft.com/office/officeart/2005/8/layout/bProcess4"/>
    <dgm:cxn modelId="{F8F38787-0DA3-47BC-BE2B-BCFF701C5E4E}" type="presParOf" srcId="{525F6658-5FCE-4F48-A06B-FB1686F430E6}" destId="{2F0EB983-409A-4814-8646-88C383ED1B45}" srcOrd="11" destOrd="0" presId="urn:microsoft.com/office/officeart/2005/8/layout/bProcess4"/>
    <dgm:cxn modelId="{CA578B2D-5A8F-4CE2-BCFA-6854B94A6DDF}" type="presParOf" srcId="{525F6658-5FCE-4F48-A06B-FB1686F430E6}" destId="{E1664086-07D0-48D8-97C7-76ADD02F0E73}" srcOrd="12" destOrd="0" presId="urn:microsoft.com/office/officeart/2005/8/layout/bProcess4"/>
    <dgm:cxn modelId="{8A67229C-4044-4393-ACC3-3447426767FA}" type="presParOf" srcId="{E1664086-07D0-48D8-97C7-76ADD02F0E73}" destId="{B90EABA5-B5E9-401D-8A79-D230BD8042E4}" srcOrd="0" destOrd="0" presId="urn:microsoft.com/office/officeart/2005/8/layout/bProcess4"/>
    <dgm:cxn modelId="{0D86B17A-25FC-4146-81DE-27419C45CB07}" type="presParOf" srcId="{E1664086-07D0-48D8-97C7-76ADD02F0E73}" destId="{4C40EA77-1574-4A66-A75A-8C92E41AB6C2}" srcOrd="1" destOrd="0" presId="urn:microsoft.com/office/officeart/2005/8/layout/bProcess4"/>
    <dgm:cxn modelId="{0EE745DE-AEB9-4795-A348-A97E79C84496}" type="presParOf" srcId="{525F6658-5FCE-4F48-A06B-FB1686F430E6}" destId="{9A058E63-A24B-410F-A5C4-0D7CD4E7552C}" srcOrd="13" destOrd="0" presId="urn:microsoft.com/office/officeart/2005/8/layout/bProcess4"/>
    <dgm:cxn modelId="{9B6B9D9B-1485-49AD-91DB-AE3F5A07937A}" type="presParOf" srcId="{525F6658-5FCE-4F48-A06B-FB1686F430E6}" destId="{A852781A-2F86-458A-B63F-6B26AC931FB3}" srcOrd="14" destOrd="0" presId="urn:microsoft.com/office/officeart/2005/8/layout/bProcess4"/>
    <dgm:cxn modelId="{0199884F-0244-4C77-8C40-5BB4FA14CA94}" type="presParOf" srcId="{A852781A-2F86-458A-B63F-6B26AC931FB3}" destId="{F8D61458-6369-4E74-B7F2-65A295477E77}" srcOrd="0" destOrd="0" presId="urn:microsoft.com/office/officeart/2005/8/layout/bProcess4"/>
    <dgm:cxn modelId="{8B53F23C-F6F2-4A08-BBC6-988F46FA2A82}" type="presParOf" srcId="{A852781A-2F86-458A-B63F-6B26AC931FB3}" destId="{F61FB41A-3D76-411B-A83D-4FD2B34F399D}" srcOrd="1" destOrd="0" presId="urn:microsoft.com/office/officeart/2005/8/layout/bProcess4"/>
    <dgm:cxn modelId="{69F69E12-A75E-424B-9533-D98A6FD9CD1F}" type="presParOf" srcId="{525F6658-5FCE-4F48-A06B-FB1686F430E6}" destId="{4D559B52-5172-4120-98B6-34593772D99D}" srcOrd="15" destOrd="0" presId="urn:microsoft.com/office/officeart/2005/8/layout/bProcess4"/>
    <dgm:cxn modelId="{701A7105-56F5-4CB7-8739-75DDA036C2AE}" type="presParOf" srcId="{525F6658-5FCE-4F48-A06B-FB1686F430E6}" destId="{F543BDD7-F265-45D0-AF04-C683A4DF74F5}" srcOrd="16" destOrd="0" presId="urn:microsoft.com/office/officeart/2005/8/layout/bProcess4"/>
    <dgm:cxn modelId="{469D26D7-B387-4E08-B888-2BD8BB558CCC}" type="presParOf" srcId="{F543BDD7-F265-45D0-AF04-C683A4DF74F5}" destId="{B8E33402-B072-454B-A5F0-2F6EB3138BD9}" srcOrd="0" destOrd="0" presId="urn:microsoft.com/office/officeart/2005/8/layout/bProcess4"/>
    <dgm:cxn modelId="{94DDF8D1-23BE-40B8-8FEF-9A1C5A95452E}" type="presParOf" srcId="{F543BDD7-F265-45D0-AF04-C683A4DF74F5}" destId="{E6A46E95-A2BF-420C-A130-245EB0E91A0C}"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82CE75-0B9A-45B0-8747-2FC011292237}">
      <dsp:nvSpPr>
        <dsp:cNvPr id="0" name=""/>
        <dsp:cNvSpPr/>
      </dsp:nvSpPr>
      <dsp:spPr>
        <a:xfrm>
          <a:off x="325678" y="935497"/>
          <a:ext cx="1018652" cy="101865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5B858F-DD23-4EE4-A822-6D6E0E4B6575}">
      <dsp:nvSpPr>
        <dsp:cNvPr id="0" name=""/>
        <dsp:cNvSpPr/>
      </dsp:nvSpPr>
      <dsp:spPr>
        <a:xfrm>
          <a:off x="475971" y="1085790"/>
          <a:ext cx="718066" cy="718066"/>
        </a:xfrm>
        <a:prstGeom prst="ellipse">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8C73971-27D5-4F6D-92E6-17F0CD9E2A4B}">
      <dsp:nvSpPr>
        <dsp:cNvPr id="0" name=""/>
        <dsp:cNvSpPr/>
      </dsp:nvSpPr>
      <dsp:spPr>
        <a:xfrm>
          <a:off x="43" y="2271435"/>
          <a:ext cx="1669921" cy="66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a:pPr>
          <a:r>
            <a:rPr lang="en-GB" sz="1500" kern="1200" dirty="0">
              <a:latin typeface="Aptos" panose="020B0004020202020204" pitchFamily="34" charset="0"/>
            </a:rPr>
            <a:t>Selected the strongest five sources</a:t>
          </a:r>
        </a:p>
      </dsp:txBody>
      <dsp:txXfrm>
        <a:off x="43" y="2271435"/>
        <a:ext cx="1669921" cy="667968"/>
      </dsp:txXfrm>
    </dsp:sp>
    <dsp:sp modelId="{7494EA28-0AB8-4A02-9CF6-11B8A4B17C35}">
      <dsp:nvSpPr>
        <dsp:cNvPr id="0" name=""/>
        <dsp:cNvSpPr/>
      </dsp:nvSpPr>
      <dsp:spPr>
        <a:xfrm>
          <a:off x="2287836" y="935497"/>
          <a:ext cx="1018652" cy="101865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161FA8-88A3-476F-B659-706F5AE6D463}">
      <dsp:nvSpPr>
        <dsp:cNvPr id="0" name=""/>
        <dsp:cNvSpPr/>
      </dsp:nvSpPr>
      <dsp:spPr>
        <a:xfrm>
          <a:off x="2438129" y="1085790"/>
          <a:ext cx="718066" cy="718066"/>
        </a:xfrm>
        <a:prstGeom prst="ellipse">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ECA1569-5CA0-4039-81A1-FEC5A7FF82E6}">
      <dsp:nvSpPr>
        <dsp:cNvPr id="0" name=""/>
        <dsp:cNvSpPr/>
      </dsp:nvSpPr>
      <dsp:spPr>
        <a:xfrm>
          <a:off x="1962201" y="2271435"/>
          <a:ext cx="1669921" cy="66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a:pPr>
          <a:r>
            <a:rPr lang="en-GB" sz="1500" kern="1200" dirty="0">
              <a:latin typeface="Aptos" panose="020B0004020202020204" pitchFamily="34" charset="0"/>
            </a:rPr>
            <a:t>Completed stage 2 analysis</a:t>
          </a:r>
        </a:p>
      </dsp:txBody>
      <dsp:txXfrm>
        <a:off x="1962201" y="2271435"/>
        <a:ext cx="1669921" cy="667968"/>
      </dsp:txXfrm>
    </dsp:sp>
    <dsp:sp modelId="{D3FA1FAD-D52A-4D6F-982E-26AF65B60DF5}">
      <dsp:nvSpPr>
        <dsp:cNvPr id="0" name=""/>
        <dsp:cNvSpPr/>
      </dsp:nvSpPr>
      <dsp:spPr>
        <a:xfrm>
          <a:off x="4249994" y="935497"/>
          <a:ext cx="1018652" cy="101865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808F45-5A10-49AD-8D12-B6C18550D98F}">
      <dsp:nvSpPr>
        <dsp:cNvPr id="0" name=""/>
        <dsp:cNvSpPr/>
      </dsp:nvSpPr>
      <dsp:spPr>
        <a:xfrm>
          <a:off x="4400287" y="1085790"/>
          <a:ext cx="718066" cy="718066"/>
        </a:xfrm>
        <a:prstGeom prst="ellipse">
          <a:avLst/>
        </a:prstGeom>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4FF9FAC-8059-4FD6-AFE8-40A531A82715}">
      <dsp:nvSpPr>
        <dsp:cNvPr id="0" name=""/>
        <dsp:cNvSpPr/>
      </dsp:nvSpPr>
      <dsp:spPr>
        <a:xfrm>
          <a:off x="3924359" y="2271435"/>
          <a:ext cx="1669921" cy="66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a:pPr>
          <a:r>
            <a:rPr lang="en-GB" sz="1500" kern="1200" dirty="0">
              <a:latin typeface="Aptos" panose="020B0004020202020204" pitchFamily="34" charset="0"/>
            </a:rPr>
            <a:t>Recorded methods, samples, strengths and limitations</a:t>
          </a:r>
        </a:p>
      </dsp:txBody>
      <dsp:txXfrm>
        <a:off x="3924359" y="2271435"/>
        <a:ext cx="1669921" cy="667968"/>
      </dsp:txXfrm>
    </dsp:sp>
    <dsp:sp modelId="{C176EE5B-1BDC-4F9A-8671-209DB7654E97}">
      <dsp:nvSpPr>
        <dsp:cNvPr id="0" name=""/>
        <dsp:cNvSpPr/>
      </dsp:nvSpPr>
      <dsp:spPr>
        <a:xfrm>
          <a:off x="6212152" y="935497"/>
          <a:ext cx="1018652" cy="101865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417E1B-4AD3-4293-B28A-412D5C3A29DC}">
      <dsp:nvSpPr>
        <dsp:cNvPr id="0" name=""/>
        <dsp:cNvSpPr/>
      </dsp:nvSpPr>
      <dsp:spPr>
        <a:xfrm>
          <a:off x="6362445" y="1085790"/>
          <a:ext cx="718066" cy="718066"/>
        </a:xfrm>
        <a:prstGeom prst="ellipse">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14BAE-660F-440D-B238-9DFAED7E9C26}">
      <dsp:nvSpPr>
        <dsp:cNvPr id="0" name=""/>
        <dsp:cNvSpPr/>
      </dsp:nvSpPr>
      <dsp:spPr>
        <a:xfrm>
          <a:off x="5886518" y="2271435"/>
          <a:ext cx="1669921" cy="66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a:pPr>
          <a:r>
            <a:rPr lang="en-GB" sz="1500" kern="1200" dirty="0">
              <a:latin typeface="Aptos" panose="020B0004020202020204" pitchFamily="34" charset="0"/>
            </a:rPr>
            <a:t>Identified important keywords and related ideas</a:t>
          </a:r>
        </a:p>
      </dsp:txBody>
      <dsp:txXfrm>
        <a:off x="5886518" y="2271435"/>
        <a:ext cx="1669921" cy="667968"/>
      </dsp:txXfrm>
    </dsp:sp>
    <dsp:sp modelId="{FB916694-4F06-40FF-AB54-B882FAA44351}">
      <dsp:nvSpPr>
        <dsp:cNvPr id="0" name=""/>
        <dsp:cNvSpPr/>
      </dsp:nvSpPr>
      <dsp:spPr>
        <a:xfrm>
          <a:off x="8174311" y="935497"/>
          <a:ext cx="1018652" cy="101865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F9AA76-2FE7-4ECD-B9F0-174817B7CABD}">
      <dsp:nvSpPr>
        <dsp:cNvPr id="0" name=""/>
        <dsp:cNvSpPr/>
      </dsp:nvSpPr>
      <dsp:spPr>
        <a:xfrm>
          <a:off x="8324604" y="1085790"/>
          <a:ext cx="718066" cy="718066"/>
        </a:xfrm>
        <a:prstGeom prst="ellipse">
          <a:avLst/>
        </a:prstGeom>
        <a:blipFill>
          <a:blip xmlns:r="http://schemas.openxmlformats.org/officeDocument/2006/relationships">
            <a:extLst>
              <a:ext uri="{96DAC541-7B7A-43D3-8B79-37D633B846F1}">
                <asvg:svgBlip xmlns:asvg="http://schemas.microsoft.com/office/drawing/2016/SVG/main" r:embed="rId5"/>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845532-29F5-4F53-B762-9CAE2CB15FFB}">
      <dsp:nvSpPr>
        <dsp:cNvPr id="0" name=""/>
        <dsp:cNvSpPr/>
      </dsp:nvSpPr>
      <dsp:spPr>
        <a:xfrm>
          <a:off x="7848676" y="2271435"/>
          <a:ext cx="1669921" cy="66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a:pPr>
          <a:r>
            <a:rPr lang="en-GB" sz="1500" kern="1200" dirty="0">
              <a:latin typeface="Aptos" panose="020B0004020202020204" pitchFamily="34" charset="0"/>
            </a:rPr>
            <a:t>Compared findings across the five sources</a:t>
          </a:r>
        </a:p>
      </dsp:txBody>
      <dsp:txXfrm>
        <a:off x="7848676" y="2271435"/>
        <a:ext cx="1669921" cy="667968"/>
      </dsp:txXfrm>
    </dsp:sp>
    <dsp:sp modelId="{B3F229EE-F05A-45ED-A30E-791FA600C5A0}">
      <dsp:nvSpPr>
        <dsp:cNvPr id="0" name=""/>
        <dsp:cNvSpPr/>
      </dsp:nvSpPr>
      <dsp:spPr>
        <a:xfrm>
          <a:off x="10136469" y="935497"/>
          <a:ext cx="1018652" cy="101865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7FCA1F-DD84-486D-80A0-59586A106596}">
      <dsp:nvSpPr>
        <dsp:cNvPr id="0" name=""/>
        <dsp:cNvSpPr/>
      </dsp:nvSpPr>
      <dsp:spPr>
        <a:xfrm>
          <a:off x="10286762" y="1085790"/>
          <a:ext cx="718066" cy="718066"/>
        </a:xfrm>
        <a:prstGeom prst="ellipse">
          <a:avLst/>
        </a:prstGeom>
        <a:blipFill>
          <a:blip xmlns:r="http://schemas.openxmlformats.org/officeDocument/2006/relationships">
            <a:extLst>
              <a:ext uri="{96DAC541-7B7A-43D3-8B79-37D633B846F1}">
                <asvg:svgBlip xmlns:asvg="http://schemas.microsoft.com/office/drawing/2016/SVG/main" r:embed="rId6"/>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50E667-A3C6-42D5-B127-D9D3360C4AF9}">
      <dsp:nvSpPr>
        <dsp:cNvPr id="0" name=""/>
        <dsp:cNvSpPr/>
      </dsp:nvSpPr>
      <dsp:spPr>
        <a:xfrm>
          <a:off x="9810834" y="2271435"/>
          <a:ext cx="1669921" cy="66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a:pPr>
          <a:r>
            <a:rPr lang="en-GB" sz="1500" kern="1200" dirty="0">
              <a:latin typeface="Aptos" panose="020B0004020202020204" pitchFamily="34" charset="0"/>
            </a:rPr>
            <a:t>Developed possible themes in stage 3</a:t>
          </a:r>
        </a:p>
      </dsp:txBody>
      <dsp:txXfrm>
        <a:off x="9810834" y="2271435"/>
        <a:ext cx="1669921" cy="6679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8AD00A-70AC-4777-9CF4-2A6A74C02829}">
      <dsp:nvSpPr>
        <dsp:cNvPr id="0" name=""/>
        <dsp:cNvSpPr/>
      </dsp:nvSpPr>
      <dsp:spPr>
        <a:xfrm rot="5400000">
          <a:off x="2833081" y="-749524"/>
          <a:ext cx="2028228" cy="3803969"/>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77850">
            <a:lnSpc>
              <a:spcPct val="90000"/>
            </a:lnSpc>
            <a:spcBef>
              <a:spcPct val="0"/>
            </a:spcBef>
            <a:spcAft>
              <a:spcPct val="15000"/>
            </a:spcAft>
            <a:buChar char="•"/>
          </a:pPr>
          <a:r>
            <a:rPr lang="en-GB" sz="1300" kern="1200" dirty="0">
              <a:latin typeface="Aptos" panose="020B0004020202020204" pitchFamily="34" charset="0"/>
            </a:rPr>
            <a:t>What type of research you completed</a:t>
          </a:r>
        </a:p>
        <a:p>
          <a:pPr marL="114300" lvl="1" indent="-114300" algn="l" defTabSz="577850">
            <a:lnSpc>
              <a:spcPct val="90000"/>
            </a:lnSpc>
            <a:spcBef>
              <a:spcPct val="0"/>
            </a:spcBef>
            <a:spcAft>
              <a:spcPct val="15000"/>
            </a:spcAft>
            <a:buChar char="•"/>
          </a:pPr>
          <a:r>
            <a:rPr lang="en-GB" sz="1300" kern="1200" dirty="0">
              <a:latin typeface="Aptos" panose="020B0004020202020204" pitchFamily="34" charset="0"/>
            </a:rPr>
            <a:t>Where and how you searched for information</a:t>
          </a:r>
        </a:p>
        <a:p>
          <a:pPr marL="114300" lvl="1" indent="-114300" algn="l" defTabSz="577850">
            <a:lnSpc>
              <a:spcPct val="90000"/>
            </a:lnSpc>
            <a:spcBef>
              <a:spcPct val="0"/>
            </a:spcBef>
            <a:spcAft>
              <a:spcPct val="15000"/>
            </a:spcAft>
            <a:buChar char="•"/>
          </a:pPr>
          <a:r>
            <a:rPr lang="en-GB" sz="1300" kern="1200" dirty="0">
              <a:latin typeface="Aptos" panose="020B0004020202020204" pitchFamily="34" charset="0"/>
            </a:rPr>
            <a:t>How you evaluated your 10 sources</a:t>
          </a:r>
        </a:p>
        <a:p>
          <a:pPr marL="114300" lvl="1" indent="-114300" algn="l" defTabSz="577850">
            <a:lnSpc>
              <a:spcPct val="90000"/>
            </a:lnSpc>
            <a:spcBef>
              <a:spcPct val="0"/>
            </a:spcBef>
            <a:spcAft>
              <a:spcPct val="15000"/>
            </a:spcAft>
            <a:buChar char="•"/>
          </a:pPr>
          <a:r>
            <a:rPr lang="en-GB" sz="1300" kern="1200" dirty="0">
              <a:latin typeface="Aptos" panose="020B0004020202020204" pitchFamily="34" charset="0"/>
            </a:rPr>
            <a:t>How you selected your strongest five</a:t>
          </a:r>
        </a:p>
        <a:p>
          <a:pPr marL="114300" lvl="1" indent="-114300" algn="l" defTabSz="577850">
            <a:lnSpc>
              <a:spcPct val="90000"/>
            </a:lnSpc>
            <a:spcBef>
              <a:spcPct val="0"/>
            </a:spcBef>
            <a:spcAft>
              <a:spcPct val="15000"/>
            </a:spcAft>
            <a:buChar char="•"/>
          </a:pPr>
          <a:r>
            <a:rPr lang="en-GB" sz="1300" kern="1200" dirty="0">
              <a:latin typeface="Aptos" panose="020B0004020202020204" pitchFamily="34" charset="0"/>
            </a:rPr>
            <a:t>How you analysed the five selected sources</a:t>
          </a:r>
        </a:p>
        <a:p>
          <a:pPr marL="114300" lvl="1" indent="-114300" algn="l" defTabSz="577850">
            <a:lnSpc>
              <a:spcPct val="90000"/>
            </a:lnSpc>
            <a:spcBef>
              <a:spcPct val="0"/>
            </a:spcBef>
            <a:spcAft>
              <a:spcPct val="15000"/>
            </a:spcAft>
            <a:buChar char="•"/>
          </a:pPr>
          <a:r>
            <a:rPr lang="en-GB" sz="1300" kern="1200" dirty="0">
              <a:latin typeface="Aptos" panose="020B0004020202020204" pitchFamily="34" charset="0"/>
            </a:rPr>
            <a:t>How recurring ideas became possible themes</a:t>
          </a:r>
        </a:p>
        <a:p>
          <a:pPr marL="114300" lvl="1" indent="-114300" algn="l" defTabSz="577850">
            <a:lnSpc>
              <a:spcPct val="90000"/>
            </a:lnSpc>
            <a:spcBef>
              <a:spcPct val="0"/>
            </a:spcBef>
            <a:spcAft>
              <a:spcPct val="15000"/>
            </a:spcAft>
            <a:buChar char="•"/>
          </a:pPr>
          <a:r>
            <a:rPr lang="en-GB" sz="1300" kern="1200" dirty="0">
              <a:latin typeface="Aptos" panose="020B0004020202020204" pitchFamily="34" charset="0"/>
            </a:rPr>
            <a:t>How you considered ethics</a:t>
          </a:r>
        </a:p>
      </dsp:txBody>
      <dsp:txXfrm rot="-5400000">
        <a:off x="1945211" y="237356"/>
        <a:ext cx="3704959" cy="1830208"/>
      </dsp:txXfrm>
    </dsp:sp>
    <dsp:sp modelId="{EBDA880F-1BDB-4C79-BEE2-3DE93C9A1C2E}">
      <dsp:nvSpPr>
        <dsp:cNvPr id="0" name=""/>
        <dsp:cNvSpPr/>
      </dsp:nvSpPr>
      <dsp:spPr>
        <a:xfrm>
          <a:off x="0" y="57"/>
          <a:ext cx="1945211" cy="23048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ptos" panose="020B0004020202020204" pitchFamily="34" charset="0"/>
            </a:rPr>
            <a:t>Chapter 3: Full Written Explanation 📖</a:t>
          </a:r>
          <a:endParaRPr lang="en-GB" sz="1600" kern="1200" dirty="0">
            <a:latin typeface="Aptos" panose="020B0004020202020204" pitchFamily="34" charset="0"/>
          </a:endParaRPr>
        </a:p>
      </dsp:txBody>
      <dsp:txXfrm>
        <a:off x="94957" y="95014"/>
        <a:ext cx="1755297" cy="2114891"/>
      </dsp:txXfrm>
    </dsp:sp>
    <dsp:sp modelId="{D5EF0359-7AF7-4FE5-B74C-2A8EAE72FE7E}">
      <dsp:nvSpPr>
        <dsp:cNvPr id="0" name=""/>
        <dsp:cNvSpPr/>
      </dsp:nvSpPr>
      <dsp:spPr>
        <a:xfrm rot="5400000">
          <a:off x="2989170" y="1731991"/>
          <a:ext cx="1843844" cy="368102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Use complete academic paragraphs</a:t>
          </a:r>
        </a:p>
        <a:p>
          <a:pPr marL="114300" lvl="1"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Explain and justify your decisions</a:t>
          </a:r>
        </a:p>
        <a:p>
          <a:pPr marL="114300" lvl="1"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Include relevant academic references</a:t>
          </a:r>
        </a:p>
        <a:p>
          <a:pPr marL="114300" lvl="1"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Provide enough detail for the reader to understand what you did</a:t>
          </a:r>
        </a:p>
        <a:p>
          <a:pPr marL="114300" lvl="1"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Signpost the completed workbook in the appendix</a:t>
          </a:r>
        </a:p>
      </dsp:txBody>
      <dsp:txXfrm rot="-5400000">
        <a:off x="2070579" y="2740592"/>
        <a:ext cx="3591019" cy="1663826"/>
      </dsp:txXfrm>
    </dsp:sp>
    <dsp:sp modelId="{70125A81-D096-4D5F-8964-74684CFF9C82}">
      <dsp:nvSpPr>
        <dsp:cNvPr id="0" name=""/>
        <dsp:cNvSpPr/>
      </dsp:nvSpPr>
      <dsp:spPr>
        <a:xfrm>
          <a:off x="0" y="2420103"/>
          <a:ext cx="2070578" cy="23048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ptos" panose="020B0004020202020204" pitchFamily="34" charset="0"/>
            </a:rPr>
            <a:t>Your Chapter 3 should:</a:t>
          </a:r>
        </a:p>
      </dsp:txBody>
      <dsp:txXfrm>
        <a:off x="101077" y="2521180"/>
        <a:ext cx="1868424" cy="210265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2CFAF3-A05E-4FB8-8F8A-C89302562AA7}">
      <dsp:nvSpPr>
        <dsp:cNvPr id="0" name=""/>
        <dsp:cNvSpPr/>
      </dsp:nvSpPr>
      <dsp:spPr>
        <a:xfrm rot="5400000">
          <a:off x="2662479" y="-665181"/>
          <a:ext cx="2028228" cy="3635283"/>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77850">
            <a:lnSpc>
              <a:spcPct val="90000"/>
            </a:lnSpc>
            <a:spcBef>
              <a:spcPct val="0"/>
            </a:spcBef>
            <a:spcAft>
              <a:spcPct val="15000"/>
            </a:spcAft>
            <a:buChar char="•"/>
          </a:pPr>
          <a:endParaRPr lang="en-GB" sz="1300" kern="1200" dirty="0">
            <a:latin typeface="Aptos" panose="020B0004020202020204" pitchFamily="34" charset="0"/>
          </a:endParaRPr>
        </a:p>
        <a:p>
          <a:pPr marL="114300" lvl="1" indent="-114300" algn="l" defTabSz="577850">
            <a:lnSpc>
              <a:spcPct val="90000"/>
            </a:lnSpc>
            <a:spcBef>
              <a:spcPct val="0"/>
            </a:spcBef>
            <a:spcAft>
              <a:spcPct val="15000"/>
            </a:spcAft>
            <a:buChar char="•"/>
          </a:pPr>
          <a:r>
            <a:rPr lang="en-GB" sz="1300" kern="1200" dirty="0">
              <a:latin typeface="Aptos" panose="020B0004020202020204" pitchFamily="34" charset="0"/>
            </a:rPr>
            <a:t>Your research aim</a:t>
          </a:r>
        </a:p>
        <a:p>
          <a:pPr marL="114300" lvl="1" indent="-114300" algn="l" defTabSz="577850">
            <a:lnSpc>
              <a:spcPct val="90000"/>
            </a:lnSpc>
            <a:spcBef>
              <a:spcPct val="0"/>
            </a:spcBef>
            <a:spcAft>
              <a:spcPct val="15000"/>
            </a:spcAft>
            <a:buChar char="•"/>
          </a:pPr>
          <a:r>
            <a:rPr lang="en-GB" sz="1300" kern="1200" dirty="0">
              <a:latin typeface="Aptos" panose="020B0004020202020204" pitchFamily="34" charset="0"/>
            </a:rPr>
            <a:t>Your search strategy</a:t>
          </a:r>
        </a:p>
        <a:p>
          <a:pPr marL="114300" lvl="1" indent="-114300" algn="l" defTabSz="577850">
            <a:lnSpc>
              <a:spcPct val="90000"/>
            </a:lnSpc>
            <a:spcBef>
              <a:spcPct val="0"/>
            </a:spcBef>
            <a:spcAft>
              <a:spcPct val="15000"/>
            </a:spcAft>
            <a:buChar char="•"/>
          </a:pPr>
          <a:r>
            <a:rPr lang="en-GB" sz="1300" kern="1200" dirty="0">
              <a:latin typeface="Aptos" panose="020B0004020202020204" pitchFamily="34" charset="0"/>
            </a:rPr>
            <a:t>How you found and selected sources</a:t>
          </a:r>
        </a:p>
        <a:p>
          <a:pPr marL="114300" lvl="1" indent="-114300" algn="l" defTabSz="577850">
            <a:lnSpc>
              <a:spcPct val="90000"/>
            </a:lnSpc>
            <a:spcBef>
              <a:spcPct val="0"/>
            </a:spcBef>
            <a:spcAft>
              <a:spcPct val="15000"/>
            </a:spcAft>
            <a:buChar char="•"/>
          </a:pPr>
          <a:r>
            <a:rPr lang="en-GB" sz="1300" kern="1200" dirty="0">
              <a:latin typeface="Aptos" panose="020B0004020202020204" pitchFamily="34" charset="0"/>
            </a:rPr>
            <a:t>How you checked source quality</a:t>
          </a:r>
        </a:p>
        <a:p>
          <a:pPr marL="114300" lvl="1" indent="-114300" algn="l" defTabSz="577850">
            <a:lnSpc>
              <a:spcPct val="90000"/>
            </a:lnSpc>
            <a:spcBef>
              <a:spcPct val="0"/>
            </a:spcBef>
            <a:spcAft>
              <a:spcPct val="15000"/>
            </a:spcAft>
            <a:buChar char="•"/>
          </a:pPr>
          <a:r>
            <a:rPr lang="en-GB" sz="1300" kern="1200" dirty="0">
              <a:latin typeface="Aptos" panose="020B0004020202020204" pitchFamily="34" charset="0"/>
            </a:rPr>
            <a:t>Your inclusion and exclusion criteria</a:t>
          </a:r>
        </a:p>
        <a:p>
          <a:pPr marL="114300" lvl="1" indent="-114300" algn="l" defTabSz="577850">
            <a:lnSpc>
              <a:spcPct val="90000"/>
            </a:lnSpc>
            <a:spcBef>
              <a:spcPct val="0"/>
            </a:spcBef>
            <a:spcAft>
              <a:spcPct val="15000"/>
            </a:spcAft>
            <a:buChar char="•"/>
          </a:pPr>
          <a:r>
            <a:rPr lang="en-GB" sz="1300" kern="1200" dirty="0">
              <a:latin typeface="Aptos" panose="020B0004020202020204" pitchFamily="34" charset="0"/>
            </a:rPr>
            <a:t>How you analysed the evidence</a:t>
          </a:r>
        </a:p>
        <a:p>
          <a:pPr marL="114300" lvl="1" indent="-114300" algn="l" defTabSz="577850">
            <a:lnSpc>
              <a:spcPct val="90000"/>
            </a:lnSpc>
            <a:spcBef>
              <a:spcPct val="0"/>
            </a:spcBef>
            <a:spcAft>
              <a:spcPct val="15000"/>
            </a:spcAft>
            <a:buChar char="•"/>
          </a:pPr>
          <a:r>
            <a:rPr lang="en-GB" sz="1300" kern="1200" dirty="0">
              <a:latin typeface="Aptos" panose="020B0004020202020204" pitchFamily="34" charset="0"/>
            </a:rPr>
            <a:t>How you developed themes</a:t>
          </a:r>
        </a:p>
        <a:p>
          <a:pPr marL="114300" lvl="1" indent="-114300" algn="l" defTabSz="577850">
            <a:lnSpc>
              <a:spcPct val="90000"/>
            </a:lnSpc>
            <a:spcBef>
              <a:spcPct val="0"/>
            </a:spcBef>
            <a:spcAft>
              <a:spcPct val="15000"/>
            </a:spcAft>
            <a:buChar char="•"/>
          </a:pPr>
          <a:r>
            <a:rPr lang="en-GB" sz="1300" kern="1200" dirty="0">
              <a:latin typeface="Aptos" panose="020B0004020202020204" pitchFamily="34" charset="0"/>
            </a:rPr>
            <a:t>Your ethical considerations</a:t>
          </a:r>
          <a:br>
            <a:rPr lang="en-GB" sz="1300" kern="1200" dirty="0">
              <a:latin typeface="Aptos" panose="020B0004020202020204" pitchFamily="34" charset="0"/>
            </a:rPr>
          </a:br>
          <a:endParaRPr lang="en-GB" sz="1300" kern="1200" dirty="0">
            <a:latin typeface="Aptos" panose="020B0004020202020204" pitchFamily="34" charset="0"/>
          </a:endParaRPr>
        </a:p>
      </dsp:txBody>
      <dsp:txXfrm rot="-5400000">
        <a:off x="1858952" y="237356"/>
        <a:ext cx="3536273" cy="1830208"/>
      </dsp:txXfrm>
    </dsp:sp>
    <dsp:sp modelId="{51EBDCCF-0597-456F-AE6F-AC138F980907}">
      <dsp:nvSpPr>
        <dsp:cNvPr id="0" name=""/>
        <dsp:cNvSpPr/>
      </dsp:nvSpPr>
      <dsp:spPr>
        <a:xfrm>
          <a:off x="0" y="57"/>
          <a:ext cx="1858951" cy="23048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ptos" panose="020B0004020202020204" pitchFamily="34" charset="0"/>
            </a:rPr>
            <a:t>Academic Methods Poster: Short Visual Summary 📊</a:t>
          </a:r>
          <a:endParaRPr lang="en-GB" sz="1600" kern="1200" dirty="0">
            <a:latin typeface="Aptos" panose="020B0004020202020204" pitchFamily="34" charset="0"/>
          </a:endParaRPr>
        </a:p>
      </dsp:txBody>
      <dsp:txXfrm>
        <a:off x="90747" y="90804"/>
        <a:ext cx="1677457" cy="2123310"/>
      </dsp:txXfrm>
    </dsp:sp>
    <dsp:sp modelId="{57FA12F4-F8CD-4A4A-AA82-E0CF5A837971}">
      <dsp:nvSpPr>
        <dsp:cNvPr id="0" name=""/>
        <dsp:cNvSpPr/>
      </dsp:nvSpPr>
      <dsp:spPr>
        <a:xfrm rot="5400000">
          <a:off x="2815734" y="1813607"/>
          <a:ext cx="1843843" cy="351779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Use short, focused sections</a:t>
          </a:r>
        </a:p>
        <a:p>
          <a:pPr marL="114300" lvl="1"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Present the most important information</a:t>
          </a:r>
        </a:p>
        <a:p>
          <a:pPr marL="114300" lvl="1"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Include a useful visual</a:t>
          </a:r>
        </a:p>
        <a:p>
          <a:pPr marL="114300" lvl="1"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Remain clear and easy to read</a:t>
          </a:r>
        </a:p>
        <a:p>
          <a:pPr marL="114300" lvl="1"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Include citations and a reference list</a:t>
          </a:r>
        </a:p>
      </dsp:txBody>
      <dsp:txXfrm rot="-5400000">
        <a:off x="1978759" y="2740592"/>
        <a:ext cx="3427785" cy="1663825"/>
      </dsp:txXfrm>
    </dsp:sp>
    <dsp:sp modelId="{325F06CB-4C3A-4826-B06C-FB838AD93AFC}">
      <dsp:nvSpPr>
        <dsp:cNvPr id="0" name=""/>
        <dsp:cNvSpPr/>
      </dsp:nvSpPr>
      <dsp:spPr>
        <a:xfrm>
          <a:off x="0" y="2420102"/>
          <a:ext cx="1978759" cy="23048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ptos" panose="020B0004020202020204" pitchFamily="34" charset="0"/>
            </a:rPr>
            <a:t>Your poster should:</a:t>
          </a:r>
        </a:p>
      </dsp:txBody>
      <dsp:txXfrm>
        <a:off x="96595" y="2516697"/>
        <a:ext cx="1785569" cy="21116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03AEFD-52FE-407A-A0A9-9C17ADE2F5D0}">
      <dsp:nvSpPr>
        <dsp:cNvPr id="0" name=""/>
        <dsp:cNvSpPr/>
      </dsp:nvSpPr>
      <dsp:spPr>
        <a:xfrm>
          <a:off x="233359" y="1883465"/>
          <a:ext cx="5445951" cy="1701859"/>
        </a:xfrm>
        <a:prstGeom prst="rect">
          <a:avLst/>
        </a:prstGeom>
        <a:solidFill>
          <a:schemeClr val="lt1">
            <a:alpha val="40000"/>
            <a:hueOff val="0"/>
            <a:satOff val="0"/>
            <a:lumOff val="0"/>
            <a:alphaOff val="0"/>
          </a:schemeClr>
        </a:solidFill>
        <a:ln w="19050" cap="flat" cmpd="sng" algn="ctr">
          <a:solidFill>
            <a:srgbClr val="004F9F"/>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52726" tIns="60960" rIns="60960" bIns="60960" numCol="1" spcCol="1270" anchor="t" anchorCtr="0">
          <a:noAutofit/>
        </a:bodyPr>
        <a:lstStyle/>
        <a:p>
          <a:pPr marL="0" lvl="0" indent="0" algn="l" defTabSz="711200">
            <a:lnSpc>
              <a:spcPct val="90000"/>
            </a:lnSpc>
            <a:spcBef>
              <a:spcPct val="0"/>
            </a:spcBef>
            <a:spcAft>
              <a:spcPct val="35000"/>
            </a:spcAft>
            <a:buNone/>
          </a:pPr>
          <a:br>
            <a:rPr lang="en-GB" sz="1600" b="1" kern="1200" dirty="0">
              <a:latin typeface="Aptos" panose="020B0004020202020204" pitchFamily="34" charset="0"/>
            </a:rPr>
          </a:br>
          <a:r>
            <a:rPr lang="en-GB" sz="1600" b="1" kern="1200" dirty="0">
              <a:latin typeface="Aptos" panose="020B0004020202020204" pitchFamily="34" charset="0"/>
            </a:rPr>
            <a:t>1. Understand chapter 3</a:t>
          </a:r>
          <a:r>
            <a:rPr lang="en-GB" sz="1600" kern="1200" dirty="0">
              <a:latin typeface="Aptos" panose="020B0004020202020204" pitchFamily="34" charset="0"/>
            </a:rPr>
            <a:t>:</a:t>
          </a:r>
        </a:p>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What chapter 3 is for</a:t>
          </a:r>
        </a:p>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Which sections it contains</a:t>
          </a:r>
        </a:p>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What information belongs in each section</a:t>
          </a:r>
        </a:p>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The difference between chapter 3 and chapter 4</a:t>
          </a:r>
        </a:p>
      </dsp:txBody>
      <dsp:txXfrm>
        <a:off x="233359" y="1883465"/>
        <a:ext cx="5445951" cy="1701859"/>
      </dsp:txXfrm>
    </dsp:sp>
    <dsp:sp modelId="{1BC82424-430E-4EDB-AB30-B0FFA964A322}">
      <dsp:nvSpPr>
        <dsp:cNvPr id="0" name=""/>
        <dsp:cNvSpPr/>
      </dsp:nvSpPr>
      <dsp:spPr>
        <a:xfrm>
          <a:off x="5247" y="1713476"/>
          <a:ext cx="1193696" cy="1786952"/>
        </a:xfrm>
        <a:prstGeom prst="rect">
          <a:avLst/>
        </a:prstGeom>
        <a:blipFill dpi="0" rotWithShape="1">
          <a:blip xmlns:r="http://schemas.openxmlformats.org/officeDocument/2006/relationships">
            <a:extLst>
              <a:ext uri="{96DAC541-7B7A-43D3-8B79-37D633B846F1}">
                <asvg:svgBlip xmlns:asvg="http://schemas.microsoft.com/office/drawing/2016/SVG/main" r:embed="rId1"/>
              </a:ext>
            </a:extLst>
          </a:blip>
          <a:srcRect/>
          <a:stretch>
            <a:fillRect l="16826" t="19781" r="-1270" b="19781"/>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0845414-224E-492C-837B-A5804015384F}">
      <dsp:nvSpPr>
        <dsp:cNvPr id="0" name=""/>
        <dsp:cNvSpPr/>
      </dsp:nvSpPr>
      <dsp:spPr>
        <a:xfrm>
          <a:off x="6272342" y="1885691"/>
          <a:ext cx="5445951" cy="1800006"/>
        </a:xfrm>
        <a:prstGeom prst="rect">
          <a:avLst/>
        </a:prstGeom>
        <a:solidFill>
          <a:schemeClr val="lt1">
            <a:alpha val="40000"/>
            <a:hueOff val="0"/>
            <a:satOff val="0"/>
            <a:lumOff val="0"/>
            <a:alphaOff val="0"/>
          </a:schemeClr>
        </a:solidFill>
        <a:ln w="19050" cap="flat" cmpd="sng" algn="ctr">
          <a:solidFill>
            <a:srgbClr val="004F9F"/>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52726" tIns="60960" rIns="60960" bIns="60960" numCol="1" spcCol="1270" anchor="t" anchorCtr="0">
          <a:noAutofit/>
        </a:bodyPr>
        <a:lstStyle/>
        <a:p>
          <a:pPr marL="0" lvl="0" indent="0" algn="l" defTabSz="711200">
            <a:lnSpc>
              <a:spcPct val="90000"/>
            </a:lnSpc>
            <a:spcBef>
              <a:spcPct val="0"/>
            </a:spcBef>
            <a:spcAft>
              <a:spcPct val="35000"/>
            </a:spcAft>
            <a:buNone/>
          </a:pPr>
          <a:br>
            <a:rPr lang="en-GB" sz="1600" b="1" kern="1200" dirty="0">
              <a:latin typeface="Aptos" panose="020B0004020202020204" pitchFamily="34" charset="0"/>
            </a:rPr>
          </a:br>
          <a:r>
            <a:rPr lang="en-GB" sz="1600" b="1" kern="1200" dirty="0">
              <a:latin typeface="Aptos" panose="020B0004020202020204" pitchFamily="34" charset="0"/>
            </a:rPr>
            <a:t>2. Identify using your workbook:</a:t>
          </a:r>
          <a:endParaRPr lang="en-GB" sz="1600" kern="1200" dirty="0">
            <a:latin typeface="Aptos" panose="020B0004020202020204" pitchFamily="34" charset="0"/>
          </a:endParaRPr>
        </a:p>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Which parts of the workbook provide evidence for chapter 3</a:t>
          </a:r>
        </a:p>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Where to find information about searching and CRAAP</a:t>
          </a:r>
        </a:p>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Where to find your analysis and theme-development process</a:t>
          </a:r>
        </a:p>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Which information still needs to be completed</a:t>
          </a:r>
        </a:p>
      </dsp:txBody>
      <dsp:txXfrm>
        <a:off x="6272342" y="1885691"/>
        <a:ext cx="5445951" cy="1800006"/>
      </dsp:txXfrm>
    </dsp:sp>
    <dsp:sp modelId="{EA6CF5DF-9EDD-4768-88E1-052FA757EC6B}">
      <dsp:nvSpPr>
        <dsp:cNvPr id="0" name=""/>
        <dsp:cNvSpPr/>
      </dsp:nvSpPr>
      <dsp:spPr>
        <a:xfrm>
          <a:off x="6045427" y="1688940"/>
          <a:ext cx="1191301" cy="1786952"/>
        </a:xfrm>
        <a:prstGeom prst="rect">
          <a:avLst/>
        </a:prstGeom>
        <a:blipFill dpi="0" rotWithShape="1">
          <a:blip xmlns:r="http://schemas.openxmlformats.org/officeDocument/2006/relationships">
            <a:extLst>
              <a:ext uri="{96DAC541-7B7A-43D3-8B79-37D633B846F1}">
                <asvg:svgBlip xmlns:asvg="http://schemas.microsoft.com/office/drawing/2016/SVG/main" r:embed="rId2"/>
              </a:ext>
            </a:extLst>
          </a:blip>
          <a:srcRect/>
          <a:stretch>
            <a:fillRect l="13737" t="29854" r="-4395" b="9708"/>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6F08A6E-D28C-4201-8778-4A9F60302BEF}">
      <dsp:nvSpPr>
        <dsp:cNvPr id="0" name=""/>
        <dsp:cNvSpPr/>
      </dsp:nvSpPr>
      <dsp:spPr>
        <a:xfrm>
          <a:off x="232761" y="4150826"/>
          <a:ext cx="5445951" cy="1701859"/>
        </a:xfrm>
        <a:prstGeom prst="rect">
          <a:avLst/>
        </a:prstGeom>
        <a:solidFill>
          <a:schemeClr val="lt1">
            <a:alpha val="40000"/>
            <a:hueOff val="0"/>
            <a:satOff val="0"/>
            <a:lumOff val="0"/>
            <a:alphaOff val="0"/>
          </a:schemeClr>
        </a:solidFill>
        <a:ln w="19050" cap="flat" cmpd="sng" algn="ctr">
          <a:solidFill>
            <a:srgbClr val="004F9F"/>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52726" tIns="60960" rIns="60960" bIns="60960" numCol="1" spcCol="1270" anchor="t" anchorCtr="0">
          <a:noAutofit/>
        </a:bodyPr>
        <a:lstStyle/>
        <a:p>
          <a:pPr marL="0" lvl="0" indent="0" algn="l" defTabSz="711200">
            <a:lnSpc>
              <a:spcPct val="90000"/>
            </a:lnSpc>
            <a:spcBef>
              <a:spcPct val="0"/>
            </a:spcBef>
            <a:spcAft>
              <a:spcPct val="35000"/>
            </a:spcAft>
            <a:buNone/>
          </a:pPr>
          <a:br>
            <a:rPr lang="en-GB" sz="1600" b="1" kern="1200" dirty="0">
              <a:latin typeface="Aptos" panose="020B0004020202020204" pitchFamily="34" charset="0"/>
            </a:rPr>
          </a:br>
          <a:r>
            <a:rPr lang="en-GB" sz="1600" b="1" kern="1200" dirty="0">
              <a:latin typeface="Aptos" panose="020B0004020202020204" pitchFamily="34" charset="0"/>
            </a:rPr>
            <a:t>3. Begin writing chapter 3:</a:t>
          </a:r>
          <a:endParaRPr lang="en-GB" sz="1600" kern="1200" dirty="0">
            <a:latin typeface="Aptos" panose="020B0004020202020204" pitchFamily="34" charset="0"/>
          </a:endParaRPr>
        </a:p>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How you searched for evidence</a:t>
          </a:r>
        </a:p>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How you evaluated and selected sources</a:t>
          </a:r>
        </a:p>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How you analysed your strongest five</a:t>
          </a:r>
        </a:p>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How you developed possible themes</a:t>
          </a:r>
        </a:p>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How you considered ethics</a:t>
          </a:r>
        </a:p>
      </dsp:txBody>
      <dsp:txXfrm>
        <a:off x="232761" y="4150826"/>
        <a:ext cx="5445951" cy="1701859"/>
      </dsp:txXfrm>
    </dsp:sp>
    <dsp:sp modelId="{36E5B388-86E0-4191-B75A-7FCA28CAFB38}">
      <dsp:nvSpPr>
        <dsp:cNvPr id="0" name=""/>
        <dsp:cNvSpPr/>
      </dsp:nvSpPr>
      <dsp:spPr>
        <a:xfrm>
          <a:off x="5846" y="3905002"/>
          <a:ext cx="1191301" cy="1786952"/>
        </a:xfrm>
        <a:prstGeom prst="rect">
          <a:avLst/>
        </a:prstGeom>
        <a:blipFill dpi="0" rotWithShape="1">
          <a:blip xmlns:r="http://schemas.openxmlformats.org/officeDocument/2006/relationships">
            <a:extLst>
              <a:ext uri="{96DAC541-7B7A-43D3-8B79-37D633B846F1}">
                <asvg:svgBlip xmlns:asvg="http://schemas.microsoft.com/office/drawing/2016/SVG/main" r:embed="rId3"/>
              </a:ext>
            </a:extLst>
          </a:blip>
          <a:srcRect/>
          <a:stretch>
            <a:fillRect l="30359" t="27840" r="137" b="11722"/>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2D6D31B-0010-41BF-BC90-2086E3F0CE6D}">
      <dsp:nvSpPr>
        <dsp:cNvPr id="0" name=""/>
        <dsp:cNvSpPr/>
      </dsp:nvSpPr>
      <dsp:spPr>
        <a:xfrm>
          <a:off x="6271743" y="4077216"/>
          <a:ext cx="5445951" cy="1800006"/>
        </a:xfrm>
        <a:prstGeom prst="rect">
          <a:avLst/>
        </a:prstGeom>
        <a:solidFill>
          <a:schemeClr val="lt1">
            <a:alpha val="40000"/>
            <a:hueOff val="0"/>
            <a:satOff val="0"/>
            <a:lumOff val="0"/>
            <a:alphaOff val="0"/>
          </a:schemeClr>
        </a:solidFill>
        <a:ln w="19050" cap="flat" cmpd="sng" algn="ctr">
          <a:solidFill>
            <a:srgbClr val="004F9F"/>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52726" tIns="60960" rIns="60960" bIns="60960" numCol="1" spcCol="1270" anchor="t" anchorCtr="0">
          <a:noAutofit/>
        </a:bodyPr>
        <a:lstStyle/>
        <a:p>
          <a:pPr marL="0" lvl="0" indent="0" algn="l" defTabSz="711200">
            <a:lnSpc>
              <a:spcPct val="90000"/>
            </a:lnSpc>
            <a:spcBef>
              <a:spcPct val="0"/>
            </a:spcBef>
            <a:spcAft>
              <a:spcPct val="35000"/>
            </a:spcAft>
            <a:buNone/>
          </a:pPr>
          <a:br>
            <a:rPr lang="en-GB" sz="1600" b="1" kern="1200" dirty="0">
              <a:latin typeface="Aptos" panose="020B0004020202020204" pitchFamily="34" charset="0"/>
            </a:rPr>
          </a:br>
          <a:r>
            <a:rPr lang="en-GB" sz="1600" b="1" kern="1200" dirty="0">
              <a:latin typeface="Aptos" panose="020B0004020202020204" pitchFamily="34" charset="0"/>
            </a:rPr>
            <a:t>4. Plan your academic methods poster:</a:t>
          </a:r>
          <a:endParaRPr lang="en-GB" sz="1600" kern="1200" dirty="0">
            <a:latin typeface="Aptos" panose="020B0004020202020204" pitchFamily="34" charset="0"/>
          </a:endParaRPr>
        </a:p>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Connect chapter 3 to the eight poster sections</a:t>
          </a:r>
        </a:p>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Decide what information needs to be shortened</a:t>
          </a:r>
        </a:p>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Consider which visual to include</a:t>
          </a:r>
        </a:p>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Begin planning or developing your poster</a:t>
          </a:r>
        </a:p>
      </dsp:txBody>
      <dsp:txXfrm>
        <a:off x="6271743" y="4077216"/>
        <a:ext cx="5445951" cy="1800006"/>
      </dsp:txXfrm>
    </dsp:sp>
    <dsp:sp modelId="{BB845A6B-C638-4F77-A4BD-21A1704D5A50}">
      <dsp:nvSpPr>
        <dsp:cNvPr id="0" name=""/>
        <dsp:cNvSpPr/>
      </dsp:nvSpPr>
      <dsp:spPr>
        <a:xfrm>
          <a:off x="6044829" y="3880465"/>
          <a:ext cx="1191301" cy="1786952"/>
        </a:xfrm>
        <a:prstGeom prst="rect">
          <a:avLst/>
        </a:prstGeom>
        <a:blipFill dpi="0" rotWithShape="1">
          <a:blip xmlns:r="http://schemas.openxmlformats.org/officeDocument/2006/relationships">
            <a:extLst>
              <a:ext uri="{96DAC541-7B7A-43D3-8B79-37D633B846F1}">
                <asvg:svgBlip xmlns:asvg="http://schemas.microsoft.com/office/drawing/2016/SVG/main" r:embed="rId4"/>
              </a:ext>
            </a:extLst>
          </a:blip>
          <a:srcRect/>
          <a:stretch>
            <a:fillRect l="16759" t="29854" r="-7417" b="9708"/>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5F1E8C-3B54-4840-A159-BA736FCFD82E}">
      <dsp:nvSpPr>
        <dsp:cNvPr id="0" name=""/>
        <dsp:cNvSpPr/>
      </dsp:nvSpPr>
      <dsp:spPr>
        <a:xfrm>
          <a:off x="0" y="529418"/>
          <a:ext cx="10898197" cy="705891"/>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C7FA7E-5331-4054-969E-E267ED25C4F4}">
      <dsp:nvSpPr>
        <dsp:cNvPr id="0" name=""/>
        <dsp:cNvSpPr/>
      </dsp:nvSpPr>
      <dsp:spPr>
        <a:xfrm>
          <a:off x="4310" y="0"/>
          <a:ext cx="1884568" cy="705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90000"/>
            </a:lnSpc>
            <a:spcBef>
              <a:spcPct val="0"/>
            </a:spcBef>
            <a:spcAft>
              <a:spcPct val="35000"/>
            </a:spcAft>
            <a:buNone/>
          </a:pPr>
          <a:r>
            <a:rPr lang="en-GB" sz="1300" kern="1200">
              <a:latin typeface="Aptos" panose="020B0004020202020204" pitchFamily="34" charset="0"/>
            </a:rPr>
            <a:t>Searched for suitable existing evidence </a:t>
          </a:r>
        </a:p>
      </dsp:txBody>
      <dsp:txXfrm>
        <a:off x="4310" y="0"/>
        <a:ext cx="1884568" cy="705891"/>
      </dsp:txXfrm>
    </dsp:sp>
    <dsp:sp modelId="{0F6FF47E-58CC-484D-B9FF-3294D2B999C0}">
      <dsp:nvSpPr>
        <dsp:cNvPr id="0" name=""/>
        <dsp:cNvSpPr/>
      </dsp:nvSpPr>
      <dsp:spPr>
        <a:xfrm>
          <a:off x="858358" y="794127"/>
          <a:ext cx="176472" cy="1764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664572-1C53-4DFE-BF01-F8956E0E6907}">
      <dsp:nvSpPr>
        <dsp:cNvPr id="0" name=""/>
        <dsp:cNvSpPr/>
      </dsp:nvSpPr>
      <dsp:spPr>
        <a:xfrm>
          <a:off x="1983107" y="1058836"/>
          <a:ext cx="1884568" cy="705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t" anchorCtr="0">
          <a:noAutofit/>
        </a:bodyPr>
        <a:lstStyle/>
        <a:p>
          <a:pPr marL="0" lvl="0" indent="0" algn="ctr" defTabSz="577850">
            <a:lnSpc>
              <a:spcPct val="90000"/>
            </a:lnSpc>
            <a:spcBef>
              <a:spcPct val="0"/>
            </a:spcBef>
            <a:spcAft>
              <a:spcPct val="35000"/>
            </a:spcAft>
            <a:buNone/>
          </a:pPr>
          <a:r>
            <a:rPr lang="en-GB" sz="1300" kern="1200">
              <a:latin typeface="Aptos" panose="020B0004020202020204" pitchFamily="34" charset="0"/>
            </a:rPr>
            <a:t>Evaluated 10 sources using CRAAP </a:t>
          </a:r>
        </a:p>
      </dsp:txBody>
      <dsp:txXfrm>
        <a:off x="1983107" y="1058836"/>
        <a:ext cx="1884568" cy="705891"/>
      </dsp:txXfrm>
    </dsp:sp>
    <dsp:sp modelId="{2A6457ED-AF2F-482E-8A8E-B4B4C1E5A59D}">
      <dsp:nvSpPr>
        <dsp:cNvPr id="0" name=""/>
        <dsp:cNvSpPr/>
      </dsp:nvSpPr>
      <dsp:spPr>
        <a:xfrm>
          <a:off x="2837155" y="794127"/>
          <a:ext cx="176472" cy="1764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739382-AB9E-4422-B590-6634E6B93B00}">
      <dsp:nvSpPr>
        <dsp:cNvPr id="0" name=""/>
        <dsp:cNvSpPr/>
      </dsp:nvSpPr>
      <dsp:spPr>
        <a:xfrm>
          <a:off x="3961904" y="0"/>
          <a:ext cx="1884568" cy="705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90000"/>
            </a:lnSpc>
            <a:spcBef>
              <a:spcPct val="0"/>
            </a:spcBef>
            <a:spcAft>
              <a:spcPct val="35000"/>
            </a:spcAft>
            <a:buNone/>
          </a:pPr>
          <a:r>
            <a:rPr lang="en-GB" sz="1300" kern="1200">
              <a:latin typeface="Aptos" panose="020B0004020202020204" pitchFamily="34" charset="0"/>
            </a:rPr>
            <a:t>Selected the strongest five sources </a:t>
          </a:r>
        </a:p>
      </dsp:txBody>
      <dsp:txXfrm>
        <a:off x="3961904" y="0"/>
        <a:ext cx="1884568" cy="705891"/>
      </dsp:txXfrm>
    </dsp:sp>
    <dsp:sp modelId="{920CE8AD-FE35-4F15-B0C1-54708432CF3F}">
      <dsp:nvSpPr>
        <dsp:cNvPr id="0" name=""/>
        <dsp:cNvSpPr/>
      </dsp:nvSpPr>
      <dsp:spPr>
        <a:xfrm>
          <a:off x="4815952" y="794127"/>
          <a:ext cx="176472" cy="1764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E4A651-8F48-4C84-B7C0-F37C40D49BEE}">
      <dsp:nvSpPr>
        <dsp:cNvPr id="0" name=""/>
        <dsp:cNvSpPr/>
      </dsp:nvSpPr>
      <dsp:spPr>
        <a:xfrm>
          <a:off x="5940701" y="1058836"/>
          <a:ext cx="1884568" cy="705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t" anchorCtr="0">
          <a:noAutofit/>
        </a:bodyPr>
        <a:lstStyle/>
        <a:p>
          <a:pPr marL="0" lvl="0" indent="0" algn="ctr" defTabSz="577850">
            <a:lnSpc>
              <a:spcPct val="90000"/>
            </a:lnSpc>
            <a:spcBef>
              <a:spcPct val="0"/>
            </a:spcBef>
            <a:spcAft>
              <a:spcPct val="35000"/>
            </a:spcAft>
            <a:buNone/>
          </a:pPr>
          <a:r>
            <a:rPr lang="en-GB" sz="1300" kern="1200">
              <a:latin typeface="Aptos" panose="020B0004020202020204" pitchFamily="34" charset="0"/>
            </a:rPr>
            <a:t>Analysed and compared their findings </a:t>
          </a:r>
        </a:p>
      </dsp:txBody>
      <dsp:txXfrm>
        <a:off x="5940701" y="1058836"/>
        <a:ext cx="1884568" cy="705891"/>
      </dsp:txXfrm>
    </dsp:sp>
    <dsp:sp modelId="{6D139692-05CF-4763-8EE1-35DF5DE90763}">
      <dsp:nvSpPr>
        <dsp:cNvPr id="0" name=""/>
        <dsp:cNvSpPr/>
      </dsp:nvSpPr>
      <dsp:spPr>
        <a:xfrm>
          <a:off x="6794749" y="794127"/>
          <a:ext cx="176472" cy="1764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013953-9146-4A96-89EA-84F3576F5975}">
      <dsp:nvSpPr>
        <dsp:cNvPr id="0" name=""/>
        <dsp:cNvSpPr/>
      </dsp:nvSpPr>
      <dsp:spPr>
        <a:xfrm>
          <a:off x="7919498" y="0"/>
          <a:ext cx="1884568" cy="705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90000"/>
            </a:lnSpc>
            <a:spcBef>
              <a:spcPct val="0"/>
            </a:spcBef>
            <a:spcAft>
              <a:spcPct val="35000"/>
            </a:spcAft>
            <a:buNone/>
          </a:pPr>
          <a:r>
            <a:rPr lang="en-GB" sz="1300" kern="1200">
              <a:latin typeface="Aptos" panose="020B0004020202020204" pitchFamily="34" charset="0"/>
            </a:rPr>
            <a:t>Identified recurring ideas and developed possible themes</a:t>
          </a:r>
        </a:p>
      </dsp:txBody>
      <dsp:txXfrm>
        <a:off x="7919498" y="0"/>
        <a:ext cx="1884568" cy="705891"/>
      </dsp:txXfrm>
    </dsp:sp>
    <dsp:sp modelId="{AF0BE839-9A0C-4899-8FD3-916C3699F41A}">
      <dsp:nvSpPr>
        <dsp:cNvPr id="0" name=""/>
        <dsp:cNvSpPr/>
      </dsp:nvSpPr>
      <dsp:spPr>
        <a:xfrm>
          <a:off x="8773546" y="794127"/>
          <a:ext cx="176472" cy="1764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251005-9EC2-4987-8582-EA082283A707}">
      <dsp:nvSpPr>
        <dsp:cNvPr id="0" name=""/>
        <dsp:cNvSpPr/>
      </dsp:nvSpPr>
      <dsp:spPr>
        <a:xfrm>
          <a:off x="3219472" y="638898"/>
          <a:ext cx="855935" cy="85593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A5175767-A606-460C-840C-EF1154D14608}">
      <dsp:nvSpPr>
        <dsp:cNvPr id="0" name=""/>
        <dsp:cNvSpPr/>
      </dsp:nvSpPr>
      <dsp:spPr>
        <a:xfrm>
          <a:off x="3112480" y="0"/>
          <a:ext cx="1069919" cy="58283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GB" sz="1300" b="0" kern="1200" dirty="0">
              <a:latin typeface="Aptos" panose="020B0004020202020204" pitchFamily="34" charset="0"/>
            </a:rPr>
            <a:t>Recruit participants</a:t>
          </a:r>
        </a:p>
      </dsp:txBody>
      <dsp:txXfrm>
        <a:off x="3112480" y="0"/>
        <a:ext cx="1069919" cy="582835"/>
      </dsp:txXfrm>
    </dsp:sp>
    <dsp:sp modelId="{F05FBCD2-ED9E-461A-B1B4-3087CE95ECF5}">
      <dsp:nvSpPr>
        <dsp:cNvPr id="0" name=""/>
        <dsp:cNvSpPr/>
      </dsp:nvSpPr>
      <dsp:spPr>
        <a:xfrm>
          <a:off x="3497294" y="799316"/>
          <a:ext cx="855935" cy="85593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059194A9-6B5F-41E5-9019-8C4A6378A80B}">
      <dsp:nvSpPr>
        <dsp:cNvPr id="0" name=""/>
        <dsp:cNvSpPr/>
      </dsp:nvSpPr>
      <dsp:spPr>
        <a:xfrm>
          <a:off x="4416711" y="555081"/>
          <a:ext cx="1013926" cy="63834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GB" sz="1300" b="0" kern="1200" dirty="0">
              <a:latin typeface="Aptos" panose="020B0004020202020204" pitchFamily="34" charset="0"/>
            </a:rPr>
            <a:t>Conduct interviews or focus groups</a:t>
          </a:r>
        </a:p>
      </dsp:txBody>
      <dsp:txXfrm>
        <a:off x="4416711" y="555081"/>
        <a:ext cx="1013926" cy="638343"/>
      </dsp:txXfrm>
    </dsp:sp>
    <dsp:sp modelId="{CDD5C5F2-77F5-4C87-91FB-CAD24B3D8251}">
      <dsp:nvSpPr>
        <dsp:cNvPr id="0" name=""/>
        <dsp:cNvSpPr/>
      </dsp:nvSpPr>
      <dsp:spPr>
        <a:xfrm>
          <a:off x="3497294" y="1120153"/>
          <a:ext cx="855935" cy="85593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9D401B30-0D89-4454-98F1-B77344D2E91D}">
      <dsp:nvSpPr>
        <dsp:cNvPr id="0" name=""/>
        <dsp:cNvSpPr/>
      </dsp:nvSpPr>
      <dsp:spPr>
        <a:xfrm>
          <a:off x="4416711" y="1507045"/>
          <a:ext cx="1013926" cy="71327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GB" sz="1300" b="0" kern="1200" dirty="0">
              <a:latin typeface="Aptos" panose="020B0004020202020204" pitchFamily="34" charset="0"/>
            </a:rPr>
            <a:t>Distribute questionnaires or surveys</a:t>
          </a:r>
        </a:p>
      </dsp:txBody>
      <dsp:txXfrm>
        <a:off x="4416711" y="1507045"/>
        <a:ext cx="1013926" cy="713279"/>
      </dsp:txXfrm>
    </dsp:sp>
    <dsp:sp modelId="{49937F85-82FD-4E98-9C57-5EBE055B0E08}">
      <dsp:nvSpPr>
        <dsp:cNvPr id="0" name=""/>
        <dsp:cNvSpPr/>
      </dsp:nvSpPr>
      <dsp:spPr>
        <a:xfrm>
          <a:off x="3219472" y="1280849"/>
          <a:ext cx="855935" cy="85593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F307B558-2BFE-4ED5-9EDA-F5DC1D2473F6}">
      <dsp:nvSpPr>
        <dsp:cNvPr id="0" name=""/>
        <dsp:cNvSpPr/>
      </dsp:nvSpPr>
      <dsp:spPr>
        <a:xfrm>
          <a:off x="3112480" y="2192570"/>
          <a:ext cx="1069919" cy="58283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GB" sz="1300" b="0" kern="1200" dirty="0">
              <a:latin typeface="Aptos" panose="020B0004020202020204" pitchFamily="34" charset="0"/>
            </a:rPr>
            <a:t>Carry out observations</a:t>
          </a:r>
        </a:p>
      </dsp:txBody>
      <dsp:txXfrm>
        <a:off x="3112480" y="2192570"/>
        <a:ext cx="1069919" cy="582835"/>
      </dsp:txXfrm>
    </dsp:sp>
    <dsp:sp modelId="{92C9E6CF-AE71-40C8-949A-7CBDCE481A23}">
      <dsp:nvSpPr>
        <dsp:cNvPr id="0" name=""/>
        <dsp:cNvSpPr/>
      </dsp:nvSpPr>
      <dsp:spPr>
        <a:xfrm>
          <a:off x="2941650" y="1120153"/>
          <a:ext cx="855935" cy="85593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A20652E4-4C86-413C-BDE7-A2ED0992CCE7}">
      <dsp:nvSpPr>
        <dsp:cNvPr id="0" name=""/>
        <dsp:cNvSpPr/>
      </dsp:nvSpPr>
      <dsp:spPr>
        <a:xfrm>
          <a:off x="1864241" y="1507045"/>
          <a:ext cx="1013926" cy="71327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GB" sz="1300" b="0" kern="1200" dirty="0">
              <a:latin typeface="Aptos" panose="020B0004020202020204" pitchFamily="34" charset="0"/>
            </a:rPr>
            <a:t>Collect personal or confidential information</a:t>
          </a:r>
        </a:p>
      </dsp:txBody>
      <dsp:txXfrm>
        <a:off x="1864241" y="1507045"/>
        <a:ext cx="1013926" cy="713279"/>
      </dsp:txXfrm>
    </dsp:sp>
    <dsp:sp modelId="{F7824714-D495-49E2-AE7A-A58C5E6695A1}">
      <dsp:nvSpPr>
        <dsp:cNvPr id="0" name=""/>
        <dsp:cNvSpPr/>
      </dsp:nvSpPr>
      <dsp:spPr>
        <a:xfrm>
          <a:off x="2941650" y="799316"/>
          <a:ext cx="855935" cy="85593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61556D08-F5C9-4EF1-B4EC-F453F4FF4576}">
      <dsp:nvSpPr>
        <dsp:cNvPr id="0" name=""/>
        <dsp:cNvSpPr/>
      </dsp:nvSpPr>
      <dsp:spPr>
        <a:xfrm>
          <a:off x="1864241" y="555081"/>
          <a:ext cx="1013926" cy="71327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GB" sz="1300" b="0" kern="1200" dirty="0">
              <a:latin typeface="Aptos" panose="020B0004020202020204" pitchFamily="34" charset="0"/>
            </a:rPr>
            <a:t>Create or present new primary data</a:t>
          </a:r>
        </a:p>
      </dsp:txBody>
      <dsp:txXfrm>
        <a:off x="1864241" y="555081"/>
        <a:ext cx="1013926" cy="71327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F159FE-FADD-4040-ABF0-AD711232B6DA}">
      <dsp:nvSpPr>
        <dsp:cNvPr id="0" name=""/>
        <dsp:cNvSpPr/>
      </dsp:nvSpPr>
      <dsp:spPr>
        <a:xfrm>
          <a:off x="0" y="175108"/>
          <a:ext cx="1146417" cy="11685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Identifies the tool used to evaluate the sources</a:t>
          </a:r>
        </a:p>
      </dsp:txBody>
      <dsp:txXfrm>
        <a:off x="33577" y="208685"/>
        <a:ext cx="1079263" cy="1101444"/>
      </dsp:txXfrm>
    </dsp:sp>
    <dsp:sp modelId="{FF8EFB91-1A19-43BA-91F1-9BE770418EE9}">
      <dsp:nvSpPr>
        <dsp:cNvPr id="0" name=""/>
        <dsp:cNvSpPr/>
      </dsp:nvSpPr>
      <dsp:spPr>
        <a:xfrm>
          <a:off x="1261059" y="617252"/>
          <a:ext cx="243040" cy="28431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1</a:t>
          </a:r>
        </a:p>
      </dsp:txBody>
      <dsp:txXfrm>
        <a:off x="1261059" y="674114"/>
        <a:ext cx="170128" cy="170587"/>
      </dsp:txXfrm>
    </dsp:sp>
    <dsp:sp modelId="{EA09A637-97B5-4443-9F70-0B0DED566B06}">
      <dsp:nvSpPr>
        <dsp:cNvPr id="0" name=""/>
        <dsp:cNvSpPr/>
      </dsp:nvSpPr>
      <dsp:spPr>
        <a:xfrm>
          <a:off x="1604984" y="175108"/>
          <a:ext cx="1146417" cy="11685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Explains what the CRAAP test considered</a:t>
          </a:r>
        </a:p>
      </dsp:txBody>
      <dsp:txXfrm>
        <a:off x="1638561" y="208685"/>
        <a:ext cx="1079263" cy="1101444"/>
      </dsp:txXfrm>
    </dsp:sp>
    <dsp:sp modelId="{8A398A17-56BA-4CA9-BF5C-CD45889FEBDE}">
      <dsp:nvSpPr>
        <dsp:cNvPr id="0" name=""/>
        <dsp:cNvSpPr/>
      </dsp:nvSpPr>
      <dsp:spPr>
        <a:xfrm>
          <a:off x="2866044" y="617252"/>
          <a:ext cx="243040" cy="28431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2</a:t>
          </a:r>
        </a:p>
      </dsp:txBody>
      <dsp:txXfrm>
        <a:off x="2866044" y="674114"/>
        <a:ext cx="170128" cy="170587"/>
      </dsp:txXfrm>
    </dsp:sp>
    <dsp:sp modelId="{CE139145-A22F-483E-BFCE-0BED6BB7053D}">
      <dsp:nvSpPr>
        <dsp:cNvPr id="0" name=""/>
        <dsp:cNvSpPr/>
      </dsp:nvSpPr>
      <dsp:spPr>
        <a:xfrm>
          <a:off x="3209969" y="175108"/>
          <a:ext cx="1146417" cy="11685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Shows that the score did not make the decision automatically</a:t>
          </a:r>
        </a:p>
      </dsp:txBody>
      <dsp:txXfrm>
        <a:off x="3243546" y="208685"/>
        <a:ext cx="1079263" cy="1101444"/>
      </dsp:txXfrm>
    </dsp:sp>
    <dsp:sp modelId="{45C9BF91-6B22-4120-9FD5-71AE2CABCC55}">
      <dsp:nvSpPr>
        <dsp:cNvPr id="0" name=""/>
        <dsp:cNvSpPr/>
      </dsp:nvSpPr>
      <dsp:spPr>
        <a:xfrm>
          <a:off x="4471029" y="617252"/>
          <a:ext cx="243040" cy="28431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3</a:t>
          </a:r>
        </a:p>
      </dsp:txBody>
      <dsp:txXfrm>
        <a:off x="4471029" y="674114"/>
        <a:ext cx="170128" cy="170587"/>
      </dsp:txXfrm>
    </dsp:sp>
    <dsp:sp modelId="{2DF2B008-5831-43AD-A68E-4B7D6F1DC0E8}">
      <dsp:nvSpPr>
        <dsp:cNvPr id="0" name=""/>
        <dsp:cNvSpPr/>
      </dsp:nvSpPr>
      <dsp:spPr>
        <a:xfrm>
          <a:off x="4814954" y="175108"/>
          <a:ext cx="1146417" cy="11685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Provides examples of sources that were selected and not selected</a:t>
          </a:r>
        </a:p>
      </dsp:txBody>
      <dsp:txXfrm>
        <a:off x="4848531" y="208685"/>
        <a:ext cx="1079263" cy="1101444"/>
      </dsp:txXfrm>
    </dsp:sp>
    <dsp:sp modelId="{334CB780-090F-450B-878F-863C4D78573C}">
      <dsp:nvSpPr>
        <dsp:cNvPr id="0" name=""/>
        <dsp:cNvSpPr/>
      </dsp:nvSpPr>
      <dsp:spPr>
        <a:xfrm>
          <a:off x="6076014" y="617252"/>
          <a:ext cx="243040" cy="28431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4</a:t>
          </a:r>
        </a:p>
      </dsp:txBody>
      <dsp:txXfrm>
        <a:off x="6076014" y="674114"/>
        <a:ext cx="170128" cy="170587"/>
      </dsp:txXfrm>
    </dsp:sp>
    <dsp:sp modelId="{E8803C32-BCDC-49B4-9137-F74E2B43A961}">
      <dsp:nvSpPr>
        <dsp:cNvPr id="0" name=""/>
        <dsp:cNvSpPr/>
      </dsp:nvSpPr>
      <dsp:spPr>
        <a:xfrm>
          <a:off x="6419939" y="175108"/>
          <a:ext cx="1146417" cy="11685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Explains how relevance, usefulness and overlap affected the decision</a:t>
          </a:r>
        </a:p>
      </dsp:txBody>
      <dsp:txXfrm>
        <a:off x="6453516" y="208685"/>
        <a:ext cx="1079263" cy="1101444"/>
      </dsp:txXfrm>
    </dsp:sp>
    <dsp:sp modelId="{619AB52E-175C-4C19-A5AA-0951D3C29061}">
      <dsp:nvSpPr>
        <dsp:cNvPr id="0" name=""/>
        <dsp:cNvSpPr/>
      </dsp:nvSpPr>
      <dsp:spPr>
        <a:xfrm>
          <a:off x="7680998" y="617252"/>
          <a:ext cx="243040" cy="28431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5</a:t>
          </a:r>
        </a:p>
      </dsp:txBody>
      <dsp:txXfrm>
        <a:off x="7680998" y="674114"/>
        <a:ext cx="170128" cy="170587"/>
      </dsp:txXfrm>
    </dsp:sp>
    <dsp:sp modelId="{69BA6589-43F2-411D-81FB-AD3620238574}">
      <dsp:nvSpPr>
        <dsp:cNvPr id="0" name=""/>
        <dsp:cNvSpPr/>
      </dsp:nvSpPr>
      <dsp:spPr>
        <a:xfrm>
          <a:off x="8024924" y="175108"/>
          <a:ext cx="1146417" cy="11685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Demonstrates critical judgement</a:t>
          </a:r>
        </a:p>
      </dsp:txBody>
      <dsp:txXfrm>
        <a:off x="8058501" y="208685"/>
        <a:ext cx="1079263" cy="110144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F159FE-FADD-4040-ABF0-AD711232B6DA}">
      <dsp:nvSpPr>
        <dsp:cNvPr id="0" name=""/>
        <dsp:cNvSpPr/>
      </dsp:nvSpPr>
      <dsp:spPr>
        <a:xfrm>
          <a:off x="0" y="176682"/>
          <a:ext cx="1146417" cy="11654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Explains what was completed during both stages</a:t>
          </a:r>
        </a:p>
      </dsp:txBody>
      <dsp:txXfrm>
        <a:off x="33577" y="210259"/>
        <a:ext cx="1079263" cy="1098296"/>
      </dsp:txXfrm>
    </dsp:sp>
    <dsp:sp modelId="{FF8EFB91-1A19-43BA-91F1-9BE770418EE9}">
      <dsp:nvSpPr>
        <dsp:cNvPr id="0" name=""/>
        <dsp:cNvSpPr/>
      </dsp:nvSpPr>
      <dsp:spPr>
        <a:xfrm>
          <a:off x="1261059" y="617252"/>
          <a:ext cx="243040" cy="28431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1</a:t>
          </a:r>
        </a:p>
      </dsp:txBody>
      <dsp:txXfrm>
        <a:off x="1261059" y="674114"/>
        <a:ext cx="170128" cy="170587"/>
      </dsp:txXfrm>
    </dsp:sp>
    <dsp:sp modelId="{B720B25A-C00E-4588-80E6-72D46A363A54}">
      <dsp:nvSpPr>
        <dsp:cNvPr id="0" name=""/>
        <dsp:cNvSpPr/>
      </dsp:nvSpPr>
      <dsp:spPr>
        <a:xfrm>
          <a:off x="1604984" y="176682"/>
          <a:ext cx="1146417" cy="11654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Font typeface="Arial" panose="020B0604020202020204" pitchFamily="34" charset="0"/>
            <a:buNone/>
          </a:pPr>
          <a:r>
            <a:rPr lang="en-GB" sz="1200" kern="1200" dirty="0">
              <a:latin typeface="Aptos" panose="020B0004020202020204" pitchFamily="34" charset="0"/>
            </a:rPr>
            <a:t>Shows how the sources were compared</a:t>
          </a:r>
        </a:p>
      </dsp:txBody>
      <dsp:txXfrm>
        <a:off x="1638561" y="210259"/>
        <a:ext cx="1079263" cy="1098296"/>
      </dsp:txXfrm>
    </dsp:sp>
    <dsp:sp modelId="{14A49B0C-3D6F-4877-A476-238599ADD045}">
      <dsp:nvSpPr>
        <dsp:cNvPr id="0" name=""/>
        <dsp:cNvSpPr/>
      </dsp:nvSpPr>
      <dsp:spPr>
        <a:xfrm>
          <a:off x="2866044" y="617252"/>
          <a:ext cx="243040" cy="28431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dirty="0">
            <a:latin typeface="Aptos" panose="020B0004020202020204" pitchFamily="34" charset="0"/>
          </a:endParaRPr>
        </a:p>
      </dsp:txBody>
      <dsp:txXfrm>
        <a:off x="2866044" y="674114"/>
        <a:ext cx="170128" cy="170587"/>
      </dsp:txXfrm>
    </dsp:sp>
    <dsp:sp modelId="{95FAF3C6-A53F-403D-8353-4CCE91B7C739}">
      <dsp:nvSpPr>
        <dsp:cNvPr id="0" name=""/>
        <dsp:cNvSpPr/>
      </dsp:nvSpPr>
      <dsp:spPr>
        <a:xfrm>
          <a:off x="3209969" y="176682"/>
          <a:ext cx="1146417" cy="11654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Font typeface="Arial" panose="020B0604020202020204" pitchFamily="34" charset="0"/>
            <a:buNone/>
          </a:pPr>
          <a:r>
            <a:rPr lang="en-GB" sz="1200" kern="1200" dirty="0">
              <a:latin typeface="Aptos" panose="020B0004020202020204" pitchFamily="34" charset="0"/>
            </a:rPr>
            <a:t>Provides a specific example of theme development</a:t>
          </a:r>
        </a:p>
      </dsp:txBody>
      <dsp:txXfrm>
        <a:off x="3243546" y="210259"/>
        <a:ext cx="1079263" cy="1098296"/>
      </dsp:txXfrm>
    </dsp:sp>
    <dsp:sp modelId="{1707F2D1-74F5-454E-A7E4-9DFA8E910153}">
      <dsp:nvSpPr>
        <dsp:cNvPr id="0" name=""/>
        <dsp:cNvSpPr/>
      </dsp:nvSpPr>
      <dsp:spPr>
        <a:xfrm>
          <a:off x="4471029" y="617252"/>
          <a:ext cx="243040" cy="28431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dirty="0">
            <a:latin typeface="Aptos" panose="020B0004020202020204" pitchFamily="34" charset="0"/>
          </a:endParaRPr>
        </a:p>
      </dsp:txBody>
      <dsp:txXfrm>
        <a:off x="4471029" y="674114"/>
        <a:ext cx="170128" cy="170587"/>
      </dsp:txXfrm>
    </dsp:sp>
    <dsp:sp modelId="{53A93BDF-5E18-493E-BFB6-209F15810617}">
      <dsp:nvSpPr>
        <dsp:cNvPr id="0" name=""/>
        <dsp:cNvSpPr/>
      </dsp:nvSpPr>
      <dsp:spPr>
        <a:xfrm>
          <a:off x="4814954" y="176682"/>
          <a:ext cx="1146417" cy="11654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Font typeface="Arial" panose="020B0604020202020204" pitchFamily="34" charset="0"/>
            <a:buNone/>
          </a:pPr>
          <a:r>
            <a:rPr lang="en-GB" sz="1200" kern="1200" dirty="0">
              <a:latin typeface="Aptos" panose="020B0004020202020204" pitchFamily="34" charset="0"/>
            </a:rPr>
            <a:t>Demonstrates that related ideas do not need to use identical words</a:t>
          </a:r>
        </a:p>
      </dsp:txBody>
      <dsp:txXfrm>
        <a:off x="4848531" y="210259"/>
        <a:ext cx="1079263" cy="1098296"/>
      </dsp:txXfrm>
    </dsp:sp>
    <dsp:sp modelId="{E485D22C-33DE-47CE-8F52-F5D1C49F25C8}">
      <dsp:nvSpPr>
        <dsp:cNvPr id="0" name=""/>
        <dsp:cNvSpPr/>
      </dsp:nvSpPr>
      <dsp:spPr>
        <a:xfrm>
          <a:off x="6076014" y="617252"/>
          <a:ext cx="243040" cy="28431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dirty="0">
            <a:latin typeface="Aptos" panose="020B0004020202020204" pitchFamily="34" charset="0"/>
          </a:endParaRPr>
        </a:p>
      </dsp:txBody>
      <dsp:txXfrm>
        <a:off x="6076014" y="674114"/>
        <a:ext cx="170128" cy="170587"/>
      </dsp:txXfrm>
    </dsp:sp>
    <dsp:sp modelId="{442B54DA-3EFD-4D2A-AF22-EF6853A8185C}">
      <dsp:nvSpPr>
        <dsp:cNvPr id="0" name=""/>
        <dsp:cNvSpPr/>
      </dsp:nvSpPr>
      <dsp:spPr>
        <a:xfrm>
          <a:off x="6419939" y="176682"/>
          <a:ext cx="1146417" cy="11654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Font typeface="Arial" panose="020B0604020202020204" pitchFamily="34" charset="0"/>
            <a:buNone/>
          </a:pPr>
          <a:r>
            <a:rPr lang="en-GB" sz="1200" kern="1200" dirty="0">
              <a:latin typeface="Aptos" panose="020B0004020202020204" pitchFamily="34" charset="0"/>
            </a:rPr>
            <a:t>Links the analysis process to chapter 4</a:t>
          </a:r>
        </a:p>
      </dsp:txBody>
      <dsp:txXfrm>
        <a:off x="6453516" y="210259"/>
        <a:ext cx="1079263" cy="1098296"/>
      </dsp:txXfrm>
    </dsp:sp>
    <dsp:sp modelId="{CDB06FAF-E4CB-4664-91E9-BC173FB24499}">
      <dsp:nvSpPr>
        <dsp:cNvPr id="0" name=""/>
        <dsp:cNvSpPr/>
      </dsp:nvSpPr>
      <dsp:spPr>
        <a:xfrm>
          <a:off x="7680998" y="617252"/>
          <a:ext cx="243040" cy="28431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dirty="0">
            <a:latin typeface="Aptos" panose="020B0004020202020204" pitchFamily="34" charset="0"/>
          </a:endParaRPr>
        </a:p>
      </dsp:txBody>
      <dsp:txXfrm>
        <a:off x="7680998" y="674114"/>
        <a:ext cx="170128" cy="170587"/>
      </dsp:txXfrm>
    </dsp:sp>
    <dsp:sp modelId="{335157BF-3818-47C9-9471-4554D834A403}">
      <dsp:nvSpPr>
        <dsp:cNvPr id="0" name=""/>
        <dsp:cNvSpPr/>
      </dsp:nvSpPr>
      <dsp:spPr>
        <a:xfrm>
          <a:off x="8024924" y="176682"/>
          <a:ext cx="1146417" cy="11654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Font typeface="Arial" panose="020B0604020202020204" pitchFamily="34" charset="0"/>
            <a:buNone/>
          </a:pPr>
          <a:r>
            <a:rPr lang="en-GB" sz="1200" kern="1200" dirty="0">
              <a:latin typeface="Aptos" panose="020B0004020202020204" pitchFamily="34" charset="0"/>
            </a:rPr>
            <a:t>Signposts the completed workbook in the appendix</a:t>
          </a:r>
        </a:p>
      </dsp:txBody>
      <dsp:txXfrm>
        <a:off x="8058501" y="210259"/>
        <a:ext cx="1079263" cy="109829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218F67-8868-41BE-BAE8-3744E256B8B6}">
      <dsp:nvSpPr>
        <dsp:cNvPr id="0" name=""/>
        <dsp:cNvSpPr/>
      </dsp:nvSpPr>
      <dsp:spPr>
        <a:xfrm>
          <a:off x="0" y="3729923"/>
          <a:ext cx="10491674" cy="12242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kern="1200">
              <a:latin typeface="Aptos" panose="020B0004020202020204" pitchFamily="34" charset="0"/>
            </a:rPr>
            <a:t>Route C: Reviewing Chapter 3 - </a:t>
          </a:r>
          <a:r>
            <a:rPr lang="en-GB" sz="2300" kern="1200">
              <a:latin typeface="Aptos" panose="020B0004020202020204" pitchFamily="34" charset="0"/>
            </a:rPr>
            <a:t>Review your existing work. Check that:</a:t>
          </a:r>
        </a:p>
      </dsp:txBody>
      <dsp:txXfrm>
        <a:off x="0" y="3729923"/>
        <a:ext cx="10491674" cy="661091"/>
      </dsp:txXfrm>
    </dsp:sp>
    <dsp:sp modelId="{0525FB36-685D-4689-880D-051C35BDCAC8}">
      <dsp:nvSpPr>
        <dsp:cNvPr id="0" name=""/>
        <dsp:cNvSpPr/>
      </dsp:nvSpPr>
      <dsp:spPr>
        <a:xfrm>
          <a:off x="5122" y="4366530"/>
          <a:ext cx="1746904" cy="56315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The process is clearly explained</a:t>
          </a:r>
        </a:p>
      </dsp:txBody>
      <dsp:txXfrm>
        <a:off x="5122" y="4366530"/>
        <a:ext cx="1746904" cy="563152"/>
      </dsp:txXfrm>
    </dsp:sp>
    <dsp:sp modelId="{862C318E-6138-41C5-9C13-B2D5CD8B9ED0}">
      <dsp:nvSpPr>
        <dsp:cNvPr id="0" name=""/>
        <dsp:cNvSpPr/>
      </dsp:nvSpPr>
      <dsp:spPr>
        <a:xfrm>
          <a:off x="1752027" y="4366530"/>
          <a:ext cx="1746904" cy="56315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Important decisions are justified</a:t>
          </a:r>
        </a:p>
      </dsp:txBody>
      <dsp:txXfrm>
        <a:off x="1752027" y="4366530"/>
        <a:ext cx="1746904" cy="563152"/>
      </dsp:txXfrm>
    </dsp:sp>
    <dsp:sp modelId="{8B5B678A-42A9-413A-9B4B-BA5328BCF8A5}">
      <dsp:nvSpPr>
        <dsp:cNvPr id="0" name=""/>
        <dsp:cNvSpPr/>
      </dsp:nvSpPr>
      <dsp:spPr>
        <a:xfrm>
          <a:off x="3498932" y="4366530"/>
          <a:ext cx="1746904" cy="56315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Third person and past tense are used</a:t>
          </a:r>
        </a:p>
      </dsp:txBody>
      <dsp:txXfrm>
        <a:off x="3498932" y="4366530"/>
        <a:ext cx="1746904" cy="563152"/>
      </dsp:txXfrm>
    </dsp:sp>
    <dsp:sp modelId="{C934719F-297B-4C15-990F-A25E18B0D52A}">
      <dsp:nvSpPr>
        <dsp:cNvPr id="0" name=""/>
        <dsp:cNvSpPr/>
      </dsp:nvSpPr>
      <dsp:spPr>
        <a:xfrm>
          <a:off x="5245837" y="4366530"/>
          <a:ext cx="1746904" cy="56315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Academic references are included</a:t>
          </a:r>
        </a:p>
      </dsp:txBody>
      <dsp:txXfrm>
        <a:off x="5245837" y="4366530"/>
        <a:ext cx="1746904" cy="563152"/>
      </dsp:txXfrm>
    </dsp:sp>
    <dsp:sp modelId="{CBC21D56-03DD-4661-9BDA-9F1C5D86AEBC}">
      <dsp:nvSpPr>
        <dsp:cNvPr id="0" name=""/>
        <dsp:cNvSpPr/>
      </dsp:nvSpPr>
      <dsp:spPr>
        <a:xfrm>
          <a:off x="6992742" y="4366530"/>
          <a:ext cx="1746904" cy="56315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The workbook is signposted</a:t>
          </a:r>
        </a:p>
      </dsp:txBody>
      <dsp:txXfrm>
        <a:off x="6992742" y="4366530"/>
        <a:ext cx="1746904" cy="563152"/>
      </dsp:txXfrm>
    </dsp:sp>
    <dsp:sp modelId="{605D6860-AC8C-4D8E-AAEB-06F558C89156}">
      <dsp:nvSpPr>
        <dsp:cNvPr id="0" name=""/>
        <dsp:cNvSpPr/>
      </dsp:nvSpPr>
      <dsp:spPr>
        <a:xfrm>
          <a:off x="8739647" y="4366530"/>
          <a:ext cx="1746904" cy="56315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The conclusion links to chapter 4</a:t>
          </a:r>
        </a:p>
      </dsp:txBody>
      <dsp:txXfrm>
        <a:off x="8739647" y="4366530"/>
        <a:ext cx="1746904" cy="563152"/>
      </dsp:txXfrm>
    </dsp:sp>
    <dsp:sp modelId="{25C63B61-3684-4E5B-8D96-A09838A051ED}">
      <dsp:nvSpPr>
        <dsp:cNvPr id="0" name=""/>
        <dsp:cNvSpPr/>
      </dsp:nvSpPr>
      <dsp:spPr>
        <a:xfrm rot="10800000">
          <a:off x="0" y="1865399"/>
          <a:ext cx="10491674" cy="1882887"/>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kern="1200" dirty="0">
              <a:latin typeface="Aptos" panose="020B0004020202020204" pitchFamily="34" charset="0"/>
            </a:rPr>
            <a:t>Route B: Writing </a:t>
          </a:r>
          <a:r>
            <a:rPr lang="en-GB" sz="2300" b="1" kern="1200">
              <a:latin typeface="Aptos" panose="020B0004020202020204" pitchFamily="34" charset="0"/>
            </a:rPr>
            <a:t>Section 3.6 - </a:t>
          </a:r>
          <a:r>
            <a:rPr lang="en-GB" sz="2300" kern="1200">
              <a:latin typeface="Aptos" panose="020B0004020202020204" pitchFamily="34" charset="0"/>
            </a:rPr>
            <a:t>Use Stages 2 and 3 of your workbook.</a:t>
          </a:r>
          <a:endParaRPr lang="en-GB" sz="2300" kern="1200" dirty="0">
            <a:latin typeface="Aptos" panose="020B0004020202020204" pitchFamily="34" charset="0"/>
          </a:endParaRPr>
        </a:p>
      </dsp:txBody>
      <dsp:txXfrm rot="-10800000">
        <a:off x="0" y="1865399"/>
        <a:ext cx="10491674" cy="660893"/>
      </dsp:txXfrm>
    </dsp:sp>
    <dsp:sp modelId="{39FAAE5F-F6AC-402A-8917-282100C2028C}">
      <dsp:nvSpPr>
        <dsp:cNvPr id="0" name=""/>
        <dsp:cNvSpPr/>
      </dsp:nvSpPr>
      <dsp:spPr>
        <a:xfrm>
          <a:off x="0" y="2526292"/>
          <a:ext cx="2622918" cy="56298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How the five sources were analysed</a:t>
          </a:r>
        </a:p>
      </dsp:txBody>
      <dsp:txXfrm>
        <a:off x="0" y="2526292"/>
        <a:ext cx="2622918" cy="562983"/>
      </dsp:txXfrm>
    </dsp:sp>
    <dsp:sp modelId="{A94B71DD-E9BC-4900-A54D-4B595F35DA58}">
      <dsp:nvSpPr>
        <dsp:cNvPr id="0" name=""/>
        <dsp:cNvSpPr/>
      </dsp:nvSpPr>
      <dsp:spPr>
        <a:xfrm>
          <a:off x="2622918" y="2526292"/>
          <a:ext cx="2622918" cy="56298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How keywords and codes were identified</a:t>
          </a:r>
        </a:p>
      </dsp:txBody>
      <dsp:txXfrm>
        <a:off x="2622918" y="2526292"/>
        <a:ext cx="2622918" cy="562983"/>
      </dsp:txXfrm>
    </dsp:sp>
    <dsp:sp modelId="{CDB77853-E2EE-4980-B482-EE5E7F7E233B}">
      <dsp:nvSpPr>
        <dsp:cNvPr id="0" name=""/>
        <dsp:cNvSpPr/>
      </dsp:nvSpPr>
      <dsp:spPr>
        <a:xfrm>
          <a:off x="5245837" y="2526292"/>
          <a:ext cx="2622918" cy="56298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How the sources were compared</a:t>
          </a:r>
        </a:p>
      </dsp:txBody>
      <dsp:txXfrm>
        <a:off x="5245837" y="2526292"/>
        <a:ext cx="2622918" cy="562983"/>
      </dsp:txXfrm>
    </dsp:sp>
    <dsp:sp modelId="{47F4B16F-3587-459C-9B89-56AA14843349}">
      <dsp:nvSpPr>
        <dsp:cNvPr id="0" name=""/>
        <dsp:cNvSpPr/>
      </dsp:nvSpPr>
      <dsp:spPr>
        <a:xfrm>
          <a:off x="7868756" y="2526292"/>
          <a:ext cx="2622918" cy="56298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How related ideas became possible themes</a:t>
          </a:r>
        </a:p>
      </dsp:txBody>
      <dsp:txXfrm>
        <a:off x="7868756" y="2526292"/>
        <a:ext cx="2622918" cy="562983"/>
      </dsp:txXfrm>
    </dsp:sp>
    <dsp:sp modelId="{119AA0A6-5B09-4988-B0DD-E79D64F0B8AB}">
      <dsp:nvSpPr>
        <dsp:cNvPr id="0" name=""/>
        <dsp:cNvSpPr/>
      </dsp:nvSpPr>
      <dsp:spPr>
        <a:xfrm rot="10800000">
          <a:off x="0" y="875"/>
          <a:ext cx="10491674" cy="1882887"/>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kern="1200">
              <a:latin typeface="Aptos" panose="020B0004020202020204" pitchFamily="34" charset="0"/>
            </a:rPr>
            <a:t>Route A: Starting Chapter 3 - </a:t>
          </a:r>
          <a:r>
            <a:rPr lang="en-GB" sz="2300" kern="1200">
              <a:latin typeface="Aptos" panose="020B0004020202020204" pitchFamily="34" charset="0"/>
            </a:rPr>
            <a:t>Begin drafting Sections </a:t>
          </a:r>
          <a:r>
            <a:rPr lang="en-GB" sz="2300" b="1" kern="1200">
              <a:latin typeface="Aptos" panose="020B0004020202020204" pitchFamily="34" charset="0"/>
            </a:rPr>
            <a:t>3.1 to 3.5</a:t>
          </a:r>
          <a:r>
            <a:rPr lang="en-GB" sz="2300" kern="1200">
              <a:latin typeface="Aptos" panose="020B0004020202020204" pitchFamily="34" charset="0"/>
            </a:rPr>
            <a:t>.</a:t>
          </a:r>
        </a:p>
      </dsp:txBody>
      <dsp:txXfrm rot="-10800000">
        <a:off x="0" y="875"/>
        <a:ext cx="10491674" cy="660893"/>
      </dsp:txXfrm>
    </dsp:sp>
    <dsp:sp modelId="{5D0D6A7A-9B09-47DE-956F-B2CA942FF611}">
      <dsp:nvSpPr>
        <dsp:cNvPr id="0" name=""/>
        <dsp:cNvSpPr/>
      </dsp:nvSpPr>
      <dsp:spPr>
        <a:xfrm>
          <a:off x="1280" y="661769"/>
          <a:ext cx="2097822" cy="56298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The secondary research approach</a:t>
          </a:r>
        </a:p>
      </dsp:txBody>
      <dsp:txXfrm>
        <a:off x="1280" y="661769"/>
        <a:ext cx="2097822" cy="562983"/>
      </dsp:txXfrm>
    </dsp:sp>
    <dsp:sp modelId="{3B1121AA-2866-42BD-ABC1-E31865E9A895}">
      <dsp:nvSpPr>
        <dsp:cNvPr id="0" name=""/>
        <dsp:cNvSpPr/>
      </dsp:nvSpPr>
      <dsp:spPr>
        <a:xfrm>
          <a:off x="2099103" y="661769"/>
          <a:ext cx="2097822" cy="56298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Your research aim</a:t>
          </a:r>
        </a:p>
      </dsp:txBody>
      <dsp:txXfrm>
        <a:off x="2099103" y="661769"/>
        <a:ext cx="2097822" cy="562983"/>
      </dsp:txXfrm>
    </dsp:sp>
    <dsp:sp modelId="{95FC609C-5713-410F-8EC8-FA4C50AA77DD}">
      <dsp:nvSpPr>
        <dsp:cNvPr id="0" name=""/>
        <dsp:cNvSpPr/>
      </dsp:nvSpPr>
      <dsp:spPr>
        <a:xfrm>
          <a:off x="4196926" y="661769"/>
          <a:ext cx="2097822" cy="56298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Search terms and databases</a:t>
          </a:r>
        </a:p>
      </dsp:txBody>
      <dsp:txXfrm>
        <a:off x="4196926" y="661769"/>
        <a:ext cx="2097822" cy="562983"/>
      </dsp:txXfrm>
    </dsp:sp>
    <dsp:sp modelId="{7ABBA12A-4169-4F8B-B84C-8A5693E80989}">
      <dsp:nvSpPr>
        <dsp:cNvPr id="0" name=""/>
        <dsp:cNvSpPr/>
      </dsp:nvSpPr>
      <dsp:spPr>
        <a:xfrm>
          <a:off x="6294748" y="661769"/>
          <a:ext cx="2097822" cy="56298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CRAAP and source selection</a:t>
          </a:r>
        </a:p>
      </dsp:txBody>
      <dsp:txXfrm>
        <a:off x="6294748" y="661769"/>
        <a:ext cx="2097822" cy="562983"/>
      </dsp:txXfrm>
    </dsp:sp>
    <dsp:sp modelId="{CF74D88B-51C2-4965-A0CF-687268DF41A0}">
      <dsp:nvSpPr>
        <dsp:cNvPr id="0" name=""/>
        <dsp:cNvSpPr/>
      </dsp:nvSpPr>
      <dsp:spPr>
        <a:xfrm>
          <a:off x="8392571" y="661769"/>
          <a:ext cx="2097822" cy="56298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Inclusion and exclusion criteria</a:t>
          </a:r>
        </a:p>
      </dsp:txBody>
      <dsp:txXfrm>
        <a:off x="8392571" y="661769"/>
        <a:ext cx="2097822" cy="56298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E7A825-8947-4C2C-A22C-8239458BEFBD}">
      <dsp:nvSpPr>
        <dsp:cNvPr id="0" name=""/>
        <dsp:cNvSpPr/>
      </dsp:nvSpPr>
      <dsp:spPr>
        <a:xfrm>
          <a:off x="2414700" y="1028519"/>
          <a:ext cx="524676" cy="91440"/>
        </a:xfrm>
        <a:custGeom>
          <a:avLst/>
          <a:gdLst/>
          <a:ahLst/>
          <a:cxnLst/>
          <a:rect l="0" t="0" r="0" b="0"/>
          <a:pathLst>
            <a:path>
              <a:moveTo>
                <a:pt x="0" y="45720"/>
              </a:moveTo>
              <a:lnTo>
                <a:pt x="524676" y="45720"/>
              </a:lnTo>
            </a:path>
          </a:pathLst>
        </a:custGeom>
        <a:noFill/>
        <a:ln w="6350" cap="flat" cmpd="sng" algn="ctr">
          <a:solidFill>
            <a:schemeClr val="accent1">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2663156" y="1071462"/>
        <a:ext cx="27763" cy="5552"/>
      </dsp:txXfrm>
    </dsp:sp>
    <dsp:sp modelId="{75682922-E7CA-416B-BD01-C5E277512949}">
      <dsp:nvSpPr>
        <dsp:cNvPr id="0" name=""/>
        <dsp:cNvSpPr/>
      </dsp:nvSpPr>
      <dsp:spPr>
        <a:xfrm>
          <a:off x="2253" y="349965"/>
          <a:ext cx="2414246" cy="1448547"/>
        </a:xfrm>
        <a:prstGeom prst="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01 – Introduction and Research Aim</a:t>
          </a:r>
          <a:br>
            <a:rPr lang="en-GB" sz="1400" kern="1200" dirty="0">
              <a:latin typeface="Aptos" panose="020B0004020202020204" pitchFamily="34" charset="0"/>
            </a:rPr>
          </a:br>
          <a:r>
            <a:rPr lang="en-GB" sz="1200" kern="1200" dirty="0">
              <a:latin typeface="Aptos" panose="020B0004020202020204" pitchFamily="34" charset="0"/>
            </a:rPr>
            <a:t>(Briefly explain what the poster includes and state your research aim clearly.)</a:t>
          </a:r>
          <a:endParaRPr lang="en-GB" sz="1400" kern="1200" dirty="0">
            <a:latin typeface="Aptos" panose="020B0004020202020204" pitchFamily="34" charset="0"/>
          </a:endParaRPr>
        </a:p>
      </dsp:txBody>
      <dsp:txXfrm>
        <a:off x="2253" y="349965"/>
        <a:ext cx="2414246" cy="1448547"/>
      </dsp:txXfrm>
    </dsp:sp>
    <dsp:sp modelId="{A0CBBA3E-98BF-4D74-AAAC-55E3F530931C}">
      <dsp:nvSpPr>
        <dsp:cNvPr id="0" name=""/>
        <dsp:cNvSpPr/>
      </dsp:nvSpPr>
      <dsp:spPr>
        <a:xfrm>
          <a:off x="5384223" y="1028519"/>
          <a:ext cx="524676" cy="91440"/>
        </a:xfrm>
        <a:custGeom>
          <a:avLst/>
          <a:gdLst/>
          <a:ahLst/>
          <a:cxnLst/>
          <a:rect l="0" t="0" r="0" b="0"/>
          <a:pathLst>
            <a:path>
              <a:moveTo>
                <a:pt x="0" y="45720"/>
              </a:moveTo>
              <a:lnTo>
                <a:pt x="524676" y="45720"/>
              </a:lnTo>
            </a:path>
          </a:pathLst>
        </a:custGeom>
        <a:noFill/>
        <a:ln w="6350" cap="flat" cmpd="sng" algn="ctr">
          <a:solidFill>
            <a:schemeClr val="accent1">
              <a:shade val="90000"/>
              <a:hueOff val="118693"/>
              <a:satOff val="-2535"/>
              <a:lumOff val="946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5632679" y="1071462"/>
        <a:ext cx="27763" cy="5552"/>
      </dsp:txXfrm>
    </dsp:sp>
    <dsp:sp modelId="{A40BC7B2-2023-405C-A153-0BEFEF206A5D}">
      <dsp:nvSpPr>
        <dsp:cNvPr id="0" name=""/>
        <dsp:cNvSpPr/>
      </dsp:nvSpPr>
      <dsp:spPr>
        <a:xfrm>
          <a:off x="2971776" y="349965"/>
          <a:ext cx="2414246" cy="1448547"/>
        </a:xfrm>
        <a:prstGeom prst="rect">
          <a:avLst/>
        </a:prstGeom>
        <a:solidFill>
          <a:schemeClr val="accent1">
            <a:shade val="50000"/>
            <a:hueOff val="100623"/>
            <a:satOff val="-2451"/>
            <a:lumOff val="107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02 – Search Strategy</a:t>
          </a:r>
          <a:br>
            <a:rPr lang="en-GB" sz="1400" kern="1200" dirty="0">
              <a:latin typeface="Aptos" panose="020B0004020202020204" pitchFamily="34" charset="0"/>
            </a:rPr>
          </a:br>
          <a:r>
            <a:rPr lang="en-GB" sz="1200" kern="1200" dirty="0">
              <a:latin typeface="Aptos" panose="020B0004020202020204" pitchFamily="34" charset="0"/>
            </a:rPr>
            <a:t>(Define a search strategy and explain how you used it in your project.)</a:t>
          </a:r>
          <a:endParaRPr lang="en-GB" sz="1400" kern="1200" dirty="0">
            <a:latin typeface="Aptos" panose="020B0004020202020204" pitchFamily="34" charset="0"/>
          </a:endParaRPr>
        </a:p>
      </dsp:txBody>
      <dsp:txXfrm>
        <a:off x="2971776" y="349965"/>
        <a:ext cx="2414246" cy="1448547"/>
      </dsp:txXfrm>
    </dsp:sp>
    <dsp:sp modelId="{679B2D57-E138-425B-AA94-92997BA14AEB}">
      <dsp:nvSpPr>
        <dsp:cNvPr id="0" name=""/>
        <dsp:cNvSpPr/>
      </dsp:nvSpPr>
      <dsp:spPr>
        <a:xfrm>
          <a:off x="8353746" y="1028519"/>
          <a:ext cx="524676" cy="91440"/>
        </a:xfrm>
        <a:custGeom>
          <a:avLst/>
          <a:gdLst/>
          <a:ahLst/>
          <a:cxnLst/>
          <a:rect l="0" t="0" r="0" b="0"/>
          <a:pathLst>
            <a:path>
              <a:moveTo>
                <a:pt x="0" y="45720"/>
              </a:moveTo>
              <a:lnTo>
                <a:pt x="524676" y="45720"/>
              </a:lnTo>
            </a:path>
          </a:pathLst>
        </a:custGeom>
        <a:noFill/>
        <a:ln w="6350" cap="flat" cmpd="sng" algn="ctr">
          <a:solidFill>
            <a:schemeClr val="accent1">
              <a:shade val="90000"/>
              <a:hueOff val="237386"/>
              <a:satOff val="-5069"/>
              <a:lumOff val="1891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8602202" y="1071462"/>
        <a:ext cx="27763" cy="5552"/>
      </dsp:txXfrm>
    </dsp:sp>
    <dsp:sp modelId="{49414D58-186F-414F-AAFA-36281466A585}">
      <dsp:nvSpPr>
        <dsp:cNvPr id="0" name=""/>
        <dsp:cNvSpPr/>
      </dsp:nvSpPr>
      <dsp:spPr>
        <a:xfrm>
          <a:off x="5941299" y="349965"/>
          <a:ext cx="2414246" cy="1448547"/>
        </a:xfrm>
        <a:prstGeom prst="rect">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03 – Searching for Information</a:t>
          </a:r>
          <a:br>
            <a:rPr lang="en-GB" sz="1400" kern="1200" dirty="0">
              <a:latin typeface="Aptos" panose="020B0004020202020204" pitchFamily="34" charset="0"/>
            </a:rPr>
          </a:br>
          <a:r>
            <a:rPr lang="en-GB" sz="1200" kern="1200" dirty="0">
              <a:latin typeface="Aptos" panose="020B0004020202020204" pitchFamily="34" charset="0"/>
            </a:rPr>
            <a:t>(Break down the steps you followed to find and select sources.)</a:t>
          </a:r>
          <a:endParaRPr lang="en-GB" sz="1400" kern="1200" dirty="0">
            <a:latin typeface="Aptos" panose="020B0004020202020204" pitchFamily="34" charset="0"/>
          </a:endParaRPr>
        </a:p>
      </dsp:txBody>
      <dsp:txXfrm>
        <a:off x="5941299" y="349965"/>
        <a:ext cx="2414246" cy="1448547"/>
      </dsp:txXfrm>
    </dsp:sp>
    <dsp:sp modelId="{98F5B637-914A-4D1D-A4AB-0B475B9E81DF}">
      <dsp:nvSpPr>
        <dsp:cNvPr id="0" name=""/>
        <dsp:cNvSpPr/>
      </dsp:nvSpPr>
      <dsp:spPr>
        <a:xfrm>
          <a:off x="1209377" y="1796713"/>
          <a:ext cx="8908568" cy="524676"/>
        </a:xfrm>
        <a:custGeom>
          <a:avLst/>
          <a:gdLst/>
          <a:ahLst/>
          <a:cxnLst/>
          <a:rect l="0" t="0" r="0" b="0"/>
          <a:pathLst>
            <a:path>
              <a:moveTo>
                <a:pt x="8908568" y="0"/>
              </a:moveTo>
              <a:lnTo>
                <a:pt x="8908568" y="279438"/>
              </a:lnTo>
              <a:lnTo>
                <a:pt x="0" y="279438"/>
              </a:lnTo>
              <a:lnTo>
                <a:pt x="0" y="524676"/>
              </a:lnTo>
            </a:path>
          </a:pathLst>
        </a:custGeom>
        <a:noFill/>
        <a:ln w="6350" cap="flat" cmpd="sng" algn="ctr">
          <a:solidFill>
            <a:schemeClr val="accent1">
              <a:shade val="90000"/>
              <a:hueOff val="356079"/>
              <a:satOff val="-7604"/>
              <a:lumOff val="2837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5440515" y="2056275"/>
        <a:ext cx="446292" cy="5552"/>
      </dsp:txXfrm>
    </dsp:sp>
    <dsp:sp modelId="{C76F2D5D-F279-458B-8D14-B870D18FFB7A}">
      <dsp:nvSpPr>
        <dsp:cNvPr id="0" name=""/>
        <dsp:cNvSpPr/>
      </dsp:nvSpPr>
      <dsp:spPr>
        <a:xfrm>
          <a:off x="8910822" y="349965"/>
          <a:ext cx="2414246" cy="1448547"/>
        </a:xfrm>
        <a:prstGeom prst="rect">
          <a:avLst/>
        </a:prstGeom>
        <a:solidFill>
          <a:schemeClr val="accent1">
            <a:shade val="50000"/>
            <a:hueOff val="301870"/>
            <a:satOff val="-7352"/>
            <a:lumOff val="321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04 – Picture / Graph / Visual Aid / Statistics</a:t>
          </a:r>
          <a:br>
            <a:rPr lang="en-GB" sz="1400" kern="1200" dirty="0">
              <a:latin typeface="Aptos" panose="020B0004020202020204" pitchFamily="34" charset="0"/>
            </a:rPr>
          </a:br>
          <a:r>
            <a:rPr lang="en-GB" sz="1200" kern="1200" dirty="0">
              <a:latin typeface="Aptos" panose="020B0004020202020204" pitchFamily="34" charset="0"/>
            </a:rPr>
            <a:t>(Add a visual summary – e.g. table, chart, image, or infographic.)</a:t>
          </a:r>
          <a:endParaRPr lang="en-GB" sz="1400" kern="1200" dirty="0">
            <a:latin typeface="Aptos" panose="020B0004020202020204" pitchFamily="34" charset="0"/>
          </a:endParaRPr>
        </a:p>
      </dsp:txBody>
      <dsp:txXfrm>
        <a:off x="8910822" y="349965"/>
        <a:ext cx="2414246" cy="1448547"/>
      </dsp:txXfrm>
    </dsp:sp>
    <dsp:sp modelId="{87AB4C0A-8D6F-446E-95DF-E8BCCEA73B05}">
      <dsp:nvSpPr>
        <dsp:cNvPr id="0" name=""/>
        <dsp:cNvSpPr/>
      </dsp:nvSpPr>
      <dsp:spPr>
        <a:xfrm>
          <a:off x="2414700" y="3032343"/>
          <a:ext cx="524676" cy="91440"/>
        </a:xfrm>
        <a:custGeom>
          <a:avLst/>
          <a:gdLst/>
          <a:ahLst/>
          <a:cxnLst/>
          <a:rect l="0" t="0" r="0" b="0"/>
          <a:pathLst>
            <a:path>
              <a:moveTo>
                <a:pt x="0" y="45720"/>
              </a:moveTo>
              <a:lnTo>
                <a:pt x="524676" y="45720"/>
              </a:lnTo>
            </a:path>
          </a:pathLst>
        </a:custGeom>
        <a:noFill/>
        <a:ln w="6350" cap="flat" cmpd="sng" algn="ctr">
          <a:solidFill>
            <a:schemeClr val="accent1">
              <a:shade val="90000"/>
              <a:hueOff val="356079"/>
              <a:satOff val="-7604"/>
              <a:lumOff val="2837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2663156" y="3075287"/>
        <a:ext cx="27763" cy="5552"/>
      </dsp:txXfrm>
    </dsp:sp>
    <dsp:sp modelId="{21615C65-2DF9-4C4F-A52D-7AFCBFE71477}">
      <dsp:nvSpPr>
        <dsp:cNvPr id="0" name=""/>
        <dsp:cNvSpPr/>
      </dsp:nvSpPr>
      <dsp:spPr>
        <a:xfrm>
          <a:off x="2253" y="2353789"/>
          <a:ext cx="2414246" cy="1448547"/>
        </a:xfrm>
        <a:prstGeom prst="rect">
          <a:avLst/>
        </a:prstGeom>
        <a:solidFill>
          <a:srgbClr val="004F9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05 – Research Validation and Analysis</a:t>
          </a:r>
          <a:br>
            <a:rPr lang="en-GB" sz="1400" kern="1200" dirty="0">
              <a:latin typeface="Aptos" panose="020B0004020202020204" pitchFamily="34" charset="0"/>
            </a:rPr>
          </a:br>
          <a:r>
            <a:rPr lang="en-GB" sz="1200" kern="1200" dirty="0">
              <a:latin typeface="Aptos" panose="020B0004020202020204" pitchFamily="34" charset="0"/>
            </a:rPr>
            <a:t>(Explain how you checked source quality and started developing themes.)</a:t>
          </a:r>
          <a:endParaRPr lang="en-GB" sz="1400" kern="1200" dirty="0">
            <a:latin typeface="Aptos" panose="020B0004020202020204" pitchFamily="34" charset="0"/>
          </a:endParaRPr>
        </a:p>
      </dsp:txBody>
      <dsp:txXfrm>
        <a:off x="2253" y="2353789"/>
        <a:ext cx="2414246" cy="1448547"/>
      </dsp:txXfrm>
    </dsp:sp>
    <dsp:sp modelId="{BCDB238B-021A-49F3-8291-F9CDEA761CC1}">
      <dsp:nvSpPr>
        <dsp:cNvPr id="0" name=""/>
        <dsp:cNvSpPr/>
      </dsp:nvSpPr>
      <dsp:spPr>
        <a:xfrm>
          <a:off x="5384223" y="3032343"/>
          <a:ext cx="524676" cy="91440"/>
        </a:xfrm>
        <a:custGeom>
          <a:avLst/>
          <a:gdLst/>
          <a:ahLst/>
          <a:cxnLst/>
          <a:rect l="0" t="0" r="0" b="0"/>
          <a:pathLst>
            <a:path>
              <a:moveTo>
                <a:pt x="0" y="45720"/>
              </a:moveTo>
              <a:lnTo>
                <a:pt x="524676" y="45720"/>
              </a:lnTo>
            </a:path>
          </a:pathLst>
        </a:custGeom>
        <a:noFill/>
        <a:ln w="6350" cap="flat" cmpd="sng" algn="ctr">
          <a:solidFill>
            <a:schemeClr val="accent1">
              <a:shade val="90000"/>
              <a:hueOff val="237386"/>
              <a:satOff val="-5069"/>
              <a:lumOff val="1891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5632679" y="3075287"/>
        <a:ext cx="27763" cy="5552"/>
      </dsp:txXfrm>
    </dsp:sp>
    <dsp:sp modelId="{DD6EC964-0B94-446E-AA54-C1DAF9B00FFE}">
      <dsp:nvSpPr>
        <dsp:cNvPr id="0" name=""/>
        <dsp:cNvSpPr/>
      </dsp:nvSpPr>
      <dsp:spPr>
        <a:xfrm>
          <a:off x="2971776" y="2353789"/>
          <a:ext cx="2414246" cy="1448547"/>
        </a:xfrm>
        <a:prstGeom prst="rect">
          <a:avLst/>
        </a:prstGeom>
        <a:solidFill>
          <a:schemeClr val="accent1">
            <a:shade val="50000"/>
            <a:hueOff val="301870"/>
            <a:satOff val="-7352"/>
            <a:lumOff val="321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06 – Inclusion Criteria</a:t>
          </a:r>
          <a:br>
            <a:rPr lang="en-GB" sz="1400" kern="1200" dirty="0">
              <a:latin typeface="Aptos" panose="020B0004020202020204" pitchFamily="34" charset="0"/>
            </a:rPr>
          </a:br>
          <a:r>
            <a:rPr lang="en-GB" sz="1200" kern="1200" dirty="0">
              <a:latin typeface="Aptos" panose="020B0004020202020204" pitchFamily="34" charset="0"/>
            </a:rPr>
            <a:t>(What kind of sources did you include and why?)</a:t>
          </a:r>
          <a:endParaRPr lang="en-GB" sz="1400" kern="1200" dirty="0">
            <a:latin typeface="Aptos" panose="020B0004020202020204" pitchFamily="34" charset="0"/>
          </a:endParaRPr>
        </a:p>
      </dsp:txBody>
      <dsp:txXfrm>
        <a:off x="2971776" y="2353789"/>
        <a:ext cx="2414246" cy="1448547"/>
      </dsp:txXfrm>
    </dsp:sp>
    <dsp:sp modelId="{E3A0193A-2974-4640-90DC-8EF626072946}">
      <dsp:nvSpPr>
        <dsp:cNvPr id="0" name=""/>
        <dsp:cNvSpPr/>
      </dsp:nvSpPr>
      <dsp:spPr>
        <a:xfrm>
          <a:off x="8353746" y="3032343"/>
          <a:ext cx="524676" cy="91440"/>
        </a:xfrm>
        <a:custGeom>
          <a:avLst/>
          <a:gdLst/>
          <a:ahLst/>
          <a:cxnLst/>
          <a:rect l="0" t="0" r="0" b="0"/>
          <a:pathLst>
            <a:path>
              <a:moveTo>
                <a:pt x="0" y="45720"/>
              </a:moveTo>
              <a:lnTo>
                <a:pt x="524676" y="45720"/>
              </a:lnTo>
            </a:path>
          </a:pathLst>
        </a:custGeom>
        <a:noFill/>
        <a:ln w="6350" cap="flat" cmpd="sng" algn="ctr">
          <a:solidFill>
            <a:schemeClr val="accent1">
              <a:shade val="90000"/>
              <a:hueOff val="118693"/>
              <a:satOff val="-2535"/>
              <a:lumOff val="946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8602202" y="3075287"/>
        <a:ext cx="27763" cy="5552"/>
      </dsp:txXfrm>
    </dsp:sp>
    <dsp:sp modelId="{5B1ADEDA-919F-48DC-896C-77922D6D760F}">
      <dsp:nvSpPr>
        <dsp:cNvPr id="0" name=""/>
        <dsp:cNvSpPr/>
      </dsp:nvSpPr>
      <dsp:spPr>
        <a:xfrm>
          <a:off x="5941299" y="2353789"/>
          <a:ext cx="2414246" cy="1448547"/>
        </a:xfrm>
        <a:prstGeom prst="rect">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07 – Exclusion Criteria</a:t>
          </a:r>
          <a:br>
            <a:rPr lang="en-GB" sz="1400" kern="1200" dirty="0">
              <a:latin typeface="Aptos" panose="020B0004020202020204" pitchFamily="34" charset="0"/>
            </a:rPr>
          </a:br>
          <a:r>
            <a:rPr lang="en-GB" sz="1200" kern="1200" dirty="0">
              <a:latin typeface="Aptos" panose="020B0004020202020204" pitchFamily="34" charset="0"/>
            </a:rPr>
            <a:t>(What sources did you leave out and why?)</a:t>
          </a:r>
          <a:endParaRPr lang="en-GB" sz="1400" kern="1200" dirty="0">
            <a:latin typeface="Aptos" panose="020B0004020202020204" pitchFamily="34" charset="0"/>
          </a:endParaRPr>
        </a:p>
      </dsp:txBody>
      <dsp:txXfrm>
        <a:off x="5941299" y="2353789"/>
        <a:ext cx="2414246" cy="1448547"/>
      </dsp:txXfrm>
    </dsp:sp>
    <dsp:sp modelId="{8FAF973D-9239-4231-B55D-3A2E72CD2055}">
      <dsp:nvSpPr>
        <dsp:cNvPr id="0" name=""/>
        <dsp:cNvSpPr/>
      </dsp:nvSpPr>
      <dsp:spPr>
        <a:xfrm>
          <a:off x="8910822" y="2353789"/>
          <a:ext cx="2414246" cy="1448547"/>
        </a:xfrm>
        <a:prstGeom prst="rect">
          <a:avLst/>
        </a:prstGeom>
        <a:solidFill>
          <a:schemeClr val="accent1">
            <a:shade val="50000"/>
            <a:hueOff val="100623"/>
            <a:satOff val="-2451"/>
            <a:lumOff val="107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08 – Ethical Considerations</a:t>
          </a:r>
          <a:br>
            <a:rPr lang="en-GB" sz="1400" kern="1200" dirty="0">
              <a:latin typeface="Aptos" panose="020B0004020202020204" pitchFamily="34" charset="0"/>
            </a:rPr>
          </a:br>
          <a:r>
            <a:rPr lang="en-GB" sz="1200" kern="1200" dirty="0">
              <a:latin typeface="Aptos" panose="020B0004020202020204" pitchFamily="34" charset="0"/>
            </a:rPr>
            <a:t>(Explain how you considered ethics when using secondary research.)</a:t>
          </a:r>
          <a:endParaRPr lang="en-GB" sz="1400" kern="1200" dirty="0">
            <a:latin typeface="Aptos" panose="020B0004020202020204" pitchFamily="34" charset="0"/>
          </a:endParaRPr>
        </a:p>
      </dsp:txBody>
      <dsp:txXfrm>
        <a:off x="8910822" y="2353789"/>
        <a:ext cx="2414246" cy="144854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1832DD-34CF-473E-96E0-D1FB99C68B55}">
      <dsp:nvSpPr>
        <dsp:cNvPr id="0" name=""/>
        <dsp:cNvSpPr/>
      </dsp:nvSpPr>
      <dsp:spPr>
        <a:xfrm>
          <a:off x="2760" y="711236"/>
          <a:ext cx="2456936" cy="1277459"/>
        </a:xfrm>
        <a:prstGeom prst="chevron">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 </a:t>
          </a:r>
          <a:r>
            <a:rPr lang="en-GB" sz="1200" b="1" kern="1200" dirty="0">
              <a:latin typeface="Aptos" panose="020B0004020202020204" pitchFamily="34" charset="0"/>
            </a:rPr>
            <a:t>As you look at each example, ask yourself:</a:t>
          </a:r>
          <a:endParaRPr lang="en-GB" sz="1200" kern="1200" dirty="0">
            <a:latin typeface="Aptos" panose="020B0004020202020204" pitchFamily="34" charset="0"/>
          </a:endParaRPr>
        </a:p>
      </dsp:txBody>
      <dsp:txXfrm>
        <a:off x="641490" y="711236"/>
        <a:ext cx="1179477" cy="1277459"/>
      </dsp:txXfrm>
    </dsp:sp>
    <dsp:sp modelId="{71041FC9-03CD-467A-9F82-B2A40BD33B79}">
      <dsp:nvSpPr>
        <dsp:cNvPr id="0" name=""/>
        <dsp:cNvSpPr/>
      </dsp:nvSpPr>
      <dsp:spPr>
        <a:xfrm>
          <a:off x="2214003" y="711236"/>
          <a:ext cx="2456936" cy="1277459"/>
        </a:xfrm>
        <a:prstGeom prst="chevron">
          <a:avLst/>
        </a:prstGeom>
        <a:solidFill>
          <a:schemeClr val="accent1">
            <a:shade val="50000"/>
            <a:hueOff val="160997"/>
            <a:satOff val="-3921"/>
            <a:lumOff val="171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GB" sz="1200" kern="1200">
              <a:latin typeface="Aptos" panose="020B0004020202020204" pitchFamily="34" charset="0"/>
            </a:rPr>
            <a:t>Is the information clear and easy to follow?</a:t>
          </a:r>
        </a:p>
      </dsp:txBody>
      <dsp:txXfrm>
        <a:off x="2852733" y="711236"/>
        <a:ext cx="1179477" cy="1277459"/>
      </dsp:txXfrm>
    </dsp:sp>
    <dsp:sp modelId="{035697E1-2711-420A-B640-FE90D7060A47}">
      <dsp:nvSpPr>
        <dsp:cNvPr id="0" name=""/>
        <dsp:cNvSpPr/>
      </dsp:nvSpPr>
      <dsp:spPr>
        <a:xfrm>
          <a:off x="4425247" y="711236"/>
          <a:ext cx="2456936" cy="1277459"/>
        </a:xfrm>
        <a:prstGeom prst="chevron">
          <a:avLst/>
        </a:prstGeom>
        <a:solidFill>
          <a:schemeClr val="accent1">
            <a:shade val="50000"/>
            <a:hueOff val="321995"/>
            <a:satOff val="-7842"/>
            <a:lumOff val="34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GB" sz="1200" kern="1200">
              <a:latin typeface="Aptos" panose="020B0004020202020204" pitchFamily="34" charset="0"/>
            </a:rPr>
            <a:t>Does it cover all the required sections?</a:t>
          </a:r>
        </a:p>
      </dsp:txBody>
      <dsp:txXfrm>
        <a:off x="5063977" y="711236"/>
        <a:ext cx="1179477" cy="1277459"/>
      </dsp:txXfrm>
    </dsp:sp>
    <dsp:sp modelId="{9FB259E5-6A10-49F1-953C-BCB8DA1E285B}">
      <dsp:nvSpPr>
        <dsp:cNvPr id="0" name=""/>
        <dsp:cNvSpPr/>
      </dsp:nvSpPr>
      <dsp:spPr>
        <a:xfrm>
          <a:off x="6636490" y="711236"/>
          <a:ext cx="2456936" cy="1277459"/>
        </a:xfrm>
        <a:prstGeom prst="chevron">
          <a:avLst/>
        </a:prstGeom>
        <a:solidFill>
          <a:schemeClr val="accent1">
            <a:shade val="50000"/>
            <a:hueOff val="321995"/>
            <a:satOff val="-7842"/>
            <a:lumOff val="34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GB" sz="1200" kern="1200">
              <a:latin typeface="Aptos" panose="020B0004020202020204" pitchFamily="34" charset="0"/>
            </a:rPr>
            <a:t>Are the visuals helpful and relevant?</a:t>
          </a:r>
        </a:p>
      </dsp:txBody>
      <dsp:txXfrm>
        <a:off x="7275220" y="711236"/>
        <a:ext cx="1179477" cy="1277459"/>
      </dsp:txXfrm>
    </dsp:sp>
    <dsp:sp modelId="{BFD94201-E174-4F84-985E-3561063BD3E8}">
      <dsp:nvSpPr>
        <dsp:cNvPr id="0" name=""/>
        <dsp:cNvSpPr/>
      </dsp:nvSpPr>
      <dsp:spPr>
        <a:xfrm>
          <a:off x="8847733" y="711236"/>
          <a:ext cx="2456936" cy="1277459"/>
        </a:xfrm>
        <a:prstGeom prst="chevron">
          <a:avLst/>
        </a:prstGeom>
        <a:solidFill>
          <a:schemeClr val="accent1">
            <a:shade val="50000"/>
            <a:hueOff val="160997"/>
            <a:satOff val="-3921"/>
            <a:lumOff val="171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Would someone unfamiliar with the topic understand what’s being presented?</a:t>
          </a:r>
        </a:p>
      </dsp:txBody>
      <dsp:txXfrm>
        <a:off x="9486463" y="711236"/>
        <a:ext cx="1179477" cy="127745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8A4C64-774A-4135-BEB8-F596A55E158C}">
      <dsp:nvSpPr>
        <dsp:cNvPr id="0" name=""/>
        <dsp:cNvSpPr/>
      </dsp:nvSpPr>
      <dsp:spPr>
        <a:xfrm rot="5400000">
          <a:off x="428434" y="1072589"/>
          <a:ext cx="1680344" cy="202469"/>
        </a:xfrm>
        <a:prstGeom prst="rect">
          <a:avLst/>
        </a:prstGeom>
        <a:solidFill>
          <a:schemeClr val="accent5">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D8EDAAF-D236-45CC-96AB-51E87A6CEE2B}">
      <dsp:nvSpPr>
        <dsp:cNvPr id="0" name=""/>
        <dsp:cNvSpPr/>
      </dsp:nvSpPr>
      <dsp:spPr>
        <a:xfrm>
          <a:off x="346688" y="551"/>
          <a:ext cx="3186731" cy="1349795"/>
        </a:xfrm>
        <a:prstGeom prst="roundRect">
          <a:avLst>
            <a:gd name="adj" fmla="val 10000"/>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dirty="0">
              <a:latin typeface="Aptos" panose="020B0004020202020204" pitchFamily="34" charset="0"/>
            </a:rPr>
            <a:t>Your </a:t>
          </a:r>
          <a:r>
            <a:rPr lang="en-US" sz="1300" b="1" i="0" kern="1200" baseline="0" dirty="0">
              <a:latin typeface="Aptos" panose="020B0004020202020204" pitchFamily="34" charset="0"/>
            </a:rPr>
            <a:t>Academic Methods Poster</a:t>
          </a:r>
          <a:r>
            <a:rPr lang="en-US" sz="1300" b="0" i="0" kern="1200" baseline="0" dirty="0">
              <a:latin typeface="Aptos" panose="020B0004020202020204" pitchFamily="34" charset="0"/>
            </a:rPr>
            <a:t> is worth </a:t>
          </a:r>
          <a:r>
            <a:rPr lang="en-US" sz="1300" b="1" i="0" kern="1200" baseline="0" dirty="0">
              <a:latin typeface="Aptos" panose="020B0004020202020204" pitchFamily="34" charset="0"/>
            </a:rPr>
            <a:t>5%</a:t>
          </a:r>
          <a:r>
            <a:rPr lang="en-US" sz="1300" b="0" i="0" kern="1200" baseline="0" dirty="0">
              <a:latin typeface="Aptos" panose="020B0004020202020204" pitchFamily="34" charset="0"/>
            </a:rPr>
            <a:t> of your final grade for BMHP6020 – Independent Project.</a:t>
          </a:r>
          <a:endParaRPr lang="en-GB" sz="1300" kern="1200" dirty="0">
            <a:latin typeface="Aptos" panose="020B0004020202020204" pitchFamily="34" charset="0"/>
          </a:endParaRPr>
        </a:p>
      </dsp:txBody>
      <dsp:txXfrm>
        <a:off x="386222" y="40085"/>
        <a:ext cx="3107663" cy="1270727"/>
      </dsp:txXfrm>
    </dsp:sp>
    <dsp:sp modelId="{7F62054F-1F67-4A3A-ADF2-C083D070C406}">
      <dsp:nvSpPr>
        <dsp:cNvPr id="0" name=""/>
        <dsp:cNvSpPr/>
      </dsp:nvSpPr>
      <dsp:spPr>
        <a:xfrm rot="5400000">
          <a:off x="428434" y="2759832"/>
          <a:ext cx="1680344" cy="202469"/>
        </a:xfrm>
        <a:prstGeom prst="rect">
          <a:avLst/>
        </a:prstGeom>
        <a:solidFill>
          <a:schemeClr val="accent5">
            <a:shade val="90000"/>
            <a:hueOff val="87729"/>
            <a:satOff val="-804"/>
            <a:lumOff val="693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36D4CF0-A445-4EC0-8E1C-3CAD0C037828}">
      <dsp:nvSpPr>
        <dsp:cNvPr id="0" name=""/>
        <dsp:cNvSpPr/>
      </dsp:nvSpPr>
      <dsp:spPr>
        <a:xfrm>
          <a:off x="346688" y="1687795"/>
          <a:ext cx="3186731" cy="1349795"/>
        </a:xfrm>
        <a:prstGeom prst="roundRect">
          <a:avLst>
            <a:gd name="adj" fmla="val 10000"/>
          </a:avLst>
        </a:prstGeom>
        <a:solidFill>
          <a:schemeClr val="accent5">
            <a:shade val="50000"/>
            <a:hueOff val="74280"/>
            <a:satOff val="1990"/>
            <a:lumOff val="876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latin typeface="Aptos" panose="020B0004020202020204" pitchFamily="34" charset="0"/>
            </a:rPr>
            <a:t>Your poster should be </a:t>
          </a:r>
          <a:r>
            <a:rPr lang="en-US" sz="1300" b="1" i="0" kern="1200" baseline="0">
              <a:latin typeface="Aptos" panose="020B0004020202020204" pitchFamily="34" charset="0"/>
            </a:rPr>
            <a:t>no more than 2 pages</a:t>
          </a:r>
          <a:r>
            <a:rPr lang="en-US" sz="1300" b="0" i="0" kern="1200" baseline="0">
              <a:latin typeface="Aptos" panose="020B0004020202020204" pitchFamily="34" charset="0"/>
            </a:rPr>
            <a:t> in length, with </a:t>
          </a:r>
          <a:r>
            <a:rPr lang="en-US" sz="1300" b="1" i="0" kern="1200" baseline="0">
              <a:latin typeface="Aptos" panose="020B0004020202020204" pitchFamily="34" charset="0"/>
            </a:rPr>
            <a:t>approximately 500 words</a:t>
          </a:r>
          <a:r>
            <a:rPr lang="en-US" sz="1300" b="0" i="0" kern="1200" baseline="0">
              <a:latin typeface="Aptos" panose="020B0004020202020204" pitchFamily="34" charset="0"/>
            </a:rPr>
            <a:t> (+/–10%).</a:t>
          </a:r>
          <a:endParaRPr lang="en-GB" sz="1300" kern="1200">
            <a:latin typeface="Aptos" panose="020B0004020202020204" pitchFamily="34" charset="0"/>
          </a:endParaRPr>
        </a:p>
      </dsp:txBody>
      <dsp:txXfrm>
        <a:off x="386222" y="1727329"/>
        <a:ext cx="3107663" cy="1270727"/>
      </dsp:txXfrm>
    </dsp:sp>
    <dsp:sp modelId="{A0E8E0AC-5D95-4600-9577-5AAA3851039F}">
      <dsp:nvSpPr>
        <dsp:cNvPr id="0" name=""/>
        <dsp:cNvSpPr/>
      </dsp:nvSpPr>
      <dsp:spPr>
        <a:xfrm>
          <a:off x="1273492" y="3603454"/>
          <a:ext cx="3919345" cy="202469"/>
        </a:xfrm>
        <a:prstGeom prst="rect">
          <a:avLst/>
        </a:prstGeom>
        <a:solidFill>
          <a:schemeClr val="accent5">
            <a:shade val="90000"/>
            <a:hueOff val="175458"/>
            <a:satOff val="-1607"/>
            <a:lumOff val="138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309CD37-4B96-438D-9AE4-F908B10765C0}">
      <dsp:nvSpPr>
        <dsp:cNvPr id="0" name=""/>
        <dsp:cNvSpPr/>
      </dsp:nvSpPr>
      <dsp:spPr>
        <a:xfrm>
          <a:off x="346688" y="3375039"/>
          <a:ext cx="3186731" cy="1349795"/>
        </a:xfrm>
        <a:prstGeom prst="roundRect">
          <a:avLst>
            <a:gd name="adj" fmla="val 10000"/>
          </a:avLst>
        </a:prstGeom>
        <a:solidFill>
          <a:srgbClr val="6E9AC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0" i="0" kern="1200" baseline="0" dirty="0">
              <a:latin typeface="Aptos" panose="020B0004020202020204" pitchFamily="34" charset="0"/>
            </a:rPr>
            <a:t>You should include:</a:t>
          </a:r>
          <a:endParaRPr lang="en-GB" sz="1300" kern="1200" dirty="0">
            <a:latin typeface="Aptos" panose="020B0004020202020204" pitchFamily="34" charset="0"/>
          </a:endParaRPr>
        </a:p>
        <a:p>
          <a:pPr marL="114300" lvl="1" indent="-114300" algn="l" defTabSz="577850">
            <a:lnSpc>
              <a:spcPct val="90000"/>
            </a:lnSpc>
            <a:spcBef>
              <a:spcPct val="0"/>
            </a:spcBef>
            <a:spcAft>
              <a:spcPct val="15000"/>
            </a:spcAft>
            <a:buChar char="•"/>
          </a:pPr>
          <a:r>
            <a:rPr lang="en-US" sz="1300" b="0" i="0" kern="1200" baseline="0" dirty="0">
              <a:latin typeface="Aptos" panose="020B0004020202020204" pitchFamily="34" charset="0"/>
            </a:rPr>
            <a:t>✅ A cover page</a:t>
          </a:r>
          <a:endParaRPr lang="en-GB" sz="1300" kern="1200" dirty="0">
            <a:latin typeface="Aptos" panose="020B0004020202020204" pitchFamily="34" charset="0"/>
          </a:endParaRPr>
        </a:p>
        <a:p>
          <a:pPr marL="114300" lvl="1" indent="-114300" algn="l" defTabSz="577850">
            <a:lnSpc>
              <a:spcPct val="90000"/>
            </a:lnSpc>
            <a:spcBef>
              <a:spcPct val="0"/>
            </a:spcBef>
            <a:spcAft>
              <a:spcPct val="15000"/>
            </a:spcAft>
            <a:buChar char="•"/>
          </a:pPr>
          <a:r>
            <a:rPr lang="en-US" sz="1300" b="0" i="0" kern="1200" baseline="0" dirty="0">
              <a:latin typeface="Aptos" panose="020B0004020202020204" pitchFamily="34" charset="0"/>
            </a:rPr>
            <a:t>✅ Your 2-page poster</a:t>
          </a:r>
          <a:endParaRPr lang="en-GB" sz="1300" kern="1200" dirty="0">
            <a:latin typeface="Aptos" panose="020B0004020202020204" pitchFamily="34" charset="0"/>
          </a:endParaRPr>
        </a:p>
        <a:p>
          <a:pPr marL="114300" lvl="1" indent="-114300" algn="l" defTabSz="577850">
            <a:lnSpc>
              <a:spcPct val="90000"/>
            </a:lnSpc>
            <a:spcBef>
              <a:spcPct val="0"/>
            </a:spcBef>
            <a:spcAft>
              <a:spcPct val="15000"/>
            </a:spcAft>
            <a:buChar char="•"/>
          </a:pPr>
          <a:r>
            <a:rPr lang="en-US" sz="1300" b="0" i="0" kern="1200" baseline="0" dirty="0">
              <a:latin typeface="Aptos" panose="020B0004020202020204" pitchFamily="34" charset="0"/>
            </a:rPr>
            <a:t>✅ A reference list (on a separate page)</a:t>
          </a:r>
          <a:br>
            <a:rPr lang="en-US" sz="1300" b="0" i="0" kern="1200" baseline="0" dirty="0">
              <a:latin typeface="Aptos" panose="020B0004020202020204" pitchFamily="34" charset="0"/>
            </a:rPr>
          </a:br>
          <a:r>
            <a:rPr lang="en-US" sz="1300" b="1" i="0" kern="1200" baseline="0" dirty="0">
              <a:latin typeface="Aptos" panose="020B0004020202020204" pitchFamily="34" charset="0"/>
            </a:rPr>
            <a:t>→ Total: 4 pages</a:t>
          </a:r>
          <a:endParaRPr lang="en-GB" sz="1300" kern="1200" dirty="0">
            <a:latin typeface="Aptos" panose="020B0004020202020204" pitchFamily="34" charset="0"/>
          </a:endParaRPr>
        </a:p>
      </dsp:txBody>
      <dsp:txXfrm>
        <a:off x="386222" y="3414573"/>
        <a:ext cx="3107663" cy="1270727"/>
      </dsp:txXfrm>
    </dsp:sp>
    <dsp:sp modelId="{C6503599-E983-4752-90BC-D801F0EB4FC9}">
      <dsp:nvSpPr>
        <dsp:cNvPr id="0" name=""/>
        <dsp:cNvSpPr/>
      </dsp:nvSpPr>
      <dsp:spPr>
        <a:xfrm rot="16200000">
          <a:off x="4357552" y="2759832"/>
          <a:ext cx="1680344" cy="202469"/>
        </a:xfrm>
        <a:prstGeom prst="rect">
          <a:avLst/>
        </a:prstGeom>
        <a:solidFill>
          <a:schemeClr val="accent5">
            <a:shade val="90000"/>
            <a:hueOff val="263186"/>
            <a:satOff val="-2411"/>
            <a:lumOff val="2081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3B08A75-36FE-4A7C-8CC8-544ED7BD17A3}">
      <dsp:nvSpPr>
        <dsp:cNvPr id="0" name=""/>
        <dsp:cNvSpPr/>
      </dsp:nvSpPr>
      <dsp:spPr>
        <a:xfrm>
          <a:off x="4275806" y="3375039"/>
          <a:ext cx="3186731" cy="1349795"/>
        </a:xfrm>
        <a:prstGeom prst="roundRect">
          <a:avLst>
            <a:gd name="adj" fmla="val 10000"/>
          </a:avLst>
        </a:prstGeom>
        <a:solidFill>
          <a:srgbClr val="6E9AC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dirty="0">
              <a:latin typeface="Aptos" panose="020B0004020202020204" pitchFamily="34" charset="0"/>
            </a:rPr>
            <a:t>You can use </a:t>
          </a:r>
          <a:r>
            <a:rPr lang="en-US" sz="1300" b="1" i="0" kern="1200" baseline="0" dirty="0">
              <a:latin typeface="Aptos" panose="020B0004020202020204" pitchFamily="34" charset="0"/>
            </a:rPr>
            <a:t>Word, PowerPoint</a:t>
          </a:r>
          <a:r>
            <a:rPr lang="en-US" sz="1300" b="0" i="0" kern="1200" baseline="0" dirty="0">
              <a:latin typeface="Aptos" panose="020B0004020202020204" pitchFamily="34" charset="0"/>
            </a:rPr>
            <a:t>, or any other digital software (e.g. </a:t>
          </a:r>
          <a:r>
            <a:rPr lang="en-US" sz="1300" b="1" i="0" kern="1200" baseline="0" dirty="0">
              <a:latin typeface="Aptos" panose="020B0004020202020204" pitchFamily="34" charset="0"/>
            </a:rPr>
            <a:t>Canva</a:t>
          </a:r>
          <a:r>
            <a:rPr lang="en-US" sz="1300" b="0" i="0" kern="1200" baseline="0" dirty="0">
              <a:latin typeface="Aptos" panose="020B0004020202020204" pitchFamily="34" charset="0"/>
            </a:rPr>
            <a:t>) to design your poster.</a:t>
          </a:r>
          <a:endParaRPr lang="en-GB" sz="1300" kern="1200" dirty="0">
            <a:latin typeface="Aptos" panose="020B0004020202020204" pitchFamily="34" charset="0"/>
          </a:endParaRPr>
        </a:p>
      </dsp:txBody>
      <dsp:txXfrm>
        <a:off x="4315340" y="3414573"/>
        <a:ext cx="3107663" cy="1270727"/>
      </dsp:txXfrm>
    </dsp:sp>
    <dsp:sp modelId="{21B844E9-C0B6-40AE-A6B4-1F4694379192}">
      <dsp:nvSpPr>
        <dsp:cNvPr id="0" name=""/>
        <dsp:cNvSpPr/>
      </dsp:nvSpPr>
      <dsp:spPr>
        <a:xfrm rot="16200000">
          <a:off x="4357552" y="1072589"/>
          <a:ext cx="1680344" cy="202469"/>
        </a:xfrm>
        <a:prstGeom prst="rect">
          <a:avLst/>
        </a:prstGeom>
        <a:solidFill>
          <a:schemeClr val="accent5">
            <a:shade val="90000"/>
            <a:hueOff val="350915"/>
            <a:satOff val="-3215"/>
            <a:lumOff val="2775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AF8729D-FDEF-425F-B591-A8930EFFA94A}">
      <dsp:nvSpPr>
        <dsp:cNvPr id="0" name=""/>
        <dsp:cNvSpPr/>
      </dsp:nvSpPr>
      <dsp:spPr>
        <a:xfrm>
          <a:off x="4275806" y="1687795"/>
          <a:ext cx="3186731" cy="1349795"/>
        </a:xfrm>
        <a:prstGeom prst="roundRect">
          <a:avLst>
            <a:gd name="adj" fmla="val 10000"/>
          </a:avLst>
        </a:prstGeom>
        <a:solidFill>
          <a:srgbClr val="5085B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latin typeface="Aptos" panose="020B0004020202020204" pitchFamily="34" charset="0"/>
            </a:rPr>
            <a:t>Make sure all sources are cited using the </a:t>
          </a:r>
          <a:r>
            <a:rPr lang="en-US" sz="1300" b="1" i="0" kern="1200" baseline="0">
              <a:latin typeface="Aptos" panose="020B0004020202020204" pitchFamily="34" charset="0"/>
            </a:rPr>
            <a:t>UWTSD Harvard referencing style</a:t>
          </a:r>
          <a:r>
            <a:rPr lang="en-US" sz="1300" b="0" i="0" kern="1200" baseline="0">
              <a:latin typeface="Aptos" panose="020B0004020202020204" pitchFamily="34" charset="0"/>
            </a:rPr>
            <a:t> (</a:t>
          </a:r>
          <a:r>
            <a:rPr lang="en-US" sz="1300" b="0" i="1" kern="1200" baseline="0">
              <a:latin typeface="Aptos" panose="020B0004020202020204" pitchFamily="34" charset="0"/>
            </a:rPr>
            <a:t>Cite Them Right</a:t>
          </a:r>
          <a:r>
            <a:rPr lang="en-US" sz="1300" b="0" i="0" kern="1200" baseline="0">
              <a:latin typeface="Aptos" panose="020B0004020202020204" pitchFamily="34" charset="0"/>
            </a:rPr>
            <a:t> guidance is available on Moodle).</a:t>
          </a:r>
          <a:endParaRPr lang="en-GB" sz="1300" kern="1200">
            <a:latin typeface="Aptos" panose="020B0004020202020204" pitchFamily="34" charset="0"/>
          </a:endParaRPr>
        </a:p>
      </dsp:txBody>
      <dsp:txXfrm>
        <a:off x="4315340" y="1727329"/>
        <a:ext cx="3107663" cy="1270727"/>
      </dsp:txXfrm>
    </dsp:sp>
    <dsp:sp modelId="{2F0EB983-409A-4814-8646-88C383ED1B45}">
      <dsp:nvSpPr>
        <dsp:cNvPr id="0" name=""/>
        <dsp:cNvSpPr/>
      </dsp:nvSpPr>
      <dsp:spPr>
        <a:xfrm>
          <a:off x="5202611" y="228967"/>
          <a:ext cx="3919345" cy="202469"/>
        </a:xfrm>
        <a:prstGeom prst="rect">
          <a:avLst/>
        </a:prstGeom>
        <a:solidFill>
          <a:schemeClr val="accent5">
            <a:shade val="90000"/>
            <a:hueOff val="263186"/>
            <a:satOff val="-2411"/>
            <a:lumOff val="2081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A3CAAF9-6AB0-49C5-B74A-729EA4E3D6CB}">
      <dsp:nvSpPr>
        <dsp:cNvPr id="0" name=""/>
        <dsp:cNvSpPr/>
      </dsp:nvSpPr>
      <dsp:spPr>
        <a:xfrm>
          <a:off x="4275806" y="551"/>
          <a:ext cx="3186731" cy="1349795"/>
        </a:xfrm>
        <a:prstGeom prst="roundRect">
          <a:avLst>
            <a:gd name="adj" fmla="val 10000"/>
          </a:avLst>
        </a:prstGeom>
        <a:solidFill>
          <a:srgbClr val="41719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latin typeface="Aptos" panose="020B0004020202020204" pitchFamily="34" charset="0"/>
            </a:rPr>
            <a:t>✂️ Don’t try to include too much text - your main dissertation is where you’ll explain things in more detail.</a:t>
          </a:r>
          <a:endParaRPr lang="en-GB" sz="1300" kern="1200">
            <a:latin typeface="Aptos" panose="020B0004020202020204" pitchFamily="34" charset="0"/>
          </a:endParaRPr>
        </a:p>
      </dsp:txBody>
      <dsp:txXfrm>
        <a:off x="4315340" y="40085"/>
        <a:ext cx="3107663" cy="1270727"/>
      </dsp:txXfrm>
    </dsp:sp>
    <dsp:sp modelId="{9A058E63-A24B-410F-A5C4-0D7CD4E7552C}">
      <dsp:nvSpPr>
        <dsp:cNvPr id="0" name=""/>
        <dsp:cNvSpPr/>
      </dsp:nvSpPr>
      <dsp:spPr>
        <a:xfrm rot="5400000">
          <a:off x="8286670" y="1072589"/>
          <a:ext cx="1680344" cy="202469"/>
        </a:xfrm>
        <a:prstGeom prst="rect">
          <a:avLst/>
        </a:prstGeom>
        <a:solidFill>
          <a:schemeClr val="accent5">
            <a:shade val="90000"/>
            <a:hueOff val="175458"/>
            <a:satOff val="-1607"/>
            <a:lumOff val="138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C40EA77-1574-4A66-A75A-8C92E41AB6C2}">
      <dsp:nvSpPr>
        <dsp:cNvPr id="0" name=""/>
        <dsp:cNvSpPr/>
      </dsp:nvSpPr>
      <dsp:spPr>
        <a:xfrm>
          <a:off x="8204925" y="551"/>
          <a:ext cx="3186731" cy="1349795"/>
        </a:xfrm>
        <a:prstGeom prst="roundRect">
          <a:avLst>
            <a:gd name="adj" fmla="val 10000"/>
          </a:avLst>
        </a:prstGeom>
        <a:solidFill>
          <a:srgbClr val="41719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latin typeface="Aptos" panose="020B0004020202020204" pitchFamily="34" charset="0"/>
            </a:rPr>
            <a:t>🎨 Use </a:t>
          </a:r>
          <a:r>
            <a:rPr lang="en-US" sz="1300" b="1" i="0" kern="1200" baseline="0">
              <a:latin typeface="Aptos" panose="020B0004020202020204" pitchFamily="34" charset="0"/>
            </a:rPr>
            <a:t>visuals, colours, and headings</a:t>
          </a:r>
          <a:r>
            <a:rPr lang="en-US" sz="1300" b="0" i="0" kern="1200" baseline="0">
              <a:latin typeface="Aptos" panose="020B0004020202020204" pitchFamily="34" charset="0"/>
            </a:rPr>
            <a:t> to make your poster clear and engaging.</a:t>
          </a:r>
          <a:endParaRPr lang="en-GB" sz="1300" kern="1200">
            <a:latin typeface="Aptos" panose="020B0004020202020204" pitchFamily="34" charset="0"/>
          </a:endParaRPr>
        </a:p>
      </dsp:txBody>
      <dsp:txXfrm>
        <a:off x="8244459" y="40085"/>
        <a:ext cx="3107663" cy="1270727"/>
      </dsp:txXfrm>
    </dsp:sp>
    <dsp:sp modelId="{4D559B52-5172-4120-98B6-34593772D99D}">
      <dsp:nvSpPr>
        <dsp:cNvPr id="0" name=""/>
        <dsp:cNvSpPr/>
      </dsp:nvSpPr>
      <dsp:spPr>
        <a:xfrm rot="5400000">
          <a:off x="8286670" y="2759832"/>
          <a:ext cx="1680344" cy="202469"/>
        </a:xfrm>
        <a:prstGeom prst="rect">
          <a:avLst/>
        </a:prstGeom>
        <a:solidFill>
          <a:schemeClr val="accent5">
            <a:shade val="90000"/>
            <a:hueOff val="87729"/>
            <a:satOff val="-804"/>
            <a:lumOff val="693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61FB41A-3D76-411B-A83D-4FD2B34F399D}">
      <dsp:nvSpPr>
        <dsp:cNvPr id="0" name=""/>
        <dsp:cNvSpPr/>
      </dsp:nvSpPr>
      <dsp:spPr>
        <a:xfrm>
          <a:off x="8204925" y="1687795"/>
          <a:ext cx="3186731" cy="1349795"/>
        </a:xfrm>
        <a:prstGeom prst="roundRect">
          <a:avLst>
            <a:gd name="adj" fmla="val 10000"/>
          </a:avLst>
        </a:prstGeom>
        <a:solidFill>
          <a:srgbClr val="5085B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latin typeface="Aptos" panose="020B0004020202020204" pitchFamily="34" charset="0"/>
            </a:rPr>
            <a:t>✅ Keep the design </a:t>
          </a:r>
          <a:r>
            <a:rPr lang="en-US" sz="1300" b="1" i="0" kern="1200" baseline="0">
              <a:latin typeface="Aptos" panose="020B0004020202020204" pitchFamily="34" charset="0"/>
            </a:rPr>
            <a:t>simple, consistent, and easy to follow</a:t>
          </a:r>
          <a:r>
            <a:rPr lang="en-US" sz="1300" b="0" i="0" kern="1200" baseline="0">
              <a:latin typeface="Aptos" panose="020B0004020202020204" pitchFamily="34" charset="0"/>
            </a:rPr>
            <a:t> - think about what would make it accessible to someone unfamiliar with your topic.</a:t>
          </a:r>
          <a:endParaRPr lang="en-GB" sz="1300" kern="1200">
            <a:latin typeface="Aptos" panose="020B0004020202020204" pitchFamily="34" charset="0"/>
          </a:endParaRPr>
        </a:p>
      </dsp:txBody>
      <dsp:txXfrm>
        <a:off x="8244459" y="1727329"/>
        <a:ext cx="3107663" cy="1270727"/>
      </dsp:txXfrm>
    </dsp:sp>
    <dsp:sp modelId="{E6A46E95-A2BF-420C-A130-245EB0E91A0C}">
      <dsp:nvSpPr>
        <dsp:cNvPr id="0" name=""/>
        <dsp:cNvSpPr/>
      </dsp:nvSpPr>
      <dsp:spPr>
        <a:xfrm>
          <a:off x="8204925" y="3375039"/>
          <a:ext cx="3186731" cy="1349795"/>
        </a:xfrm>
        <a:prstGeom prst="roundRect">
          <a:avLst>
            <a:gd name="adj" fmla="val 10000"/>
          </a:avLst>
        </a:prstGeom>
        <a:solidFill>
          <a:srgbClr val="6E9AC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dirty="0">
              <a:latin typeface="Aptos" panose="020B0004020202020204" pitchFamily="34" charset="0"/>
            </a:rPr>
            <a:t>🧩 Use the </a:t>
          </a:r>
          <a:r>
            <a:rPr lang="en-US" sz="1300" b="1" i="0" kern="1200" baseline="0" dirty="0">
              <a:latin typeface="Aptos" panose="020B0004020202020204" pitchFamily="34" charset="0"/>
            </a:rPr>
            <a:t>headings from this PowerPoint and the official guidance</a:t>
          </a:r>
          <a:r>
            <a:rPr lang="en-US" sz="1300" b="0" i="0" kern="1200" baseline="0" dirty="0">
              <a:latin typeface="Aptos" panose="020B0004020202020204" pitchFamily="34" charset="0"/>
            </a:rPr>
            <a:t> to make sure you’ve covered everything required.</a:t>
          </a:r>
          <a:endParaRPr lang="en-GB" sz="1300" kern="1200" dirty="0">
            <a:latin typeface="Aptos" panose="020B0004020202020204" pitchFamily="34" charset="0"/>
          </a:endParaRPr>
        </a:p>
      </dsp:txBody>
      <dsp:txXfrm>
        <a:off x="8244459" y="3414573"/>
        <a:ext cx="3107663" cy="1270727"/>
      </dsp:txXfrm>
    </dsp:sp>
  </dsp:spTree>
</dsp:drawing>
</file>

<file path=ppt/diagrams/layout1.xml><?xml version="1.0" encoding="utf-8"?>
<dgm:layoutDef xmlns:dgm="http://schemas.openxmlformats.org/drawingml/2006/diagram" xmlns:a="http://schemas.openxmlformats.org/drawingml/2006/main" uniqueId="urn:microsoft.com/office/officeart/2024/layout/IconCircleLabelList">
  <dgm:title val=""/>
  <dgm:desc val=""/>
  <dgm:catLst>
    <dgm:cat type="list" pri="18500"/>
    <dgm:cat type="picture" pri="8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43"/>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node1">
          <dgm:alg type="sp"/>
          <dgm:shape xmlns:r="http://schemas.openxmlformats.org/officeDocument/2006/relationships" type="ellipse" r:blip="">
            <dgm:adjLst/>
          </dgm:shape>
          <dgm:presOf/>
          <dgm:constrLst/>
          <dgm:ruleLst/>
        </dgm:layoutNode>
        <dgm:layoutNode name="iconRect" styleLbl="solidFgAcc1">
          <dgm:alg type="sp"/>
          <dgm:shape xmlns:r="http://schemas.openxmlformats.org/officeDocument/2006/relationships" type="ellipse"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timeline" pri="103"/>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3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3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3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3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B4D70A-75C1-458A-A253-DB6F423EA6E8}" type="datetimeFigureOut">
              <a:rPr lang="en-GB" smtClean="0"/>
              <a:t>06/10/2026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56C53A-5BA2-45C2-A0CC-12FBE1FB7493}" type="slidenum">
              <a:rPr lang="en-GB" smtClean="0"/>
              <a:t>‹#›</a:t>
            </a:fld>
            <a:endParaRPr lang="en-GB"/>
          </a:p>
        </p:txBody>
      </p:sp>
    </p:spTree>
    <p:extLst>
      <p:ext uri="{BB962C8B-B14F-4D97-AF65-F5344CB8AC3E}">
        <p14:creationId xmlns:p14="http://schemas.microsoft.com/office/powerpoint/2010/main" val="694892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4</a:t>
            </a:fld>
            <a:endParaRPr lang="en-GB"/>
          </a:p>
        </p:txBody>
      </p:sp>
    </p:spTree>
    <p:extLst>
      <p:ext uri="{BB962C8B-B14F-4D97-AF65-F5344CB8AC3E}">
        <p14:creationId xmlns:p14="http://schemas.microsoft.com/office/powerpoint/2010/main" val="1921940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14</a:t>
            </a:fld>
            <a:endParaRPr lang="en-GB"/>
          </a:p>
        </p:txBody>
      </p:sp>
    </p:spTree>
    <p:extLst>
      <p:ext uri="{BB962C8B-B14F-4D97-AF65-F5344CB8AC3E}">
        <p14:creationId xmlns:p14="http://schemas.microsoft.com/office/powerpoint/2010/main" val="24709370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34</a:t>
            </a:fld>
            <a:endParaRPr lang="en-GB"/>
          </a:p>
        </p:txBody>
      </p:sp>
    </p:spTree>
    <p:extLst>
      <p:ext uri="{BB962C8B-B14F-4D97-AF65-F5344CB8AC3E}">
        <p14:creationId xmlns:p14="http://schemas.microsoft.com/office/powerpoint/2010/main" val="17172656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342962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96065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73534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05688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487987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10/6/2026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161971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6096000" cy="6857998"/>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10/6/2026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97758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theme" Target="../theme/theme3.xml"/><Relationship Id="rId1"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9.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7.xml"/><Relationship Id="rId1" Type="http://schemas.openxmlformats.org/officeDocument/2006/relationships/slideLayout" Target="../slideLayouts/slideLayout12.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8.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FBF69F-4CBF-484B-B07C-1845B4CA55FE}" type="datetimeFigureOut">
              <a:rPr lang="en-GB" smtClean="0"/>
              <a:t>06/10/2026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DD893A-7B10-4D99-8EC2-EAFBB0DBF9EA}"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992928943"/>
      </p:ext>
    </p:extLst>
  </p:cSld>
  <p:clrMap bg1="lt1" tx1="dk1" bg2="lt2" tx2="dk2" accent1="accent1" accent2="accent2" accent3="accent3" accent4="accent4" accent5="accent5" accent6="accent6" hlink="hlink" folHlink="folHlink"/>
  <p:sldLayoutIdLst>
    <p:sldLayoutId id="2147483661" r:id="rId1"/>
    <p:sldLayoutId id="2147483741"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838868"/>
      </p:ext>
    </p:extLst>
  </p:cSld>
  <p:clrMap bg1="lt1" tx1="dk1" bg2="lt2" tx2="dk2" accent1="accent1" accent2="accent2" accent3="accent3" accent4="accent4" accent5="accent5" accent6="accent6" hlink="hlink" folHlink="folHlink"/>
  <p:sldLayoutIdLst>
    <p:sldLayoutId id="2147483742" r:id="rId1"/>
    <p:sldLayoutId id="2147483700" r:id="rId2"/>
    <p:sldLayoutId id="214748370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3" cstate="print"/>
          <a:stretch>
            <a:fillRect/>
          </a:stretch>
        </p:blipFill>
        <p:spPr>
          <a:xfrm>
            <a:off x="0" y="4762"/>
            <a:ext cx="12192000" cy="1147762"/>
          </a:xfrm>
          <a:prstGeom prst="rect">
            <a:avLst/>
          </a:prstGeom>
        </p:spPr>
      </p:pic>
      <p:sp>
        <p:nvSpPr>
          <p:cNvPr id="2" name="Holder 2"/>
          <p:cNvSpPr>
            <a:spLocks noGrp="1"/>
          </p:cNvSpPr>
          <p:nvPr>
            <p:ph type="title"/>
          </p:nvPr>
        </p:nvSpPr>
        <p:spPr>
          <a:xfrm>
            <a:off x="554532" y="1525600"/>
            <a:ext cx="10318115" cy="574675"/>
          </a:xfrm>
          <a:prstGeom prst="rect">
            <a:avLst/>
          </a:prstGeom>
        </p:spPr>
        <p:txBody>
          <a:bodyPr wrap="square" lIns="0" tIns="0" rIns="0" bIns="0">
            <a:spAutoFit/>
          </a:bodyPr>
          <a:lstStyle>
            <a:lvl1pPr>
              <a:defRPr sz="4000" b="0" i="0">
                <a:solidFill>
                  <a:schemeClr val="tx1"/>
                </a:solidFill>
                <a:latin typeface="Calibri"/>
                <a:cs typeface="Calibri"/>
              </a:defRPr>
            </a:lvl1pPr>
          </a:lstStyle>
          <a:p>
            <a:endParaRPr/>
          </a:p>
        </p:txBody>
      </p:sp>
      <p:sp>
        <p:nvSpPr>
          <p:cNvPr id="3" name="Holder 3"/>
          <p:cNvSpPr>
            <a:spLocks noGrp="1"/>
          </p:cNvSpPr>
          <p:nvPr>
            <p:ph type="body" idx="1"/>
          </p:nvPr>
        </p:nvSpPr>
        <p:spPr>
          <a:xfrm>
            <a:off x="380491" y="2432430"/>
            <a:ext cx="9133840" cy="1732914"/>
          </a:xfrm>
          <a:prstGeom prst="rect">
            <a:avLst/>
          </a:prstGeom>
        </p:spPr>
        <p:txBody>
          <a:bodyPr wrap="square" lIns="0" tIns="0" rIns="0" bIns="0">
            <a:spAutoFit/>
          </a:bodyPr>
          <a:lstStyle>
            <a:lvl1pPr>
              <a:defRPr sz="1200" b="1" i="0">
                <a:solidFill>
                  <a:schemeClr val="tx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10/6/2026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8331156"/>
      </p:ext>
    </p:extLst>
  </p:cSld>
  <p:clrMap bg1="lt1" tx1="dk1" bg2="lt2" tx2="dk2" accent1="accent1" accent2="accent2" accent3="accent3" accent4="accent4" accent5="accent5" accent6="accent6" hlink="hlink" folHlink="folHlink"/>
  <p:sldLayoutIdLst>
    <p:sldLayoutId id="2147483688" r:id="rId1"/>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10/6/2026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5.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hyperlink" Target="https://www.etsy.com/listing/1561064023/a0-academic-scientific-poster-template" TargetMode="External"/><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5.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5.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5.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0824BC5-E3F6-E06E-669E-110F21DEF71D}"/>
              </a:ext>
            </a:extLst>
          </p:cNvPr>
          <p:cNvSpPr>
            <a:spLocks noGrp="1"/>
          </p:cNvSpPr>
          <p:nvPr>
            <p:ph idx="1"/>
          </p:nvPr>
        </p:nvSpPr>
        <p:spPr>
          <a:xfrm>
            <a:off x="630810" y="1100922"/>
            <a:ext cx="10803903" cy="4151798"/>
          </a:xfrm>
        </p:spPr>
        <p:txBody>
          <a:bodyPr/>
          <a:lstStyle/>
          <a:p>
            <a:pPr algn="ctr"/>
            <a:endParaRPr lang="en-GB" sz="4000" dirty="0">
              <a:latin typeface="Aptos" panose="020B0004020202020204" pitchFamily="34" charset="0"/>
            </a:endParaRPr>
          </a:p>
          <a:p>
            <a:pPr algn="ctr"/>
            <a:r>
              <a:rPr lang="en-GB" sz="4000" dirty="0">
                <a:latin typeface="Aptos" panose="020B0004020202020204" pitchFamily="34" charset="0"/>
              </a:rPr>
              <a:t>BMHP6020_BIRM – Independent Project</a:t>
            </a:r>
          </a:p>
          <a:p>
            <a:pPr algn="ctr"/>
            <a:br>
              <a:rPr lang="en-GB" sz="3600" b="1" u="sng" dirty="0">
                <a:latin typeface="Aptos" panose="020B0004020202020204" pitchFamily="34" charset="0"/>
              </a:rPr>
            </a:br>
            <a:r>
              <a:rPr lang="en-GB" sz="3600" b="1" dirty="0">
                <a:latin typeface="Aptos" panose="020B0004020202020204" pitchFamily="34" charset="0"/>
              </a:rPr>
              <a:t>Explaining Your Research Method </a:t>
            </a:r>
            <a:br>
              <a:rPr lang="en-GB" sz="4000" b="1" dirty="0">
                <a:latin typeface="Aptos" panose="020B0004020202020204" pitchFamily="34" charset="0"/>
              </a:rPr>
            </a:br>
            <a:br>
              <a:rPr lang="en-GB" sz="4000" b="1" dirty="0">
                <a:latin typeface="Aptos" panose="020B0004020202020204" pitchFamily="34" charset="0"/>
              </a:rPr>
            </a:br>
            <a:r>
              <a:rPr lang="en-GB" sz="3200" b="1" dirty="0">
                <a:latin typeface="Aptos" panose="020B0004020202020204" pitchFamily="34" charset="0"/>
              </a:rPr>
              <a:t>Chapter 3 / Element 2: Academic Methods Poster</a:t>
            </a:r>
            <a:endParaRPr lang="en-GB" sz="4000" b="1" dirty="0">
              <a:latin typeface="Aptos" panose="020B0004020202020204" pitchFamily="34" charset="0"/>
            </a:endParaRPr>
          </a:p>
        </p:txBody>
      </p:sp>
    </p:spTree>
    <p:extLst>
      <p:ext uri="{BB962C8B-B14F-4D97-AF65-F5344CB8AC3E}">
        <p14:creationId xmlns:p14="http://schemas.microsoft.com/office/powerpoint/2010/main" val="3991584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BCB7-C739-7BAC-3B05-90E7E8D5FDE6}"/>
              </a:ext>
            </a:extLst>
          </p:cNvPr>
          <p:cNvSpPr>
            <a:spLocks noGrp="1"/>
          </p:cNvSpPr>
          <p:nvPr>
            <p:ph type="title"/>
          </p:nvPr>
        </p:nvSpPr>
        <p:spPr>
          <a:xfrm>
            <a:off x="2808598" y="364173"/>
            <a:ext cx="7956222" cy="1325563"/>
          </a:xfrm>
        </p:spPr>
        <p:txBody>
          <a:bodyPr/>
          <a:lstStyle/>
          <a:p>
            <a:pPr algn="ctr"/>
            <a:r>
              <a:rPr lang="en-GB" b="1" dirty="0">
                <a:latin typeface="Aptos" panose="020B0004020202020204" pitchFamily="34" charset="0"/>
              </a:rPr>
              <a:t>BMHP6020 Overview</a:t>
            </a:r>
          </a:p>
        </p:txBody>
      </p:sp>
      <p:sp>
        <p:nvSpPr>
          <p:cNvPr id="3" name="Content Placeholder 2">
            <a:extLst>
              <a:ext uri="{FF2B5EF4-FFF2-40B4-BE49-F238E27FC236}">
                <a16:creationId xmlns:a16="http://schemas.microsoft.com/office/drawing/2014/main" id="{01129C5C-7FD2-55B4-73FD-9AC4E41BA47B}"/>
              </a:ext>
            </a:extLst>
          </p:cNvPr>
          <p:cNvSpPr>
            <a:spLocks noGrp="1"/>
          </p:cNvSpPr>
          <p:nvPr>
            <p:ph idx="1"/>
          </p:nvPr>
        </p:nvSpPr>
        <p:spPr>
          <a:xfrm>
            <a:off x="1165860" y="1689736"/>
            <a:ext cx="10570510" cy="4951093"/>
          </a:xfrm>
        </p:spPr>
        <p:txBody>
          <a:bodyPr>
            <a:normAutofit/>
          </a:bodyPr>
          <a:lstStyle/>
          <a:p>
            <a:pPr marL="0" indent="0">
              <a:lnSpc>
                <a:spcPct val="150000"/>
              </a:lnSpc>
              <a:buNone/>
            </a:pPr>
            <a:r>
              <a:rPr lang="en-GB" sz="2000" b="1" dirty="0">
                <a:latin typeface="Aptos" panose="020B0004020202020204" pitchFamily="34" charset="0"/>
              </a:rPr>
              <a:t>Module Aim </a:t>
            </a:r>
          </a:p>
          <a:p>
            <a:pPr>
              <a:lnSpc>
                <a:spcPct val="150000"/>
              </a:lnSpc>
            </a:pPr>
            <a:r>
              <a:rPr lang="en-GB" sz="1200" b="0" i="0" dirty="0">
                <a:solidFill>
                  <a:srgbClr val="000000"/>
                </a:solidFill>
                <a:effectLst/>
                <a:latin typeface="Aptos" panose="020B0004020202020204" pitchFamily="34" charset="0"/>
              </a:rPr>
              <a:t>To develop the ability of students to engage critically and innovatively with theory and/or practice relevant to their studied subject areas problem-solving produce a discipline specific in-depth project. </a:t>
            </a:r>
            <a:endParaRPr lang="en-GB" sz="2000" dirty="0">
              <a:latin typeface="Aptos" panose="020B0004020202020204" pitchFamily="34" charset="0"/>
            </a:endParaRPr>
          </a:p>
          <a:p>
            <a:pPr marL="0" indent="0">
              <a:lnSpc>
                <a:spcPct val="150000"/>
              </a:lnSpc>
              <a:buNone/>
            </a:pPr>
            <a:r>
              <a:rPr lang="en-GB" sz="2000" b="1" dirty="0">
                <a:latin typeface="Aptos" panose="020B0004020202020204" pitchFamily="34" charset="0"/>
              </a:rPr>
              <a:t>Module Learning Outcomes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in-depth knowledge and critical understanding of principles necessary to underpin their education within their chosen field of study and problem-solving techniques applicable to this.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independence of thought and critical evaluation in the production of an independent piece of work, demonstrating transferable skills through exercising initiative and personal responsibility in planning own learning and self-management.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Organise their knowledge and learning through use of a range of media and present their work appropriately in a manner that can be understood by specialist and non-specialist audiences.  </a:t>
            </a:r>
          </a:p>
          <a:p>
            <a:pPr>
              <a:lnSpc>
                <a:spcPct val="150000"/>
              </a:lnSpc>
            </a:pPr>
            <a:endParaRPr lang="en-GB" sz="2000" dirty="0">
              <a:latin typeface="Aptos" panose="020B0004020202020204" pitchFamily="34" charset="0"/>
            </a:endParaRPr>
          </a:p>
        </p:txBody>
      </p:sp>
    </p:spTree>
    <p:extLst>
      <p:ext uri="{BB962C8B-B14F-4D97-AF65-F5344CB8AC3E}">
        <p14:creationId xmlns:p14="http://schemas.microsoft.com/office/powerpoint/2010/main" val="2116174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FA64-079C-8E37-291D-750AA4F69A08}"/>
              </a:ext>
            </a:extLst>
          </p:cNvPr>
          <p:cNvSpPr>
            <a:spLocks noGrp="1"/>
          </p:cNvSpPr>
          <p:nvPr>
            <p:ph type="title"/>
          </p:nvPr>
        </p:nvSpPr>
        <p:spPr>
          <a:xfrm>
            <a:off x="3743488" y="0"/>
            <a:ext cx="7956222" cy="1325563"/>
          </a:xfrm>
        </p:spPr>
        <p:txBody>
          <a:bodyPr>
            <a:normAutofit/>
          </a:bodyPr>
          <a:lstStyle/>
          <a:p>
            <a:pPr algn="ctr"/>
            <a:r>
              <a:rPr lang="en-GB" sz="3600" b="1" dirty="0">
                <a:latin typeface="Aptos" panose="020B0004020202020204" pitchFamily="34" charset="0"/>
              </a:rPr>
              <a:t>Session Aim &amp; Learning Outcomes</a:t>
            </a:r>
          </a:p>
        </p:txBody>
      </p:sp>
      <p:sp>
        <p:nvSpPr>
          <p:cNvPr id="4" name="Content Placeholder 3">
            <a:extLst>
              <a:ext uri="{FF2B5EF4-FFF2-40B4-BE49-F238E27FC236}">
                <a16:creationId xmlns:a16="http://schemas.microsoft.com/office/drawing/2014/main" id="{307885DD-ED9A-DFD5-72FE-1B53F1716D54}"/>
              </a:ext>
            </a:extLst>
          </p:cNvPr>
          <p:cNvSpPr>
            <a:spLocks noGrp="1"/>
          </p:cNvSpPr>
          <p:nvPr>
            <p:ph idx="1"/>
          </p:nvPr>
        </p:nvSpPr>
        <p:spPr>
          <a:xfrm>
            <a:off x="3352800" y="1198880"/>
            <a:ext cx="8737599" cy="5140215"/>
          </a:xfrm>
        </p:spPr>
        <p:txBody>
          <a:bodyPr>
            <a:noAutofit/>
          </a:bodyPr>
          <a:lstStyle/>
          <a:p>
            <a:pPr>
              <a:lnSpc>
                <a:spcPct val="150000"/>
              </a:lnSpc>
              <a:buNone/>
            </a:pPr>
            <a:r>
              <a:rPr lang="en-GB" sz="2000" b="1" dirty="0">
                <a:latin typeface="Aptos" panose="020B0004020202020204" pitchFamily="34" charset="0"/>
              </a:rPr>
              <a:t>Aim of the Session:</a:t>
            </a:r>
            <a:endParaRPr lang="en-GB" sz="1800" dirty="0">
              <a:latin typeface="Aptos" panose="020B0004020202020204" pitchFamily="34" charset="0"/>
            </a:endParaRPr>
          </a:p>
          <a:p>
            <a:pPr>
              <a:lnSpc>
                <a:spcPct val="150000"/>
              </a:lnSpc>
              <a:buNone/>
            </a:pPr>
            <a:r>
              <a:rPr lang="en-GB" sz="1600" dirty="0">
                <a:latin typeface="Aptos" panose="020B0004020202020204" pitchFamily="34" charset="0"/>
              </a:rPr>
              <a:t>	To help students use their completed Literature Tracking and Analysis Workbook to explain their research method in Chapter 3 and the Academic Methods Poster.</a:t>
            </a:r>
          </a:p>
          <a:p>
            <a:pPr>
              <a:lnSpc>
                <a:spcPct val="150000"/>
              </a:lnSpc>
              <a:buNone/>
            </a:pPr>
            <a:r>
              <a:rPr lang="en-GB" sz="2000" b="1" dirty="0">
                <a:latin typeface="Aptos" panose="020B0004020202020204" pitchFamily="34" charset="0"/>
              </a:rPr>
              <a:t>Learning Outcomes:</a:t>
            </a:r>
          </a:p>
          <a:p>
            <a:pPr marL="0" indent="0">
              <a:lnSpc>
                <a:spcPct val="150000"/>
              </a:lnSpc>
              <a:buNone/>
            </a:pPr>
            <a:r>
              <a:rPr lang="en-GB" sz="1600" dirty="0">
                <a:latin typeface="Aptos" panose="020B0004020202020204" pitchFamily="34" charset="0"/>
              </a:rPr>
              <a:t>By the end of the session, students should be able to:</a:t>
            </a:r>
          </a:p>
          <a:p>
            <a:pPr marL="342900" lvl="0" indent="-342900">
              <a:lnSpc>
                <a:spcPct val="150000"/>
              </a:lnSpc>
              <a:buFont typeface="+mj-lt"/>
              <a:buAutoNum type="arabicPeriod"/>
            </a:pPr>
            <a:r>
              <a:rPr lang="en-GB" sz="1600" dirty="0">
                <a:latin typeface="Aptos" panose="020B0004020202020204" pitchFamily="34" charset="0"/>
              </a:rPr>
              <a:t>Explain the purpose and structure of Chapter 3.</a:t>
            </a:r>
          </a:p>
          <a:p>
            <a:pPr marL="342900" lvl="0" indent="-342900">
              <a:lnSpc>
                <a:spcPct val="150000"/>
              </a:lnSpc>
              <a:buFont typeface="+mj-lt"/>
              <a:buAutoNum type="arabicPeriod"/>
            </a:pPr>
            <a:r>
              <a:rPr lang="en-GB" sz="1600" dirty="0">
                <a:latin typeface="Aptos" panose="020B0004020202020204" pitchFamily="34" charset="0"/>
              </a:rPr>
              <a:t>Identify where the information for Chapter 3 comes from.</a:t>
            </a:r>
          </a:p>
          <a:p>
            <a:pPr marL="342900" lvl="0" indent="-342900">
              <a:lnSpc>
                <a:spcPct val="150000"/>
              </a:lnSpc>
              <a:buFont typeface="+mj-lt"/>
              <a:buAutoNum type="arabicPeriod"/>
            </a:pPr>
            <a:r>
              <a:rPr lang="en-GB" sz="1600" dirty="0">
                <a:latin typeface="Aptos" panose="020B0004020202020204" pitchFamily="34" charset="0"/>
              </a:rPr>
              <a:t>Begin writing the main Chapter 3 sections.</a:t>
            </a:r>
          </a:p>
          <a:p>
            <a:pPr marL="342900" lvl="0" indent="-342900">
              <a:lnSpc>
                <a:spcPct val="150000"/>
              </a:lnSpc>
              <a:buFont typeface="+mj-lt"/>
              <a:buAutoNum type="arabicPeriod"/>
            </a:pPr>
            <a:r>
              <a:rPr lang="en-GB" sz="1600" dirty="0">
                <a:latin typeface="Aptos" panose="020B0004020202020204" pitchFamily="34" charset="0"/>
              </a:rPr>
              <a:t>Understand how Chapter 3 connects to the Academic Methods Poster.</a:t>
            </a:r>
          </a:p>
          <a:p>
            <a:pPr marL="342900" lvl="0" indent="-342900">
              <a:lnSpc>
                <a:spcPct val="150000"/>
              </a:lnSpc>
              <a:buFont typeface="+mj-lt"/>
              <a:buAutoNum type="arabicPeriod"/>
            </a:pPr>
            <a:r>
              <a:rPr lang="en-GB" sz="1600" dirty="0">
                <a:latin typeface="Aptos" panose="020B0004020202020204" pitchFamily="34" charset="0"/>
              </a:rPr>
              <a:t>Begin planning or developing the poster.</a:t>
            </a:r>
          </a:p>
        </p:txBody>
      </p:sp>
      <p:pic>
        <p:nvPicPr>
          <p:cNvPr id="6" name="Graphic 5" descr="Checklist with solid fill">
            <a:extLst>
              <a:ext uri="{FF2B5EF4-FFF2-40B4-BE49-F238E27FC236}">
                <a16:creationId xmlns:a16="http://schemas.microsoft.com/office/drawing/2014/main" id="{91637B2D-CB9C-3358-E95C-3A412170487E}"/>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455630" y="2420973"/>
            <a:ext cx="2365375" cy="2365375"/>
          </a:xfrm>
          <a:prstGeom prst="rect">
            <a:avLst/>
          </a:prstGeom>
        </p:spPr>
      </p:pic>
    </p:spTree>
    <p:extLst>
      <p:ext uri="{BB962C8B-B14F-4D97-AF65-F5344CB8AC3E}">
        <p14:creationId xmlns:p14="http://schemas.microsoft.com/office/powerpoint/2010/main" val="3416548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A51F9-CFFF-D8D1-C055-84B113DA8803}"/>
              </a:ext>
            </a:extLst>
          </p:cNvPr>
          <p:cNvSpPr>
            <a:spLocks noGrp="1"/>
          </p:cNvSpPr>
          <p:nvPr>
            <p:ph type="title"/>
          </p:nvPr>
        </p:nvSpPr>
        <p:spPr>
          <a:xfrm>
            <a:off x="242792" y="58952"/>
            <a:ext cx="11481847" cy="1325563"/>
          </a:xfrm>
        </p:spPr>
        <p:txBody>
          <a:bodyPr>
            <a:normAutofit/>
          </a:bodyPr>
          <a:lstStyle/>
          <a:p>
            <a:pPr algn="ctr"/>
            <a:r>
              <a:rPr lang="en-GB" sz="3200" b="1" dirty="0">
                <a:latin typeface="Aptos" panose="020B0004020202020204" pitchFamily="34" charset="0"/>
              </a:rPr>
              <a:t>🧩 Recap – Part 2 Session 2 Overview:</a:t>
            </a:r>
          </a:p>
        </p:txBody>
      </p:sp>
      <p:graphicFrame>
        <p:nvGraphicFramePr>
          <p:cNvPr id="6" name="Content Placeholder 5">
            <a:extLst>
              <a:ext uri="{FF2B5EF4-FFF2-40B4-BE49-F238E27FC236}">
                <a16:creationId xmlns:a16="http://schemas.microsoft.com/office/drawing/2014/main" id="{0930D887-CFAF-521D-21F2-08127BA954AF}"/>
              </a:ext>
            </a:extLst>
          </p:cNvPr>
          <p:cNvGraphicFramePr>
            <a:graphicFrameLocks noGrp="1"/>
          </p:cNvGraphicFramePr>
          <p:nvPr>
            <p:ph idx="1"/>
            <p:extLst>
              <p:ext uri="{D42A27DB-BD31-4B8C-83A1-F6EECF244321}">
                <p14:modId xmlns:p14="http://schemas.microsoft.com/office/powerpoint/2010/main" val="1381056846"/>
              </p:ext>
            </p:extLst>
          </p:nvPr>
        </p:nvGraphicFramePr>
        <p:xfrm>
          <a:off x="355075" y="1209981"/>
          <a:ext cx="11480800" cy="3874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a:extLst>
              <a:ext uri="{FF2B5EF4-FFF2-40B4-BE49-F238E27FC236}">
                <a16:creationId xmlns:a16="http://schemas.microsoft.com/office/drawing/2014/main" id="{C5BDADA8-319F-D1CE-DC0E-85D1A50075EF}"/>
              </a:ext>
            </a:extLst>
          </p:cNvPr>
          <p:cNvSpPr/>
          <p:nvPr/>
        </p:nvSpPr>
        <p:spPr>
          <a:xfrm>
            <a:off x="-1" y="5664715"/>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7CAD193D-4B83-2D62-1EEC-BFFC21C39EA6}"/>
              </a:ext>
            </a:extLst>
          </p:cNvPr>
          <p:cNvSpPr txBox="1"/>
          <p:nvPr/>
        </p:nvSpPr>
        <p:spPr>
          <a:xfrm>
            <a:off x="883395" y="4604696"/>
            <a:ext cx="10668524" cy="1631216"/>
          </a:xfrm>
          <a:prstGeom prst="rect">
            <a:avLst/>
          </a:prstGeom>
          <a:noFill/>
        </p:spPr>
        <p:txBody>
          <a:bodyPr wrap="square">
            <a:spAutoFit/>
          </a:bodyPr>
          <a:lstStyle/>
          <a:p>
            <a:pPr algn="ctr">
              <a:buNone/>
            </a:pPr>
            <a:r>
              <a:rPr lang="en-GB" b="1" dirty="0">
                <a:latin typeface="Aptos" panose="020B0004020202020204" pitchFamily="34" charset="0"/>
              </a:rPr>
              <a:t>The Importance of Stages 2 &amp; 3 in the Literature Tracking and Analysis Workbook </a:t>
            </a:r>
            <a:br>
              <a:rPr lang="en-GB" b="1" dirty="0">
                <a:latin typeface="Aptos" panose="020B0004020202020204" pitchFamily="34" charset="0"/>
              </a:rPr>
            </a:br>
            <a:endParaRPr lang="en-GB" b="1" dirty="0">
              <a:latin typeface="Aptos" panose="020B0004020202020204" pitchFamily="34" charset="0"/>
            </a:endParaRPr>
          </a:p>
          <a:p>
            <a:pPr algn="ctr">
              <a:buNone/>
            </a:pPr>
            <a:r>
              <a:rPr lang="en-GB" sz="1600" dirty="0">
                <a:latin typeface="Aptos" panose="020B0004020202020204" pitchFamily="34" charset="0"/>
              </a:rPr>
              <a:t>In the last session, you moved from looking at each source separately to comparing the evidence across all five sources.  By recording the findings, identifying related ideas and developing possible themes, you created a clear record of your research method.  </a:t>
            </a:r>
            <a:br>
              <a:rPr lang="en-GB" sz="1600" dirty="0">
                <a:latin typeface="Aptos" panose="020B0004020202020204" pitchFamily="34" charset="0"/>
              </a:rPr>
            </a:br>
            <a:r>
              <a:rPr lang="en-GB" sz="1600" dirty="0">
                <a:latin typeface="Aptos" panose="020B0004020202020204" pitchFamily="34" charset="0"/>
              </a:rPr>
              <a:t>Today, you will use this work to explain your method in Chapter 3 and summarise it in your Academic Methods Poster.</a:t>
            </a:r>
          </a:p>
        </p:txBody>
      </p:sp>
      <p:sp>
        <p:nvSpPr>
          <p:cNvPr id="12" name="TextBox 11">
            <a:extLst>
              <a:ext uri="{FF2B5EF4-FFF2-40B4-BE49-F238E27FC236}">
                <a16:creationId xmlns:a16="http://schemas.microsoft.com/office/drawing/2014/main" id="{6766699D-7F83-7AB7-D364-E63D713CE051}"/>
              </a:ext>
            </a:extLst>
          </p:cNvPr>
          <p:cNvSpPr txBox="1"/>
          <p:nvPr/>
        </p:nvSpPr>
        <p:spPr>
          <a:xfrm>
            <a:off x="1056115" y="1211683"/>
            <a:ext cx="10078720" cy="584775"/>
          </a:xfrm>
          <a:prstGeom prst="rect">
            <a:avLst/>
          </a:prstGeom>
          <a:noFill/>
        </p:spPr>
        <p:txBody>
          <a:bodyPr wrap="square">
            <a:spAutoFit/>
          </a:bodyPr>
          <a:lstStyle/>
          <a:p>
            <a:pPr algn="ctr">
              <a:buNone/>
            </a:pPr>
            <a:r>
              <a:rPr lang="en-GB" sz="1600" dirty="0">
                <a:latin typeface="Aptos" panose="020B0004020202020204" pitchFamily="34" charset="0"/>
              </a:rPr>
              <a:t>Last session we went over stages 2 and 3 in your Literature Tracking and Analysis Workbook. </a:t>
            </a:r>
            <a:br>
              <a:rPr lang="en-GB" sz="1600" dirty="0">
                <a:latin typeface="Aptos" panose="020B0004020202020204" pitchFamily="34" charset="0"/>
              </a:rPr>
            </a:br>
            <a:r>
              <a:rPr lang="en-GB" sz="1600" dirty="0">
                <a:latin typeface="Aptos" panose="020B0004020202020204" pitchFamily="34" charset="0"/>
              </a:rPr>
              <a:t>Below is what we covered:</a:t>
            </a:r>
          </a:p>
        </p:txBody>
      </p:sp>
    </p:spTree>
    <p:extLst>
      <p:ext uri="{BB962C8B-B14F-4D97-AF65-F5344CB8AC3E}">
        <p14:creationId xmlns:p14="http://schemas.microsoft.com/office/powerpoint/2010/main" val="3472456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8" fill="hold" grpId="0" nodeType="clickEffect">
                                  <p:stCondLst>
                                    <p:cond delay="0"/>
                                  </p:stCondLst>
                                  <p:childTnLst>
                                    <p:set>
                                      <p:cBhvr>
                                        <p:cTn id="13" dur="1" fill="hold">
                                          <p:stCondLst>
                                            <p:cond delay="0"/>
                                          </p:stCondLst>
                                        </p:cTn>
                                        <p:tgtEl>
                                          <p:spTgt spid="6">
                                            <p:graphicEl>
                                              <a:dgm id="{635B858F-DD23-4EE4-A822-6D6E0E4B6575}"/>
                                            </p:graphicEl>
                                          </p:spTgt>
                                        </p:tgtEl>
                                        <p:attrNameLst>
                                          <p:attrName>style.visibility</p:attrName>
                                        </p:attrNameLst>
                                      </p:cBhvr>
                                      <p:to>
                                        <p:strVal val="visible"/>
                                      </p:to>
                                    </p:set>
                                    <p:animEffect transition="in" filter="wipe(left)">
                                      <p:cBhvr>
                                        <p:cTn id="14" dur="500"/>
                                        <p:tgtEl>
                                          <p:spTgt spid="6">
                                            <p:graphicEl>
                                              <a:dgm id="{635B858F-DD23-4EE4-A822-6D6E0E4B6575}"/>
                                            </p:graphicEl>
                                          </p:spTgt>
                                        </p:tgtEl>
                                      </p:cBhvr>
                                    </p:animEffect>
                                  </p:childTnLst>
                                </p:cTn>
                              </p:par>
                              <p:par>
                                <p:cTn id="15" presetID="22" presetClass="entr" presetSubtype="8" fill="hold" grpId="0" nodeType="withEffect">
                                  <p:stCondLst>
                                    <p:cond delay="0"/>
                                  </p:stCondLst>
                                  <p:childTnLst>
                                    <p:set>
                                      <p:cBhvr>
                                        <p:cTn id="16" dur="1" fill="hold">
                                          <p:stCondLst>
                                            <p:cond delay="0"/>
                                          </p:stCondLst>
                                        </p:cTn>
                                        <p:tgtEl>
                                          <p:spTgt spid="6">
                                            <p:graphicEl>
                                              <a:dgm id="{6F82CE75-0B9A-45B0-8747-2FC011292237}"/>
                                            </p:graphicEl>
                                          </p:spTgt>
                                        </p:tgtEl>
                                        <p:attrNameLst>
                                          <p:attrName>style.visibility</p:attrName>
                                        </p:attrNameLst>
                                      </p:cBhvr>
                                      <p:to>
                                        <p:strVal val="visible"/>
                                      </p:to>
                                    </p:set>
                                    <p:animEffect transition="in" filter="wipe(left)">
                                      <p:cBhvr>
                                        <p:cTn id="17" dur="500"/>
                                        <p:tgtEl>
                                          <p:spTgt spid="6">
                                            <p:graphicEl>
                                              <a:dgm id="{6F82CE75-0B9A-45B0-8747-2FC011292237}"/>
                                            </p:graphicEl>
                                          </p:spTgt>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6">
                                            <p:graphicEl>
                                              <a:dgm id="{88C73971-27D5-4F6D-92E6-17F0CD9E2A4B}"/>
                                            </p:graphicEl>
                                          </p:spTgt>
                                        </p:tgtEl>
                                        <p:attrNameLst>
                                          <p:attrName>style.visibility</p:attrName>
                                        </p:attrNameLst>
                                      </p:cBhvr>
                                      <p:to>
                                        <p:strVal val="visible"/>
                                      </p:to>
                                    </p:set>
                                    <p:animEffect transition="in" filter="wipe(left)">
                                      <p:cBhvr>
                                        <p:cTn id="20" dur="500"/>
                                        <p:tgtEl>
                                          <p:spTgt spid="6">
                                            <p:graphicEl>
                                              <a:dgm id="{88C73971-27D5-4F6D-92E6-17F0CD9E2A4B}"/>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6">
                                            <p:graphicEl>
                                              <a:dgm id="{6D161FA8-88A3-476F-B659-706F5AE6D463}"/>
                                            </p:graphicEl>
                                          </p:spTgt>
                                        </p:tgtEl>
                                        <p:attrNameLst>
                                          <p:attrName>style.visibility</p:attrName>
                                        </p:attrNameLst>
                                      </p:cBhvr>
                                      <p:to>
                                        <p:strVal val="visible"/>
                                      </p:to>
                                    </p:set>
                                    <p:animEffect transition="in" filter="wipe(left)">
                                      <p:cBhvr>
                                        <p:cTn id="25" dur="500"/>
                                        <p:tgtEl>
                                          <p:spTgt spid="6">
                                            <p:graphicEl>
                                              <a:dgm id="{6D161FA8-88A3-476F-B659-706F5AE6D463}"/>
                                            </p:graphicEl>
                                          </p:spTgt>
                                        </p:tgtEl>
                                      </p:cBhvr>
                                    </p:animEffect>
                                  </p:childTnLst>
                                </p:cTn>
                              </p:par>
                              <p:par>
                                <p:cTn id="26" presetID="22" presetClass="entr" presetSubtype="8" fill="hold" grpId="0" nodeType="withEffect">
                                  <p:stCondLst>
                                    <p:cond delay="0"/>
                                  </p:stCondLst>
                                  <p:childTnLst>
                                    <p:set>
                                      <p:cBhvr>
                                        <p:cTn id="27" dur="1" fill="hold">
                                          <p:stCondLst>
                                            <p:cond delay="0"/>
                                          </p:stCondLst>
                                        </p:cTn>
                                        <p:tgtEl>
                                          <p:spTgt spid="6">
                                            <p:graphicEl>
                                              <a:dgm id="{7494EA28-0AB8-4A02-9CF6-11B8A4B17C35}"/>
                                            </p:graphicEl>
                                          </p:spTgt>
                                        </p:tgtEl>
                                        <p:attrNameLst>
                                          <p:attrName>style.visibility</p:attrName>
                                        </p:attrNameLst>
                                      </p:cBhvr>
                                      <p:to>
                                        <p:strVal val="visible"/>
                                      </p:to>
                                    </p:set>
                                    <p:animEffect transition="in" filter="wipe(left)">
                                      <p:cBhvr>
                                        <p:cTn id="28" dur="500"/>
                                        <p:tgtEl>
                                          <p:spTgt spid="6">
                                            <p:graphicEl>
                                              <a:dgm id="{7494EA28-0AB8-4A02-9CF6-11B8A4B17C35}"/>
                                            </p:graphicEl>
                                          </p:spTgt>
                                        </p:tgtEl>
                                      </p:cBhvr>
                                    </p:animEffect>
                                  </p:childTnLst>
                                </p:cTn>
                              </p:par>
                              <p:par>
                                <p:cTn id="29" presetID="22" presetClass="entr" presetSubtype="8" fill="hold" grpId="0" nodeType="withEffect">
                                  <p:stCondLst>
                                    <p:cond delay="0"/>
                                  </p:stCondLst>
                                  <p:childTnLst>
                                    <p:set>
                                      <p:cBhvr>
                                        <p:cTn id="30" dur="1" fill="hold">
                                          <p:stCondLst>
                                            <p:cond delay="0"/>
                                          </p:stCondLst>
                                        </p:cTn>
                                        <p:tgtEl>
                                          <p:spTgt spid="6">
                                            <p:graphicEl>
                                              <a:dgm id="{8ECA1569-5CA0-4039-81A1-FEC5A7FF82E6}"/>
                                            </p:graphicEl>
                                          </p:spTgt>
                                        </p:tgtEl>
                                        <p:attrNameLst>
                                          <p:attrName>style.visibility</p:attrName>
                                        </p:attrNameLst>
                                      </p:cBhvr>
                                      <p:to>
                                        <p:strVal val="visible"/>
                                      </p:to>
                                    </p:set>
                                    <p:animEffect transition="in" filter="wipe(left)">
                                      <p:cBhvr>
                                        <p:cTn id="31" dur="500"/>
                                        <p:tgtEl>
                                          <p:spTgt spid="6">
                                            <p:graphicEl>
                                              <a:dgm id="{8ECA1569-5CA0-4039-81A1-FEC5A7FF82E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grpId="0" nodeType="clickEffect">
                                  <p:stCondLst>
                                    <p:cond delay="0"/>
                                  </p:stCondLst>
                                  <p:childTnLst>
                                    <p:set>
                                      <p:cBhvr>
                                        <p:cTn id="35" dur="1" fill="hold">
                                          <p:stCondLst>
                                            <p:cond delay="0"/>
                                          </p:stCondLst>
                                        </p:cTn>
                                        <p:tgtEl>
                                          <p:spTgt spid="6">
                                            <p:graphicEl>
                                              <a:dgm id="{C5808F45-5A10-49AD-8D12-B6C18550D98F}"/>
                                            </p:graphicEl>
                                          </p:spTgt>
                                        </p:tgtEl>
                                        <p:attrNameLst>
                                          <p:attrName>style.visibility</p:attrName>
                                        </p:attrNameLst>
                                      </p:cBhvr>
                                      <p:to>
                                        <p:strVal val="visible"/>
                                      </p:to>
                                    </p:set>
                                    <p:animEffect transition="in" filter="wipe(left)">
                                      <p:cBhvr>
                                        <p:cTn id="36" dur="500"/>
                                        <p:tgtEl>
                                          <p:spTgt spid="6">
                                            <p:graphicEl>
                                              <a:dgm id="{C5808F45-5A10-49AD-8D12-B6C18550D98F}"/>
                                            </p:graphicEl>
                                          </p:spTgt>
                                        </p:tgtEl>
                                      </p:cBhvr>
                                    </p:animEffect>
                                  </p:childTnLst>
                                </p:cTn>
                              </p:par>
                              <p:par>
                                <p:cTn id="37" presetID="22" presetClass="entr" presetSubtype="8" fill="hold" grpId="0" nodeType="withEffect">
                                  <p:stCondLst>
                                    <p:cond delay="0"/>
                                  </p:stCondLst>
                                  <p:childTnLst>
                                    <p:set>
                                      <p:cBhvr>
                                        <p:cTn id="38" dur="1" fill="hold">
                                          <p:stCondLst>
                                            <p:cond delay="0"/>
                                          </p:stCondLst>
                                        </p:cTn>
                                        <p:tgtEl>
                                          <p:spTgt spid="6">
                                            <p:graphicEl>
                                              <a:dgm id="{D3FA1FAD-D52A-4D6F-982E-26AF65B60DF5}"/>
                                            </p:graphicEl>
                                          </p:spTgt>
                                        </p:tgtEl>
                                        <p:attrNameLst>
                                          <p:attrName>style.visibility</p:attrName>
                                        </p:attrNameLst>
                                      </p:cBhvr>
                                      <p:to>
                                        <p:strVal val="visible"/>
                                      </p:to>
                                    </p:set>
                                    <p:animEffect transition="in" filter="wipe(left)">
                                      <p:cBhvr>
                                        <p:cTn id="39" dur="500"/>
                                        <p:tgtEl>
                                          <p:spTgt spid="6">
                                            <p:graphicEl>
                                              <a:dgm id="{D3FA1FAD-D52A-4D6F-982E-26AF65B60DF5}"/>
                                            </p:graphicEl>
                                          </p:spTgt>
                                        </p:tgtEl>
                                      </p:cBhvr>
                                    </p:animEffect>
                                  </p:childTnLst>
                                </p:cTn>
                              </p:par>
                              <p:par>
                                <p:cTn id="40" presetID="22" presetClass="entr" presetSubtype="8" fill="hold" grpId="0" nodeType="withEffect">
                                  <p:stCondLst>
                                    <p:cond delay="0"/>
                                  </p:stCondLst>
                                  <p:childTnLst>
                                    <p:set>
                                      <p:cBhvr>
                                        <p:cTn id="41" dur="1" fill="hold">
                                          <p:stCondLst>
                                            <p:cond delay="0"/>
                                          </p:stCondLst>
                                        </p:cTn>
                                        <p:tgtEl>
                                          <p:spTgt spid="6">
                                            <p:graphicEl>
                                              <a:dgm id="{54FF9FAC-8059-4FD6-AFE8-40A531A82715}"/>
                                            </p:graphicEl>
                                          </p:spTgt>
                                        </p:tgtEl>
                                        <p:attrNameLst>
                                          <p:attrName>style.visibility</p:attrName>
                                        </p:attrNameLst>
                                      </p:cBhvr>
                                      <p:to>
                                        <p:strVal val="visible"/>
                                      </p:to>
                                    </p:set>
                                    <p:animEffect transition="in" filter="wipe(left)">
                                      <p:cBhvr>
                                        <p:cTn id="42" dur="500"/>
                                        <p:tgtEl>
                                          <p:spTgt spid="6">
                                            <p:graphicEl>
                                              <a:dgm id="{54FF9FAC-8059-4FD6-AFE8-40A531A82715}"/>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8" fill="hold" grpId="0" nodeType="clickEffect">
                                  <p:stCondLst>
                                    <p:cond delay="0"/>
                                  </p:stCondLst>
                                  <p:childTnLst>
                                    <p:set>
                                      <p:cBhvr>
                                        <p:cTn id="46" dur="1" fill="hold">
                                          <p:stCondLst>
                                            <p:cond delay="0"/>
                                          </p:stCondLst>
                                        </p:cTn>
                                        <p:tgtEl>
                                          <p:spTgt spid="6">
                                            <p:graphicEl>
                                              <a:dgm id="{C176EE5B-1BDC-4F9A-8671-209DB7654E97}"/>
                                            </p:graphicEl>
                                          </p:spTgt>
                                        </p:tgtEl>
                                        <p:attrNameLst>
                                          <p:attrName>style.visibility</p:attrName>
                                        </p:attrNameLst>
                                      </p:cBhvr>
                                      <p:to>
                                        <p:strVal val="visible"/>
                                      </p:to>
                                    </p:set>
                                    <p:animEffect transition="in" filter="wipe(left)">
                                      <p:cBhvr>
                                        <p:cTn id="47" dur="500"/>
                                        <p:tgtEl>
                                          <p:spTgt spid="6">
                                            <p:graphicEl>
                                              <a:dgm id="{C176EE5B-1BDC-4F9A-8671-209DB7654E97}"/>
                                            </p:graphicEl>
                                          </p:spTgt>
                                        </p:tgtEl>
                                      </p:cBhvr>
                                    </p:animEffect>
                                  </p:childTnLst>
                                </p:cTn>
                              </p:par>
                              <p:par>
                                <p:cTn id="48" presetID="22" presetClass="entr" presetSubtype="8" fill="hold" grpId="0" nodeType="withEffect">
                                  <p:stCondLst>
                                    <p:cond delay="0"/>
                                  </p:stCondLst>
                                  <p:childTnLst>
                                    <p:set>
                                      <p:cBhvr>
                                        <p:cTn id="49" dur="1" fill="hold">
                                          <p:stCondLst>
                                            <p:cond delay="0"/>
                                          </p:stCondLst>
                                        </p:cTn>
                                        <p:tgtEl>
                                          <p:spTgt spid="6">
                                            <p:graphicEl>
                                              <a:dgm id="{C7417E1B-4AD3-4293-B28A-412D5C3A29DC}"/>
                                            </p:graphicEl>
                                          </p:spTgt>
                                        </p:tgtEl>
                                        <p:attrNameLst>
                                          <p:attrName>style.visibility</p:attrName>
                                        </p:attrNameLst>
                                      </p:cBhvr>
                                      <p:to>
                                        <p:strVal val="visible"/>
                                      </p:to>
                                    </p:set>
                                    <p:animEffect transition="in" filter="wipe(left)">
                                      <p:cBhvr>
                                        <p:cTn id="50" dur="500"/>
                                        <p:tgtEl>
                                          <p:spTgt spid="6">
                                            <p:graphicEl>
                                              <a:dgm id="{C7417E1B-4AD3-4293-B28A-412D5C3A29DC}"/>
                                            </p:graphicEl>
                                          </p:spTgt>
                                        </p:tgtEl>
                                      </p:cBhvr>
                                    </p:animEffect>
                                  </p:childTnLst>
                                </p:cTn>
                              </p:par>
                              <p:par>
                                <p:cTn id="51" presetID="22" presetClass="entr" presetSubtype="8" fill="hold" grpId="0" nodeType="withEffect">
                                  <p:stCondLst>
                                    <p:cond delay="0"/>
                                  </p:stCondLst>
                                  <p:childTnLst>
                                    <p:set>
                                      <p:cBhvr>
                                        <p:cTn id="52" dur="1" fill="hold">
                                          <p:stCondLst>
                                            <p:cond delay="0"/>
                                          </p:stCondLst>
                                        </p:cTn>
                                        <p:tgtEl>
                                          <p:spTgt spid="6">
                                            <p:graphicEl>
                                              <a:dgm id="{ECB14BAE-660F-440D-B238-9DFAED7E9C26}"/>
                                            </p:graphicEl>
                                          </p:spTgt>
                                        </p:tgtEl>
                                        <p:attrNameLst>
                                          <p:attrName>style.visibility</p:attrName>
                                        </p:attrNameLst>
                                      </p:cBhvr>
                                      <p:to>
                                        <p:strVal val="visible"/>
                                      </p:to>
                                    </p:set>
                                    <p:animEffect transition="in" filter="wipe(left)">
                                      <p:cBhvr>
                                        <p:cTn id="53" dur="500"/>
                                        <p:tgtEl>
                                          <p:spTgt spid="6">
                                            <p:graphicEl>
                                              <a:dgm id="{ECB14BAE-660F-440D-B238-9DFAED7E9C26}"/>
                                            </p:graphicEl>
                                          </p:spTgt>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8" fill="hold" grpId="0" nodeType="clickEffect">
                                  <p:stCondLst>
                                    <p:cond delay="0"/>
                                  </p:stCondLst>
                                  <p:childTnLst>
                                    <p:set>
                                      <p:cBhvr>
                                        <p:cTn id="57" dur="1" fill="hold">
                                          <p:stCondLst>
                                            <p:cond delay="0"/>
                                          </p:stCondLst>
                                        </p:cTn>
                                        <p:tgtEl>
                                          <p:spTgt spid="6">
                                            <p:graphicEl>
                                              <a:dgm id="{3BF9AA76-2FE7-4ECD-B9F0-174817B7CABD}"/>
                                            </p:graphicEl>
                                          </p:spTgt>
                                        </p:tgtEl>
                                        <p:attrNameLst>
                                          <p:attrName>style.visibility</p:attrName>
                                        </p:attrNameLst>
                                      </p:cBhvr>
                                      <p:to>
                                        <p:strVal val="visible"/>
                                      </p:to>
                                    </p:set>
                                    <p:animEffect transition="in" filter="wipe(left)">
                                      <p:cBhvr>
                                        <p:cTn id="58" dur="500"/>
                                        <p:tgtEl>
                                          <p:spTgt spid="6">
                                            <p:graphicEl>
                                              <a:dgm id="{3BF9AA76-2FE7-4ECD-B9F0-174817B7CABD}"/>
                                            </p:graphicEl>
                                          </p:spTgt>
                                        </p:tgtEl>
                                      </p:cBhvr>
                                    </p:animEffect>
                                  </p:childTnLst>
                                </p:cTn>
                              </p:par>
                              <p:par>
                                <p:cTn id="59" presetID="22" presetClass="entr" presetSubtype="8" fill="hold" grpId="0" nodeType="withEffect">
                                  <p:stCondLst>
                                    <p:cond delay="0"/>
                                  </p:stCondLst>
                                  <p:childTnLst>
                                    <p:set>
                                      <p:cBhvr>
                                        <p:cTn id="60" dur="1" fill="hold">
                                          <p:stCondLst>
                                            <p:cond delay="0"/>
                                          </p:stCondLst>
                                        </p:cTn>
                                        <p:tgtEl>
                                          <p:spTgt spid="6">
                                            <p:graphicEl>
                                              <a:dgm id="{FB916694-4F06-40FF-AB54-B882FAA44351}"/>
                                            </p:graphicEl>
                                          </p:spTgt>
                                        </p:tgtEl>
                                        <p:attrNameLst>
                                          <p:attrName>style.visibility</p:attrName>
                                        </p:attrNameLst>
                                      </p:cBhvr>
                                      <p:to>
                                        <p:strVal val="visible"/>
                                      </p:to>
                                    </p:set>
                                    <p:animEffect transition="in" filter="wipe(left)">
                                      <p:cBhvr>
                                        <p:cTn id="61" dur="500"/>
                                        <p:tgtEl>
                                          <p:spTgt spid="6">
                                            <p:graphicEl>
                                              <a:dgm id="{FB916694-4F06-40FF-AB54-B882FAA44351}"/>
                                            </p:graphicEl>
                                          </p:spTgt>
                                        </p:tgtEl>
                                      </p:cBhvr>
                                    </p:animEffect>
                                  </p:childTnLst>
                                </p:cTn>
                              </p:par>
                              <p:par>
                                <p:cTn id="62" presetID="22" presetClass="entr" presetSubtype="8" fill="hold" grpId="0" nodeType="withEffect">
                                  <p:stCondLst>
                                    <p:cond delay="0"/>
                                  </p:stCondLst>
                                  <p:childTnLst>
                                    <p:set>
                                      <p:cBhvr>
                                        <p:cTn id="63" dur="1" fill="hold">
                                          <p:stCondLst>
                                            <p:cond delay="0"/>
                                          </p:stCondLst>
                                        </p:cTn>
                                        <p:tgtEl>
                                          <p:spTgt spid="6">
                                            <p:graphicEl>
                                              <a:dgm id="{DE845532-29F5-4F53-B762-9CAE2CB15FFB}"/>
                                            </p:graphicEl>
                                          </p:spTgt>
                                        </p:tgtEl>
                                        <p:attrNameLst>
                                          <p:attrName>style.visibility</p:attrName>
                                        </p:attrNameLst>
                                      </p:cBhvr>
                                      <p:to>
                                        <p:strVal val="visible"/>
                                      </p:to>
                                    </p:set>
                                    <p:animEffect transition="in" filter="wipe(left)">
                                      <p:cBhvr>
                                        <p:cTn id="64" dur="500"/>
                                        <p:tgtEl>
                                          <p:spTgt spid="6">
                                            <p:graphicEl>
                                              <a:dgm id="{DE845532-29F5-4F53-B762-9CAE2CB15FFB}"/>
                                            </p:graphicEl>
                                          </p:spTgt>
                                        </p:tgtEl>
                                      </p:cBhvr>
                                    </p:animEffect>
                                  </p:childTnLst>
                                </p:cTn>
                              </p:par>
                            </p:childTnLst>
                          </p:cTn>
                        </p:par>
                      </p:childTnLst>
                    </p:cTn>
                  </p:par>
                  <p:par>
                    <p:cTn id="65" fill="hold">
                      <p:stCondLst>
                        <p:cond delay="indefinite"/>
                      </p:stCondLst>
                      <p:childTnLst>
                        <p:par>
                          <p:cTn id="66" fill="hold">
                            <p:stCondLst>
                              <p:cond delay="0"/>
                            </p:stCondLst>
                            <p:childTnLst>
                              <p:par>
                                <p:cTn id="67" presetID="22" presetClass="entr" presetSubtype="8" fill="hold" grpId="0" nodeType="clickEffect">
                                  <p:stCondLst>
                                    <p:cond delay="0"/>
                                  </p:stCondLst>
                                  <p:childTnLst>
                                    <p:set>
                                      <p:cBhvr>
                                        <p:cTn id="68" dur="1" fill="hold">
                                          <p:stCondLst>
                                            <p:cond delay="0"/>
                                          </p:stCondLst>
                                        </p:cTn>
                                        <p:tgtEl>
                                          <p:spTgt spid="6">
                                            <p:graphicEl>
                                              <a:dgm id="{C67FCA1F-DD84-486D-80A0-59586A106596}"/>
                                            </p:graphicEl>
                                          </p:spTgt>
                                        </p:tgtEl>
                                        <p:attrNameLst>
                                          <p:attrName>style.visibility</p:attrName>
                                        </p:attrNameLst>
                                      </p:cBhvr>
                                      <p:to>
                                        <p:strVal val="visible"/>
                                      </p:to>
                                    </p:set>
                                    <p:animEffect transition="in" filter="wipe(left)">
                                      <p:cBhvr>
                                        <p:cTn id="69" dur="500"/>
                                        <p:tgtEl>
                                          <p:spTgt spid="6">
                                            <p:graphicEl>
                                              <a:dgm id="{C67FCA1F-DD84-486D-80A0-59586A106596}"/>
                                            </p:graphicEl>
                                          </p:spTgt>
                                        </p:tgtEl>
                                      </p:cBhvr>
                                    </p:animEffect>
                                  </p:childTnLst>
                                </p:cTn>
                              </p:par>
                              <p:par>
                                <p:cTn id="70" presetID="22" presetClass="entr" presetSubtype="8" fill="hold" grpId="0" nodeType="withEffect">
                                  <p:stCondLst>
                                    <p:cond delay="0"/>
                                  </p:stCondLst>
                                  <p:childTnLst>
                                    <p:set>
                                      <p:cBhvr>
                                        <p:cTn id="71" dur="1" fill="hold">
                                          <p:stCondLst>
                                            <p:cond delay="0"/>
                                          </p:stCondLst>
                                        </p:cTn>
                                        <p:tgtEl>
                                          <p:spTgt spid="6">
                                            <p:graphicEl>
                                              <a:dgm id="{B3F229EE-F05A-45ED-A30E-791FA600C5A0}"/>
                                            </p:graphicEl>
                                          </p:spTgt>
                                        </p:tgtEl>
                                        <p:attrNameLst>
                                          <p:attrName>style.visibility</p:attrName>
                                        </p:attrNameLst>
                                      </p:cBhvr>
                                      <p:to>
                                        <p:strVal val="visible"/>
                                      </p:to>
                                    </p:set>
                                    <p:animEffect transition="in" filter="wipe(left)">
                                      <p:cBhvr>
                                        <p:cTn id="72" dur="500"/>
                                        <p:tgtEl>
                                          <p:spTgt spid="6">
                                            <p:graphicEl>
                                              <a:dgm id="{B3F229EE-F05A-45ED-A30E-791FA600C5A0}"/>
                                            </p:graphicEl>
                                          </p:spTgt>
                                        </p:tgtEl>
                                      </p:cBhvr>
                                    </p:animEffect>
                                  </p:childTnLst>
                                </p:cTn>
                              </p:par>
                              <p:par>
                                <p:cTn id="73" presetID="22" presetClass="entr" presetSubtype="8" fill="hold" grpId="0" nodeType="withEffect">
                                  <p:stCondLst>
                                    <p:cond delay="0"/>
                                  </p:stCondLst>
                                  <p:childTnLst>
                                    <p:set>
                                      <p:cBhvr>
                                        <p:cTn id="74" dur="1" fill="hold">
                                          <p:stCondLst>
                                            <p:cond delay="0"/>
                                          </p:stCondLst>
                                        </p:cTn>
                                        <p:tgtEl>
                                          <p:spTgt spid="6">
                                            <p:graphicEl>
                                              <a:dgm id="{0B50E667-A3C6-42D5-B127-D9D3360C4AF9}"/>
                                            </p:graphicEl>
                                          </p:spTgt>
                                        </p:tgtEl>
                                        <p:attrNameLst>
                                          <p:attrName>style.visibility</p:attrName>
                                        </p:attrNameLst>
                                      </p:cBhvr>
                                      <p:to>
                                        <p:strVal val="visible"/>
                                      </p:to>
                                    </p:set>
                                    <p:animEffect transition="in" filter="wipe(left)">
                                      <p:cBhvr>
                                        <p:cTn id="75" dur="500"/>
                                        <p:tgtEl>
                                          <p:spTgt spid="6">
                                            <p:graphicEl>
                                              <a:dgm id="{0B50E667-A3C6-42D5-B127-D9D3360C4AF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C42B89-4A84-512F-A720-9055DC4186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6455A1-A3E8-B3CF-ED91-FDEAC5E8E33F}"/>
              </a:ext>
            </a:extLst>
          </p:cNvPr>
          <p:cNvSpPr>
            <a:spLocks noGrp="1"/>
          </p:cNvSpPr>
          <p:nvPr>
            <p:ph type="title"/>
          </p:nvPr>
        </p:nvSpPr>
        <p:spPr>
          <a:xfrm>
            <a:off x="242792" y="-40694"/>
            <a:ext cx="11481847" cy="1325563"/>
          </a:xfrm>
        </p:spPr>
        <p:txBody>
          <a:bodyPr>
            <a:normAutofit/>
          </a:bodyPr>
          <a:lstStyle/>
          <a:p>
            <a:pPr algn="ctr"/>
            <a:r>
              <a:rPr lang="en-GB" sz="3200" b="1" dirty="0">
                <a:latin typeface="Aptos" panose="020B0004020202020204" pitchFamily="34" charset="0"/>
              </a:rPr>
              <a:t>Is Your Workbook Ready? 📘</a:t>
            </a:r>
          </a:p>
        </p:txBody>
      </p:sp>
      <p:sp>
        <p:nvSpPr>
          <p:cNvPr id="5" name="Rectangle 4">
            <a:extLst>
              <a:ext uri="{FF2B5EF4-FFF2-40B4-BE49-F238E27FC236}">
                <a16:creationId xmlns:a16="http://schemas.microsoft.com/office/drawing/2014/main" id="{27C3A281-E1A7-055F-9DF2-11A98513624D}"/>
              </a:ext>
            </a:extLst>
          </p:cNvPr>
          <p:cNvSpPr/>
          <p:nvPr/>
        </p:nvSpPr>
        <p:spPr>
          <a:xfrm>
            <a:off x="-1" y="5664715"/>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Content Placeholder 3">
            <a:extLst>
              <a:ext uri="{FF2B5EF4-FFF2-40B4-BE49-F238E27FC236}">
                <a16:creationId xmlns:a16="http://schemas.microsoft.com/office/drawing/2014/main" id="{9E8FB495-985C-7B54-390E-2C172E9F8CC3}"/>
              </a:ext>
            </a:extLst>
          </p:cNvPr>
          <p:cNvSpPr>
            <a:spLocks noGrp="1"/>
          </p:cNvSpPr>
          <p:nvPr>
            <p:ph idx="1"/>
          </p:nvPr>
        </p:nvSpPr>
        <p:spPr>
          <a:xfrm>
            <a:off x="337899" y="1225811"/>
            <a:ext cx="5758101" cy="4910455"/>
          </a:xfrm>
        </p:spPr>
        <p:txBody>
          <a:bodyPr>
            <a:normAutofit fontScale="55000" lnSpcReduction="20000"/>
          </a:bodyPr>
          <a:lstStyle/>
          <a:p>
            <a:pPr marL="0" indent="0">
              <a:buNone/>
            </a:pPr>
            <a:r>
              <a:rPr lang="en-GB" b="1" dirty="0">
                <a:latin typeface="Aptos" panose="020B0004020202020204" pitchFamily="34" charset="0"/>
              </a:rPr>
              <a:t>Check your progress before starting Chapter 3</a:t>
            </a:r>
            <a:br>
              <a:rPr lang="en-GB" b="1" dirty="0">
                <a:latin typeface="Aptos" panose="020B0004020202020204" pitchFamily="34" charset="0"/>
              </a:rPr>
            </a:br>
            <a:endParaRPr lang="en-GB" b="1" dirty="0">
              <a:latin typeface="Aptos" panose="020B0004020202020204" pitchFamily="34" charset="0"/>
            </a:endParaRPr>
          </a:p>
          <a:p>
            <a:pPr marL="0" indent="0">
              <a:buNone/>
            </a:pPr>
            <a:r>
              <a:rPr lang="en-GB" b="1" dirty="0">
                <a:latin typeface="Aptos" panose="020B0004020202020204" pitchFamily="34" charset="0"/>
              </a:rPr>
              <a:t>Stage 1:</a:t>
            </a:r>
            <a:r>
              <a:rPr lang="en-GB" dirty="0">
                <a:latin typeface="Aptos" panose="020B0004020202020204" pitchFamily="34" charset="0"/>
              </a:rPr>
              <a:t> </a:t>
            </a:r>
          </a:p>
          <a:p>
            <a:pPr marL="0" indent="0">
              <a:lnSpc>
                <a:spcPct val="170000"/>
              </a:lnSpc>
              <a:buNone/>
            </a:pPr>
            <a:r>
              <a:rPr lang="en-GB" dirty="0">
                <a:latin typeface="Aptos" panose="020B0004020202020204" pitchFamily="34" charset="0"/>
              </a:rPr>
              <a:t>☐ I have recorded and evaluated 10 sources using CRAAP.</a:t>
            </a:r>
            <a:br>
              <a:rPr lang="en-GB" dirty="0">
                <a:latin typeface="Aptos" panose="020B0004020202020204" pitchFamily="34" charset="0"/>
              </a:rPr>
            </a:br>
            <a:r>
              <a:rPr lang="en-GB" dirty="0">
                <a:latin typeface="Aptos" panose="020B0004020202020204" pitchFamily="34" charset="0"/>
              </a:rPr>
              <a:t>☐ I have selected my </a:t>
            </a:r>
            <a:r>
              <a:rPr lang="en-GB" b="1" dirty="0">
                <a:latin typeface="Aptos" panose="020B0004020202020204" pitchFamily="34" charset="0"/>
              </a:rPr>
              <a:t>five strongest sources</a:t>
            </a:r>
            <a:r>
              <a:rPr lang="en-GB" dirty="0">
                <a:latin typeface="Aptos" panose="020B0004020202020204" pitchFamily="34" charset="0"/>
              </a:rPr>
              <a:t>.</a:t>
            </a:r>
          </a:p>
          <a:p>
            <a:pPr marL="0" indent="0">
              <a:buNone/>
            </a:pPr>
            <a:br>
              <a:rPr lang="en-GB" dirty="0">
                <a:latin typeface="Aptos" panose="020B0004020202020204" pitchFamily="34" charset="0"/>
              </a:rPr>
            </a:br>
            <a:r>
              <a:rPr lang="en-GB" b="1" dirty="0">
                <a:latin typeface="Aptos" panose="020B0004020202020204" pitchFamily="34" charset="0"/>
              </a:rPr>
              <a:t>Stage 2:</a:t>
            </a:r>
            <a:r>
              <a:rPr lang="en-GB" dirty="0">
                <a:latin typeface="Aptos" panose="020B0004020202020204" pitchFamily="34" charset="0"/>
              </a:rPr>
              <a:t> </a:t>
            </a:r>
          </a:p>
          <a:p>
            <a:pPr marL="0" indent="0">
              <a:lnSpc>
                <a:spcPct val="170000"/>
              </a:lnSpc>
              <a:buNone/>
            </a:pPr>
            <a:r>
              <a:rPr lang="en-GB" dirty="0">
                <a:latin typeface="Aptos" panose="020B0004020202020204" pitchFamily="34" charset="0"/>
              </a:rPr>
              <a:t>☐ I have completed at least one analysis row for each selected source.</a:t>
            </a:r>
            <a:br>
              <a:rPr lang="en-GB" dirty="0">
                <a:latin typeface="Aptos" panose="020B0004020202020204" pitchFamily="34" charset="0"/>
              </a:rPr>
            </a:br>
            <a:r>
              <a:rPr lang="en-GB" dirty="0">
                <a:latin typeface="Aptos" panose="020B0004020202020204" pitchFamily="34" charset="0"/>
              </a:rPr>
              <a:t>☐ I have recorded the method, sample, strengths and limitations.</a:t>
            </a:r>
            <a:br>
              <a:rPr lang="en-GB" dirty="0">
                <a:latin typeface="Aptos" panose="020B0004020202020204" pitchFamily="34" charset="0"/>
              </a:rPr>
            </a:br>
            <a:r>
              <a:rPr lang="en-GB" dirty="0">
                <a:latin typeface="Aptos" panose="020B0004020202020204" pitchFamily="34" charset="0"/>
              </a:rPr>
              <a:t>☐ I have identified useful keywords and related ideas.</a:t>
            </a:r>
          </a:p>
          <a:p>
            <a:pPr marL="0" indent="0">
              <a:buNone/>
            </a:pPr>
            <a:br>
              <a:rPr lang="en-GB" dirty="0">
                <a:latin typeface="Aptos" panose="020B0004020202020204" pitchFamily="34" charset="0"/>
              </a:rPr>
            </a:br>
            <a:r>
              <a:rPr lang="en-GB" b="1" dirty="0">
                <a:latin typeface="Aptos" panose="020B0004020202020204" pitchFamily="34" charset="0"/>
              </a:rPr>
              <a:t>Stage 3:</a:t>
            </a:r>
            <a:r>
              <a:rPr lang="en-GB" dirty="0">
                <a:latin typeface="Aptos" panose="020B0004020202020204" pitchFamily="34" charset="0"/>
              </a:rPr>
              <a:t> </a:t>
            </a:r>
          </a:p>
          <a:p>
            <a:pPr marL="0" indent="0">
              <a:lnSpc>
                <a:spcPct val="170000"/>
              </a:lnSpc>
              <a:buNone/>
            </a:pPr>
            <a:r>
              <a:rPr lang="en-GB" dirty="0">
                <a:latin typeface="Aptos" panose="020B0004020202020204" pitchFamily="34" charset="0"/>
              </a:rPr>
              <a:t>☐ I have developed at least two or three possible themes.</a:t>
            </a:r>
            <a:br>
              <a:rPr lang="en-GB" dirty="0">
                <a:latin typeface="Aptos" panose="020B0004020202020204" pitchFamily="34" charset="0"/>
              </a:rPr>
            </a:br>
            <a:r>
              <a:rPr lang="en-GB" dirty="0">
                <a:latin typeface="Aptos" panose="020B0004020202020204" pitchFamily="34" charset="0"/>
              </a:rPr>
              <a:t>☐ I have recorded the full Harvard references for my 10 sources.</a:t>
            </a:r>
          </a:p>
          <a:p>
            <a:endParaRPr lang="en-GB" dirty="0">
              <a:latin typeface="Aptos" panose="020B0004020202020204" pitchFamily="34" charset="0"/>
            </a:endParaRPr>
          </a:p>
        </p:txBody>
      </p:sp>
      <p:cxnSp>
        <p:nvCxnSpPr>
          <p:cNvPr id="8" name="Straight Connector 7">
            <a:extLst>
              <a:ext uri="{FF2B5EF4-FFF2-40B4-BE49-F238E27FC236}">
                <a16:creationId xmlns:a16="http://schemas.microsoft.com/office/drawing/2014/main" id="{AC909DFE-2B0A-C236-5111-EDF07B753C70}"/>
              </a:ext>
            </a:extLst>
          </p:cNvPr>
          <p:cNvCxnSpPr>
            <a:cxnSpLocks/>
          </p:cNvCxnSpPr>
          <p:nvPr/>
        </p:nvCxnSpPr>
        <p:spPr>
          <a:xfrm>
            <a:off x="5994400" y="1036320"/>
            <a:ext cx="0" cy="5283200"/>
          </a:xfrm>
          <a:prstGeom prst="line">
            <a:avLst/>
          </a:prstGeom>
          <a:ln w="38100">
            <a:solidFill>
              <a:srgbClr val="004F9F"/>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B3012E2-F556-176F-9384-4DA88538EF22}"/>
              </a:ext>
            </a:extLst>
          </p:cNvPr>
          <p:cNvCxnSpPr>
            <a:cxnSpLocks/>
          </p:cNvCxnSpPr>
          <p:nvPr/>
        </p:nvCxnSpPr>
        <p:spPr>
          <a:xfrm>
            <a:off x="6004560" y="3681039"/>
            <a:ext cx="5853208" cy="27361"/>
          </a:xfrm>
          <a:prstGeom prst="line">
            <a:avLst/>
          </a:prstGeom>
          <a:ln w="38100">
            <a:solidFill>
              <a:srgbClr val="004F9F"/>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67D0897-F843-938E-2793-F355BEDC584A}"/>
              </a:ext>
            </a:extLst>
          </p:cNvPr>
          <p:cNvSpPr txBox="1"/>
          <p:nvPr/>
        </p:nvSpPr>
        <p:spPr>
          <a:xfrm>
            <a:off x="6355184" y="1114456"/>
            <a:ext cx="5530706" cy="2314544"/>
          </a:xfrm>
          <a:prstGeom prst="rect">
            <a:avLst/>
          </a:prstGeom>
          <a:noFill/>
        </p:spPr>
        <p:txBody>
          <a:bodyPr wrap="square">
            <a:spAutoFit/>
          </a:bodyPr>
          <a:lstStyle/>
          <a:p>
            <a:pPr>
              <a:lnSpc>
                <a:spcPct val="150000"/>
              </a:lnSpc>
              <a:buNone/>
            </a:pPr>
            <a:r>
              <a:rPr lang="en-GB" sz="1600" b="1" dirty="0">
                <a:latin typeface="Aptos" panose="020B0004020202020204" pitchFamily="34" charset="0"/>
              </a:rPr>
              <a:t>Route A: My Workbook Is Complete ✅</a:t>
            </a:r>
          </a:p>
          <a:p>
            <a:pPr>
              <a:lnSpc>
                <a:spcPct val="150000"/>
              </a:lnSpc>
              <a:buNone/>
            </a:pPr>
            <a:r>
              <a:rPr lang="en-GB" sz="1600" dirty="0">
                <a:latin typeface="Aptos" panose="020B0004020202020204" pitchFamily="34" charset="0"/>
              </a:rPr>
              <a:t>You are ready to begin planning and writing Chapter 3.</a:t>
            </a:r>
          </a:p>
          <a:p>
            <a:pPr>
              <a:lnSpc>
                <a:spcPct val="150000"/>
              </a:lnSpc>
              <a:buNone/>
            </a:pPr>
            <a:r>
              <a:rPr lang="en-GB" sz="1600" dirty="0">
                <a:latin typeface="Aptos" panose="020B0004020202020204" pitchFamily="34" charset="0"/>
              </a:rPr>
              <a:t>Open your:</a:t>
            </a:r>
          </a:p>
          <a:p>
            <a:pPr marL="342900" lvl="0" indent="-342900">
              <a:lnSpc>
                <a:spcPct val="150000"/>
              </a:lnSpc>
              <a:buFont typeface="Arial" panose="020B0604020202020204" pitchFamily="34" charset="0"/>
              <a:buChar char="•"/>
            </a:pPr>
            <a:r>
              <a:rPr lang="en-GB" sz="1600" dirty="0">
                <a:latin typeface="Aptos" panose="020B0004020202020204" pitchFamily="34" charset="0"/>
              </a:rPr>
              <a:t>completed workbook</a:t>
            </a:r>
          </a:p>
          <a:p>
            <a:pPr marL="342900" lvl="0" indent="-342900">
              <a:lnSpc>
                <a:spcPct val="150000"/>
              </a:lnSpc>
              <a:buFont typeface="Arial" panose="020B0604020202020204" pitchFamily="34" charset="0"/>
              <a:buChar char="•"/>
            </a:pPr>
            <a:r>
              <a:rPr lang="en-GB" sz="1600" dirty="0">
                <a:latin typeface="Aptos" panose="020B0004020202020204" pitchFamily="34" charset="0"/>
              </a:rPr>
              <a:t>research title, aim and objectives</a:t>
            </a:r>
          </a:p>
          <a:p>
            <a:pPr marL="342900" lvl="0" indent="-342900">
              <a:lnSpc>
                <a:spcPct val="150000"/>
              </a:lnSpc>
              <a:buFont typeface="Arial" panose="020B0604020202020204" pitchFamily="34" charset="0"/>
              <a:buChar char="•"/>
            </a:pPr>
            <a:r>
              <a:rPr lang="en-GB" sz="1600" dirty="0">
                <a:latin typeface="Aptos" panose="020B0004020202020204" pitchFamily="34" charset="0"/>
              </a:rPr>
              <a:t>five selected sources</a:t>
            </a:r>
          </a:p>
        </p:txBody>
      </p:sp>
      <p:sp>
        <p:nvSpPr>
          <p:cNvPr id="18" name="TextBox 17">
            <a:extLst>
              <a:ext uri="{FF2B5EF4-FFF2-40B4-BE49-F238E27FC236}">
                <a16:creationId xmlns:a16="http://schemas.microsoft.com/office/drawing/2014/main" id="{E333CD7E-13CE-B463-ABF5-5336D901D62D}"/>
              </a:ext>
            </a:extLst>
          </p:cNvPr>
          <p:cNvSpPr txBox="1"/>
          <p:nvPr/>
        </p:nvSpPr>
        <p:spPr>
          <a:xfrm>
            <a:off x="6355184" y="3960439"/>
            <a:ext cx="6096000" cy="2272866"/>
          </a:xfrm>
          <a:prstGeom prst="rect">
            <a:avLst/>
          </a:prstGeom>
          <a:noFill/>
        </p:spPr>
        <p:txBody>
          <a:bodyPr wrap="square">
            <a:spAutoFit/>
          </a:bodyPr>
          <a:lstStyle/>
          <a:p>
            <a:pPr>
              <a:lnSpc>
                <a:spcPct val="150000"/>
              </a:lnSpc>
              <a:buNone/>
            </a:pPr>
            <a:r>
              <a:rPr lang="en-GB" sz="1600" b="1" dirty="0">
                <a:latin typeface="Aptos" panose="020B0004020202020204" pitchFamily="34" charset="0"/>
              </a:rPr>
              <a:t>Route B: My Workbook Is Incomplete 📝</a:t>
            </a:r>
          </a:p>
          <a:p>
            <a:pPr>
              <a:lnSpc>
                <a:spcPct val="150000"/>
              </a:lnSpc>
              <a:buNone/>
            </a:pPr>
            <a:r>
              <a:rPr lang="en-GB" sz="1600" dirty="0">
                <a:latin typeface="Aptos" panose="020B0004020202020204" pitchFamily="34" charset="0"/>
              </a:rPr>
              <a:t>Use today’s first workshop to complete the missing sections.</a:t>
            </a:r>
          </a:p>
          <a:p>
            <a:pPr marL="342900" lvl="0" indent="-342900">
              <a:lnSpc>
                <a:spcPct val="150000"/>
              </a:lnSpc>
              <a:buFont typeface="Arial" panose="020B0604020202020204" pitchFamily="34" charset="0"/>
              <a:buChar char="•"/>
            </a:pPr>
            <a:r>
              <a:rPr lang="en-GB" sz="1600" dirty="0">
                <a:latin typeface="Aptos" panose="020B0004020202020204" pitchFamily="34" charset="0"/>
              </a:rPr>
              <a:t>Identify exactly what is missing.</a:t>
            </a:r>
          </a:p>
          <a:p>
            <a:pPr marL="342900" lvl="0" indent="-342900">
              <a:lnSpc>
                <a:spcPct val="150000"/>
              </a:lnSpc>
              <a:buFont typeface="Arial" panose="020B0604020202020204" pitchFamily="34" charset="0"/>
              <a:buChar char="•"/>
            </a:pPr>
            <a:r>
              <a:rPr lang="en-GB" sz="1600" dirty="0">
                <a:latin typeface="Aptos" panose="020B0004020202020204" pitchFamily="34" charset="0"/>
              </a:rPr>
              <a:t>Continue from your current position.</a:t>
            </a:r>
          </a:p>
          <a:p>
            <a:pPr marL="342900" lvl="0" indent="-342900">
              <a:lnSpc>
                <a:spcPct val="150000"/>
              </a:lnSpc>
              <a:buFont typeface="Arial" panose="020B0604020202020204" pitchFamily="34" charset="0"/>
              <a:buChar char="•"/>
            </a:pPr>
            <a:r>
              <a:rPr lang="en-GB" sz="1600" dirty="0">
                <a:latin typeface="Aptos" panose="020B0004020202020204" pitchFamily="34" charset="0"/>
              </a:rPr>
              <a:t>Ask your lecturer for support if needed.</a:t>
            </a:r>
          </a:p>
          <a:p>
            <a:pPr marL="342900" lvl="0" indent="-342900">
              <a:lnSpc>
                <a:spcPct val="150000"/>
              </a:lnSpc>
              <a:buFont typeface="Arial" panose="020B0604020202020204" pitchFamily="34" charset="0"/>
              <a:buChar char="•"/>
            </a:pPr>
            <a:r>
              <a:rPr lang="en-GB" sz="1600" dirty="0">
                <a:latin typeface="Aptos" panose="020B0004020202020204" pitchFamily="34" charset="0"/>
              </a:rPr>
              <a:t>Begin Chapter 3 when the evidence is ready.</a:t>
            </a:r>
          </a:p>
        </p:txBody>
      </p:sp>
    </p:spTree>
    <p:extLst>
      <p:ext uri="{BB962C8B-B14F-4D97-AF65-F5344CB8AC3E}">
        <p14:creationId xmlns:p14="http://schemas.microsoft.com/office/powerpoint/2010/main" val="632391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539207-F32D-93AF-6186-E3E8EF547E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713F3A-323F-FEFA-AEFA-9405E4EEC63B}"/>
              </a:ext>
            </a:extLst>
          </p:cNvPr>
          <p:cNvSpPr>
            <a:spLocks noGrp="1"/>
          </p:cNvSpPr>
          <p:nvPr>
            <p:ph type="title"/>
          </p:nvPr>
        </p:nvSpPr>
        <p:spPr>
          <a:xfrm>
            <a:off x="242792" y="-168456"/>
            <a:ext cx="11481847" cy="1325563"/>
          </a:xfrm>
        </p:spPr>
        <p:txBody>
          <a:bodyPr>
            <a:normAutofit/>
          </a:bodyPr>
          <a:lstStyle/>
          <a:p>
            <a:pPr algn="ctr"/>
            <a:r>
              <a:rPr lang="en-GB" sz="3200" b="1" dirty="0">
                <a:latin typeface="Aptos" panose="020B0004020202020204" pitchFamily="34" charset="0"/>
              </a:rPr>
              <a:t>One Method, Two Pieces of Work </a:t>
            </a:r>
          </a:p>
        </p:txBody>
      </p:sp>
      <p:sp>
        <p:nvSpPr>
          <p:cNvPr id="5" name="Rectangle 4">
            <a:extLst>
              <a:ext uri="{FF2B5EF4-FFF2-40B4-BE49-F238E27FC236}">
                <a16:creationId xmlns:a16="http://schemas.microsoft.com/office/drawing/2014/main" id="{CFA1E46A-39B4-6786-F89C-1F7018303F36}"/>
              </a:ext>
            </a:extLst>
          </p:cNvPr>
          <p:cNvSpPr/>
          <p:nvPr/>
        </p:nvSpPr>
        <p:spPr>
          <a:xfrm>
            <a:off x="0" y="5690171"/>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1" name="Content Placeholder 10">
            <a:extLst>
              <a:ext uri="{FF2B5EF4-FFF2-40B4-BE49-F238E27FC236}">
                <a16:creationId xmlns:a16="http://schemas.microsoft.com/office/drawing/2014/main" id="{B9CCC9BA-6AEF-DCD5-2980-09785F8B2F6D}"/>
              </a:ext>
            </a:extLst>
          </p:cNvPr>
          <p:cNvGraphicFramePr>
            <a:graphicFrameLocks noGrp="1"/>
          </p:cNvGraphicFramePr>
          <p:nvPr>
            <p:ph idx="1"/>
            <p:extLst>
              <p:ext uri="{D42A27DB-BD31-4B8C-83A1-F6EECF244321}">
                <p14:modId xmlns:p14="http://schemas.microsoft.com/office/powerpoint/2010/main" val="3663392600"/>
              </p:ext>
            </p:extLst>
          </p:nvPr>
        </p:nvGraphicFramePr>
        <p:xfrm>
          <a:off x="90395" y="822394"/>
          <a:ext cx="5751607" cy="47249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8" name="Straight Connector 7">
            <a:extLst>
              <a:ext uri="{FF2B5EF4-FFF2-40B4-BE49-F238E27FC236}">
                <a16:creationId xmlns:a16="http://schemas.microsoft.com/office/drawing/2014/main" id="{232895FB-5352-A63C-907F-815DBA77EC01}"/>
              </a:ext>
            </a:extLst>
          </p:cNvPr>
          <p:cNvCxnSpPr>
            <a:cxnSpLocks/>
          </p:cNvCxnSpPr>
          <p:nvPr/>
        </p:nvCxnSpPr>
        <p:spPr>
          <a:xfrm>
            <a:off x="5994400" y="1036320"/>
            <a:ext cx="0" cy="4511040"/>
          </a:xfrm>
          <a:prstGeom prst="line">
            <a:avLst/>
          </a:prstGeom>
          <a:ln w="38100">
            <a:solidFill>
              <a:srgbClr val="004F9F"/>
            </a:solidFill>
          </a:ln>
        </p:spPr>
        <p:style>
          <a:lnRef idx="1">
            <a:schemeClr val="accent1"/>
          </a:lnRef>
          <a:fillRef idx="0">
            <a:schemeClr val="accent1"/>
          </a:fillRef>
          <a:effectRef idx="0">
            <a:schemeClr val="accent1"/>
          </a:effectRef>
          <a:fontRef idx="minor">
            <a:schemeClr val="tx1"/>
          </a:fontRef>
        </p:style>
      </p:cxnSp>
      <p:graphicFrame>
        <p:nvGraphicFramePr>
          <p:cNvPr id="12" name="Diagram 11">
            <a:extLst>
              <a:ext uri="{FF2B5EF4-FFF2-40B4-BE49-F238E27FC236}">
                <a16:creationId xmlns:a16="http://schemas.microsoft.com/office/drawing/2014/main" id="{A2665C88-9929-6B0F-E51F-26FF86136497}"/>
              </a:ext>
            </a:extLst>
          </p:cNvPr>
          <p:cNvGraphicFramePr/>
          <p:nvPr>
            <p:extLst>
              <p:ext uri="{D42A27DB-BD31-4B8C-83A1-F6EECF244321}">
                <p14:modId xmlns:p14="http://schemas.microsoft.com/office/powerpoint/2010/main" val="380014009"/>
              </p:ext>
            </p:extLst>
          </p:nvPr>
        </p:nvGraphicFramePr>
        <p:xfrm>
          <a:off x="6380482" y="822393"/>
          <a:ext cx="5496554" cy="472496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0" name="TextBox 9">
            <a:extLst>
              <a:ext uri="{FF2B5EF4-FFF2-40B4-BE49-F238E27FC236}">
                <a16:creationId xmlns:a16="http://schemas.microsoft.com/office/drawing/2014/main" id="{433BBCBB-C66B-F0E5-DDA7-6E293BD1E4E3}"/>
              </a:ext>
            </a:extLst>
          </p:cNvPr>
          <p:cNvSpPr txBox="1"/>
          <p:nvPr/>
        </p:nvSpPr>
        <p:spPr>
          <a:xfrm>
            <a:off x="1237056" y="5712848"/>
            <a:ext cx="9987279" cy="646331"/>
          </a:xfrm>
          <a:prstGeom prst="rect">
            <a:avLst/>
          </a:prstGeom>
          <a:noFill/>
        </p:spPr>
        <p:txBody>
          <a:bodyPr wrap="square">
            <a:spAutoFit/>
          </a:bodyPr>
          <a:lstStyle/>
          <a:p>
            <a:pPr algn="ctr">
              <a:buNone/>
            </a:pPr>
            <a:r>
              <a:rPr lang="en-GB" b="1" dirty="0">
                <a:latin typeface="Aptos" panose="020B0004020202020204" pitchFamily="34" charset="0"/>
              </a:rPr>
              <a:t>The research method stays the same. The level of detail and the way it is presented will change.</a:t>
            </a:r>
            <a:endParaRPr lang="en-GB" dirty="0">
              <a:latin typeface="Aptos" panose="020B0004020202020204" pitchFamily="34" charset="0"/>
            </a:endParaRPr>
          </a:p>
          <a:p>
            <a:pPr algn="ctr">
              <a:buNone/>
            </a:pPr>
            <a:r>
              <a:rPr lang="en-GB" b="1" dirty="0">
                <a:latin typeface="Aptos" panose="020B0004020202020204" pitchFamily="34" charset="0"/>
              </a:rPr>
              <a:t>Complete Chapter 3 first. Then shorten the key information for your poster.</a:t>
            </a:r>
            <a:endParaRPr lang="en-GB" dirty="0">
              <a:latin typeface="Aptos" panose="020B0004020202020204" pitchFamily="34" charset="0"/>
            </a:endParaRPr>
          </a:p>
        </p:txBody>
      </p:sp>
    </p:spTree>
    <p:extLst>
      <p:ext uri="{BB962C8B-B14F-4D97-AF65-F5344CB8AC3E}">
        <p14:creationId xmlns:p14="http://schemas.microsoft.com/office/powerpoint/2010/main" val="850566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80ADB45-A921-D647-6229-EFCE94151C57}"/>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5886B1E-ED5B-FA0F-4DA2-FABA89F3C0BB}"/>
              </a:ext>
            </a:extLst>
          </p:cNvPr>
          <p:cNvSpPr>
            <a:spLocks noGrp="1"/>
          </p:cNvSpPr>
          <p:nvPr>
            <p:ph type="title"/>
          </p:nvPr>
        </p:nvSpPr>
        <p:spPr>
          <a:xfrm>
            <a:off x="475924" y="-91149"/>
            <a:ext cx="11481847" cy="1325563"/>
          </a:xfrm>
        </p:spPr>
        <p:txBody>
          <a:bodyPr>
            <a:normAutofit/>
          </a:bodyPr>
          <a:lstStyle/>
          <a:p>
            <a:pPr algn="ctr"/>
            <a:r>
              <a:rPr lang="en-GB" sz="3200" dirty="0"/>
              <a:t>🚀 </a:t>
            </a:r>
            <a:r>
              <a:rPr lang="en-GB" sz="3200" b="1" dirty="0">
                <a:latin typeface="Aptos" panose="020B0004020202020204" pitchFamily="34" charset="0"/>
              </a:rPr>
              <a:t>This Session We Will Focus On… </a:t>
            </a:r>
          </a:p>
        </p:txBody>
      </p:sp>
      <p:sp>
        <p:nvSpPr>
          <p:cNvPr id="5" name="TextBox 4">
            <a:extLst>
              <a:ext uri="{FF2B5EF4-FFF2-40B4-BE49-F238E27FC236}">
                <a16:creationId xmlns:a16="http://schemas.microsoft.com/office/drawing/2014/main" id="{FC36E747-4E34-3503-6492-6275DCA69AAC}"/>
              </a:ext>
            </a:extLst>
          </p:cNvPr>
          <p:cNvSpPr txBox="1"/>
          <p:nvPr/>
        </p:nvSpPr>
        <p:spPr>
          <a:xfrm>
            <a:off x="683929" y="969861"/>
            <a:ext cx="11065836" cy="707630"/>
          </a:xfrm>
          <a:prstGeom prst="rect">
            <a:avLst/>
          </a:prstGeom>
          <a:noFill/>
        </p:spPr>
        <p:txBody>
          <a:bodyPr wrap="square">
            <a:spAutoFit/>
          </a:bodyPr>
          <a:lstStyle/>
          <a:p>
            <a:pPr algn="ctr">
              <a:lnSpc>
                <a:spcPct val="150000"/>
              </a:lnSpc>
              <a:buNone/>
            </a:pPr>
            <a:r>
              <a:rPr lang="en-GB" sz="1400" dirty="0">
                <a:latin typeface="Aptos" panose="020B0004020202020204" pitchFamily="34" charset="0"/>
              </a:rPr>
              <a:t>Today’s session will help you move from completing your workbook to explaining your research method clearly. You will use the work you have already completed to begin Chapter 3 before turning the key information into a shorter visual summary for your Academic Methods Poster.</a:t>
            </a:r>
          </a:p>
        </p:txBody>
      </p:sp>
      <p:graphicFrame>
        <p:nvGraphicFramePr>
          <p:cNvPr id="8" name="Diagram 7">
            <a:extLst>
              <a:ext uri="{FF2B5EF4-FFF2-40B4-BE49-F238E27FC236}">
                <a16:creationId xmlns:a16="http://schemas.microsoft.com/office/drawing/2014/main" id="{EF654BF2-DCD6-1FA5-DCD5-27153686074C}"/>
              </a:ext>
            </a:extLst>
          </p:cNvPr>
          <p:cNvGraphicFramePr/>
          <p:nvPr>
            <p:extLst>
              <p:ext uri="{D42A27DB-BD31-4B8C-83A1-F6EECF244321}">
                <p14:modId xmlns:p14="http://schemas.microsoft.com/office/powerpoint/2010/main" val="177809480"/>
              </p:ext>
            </p:extLst>
          </p:nvPr>
        </p:nvGraphicFramePr>
        <p:xfrm>
          <a:off x="234229" y="328157"/>
          <a:ext cx="11723542" cy="75661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4459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a:extLst>
            <a:ext uri="{FF2B5EF4-FFF2-40B4-BE49-F238E27FC236}">
              <a16:creationId xmlns:a16="http://schemas.microsoft.com/office/drawing/2014/main" id="{0ECEFF73-7CBB-E35D-900E-01B4F12E4FB4}"/>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2D113028-523F-5FD1-77E0-AA7B4927D699}"/>
              </a:ext>
            </a:extLst>
          </p:cNvPr>
          <p:cNvSpPr txBox="1"/>
          <p:nvPr/>
        </p:nvSpPr>
        <p:spPr>
          <a:xfrm>
            <a:off x="264161" y="3004973"/>
            <a:ext cx="5456402" cy="848053"/>
          </a:xfrm>
          <a:prstGeom prst="rect">
            <a:avLst/>
          </a:prstGeom>
        </p:spPr>
        <p:txBody>
          <a:bodyPr vert="horz" wrap="square" lIns="0" tIns="13335" rIns="0" bIns="0" rtlCol="0">
            <a:spAutoFit/>
          </a:bodyPr>
          <a:lstStyle/>
          <a:p>
            <a:pPr marL="12700" algn="ctr">
              <a:lnSpc>
                <a:spcPct val="150000"/>
              </a:lnSpc>
              <a:spcBef>
                <a:spcPts val="105"/>
              </a:spcBef>
            </a:pPr>
            <a:r>
              <a:rPr lang="en-GB" sz="4000" b="1" spc="75" dirty="0">
                <a:solidFill>
                  <a:srgbClr val="FFFFFF"/>
                </a:solidFill>
                <a:latin typeface="Aptos" panose="020B0004020202020204" pitchFamily="34" charset="0"/>
                <a:cs typeface="Calibri"/>
              </a:rPr>
              <a:t>Dissertation Chapter 3</a:t>
            </a:r>
            <a:endParaRPr lang="en-GB" sz="4000" dirty="0">
              <a:latin typeface="Aptos" panose="020B0004020202020204" pitchFamily="34" charset="0"/>
              <a:cs typeface="Calibri"/>
            </a:endParaRPr>
          </a:p>
        </p:txBody>
      </p:sp>
      <p:pic>
        <p:nvPicPr>
          <p:cNvPr id="3" name="Picture 2" descr="Writing a Dissertation: A Complete Guide | Grammarly">
            <a:extLst>
              <a:ext uri="{FF2B5EF4-FFF2-40B4-BE49-F238E27FC236}">
                <a16:creationId xmlns:a16="http://schemas.microsoft.com/office/drawing/2014/main" id="{833AA5A6-9B18-FD83-C962-2C342B70C03A}"/>
              </a:ext>
            </a:extLst>
          </p:cNvPr>
          <p:cNvPicPr>
            <a:picLocks noChangeAspect="1"/>
          </p:cNvPicPr>
          <p:nvPr/>
        </p:nvPicPr>
        <p:blipFill>
          <a:blip r:embed="rId2"/>
          <a:stretch>
            <a:fillRect/>
          </a:stretch>
        </p:blipFill>
        <p:spPr>
          <a:xfrm>
            <a:off x="6278879" y="844993"/>
            <a:ext cx="5787981" cy="5220527"/>
          </a:xfrm>
          <a:prstGeom prst="rect">
            <a:avLst/>
          </a:prstGeom>
        </p:spPr>
      </p:pic>
    </p:spTree>
    <p:extLst>
      <p:ext uri="{BB962C8B-B14F-4D97-AF65-F5344CB8AC3E}">
        <p14:creationId xmlns:p14="http://schemas.microsoft.com/office/powerpoint/2010/main" val="4428210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a:extLst>
            <a:ext uri="{FF2B5EF4-FFF2-40B4-BE49-F238E27FC236}">
              <a16:creationId xmlns:a16="http://schemas.microsoft.com/office/drawing/2014/main" id="{DA230FE7-0D7A-B41A-3334-EBACB77CBB7C}"/>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E676F14D-D2CF-9EA5-080C-7DD571EC1649}"/>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D587353-7075-3987-C7A2-9F33DB23E3C7}"/>
              </a:ext>
            </a:extLst>
          </p:cNvPr>
          <p:cNvSpPr>
            <a:spLocks noGrp="1"/>
          </p:cNvSpPr>
          <p:nvPr>
            <p:ph type="title"/>
          </p:nvPr>
        </p:nvSpPr>
        <p:spPr>
          <a:xfrm>
            <a:off x="475924" y="-91149"/>
            <a:ext cx="11481847" cy="1325563"/>
          </a:xfrm>
        </p:spPr>
        <p:txBody>
          <a:bodyPr>
            <a:normAutofit/>
          </a:bodyPr>
          <a:lstStyle/>
          <a:p>
            <a:pPr algn="ctr"/>
            <a:r>
              <a:rPr lang="en-GB" sz="3200" b="1" dirty="0">
                <a:latin typeface="Aptos" panose="020B0004020202020204" pitchFamily="34" charset="0"/>
              </a:rPr>
              <a:t>What is Chapter 3? 📘</a:t>
            </a:r>
          </a:p>
        </p:txBody>
      </p:sp>
      <p:sp>
        <p:nvSpPr>
          <p:cNvPr id="4" name="TextBox 3">
            <a:extLst>
              <a:ext uri="{FF2B5EF4-FFF2-40B4-BE49-F238E27FC236}">
                <a16:creationId xmlns:a16="http://schemas.microsoft.com/office/drawing/2014/main" id="{13DF95A3-32A0-C5D7-4A2B-904749436812}"/>
              </a:ext>
            </a:extLst>
          </p:cNvPr>
          <p:cNvSpPr txBox="1"/>
          <p:nvPr/>
        </p:nvSpPr>
        <p:spPr>
          <a:xfrm>
            <a:off x="335280" y="1004226"/>
            <a:ext cx="11380796" cy="1164871"/>
          </a:xfrm>
          <a:prstGeom prst="rect">
            <a:avLst/>
          </a:prstGeom>
          <a:noFill/>
        </p:spPr>
        <p:txBody>
          <a:bodyPr wrap="square">
            <a:spAutoFit/>
          </a:bodyPr>
          <a:lstStyle/>
          <a:p>
            <a:pPr algn="ctr">
              <a:lnSpc>
                <a:spcPct val="150000"/>
              </a:lnSpc>
            </a:pPr>
            <a:r>
              <a:rPr lang="en-GB" sz="1600" dirty="0">
                <a:latin typeface="Aptos" panose="020B0004020202020204" pitchFamily="34" charset="0"/>
              </a:rPr>
              <a:t>Chapter 3 explains the process used to complete the secondary research project. It should help the reader understand how the evidence was found, why particular sources were selected and how the evidence was analysed. The chapter should describe the work that was actually completed rather than giving only a general definition of research.</a:t>
            </a:r>
          </a:p>
        </p:txBody>
      </p:sp>
      <p:graphicFrame>
        <p:nvGraphicFramePr>
          <p:cNvPr id="10" name="Diagram 9">
            <a:extLst>
              <a:ext uri="{FF2B5EF4-FFF2-40B4-BE49-F238E27FC236}">
                <a16:creationId xmlns:a16="http://schemas.microsoft.com/office/drawing/2014/main" id="{28FDD38C-F0BA-CC75-5826-883BEF7ED366}"/>
              </a:ext>
            </a:extLst>
          </p:cNvPr>
          <p:cNvGraphicFramePr/>
          <p:nvPr>
            <p:extLst>
              <p:ext uri="{D42A27DB-BD31-4B8C-83A1-F6EECF244321}">
                <p14:modId xmlns:p14="http://schemas.microsoft.com/office/powerpoint/2010/main" val="1592931517"/>
              </p:ext>
            </p:extLst>
          </p:nvPr>
        </p:nvGraphicFramePr>
        <p:xfrm>
          <a:off x="817879" y="2978769"/>
          <a:ext cx="10898197" cy="17647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D67AF659-627A-20D9-8C61-2D49BC2E990B}"/>
              </a:ext>
            </a:extLst>
          </p:cNvPr>
          <p:cNvSpPr txBox="1"/>
          <p:nvPr/>
        </p:nvSpPr>
        <p:spPr>
          <a:xfrm>
            <a:off x="120847" y="2481124"/>
            <a:ext cx="6096000" cy="338554"/>
          </a:xfrm>
          <a:prstGeom prst="rect">
            <a:avLst/>
          </a:prstGeom>
          <a:noFill/>
        </p:spPr>
        <p:txBody>
          <a:bodyPr wrap="square">
            <a:spAutoFit/>
          </a:bodyPr>
          <a:lstStyle/>
          <a:p>
            <a:pPr>
              <a:buNone/>
            </a:pPr>
            <a:r>
              <a:rPr lang="en-GB" sz="1600" b="1" dirty="0">
                <a:latin typeface="Aptos" panose="020B0004020202020204" pitchFamily="34" charset="0"/>
              </a:rPr>
              <a:t>The Research Process - </a:t>
            </a:r>
            <a:r>
              <a:rPr lang="en-GB" sz="1600" dirty="0">
                <a:latin typeface="Aptos" panose="020B0004020202020204" pitchFamily="34" charset="0"/>
              </a:rPr>
              <a:t>In Chapter 3, you will explain how you:</a:t>
            </a:r>
          </a:p>
        </p:txBody>
      </p:sp>
      <p:sp>
        <p:nvSpPr>
          <p:cNvPr id="14" name="TextBox 13">
            <a:extLst>
              <a:ext uri="{FF2B5EF4-FFF2-40B4-BE49-F238E27FC236}">
                <a16:creationId xmlns:a16="http://schemas.microsoft.com/office/drawing/2014/main" id="{61F13795-4176-82EC-3989-FD1EA1E91DFD}"/>
              </a:ext>
            </a:extLst>
          </p:cNvPr>
          <p:cNvSpPr txBox="1"/>
          <p:nvPr/>
        </p:nvSpPr>
        <p:spPr>
          <a:xfrm>
            <a:off x="335280" y="5034790"/>
            <a:ext cx="4786956" cy="1293971"/>
          </a:xfrm>
          <a:prstGeom prst="roundRect">
            <a:avLst/>
          </a:prstGeom>
          <a:solidFill>
            <a:schemeClr val="accent1">
              <a:lumMod val="40000"/>
              <a:lumOff val="60000"/>
            </a:schemeClr>
          </a:solidFill>
        </p:spPr>
        <p:txBody>
          <a:bodyPr wrap="square">
            <a:spAutoFit/>
          </a:bodyPr>
          <a:lstStyle/>
          <a:p>
            <a:pPr algn="ctr"/>
            <a:r>
              <a:rPr lang="en-GB" sz="1400" dirty="0">
                <a:latin typeface="Aptos" panose="020B0004020202020204" pitchFamily="34" charset="0"/>
              </a:rPr>
              <a:t>You should also explain your search terms, databases, inclusion and exclusion criteria and ethical responsibilities. Important decisions should be justified so that the reader understands why the method was suitable for answering your research question.</a:t>
            </a:r>
          </a:p>
        </p:txBody>
      </p:sp>
      <p:sp>
        <p:nvSpPr>
          <p:cNvPr id="16" name="TextBox 15">
            <a:extLst>
              <a:ext uri="{FF2B5EF4-FFF2-40B4-BE49-F238E27FC236}">
                <a16:creationId xmlns:a16="http://schemas.microsoft.com/office/drawing/2014/main" id="{CED78641-A30B-B616-C7B8-971BD3A085E3}"/>
              </a:ext>
            </a:extLst>
          </p:cNvPr>
          <p:cNvSpPr txBox="1"/>
          <p:nvPr/>
        </p:nvSpPr>
        <p:spPr>
          <a:xfrm>
            <a:off x="6410960" y="4963090"/>
            <a:ext cx="5030796" cy="1430179"/>
          </a:xfrm>
          <a:prstGeom prst="roundRect">
            <a:avLst/>
          </a:prstGeom>
          <a:solidFill>
            <a:schemeClr val="accent1">
              <a:lumMod val="40000"/>
              <a:lumOff val="60000"/>
            </a:schemeClr>
          </a:solidFill>
        </p:spPr>
        <p:txBody>
          <a:bodyPr wrap="square">
            <a:spAutoFit/>
          </a:bodyPr>
          <a:lstStyle/>
          <a:p>
            <a:pPr algn="ctr">
              <a:buNone/>
            </a:pPr>
            <a:r>
              <a:rPr lang="en-GB" sz="1300" b="1" dirty="0">
                <a:latin typeface="Aptos" panose="020B0004020202020204" pitchFamily="34" charset="0"/>
              </a:rPr>
              <a:t>Why Does It Matter?</a:t>
            </a:r>
          </a:p>
          <a:p>
            <a:pPr algn="ctr">
              <a:buNone/>
            </a:pPr>
            <a:r>
              <a:rPr lang="en-GB" sz="1300" dirty="0">
                <a:latin typeface="Aptos" panose="020B0004020202020204" pitchFamily="34" charset="0"/>
              </a:rPr>
              <a:t>A clear Chapter 3 shows that your research was planned, organised and based on informed decisions. By the end of the chapter, the reader should understand how you moved from an initial literature search to the themes that will be discussed in Chapter 4.</a:t>
            </a:r>
          </a:p>
        </p:txBody>
      </p:sp>
    </p:spTree>
    <p:extLst>
      <p:ext uri="{BB962C8B-B14F-4D97-AF65-F5344CB8AC3E}">
        <p14:creationId xmlns:p14="http://schemas.microsoft.com/office/powerpoint/2010/main" val="1918739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a:extLst>
            <a:ext uri="{FF2B5EF4-FFF2-40B4-BE49-F238E27FC236}">
              <a16:creationId xmlns:a16="http://schemas.microsoft.com/office/drawing/2014/main" id="{6527DF98-72AE-49A4-0C94-D8A4C78A98BD}"/>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FF67A87D-B5F1-04A6-3619-DE453FF94721}"/>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6AD1E01-0EBA-C3C5-67B4-C5F3997A4B84}"/>
              </a:ext>
            </a:extLst>
          </p:cNvPr>
          <p:cNvSpPr>
            <a:spLocks noGrp="1"/>
          </p:cNvSpPr>
          <p:nvPr>
            <p:ph type="title"/>
          </p:nvPr>
        </p:nvSpPr>
        <p:spPr>
          <a:xfrm>
            <a:off x="284754" y="-117131"/>
            <a:ext cx="11481847" cy="1325563"/>
          </a:xfrm>
        </p:spPr>
        <p:txBody>
          <a:bodyPr>
            <a:normAutofit/>
          </a:bodyPr>
          <a:lstStyle/>
          <a:p>
            <a:pPr algn="ctr"/>
            <a:r>
              <a:rPr lang="en-GB" sz="3200" b="1" dirty="0">
                <a:latin typeface="Aptos" panose="020B0004020202020204" pitchFamily="34" charset="0"/>
              </a:rPr>
              <a:t>Secondary Research ONLY! </a:t>
            </a:r>
          </a:p>
        </p:txBody>
      </p:sp>
      <p:sp>
        <p:nvSpPr>
          <p:cNvPr id="4" name="TextBox 3">
            <a:extLst>
              <a:ext uri="{FF2B5EF4-FFF2-40B4-BE49-F238E27FC236}">
                <a16:creationId xmlns:a16="http://schemas.microsoft.com/office/drawing/2014/main" id="{AF568606-213C-CF1A-77C8-17FF77F55898}"/>
              </a:ext>
            </a:extLst>
          </p:cNvPr>
          <p:cNvSpPr txBox="1"/>
          <p:nvPr/>
        </p:nvSpPr>
        <p:spPr>
          <a:xfrm>
            <a:off x="335280" y="854617"/>
            <a:ext cx="11380796" cy="707630"/>
          </a:xfrm>
          <a:prstGeom prst="rect">
            <a:avLst/>
          </a:prstGeom>
          <a:noFill/>
        </p:spPr>
        <p:txBody>
          <a:bodyPr wrap="square">
            <a:spAutoFit/>
          </a:bodyPr>
          <a:lstStyle/>
          <a:p>
            <a:pPr algn="ctr">
              <a:lnSpc>
                <a:spcPct val="150000"/>
              </a:lnSpc>
            </a:pPr>
            <a:r>
              <a:rPr lang="en-GB" sz="1400" dirty="0">
                <a:latin typeface="Aptos" panose="020B0004020202020204" pitchFamily="34" charset="0"/>
              </a:rPr>
              <a:t>Your Independent Project is based entirely on </a:t>
            </a:r>
            <a:r>
              <a:rPr lang="en-GB" sz="1400" b="1" dirty="0">
                <a:latin typeface="Aptos" panose="020B0004020202020204" pitchFamily="34" charset="0"/>
              </a:rPr>
              <a:t>secondary research</a:t>
            </a:r>
            <a:r>
              <a:rPr lang="en-GB" sz="1400" dirty="0">
                <a:latin typeface="Aptos" panose="020B0004020202020204" pitchFamily="34" charset="0"/>
              </a:rPr>
              <a:t>. You searched for, evaluated and analysed information that had already been collected and published by researchers or recognised organisations.</a:t>
            </a:r>
          </a:p>
        </p:txBody>
      </p:sp>
      <p:graphicFrame>
        <p:nvGraphicFramePr>
          <p:cNvPr id="7" name="Diagram 6">
            <a:extLst>
              <a:ext uri="{FF2B5EF4-FFF2-40B4-BE49-F238E27FC236}">
                <a16:creationId xmlns:a16="http://schemas.microsoft.com/office/drawing/2014/main" id="{81BB94FF-2559-7E83-FDCF-18EAD614F36F}"/>
              </a:ext>
            </a:extLst>
          </p:cNvPr>
          <p:cNvGraphicFramePr/>
          <p:nvPr>
            <p:extLst>
              <p:ext uri="{D42A27DB-BD31-4B8C-83A1-F6EECF244321}">
                <p14:modId xmlns:p14="http://schemas.microsoft.com/office/powerpoint/2010/main" val="3965484760"/>
              </p:ext>
            </p:extLst>
          </p:nvPr>
        </p:nvGraphicFramePr>
        <p:xfrm>
          <a:off x="-1051560" y="3369245"/>
          <a:ext cx="7294880" cy="27754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FEDF30BB-6D78-1EF5-FB78-88D2147226EA}"/>
              </a:ext>
            </a:extLst>
          </p:cNvPr>
          <p:cNvSpPr txBox="1"/>
          <p:nvPr/>
        </p:nvSpPr>
        <p:spPr>
          <a:xfrm>
            <a:off x="335280" y="1841497"/>
            <a:ext cx="4521200" cy="1384995"/>
          </a:xfrm>
          <a:prstGeom prst="rect">
            <a:avLst/>
          </a:prstGeom>
          <a:noFill/>
        </p:spPr>
        <p:txBody>
          <a:bodyPr wrap="square">
            <a:spAutoFit/>
          </a:bodyPr>
          <a:lstStyle/>
          <a:p>
            <a:pPr algn="ctr">
              <a:buNone/>
            </a:pPr>
            <a:r>
              <a:rPr lang="en-GB" sz="1400" b="1" dirty="0">
                <a:latin typeface="Aptos" panose="020B0004020202020204" pitchFamily="34" charset="0"/>
              </a:rPr>
              <a:t>You Have Not Received Permission to Conduct Primary Research</a:t>
            </a:r>
          </a:p>
          <a:p>
            <a:pPr algn="ctr">
              <a:buNone/>
            </a:pPr>
            <a:br>
              <a:rPr lang="en-GB" sz="1400" dirty="0">
                <a:latin typeface="Aptos" panose="020B0004020202020204" pitchFamily="34" charset="0"/>
              </a:rPr>
            </a:br>
            <a:r>
              <a:rPr lang="en-GB" sz="1400" dirty="0">
                <a:latin typeface="Aptos" panose="020B0004020202020204" pitchFamily="34" charset="0"/>
              </a:rPr>
              <a:t>Students on this module have </a:t>
            </a:r>
            <a:r>
              <a:rPr lang="en-GB" sz="1400" b="1" dirty="0">
                <a:latin typeface="Aptos" panose="020B0004020202020204" pitchFamily="34" charset="0"/>
              </a:rPr>
              <a:t>not received ethical approval or permission</a:t>
            </a:r>
            <a:r>
              <a:rPr lang="en-GB" sz="1400" dirty="0">
                <a:latin typeface="Aptos" panose="020B0004020202020204" pitchFamily="34" charset="0"/>
              </a:rPr>
              <a:t> to collect information directly from people. You must not:</a:t>
            </a:r>
          </a:p>
        </p:txBody>
      </p:sp>
      <p:sp>
        <p:nvSpPr>
          <p:cNvPr id="13" name="TextBox 12">
            <a:extLst>
              <a:ext uri="{FF2B5EF4-FFF2-40B4-BE49-F238E27FC236}">
                <a16:creationId xmlns:a16="http://schemas.microsoft.com/office/drawing/2014/main" id="{E015B082-2338-046D-983F-9FC331205FCA}"/>
              </a:ext>
            </a:extLst>
          </p:cNvPr>
          <p:cNvSpPr txBox="1"/>
          <p:nvPr/>
        </p:nvSpPr>
        <p:spPr>
          <a:xfrm>
            <a:off x="5379720" y="1784323"/>
            <a:ext cx="6476995" cy="1923604"/>
          </a:xfrm>
          <a:prstGeom prst="rect">
            <a:avLst/>
          </a:prstGeom>
          <a:noFill/>
        </p:spPr>
        <p:txBody>
          <a:bodyPr wrap="square">
            <a:spAutoFit/>
          </a:bodyPr>
          <a:lstStyle/>
          <a:p>
            <a:pPr>
              <a:buNone/>
            </a:pPr>
            <a:r>
              <a:rPr lang="en-GB" sz="1400" b="1" dirty="0">
                <a:latin typeface="Aptos" panose="020B0004020202020204" pitchFamily="34" charset="0"/>
              </a:rPr>
              <a:t>Important Academic Integrity Warning!</a:t>
            </a:r>
          </a:p>
          <a:p>
            <a:pPr>
              <a:buNone/>
            </a:pPr>
            <a:endParaRPr lang="en-GB" sz="1400" dirty="0">
              <a:latin typeface="Aptos" panose="020B0004020202020204" pitchFamily="34" charset="0"/>
            </a:endParaRPr>
          </a:p>
          <a:p>
            <a:pPr>
              <a:buNone/>
            </a:pPr>
            <a:r>
              <a:rPr lang="en-GB" sz="1300" dirty="0">
                <a:latin typeface="Aptos" panose="020B0004020202020204" pitchFamily="34" charset="0"/>
              </a:rPr>
              <a:t>Conducting primary research without ethical approval would breach the requirements of this project and could place participants at risk. Conducting unauthorised research, inventing data or claiming that you collected data when you did not may lead to an </a:t>
            </a:r>
            <a:r>
              <a:rPr lang="en-GB" sz="1300" b="1" dirty="0">
                <a:latin typeface="Aptos" panose="020B0004020202020204" pitchFamily="34" charset="0"/>
              </a:rPr>
              <a:t>academic misconduct investigation</a:t>
            </a:r>
            <a:r>
              <a:rPr lang="en-GB" sz="1300" dirty="0">
                <a:latin typeface="Aptos" panose="020B0004020202020204" pitchFamily="34" charset="0"/>
              </a:rPr>
              <a:t> and serious assessment consequences.</a:t>
            </a:r>
          </a:p>
          <a:p>
            <a:pPr>
              <a:buNone/>
            </a:pPr>
            <a:endParaRPr lang="en-GB" sz="1300" dirty="0">
              <a:latin typeface="Aptos" panose="020B0004020202020204" pitchFamily="34" charset="0"/>
            </a:endParaRPr>
          </a:p>
          <a:p>
            <a:pPr>
              <a:buNone/>
            </a:pPr>
            <a:r>
              <a:rPr lang="en-GB" sz="1300" dirty="0">
                <a:latin typeface="Aptos" panose="020B0004020202020204" pitchFamily="34" charset="0"/>
              </a:rPr>
              <a:t>If you have already collected any information from participants, </a:t>
            </a:r>
            <a:r>
              <a:rPr lang="en-GB" sz="1300" b="1" dirty="0">
                <a:latin typeface="Aptos" panose="020B0004020202020204" pitchFamily="34" charset="0"/>
              </a:rPr>
              <a:t>do not include it in your dissertation</a:t>
            </a:r>
            <a:r>
              <a:rPr lang="en-GB" sz="1300" dirty="0">
                <a:latin typeface="Aptos" panose="020B0004020202020204" pitchFamily="34" charset="0"/>
              </a:rPr>
              <a:t>. Speak to your lecturer immediately.</a:t>
            </a:r>
          </a:p>
        </p:txBody>
      </p:sp>
      <p:cxnSp>
        <p:nvCxnSpPr>
          <p:cNvPr id="17" name="Straight Connector 16">
            <a:extLst>
              <a:ext uri="{FF2B5EF4-FFF2-40B4-BE49-F238E27FC236}">
                <a16:creationId xmlns:a16="http://schemas.microsoft.com/office/drawing/2014/main" id="{52BB6B8B-9E17-A204-B7BE-C5249369DDD4}"/>
              </a:ext>
            </a:extLst>
          </p:cNvPr>
          <p:cNvCxnSpPr>
            <a:cxnSpLocks/>
          </p:cNvCxnSpPr>
          <p:nvPr/>
        </p:nvCxnSpPr>
        <p:spPr>
          <a:xfrm>
            <a:off x="5039360" y="1841497"/>
            <a:ext cx="0" cy="4650743"/>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2ED88BD-4323-1510-9653-44C37214D85A}"/>
              </a:ext>
            </a:extLst>
          </p:cNvPr>
          <p:cNvCxnSpPr/>
          <p:nvPr/>
        </p:nvCxnSpPr>
        <p:spPr>
          <a:xfrm>
            <a:off x="5039360" y="3921760"/>
            <a:ext cx="6867886" cy="0"/>
          </a:xfrm>
          <a:prstGeom prst="line">
            <a:avLst/>
          </a:prstGeom>
          <a:ln w="28575"/>
        </p:spPr>
        <p:style>
          <a:lnRef idx="1">
            <a:schemeClr val="accent1"/>
          </a:lnRef>
          <a:fillRef idx="0">
            <a:schemeClr val="accent1"/>
          </a:fillRef>
          <a:effectRef idx="0">
            <a:schemeClr val="accent1"/>
          </a:effectRef>
          <a:fontRef idx="minor">
            <a:schemeClr val="tx1"/>
          </a:fontRef>
        </p:style>
      </p:cxnSp>
      <p:graphicFrame>
        <p:nvGraphicFramePr>
          <p:cNvPr id="20" name="Table 19">
            <a:extLst>
              <a:ext uri="{FF2B5EF4-FFF2-40B4-BE49-F238E27FC236}">
                <a16:creationId xmlns:a16="http://schemas.microsoft.com/office/drawing/2014/main" id="{64BFA312-AB37-82EB-0D06-EFE05BC761B2}"/>
              </a:ext>
            </a:extLst>
          </p:cNvPr>
          <p:cNvGraphicFramePr>
            <a:graphicFrameLocks noGrp="1"/>
          </p:cNvGraphicFramePr>
          <p:nvPr>
            <p:extLst>
              <p:ext uri="{D42A27DB-BD31-4B8C-83A1-F6EECF244321}">
                <p14:modId xmlns:p14="http://schemas.microsoft.com/office/powerpoint/2010/main" val="482443281"/>
              </p:ext>
            </p:extLst>
          </p:nvPr>
        </p:nvGraphicFramePr>
        <p:xfrm>
          <a:off x="5277986" y="5128336"/>
          <a:ext cx="6629260" cy="1102360"/>
        </p:xfrm>
        <a:graphic>
          <a:graphicData uri="http://schemas.openxmlformats.org/drawingml/2006/table">
            <a:tbl>
              <a:tblPr firstRow="1" bandRow="1">
                <a:tableStyleId>{5C22544A-7EE6-4342-B048-85BDC9FD1C3A}</a:tableStyleId>
              </a:tblPr>
              <a:tblGrid>
                <a:gridCol w="2636654">
                  <a:extLst>
                    <a:ext uri="{9D8B030D-6E8A-4147-A177-3AD203B41FA5}">
                      <a16:colId xmlns:a16="http://schemas.microsoft.com/office/drawing/2014/main" val="1438099142"/>
                    </a:ext>
                  </a:extLst>
                </a:gridCol>
                <a:gridCol w="3992606">
                  <a:extLst>
                    <a:ext uri="{9D8B030D-6E8A-4147-A177-3AD203B41FA5}">
                      <a16:colId xmlns:a16="http://schemas.microsoft.com/office/drawing/2014/main" val="614331571"/>
                    </a:ext>
                  </a:extLst>
                </a:gridCol>
              </a:tblGrid>
              <a:tr h="370840">
                <a:tc>
                  <a:txBody>
                    <a:bodyPr/>
                    <a:lstStyle/>
                    <a:p>
                      <a:pPr algn="ctr"/>
                      <a:r>
                        <a:rPr lang="en-GB" sz="1400" dirty="0">
                          <a:latin typeface="Aptos" panose="020B0004020202020204" pitchFamily="34" charset="0"/>
                        </a:rPr>
                        <a:t>❌ </a:t>
                      </a:r>
                      <a:r>
                        <a:rPr lang="en-GB" sz="1400" b="1" dirty="0">
                          <a:latin typeface="Aptos" panose="020B0004020202020204" pitchFamily="34" charset="0"/>
                        </a:rPr>
                        <a:t>Incorrect</a:t>
                      </a:r>
                      <a:endParaRPr lang="en-GB" sz="1400" dirty="0">
                        <a:latin typeface="Aptos" panose="020B0004020202020204" pitchFamily="34" charset="0"/>
                      </a:endParaRPr>
                    </a:p>
                  </a:txBody>
                  <a:tcPr/>
                </a:tc>
                <a:tc>
                  <a:txBody>
                    <a:bodyPr/>
                    <a:lstStyle/>
                    <a:p>
                      <a:pPr algn="ctr"/>
                      <a:r>
                        <a:rPr lang="en-GB" sz="1400" dirty="0">
                          <a:latin typeface="Aptos" panose="020B0004020202020204" pitchFamily="34" charset="0"/>
                        </a:rPr>
                        <a:t>✅ </a:t>
                      </a:r>
                      <a:r>
                        <a:rPr lang="en-GB" sz="1400" b="1" dirty="0">
                          <a:latin typeface="Aptos" panose="020B0004020202020204" pitchFamily="34" charset="0"/>
                        </a:rPr>
                        <a:t>Correct</a:t>
                      </a:r>
                      <a:endParaRPr lang="en-GB" sz="1400" dirty="0">
                        <a:latin typeface="Aptos" panose="020B0004020202020204" pitchFamily="34" charset="0"/>
                      </a:endParaRPr>
                    </a:p>
                  </a:txBody>
                  <a:tcPr/>
                </a:tc>
                <a:extLst>
                  <a:ext uri="{0D108BD9-81ED-4DB2-BD59-A6C34878D82A}">
                    <a16:rowId xmlns:a16="http://schemas.microsoft.com/office/drawing/2014/main" val="2403452951"/>
                  </a:ext>
                </a:extLst>
              </a:tr>
              <a:tr h="370840">
                <a:tc>
                  <a:txBody>
                    <a:bodyPr/>
                    <a:lstStyle/>
                    <a:p>
                      <a:r>
                        <a:rPr lang="en-GB" sz="1400" dirty="0">
                          <a:latin typeface="Aptos" panose="020B0004020202020204" pitchFamily="34" charset="0"/>
                        </a:rPr>
                        <a:t>“Participants were interviewed about their experiences.”</a:t>
                      </a:r>
                    </a:p>
                  </a:txBody>
                  <a:tcPr/>
                </a:tc>
                <a:tc>
                  <a:txBody>
                    <a:bodyPr/>
                    <a:lstStyle/>
                    <a:p>
                      <a:r>
                        <a:rPr lang="en-GB" sz="1400" dirty="0">
                          <a:latin typeface="Aptos" panose="020B0004020202020204" pitchFamily="34" charset="0"/>
                        </a:rPr>
                        <a:t>“</a:t>
                      </a:r>
                      <a:r>
                        <a:rPr lang="en-GB" sz="1400" dirty="0" err="1">
                          <a:latin typeface="Aptos" panose="020B0004020202020204" pitchFamily="34" charset="0"/>
                        </a:rPr>
                        <a:t>Radez</a:t>
                      </a:r>
                      <a:r>
                        <a:rPr lang="en-GB" sz="1400" dirty="0">
                          <a:latin typeface="Aptos" panose="020B0004020202020204" pitchFamily="34" charset="0"/>
                        </a:rPr>
                        <a:t> et al. (2022) interviewed adolescents about their experiences. The researcher analysed the findings reported in the published article.”</a:t>
                      </a:r>
                    </a:p>
                  </a:txBody>
                  <a:tcPr/>
                </a:tc>
                <a:extLst>
                  <a:ext uri="{0D108BD9-81ED-4DB2-BD59-A6C34878D82A}">
                    <a16:rowId xmlns:a16="http://schemas.microsoft.com/office/drawing/2014/main" val="165367259"/>
                  </a:ext>
                </a:extLst>
              </a:tr>
            </a:tbl>
          </a:graphicData>
        </a:graphic>
      </p:graphicFrame>
      <p:sp>
        <p:nvSpPr>
          <p:cNvPr id="22" name="TextBox 21">
            <a:extLst>
              <a:ext uri="{FF2B5EF4-FFF2-40B4-BE49-F238E27FC236}">
                <a16:creationId xmlns:a16="http://schemas.microsoft.com/office/drawing/2014/main" id="{EE204BA0-DAF3-B323-9CA9-77098945EE4C}"/>
              </a:ext>
            </a:extLst>
          </p:cNvPr>
          <p:cNvSpPr txBox="1"/>
          <p:nvPr/>
        </p:nvSpPr>
        <p:spPr>
          <a:xfrm>
            <a:off x="5306057" y="4091194"/>
            <a:ext cx="6624320" cy="954107"/>
          </a:xfrm>
          <a:prstGeom prst="rect">
            <a:avLst/>
          </a:prstGeom>
          <a:noFill/>
        </p:spPr>
        <p:txBody>
          <a:bodyPr wrap="square">
            <a:spAutoFit/>
          </a:bodyPr>
          <a:lstStyle/>
          <a:p>
            <a:pPr algn="ctr">
              <a:buNone/>
            </a:pPr>
            <a:r>
              <a:rPr lang="en-GB" sz="1400" b="1" dirty="0">
                <a:latin typeface="Aptos" panose="020B0004020202020204" pitchFamily="34" charset="0"/>
              </a:rPr>
              <a:t>Describe Published Studies Carefully</a:t>
            </a:r>
          </a:p>
          <a:p>
            <a:pPr algn="ctr">
              <a:buNone/>
            </a:pPr>
            <a:r>
              <a:rPr lang="en-GB" sz="1400" dirty="0">
                <a:latin typeface="Aptos" panose="020B0004020202020204" pitchFamily="34" charset="0"/>
              </a:rPr>
              <a:t>You may discuss interviews, questionnaires or participants included in published articles. However, you must make it clear that the original researchers collected the data.</a:t>
            </a:r>
          </a:p>
        </p:txBody>
      </p:sp>
    </p:spTree>
    <p:extLst>
      <p:ext uri="{BB962C8B-B14F-4D97-AF65-F5344CB8AC3E}">
        <p14:creationId xmlns:p14="http://schemas.microsoft.com/office/powerpoint/2010/main" val="1295561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a:extLst>
            <a:ext uri="{FF2B5EF4-FFF2-40B4-BE49-F238E27FC236}">
              <a16:creationId xmlns:a16="http://schemas.microsoft.com/office/drawing/2014/main" id="{50ED56BF-9703-432C-1FA6-39314ACBD50C}"/>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C90E2610-AC31-1BD7-65A6-80811F39049F}"/>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EA548A1-4807-DEC3-3465-D13B6BB97E74}"/>
              </a:ext>
            </a:extLst>
          </p:cNvPr>
          <p:cNvSpPr>
            <a:spLocks noGrp="1"/>
          </p:cNvSpPr>
          <p:nvPr>
            <p:ph type="title"/>
          </p:nvPr>
        </p:nvSpPr>
        <p:spPr>
          <a:xfrm>
            <a:off x="475924" y="-91149"/>
            <a:ext cx="11481847" cy="1325563"/>
          </a:xfrm>
        </p:spPr>
        <p:txBody>
          <a:bodyPr>
            <a:normAutofit/>
          </a:bodyPr>
          <a:lstStyle/>
          <a:p>
            <a:pPr algn="ctr"/>
            <a:r>
              <a:rPr lang="en-GB" sz="3200" b="1" dirty="0">
                <a:latin typeface="Aptos" panose="020B0004020202020204" pitchFamily="34" charset="0"/>
              </a:rPr>
              <a:t>The Structure of Chapter 3 </a:t>
            </a:r>
            <a:r>
              <a:rPr lang="en-GB" sz="3200" dirty="0"/>
              <a:t>🧭</a:t>
            </a:r>
            <a:endParaRPr lang="en-GB" sz="3200" b="1" dirty="0">
              <a:latin typeface="Aptos" panose="020B0004020202020204" pitchFamily="34" charset="0"/>
            </a:endParaRPr>
          </a:p>
        </p:txBody>
      </p:sp>
      <p:sp>
        <p:nvSpPr>
          <p:cNvPr id="4" name="TextBox 3">
            <a:extLst>
              <a:ext uri="{FF2B5EF4-FFF2-40B4-BE49-F238E27FC236}">
                <a16:creationId xmlns:a16="http://schemas.microsoft.com/office/drawing/2014/main" id="{667FEFCF-C696-991D-4BBD-80071E0AC339}"/>
              </a:ext>
            </a:extLst>
          </p:cNvPr>
          <p:cNvSpPr txBox="1"/>
          <p:nvPr/>
        </p:nvSpPr>
        <p:spPr>
          <a:xfrm>
            <a:off x="335280" y="846273"/>
            <a:ext cx="11380796" cy="584775"/>
          </a:xfrm>
          <a:prstGeom prst="rect">
            <a:avLst/>
          </a:prstGeom>
          <a:noFill/>
        </p:spPr>
        <p:txBody>
          <a:bodyPr wrap="square">
            <a:spAutoFit/>
          </a:bodyPr>
          <a:lstStyle/>
          <a:p>
            <a:pPr algn="ctr"/>
            <a:r>
              <a:rPr lang="en-GB" sz="1600" dirty="0">
                <a:latin typeface="Aptos" panose="020B0004020202020204" pitchFamily="34" charset="0"/>
              </a:rPr>
              <a:t>Chapter 3 is approximately </a:t>
            </a:r>
            <a:r>
              <a:rPr lang="en-GB" sz="1600" b="1" dirty="0">
                <a:latin typeface="Aptos" panose="020B0004020202020204" pitchFamily="34" charset="0"/>
              </a:rPr>
              <a:t>1,000 words</a:t>
            </a:r>
            <a:r>
              <a:rPr lang="en-GB" sz="1600" dirty="0">
                <a:latin typeface="Aptos" panose="020B0004020202020204" pitchFamily="34" charset="0"/>
              </a:rPr>
              <a:t> and contains eight sections. Each section explains a different part of the secondary research process..</a:t>
            </a:r>
          </a:p>
        </p:txBody>
      </p:sp>
      <p:graphicFrame>
        <p:nvGraphicFramePr>
          <p:cNvPr id="3" name="Table 2">
            <a:extLst>
              <a:ext uri="{FF2B5EF4-FFF2-40B4-BE49-F238E27FC236}">
                <a16:creationId xmlns:a16="http://schemas.microsoft.com/office/drawing/2014/main" id="{B0C0AC4B-1579-F219-7D63-FF6466786A82}"/>
              </a:ext>
            </a:extLst>
          </p:cNvPr>
          <p:cNvGraphicFramePr>
            <a:graphicFrameLocks noGrp="1"/>
          </p:cNvGraphicFramePr>
          <p:nvPr>
            <p:extLst>
              <p:ext uri="{D42A27DB-BD31-4B8C-83A1-F6EECF244321}">
                <p14:modId xmlns:p14="http://schemas.microsoft.com/office/powerpoint/2010/main" val="1492328687"/>
              </p:ext>
            </p:extLst>
          </p:nvPr>
        </p:nvGraphicFramePr>
        <p:xfrm>
          <a:off x="335280" y="1431048"/>
          <a:ext cx="11481847" cy="4969006"/>
        </p:xfrm>
        <a:graphic>
          <a:graphicData uri="http://schemas.openxmlformats.org/drawingml/2006/table">
            <a:tbl>
              <a:tblPr firstRow="1" bandRow="1">
                <a:tableStyleId>{5C22544A-7EE6-4342-B048-85BDC9FD1C3A}</a:tableStyleId>
              </a:tblPr>
              <a:tblGrid>
                <a:gridCol w="2433928">
                  <a:extLst>
                    <a:ext uri="{9D8B030D-6E8A-4147-A177-3AD203B41FA5}">
                      <a16:colId xmlns:a16="http://schemas.microsoft.com/office/drawing/2014/main" val="1578430307"/>
                    </a:ext>
                  </a:extLst>
                </a:gridCol>
                <a:gridCol w="1462447">
                  <a:extLst>
                    <a:ext uri="{9D8B030D-6E8A-4147-A177-3AD203B41FA5}">
                      <a16:colId xmlns:a16="http://schemas.microsoft.com/office/drawing/2014/main" val="2427468720"/>
                    </a:ext>
                  </a:extLst>
                </a:gridCol>
                <a:gridCol w="7585472">
                  <a:extLst>
                    <a:ext uri="{9D8B030D-6E8A-4147-A177-3AD203B41FA5}">
                      <a16:colId xmlns:a16="http://schemas.microsoft.com/office/drawing/2014/main" val="989202508"/>
                    </a:ext>
                  </a:extLst>
                </a:gridCol>
              </a:tblGrid>
              <a:tr h="563289">
                <a:tc>
                  <a:txBody>
                    <a:bodyPr/>
                    <a:lstStyle/>
                    <a:p>
                      <a:pPr algn="ctr"/>
                      <a:r>
                        <a:rPr lang="en-GB" sz="1600" dirty="0">
                          <a:latin typeface="Aptos" panose="020B0004020202020204" pitchFamily="34" charset="0"/>
                        </a:rPr>
                        <a:t>Section </a:t>
                      </a:r>
                    </a:p>
                  </a:txBody>
                  <a:tcPr anchor="ctr"/>
                </a:tc>
                <a:tc>
                  <a:txBody>
                    <a:bodyPr/>
                    <a:lstStyle/>
                    <a:p>
                      <a:pPr algn="ctr"/>
                      <a:r>
                        <a:rPr lang="en-GB" sz="1600" dirty="0">
                          <a:latin typeface="Aptos" panose="020B0004020202020204" pitchFamily="34" charset="0"/>
                        </a:rPr>
                        <a:t>Approximate Word Count </a:t>
                      </a:r>
                    </a:p>
                  </a:txBody>
                  <a:tcPr anchor="ctr"/>
                </a:tc>
                <a:tc>
                  <a:txBody>
                    <a:bodyPr/>
                    <a:lstStyle/>
                    <a:p>
                      <a:pPr algn="ctr"/>
                      <a:r>
                        <a:rPr lang="en-GB" sz="1600" dirty="0">
                          <a:latin typeface="Aptos" panose="020B0004020202020204" pitchFamily="34" charset="0"/>
                        </a:rPr>
                        <a:t>Description </a:t>
                      </a:r>
                    </a:p>
                  </a:txBody>
                  <a:tcPr anchor="ctr"/>
                </a:tc>
                <a:extLst>
                  <a:ext uri="{0D108BD9-81ED-4DB2-BD59-A6C34878D82A}">
                    <a16:rowId xmlns:a16="http://schemas.microsoft.com/office/drawing/2014/main" val="1949804512"/>
                  </a:ext>
                </a:extLst>
              </a:tr>
              <a:tr h="521299">
                <a:tc>
                  <a:txBody>
                    <a:bodyPr/>
                    <a:lstStyle/>
                    <a:p>
                      <a:pPr algn="l"/>
                      <a:r>
                        <a:rPr lang="en-GB" sz="1400" dirty="0">
                          <a:latin typeface="Aptos" panose="020B0004020202020204" pitchFamily="34" charset="0"/>
                        </a:rPr>
                        <a:t>3.1 Introduction and Research Aim</a:t>
                      </a:r>
                    </a:p>
                  </a:txBody>
                  <a:tcPr/>
                </a:tc>
                <a:tc>
                  <a:txBody>
                    <a:bodyPr/>
                    <a:lstStyle/>
                    <a:p>
                      <a:pPr algn="ctr"/>
                      <a:r>
                        <a:rPr lang="en-GB" sz="1400" dirty="0">
                          <a:latin typeface="Aptos" panose="020B0004020202020204" pitchFamily="34" charset="0"/>
                        </a:rPr>
                        <a:t>100 words</a:t>
                      </a:r>
                    </a:p>
                  </a:txBody>
                  <a:tcPr/>
                </a:tc>
                <a:tc>
                  <a:txBody>
                    <a:bodyPr/>
                    <a:lstStyle/>
                    <a:p>
                      <a:r>
                        <a:rPr lang="en-GB" sz="1400" dirty="0">
                          <a:latin typeface="Aptos" panose="020B0004020202020204" pitchFamily="34" charset="0"/>
                        </a:rPr>
                        <a:t>Introduce the purpose of Chapter 3, identify the project as secondary research and restate the research aim.</a:t>
                      </a:r>
                    </a:p>
                  </a:txBody>
                  <a:tcPr/>
                </a:tc>
                <a:extLst>
                  <a:ext uri="{0D108BD9-81ED-4DB2-BD59-A6C34878D82A}">
                    <a16:rowId xmlns:a16="http://schemas.microsoft.com/office/drawing/2014/main" val="386595602"/>
                  </a:ext>
                </a:extLst>
              </a:tr>
              <a:tr h="521299">
                <a:tc>
                  <a:txBody>
                    <a:bodyPr/>
                    <a:lstStyle/>
                    <a:p>
                      <a:pPr algn="l"/>
                      <a:r>
                        <a:rPr lang="en-GB" sz="1400" dirty="0">
                          <a:latin typeface="Aptos" panose="020B0004020202020204" pitchFamily="34" charset="0"/>
                        </a:rPr>
                        <a:t>3.2 Search Strategy</a:t>
                      </a:r>
                    </a:p>
                  </a:txBody>
                  <a:tcPr/>
                </a:tc>
                <a:tc>
                  <a:txBody>
                    <a:bodyPr/>
                    <a:lstStyle/>
                    <a:p>
                      <a:pPr algn="ctr"/>
                      <a:r>
                        <a:rPr lang="en-GB" sz="1400" dirty="0">
                          <a:latin typeface="Aptos" panose="020B0004020202020204" pitchFamily="34" charset="0"/>
                        </a:rPr>
                        <a:t>100 words </a:t>
                      </a:r>
                    </a:p>
                  </a:txBody>
                  <a:tcPr/>
                </a:tc>
                <a:tc>
                  <a:txBody>
                    <a:bodyPr/>
                    <a:lstStyle/>
                    <a:p>
                      <a:r>
                        <a:rPr lang="en-GB" sz="1400" dirty="0">
                          <a:latin typeface="Aptos" panose="020B0004020202020204" pitchFamily="34" charset="0"/>
                        </a:rPr>
                        <a:t>Explain how the literature search was planned, including databases, keywords, Boolean operators and filters.</a:t>
                      </a:r>
                    </a:p>
                  </a:txBody>
                  <a:tcPr/>
                </a:tc>
                <a:extLst>
                  <a:ext uri="{0D108BD9-81ED-4DB2-BD59-A6C34878D82A}">
                    <a16:rowId xmlns:a16="http://schemas.microsoft.com/office/drawing/2014/main" val="3283778915"/>
                  </a:ext>
                </a:extLst>
              </a:tr>
              <a:tr h="521299">
                <a:tc>
                  <a:txBody>
                    <a:bodyPr/>
                    <a:lstStyle/>
                    <a:p>
                      <a:pPr algn="l"/>
                      <a:r>
                        <a:rPr lang="en-GB" sz="1400" dirty="0">
                          <a:latin typeface="Aptos" panose="020B0004020202020204" pitchFamily="34" charset="0"/>
                        </a:rPr>
                        <a:t>3.3 Searching for Information</a:t>
                      </a:r>
                    </a:p>
                  </a:txBody>
                  <a:tcPr/>
                </a:tc>
                <a:tc>
                  <a:txBody>
                    <a:bodyPr/>
                    <a:lstStyle/>
                    <a:p>
                      <a:pPr algn="ctr"/>
                      <a:r>
                        <a:rPr lang="en-GB" sz="1400" dirty="0">
                          <a:latin typeface="Aptos" panose="020B0004020202020204" pitchFamily="34" charset="0"/>
                        </a:rPr>
                        <a:t>100 words</a:t>
                      </a:r>
                    </a:p>
                  </a:txBody>
                  <a:tcPr/>
                </a:tc>
                <a:tc>
                  <a:txBody>
                    <a:bodyPr/>
                    <a:lstStyle/>
                    <a:p>
                      <a:r>
                        <a:rPr lang="en-GB" sz="1400" dirty="0">
                          <a:latin typeface="Aptos" panose="020B0004020202020204" pitchFamily="34" charset="0"/>
                        </a:rPr>
                        <a:t>Describe what you actually did when searching and how you found and recorded 10 potentially suitable sources.</a:t>
                      </a:r>
                    </a:p>
                  </a:txBody>
                  <a:tcPr/>
                </a:tc>
                <a:extLst>
                  <a:ext uri="{0D108BD9-81ED-4DB2-BD59-A6C34878D82A}">
                    <a16:rowId xmlns:a16="http://schemas.microsoft.com/office/drawing/2014/main" val="994441686"/>
                  </a:ext>
                </a:extLst>
              </a:tr>
              <a:tr h="521299">
                <a:tc>
                  <a:txBody>
                    <a:bodyPr/>
                    <a:lstStyle/>
                    <a:p>
                      <a:pPr algn="l"/>
                      <a:r>
                        <a:rPr lang="en-GB" sz="1400" dirty="0">
                          <a:latin typeface="Aptos" panose="020B0004020202020204" pitchFamily="34" charset="0"/>
                        </a:rPr>
                        <a:t>3.4 Research Validation</a:t>
                      </a:r>
                    </a:p>
                  </a:txBody>
                  <a:tcPr/>
                </a:tc>
                <a:tc>
                  <a:txBody>
                    <a:bodyPr/>
                    <a:lstStyle/>
                    <a:p>
                      <a:pPr algn="ctr"/>
                      <a:r>
                        <a:rPr lang="en-GB" sz="1400" dirty="0">
                          <a:latin typeface="Aptos" panose="020B0004020202020204" pitchFamily="34" charset="0"/>
                        </a:rPr>
                        <a:t>150 words </a:t>
                      </a:r>
                    </a:p>
                  </a:txBody>
                  <a:tcPr/>
                </a:tc>
                <a:tc>
                  <a:txBody>
                    <a:bodyPr/>
                    <a:lstStyle/>
                    <a:p>
                      <a:r>
                        <a:rPr lang="en-GB" sz="1400" dirty="0">
                          <a:latin typeface="Aptos" panose="020B0004020202020204" pitchFamily="34" charset="0"/>
                        </a:rPr>
                        <a:t>Explain how CRAAP was used to check source quality and how the strongest five sources were selected.</a:t>
                      </a:r>
                    </a:p>
                  </a:txBody>
                  <a:tcPr/>
                </a:tc>
                <a:extLst>
                  <a:ext uri="{0D108BD9-81ED-4DB2-BD59-A6C34878D82A}">
                    <a16:rowId xmlns:a16="http://schemas.microsoft.com/office/drawing/2014/main" val="216229396"/>
                  </a:ext>
                </a:extLst>
              </a:tr>
              <a:tr h="521299">
                <a:tc>
                  <a:txBody>
                    <a:bodyPr/>
                    <a:lstStyle/>
                    <a:p>
                      <a:pPr algn="l"/>
                      <a:r>
                        <a:rPr lang="en-GB" sz="1400" dirty="0">
                          <a:latin typeface="Aptos" panose="020B0004020202020204" pitchFamily="34" charset="0"/>
                        </a:rPr>
                        <a:t>3.5 Inclusion and Exclusion Criteria</a:t>
                      </a:r>
                    </a:p>
                  </a:txBody>
                  <a:tcPr/>
                </a:tc>
                <a:tc>
                  <a:txBody>
                    <a:bodyPr/>
                    <a:lstStyle/>
                    <a:p>
                      <a:pPr algn="ctr"/>
                      <a:r>
                        <a:rPr lang="en-GB" sz="1400" dirty="0">
                          <a:latin typeface="Aptos" panose="020B0004020202020204" pitchFamily="34" charset="0"/>
                        </a:rPr>
                        <a:t>100 words </a:t>
                      </a:r>
                    </a:p>
                  </a:txBody>
                  <a:tcPr/>
                </a:tc>
                <a:tc>
                  <a:txBody>
                    <a:bodyPr/>
                    <a:lstStyle/>
                    <a:p>
                      <a:r>
                        <a:rPr lang="en-GB" sz="1400" dirty="0">
                          <a:latin typeface="Aptos" panose="020B0004020202020204" pitchFamily="34" charset="0"/>
                        </a:rPr>
                        <a:t>Present the rules used to decide which sources could be included and which sources were excluded.</a:t>
                      </a:r>
                    </a:p>
                  </a:txBody>
                  <a:tcPr/>
                </a:tc>
                <a:extLst>
                  <a:ext uri="{0D108BD9-81ED-4DB2-BD59-A6C34878D82A}">
                    <a16:rowId xmlns:a16="http://schemas.microsoft.com/office/drawing/2014/main" val="3911519928"/>
                  </a:ext>
                </a:extLst>
              </a:tr>
              <a:tr h="521299">
                <a:tc>
                  <a:txBody>
                    <a:bodyPr/>
                    <a:lstStyle/>
                    <a:p>
                      <a:pPr algn="l"/>
                      <a:r>
                        <a:rPr lang="en-GB" sz="1400" dirty="0">
                          <a:latin typeface="Aptos" panose="020B0004020202020204" pitchFamily="34" charset="0"/>
                        </a:rPr>
                        <a:t>3.6 Analysing the Research</a:t>
                      </a:r>
                    </a:p>
                  </a:txBody>
                  <a:tcPr/>
                </a:tc>
                <a:tc>
                  <a:txBody>
                    <a:bodyPr/>
                    <a:lstStyle/>
                    <a:p>
                      <a:pPr algn="ctr"/>
                      <a:r>
                        <a:rPr lang="en-GB" sz="1400" dirty="0">
                          <a:latin typeface="Aptos" panose="020B0004020202020204" pitchFamily="34" charset="0"/>
                        </a:rPr>
                        <a:t>150 words</a:t>
                      </a:r>
                    </a:p>
                  </a:txBody>
                  <a:tcPr/>
                </a:tc>
                <a:tc>
                  <a:txBody>
                    <a:bodyPr/>
                    <a:lstStyle/>
                    <a:p>
                      <a:r>
                        <a:rPr lang="en-GB" sz="1400" dirty="0">
                          <a:latin typeface="Aptos" panose="020B0004020202020204" pitchFamily="34" charset="0"/>
                        </a:rPr>
                        <a:t>Explain how Stages 2 and 3 of the workbook were used to analyse the five sources and develop possible themes.</a:t>
                      </a:r>
                    </a:p>
                  </a:txBody>
                  <a:tcPr/>
                </a:tc>
                <a:extLst>
                  <a:ext uri="{0D108BD9-81ED-4DB2-BD59-A6C34878D82A}">
                    <a16:rowId xmlns:a16="http://schemas.microsoft.com/office/drawing/2014/main" val="1956674891"/>
                  </a:ext>
                </a:extLst>
              </a:tr>
              <a:tr h="521299">
                <a:tc>
                  <a:txBody>
                    <a:bodyPr/>
                    <a:lstStyle/>
                    <a:p>
                      <a:pPr algn="l"/>
                      <a:r>
                        <a:rPr lang="en-GB" sz="1400" dirty="0">
                          <a:latin typeface="Aptos" panose="020B0004020202020204" pitchFamily="34" charset="0"/>
                        </a:rPr>
                        <a:t>3.7 Ethical Considerations</a:t>
                      </a:r>
                    </a:p>
                  </a:txBody>
                  <a:tcPr/>
                </a:tc>
                <a:tc>
                  <a:txBody>
                    <a:bodyPr/>
                    <a:lstStyle/>
                    <a:p>
                      <a:pPr algn="ctr"/>
                      <a:r>
                        <a:rPr lang="en-GB" sz="1400" dirty="0">
                          <a:latin typeface="Aptos" panose="020B0004020202020204" pitchFamily="34" charset="0"/>
                        </a:rPr>
                        <a:t>100 words </a:t>
                      </a:r>
                    </a:p>
                  </a:txBody>
                  <a:tcPr/>
                </a:tc>
                <a:tc>
                  <a:txBody>
                    <a:bodyPr/>
                    <a:lstStyle/>
                    <a:p>
                      <a:r>
                        <a:rPr lang="en-GB" sz="1400" dirty="0">
                          <a:latin typeface="Aptos" panose="020B0004020202020204" pitchFamily="34" charset="0"/>
                        </a:rPr>
                        <a:t>Explain how referencing, accurate paraphrasing and responsible use of published evidence supported ethical research.</a:t>
                      </a:r>
                    </a:p>
                  </a:txBody>
                  <a:tcPr/>
                </a:tc>
                <a:extLst>
                  <a:ext uri="{0D108BD9-81ED-4DB2-BD59-A6C34878D82A}">
                    <a16:rowId xmlns:a16="http://schemas.microsoft.com/office/drawing/2014/main" val="2387392350"/>
                  </a:ext>
                </a:extLst>
              </a:tr>
              <a:tr h="740793">
                <a:tc>
                  <a:txBody>
                    <a:bodyPr/>
                    <a:lstStyle/>
                    <a:p>
                      <a:pPr algn="l"/>
                      <a:r>
                        <a:rPr lang="en-GB" sz="1400" dirty="0">
                          <a:latin typeface="Aptos" panose="020B0004020202020204" pitchFamily="34" charset="0"/>
                        </a:rPr>
                        <a:t>3.8 Chapter Conclusion</a:t>
                      </a:r>
                    </a:p>
                  </a:txBody>
                  <a:tcPr/>
                </a:tc>
                <a:tc>
                  <a:txBody>
                    <a:bodyPr/>
                    <a:lstStyle/>
                    <a:p>
                      <a:pPr algn="ctr"/>
                      <a:r>
                        <a:rPr lang="en-GB" sz="1400" dirty="0">
                          <a:latin typeface="Aptos" panose="020B0004020202020204" pitchFamily="34" charset="0"/>
                        </a:rPr>
                        <a:t>100 words</a:t>
                      </a:r>
                    </a:p>
                  </a:txBody>
                  <a:tcPr/>
                </a:tc>
                <a:tc>
                  <a:txBody>
                    <a:bodyPr/>
                    <a:lstStyle/>
                    <a:p>
                      <a:r>
                        <a:rPr lang="en-GB" sz="1400" dirty="0">
                          <a:latin typeface="Aptos" panose="020B0004020202020204" pitchFamily="34" charset="0"/>
                        </a:rPr>
                        <a:t>Summarise the main stages of the research process and explain that Chapter 4 will present and discuss the themes produced through the analysis.</a:t>
                      </a:r>
                    </a:p>
                  </a:txBody>
                  <a:tcPr/>
                </a:tc>
                <a:extLst>
                  <a:ext uri="{0D108BD9-81ED-4DB2-BD59-A6C34878D82A}">
                    <a16:rowId xmlns:a16="http://schemas.microsoft.com/office/drawing/2014/main" val="2998263680"/>
                  </a:ext>
                </a:extLst>
              </a:tr>
            </a:tbl>
          </a:graphicData>
        </a:graphic>
      </p:graphicFrame>
    </p:spTree>
    <p:extLst>
      <p:ext uri="{BB962C8B-B14F-4D97-AF65-F5344CB8AC3E}">
        <p14:creationId xmlns:p14="http://schemas.microsoft.com/office/powerpoint/2010/main" val="3488712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F188A-1D69-84DA-277F-AC0D4C65A92E}"/>
              </a:ext>
            </a:extLst>
          </p:cNvPr>
          <p:cNvSpPr txBox="1">
            <a:spLocks/>
          </p:cNvSpPr>
          <p:nvPr/>
        </p:nvSpPr>
        <p:spPr>
          <a:xfrm>
            <a:off x="355598" y="-10160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3.1 – Introduction &amp; Research Aim </a:t>
            </a:r>
          </a:p>
        </p:txBody>
      </p:sp>
      <p:sp>
        <p:nvSpPr>
          <p:cNvPr id="3" name="Rectangle 2">
            <a:extLst>
              <a:ext uri="{FF2B5EF4-FFF2-40B4-BE49-F238E27FC236}">
                <a16:creationId xmlns:a16="http://schemas.microsoft.com/office/drawing/2014/main" id="{25DCBFDE-AFBF-5218-FF19-B37FF8992388}"/>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A996730-F1A8-B58B-9508-A4D605534C45}"/>
              </a:ext>
            </a:extLst>
          </p:cNvPr>
          <p:cNvSpPr txBox="1"/>
          <p:nvPr/>
        </p:nvSpPr>
        <p:spPr>
          <a:xfrm>
            <a:off x="462278" y="879501"/>
            <a:ext cx="11267441" cy="1534203"/>
          </a:xfrm>
          <a:prstGeom prst="rect">
            <a:avLst/>
          </a:prstGeom>
          <a:noFill/>
        </p:spPr>
        <p:txBody>
          <a:bodyPr wrap="square">
            <a:spAutoFit/>
          </a:bodyPr>
          <a:lstStyle/>
          <a:p>
            <a:pPr algn="ctr">
              <a:lnSpc>
                <a:spcPct val="150000"/>
              </a:lnSpc>
              <a:buNone/>
            </a:pPr>
            <a:r>
              <a:rPr lang="en-GB" sz="1600" b="1" dirty="0">
                <a:latin typeface="Aptos" panose="020B0004020202020204" pitchFamily="34" charset="0"/>
              </a:rPr>
              <a:t>This section introduces your poster and sets the scene for the reader.</a:t>
            </a:r>
            <a:br>
              <a:rPr lang="en-GB" sz="1600" dirty="0">
                <a:latin typeface="Aptos" panose="020B0004020202020204" pitchFamily="34" charset="0"/>
              </a:rPr>
            </a:br>
            <a:r>
              <a:rPr lang="en-GB" sz="1600" dirty="0">
                <a:latin typeface="Aptos" panose="020B0004020202020204" pitchFamily="34" charset="0"/>
              </a:rPr>
              <a:t>It should briefly explain what your project is about and clearly state your research aim.</a:t>
            </a:r>
          </a:p>
          <a:p>
            <a:pPr algn="ctr">
              <a:lnSpc>
                <a:spcPct val="150000"/>
              </a:lnSpc>
            </a:pPr>
            <a:r>
              <a:rPr lang="en-GB" sz="1600" dirty="0">
                <a:latin typeface="Aptos" panose="020B0004020202020204" pitchFamily="34" charset="0"/>
              </a:rPr>
              <a:t>This is your chance to help the reader understand the </a:t>
            </a:r>
            <a:r>
              <a:rPr lang="en-GB" sz="1600" b="1" dirty="0">
                <a:latin typeface="Aptos" panose="020B0004020202020204" pitchFamily="34" charset="0"/>
              </a:rPr>
              <a:t>purpose of your research</a:t>
            </a:r>
            <a:r>
              <a:rPr lang="en-GB" sz="1600" dirty="0">
                <a:latin typeface="Aptos" panose="020B0004020202020204" pitchFamily="34" charset="0"/>
              </a:rPr>
              <a:t>, what you’re exploring, and why it’s important in health and social care.</a:t>
            </a:r>
          </a:p>
        </p:txBody>
      </p:sp>
      <p:cxnSp>
        <p:nvCxnSpPr>
          <p:cNvPr id="7" name="Straight Connector 6">
            <a:extLst>
              <a:ext uri="{FF2B5EF4-FFF2-40B4-BE49-F238E27FC236}">
                <a16:creationId xmlns:a16="http://schemas.microsoft.com/office/drawing/2014/main" id="{5E061317-4E76-9739-20F9-12DD09BFB11C}"/>
              </a:ext>
            </a:extLst>
          </p:cNvPr>
          <p:cNvCxnSpPr/>
          <p:nvPr/>
        </p:nvCxnSpPr>
        <p:spPr>
          <a:xfrm>
            <a:off x="6095998" y="2844800"/>
            <a:ext cx="0" cy="354584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69C6B5F-93B2-0327-AD37-EECFE5ED7710}"/>
              </a:ext>
            </a:extLst>
          </p:cNvPr>
          <p:cNvCxnSpPr/>
          <p:nvPr/>
        </p:nvCxnSpPr>
        <p:spPr>
          <a:xfrm>
            <a:off x="6095998" y="4521200"/>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4CCF231F-D8E8-98B1-A323-D84F5899F1A8}"/>
              </a:ext>
            </a:extLst>
          </p:cNvPr>
          <p:cNvSpPr txBox="1"/>
          <p:nvPr/>
        </p:nvSpPr>
        <p:spPr>
          <a:xfrm>
            <a:off x="6399527" y="2653480"/>
            <a:ext cx="4937760" cy="1353960"/>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Key Questions to Think About:</a:t>
            </a:r>
            <a:endParaRPr lang="en-GB" sz="1400" dirty="0">
              <a:latin typeface="Aptos" panose="020B0004020202020204" pitchFamily="34" charset="0"/>
            </a:endParaRPr>
          </a:p>
          <a:p>
            <a:pPr>
              <a:lnSpc>
                <a:spcPct val="150000"/>
              </a:lnSpc>
              <a:buFont typeface="Arial" panose="020B0604020202020204" pitchFamily="34" charset="0"/>
              <a:buChar char="•"/>
            </a:pPr>
            <a:r>
              <a:rPr lang="en-GB" sz="1400" dirty="0">
                <a:latin typeface="Aptos" panose="020B0004020202020204" pitchFamily="34" charset="0"/>
              </a:rPr>
              <a:t> What is the purpose of this Methods in Secondary Research?</a:t>
            </a:r>
          </a:p>
          <a:p>
            <a:pPr>
              <a:lnSpc>
                <a:spcPct val="150000"/>
              </a:lnSpc>
              <a:buFont typeface="Arial" panose="020B0604020202020204" pitchFamily="34" charset="0"/>
              <a:buChar char="•"/>
            </a:pPr>
            <a:r>
              <a:rPr lang="en-GB" sz="1400" dirty="0">
                <a:latin typeface="Aptos" panose="020B0004020202020204" pitchFamily="34" charset="0"/>
              </a:rPr>
              <a:t> What am I trying to find out or explore in my research?</a:t>
            </a:r>
          </a:p>
          <a:p>
            <a:pPr>
              <a:lnSpc>
                <a:spcPct val="150000"/>
              </a:lnSpc>
              <a:buFont typeface="Arial" panose="020B0604020202020204" pitchFamily="34" charset="0"/>
              <a:buChar char="•"/>
            </a:pPr>
            <a:r>
              <a:rPr lang="en-GB" sz="1400" dirty="0">
                <a:latin typeface="Aptos" panose="020B0004020202020204" pitchFamily="34" charset="0"/>
              </a:rPr>
              <a:t> Why is this topic important in health and social care?</a:t>
            </a:r>
          </a:p>
        </p:txBody>
      </p:sp>
      <p:sp>
        <p:nvSpPr>
          <p:cNvPr id="13" name="TextBox 12">
            <a:extLst>
              <a:ext uri="{FF2B5EF4-FFF2-40B4-BE49-F238E27FC236}">
                <a16:creationId xmlns:a16="http://schemas.microsoft.com/office/drawing/2014/main" id="{7EFB878F-60E0-AE24-E38C-5BA4904F13D5}"/>
              </a:ext>
            </a:extLst>
          </p:cNvPr>
          <p:cNvSpPr txBox="1"/>
          <p:nvPr/>
        </p:nvSpPr>
        <p:spPr>
          <a:xfrm>
            <a:off x="6399527" y="4617720"/>
            <a:ext cx="5436868" cy="1677126"/>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i="1" dirty="0">
                <a:latin typeface="Aptos" panose="020B0004020202020204" pitchFamily="34" charset="0"/>
              </a:rPr>
              <a:t>This is like your project’s elevator pitch – explain it simply so that anyone could understand what your research is about.</a:t>
            </a:r>
            <a:endParaRPr lang="en-GB" sz="1400" dirty="0">
              <a:latin typeface="Aptos" panose="020B0004020202020204" pitchFamily="34" charset="0"/>
            </a:endParaRPr>
          </a:p>
          <a:p>
            <a:pPr>
              <a:lnSpc>
                <a:spcPct val="150000"/>
              </a:lnSpc>
            </a:pPr>
            <a:r>
              <a:rPr lang="en-GB" sz="1400" dirty="0">
                <a:latin typeface="Aptos" panose="020B0004020202020204" pitchFamily="34" charset="0"/>
              </a:rPr>
              <a:t>Think of this section like the “blurb” on the back of a book – give a quick and clear overview to get the reader interested and informed.</a:t>
            </a:r>
          </a:p>
        </p:txBody>
      </p:sp>
      <p:sp>
        <p:nvSpPr>
          <p:cNvPr id="15" name="TextBox 14">
            <a:extLst>
              <a:ext uri="{FF2B5EF4-FFF2-40B4-BE49-F238E27FC236}">
                <a16:creationId xmlns:a16="http://schemas.microsoft.com/office/drawing/2014/main" id="{BB71DFD6-87BF-6DB6-F575-7020596C5F26}"/>
              </a:ext>
            </a:extLst>
          </p:cNvPr>
          <p:cNvSpPr txBox="1"/>
          <p:nvPr/>
        </p:nvSpPr>
        <p:spPr>
          <a:xfrm>
            <a:off x="185422" y="3030865"/>
            <a:ext cx="5812153" cy="2826864"/>
          </a:xfrm>
          <a:prstGeom prst="rect">
            <a:avLst/>
          </a:prstGeom>
          <a:noFill/>
        </p:spPr>
        <p:txBody>
          <a:bodyPr wrap="square">
            <a:spAutoFit/>
          </a:bodyPr>
          <a:lstStyle/>
          <a:p>
            <a:pPr algn="just">
              <a:lnSpc>
                <a:spcPct val="150000"/>
              </a:lnSpc>
              <a:buNone/>
            </a:pPr>
            <a:r>
              <a:rPr lang="en-GB" sz="1600" dirty="0">
                <a:latin typeface="Aptos" panose="020B0004020202020204" pitchFamily="34" charset="0"/>
              </a:rPr>
              <a:t>✅ </a:t>
            </a:r>
            <a:r>
              <a:rPr lang="en-GB" sz="1600" b="1" dirty="0">
                <a:latin typeface="Aptos" panose="020B0004020202020204" pitchFamily="34" charset="0"/>
              </a:rPr>
              <a:t>What to Include:</a:t>
            </a:r>
          </a:p>
          <a:p>
            <a:pPr algn="just">
              <a:lnSpc>
                <a:spcPct val="150000"/>
              </a:lnSpc>
              <a:buNone/>
            </a:pPr>
            <a:endParaRPr lang="en-GB" sz="1600" dirty="0">
              <a:latin typeface="Aptos" panose="020B0004020202020204" pitchFamily="34" charset="0"/>
            </a:endParaRPr>
          </a:p>
          <a:p>
            <a:pPr algn="just">
              <a:lnSpc>
                <a:spcPct val="150000"/>
              </a:lnSpc>
            </a:pPr>
            <a:r>
              <a:rPr lang="en-GB" dirty="0">
                <a:latin typeface="Aptos" panose="020B0004020202020204" pitchFamily="34" charset="0"/>
              </a:rPr>
              <a:t>☐</a:t>
            </a:r>
            <a:r>
              <a:rPr lang="en-GB" sz="1600" dirty="0">
                <a:latin typeface="Aptos" panose="020B0004020202020204" pitchFamily="34" charset="0"/>
              </a:rPr>
              <a:t> A short explanation of what </a:t>
            </a:r>
            <a:r>
              <a:rPr lang="en-GB" sz="1600" b="1" dirty="0">
                <a:latin typeface="Aptos" panose="020B0004020202020204" pitchFamily="34" charset="0"/>
              </a:rPr>
              <a:t>methods are in research</a:t>
            </a:r>
            <a:r>
              <a:rPr lang="en-GB" sz="1600" dirty="0">
                <a:latin typeface="Aptos" panose="020B0004020202020204" pitchFamily="34" charset="0"/>
              </a:rPr>
              <a:t>.</a:t>
            </a:r>
          </a:p>
          <a:p>
            <a:pPr algn="just">
              <a:lnSpc>
                <a:spcPct val="150000"/>
              </a:lnSpc>
            </a:pPr>
            <a:r>
              <a:rPr lang="en-GB" dirty="0">
                <a:latin typeface="Aptos" panose="020B0004020202020204" pitchFamily="34" charset="0"/>
              </a:rPr>
              <a:t>☐ </a:t>
            </a:r>
            <a:r>
              <a:rPr lang="en-GB" sz="1600" dirty="0">
                <a:latin typeface="Aptos" panose="020B0004020202020204" pitchFamily="34" charset="0"/>
              </a:rPr>
              <a:t>A sentence on what </a:t>
            </a:r>
            <a:r>
              <a:rPr lang="en-GB" sz="1600" b="1" dirty="0">
                <a:latin typeface="Aptos" panose="020B0004020202020204" pitchFamily="34" charset="0"/>
              </a:rPr>
              <a:t>secondary research</a:t>
            </a:r>
            <a:r>
              <a:rPr lang="en-GB" sz="1600" dirty="0">
                <a:latin typeface="Aptos" panose="020B0004020202020204" pitchFamily="34" charset="0"/>
              </a:rPr>
              <a:t> involves.</a:t>
            </a:r>
          </a:p>
          <a:p>
            <a:pPr algn="just">
              <a:lnSpc>
                <a:spcPct val="150000"/>
              </a:lnSpc>
            </a:pPr>
            <a:r>
              <a:rPr lang="en-GB" dirty="0">
                <a:latin typeface="Aptos" panose="020B0004020202020204" pitchFamily="34" charset="0"/>
              </a:rPr>
              <a:t>☐ </a:t>
            </a:r>
            <a:r>
              <a:rPr lang="en-GB" sz="1600" dirty="0">
                <a:latin typeface="Aptos" panose="020B0004020202020204" pitchFamily="34" charset="0"/>
              </a:rPr>
              <a:t>Your </a:t>
            </a:r>
            <a:r>
              <a:rPr lang="en-GB" sz="1600" b="1" dirty="0">
                <a:latin typeface="Aptos" panose="020B0004020202020204" pitchFamily="34" charset="0"/>
              </a:rPr>
              <a:t>research aim</a:t>
            </a:r>
            <a:r>
              <a:rPr lang="en-GB" sz="1600" dirty="0">
                <a:latin typeface="Aptos" panose="020B0004020202020204" pitchFamily="34" charset="0"/>
              </a:rPr>
              <a:t> (copied from Chapter 1 or your proposal).</a:t>
            </a:r>
          </a:p>
          <a:p>
            <a:pPr algn="just">
              <a:lnSpc>
                <a:spcPct val="150000"/>
              </a:lnSpc>
            </a:pPr>
            <a:r>
              <a:rPr lang="en-GB" dirty="0">
                <a:latin typeface="Aptos" panose="020B0004020202020204" pitchFamily="34" charset="0"/>
              </a:rPr>
              <a:t>☐</a:t>
            </a:r>
            <a:r>
              <a:rPr lang="en-GB" sz="1600" dirty="0">
                <a:latin typeface="Aptos" panose="020B0004020202020204" pitchFamily="34" charset="0"/>
              </a:rPr>
              <a:t> A brief sentence explaining how this connects to your </a:t>
            </a:r>
            <a:r>
              <a:rPr lang="en-GB" sz="1600" b="1" dirty="0">
                <a:latin typeface="Aptos" panose="020B0004020202020204" pitchFamily="34" charset="0"/>
              </a:rPr>
              <a:t>overall project.</a:t>
            </a:r>
            <a:endParaRPr lang="en-GB" sz="1600" dirty="0">
              <a:latin typeface="Aptos" panose="020B0004020202020204" pitchFamily="34" charset="0"/>
            </a:endParaRPr>
          </a:p>
        </p:txBody>
      </p:sp>
    </p:spTree>
    <p:extLst>
      <p:ext uri="{BB962C8B-B14F-4D97-AF65-F5344CB8AC3E}">
        <p14:creationId xmlns:p14="http://schemas.microsoft.com/office/powerpoint/2010/main" val="3583076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F379A7-B163-5FF5-80E8-EA49533FB4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3A789E-5666-EA75-F999-896D7C26D8EB}"/>
              </a:ext>
            </a:extLst>
          </p:cNvPr>
          <p:cNvSpPr txBox="1">
            <a:spLocks/>
          </p:cNvSpPr>
          <p:nvPr/>
        </p:nvSpPr>
        <p:spPr>
          <a:xfrm>
            <a:off x="355598" y="-25400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3.2 – Search Strategy</a:t>
            </a:r>
          </a:p>
        </p:txBody>
      </p:sp>
      <p:sp>
        <p:nvSpPr>
          <p:cNvPr id="3" name="Rectangle 2">
            <a:extLst>
              <a:ext uri="{FF2B5EF4-FFF2-40B4-BE49-F238E27FC236}">
                <a16:creationId xmlns:a16="http://schemas.microsoft.com/office/drawing/2014/main" id="{ACBB1663-0592-1DF7-AE3A-254F93AD6F54}"/>
              </a:ext>
            </a:extLst>
          </p:cNvPr>
          <p:cNvSpPr/>
          <p:nvPr/>
        </p:nvSpPr>
        <p:spPr>
          <a:xfrm>
            <a:off x="0" y="5621045"/>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5307CFD2-FE39-4F7C-5392-D208DBD81E9D}"/>
              </a:ext>
            </a:extLst>
          </p:cNvPr>
          <p:cNvSpPr txBox="1"/>
          <p:nvPr/>
        </p:nvSpPr>
        <p:spPr>
          <a:xfrm>
            <a:off x="462277" y="586644"/>
            <a:ext cx="11267441" cy="707630"/>
          </a:xfrm>
          <a:prstGeom prst="rect">
            <a:avLst/>
          </a:prstGeom>
          <a:noFill/>
        </p:spPr>
        <p:txBody>
          <a:bodyPr wrap="square">
            <a:spAutoFit/>
          </a:bodyPr>
          <a:lstStyle/>
          <a:p>
            <a:pPr algn="ctr">
              <a:lnSpc>
                <a:spcPct val="150000"/>
              </a:lnSpc>
              <a:buNone/>
            </a:pPr>
            <a:r>
              <a:rPr lang="en-GB" sz="1400" dirty="0">
                <a:latin typeface="Aptos" panose="020B0004020202020204" pitchFamily="34" charset="0"/>
              </a:rPr>
              <a:t>In this section, you’ll explain </a:t>
            </a:r>
            <a:r>
              <a:rPr lang="en-GB" sz="1400" b="1" dirty="0">
                <a:latin typeface="Aptos" panose="020B0004020202020204" pitchFamily="34" charset="0"/>
              </a:rPr>
              <a:t>how you searched for your sources,</a:t>
            </a:r>
            <a:r>
              <a:rPr lang="en-GB" sz="1400" dirty="0">
                <a:latin typeface="Aptos" panose="020B0004020202020204" pitchFamily="34" charset="0"/>
              </a:rPr>
              <a:t> including where you searched, which keywords you used, and how you planned your search. This shows the reader that your research has been carried out in a </a:t>
            </a:r>
            <a:r>
              <a:rPr lang="en-GB" sz="1400" b="1" dirty="0">
                <a:latin typeface="Aptos" panose="020B0004020202020204" pitchFamily="34" charset="0"/>
              </a:rPr>
              <a:t>clear, structured and purposeful way</a:t>
            </a:r>
            <a:r>
              <a:rPr lang="en-GB" sz="1400" dirty="0">
                <a:latin typeface="Aptos" panose="020B0004020202020204" pitchFamily="34" charset="0"/>
              </a:rPr>
              <a:t>.</a:t>
            </a:r>
          </a:p>
        </p:txBody>
      </p:sp>
      <p:graphicFrame>
        <p:nvGraphicFramePr>
          <p:cNvPr id="10" name="Table 9">
            <a:extLst>
              <a:ext uri="{FF2B5EF4-FFF2-40B4-BE49-F238E27FC236}">
                <a16:creationId xmlns:a16="http://schemas.microsoft.com/office/drawing/2014/main" id="{7986BF68-DB68-82DE-D7F3-B0013432E8D0}"/>
              </a:ext>
            </a:extLst>
          </p:cNvPr>
          <p:cNvGraphicFramePr>
            <a:graphicFrameLocks noGrp="1"/>
          </p:cNvGraphicFramePr>
          <p:nvPr>
            <p:extLst>
              <p:ext uri="{D42A27DB-BD31-4B8C-83A1-F6EECF244321}">
                <p14:modId xmlns:p14="http://schemas.microsoft.com/office/powerpoint/2010/main" val="2025453850"/>
              </p:ext>
            </p:extLst>
          </p:nvPr>
        </p:nvGraphicFramePr>
        <p:xfrm>
          <a:off x="288926" y="1472097"/>
          <a:ext cx="7562851" cy="4953650"/>
        </p:xfrm>
        <a:graphic>
          <a:graphicData uri="http://schemas.openxmlformats.org/drawingml/2006/table">
            <a:tbl>
              <a:tblPr firstRow="1" bandRow="1">
                <a:tableStyleId>{B301B821-A1FF-4177-AEE7-76D212191A09}</a:tableStyleId>
              </a:tblPr>
              <a:tblGrid>
                <a:gridCol w="2422286">
                  <a:extLst>
                    <a:ext uri="{9D8B030D-6E8A-4147-A177-3AD203B41FA5}">
                      <a16:colId xmlns:a16="http://schemas.microsoft.com/office/drawing/2014/main" val="3590515945"/>
                    </a:ext>
                  </a:extLst>
                </a:gridCol>
                <a:gridCol w="5140565">
                  <a:extLst>
                    <a:ext uri="{9D8B030D-6E8A-4147-A177-3AD203B41FA5}">
                      <a16:colId xmlns:a16="http://schemas.microsoft.com/office/drawing/2014/main" val="689308760"/>
                    </a:ext>
                  </a:extLst>
                </a:gridCol>
              </a:tblGrid>
              <a:tr h="429918">
                <a:tc>
                  <a:txBody>
                    <a:bodyPr/>
                    <a:lstStyle/>
                    <a:p>
                      <a:pPr algn="l"/>
                      <a:r>
                        <a:rPr lang="en-GB" sz="1400" dirty="0">
                          <a:latin typeface="Aptos" panose="020B0004020202020204" pitchFamily="34" charset="0"/>
                        </a:rPr>
                        <a:t>What to Include:</a:t>
                      </a:r>
                    </a:p>
                  </a:txBody>
                  <a:tcPr/>
                </a:tc>
                <a:tc>
                  <a:txBody>
                    <a:bodyPr/>
                    <a:lstStyle/>
                    <a:p>
                      <a:pPr algn="l"/>
                      <a:r>
                        <a:rPr lang="en-GB" sz="1400" dirty="0">
                          <a:latin typeface="Aptos" panose="020B0004020202020204" pitchFamily="34" charset="0"/>
                        </a:rPr>
                        <a:t>Additional Information…</a:t>
                      </a:r>
                    </a:p>
                  </a:txBody>
                  <a:tcPr/>
                </a:tc>
                <a:extLst>
                  <a:ext uri="{0D108BD9-81ED-4DB2-BD59-A6C34878D82A}">
                    <a16:rowId xmlns:a16="http://schemas.microsoft.com/office/drawing/2014/main" val="411152275"/>
                  </a:ext>
                </a:extLst>
              </a:tr>
              <a:tr h="7344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A clear definition of a search strategy</a:t>
                      </a:r>
                    </a:p>
                    <a:p>
                      <a:pPr algn="l"/>
                      <a:endParaRPr lang="en-GB" sz="1400" dirty="0">
                        <a:latin typeface="Aptos" panose="020B00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ptos" panose="020B0004020202020204" pitchFamily="34" charset="0"/>
                        </a:rPr>
                        <a:t>Include a referenced definition explaining what a search strategy is in secondary research </a:t>
                      </a:r>
                    </a:p>
                  </a:txBody>
                  <a:tcPr/>
                </a:tc>
                <a:extLst>
                  <a:ext uri="{0D108BD9-81ED-4DB2-BD59-A6C34878D82A}">
                    <a16:rowId xmlns:a16="http://schemas.microsoft.com/office/drawing/2014/main" val="2961095037"/>
                  </a:ext>
                </a:extLst>
              </a:tr>
              <a:tr h="600706">
                <a:tc>
                  <a:txBody>
                    <a:bodyPr/>
                    <a:lstStyle/>
                    <a:p>
                      <a:pPr algn="l"/>
                      <a:r>
                        <a:rPr lang="en-GB" sz="1800" dirty="0">
                          <a:latin typeface="Aptos" panose="020B0004020202020204" pitchFamily="34" charset="0"/>
                        </a:rPr>
                        <a:t>☐</a:t>
                      </a:r>
                      <a:r>
                        <a:rPr lang="en-GB" sz="1400" dirty="0">
                          <a:latin typeface="Aptos" panose="020B0004020202020204" pitchFamily="34" charset="0"/>
                        </a:rPr>
                        <a:t> Names of the databases or platforms used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ptos" panose="020B0004020202020204" pitchFamily="34" charset="0"/>
                        </a:rPr>
                        <a:t>Mention where you searched e.g., Google Scholar, UWTSD Library, PubMed and explain why these were appropriate.</a:t>
                      </a:r>
                    </a:p>
                  </a:txBody>
                  <a:tcPr/>
                </a:tc>
                <a:extLst>
                  <a:ext uri="{0D108BD9-81ED-4DB2-BD59-A6C34878D82A}">
                    <a16:rowId xmlns:a16="http://schemas.microsoft.com/office/drawing/2014/main" val="2916130502"/>
                  </a:ext>
                </a:extLst>
              </a:tr>
              <a:tr h="7344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Keywords or search terms used</a:t>
                      </a:r>
                    </a:p>
                    <a:p>
                      <a:pPr algn="l"/>
                      <a:endParaRPr lang="en-GB" sz="1400" dirty="0">
                        <a:latin typeface="Aptos" panose="020B0004020202020204" pitchFamily="34" charset="0"/>
                      </a:endParaRPr>
                    </a:p>
                  </a:txBody>
                  <a:tcPr/>
                </a:tc>
                <a:tc>
                  <a:txBody>
                    <a:bodyPr/>
                    <a:lstStyle/>
                    <a:p>
                      <a:pPr algn="l"/>
                      <a:r>
                        <a:rPr lang="en-GB" sz="1400" dirty="0">
                          <a:latin typeface="Aptos" panose="020B0004020202020204" pitchFamily="34" charset="0"/>
                        </a:rPr>
                        <a:t>List the key terms from your research question and explain how you combined them to improve results</a:t>
                      </a:r>
                    </a:p>
                  </a:txBody>
                  <a:tcPr/>
                </a:tc>
                <a:extLst>
                  <a:ext uri="{0D108BD9-81ED-4DB2-BD59-A6C34878D82A}">
                    <a16:rowId xmlns:a16="http://schemas.microsoft.com/office/drawing/2014/main" val="466068400"/>
                  </a:ext>
                </a:extLst>
              </a:tr>
              <a:tr h="60070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Use of Boolean operators</a:t>
                      </a:r>
                    </a:p>
                    <a:p>
                      <a:pPr algn="l"/>
                      <a:endParaRPr lang="en-GB" sz="1400" dirty="0">
                        <a:latin typeface="Aptos" panose="020B00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ptos" panose="020B0004020202020204" pitchFamily="34" charset="0"/>
                        </a:rPr>
                        <a:t>State if and how you used connectors like AND / OR / NOT to refine your searches.</a:t>
                      </a:r>
                    </a:p>
                  </a:txBody>
                  <a:tcPr/>
                </a:tc>
                <a:extLst>
                  <a:ext uri="{0D108BD9-81ED-4DB2-BD59-A6C34878D82A}">
                    <a16:rowId xmlns:a16="http://schemas.microsoft.com/office/drawing/2014/main" val="2146197841"/>
                  </a:ext>
                </a:extLst>
              </a:tr>
              <a:tr h="7344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Description of filters or limits applied</a:t>
                      </a:r>
                    </a:p>
                    <a:p>
                      <a:pPr algn="l"/>
                      <a:endParaRPr lang="en-GB" sz="1400" dirty="0">
                        <a:latin typeface="Aptos" panose="020B00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ptos" panose="020B0004020202020204" pitchFamily="34" charset="0"/>
                        </a:rPr>
                        <a:t>E.g., peer-reviewed only, date range, country focus (UK-based studies).</a:t>
                      </a:r>
                    </a:p>
                    <a:p>
                      <a:pPr algn="l"/>
                      <a:endParaRPr lang="en-GB" sz="1400" dirty="0">
                        <a:latin typeface="Aptos" panose="020B0004020202020204" pitchFamily="34" charset="0"/>
                      </a:endParaRPr>
                    </a:p>
                  </a:txBody>
                  <a:tcPr/>
                </a:tc>
                <a:extLst>
                  <a:ext uri="{0D108BD9-81ED-4DB2-BD59-A6C34878D82A}">
                    <a16:rowId xmlns:a16="http://schemas.microsoft.com/office/drawing/2014/main" val="1056077239"/>
                  </a:ext>
                </a:extLst>
              </a:tr>
              <a:tr h="87571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Reflection on why this strategy worked</a:t>
                      </a:r>
                    </a:p>
                    <a:p>
                      <a:pPr algn="l"/>
                      <a:endParaRPr lang="en-GB" sz="1400" dirty="0">
                        <a:latin typeface="Aptos" panose="020B0004020202020204" pitchFamily="34" charset="0"/>
                      </a:endParaRPr>
                    </a:p>
                  </a:txBody>
                  <a:tcPr/>
                </a:tc>
                <a:tc>
                  <a:txBody>
                    <a:bodyPr/>
                    <a:lstStyle/>
                    <a:p>
                      <a:pPr algn="l">
                        <a:lnSpc>
                          <a:spcPct val="150000"/>
                        </a:lnSpc>
                        <a:buNone/>
                      </a:pPr>
                      <a:r>
                        <a:rPr lang="en-GB" sz="1400" dirty="0">
                          <a:latin typeface="Aptos" panose="020B0004020202020204" pitchFamily="34" charset="0"/>
                        </a:rPr>
                        <a:t>Explain how your approach helped you find relevant, high-quality, and focused sources.</a:t>
                      </a:r>
                    </a:p>
                    <a:p>
                      <a:pPr algn="l"/>
                      <a:endParaRPr lang="en-GB" sz="1400" dirty="0">
                        <a:latin typeface="Aptos" panose="020B0004020202020204" pitchFamily="34" charset="0"/>
                      </a:endParaRPr>
                    </a:p>
                  </a:txBody>
                  <a:tcPr/>
                </a:tc>
                <a:extLst>
                  <a:ext uri="{0D108BD9-81ED-4DB2-BD59-A6C34878D82A}">
                    <a16:rowId xmlns:a16="http://schemas.microsoft.com/office/drawing/2014/main" val="3992966682"/>
                  </a:ext>
                </a:extLst>
              </a:tr>
            </a:tbl>
          </a:graphicData>
        </a:graphic>
      </p:graphicFrame>
      <p:sp>
        <p:nvSpPr>
          <p:cNvPr id="14" name="TextBox 13">
            <a:extLst>
              <a:ext uri="{FF2B5EF4-FFF2-40B4-BE49-F238E27FC236}">
                <a16:creationId xmlns:a16="http://schemas.microsoft.com/office/drawing/2014/main" id="{740B1DC0-3EE8-05D1-DE30-0161E7E8F4D2}"/>
              </a:ext>
            </a:extLst>
          </p:cNvPr>
          <p:cNvSpPr txBox="1"/>
          <p:nvPr/>
        </p:nvSpPr>
        <p:spPr>
          <a:xfrm>
            <a:off x="7996240" y="1516493"/>
            <a:ext cx="4051297" cy="4864858"/>
          </a:xfrm>
          <a:prstGeom prst="rect">
            <a:avLst/>
          </a:prstGeom>
          <a:noFill/>
        </p:spPr>
        <p:txBody>
          <a:bodyPr wrap="square">
            <a:spAutoFit/>
          </a:bodyPr>
          <a:lstStyle/>
          <a:p>
            <a:pPr algn="just">
              <a:lnSpc>
                <a:spcPct val="150000"/>
              </a:lnSpc>
              <a:buNone/>
            </a:pPr>
            <a:r>
              <a:rPr lang="en-GB" sz="1300" dirty="0">
                <a:latin typeface="Aptos" panose="020B0004020202020204" pitchFamily="34" charset="0"/>
              </a:rPr>
              <a:t>🧠 </a:t>
            </a:r>
            <a:r>
              <a:rPr lang="en-GB" sz="1300" b="1" dirty="0">
                <a:latin typeface="Aptos" panose="020B0004020202020204" pitchFamily="34" charset="0"/>
              </a:rPr>
              <a:t>Quick Quiz: Which is the stronger search strategy?</a:t>
            </a:r>
          </a:p>
          <a:p>
            <a:pPr algn="just">
              <a:lnSpc>
                <a:spcPct val="150000"/>
              </a:lnSpc>
              <a:buNone/>
            </a:pPr>
            <a:endParaRPr lang="en-GB" sz="1300" dirty="0">
              <a:latin typeface="Aptos" panose="020B0004020202020204" pitchFamily="34" charset="0"/>
            </a:endParaRPr>
          </a:p>
          <a:p>
            <a:pPr algn="just">
              <a:lnSpc>
                <a:spcPct val="150000"/>
              </a:lnSpc>
              <a:buNone/>
            </a:pPr>
            <a:r>
              <a:rPr lang="en-GB" sz="1300" b="1" dirty="0">
                <a:latin typeface="Aptos" panose="020B0004020202020204" pitchFamily="34" charset="0"/>
              </a:rPr>
              <a:t>Example A:</a:t>
            </a:r>
          </a:p>
          <a:p>
            <a:pPr algn="just">
              <a:lnSpc>
                <a:spcPct val="150000"/>
              </a:lnSpc>
              <a:buNone/>
            </a:pPr>
            <a:r>
              <a:rPr lang="en-GB" sz="1300" i="1" dirty="0">
                <a:latin typeface="Aptos" panose="020B0004020202020204" pitchFamily="34" charset="0"/>
              </a:rPr>
              <a:t>I just used Google and picked the first few articles that looked okay and had some key words which fit my title. I didn’t really check if they were academic, I just wanted to get started quickly.</a:t>
            </a:r>
          </a:p>
          <a:p>
            <a:pPr algn="just">
              <a:lnSpc>
                <a:spcPct val="150000"/>
              </a:lnSpc>
              <a:buNone/>
            </a:pPr>
            <a:endParaRPr lang="en-GB" sz="1300" dirty="0">
              <a:latin typeface="Aptos" panose="020B0004020202020204" pitchFamily="34" charset="0"/>
            </a:endParaRPr>
          </a:p>
          <a:p>
            <a:pPr algn="just">
              <a:lnSpc>
                <a:spcPct val="150000"/>
              </a:lnSpc>
            </a:pPr>
            <a:r>
              <a:rPr lang="en-GB" sz="1300" b="1" dirty="0">
                <a:latin typeface="Aptos" panose="020B0004020202020204" pitchFamily="34" charset="0"/>
              </a:rPr>
              <a:t>Example B:</a:t>
            </a:r>
          </a:p>
          <a:p>
            <a:pPr algn="just">
              <a:lnSpc>
                <a:spcPct val="150000"/>
              </a:lnSpc>
            </a:pPr>
            <a:r>
              <a:rPr lang="en-GB" sz="1300" i="1" dirty="0">
                <a:latin typeface="Aptos" panose="020B0004020202020204" pitchFamily="34" charset="0"/>
              </a:rPr>
              <a:t>Relevant literature was sourced using Google Scholar and the UWTSD Library database. Search terms such as ‘youth AND mental health’ were combined using Boolean operators. Filters were applied to focus on peer-reviewed studies from the UK published within the last ten years before moving onto the CRAAP test.</a:t>
            </a:r>
            <a:endParaRPr lang="en-GB" sz="1300" dirty="0">
              <a:latin typeface="Aptos" panose="020B0004020202020204" pitchFamily="34" charset="0"/>
            </a:endParaRPr>
          </a:p>
        </p:txBody>
      </p:sp>
    </p:spTree>
    <p:extLst>
      <p:ext uri="{BB962C8B-B14F-4D97-AF65-F5344CB8AC3E}">
        <p14:creationId xmlns:p14="http://schemas.microsoft.com/office/powerpoint/2010/main" val="1724361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wipe(left)">
                                      <p:cBhvr>
                                        <p:cTn id="19" dur="500"/>
                                        <p:tgtEl>
                                          <p:spTgt spid="10"/>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14">
                                            <p:txEl>
                                              <p:pRg st="0" end="0"/>
                                            </p:txEl>
                                          </p:spTgt>
                                        </p:tgtEl>
                                        <p:attrNameLst>
                                          <p:attrName>style.visibility</p:attrName>
                                        </p:attrNameLst>
                                      </p:cBhvr>
                                      <p:to>
                                        <p:strVal val="visible"/>
                                      </p:to>
                                    </p:set>
                                    <p:animEffect transition="in" filter="fade">
                                      <p:cBhvr>
                                        <p:cTn id="24" dur="1000"/>
                                        <p:tgtEl>
                                          <p:spTgt spid="14">
                                            <p:txEl>
                                              <p:pRg st="0" end="0"/>
                                            </p:txEl>
                                          </p:spTgt>
                                        </p:tgtEl>
                                      </p:cBhvr>
                                    </p:animEffect>
                                    <p:anim calcmode="lin" valueType="num">
                                      <p:cBhvr>
                                        <p:cTn id="25"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14">
                                            <p:txEl>
                                              <p:pRg st="2" end="2"/>
                                            </p:txEl>
                                          </p:spTgt>
                                        </p:tgtEl>
                                        <p:attrNameLst>
                                          <p:attrName>style.visibility</p:attrName>
                                        </p:attrNameLst>
                                      </p:cBhvr>
                                      <p:to>
                                        <p:strVal val="visible"/>
                                      </p:to>
                                    </p:set>
                                    <p:animEffect transition="in" filter="fade">
                                      <p:cBhvr>
                                        <p:cTn id="31" dur="1000"/>
                                        <p:tgtEl>
                                          <p:spTgt spid="14">
                                            <p:txEl>
                                              <p:pRg st="2" end="2"/>
                                            </p:txEl>
                                          </p:spTgt>
                                        </p:tgtEl>
                                      </p:cBhvr>
                                    </p:animEffect>
                                    <p:anim calcmode="lin" valueType="num">
                                      <p:cBhvr>
                                        <p:cTn id="32" dur="1000" fill="hold"/>
                                        <p:tgtEl>
                                          <p:spTgt spid="14">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14">
                                            <p:txEl>
                                              <p:pRg st="2" end="2"/>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14">
                                            <p:txEl>
                                              <p:pRg st="3" end="3"/>
                                            </p:txEl>
                                          </p:spTgt>
                                        </p:tgtEl>
                                        <p:attrNameLst>
                                          <p:attrName>style.visibility</p:attrName>
                                        </p:attrNameLst>
                                      </p:cBhvr>
                                      <p:to>
                                        <p:strVal val="visible"/>
                                      </p:to>
                                    </p:set>
                                    <p:animEffect transition="in" filter="fade">
                                      <p:cBhvr>
                                        <p:cTn id="36" dur="1000"/>
                                        <p:tgtEl>
                                          <p:spTgt spid="14">
                                            <p:txEl>
                                              <p:pRg st="3" end="3"/>
                                            </p:txEl>
                                          </p:spTgt>
                                        </p:tgtEl>
                                      </p:cBhvr>
                                    </p:animEffect>
                                    <p:anim calcmode="lin" valueType="num">
                                      <p:cBhvr>
                                        <p:cTn id="37" dur="1000" fill="hold"/>
                                        <p:tgtEl>
                                          <p:spTgt spid="14">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1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14">
                                            <p:txEl>
                                              <p:pRg st="5" end="5"/>
                                            </p:txEl>
                                          </p:spTgt>
                                        </p:tgtEl>
                                        <p:attrNameLst>
                                          <p:attrName>style.visibility</p:attrName>
                                        </p:attrNameLst>
                                      </p:cBhvr>
                                      <p:to>
                                        <p:strVal val="visible"/>
                                      </p:to>
                                    </p:set>
                                    <p:animEffect transition="in" filter="fade">
                                      <p:cBhvr>
                                        <p:cTn id="43" dur="1000"/>
                                        <p:tgtEl>
                                          <p:spTgt spid="14">
                                            <p:txEl>
                                              <p:pRg st="5" end="5"/>
                                            </p:txEl>
                                          </p:spTgt>
                                        </p:tgtEl>
                                      </p:cBhvr>
                                    </p:animEffect>
                                    <p:anim calcmode="lin" valueType="num">
                                      <p:cBhvr>
                                        <p:cTn id="44" dur="1000" fill="hold"/>
                                        <p:tgtEl>
                                          <p:spTgt spid="14">
                                            <p:txEl>
                                              <p:pRg st="5" end="5"/>
                                            </p:txEl>
                                          </p:spTgt>
                                        </p:tgtEl>
                                        <p:attrNameLst>
                                          <p:attrName>ppt_x</p:attrName>
                                        </p:attrNameLst>
                                      </p:cBhvr>
                                      <p:tavLst>
                                        <p:tav tm="0">
                                          <p:val>
                                            <p:strVal val="#ppt_x"/>
                                          </p:val>
                                        </p:tav>
                                        <p:tav tm="100000">
                                          <p:val>
                                            <p:strVal val="#ppt_x"/>
                                          </p:val>
                                        </p:tav>
                                      </p:tavLst>
                                    </p:anim>
                                    <p:anim calcmode="lin" valueType="num">
                                      <p:cBhvr>
                                        <p:cTn id="45" dur="1000" fill="hold"/>
                                        <p:tgtEl>
                                          <p:spTgt spid="14">
                                            <p:txEl>
                                              <p:pRg st="5" end="5"/>
                                            </p:txEl>
                                          </p:spTgt>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14">
                                            <p:txEl>
                                              <p:pRg st="6" end="6"/>
                                            </p:txEl>
                                          </p:spTgt>
                                        </p:tgtEl>
                                        <p:attrNameLst>
                                          <p:attrName>style.visibility</p:attrName>
                                        </p:attrNameLst>
                                      </p:cBhvr>
                                      <p:to>
                                        <p:strVal val="visible"/>
                                      </p:to>
                                    </p:set>
                                    <p:animEffect transition="in" filter="fade">
                                      <p:cBhvr>
                                        <p:cTn id="48" dur="1000"/>
                                        <p:tgtEl>
                                          <p:spTgt spid="14">
                                            <p:txEl>
                                              <p:pRg st="6" end="6"/>
                                            </p:txEl>
                                          </p:spTgt>
                                        </p:tgtEl>
                                      </p:cBhvr>
                                    </p:animEffect>
                                    <p:anim calcmode="lin" valueType="num">
                                      <p:cBhvr>
                                        <p:cTn id="49" dur="1000" fill="hold"/>
                                        <p:tgtEl>
                                          <p:spTgt spid="14">
                                            <p:txEl>
                                              <p:pRg st="6" end="6"/>
                                            </p:txEl>
                                          </p:spTgt>
                                        </p:tgtEl>
                                        <p:attrNameLst>
                                          <p:attrName>ppt_x</p:attrName>
                                        </p:attrNameLst>
                                      </p:cBhvr>
                                      <p:tavLst>
                                        <p:tav tm="0">
                                          <p:val>
                                            <p:strVal val="#ppt_x"/>
                                          </p:val>
                                        </p:tav>
                                        <p:tav tm="100000">
                                          <p:val>
                                            <p:strVal val="#ppt_x"/>
                                          </p:val>
                                        </p:tav>
                                      </p:tavLst>
                                    </p:anim>
                                    <p:anim calcmode="lin" valueType="num">
                                      <p:cBhvr>
                                        <p:cTn id="50" dur="1000" fill="hold"/>
                                        <p:tgtEl>
                                          <p:spTgt spid="1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E6653B-EB5C-94FB-06D1-FAE881876B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6B6149-371C-8D13-AE7D-FC217CA447E8}"/>
              </a:ext>
            </a:extLst>
          </p:cNvPr>
          <p:cNvSpPr txBox="1">
            <a:spLocks/>
          </p:cNvSpPr>
          <p:nvPr/>
        </p:nvSpPr>
        <p:spPr>
          <a:xfrm>
            <a:off x="355598" y="-26416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3.3 – Searching for Information</a:t>
            </a:r>
          </a:p>
        </p:txBody>
      </p:sp>
      <p:sp>
        <p:nvSpPr>
          <p:cNvPr id="3" name="Rectangle 2">
            <a:extLst>
              <a:ext uri="{FF2B5EF4-FFF2-40B4-BE49-F238E27FC236}">
                <a16:creationId xmlns:a16="http://schemas.microsoft.com/office/drawing/2014/main" id="{85227A4D-4BB1-EA7B-A51B-45F795255BD4}"/>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B029B15E-743D-7500-6232-2EE13CE65910}"/>
              </a:ext>
            </a:extLst>
          </p:cNvPr>
          <p:cNvSpPr txBox="1"/>
          <p:nvPr/>
        </p:nvSpPr>
        <p:spPr>
          <a:xfrm>
            <a:off x="462278" y="564541"/>
            <a:ext cx="11267441" cy="1030795"/>
          </a:xfrm>
          <a:prstGeom prst="rect">
            <a:avLst/>
          </a:prstGeom>
          <a:noFill/>
        </p:spPr>
        <p:txBody>
          <a:bodyPr wrap="square">
            <a:spAutoFit/>
          </a:bodyPr>
          <a:lstStyle/>
          <a:p>
            <a:pPr algn="ctr">
              <a:lnSpc>
                <a:spcPct val="150000"/>
              </a:lnSpc>
              <a:buNone/>
            </a:pPr>
            <a:r>
              <a:rPr lang="en-GB" sz="1400" dirty="0">
                <a:latin typeface="Aptos" panose="020B0004020202020204" pitchFamily="34" charset="0"/>
              </a:rPr>
              <a:t>This section goes into more </a:t>
            </a:r>
            <a:r>
              <a:rPr lang="en-GB" sz="1400" b="1" dirty="0">
                <a:latin typeface="Aptos" panose="020B0004020202020204" pitchFamily="34" charset="0"/>
              </a:rPr>
              <a:t>detail about how you actually carried out your search</a:t>
            </a:r>
            <a:r>
              <a:rPr lang="en-GB" sz="1400" dirty="0">
                <a:latin typeface="Aptos" panose="020B0004020202020204" pitchFamily="34" charset="0"/>
              </a:rPr>
              <a:t>. While the search strategy explained your plan, this section is about </a:t>
            </a:r>
            <a:r>
              <a:rPr lang="en-GB" sz="1400" b="1" dirty="0">
                <a:latin typeface="Aptos" panose="020B0004020202020204" pitchFamily="34" charset="0"/>
              </a:rPr>
              <a:t>what you did step by step</a:t>
            </a:r>
            <a:r>
              <a:rPr lang="en-GB" sz="1400" dirty="0">
                <a:latin typeface="Aptos" panose="020B0004020202020204" pitchFamily="34" charset="0"/>
              </a:rPr>
              <a:t> and why.</a:t>
            </a:r>
          </a:p>
          <a:p>
            <a:pPr algn="ctr">
              <a:lnSpc>
                <a:spcPct val="150000"/>
              </a:lnSpc>
            </a:pPr>
            <a:r>
              <a:rPr lang="en-GB" sz="1400" dirty="0">
                <a:latin typeface="Aptos" panose="020B0004020202020204" pitchFamily="34" charset="0"/>
              </a:rPr>
              <a:t>It’s also where you can mention how you kept track of your research using Stage 1 of the Literature Tracking and Analysis Workbook.</a:t>
            </a:r>
          </a:p>
        </p:txBody>
      </p:sp>
      <p:cxnSp>
        <p:nvCxnSpPr>
          <p:cNvPr id="7" name="Straight Connector 6">
            <a:extLst>
              <a:ext uri="{FF2B5EF4-FFF2-40B4-BE49-F238E27FC236}">
                <a16:creationId xmlns:a16="http://schemas.microsoft.com/office/drawing/2014/main" id="{8BE3D643-C705-FE56-4CD3-C2DDFDB4A38B}"/>
              </a:ext>
            </a:extLst>
          </p:cNvPr>
          <p:cNvCxnSpPr>
            <a:cxnSpLocks/>
          </p:cNvCxnSpPr>
          <p:nvPr/>
        </p:nvCxnSpPr>
        <p:spPr>
          <a:xfrm>
            <a:off x="7000240" y="1890103"/>
            <a:ext cx="0" cy="4614738"/>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E300BAC0-19FF-F537-FB0A-B1BDE5586F08}"/>
              </a:ext>
            </a:extLst>
          </p:cNvPr>
          <p:cNvCxnSpPr>
            <a:cxnSpLocks/>
          </p:cNvCxnSpPr>
          <p:nvPr/>
        </p:nvCxnSpPr>
        <p:spPr>
          <a:xfrm>
            <a:off x="7052313" y="3672840"/>
            <a:ext cx="4937760"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FC25BCC-6A7D-808A-56D7-888F3AC509D7}"/>
              </a:ext>
            </a:extLst>
          </p:cNvPr>
          <p:cNvSpPr txBox="1"/>
          <p:nvPr/>
        </p:nvSpPr>
        <p:spPr>
          <a:xfrm>
            <a:off x="7052313" y="1751874"/>
            <a:ext cx="4937760" cy="1677126"/>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Key Questions to Think About:</a:t>
            </a:r>
          </a:p>
          <a:p>
            <a:pPr>
              <a:lnSpc>
                <a:spcPct val="150000"/>
              </a:lnSpc>
              <a:buNone/>
            </a:pPr>
            <a:r>
              <a:rPr lang="en-GB" sz="1400" dirty="0">
                <a:latin typeface="Aptos" panose="020B0004020202020204" pitchFamily="34" charset="0"/>
              </a:rPr>
              <a:t>What steps did I take to make sure my sources were relevant, useful, and recorded clearly?</a:t>
            </a:r>
          </a:p>
          <a:p>
            <a:pPr>
              <a:lnSpc>
                <a:spcPct val="150000"/>
              </a:lnSpc>
              <a:buNone/>
            </a:pPr>
            <a:r>
              <a:rPr lang="en-GB" sz="1400" dirty="0">
                <a:latin typeface="Aptos" panose="020B0004020202020204" pitchFamily="34" charset="0"/>
              </a:rPr>
              <a:t>How can I explain this to someone who has never done this process before?</a:t>
            </a:r>
          </a:p>
        </p:txBody>
      </p:sp>
      <p:sp>
        <p:nvSpPr>
          <p:cNvPr id="13" name="TextBox 12">
            <a:extLst>
              <a:ext uri="{FF2B5EF4-FFF2-40B4-BE49-F238E27FC236}">
                <a16:creationId xmlns:a16="http://schemas.microsoft.com/office/drawing/2014/main" id="{04716EF1-3275-98DE-EE16-E3DA04284FC7}"/>
              </a:ext>
            </a:extLst>
          </p:cNvPr>
          <p:cNvSpPr txBox="1"/>
          <p:nvPr/>
        </p:nvSpPr>
        <p:spPr>
          <a:xfrm>
            <a:off x="7052313" y="3846139"/>
            <a:ext cx="5072377" cy="2323457"/>
          </a:xfrm>
          <a:prstGeom prst="rect">
            <a:avLst/>
          </a:prstGeom>
          <a:noFill/>
        </p:spPr>
        <p:txBody>
          <a:bodyPr wrap="square">
            <a:spAutoFit/>
          </a:bodyPr>
          <a:lstStyle/>
          <a:p>
            <a:pPr algn="just">
              <a:lnSpc>
                <a:spcPct val="150000"/>
              </a:lnSpc>
            </a:pPr>
            <a:r>
              <a:rPr lang="en-GB" sz="1400" dirty="0">
                <a:latin typeface="Aptos" panose="020B0004020202020204" pitchFamily="34" charset="0"/>
              </a:rPr>
              <a:t>📘 </a:t>
            </a:r>
            <a:r>
              <a:rPr lang="en-GB" sz="1400" b="1" dirty="0">
                <a:latin typeface="Aptos" panose="020B0004020202020204" pitchFamily="34" charset="0"/>
              </a:rPr>
              <a:t>Tip:</a:t>
            </a:r>
          </a:p>
          <a:p>
            <a:pPr algn="just">
              <a:lnSpc>
                <a:spcPct val="150000"/>
              </a:lnSpc>
            </a:pPr>
            <a:r>
              <a:rPr lang="en-GB" sz="1400" i="1" dirty="0">
                <a:latin typeface="Aptos" panose="020B0004020202020204" pitchFamily="34" charset="0"/>
              </a:rPr>
              <a:t>This is your chance to show that your research wasn’t random, it was structured, thoughtful, and well-documented. When you clearly explain how you searched for information and how you kept track of it using a table or notes, you demonstrate independence and critical thinking. This helps your reader (and your marker!) see that you made informed choices, not guesses.</a:t>
            </a:r>
            <a:endParaRPr lang="en-GB" sz="1400" dirty="0">
              <a:latin typeface="Aptos" panose="020B0004020202020204" pitchFamily="34" charset="0"/>
            </a:endParaRPr>
          </a:p>
        </p:txBody>
      </p:sp>
      <p:graphicFrame>
        <p:nvGraphicFramePr>
          <p:cNvPr id="10" name="Table 9">
            <a:extLst>
              <a:ext uri="{FF2B5EF4-FFF2-40B4-BE49-F238E27FC236}">
                <a16:creationId xmlns:a16="http://schemas.microsoft.com/office/drawing/2014/main" id="{9DFE70AD-B792-118C-6C75-84BF1FADBC01}"/>
              </a:ext>
            </a:extLst>
          </p:cNvPr>
          <p:cNvGraphicFramePr>
            <a:graphicFrameLocks noGrp="1"/>
          </p:cNvGraphicFramePr>
          <p:nvPr>
            <p:extLst>
              <p:ext uri="{D42A27DB-BD31-4B8C-83A1-F6EECF244321}">
                <p14:modId xmlns:p14="http://schemas.microsoft.com/office/powerpoint/2010/main" val="3834471448"/>
              </p:ext>
            </p:extLst>
          </p:nvPr>
        </p:nvGraphicFramePr>
        <p:xfrm>
          <a:off x="254000" y="1737361"/>
          <a:ext cx="6609087" cy="4753968"/>
        </p:xfrm>
        <a:graphic>
          <a:graphicData uri="http://schemas.openxmlformats.org/drawingml/2006/table">
            <a:tbl>
              <a:tblPr firstRow="1" bandRow="1">
                <a:tableStyleId>{B301B821-A1FF-4177-AEE7-76D212191A09}</a:tableStyleId>
              </a:tblPr>
              <a:tblGrid>
                <a:gridCol w="2462676">
                  <a:extLst>
                    <a:ext uri="{9D8B030D-6E8A-4147-A177-3AD203B41FA5}">
                      <a16:colId xmlns:a16="http://schemas.microsoft.com/office/drawing/2014/main" val="3590515945"/>
                    </a:ext>
                  </a:extLst>
                </a:gridCol>
                <a:gridCol w="4146411">
                  <a:extLst>
                    <a:ext uri="{9D8B030D-6E8A-4147-A177-3AD203B41FA5}">
                      <a16:colId xmlns:a16="http://schemas.microsoft.com/office/drawing/2014/main" val="689308760"/>
                    </a:ext>
                  </a:extLst>
                </a:gridCol>
              </a:tblGrid>
              <a:tr h="515391">
                <a:tc>
                  <a:txBody>
                    <a:bodyPr/>
                    <a:lstStyle/>
                    <a:p>
                      <a:pPr algn="l"/>
                      <a:r>
                        <a:rPr lang="en-GB" sz="1400" dirty="0">
                          <a:latin typeface="Aptos" panose="020B0004020202020204" pitchFamily="34" charset="0"/>
                        </a:rPr>
                        <a:t>What to Include:</a:t>
                      </a:r>
                    </a:p>
                  </a:txBody>
                  <a:tcPr/>
                </a:tc>
                <a:tc>
                  <a:txBody>
                    <a:bodyPr/>
                    <a:lstStyle/>
                    <a:p>
                      <a:pPr algn="l"/>
                      <a:r>
                        <a:rPr lang="en-GB" sz="1400" dirty="0">
                          <a:latin typeface="Aptos" panose="020B0004020202020204" pitchFamily="34" charset="0"/>
                        </a:rPr>
                        <a:t>Additional Information…</a:t>
                      </a:r>
                    </a:p>
                  </a:txBody>
                  <a:tcPr/>
                </a:tc>
                <a:extLst>
                  <a:ext uri="{0D108BD9-81ED-4DB2-BD59-A6C34878D82A}">
                    <a16:rowId xmlns:a16="http://schemas.microsoft.com/office/drawing/2014/main" val="411152275"/>
                  </a:ext>
                </a:extLst>
              </a:tr>
              <a:tr h="88049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A clear explanation of how you searched for your information</a:t>
                      </a:r>
                      <a:endParaRPr lang="en-GB" sz="1100" dirty="0">
                        <a:latin typeface="Aptos" panose="020B0004020202020204" pitchFamily="34" charset="0"/>
                      </a:endParaRPr>
                    </a:p>
                  </a:txBody>
                  <a:tcPr/>
                </a:tc>
                <a:tc>
                  <a:txBody>
                    <a:bodyPr/>
                    <a:lstStyle/>
                    <a:p>
                      <a:r>
                        <a:rPr lang="en-GB" sz="1400" i="1" dirty="0">
                          <a:latin typeface="Aptos" panose="020B0004020202020204" pitchFamily="34" charset="0"/>
                        </a:rPr>
                        <a:t>Explain the process from first search to final selection.</a:t>
                      </a:r>
                    </a:p>
                  </a:txBody>
                  <a:tcPr/>
                </a:tc>
                <a:extLst>
                  <a:ext uri="{0D108BD9-81ED-4DB2-BD59-A6C34878D82A}">
                    <a16:rowId xmlns:a16="http://schemas.microsoft.com/office/drawing/2014/main" val="2961095037"/>
                  </a:ext>
                </a:extLst>
              </a:tr>
              <a:tr h="876955">
                <a:tc>
                  <a:txBody>
                    <a:bodyPr/>
                    <a:lstStyle/>
                    <a:p>
                      <a:pPr algn="l"/>
                      <a:r>
                        <a:rPr lang="en-GB" sz="1800" dirty="0">
                          <a:latin typeface="Aptos" panose="020B0004020202020204" pitchFamily="34" charset="0"/>
                        </a:rPr>
                        <a:t>☐</a:t>
                      </a:r>
                      <a:r>
                        <a:rPr lang="en-GB" sz="1400" dirty="0">
                          <a:latin typeface="Aptos" panose="020B0004020202020204" pitchFamily="34" charset="0"/>
                        </a:rPr>
                        <a:t> Step-by-step breakdown of your search</a:t>
                      </a:r>
                      <a:endParaRPr lang="en-GB" sz="1100" dirty="0">
                        <a:latin typeface="Aptos" panose="020B00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i="1" dirty="0">
                          <a:latin typeface="Aptos" panose="020B0004020202020204" pitchFamily="34" charset="0"/>
                        </a:rPr>
                        <a:t>E.g. “the search began with general keywords, then narrowed down using filters.”</a:t>
                      </a:r>
                      <a:endParaRPr lang="en-GB" sz="1400" dirty="0">
                        <a:latin typeface="Aptos" panose="020B0004020202020204" pitchFamily="34" charset="0"/>
                      </a:endParaRPr>
                    </a:p>
                  </a:txBody>
                  <a:tcPr/>
                </a:tc>
                <a:extLst>
                  <a:ext uri="{0D108BD9-81ED-4DB2-BD59-A6C34878D82A}">
                    <a16:rowId xmlns:a16="http://schemas.microsoft.com/office/drawing/2014/main" val="2916130502"/>
                  </a:ext>
                </a:extLst>
              </a:tr>
              <a:tr h="88049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Reference to your </a:t>
                      </a:r>
                      <a:r>
                        <a:rPr lang="en-GB" sz="1400" b="1" dirty="0">
                          <a:latin typeface="Aptos" panose="020B0004020202020204" pitchFamily="34" charset="0"/>
                        </a:rPr>
                        <a:t>Source Tracking Table</a:t>
                      </a:r>
                      <a:endParaRPr lang="en-GB" sz="1100" dirty="0">
                        <a:latin typeface="Aptos" panose="020B0004020202020204" pitchFamily="34" charset="0"/>
                      </a:endParaRPr>
                    </a:p>
                  </a:txBody>
                  <a:tcPr/>
                </a:tc>
                <a:tc>
                  <a:txBody>
                    <a:bodyPr/>
                    <a:lstStyle/>
                    <a:p>
                      <a:r>
                        <a:rPr lang="en-GB" sz="1400" i="1" dirty="0">
                          <a:latin typeface="Aptos" panose="020B0004020202020204" pitchFamily="34" charset="0"/>
                        </a:rPr>
                        <a:t>Mention how you recorded key info (e.g. title, author, method, relevance) and used this to choose which sources to keep.</a:t>
                      </a:r>
                    </a:p>
                  </a:txBody>
                  <a:tcPr/>
                </a:tc>
                <a:extLst>
                  <a:ext uri="{0D108BD9-81ED-4DB2-BD59-A6C34878D82A}">
                    <a16:rowId xmlns:a16="http://schemas.microsoft.com/office/drawing/2014/main" val="466068400"/>
                  </a:ext>
                </a:extLst>
              </a:tr>
              <a:tr h="72013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Justification for your choices</a:t>
                      </a:r>
                      <a:endParaRPr lang="en-GB" sz="1100" dirty="0">
                        <a:latin typeface="Aptos" panose="020B0004020202020204" pitchFamily="34" charset="0"/>
                      </a:endParaRPr>
                    </a:p>
                  </a:txBody>
                  <a:tcPr/>
                </a:tc>
                <a:tc>
                  <a:txBody>
                    <a:bodyPr/>
                    <a:lstStyle/>
                    <a:p>
                      <a:r>
                        <a:rPr lang="en-GB" sz="1400" i="1" dirty="0">
                          <a:latin typeface="Aptos" panose="020B0004020202020204" pitchFamily="34" charset="0"/>
                        </a:rPr>
                        <a:t>Why did you use certain platforms or reject certain sources? Did they need to meet a specific criteria?</a:t>
                      </a:r>
                    </a:p>
                  </a:txBody>
                  <a:tcPr/>
                </a:tc>
                <a:extLst>
                  <a:ext uri="{0D108BD9-81ED-4DB2-BD59-A6C34878D82A}">
                    <a16:rowId xmlns:a16="http://schemas.microsoft.com/office/drawing/2014/main" val="2146197841"/>
                  </a:ext>
                </a:extLst>
              </a:tr>
              <a:tr h="880496">
                <a:tc>
                  <a:txBody>
                    <a:bodyPr/>
                    <a:lstStyle/>
                    <a:p>
                      <a:r>
                        <a:rPr lang="en-GB" sz="1800" dirty="0">
                          <a:latin typeface="Aptos" panose="020B0004020202020204" pitchFamily="34" charset="0"/>
                        </a:rPr>
                        <a:t>☐</a:t>
                      </a:r>
                      <a:r>
                        <a:rPr lang="en-GB" sz="1400" dirty="0">
                          <a:latin typeface="Aptos" panose="020B0004020202020204" pitchFamily="34" charset="0"/>
                        </a:rPr>
                        <a:t> Evidence of independent decision-making</a:t>
                      </a:r>
                      <a:endParaRPr lang="en-GB" sz="1100" dirty="0">
                        <a:latin typeface="Aptos" panose="020B0004020202020204" pitchFamily="34" charset="0"/>
                      </a:endParaRPr>
                    </a:p>
                  </a:txBody>
                  <a:tcPr/>
                </a:tc>
                <a:tc>
                  <a:txBody>
                    <a:bodyPr/>
                    <a:lstStyle/>
                    <a:p>
                      <a:r>
                        <a:rPr lang="en-GB" sz="1400" i="1" dirty="0">
                          <a:latin typeface="Aptos" panose="020B0004020202020204" pitchFamily="34" charset="0"/>
                        </a:rPr>
                        <a:t>Show that you selected the best sources for your project – not just the first ones you found.</a:t>
                      </a:r>
                    </a:p>
                  </a:txBody>
                  <a:tcPr/>
                </a:tc>
                <a:extLst>
                  <a:ext uri="{0D108BD9-81ED-4DB2-BD59-A6C34878D82A}">
                    <a16:rowId xmlns:a16="http://schemas.microsoft.com/office/drawing/2014/main" val="1056077239"/>
                  </a:ext>
                </a:extLst>
              </a:tr>
            </a:tbl>
          </a:graphicData>
        </a:graphic>
      </p:graphicFrame>
    </p:spTree>
    <p:extLst>
      <p:ext uri="{BB962C8B-B14F-4D97-AF65-F5344CB8AC3E}">
        <p14:creationId xmlns:p14="http://schemas.microsoft.com/office/powerpoint/2010/main" val="1038269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8" fill="hold"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wipe(left)">
                                      <p:cBhvr>
                                        <p:cTn id="14" dur="500"/>
                                        <p:tgtEl>
                                          <p:spTgt spid="10"/>
                                        </p:tgtEl>
                                      </p:cBhvr>
                                    </p:animEffect>
                                  </p:childTnLst>
                                </p:cTn>
                              </p:par>
                              <p:par>
                                <p:cTn id="15" presetID="42"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anim calcmode="lin" valueType="num">
                                      <p:cBhvr>
                                        <p:cTn id="18" dur="1000" fill="hold"/>
                                        <p:tgtEl>
                                          <p:spTgt spid="5"/>
                                        </p:tgtEl>
                                        <p:attrNameLst>
                                          <p:attrName>ppt_x</p:attrName>
                                        </p:attrNameLst>
                                      </p:cBhvr>
                                      <p:tavLst>
                                        <p:tav tm="0">
                                          <p:val>
                                            <p:strVal val="#ppt_x"/>
                                          </p:val>
                                        </p:tav>
                                        <p:tav tm="100000">
                                          <p:val>
                                            <p:strVal val="#ppt_x"/>
                                          </p:val>
                                        </p:tav>
                                      </p:tavLst>
                                    </p:anim>
                                    <p:anim calcmode="lin" valueType="num">
                                      <p:cBhvr>
                                        <p:cTn id="1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1000"/>
                                        <p:tgtEl>
                                          <p:spTgt spid="11"/>
                                        </p:tgtEl>
                                      </p:cBhvr>
                                    </p:animEffect>
                                    <p:anim calcmode="lin" valueType="num">
                                      <p:cBhvr>
                                        <p:cTn id="25" dur="1000" fill="hold"/>
                                        <p:tgtEl>
                                          <p:spTgt spid="11"/>
                                        </p:tgtEl>
                                        <p:attrNameLst>
                                          <p:attrName>ppt_x</p:attrName>
                                        </p:attrNameLst>
                                      </p:cBhvr>
                                      <p:tavLst>
                                        <p:tav tm="0">
                                          <p:val>
                                            <p:strVal val="#ppt_x"/>
                                          </p:val>
                                        </p:tav>
                                        <p:tav tm="100000">
                                          <p:val>
                                            <p:strVal val="#ppt_x"/>
                                          </p:val>
                                        </p:tav>
                                      </p:tavLst>
                                    </p:anim>
                                    <p:anim calcmode="lin" valueType="num">
                                      <p:cBhvr>
                                        <p:cTn id="2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1000"/>
                                        <p:tgtEl>
                                          <p:spTgt spid="13"/>
                                        </p:tgtEl>
                                      </p:cBhvr>
                                    </p:animEffect>
                                    <p:anim calcmode="lin" valueType="num">
                                      <p:cBhvr>
                                        <p:cTn id="32" dur="1000" fill="hold"/>
                                        <p:tgtEl>
                                          <p:spTgt spid="13"/>
                                        </p:tgtEl>
                                        <p:attrNameLst>
                                          <p:attrName>ppt_x</p:attrName>
                                        </p:attrNameLst>
                                      </p:cBhvr>
                                      <p:tavLst>
                                        <p:tav tm="0">
                                          <p:val>
                                            <p:strVal val="#ppt_x"/>
                                          </p:val>
                                        </p:tav>
                                        <p:tav tm="100000">
                                          <p:val>
                                            <p:strVal val="#ppt_x"/>
                                          </p:val>
                                        </p:tav>
                                      </p:tavLst>
                                    </p:anim>
                                    <p:anim calcmode="lin" valueType="num">
                                      <p:cBhvr>
                                        <p:cTn id="33"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A57629-D4CE-91B0-AA71-F55E62B706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EBBB6A-D37F-BE05-2302-88A9BD318578}"/>
              </a:ext>
            </a:extLst>
          </p:cNvPr>
          <p:cNvSpPr txBox="1">
            <a:spLocks/>
          </p:cNvSpPr>
          <p:nvPr/>
        </p:nvSpPr>
        <p:spPr>
          <a:xfrm>
            <a:off x="355598" y="-10160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3.4 – Research Validation</a:t>
            </a:r>
          </a:p>
        </p:txBody>
      </p:sp>
      <p:sp>
        <p:nvSpPr>
          <p:cNvPr id="3" name="Rectangle 2">
            <a:extLst>
              <a:ext uri="{FF2B5EF4-FFF2-40B4-BE49-F238E27FC236}">
                <a16:creationId xmlns:a16="http://schemas.microsoft.com/office/drawing/2014/main" id="{E1091316-AC05-C0B4-10E2-F8834B979DD7}"/>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00A26051-E0B1-725F-F132-0D118FF7BBD6}"/>
              </a:ext>
            </a:extLst>
          </p:cNvPr>
          <p:cNvSpPr txBox="1"/>
          <p:nvPr/>
        </p:nvSpPr>
        <p:spPr>
          <a:xfrm>
            <a:off x="462278" y="879501"/>
            <a:ext cx="11267441" cy="751552"/>
          </a:xfrm>
          <a:prstGeom prst="rect">
            <a:avLst/>
          </a:prstGeom>
          <a:noFill/>
        </p:spPr>
        <p:txBody>
          <a:bodyPr wrap="square">
            <a:spAutoFit/>
          </a:bodyPr>
          <a:lstStyle/>
          <a:p>
            <a:pPr algn="ctr">
              <a:lnSpc>
                <a:spcPct val="150000"/>
              </a:lnSpc>
            </a:pPr>
            <a:r>
              <a:rPr lang="en-GB" sz="1500" dirty="0">
                <a:latin typeface="Aptos" panose="020B0004020202020204" pitchFamily="34" charset="0"/>
              </a:rPr>
              <a:t>This section explains how you made sure your sources were </a:t>
            </a:r>
            <a:r>
              <a:rPr lang="en-GB" sz="1500" b="1" dirty="0">
                <a:latin typeface="Aptos" panose="020B0004020202020204" pitchFamily="34" charset="0"/>
              </a:rPr>
              <a:t>credible</a:t>
            </a:r>
            <a:r>
              <a:rPr lang="en-GB" sz="1500" dirty="0">
                <a:latin typeface="Aptos" panose="020B0004020202020204" pitchFamily="34" charset="0"/>
              </a:rPr>
              <a:t>, and how you began to </a:t>
            </a:r>
            <a:r>
              <a:rPr lang="en-GB" sz="1500" b="1" dirty="0">
                <a:latin typeface="Aptos" panose="020B0004020202020204" pitchFamily="34" charset="0"/>
              </a:rPr>
              <a:t>validate them</a:t>
            </a:r>
            <a:r>
              <a:rPr lang="en-GB" sz="1500" dirty="0">
                <a:latin typeface="Aptos" panose="020B0004020202020204" pitchFamily="34" charset="0"/>
              </a:rPr>
              <a:t> in a structured, critical way.</a:t>
            </a:r>
          </a:p>
          <a:p>
            <a:pPr algn="ctr">
              <a:lnSpc>
                <a:spcPct val="150000"/>
              </a:lnSpc>
            </a:pPr>
            <a:r>
              <a:rPr lang="en-GB" sz="1500" dirty="0">
                <a:latin typeface="Aptos" panose="020B0004020202020204" pitchFamily="34" charset="0"/>
              </a:rPr>
              <a:t>You're not just collecting information, you're showing how you </a:t>
            </a:r>
            <a:r>
              <a:rPr lang="en-GB" sz="1500" b="1" dirty="0">
                <a:latin typeface="Aptos" panose="020B0004020202020204" pitchFamily="34" charset="0"/>
              </a:rPr>
              <a:t>judged</a:t>
            </a:r>
            <a:r>
              <a:rPr lang="en-GB" sz="1500" dirty="0">
                <a:latin typeface="Aptos" panose="020B0004020202020204" pitchFamily="34" charset="0"/>
              </a:rPr>
              <a:t> it and how you </a:t>
            </a:r>
            <a:r>
              <a:rPr lang="en-GB" sz="1500" b="1" dirty="0">
                <a:latin typeface="Aptos" panose="020B0004020202020204" pitchFamily="34" charset="0"/>
              </a:rPr>
              <a:t>used it</a:t>
            </a:r>
            <a:r>
              <a:rPr lang="en-GB" sz="1500" dirty="0">
                <a:latin typeface="Aptos" panose="020B0004020202020204" pitchFamily="34" charset="0"/>
              </a:rPr>
              <a:t> to develop early themes for Chapter 4.</a:t>
            </a:r>
          </a:p>
        </p:txBody>
      </p:sp>
      <p:cxnSp>
        <p:nvCxnSpPr>
          <p:cNvPr id="7" name="Straight Connector 6">
            <a:extLst>
              <a:ext uri="{FF2B5EF4-FFF2-40B4-BE49-F238E27FC236}">
                <a16:creationId xmlns:a16="http://schemas.microsoft.com/office/drawing/2014/main" id="{C11B9E27-5342-46B5-29E9-F2DA8C409DF5}"/>
              </a:ext>
            </a:extLst>
          </p:cNvPr>
          <p:cNvCxnSpPr>
            <a:cxnSpLocks/>
          </p:cNvCxnSpPr>
          <p:nvPr/>
        </p:nvCxnSpPr>
        <p:spPr>
          <a:xfrm>
            <a:off x="6095998" y="1913860"/>
            <a:ext cx="0" cy="447678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5E3ABB0-9805-6762-BC5B-FD27193BE158}"/>
              </a:ext>
            </a:extLst>
          </p:cNvPr>
          <p:cNvCxnSpPr/>
          <p:nvPr/>
        </p:nvCxnSpPr>
        <p:spPr>
          <a:xfrm>
            <a:off x="6095998" y="4094942"/>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7E51C982-E180-6F47-21B7-7ACC992098A4}"/>
              </a:ext>
            </a:extLst>
          </p:cNvPr>
          <p:cNvSpPr txBox="1"/>
          <p:nvPr/>
        </p:nvSpPr>
        <p:spPr>
          <a:xfrm>
            <a:off x="6202678" y="1764845"/>
            <a:ext cx="5633720" cy="1997919"/>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Key Questions to Think About:</a:t>
            </a:r>
            <a:endParaRPr lang="en-GB" sz="1400" dirty="0">
              <a:latin typeface="Aptos" panose="020B0004020202020204" pitchFamily="34" charset="0"/>
            </a:endParaRPr>
          </a:p>
          <a:p>
            <a:pPr>
              <a:lnSpc>
                <a:spcPct val="150000"/>
              </a:lnSpc>
            </a:pPr>
            <a:r>
              <a:rPr lang="en-GB" sz="1400" dirty="0">
                <a:latin typeface="Aptos" panose="020B0004020202020204" pitchFamily="34" charset="0"/>
              </a:rPr>
              <a:t>• How did I assess the quality of my sources?</a:t>
            </a:r>
          </a:p>
          <a:p>
            <a:pPr>
              <a:lnSpc>
                <a:spcPct val="150000"/>
              </a:lnSpc>
            </a:pPr>
            <a:r>
              <a:rPr lang="en-GB" sz="1400" dirty="0">
                <a:latin typeface="Aptos" panose="020B0004020202020204" pitchFamily="34" charset="0"/>
              </a:rPr>
              <a:t>• Did I apply the CRAAP Test?</a:t>
            </a:r>
          </a:p>
          <a:p>
            <a:pPr>
              <a:lnSpc>
                <a:spcPct val="150000"/>
              </a:lnSpc>
            </a:pPr>
            <a:r>
              <a:rPr lang="en-GB" sz="1400" dirty="0">
                <a:latin typeface="Aptos" panose="020B0004020202020204" pitchFamily="34" charset="0"/>
              </a:rPr>
              <a:t>• Were my sources current and relevant?</a:t>
            </a:r>
          </a:p>
          <a:p>
            <a:pPr>
              <a:lnSpc>
                <a:spcPct val="150000"/>
              </a:lnSpc>
            </a:pPr>
            <a:r>
              <a:rPr lang="en-GB" sz="1400" dirty="0">
                <a:latin typeface="Aptos" panose="020B0004020202020204" pitchFamily="34" charset="0"/>
              </a:rPr>
              <a:t>• Were my sources written by credible authors or organisations?</a:t>
            </a:r>
          </a:p>
          <a:p>
            <a:pPr>
              <a:lnSpc>
                <a:spcPct val="150000"/>
              </a:lnSpc>
            </a:pPr>
            <a:r>
              <a:rPr lang="en-GB" sz="1400" dirty="0">
                <a:latin typeface="Aptos" panose="020B0004020202020204" pitchFamily="34" charset="0"/>
              </a:rPr>
              <a:t>• Why did I choose these sources instead of others?</a:t>
            </a:r>
          </a:p>
        </p:txBody>
      </p:sp>
      <p:sp>
        <p:nvSpPr>
          <p:cNvPr id="13" name="TextBox 12">
            <a:extLst>
              <a:ext uri="{FF2B5EF4-FFF2-40B4-BE49-F238E27FC236}">
                <a16:creationId xmlns:a16="http://schemas.microsoft.com/office/drawing/2014/main" id="{92CB10D2-8C8A-6E82-BA12-0B102AF94104}"/>
              </a:ext>
            </a:extLst>
          </p:cNvPr>
          <p:cNvSpPr txBox="1"/>
          <p:nvPr/>
        </p:nvSpPr>
        <p:spPr>
          <a:xfrm>
            <a:off x="6142831" y="4271937"/>
            <a:ext cx="6093775" cy="1998304"/>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i="1" dirty="0">
                <a:latin typeface="Aptos" panose="020B0004020202020204" pitchFamily="34" charset="0"/>
              </a:rPr>
              <a:t>This section shows that your research was active, not passive. You didn’t just read - you questioned, evaluated, and made connections between ideas.</a:t>
            </a:r>
            <a:endParaRPr lang="en-GB" sz="1400" dirty="0">
              <a:latin typeface="Aptos" panose="020B0004020202020204" pitchFamily="34" charset="0"/>
            </a:endParaRPr>
          </a:p>
          <a:p>
            <a:pPr>
              <a:lnSpc>
                <a:spcPct val="150000"/>
              </a:lnSpc>
            </a:pPr>
            <a:r>
              <a:rPr lang="en-GB" sz="1400" dirty="0">
                <a:latin typeface="Aptos" panose="020B0004020202020204" pitchFamily="34" charset="0"/>
              </a:rPr>
              <a:t>You can support this section by </a:t>
            </a:r>
            <a:r>
              <a:rPr lang="en-GB" sz="1400" u="sng" dirty="0">
                <a:latin typeface="Aptos" panose="020B0004020202020204" pitchFamily="34" charset="0"/>
              </a:rPr>
              <a:t>referring</a:t>
            </a:r>
            <a:r>
              <a:rPr lang="en-GB" sz="1400" dirty="0">
                <a:latin typeface="Aptos" panose="020B0004020202020204" pitchFamily="34" charset="0"/>
              </a:rPr>
              <a:t> to:</a:t>
            </a:r>
          </a:p>
          <a:p>
            <a:pPr>
              <a:lnSpc>
                <a:spcPct val="150000"/>
              </a:lnSpc>
            </a:pPr>
            <a:r>
              <a:rPr lang="en-GB" sz="1400" dirty="0">
                <a:latin typeface="Aptos" panose="020B0004020202020204" pitchFamily="34" charset="0"/>
              </a:rPr>
              <a:t>✅ </a:t>
            </a:r>
            <a:r>
              <a:rPr lang="en-GB" sz="1400" b="1" dirty="0">
                <a:latin typeface="Aptos" panose="020B0004020202020204" pitchFamily="34" charset="0"/>
              </a:rPr>
              <a:t>Stage 1 </a:t>
            </a:r>
            <a:r>
              <a:rPr lang="en-GB" sz="1400" dirty="0">
                <a:latin typeface="Aptos" panose="020B0004020202020204" pitchFamily="34" charset="0"/>
              </a:rPr>
              <a:t>– Literature Tracking and Analysis Workbook </a:t>
            </a:r>
            <a:br>
              <a:rPr lang="en-GB" sz="1400" dirty="0">
                <a:latin typeface="Aptos" panose="020B0004020202020204" pitchFamily="34" charset="0"/>
              </a:rPr>
            </a:br>
            <a:r>
              <a:rPr lang="en-GB" sz="1400" dirty="0">
                <a:latin typeface="Aptos" panose="020B0004020202020204" pitchFamily="34" charset="0"/>
              </a:rPr>
              <a:t>✅ Your </a:t>
            </a:r>
            <a:r>
              <a:rPr lang="en-GB" sz="1400" b="1" dirty="0">
                <a:latin typeface="Aptos" panose="020B0004020202020204" pitchFamily="34" charset="0"/>
              </a:rPr>
              <a:t>CRAAP Test</a:t>
            </a:r>
          </a:p>
        </p:txBody>
      </p:sp>
      <p:sp>
        <p:nvSpPr>
          <p:cNvPr id="15" name="TextBox 14">
            <a:extLst>
              <a:ext uri="{FF2B5EF4-FFF2-40B4-BE49-F238E27FC236}">
                <a16:creationId xmlns:a16="http://schemas.microsoft.com/office/drawing/2014/main" id="{1A896C15-FDB5-9841-36CF-A512DACFD593}"/>
              </a:ext>
            </a:extLst>
          </p:cNvPr>
          <p:cNvSpPr txBox="1"/>
          <p:nvPr/>
        </p:nvSpPr>
        <p:spPr>
          <a:xfrm>
            <a:off x="177166" y="2205063"/>
            <a:ext cx="5812153" cy="3284041"/>
          </a:xfrm>
          <a:prstGeom prst="rect">
            <a:avLst/>
          </a:prstGeom>
          <a:noFill/>
        </p:spPr>
        <p:txBody>
          <a:bodyPr wrap="square">
            <a:spAutoFit/>
          </a:bodyPr>
          <a:lstStyle/>
          <a:p>
            <a:pPr>
              <a:lnSpc>
                <a:spcPct val="150000"/>
              </a:lnSpc>
              <a:buNone/>
            </a:pPr>
            <a:r>
              <a:rPr lang="en-GB" sz="1600" dirty="0">
                <a:latin typeface="Aptos" panose="020B0004020202020204" pitchFamily="34" charset="0"/>
              </a:rPr>
              <a:t>✅ </a:t>
            </a:r>
            <a:r>
              <a:rPr lang="en-GB" sz="1600" b="1" dirty="0">
                <a:latin typeface="Aptos" panose="020B0004020202020204" pitchFamily="34" charset="0"/>
              </a:rPr>
              <a:t>What to Include:</a:t>
            </a:r>
            <a:endParaRPr lang="en-GB" sz="1600" dirty="0">
              <a:latin typeface="Aptos" panose="020B0004020202020204" pitchFamily="34" charset="0"/>
            </a:endParaRPr>
          </a:p>
          <a:p>
            <a:pPr>
              <a:lnSpc>
                <a:spcPct val="150000"/>
              </a:lnSpc>
            </a:pPr>
            <a:r>
              <a:rPr lang="en-GB" dirty="0">
                <a:latin typeface="Aptos" panose="020B0004020202020204" pitchFamily="34" charset="0"/>
              </a:rPr>
              <a:t>☐</a:t>
            </a:r>
            <a:r>
              <a:rPr lang="en-GB" sz="1600" dirty="0">
                <a:latin typeface="Aptos" panose="020B0004020202020204" pitchFamily="34" charset="0"/>
              </a:rPr>
              <a:t> Definition or brief explanation of research validation in secondary research</a:t>
            </a:r>
          </a:p>
          <a:p>
            <a:pPr>
              <a:lnSpc>
                <a:spcPct val="150000"/>
              </a:lnSpc>
            </a:pPr>
            <a:r>
              <a:rPr lang="en-GB" dirty="0">
                <a:latin typeface="Aptos" panose="020B0004020202020204" pitchFamily="34" charset="0"/>
              </a:rPr>
              <a:t>☐</a:t>
            </a:r>
            <a:r>
              <a:rPr lang="en-GB" sz="1600" dirty="0">
                <a:latin typeface="Aptos" panose="020B0004020202020204" pitchFamily="34" charset="0"/>
              </a:rPr>
              <a:t> Explanation of how you assessed source quality (CRAAP test)</a:t>
            </a:r>
          </a:p>
          <a:p>
            <a:pPr>
              <a:lnSpc>
                <a:spcPct val="150000"/>
              </a:lnSpc>
            </a:pPr>
            <a:r>
              <a:rPr lang="en-GB" dirty="0">
                <a:latin typeface="Aptos" panose="020B0004020202020204" pitchFamily="34" charset="0"/>
              </a:rPr>
              <a:t>☐</a:t>
            </a:r>
            <a:r>
              <a:rPr lang="en-GB" sz="1600" dirty="0">
                <a:latin typeface="Aptos" panose="020B0004020202020204" pitchFamily="34" charset="0"/>
              </a:rPr>
              <a:t> Evidence of how you used the CRAAP Test against the sources</a:t>
            </a:r>
          </a:p>
          <a:p>
            <a:pPr>
              <a:lnSpc>
                <a:spcPct val="150000"/>
              </a:lnSpc>
            </a:pPr>
            <a:r>
              <a:rPr lang="en-GB" dirty="0">
                <a:latin typeface="Aptos" panose="020B0004020202020204" pitchFamily="34" charset="0"/>
              </a:rPr>
              <a:t>☐ </a:t>
            </a:r>
            <a:r>
              <a:rPr lang="en-GB" sz="1600" dirty="0">
                <a:latin typeface="Aptos" panose="020B0004020202020204" pitchFamily="34" charset="0"/>
              </a:rPr>
              <a:t>Examples of decisions you made when selecting or rejecting sources </a:t>
            </a:r>
          </a:p>
          <a:p>
            <a:pPr>
              <a:lnSpc>
                <a:spcPct val="150000"/>
              </a:lnSpc>
            </a:pPr>
            <a:r>
              <a:rPr lang="en-GB" dirty="0">
                <a:latin typeface="Aptos" panose="020B0004020202020204" pitchFamily="34" charset="0"/>
              </a:rPr>
              <a:t>☐</a:t>
            </a:r>
            <a:r>
              <a:rPr lang="en-GB" sz="1600" dirty="0">
                <a:latin typeface="Aptos" panose="020B0004020202020204" pitchFamily="34" charset="0"/>
              </a:rPr>
              <a:t> Demonstrated critical thinking and independent judgment</a:t>
            </a:r>
            <a:endParaRPr lang="en-GB" sz="1400" dirty="0">
              <a:latin typeface="Aptos" panose="020B0004020202020204" pitchFamily="34" charset="0"/>
            </a:endParaRPr>
          </a:p>
        </p:txBody>
      </p:sp>
    </p:spTree>
    <p:extLst>
      <p:ext uri="{BB962C8B-B14F-4D97-AF65-F5344CB8AC3E}">
        <p14:creationId xmlns:p14="http://schemas.microsoft.com/office/powerpoint/2010/main" val="4286758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FB86F9-8418-58D5-EF4F-7183DCDE96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ADE238-7801-69D2-CEB4-4A405092F15E}"/>
              </a:ext>
            </a:extLst>
          </p:cNvPr>
          <p:cNvSpPr txBox="1">
            <a:spLocks/>
          </p:cNvSpPr>
          <p:nvPr/>
        </p:nvSpPr>
        <p:spPr>
          <a:xfrm>
            <a:off x="355598" y="-181064"/>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3.4 – Research Validation Example </a:t>
            </a:r>
          </a:p>
        </p:txBody>
      </p:sp>
      <p:sp>
        <p:nvSpPr>
          <p:cNvPr id="3" name="Rectangle 2">
            <a:extLst>
              <a:ext uri="{FF2B5EF4-FFF2-40B4-BE49-F238E27FC236}">
                <a16:creationId xmlns:a16="http://schemas.microsoft.com/office/drawing/2014/main" id="{E1A30FA9-3681-2F75-3354-374FE3D707B4}"/>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D0A31C3-1C79-3971-CBCA-383360370B5A}"/>
              </a:ext>
            </a:extLst>
          </p:cNvPr>
          <p:cNvSpPr txBox="1"/>
          <p:nvPr/>
        </p:nvSpPr>
        <p:spPr>
          <a:xfrm>
            <a:off x="462277" y="706896"/>
            <a:ext cx="11267441" cy="707630"/>
          </a:xfrm>
          <a:prstGeom prst="rect">
            <a:avLst/>
          </a:prstGeom>
          <a:noFill/>
        </p:spPr>
        <p:txBody>
          <a:bodyPr wrap="square">
            <a:spAutoFit/>
          </a:bodyPr>
          <a:lstStyle/>
          <a:p>
            <a:pPr algn="ctr">
              <a:lnSpc>
                <a:spcPct val="150000"/>
              </a:lnSpc>
            </a:pPr>
            <a:r>
              <a:rPr lang="en-GB" sz="1400" b="1" dirty="0">
                <a:latin typeface="Aptos" panose="020B0004020202020204" pitchFamily="34" charset="0"/>
              </a:rPr>
              <a:t>How the Researcher Evaluated and Selected Sources</a:t>
            </a:r>
          </a:p>
          <a:p>
            <a:pPr algn="ctr">
              <a:lnSpc>
                <a:spcPct val="150000"/>
              </a:lnSpc>
            </a:pPr>
            <a:r>
              <a:rPr lang="en-GB" sz="1400" dirty="0">
                <a:latin typeface="Aptos" panose="020B0004020202020204" pitchFamily="34" charset="0"/>
              </a:rPr>
              <a:t>The following example shows how the completed workbook can be used to explain research validation in Chapter 3.</a:t>
            </a:r>
          </a:p>
        </p:txBody>
      </p:sp>
      <p:sp>
        <p:nvSpPr>
          <p:cNvPr id="15" name="TextBox 14">
            <a:extLst>
              <a:ext uri="{FF2B5EF4-FFF2-40B4-BE49-F238E27FC236}">
                <a16:creationId xmlns:a16="http://schemas.microsoft.com/office/drawing/2014/main" id="{4C9561B7-C2C5-7373-6803-0797F2875D70}"/>
              </a:ext>
            </a:extLst>
          </p:cNvPr>
          <p:cNvSpPr txBox="1"/>
          <p:nvPr/>
        </p:nvSpPr>
        <p:spPr>
          <a:xfrm>
            <a:off x="234074" y="1886117"/>
            <a:ext cx="11723846" cy="2726350"/>
          </a:xfrm>
          <a:prstGeom prst="roundRect">
            <a:avLst/>
          </a:prstGeom>
          <a:solidFill>
            <a:schemeClr val="accent1">
              <a:lumMod val="40000"/>
              <a:lumOff val="60000"/>
            </a:schemeClr>
          </a:solidFill>
        </p:spPr>
        <p:txBody>
          <a:bodyPr wrap="square">
            <a:spAutoFit/>
          </a:bodyPr>
          <a:lstStyle/>
          <a:p>
            <a:pPr>
              <a:lnSpc>
                <a:spcPct val="150000"/>
              </a:lnSpc>
              <a:buNone/>
            </a:pPr>
            <a:r>
              <a:rPr lang="en-GB" sz="1300" dirty="0">
                <a:latin typeface="Aptos" panose="020B0004020202020204" pitchFamily="34" charset="0"/>
              </a:rPr>
              <a:t>Ten potentially suitable sources were recorded and evaluated in Stage 1 of the Literature Tracking and Analysis Workbook. The researcher applied the CRAAP Test to consider the currency, relevance, authority, accuracy and purpose of each source. </a:t>
            </a:r>
          </a:p>
          <a:p>
            <a:pPr>
              <a:lnSpc>
                <a:spcPct val="150000"/>
              </a:lnSpc>
              <a:buNone/>
            </a:pPr>
            <a:r>
              <a:rPr lang="en-GB" sz="1300" dirty="0">
                <a:latin typeface="Aptos" panose="020B0004020202020204" pitchFamily="34" charset="0"/>
              </a:rPr>
              <a:t>An overall score was recorded, but the final selection was not based on the score alone. The researcher also considered how closely each source matched the research aim, the usefulness of its findings and what it contributed to the wider evidence. </a:t>
            </a:r>
          </a:p>
          <a:p>
            <a:pPr>
              <a:lnSpc>
                <a:spcPct val="150000"/>
              </a:lnSpc>
              <a:buNone/>
            </a:pPr>
            <a:r>
              <a:rPr lang="en-GB" sz="1300" dirty="0">
                <a:latin typeface="Aptos" panose="020B0004020202020204" pitchFamily="34" charset="0"/>
              </a:rPr>
              <a:t>Five sources were selected for detailed analysis: Aguirre Velasco et al. (2020), </a:t>
            </a:r>
            <a:r>
              <a:rPr lang="en-GB" sz="1300" dirty="0" err="1">
                <a:latin typeface="Aptos" panose="020B0004020202020204" pitchFamily="34" charset="0"/>
              </a:rPr>
              <a:t>Radez</a:t>
            </a:r>
            <a:r>
              <a:rPr lang="en-GB" sz="1300" dirty="0">
                <a:latin typeface="Aptos" panose="020B0004020202020204" pitchFamily="34" charset="0"/>
              </a:rPr>
              <a:t> et al. (2022), Children’s Commissioner for England (2024), McPhail et al. (2024) and El Khatib et al. (2023). </a:t>
            </a:r>
            <a:r>
              <a:rPr lang="en-GB" sz="1300" dirty="0" err="1">
                <a:latin typeface="Aptos" panose="020B0004020202020204" pitchFamily="34" charset="0"/>
              </a:rPr>
              <a:t>Radez</a:t>
            </a:r>
            <a:r>
              <a:rPr lang="en-GB" sz="1300" dirty="0">
                <a:latin typeface="Aptos" panose="020B0004020202020204" pitchFamily="34" charset="0"/>
              </a:rPr>
              <a:t> et al. (2021) received a higher CRAAP score than some selected sources but was not taken forward because much of its evidence overlapped with Aguirre Velasco et al. (2020). In comparison, El Khatib et al. (2023) received a lower score but added useful evidence about cultural stigma, language barriers and trust that the other sources did not provide.</a:t>
            </a:r>
          </a:p>
        </p:txBody>
      </p:sp>
      <p:sp>
        <p:nvSpPr>
          <p:cNvPr id="6" name="TextBox 5">
            <a:extLst>
              <a:ext uri="{FF2B5EF4-FFF2-40B4-BE49-F238E27FC236}">
                <a16:creationId xmlns:a16="http://schemas.microsoft.com/office/drawing/2014/main" id="{803B6506-83F8-4030-39EA-E0143AAC58AF}"/>
              </a:ext>
            </a:extLst>
          </p:cNvPr>
          <p:cNvSpPr txBox="1"/>
          <p:nvPr/>
        </p:nvSpPr>
        <p:spPr>
          <a:xfrm>
            <a:off x="206334" y="1496807"/>
            <a:ext cx="6116320" cy="307777"/>
          </a:xfrm>
          <a:prstGeom prst="rect">
            <a:avLst/>
          </a:prstGeom>
          <a:noFill/>
        </p:spPr>
        <p:txBody>
          <a:bodyPr wrap="square">
            <a:spAutoFit/>
          </a:bodyPr>
          <a:lstStyle/>
          <a:p>
            <a:r>
              <a:rPr lang="en-GB" sz="1400" b="1" dirty="0">
                <a:latin typeface="Aptos" panose="020B0004020202020204" pitchFamily="34" charset="0"/>
              </a:rPr>
              <a:t>Completed Example Paragraph</a:t>
            </a:r>
          </a:p>
        </p:txBody>
      </p:sp>
      <p:sp>
        <p:nvSpPr>
          <p:cNvPr id="10" name="TextBox 9">
            <a:extLst>
              <a:ext uri="{FF2B5EF4-FFF2-40B4-BE49-F238E27FC236}">
                <a16:creationId xmlns:a16="http://schemas.microsoft.com/office/drawing/2014/main" id="{77C40CB4-668C-6F8D-6FA1-93BE7A58576E}"/>
              </a:ext>
            </a:extLst>
          </p:cNvPr>
          <p:cNvSpPr txBox="1"/>
          <p:nvPr/>
        </p:nvSpPr>
        <p:spPr>
          <a:xfrm>
            <a:off x="317697" y="4805401"/>
            <a:ext cx="2468882" cy="1738938"/>
          </a:xfrm>
          <a:prstGeom prst="rect">
            <a:avLst/>
          </a:prstGeom>
          <a:noFill/>
        </p:spPr>
        <p:txBody>
          <a:bodyPr wrap="square">
            <a:spAutoFit/>
          </a:bodyPr>
          <a:lstStyle/>
          <a:p>
            <a:pPr>
              <a:buNone/>
            </a:pPr>
            <a:r>
              <a:rPr lang="en-GB" sz="1400" b="1" dirty="0">
                <a:latin typeface="Aptos" panose="020B0004020202020204" pitchFamily="34" charset="0"/>
              </a:rPr>
              <a:t>Why Is This a Strong Explanation?</a:t>
            </a:r>
            <a:br>
              <a:rPr lang="en-GB" sz="1400" b="1" dirty="0">
                <a:latin typeface="Aptos" panose="020B0004020202020204" pitchFamily="34" charset="0"/>
              </a:rPr>
            </a:br>
            <a:endParaRPr lang="en-GB" sz="1400" dirty="0">
              <a:latin typeface="Aptos" panose="020B0004020202020204" pitchFamily="34" charset="0"/>
            </a:endParaRPr>
          </a:p>
          <a:p>
            <a:pPr>
              <a:buNone/>
            </a:pPr>
            <a:r>
              <a:rPr lang="en-GB" sz="1300" dirty="0">
                <a:latin typeface="Aptos" panose="020B0004020202020204" pitchFamily="34" charset="0"/>
              </a:rPr>
              <a:t>A strong validation section explains both how the sources were checked and why particular sources were selected.</a:t>
            </a:r>
          </a:p>
        </p:txBody>
      </p:sp>
      <p:graphicFrame>
        <p:nvGraphicFramePr>
          <p:cNvPr id="16" name="Diagram 15">
            <a:extLst>
              <a:ext uri="{FF2B5EF4-FFF2-40B4-BE49-F238E27FC236}">
                <a16:creationId xmlns:a16="http://schemas.microsoft.com/office/drawing/2014/main" id="{7E376E9C-8F63-8A8D-A454-C5A4587912F0}"/>
              </a:ext>
            </a:extLst>
          </p:cNvPr>
          <p:cNvGraphicFramePr/>
          <p:nvPr>
            <p:extLst>
              <p:ext uri="{D42A27DB-BD31-4B8C-83A1-F6EECF244321}">
                <p14:modId xmlns:p14="http://schemas.microsoft.com/office/powerpoint/2010/main" val="1611064141"/>
              </p:ext>
            </p:extLst>
          </p:nvPr>
        </p:nvGraphicFramePr>
        <p:xfrm>
          <a:off x="2786579" y="4857467"/>
          <a:ext cx="9171342" cy="1518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9454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DA3333-71A5-4863-669F-132B03D98A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CF4B4F-08CB-3EC4-BB34-4624A6BB63D8}"/>
              </a:ext>
            </a:extLst>
          </p:cNvPr>
          <p:cNvSpPr txBox="1">
            <a:spLocks/>
          </p:cNvSpPr>
          <p:nvPr/>
        </p:nvSpPr>
        <p:spPr>
          <a:xfrm>
            <a:off x="355598" y="-254706"/>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3.5 – Inclusion Criteria &amp; Exclusion Criteria</a:t>
            </a:r>
          </a:p>
        </p:txBody>
      </p:sp>
      <p:sp>
        <p:nvSpPr>
          <p:cNvPr id="3" name="Rectangle 2">
            <a:extLst>
              <a:ext uri="{FF2B5EF4-FFF2-40B4-BE49-F238E27FC236}">
                <a16:creationId xmlns:a16="http://schemas.microsoft.com/office/drawing/2014/main" id="{3CC5148B-EE34-55D2-BBA0-EEB92AEE7D19}"/>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07BE53C-7128-F601-08D8-964D1B722C13}"/>
              </a:ext>
            </a:extLst>
          </p:cNvPr>
          <p:cNvSpPr txBox="1"/>
          <p:nvPr/>
        </p:nvSpPr>
        <p:spPr>
          <a:xfrm>
            <a:off x="248919" y="599974"/>
            <a:ext cx="11480800" cy="1030795"/>
          </a:xfrm>
          <a:prstGeom prst="rect">
            <a:avLst/>
          </a:prstGeom>
          <a:noFill/>
        </p:spPr>
        <p:txBody>
          <a:bodyPr wrap="square">
            <a:spAutoFit/>
          </a:bodyPr>
          <a:lstStyle/>
          <a:p>
            <a:pPr algn="ctr">
              <a:lnSpc>
                <a:spcPct val="150000"/>
              </a:lnSpc>
            </a:pPr>
            <a:r>
              <a:rPr lang="en-GB" sz="1400" dirty="0">
                <a:latin typeface="Aptos" panose="020B0004020202020204" pitchFamily="34" charset="0"/>
              </a:rPr>
              <a:t>This section is where you explain the </a:t>
            </a:r>
            <a:r>
              <a:rPr lang="en-GB" sz="1400" b="1" dirty="0">
                <a:latin typeface="Aptos" panose="020B0004020202020204" pitchFamily="34" charset="0"/>
              </a:rPr>
              <a:t>rules you used to decide which sources were in or out</a:t>
            </a:r>
            <a:r>
              <a:rPr lang="en-GB" sz="1400" dirty="0">
                <a:latin typeface="Aptos" panose="020B0004020202020204" pitchFamily="34" charset="0"/>
              </a:rPr>
              <a:t> of your research. It shows that your choices were clear, justified, and linked to your research aim. Think of this as setting your </a:t>
            </a:r>
            <a:r>
              <a:rPr lang="en-GB" sz="1400" b="1" dirty="0">
                <a:latin typeface="Aptos" panose="020B0004020202020204" pitchFamily="34" charset="0"/>
              </a:rPr>
              <a:t>boundaries</a:t>
            </a:r>
            <a:r>
              <a:rPr lang="en-GB" sz="1400" dirty="0">
                <a:latin typeface="Aptos" panose="020B0004020202020204" pitchFamily="34" charset="0"/>
              </a:rPr>
              <a:t> - you're explaining what kinds of sources were relevant, and what didn’t fit.</a:t>
            </a:r>
          </a:p>
        </p:txBody>
      </p:sp>
      <p:cxnSp>
        <p:nvCxnSpPr>
          <p:cNvPr id="7" name="Straight Connector 6">
            <a:extLst>
              <a:ext uri="{FF2B5EF4-FFF2-40B4-BE49-F238E27FC236}">
                <a16:creationId xmlns:a16="http://schemas.microsoft.com/office/drawing/2014/main" id="{B912FA05-8865-7B8F-69CA-682D85841A83}"/>
              </a:ext>
            </a:extLst>
          </p:cNvPr>
          <p:cNvCxnSpPr>
            <a:cxnSpLocks/>
          </p:cNvCxnSpPr>
          <p:nvPr/>
        </p:nvCxnSpPr>
        <p:spPr>
          <a:xfrm>
            <a:off x="6795395" y="1912752"/>
            <a:ext cx="0" cy="447678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59FBADF-6B7F-DB4B-2BC8-2A677ADC96FA}"/>
              </a:ext>
            </a:extLst>
          </p:cNvPr>
          <p:cNvCxnSpPr>
            <a:cxnSpLocks/>
          </p:cNvCxnSpPr>
          <p:nvPr/>
        </p:nvCxnSpPr>
        <p:spPr>
          <a:xfrm>
            <a:off x="6791847" y="4888341"/>
            <a:ext cx="5421418" cy="1108"/>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5224EC2F-0CD0-89B4-71AA-1E1FD92294E8}"/>
              </a:ext>
            </a:extLst>
          </p:cNvPr>
          <p:cNvSpPr txBox="1"/>
          <p:nvPr/>
        </p:nvSpPr>
        <p:spPr>
          <a:xfrm>
            <a:off x="6920140" y="1532412"/>
            <a:ext cx="5675902" cy="3292953"/>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Key Questions to Think About:</a:t>
            </a:r>
          </a:p>
          <a:p>
            <a:pPr>
              <a:lnSpc>
                <a:spcPct val="150000"/>
              </a:lnSpc>
            </a:pPr>
            <a:r>
              <a:rPr lang="en-GB" sz="1400" dirty="0">
                <a:latin typeface="Aptos" panose="020B0004020202020204" pitchFamily="34" charset="0"/>
              </a:rPr>
              <a:t>What kind of sources did I include - and why?</a:t>
            </a:r>
          </a:p>
          <a:p>
            <a:pPr>
              <a:lnSpc>
                <a:spcPct val="150000"/>
              </a:lnSpc>
            </a:pPr>
            <a:r>
              <a:rPr lang="en-GB" sz="1400" dirty="0">
                <a:latin typeface="Aptos" panose="020B0004020202020204" pitchFamily="34" charset="0"/>
              </a:rPr>
              <a:t>What didn’t I include - and why not?</a:t>
            </a:r>
          </a:p>
          <a:p>
            <a:pPr marL="285750" indent="-285750">
              <a:lnSpc>
                <a:spcPct val="150000"/>
              </a:lnSpc>
              <a:buFont typeface="Arial" panose="020B0604020202020204" pitchFamily="34" charset="0"/>
              <a:buChar char="•"/>
            </a:pPr>
            <a:r>
              <a:rPr lang="en-GB" sz="1400" dirty="0">
                <a:latin typeface="Aptos" panose="020B0004020202020204" pitchFamily="34" charset="0"/>
              </a:rPr>
              <a:t>Did you have rules around: </a:t>
            </a:r>
          </a:p>
          <a:p>
            <a:pPr marL="285750" indent="-285750">
              <a:lnSpc>
                <a:spcPct val="150000"/>
              </a:lnSpc>
              <a:buFont typeface="Arial" panose="020B0604020202020204" pitchFamily="34" charset="0"/>
              <a:buChar char="•"/>
            </a:pPr>
            <a:r>
              <a:rPr lang="en-GB" sz="1400" dirty="0">
                <a:latin typeface="Aptos" panose="020B0004020202020204" pitchFamily="34" charset="0"/>
              </a:rPr>
              <a:t>Publication year (e.g. 2015–2024) </a:t>
            </a:r>
          </a:p>
          <a:p>
            <a:pPr marL="285750" indent="-285750">
              <a:lnSpc>
                <a:spcPct val="150000"/>
              </a:lnSpc>
              <a:buFont typeface="Arial" panose="020B0604020202020204" pitchFamily="34" charset="0"/>
              <a:buChar char="•"/>
            </a:pPr>
            <a:r>
              <a:rPr lang="en-GB" sz="1400" dirty="0">
                <a:latin typeface="Aptos" panose="020B0004020202020204" pitchFamily="34" charset="0"/>
              </a:rPr>
              <a:t>Location (e.g. UK only)</a:t>
            </a:r>
          </a:p>
          <a:p>
            <a:pPr marL="285750" indent="-285750">
              <a:lnSpc>
                <a:spcPct val="150000"/>
              </a:lnSpc>
              <a:buFont typeface="Arial" panose="020B0604020202020204" pitchFamily="34" charset="0"/>
              <a:buChar char="•"/>
            </a:pPr>
            <a:r>
              <a:rPr lang="en-GB" sz="1400" dirty="0">
                <a:latin typeface="Aptos" panose="020B0004020202020204" pitchFamily="34" charset="0"/>
              </a:rPr>
              <a:t>Study type (e.g. peer-reviewed articles only)</a:t>
            </a:r>
          </a:p>
          <a:p>
            <a:pPr marL="285750" indent="-285750">
              <a:lnSpc>
                <a:spcPct val="150000"/>
              </a:lnSpc>
              <a:buFont typeface="Arial" panose="020B0604020202020204" pitchFamily="34" charset="0"/>
              <a:buChar char="•"/>
            </a:pPr>
            <a:r>
              <a:rPr lang="en-GB" sz="1400" dirty="0">
                <a:latin typeface="Aptos" panose="020B0004020202020204" pitchFamily="34" charset="0"/>
              </a:rPr>
              <a:t>Population (e.g. adults, young people)</a:t>
            </a:r>
          </a:p>
          <a:p>
            <a:pPr>
              <a:lnSpc>
                <a:spcPct val="150000"/>
              </a:lnSpc>
            </a:pPr>
            <a:r>
              <a:rPr lang="en-GB" sz="1400" dirty="0">
                <a:latin typeface="Aptos" panose="020B0004020202020204" pitchFamily="34" charset="0"/>
              </a:rPr>
              <a:t>Did you exclude sources that were opinion-based, outdated, or not relevant?</a:t>
            </a:r>
          </a:p>
        </p:txBody>
      </p:sp>
      <p:sp>
        <p:nvSpPr>
          <p:cNvPr id="13" name="TextBox 12">
            <a:extLst>
              <a:ext uri="{FF2B5EF4-FFF2-40B4-BE49-F238E27FC236}">
                <a16:creationId xmlns:a16="http://schemas.microsoft.com/office/drawing/2014/main" id="{DCB10766-1504-35BE-4497-618BE9F7DA8A}"/>
              </a:ext>
            </a:extLst>
          </p:cNvPr>
          <p:cNvSpPr txBox="1"/>
          <p:nvPr/>
        </p:nvSpPr>
        <p:spPr>
          <a:xfrm>
            <a:off x="6791847" y="4993553"/>
            <a:ext cx="5421418" cy="1353447"/>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i="1" dirty="0">
                <a:latin typeface="Aptos" panose="020B0004020202020204" pitchFamily="34" charset="0"/>
              </a:rPr>
              <a:t>This section shows that your research is focused and purposeful. Even if a source looked interesting, you need to show why it was (or wasn’t) the right fit for your research question.</a:t>
            </a:r>
          </a:p>
        </p:txBody>
      </p:sp>
      <p:graphicFrame>
        <p:nvGraphicFramePr>
          <p:cNvPr id="6" name="Table 5">
            <a:extLst>
              <a:ext uri="{FF2B5EF4-FFF2-40B4-BE49-F238E27FC236}">
                <a16:creationId xmlns:a16="http://schemas.microsoft.com/office/drawing/2014/main" id="{E2D38FAD-ECF2-17F5-EAC1-9F97B771D77B}"/>
              </a:ext>
            </a:extLst>
          </p:cNvPr>
          <p:cNvGraphicFramePr>
            <a:graphicFrameLocks noGrp="1"/>
          </p:cNvGraphicFramePr>
          <p:nvPr>
            <p:extLst>
              <p:ext uri="{D42A27DB-BD31-4B8C-83A1-F6EECF244321}">
                <p14:modId xmlns:p14="http://schemas.microsoft.com/office/powerpoint/2010/main" val="52832789"/>
              </p:ext>
            </p:extLst>
          </p:nvPr>
        </p:nvGraphicFramePr>
        <p:xfrm>
          <a:off x="122169" y="1702609"/>
          <a:ext cx="6544932" cy="4761986"/>
        </p:xfrm>
        <a:graphic>
          <a:graphicData uri="http://schemas.openxmlformats.org/drawingml/2006/table">
            <a:tbl>
              <a:tblPr firstRow="1" bandRow="1">
                <a:tableStyleId>{B301B821-A1FF-4177-AEE7-76D212191A09}</a:tableStyleId>
              </a:tblPr>
              <a:tblGrid>
                <a:gridCol w="2438771">
                  <a:extLst>
                    <a:ext uri="{9D8B030D-6E8A-4147-A177-3AD203B41FA5}">
                      <a16:colId xmlns:a16="http://schemas.microsoft.com/office/drawing/2014/main" val="3590515945"/>
                    </a:ext>
                  </a:extLst>
                </a:gridCol>
                <a:gridCol w="4106161">
                  <a:extLst>
                    <a:ext uri="{9D8B030D-6E8A-4147-A177-3AD203B41FA5}">
                      <a16:colId xmlns:a16="http://schemas.microsoft.com/office/drawing/2014/main" val="689308760"/>
                    </a:ext>
                  </a:extLst>
                </a:gridCol>
              </a:tblGrid>
              <a:tr h="516261">
                <a:tc>
                  <a:txBody>
                    <a:bodyPr/>
                    <a:lstStyle/>
                    <a:p>
                      <a:pPr algn="l">
                        <a:lnSpc>
                          <a:spcPct val="100000"/>
                        </a:lnSpc>
                      </a:pPr>
                      <a:r>
                        <a:rPr lang="en-GB" sz="1300" dirty="0">
                          <a:latin typeface="Aptos" panose="020B0004020202020204" pitchFamily="34" charset="0"/>
                        </a:rPr>
                        <a:t>What to Include:</a:t>
                      </a:r>
                    </a:p>
                  </a:txBody>
                  <a:tcPr/>
                </a:tc>
                <a:tc>
                  <a:txBody>
                    <a:bodyPr/>
                    <a:lstStyle/>
                    <a:p>
                      <a:pPr algn="l">
                        <a:lnSpc>
                          <a:spcPct val="100000"/>
                        </a:lnSpc>
                      </a:pPr>
                      <a:r>
                        <a:rPr lang="en-GB" sz="1300" dirty="0">
                          <a:latin typeface="Aptos" panose="020B0004020202020204" pitchFamily="34" charset="0"/>
                        </a:rPr>
                        <a:t>Additional Information…</a:t>
                      </a:r>
                    </a:p>
                  </a:txBody>
                  <a:tcPr/>
                </a:tc>
                <a:extLst>
                  <a:ext uri="{0D108BD9-81ED-4DB2-BD59-A6C34878D82A}">
                    <a16:rowId xmlns:a16="http://schemas.microsoft.com/office/drawing/2014/main" val="411152275"/>
                  </a:ext>
                </a:extLst>
              </a:tr>
              <a:tr h="881981">
                <a:tc>
                  <a:txBody>
                    <a:bodyPr/>
                    <a:lstStyle/>
                    <a:p>
                      <a:pPr algn="l">
                        <a:lnSpc>
                          <a:spcPct val="100000"/>
                        </a:lnSpc>
                      </a:pPr>
                      <a:r>
                        <a:rPr lang="en-GB" sz="1300" dirty="0">
                          <a:latin typeface="Aptos" panose="020B0004020202020204" pitchFamily="34" charset="0"/>
                        </a:rPr>
                        <a:t>☐ Stated your Inclusion Criteria clearly </a:t>
                      </a:r>
                    </a:p>
                  </a:txBody>
                  <a:tcPr/>
                </a:tc>
                <a:tc>
                  <a:txBody>
                    <a:bodyPr/>
                    <a:lstStyle/>
                    <a:p>
                      <a:pPr algn="l">
                        <a:lnSpc>
                          <a:spcPct val="100000"/>
                        </a:lnSpc>
                      </a:pPr>
                      <a:r>
                        <a:rPr lang="en-GB" sz="1300" i="1" dirty="0">
                          <a:latin typeface="Aptos" panose="020B0004020202020204" pitchFamily="34" charset="0"/>
                        </a:rPr>
                        <a:t>E.g. peer-reviewed journal articles, published between 2015–2024, focused on UK populations, related to your research question.</a:t>
                      </a:r>
                    </a:p>
                  </a:txBody>
                  <a:tcPr/>
                </a:tc>
                <a:extLst>
                  <a:ext uri="{0D108BD9-81ED-4DB2-BD59-A6C34878D82A}">
                    <a16:rowId xmlns:a16="http://schemas.microsoft.com/office/drawing/2014/main" val="2961095037"/>
                  </a:ext>
                </a:extLst>
              </a:tr>
              <a:tr h="878434">
                <a:tc>
                  <a:txBody>
                    <a:bodyPr/>
                    <a:lstStyle/>
                    <a:p>
                      <a:pPr algn="l">
                        <a:lnSpc>
                          <a:spcPct val="100000"/>
                        </a:lnSpc>
                      </a:pPr>
                      <a:r>
                        <a:rPr lang="en-GB" sz="1300" dirty="0">
                          <a:latin typeface="Aptos" panose="020B0004020202020204" pitchFamily="34" charset="0"/>
                        </a:rPr>
                        <a:t>☐ Stated your Exclusion Criteria clearly </a:t>
                      </a:r>
                    </a:p>
                  </a:txBody>
                  <a:tcPr/>
                </a:tc>
                <a:tc>
                  <a:txBody>
                    <a:bodyPr/>
                    <a:lstStyle/>
                    <a:p>
                      <a:pPr algn="l">
                        <a:lnSpc>
                          <a:spcPct val="100000"/>
                        </a:lnSpc>
                      </a:pPr>
                      <a:r>
                        <a:rPr lang="en-GB" sz="1300" i="1" dirty="0">
                          <a:latin typeface="Aptos" panose="020B0004020202020204" pitchFamily="34" charset="0"/>
                        </a:rPr>
                        <a:t>E.g. opinion pieces, outdated sources (pre-2015), studies based outside the UK, articles not in English.</a:t>
                      </a:r>
                    </a:p>
                  </a:txBody>
                  <a:tcPr/>
                </a:tc>
                <a:extLst>
                  <a:ext uri="{0D108BD9-81ED-4DB2-BD59-A6C34878D82A}">
                    <a16:rowId xmlns:a16="http://schemas.microsoft.com/office/drawing/2014/main" val="2916130502"/>
                  </a:ext>
                </a:extLst>
              </a:tr>
              <a:tr h="88198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latin typeface="Aptos" panose="020B0004020202020204" pitchFamily="34" charset="0"/>
                        </a:rPr>
                        <a:t>☐ Explained any filters or settings used in your searches</a:t>
                      </a:r>
                    </a:p>
                  </a:txBody>
                  <a:tcPr/>
                </a:tc>
                <a:tc>
                  <a:txBody>
                    <a:bodyPr/>
                    <a:lstStyle/>
                    <a:p>
                      <a:pPr algn="l">
                        <a:lnSpc>
                          <a:spcPct val="100000"/>
                        </a:lnSpc>
                      </a:pPr>
                      <a:r>
                        <a:rPr lang="en-GB" sz="1300" i="1" dirty="0">
                          <a:latin typeface="Aptos" panose="020B0004020202020204" pitchFamily="34" charset="0"/>
                        </a:rPr>
                        <a:t>E.g. date range, country/region, article type (journal only), academic level.</a:t>
                      </a:r>
                    </a:p>
                  </a:txBody>
                  <a:tcPr/>
                </a:tc>
                <a:extLst>
                  <a:ext uri="{0D108BD9-81ED-4DB2-BD59-A6C34878D82A}">
                    <a16:rowId xmlns:a16="http://schemas.microsoft.com/office/drawing/2014/main" val="466068400"/>
                  </a:ext>
                </a:extLst>
              </a:tr>
              <a:tr h="88198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latin typeface="Aptos" panose="020B0004020202020204" pitchFamily="34" charset="0"/>
                        </a:rPr>
                        <a:t>☐ Justified why these criteria were chosen</a:t>
                      </a:r>
                    </a:p>
                  </a:txBody>
                  <a:tcPr/>
                </a:tc>
                <a:tc>
                  <a:txBody>
                    <a:bodyPr/>
                    <a:lstStyle/>
                    <a:p>
                      <a:pPr algn="l">
                        <a:lnSpc>
                          <a:spcPct val="100000"/>
                        </a:lnSpc>
                      </a:pPr>
                      <a:r>
                        <a:rPr lang="en-GB" sz="1300" i="1" dirty="0">
                          <a:latin typeface="Aptos" panose="020B0004020202020204" pitchFamily="34" charset="0"/>
                        </a:rPr>
                        <a:t>Linked clearly to your research aim/question or target population</a:t>
                      </a:r>
                    </a:p>
                  </a:txBody>
                  <a:tcPr/>
                </a:tc>
                <a:extLst>
                  <a:ext uri="{0D108BD9-81ED-4DB2-BD59-A6C34878D82A}">
                    <a16:rowId xmlns:a16="http://schemas.microsoft.com/office/drawing/2014/main" val="3296148032"/>
                  </a:ext>
                </a:extLst>
              </a:tr>
              <a:tr h="721348">
                <a:tc>
                  <a:txBody>
                    <a:bodyPr/>
                    <a:lstStyle/>
                    <a:p>
                      <a:pPr algn="l">
                        <a:lnSpc>
                          <a:spcPct val="100000"/>
                        </a:lnSpc>
                      </a:pPr>
                      <a:r>
                        <a:rPr lang="en-GB" sz="1300" dirty="0">
                          <a:latin typeface="Aptos" panose="020B0004020202020204" pitchFamily="34" charset="0"/>
                        </a:rPr>
                        <a:t>☐ Criteria show independent thinking and a structured approach </a:t>
                      </a:r>
                    </a:p>
                  </a:txBody>
                  <a:tcPr/>
                </a:tc>
                <a:tc>
                  <a:txBody>
                    <a:bodyPr/>
                    <a:lstStyle/>
                    <a:p>
                      <a:pPr algn="l">
                        <a:lnSpc>
                          <a:spcPct val="100000"/>
                        </a:lnSpc>
                      </a:pPr>
                      <a:r>
                        <a:rPr lang="en-GB" sz="1300" i="1" dirty="0">
                          <a:latin typeface="Aptos" panose="020B0004020202020204" pitchFamily="34" charset="0"/>
                        </a:rPr>
                        <a:t>Avoided vague or personal reasons like “I just didn’t like it”.</a:t>
                      </a:r>
                    </a:p>
                  </a:txBody>
                  <a:tcPr/>
                </a:tc>
                <a:extLst>
                  <a:ext uri="{0D108BD9-81ED-4DB2-BD59-A6C34878D82A}">
                    <a16:rowId xmlns:a16="http://schemas.microsoft.com/office/drawing/2014/main" val="2146197841"/>
                  </a:ext>
                </a:extLst>
              </a:tr>
            </a:tbl>
          </a:graphicData>
        </a:graphic>
      </p:graphicFrame>
    </p:spTree>
    <p:extLst>
      <p:ext uri="{BB962C8B-B14F-4D97-AF65-F5344CB8AC3E}">
        <p14:creationId xmlns:p14="http://schemas.microsoft.com/office/powerpoint/2010/main" val="1681225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1000"/>
                                        <p:tgtEl>
                                          <p:spTgt spid="13"/>
                                        </p:tgtEl>
                                      </p:cBhvr>
                                    </p:animEffect>
                                    <p:anim calcmode="lin" valueType="num">
                                      <p:cBhvr>
                                        <p:cTn id="27" dur="1000" fill="hold"/>
                                        <p:tgtEl>
                                          <p:spTgt spid="13"/>
                                        </p:tgtEl>
                                        <p:attrNameLst>
                                          <p:attrName>ppt_x</p:attrName>
                                        </p:attrNameLst>
                                      </p:cBhvr>
                                      <p:tavLst>
                                        <p:tav tm="0">
                                          <p:val>
                                            <p:strVal val="#ppt_x"/>
                                          </p:val>
                                        </p:tav>
                                        <p:tav tm="100000">
                                          <p:val>
                                            <p:strVal val="#ppt_x"/>
                                          </p:val>
                                        </p:tav>
                                      </p:tavLst>
                                    </p:anim>
                                    <p:anim calcmode="lin" valueType="num">
                                      <p:cBhvr>
                                        <p:cTn id="28"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2" presetClass="entr" presetSubtype="8"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wipe(left)">
                                      <p:cBhvr>
                                        <p:cTn id="3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531356-F45C-9B0A-A288-966D016E50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2AAA1D-A104-AC77-77DE-73BBD0AEA8DD}"/>
              </a:ext>
            </a:extLst>
          </p:cNvPr>
          <p:cNvSpPr txBox="1">
            <a:spLocks/>
          </p:cNvSpPr>
          <p:nvPr/>
        </p:nvSpPr>
        <p:spPr>
          <a:xfrm>
            <a:off x="355599" y="-102306"/>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3.5 – Inclusion Criteria &amp; Exclusion Criteria Example </a:t>
            </a:r>
          </a:p>
        </p:txBody>
      </p:sp>
      <p:sp>
        <p:nvSpPr>
          <p:cNvPr id="3" name="Rectangle 2">
            <a:extLst>
              <a:ext uri="{FF2B5EF4-FFF2-40B4-BE49-F238E27FC236}">
                <a16:creationId xmlns:a16="http://schemas.microsoft.com/office/drawing/2014/main" id="{E7B3BC39-86ED-D2B2-37A9-BC3FDC07F3F5}"/>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4" name="Table 3">
            <a:extLst>
              <a:ext uri="{FF2B5EF4-FFF2-40B4-BE49-F238E27FC236}">
                <a16:creationId xmlns:a16="http://schemas.microsoft.com/office/drawing/2014/main" id="{D7671B6F-838E-B95D-73E7-D57B80397C83}"/>
              </a:ext>
            </a:extLst>
          </p:cNvPr>
          <p:cNvGraphicFramePr>
            <a:graphicFrameLocks noGrp="1"/>
          </p:cNvGraphicFramePr>
          <p:nvPr>
            <p:extLst>
              <p:ext uri="{D42A27DB-BD31-4B8C-83A1-F6EECF244321}">
                <p14:modId xmlns:p14="http://schemas.microsoft.com/office/powerpoint/2010/main" val="2101301414"/>
              </p:ext>
            </p:extLst>
          </p:nvPr>
        </p:nvGraphicFramePr>
        <p:xfrm>
          <a:off x="274319" y="1478561"/>
          <a:ext cx="11643360" cy="3882137"/>
        </p:xfrm>
        <a:graphic>
          <a:graphicData uri="http://schemas.openxmlformats.org/drawingml/2006/table">
            <a:tbl>
              <a:tblPr>
                <a:tableStyleId>{5C22544A-7EE6-4342-B048-85BDC9FD1C3A}</a:tableStyleId>
              </a:tblPr>
              <a:tblGrid>
                <a:gridCol w="5821680">
                  <a:extLst>
                    <a:ext uri="{9D8B030D-6E8A-4147-A177-3AD203B41FA5}">
                      <a16:colId xmlns:a16="http://schemas.microsoft.com/office/drawing/2014/main" val="3567255886"/>
                    </a:ext>
                  </a:extLst>
                </a:gridCol>
                <a:gridCol w="5821680">
                  <a:extLst>
                    <a:ext uri="{9D8B030D-6E8A-4147-A177-3AD203B41FA5}">
                      <a16:colId xmlns:a16="http://schemas.microsoft.com/office/drawing/2014/main" val="832150769"/>
                    </a:ext>
                  </a:extLst>
                </a:gridCol>
              </a:tblGrid>
              <a:tr h="230751">
                <a:tc>
                  <a:txBody>
                    <a:bodyPr/>
                    <a:lstStyle/>
                    <a:p>
                      <a:pPr algn="ctr">
                        <a:buNone/>
                      </a:pPr>
                      <a:r>
                        <a:rPr lang="en-GB" sz="1400" b="1" dirty="0">
                          <a:latin typeface="Aptos" panose="020B0004020202020204" pitchFamily="34" charset="0"/>
                        </a:rPr>
                        <a:t>Inclusion criteria</a:t>
                      </a:r>
                    </a:p>
                  </a:txBody>
                  <a:tcPr marL="57688" marR="57688" marT="28844" marB="2884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pPr algn="ctr">
                        <a:buNone/>
                      </a:pPr>
                      <a:r>
                        <a:rPr lang="en-GB" sz="1400" b="1" dirty="0">
                          <a:latin typeface="Aptos" panose="020B0004020202020204" pitchFamily="34" charset="0"/>
                        </a:rPr>
                        <a:t>Exclusion criteria</a:t>
                      </a:r>
                    </a:p>
                  </a:txBody>
                  <a:tcPr marL="57688" marR="57688" marT="28844" marB="2884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5757"/>
                    </a:solidFill>
                  </a:tcPr>
                </a:tc>
                <a:extLst>
                  <a:ext uri="{0D108BD9-81ED-4DB2-BD59-A6C34878D82A}">
                    <a16:rowId xmlns:a16="http://schemas.microsoft.com/office/drawing/2014/main" val="2493378785"/>
                  </a:ext>
                </a:extLst>
              </a:tr>
              <a:tr h="576877">
                <a:tc>
                  <a:txBody>
                    <a:bodyPr/>
                    <a:lstStyle/>
                    <a:p>
                      <a:pPr>
                        <a:lnSpc>
                          <a:spcPct val="150000"/>
                        </a:lnSpc>
                        <a:buNone/>
                      </a:pPr>
                      <a:r>
                        <a:rPr lang="en-GB" sz="1100">
                          <a:latin typeface="Aptos" panose="020B0004020202020204" pitchFamily="34" charset="0"/>
                        </a:rPr>
                        <a:t>Sources focusing on adolescents, children or young people, or containing evidence clearly relevant to adolescent help-seeking</a:t>
                      </a:r>
                    </a:p>
                  </a:txBody>
                  <a:tcPr marL="57688" marR="57688" marT="28844" marB="2884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50000"/>
                        </a:lnSpc>
                        <a:buNone/>
                      </a:pPr>
                      <a:r>
                        <a:rPr lang="en-GB" sz="1100" dirty="0">
                          <a:latin typeface="Aptos" panose="020B0004020202020204" pitchFamily="34" charset="0"/>
                        </a:rPr>
                        <a:t>Studies focusing only on adults or university students with no clear relevance to adolescents</a:t>
                      </a:r>
                    </a:p>
                  </a:txBody>
                  <a:tcPr marL="57688" marR="57688" marT="28844" marB="2884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595138576"/>
                  </a:ext>
                </a:extLst>
              </a:tr>
              <a:tr h="576877">
                <a:tc>
                  <a:txBody>
                    <a:bodyPr/>
                    <a:lstStyle/>
                    <a:p>
                      <a:pPr>
                        <a:lnSpc>
                          <a:spcPct val="150000"/>
                        </a:lnSpc>
                        <a:buNone/>
                      </a:pPr>
                      <a:r>
                        <a:rPr lang="en-GB" sz="1100" dirty="0">
                          <a:latin typeface="Aptos" panose="020B0004020202020204" pitchFamily="34" charset="0"/>
                        </a:rPr>
                        <a:t>Research conducted in the UK, or international evidence that can be meaningfully compared or applied to UK services</a:t>
                      </a:r>
                    </a:p>
                  </a:txBody>
                  <a:tcPr marL="57688" marR="57688" marT="28844" marB="2884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50000"/>
                        </a:lnSpc>
                        <a:buNone/>
                      </a:pPr>
                      <a:r>
                        <a:rPr lang="en-GB" sz="1100">
                          <a:latin typeface="Aptos" panose="020B0004020202020204" pitchFamily="34" charset="0"/>
                        </a:rPr>
                        <a:t>International studies with no clear relevance or transferability to the UK health and social care context</a:t>
                      </a:r>
                    </a:p>
                  </a:txBody>
                  <a:tcPr marL="57688" marR="57688" marT="28844" marB="2884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12581773"/>
                  </a:ext>
                </a:extLst>
              </a:tr>
              <a:tr h="403814">
                <a:tc>
                  <a:txBody>
                    <a:bodyPr/>
                    <a:lstStyle/>
                    <a:p>
                      <a:pPr>
                        <a:lnSpc>
                          <a:spcPct val="150000"/>
                        </a:lnSpc>
                        <a:buNone/>
                      </a:pPr>
                      <a:r>
                        <a:rPr lang="en-GB" sz="1100">
                          <a:latin typeface="Aptos" panose="020B0004020202020204" pitchFamily="34" charset="0"/>
                        </a:rPr>
                        <a:t>Sources published between 2016 and 2026 to provide reasonably current evidence</a:t>
                      </a:r>
                    </a:p>
                  </a:txBody>
                  <a:tcPr marL="57688" marR="57688" marT="28844" marB="2884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50000"/>
                        </a:lnSpc>
                        <a:buNone/>
                      </a:pPr>
                      <a:r>
                        <a:rPr lang="en-GB" sz="1100">
                          <a:latin typeface="Aptos" panose="020B0004020202020204" pitchFamily="34" charset="0"/>
                        </a:rPr>
                        <a:t>Sources published before 2016, unless they provide an important theory, definition or historical perspective</a:t>
                      </a:r>
                    </a:p>
                  </a:txBody>
                  <a:tcPr marL="57688" marR="57688" marT="28844" marB="2884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514862995"/>
                  </a:ext>
                </a:extLst>
              </a:tr>
              <a:tr h="403814">
                <a:tc>
                  <a:txBody>
                    <a:bodyPr/>
                    <a:lstStyle/>
                    <a:p>
                      <a:pPr>
                        <a:lnSpc>
                          <a:spcPct val="150000"/>
                        </a:lnSpc>
                        <a:buNone/>
                      </a:pPr>
                      <a:r>
                        <a:rPr lang="en-GB" sz="1100">
                          <a:latin typeface="Aptos" panose="020B0004020202020204" pitchFamily="34" charset="0"/>
                        </a:rPr>
                        <a:t>Sources written in English, so the information can be understood and analysed accurately</a:t>
                      </a:r>
                    </a:p>
                  </a:txBody>
                  <a:tcPr marL="57688" marR="57688" marT="28844" marB="2884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50000"/>
                        </a:lnSpc>
                        <a:buNone/>
                      </a:pPr>
                      <a:r>
                        <a:rPr lang="en-GB" sz="1100">
                          <a:latin typeface="Aptos" panose="020B0004020202020204" pitchFamily="34" charset="0"/>
                        </a:rPr>
                        <a:t>Sources written in another language when an accurate English version is unavailable</a:t>
                      </a:r>
                    </a:p>
                  </a:txBody>
                  <a:tcPr marL="57688" marR="57688" marT="28844" marB="2884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124396403"/>
                  </a:ext>
                </a:extLst>
              </a:tr>
              <a:tr h="403814">
                <a:tc>
                  <a:txBody>
                    <a:bodyPr/>
                    <a:lstStyle/>
                    <a:p>
                      <a:pPr>
                        <a:lnSpc>
                          <a:spcPct val="150000"/>
                        </a:lnSpc>
                        <a:buNone/>
                      </a:pPr>
                      <a:r>
                        <a:rPr lang="en-GB" sz="1100">
                          <a:latin typeface="Aptos" panose="020B0004020202020204" pitchFamily="34" charset="0"/>
                        </a:rPr>
                        <a:t>Peer-reviewed research, systematic reviews, government publications and reports from recognised organisations</a:t>
                      </a:r>
                    </a:p>
                  </a:txBody>
                  <a:tcPr marL="57688" marR="57688" marT="28844" marB="2884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50000"/>
                        </a:lnSpc>
                        <a:buNone/>
                      </a:pPr>
                      <a:r>
                        <a:rPr lang="en-GB" sz="1100">
                          <a:latin typeface="Aptos" panose="020B0004020202020204" pitchFamily="34" charset="0"/>
                        </a:rPr>
                        <a:t>Personal blogs, social-media posts, unsupported opinion pieces and unreliable websites</a:t>
                      </a:r>
                    </a:p>
                  </a:txBody>
                  <a:tcPr marL="57688" marR="57688" marT="28844" marB="2884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275494599"/>
                  </a:ext>
                </a:extLst>
              </a:tr>
              <a:tr h="576877">
                <a:tc>
                  <a:txBody>
                    <a:bodyPr/>
                    <a:lstStyle/>
                    <a:p>
                      <a:pPr>
                        <a:lnSpc>
                          <a:spcPct val="150000"/>
                        </a:lnSpc>
                        <a:buNone/>
                      </a:pPr>
                      <a:r>
                        <a:rPr lang="en-GB" sz="1100">
                          <a:latin typeface="Aptos" panose="020B0004020202020204" pitchFamily="34" charset="0"/>
                        </a:rPr>
                        <a:t>Sources examining help-seeking, access to support, barriers, facilitators, stigma, trust or service availability</a:t>
                      </a:r>
                    </a:p>
                  </a:txBody>
                  <a:tcPr marL="57688" marR="57688" marT="28844" marB="2884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50000"/>
                        </a:lnSpc>
                        <a:buNone/>
                      </a:pPr>
                      <a:r>
                        <a:rPr lang="en-GB" sz="1100">
                          <a:latin typeface="Aptos" panose="020B0004020202020204" pitchFamily="34" charset="0"/>
                        </a:rPr>
                        <a:t>Sources concerned only with the prevalence or treatment of mental-health conditions, without examining help-seeking or access</a:t>
                      </a:r>
                    </a:p>
                  </a:txBody>
                  <a:tcPr marL="57688" marR="57688" marT="28844" marB="2884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15977592"/>
                  </a:ext>
                </a:extLst>
              </a:tr>
              <a:tr h="403814">
                <a:tc>
                  <a:txBody>
                    <a:bodyPr/>
                    <a:lstStyle/>
                    <a:p>
                      <a:pPr>
                        <a:lnSpc>
                          <a:spcPct val="150000"/>
                        </a:lnSpc>
                        <a:buNone/>
                      </a:pPr>
                      <a:r>
                        <a:rPr lang="en-GB" sz="1100">
                          <a:latin typeface="Aptos" panose="020B0004020202020204" pitchFamily="34" charset="0"/>
                        </a:rPr>
                        <a:t>Sources where the complete article or report can be accessed and evaluated</a:t>
                      </a:r>
                    </a:p>
                  </a:txBody>
                  <a:tcPr marL="57688" marR="57688" marT="28844" marB="2884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50000"/>
                        </a:lnSpc>
                        <a:buNone/>
                      </a:pPr>
                      <a:r>
                        <a:rPr lang="en-GB" sz="1100" dirty="0">
                          <a:latin typeface="Aptos" panose="020B0004020202020204" pitchFamily="34" charset="0"/>
                        </a:rPr>
                        <a:t>Abstracts, summaries or incomplete sources where the full evidence cannot be checked</a:t>
                      </a:r>
                    </a:p>
                  </a:txBody>
                  <a:tcPr marL="57688" marR="57688" marT="28844" marB="2884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77946796"/>
                  </a:ext>
                </a:extLst>
              </a:tr>
            </a:tbl>
          </a:graphicData>
        </a:graphic>
      </p:graphicFrame>
      <p:sp>
        <p:nvSpPr>
          <p:cNvPr id="10" name="TextBox 9">
            <a:extLst>
              <a:ext uri="{FF2B5EF4-FFF2-40B4-BE49-F238E27FC236}">
                <a16:creationId xmlns:a16="http://schemas.microsoft.com/office/drawing/2014/main" id="{12C75305-F382-C64E-9659-FE1659441B4C}"/>
              </a:ext>
            </a:extLst>
          </p:cNvPr>
          <p:cNvSpPr txBox="1"/>
          <p:nvPr/>
        </p:nvSpPr>
        <p:spPr>
          <a:xfrm>
            <a:off x="797559" y="977656"/>
            <a:ext cx="10596880" cy="307777"/>
          </a:xfrm>
          <a:prstGeom prst="rect">
            <a:avLst/>
          </a:prstGeom>
          <a:noFill/>
        </p:spPr>
        <p:txBody>
          <a:bodyPr wrap="square">
            <a:spAutoFit/>
          </a:bodyPr>
          <a:lstStyle/>
          <a:p>
            <a:pPr>
              <a:buNone/>
            </a:pPr>
            <a:r>
              <a:rPr lang="en-GB" sz="1400" b="1" dirty="0">
                <a:latin typeface="Aptos" panose="020B0004020202020204" pitchFamily="34" charset="0"/>
              </a:rPr>
              <a:t>Example Research Question</a:t>
            </a:r>
            <a:r>
              <a:rPr lang="en-GB" sz="1400" dirty="0">
                <a:latin typeface="Aptos" panose="020B0004020202020204" pitchFamily="34" charset="0"/>
              </a:rPr>
              <a:t>: What are the barriers and facilitators affecting mental health help-seeking among adolescents in the UK?</a:t>
            </a:r>
          </a:p>
        </p:txBody>
      </p:sp>
      <p:sp>
        <p:nvSpPr>
          <p:cNvPr id="14" name="TextBox 13">
            <a:extLst>
              <a:ext uri="{FF2B5EF4-FFF2-40B4-BE49-F238E27FC236}">
                <a16:creationId xmlns:a16="http://schemas.microsoft.com/office/drawing/2014/main" id="{37869150-3E5F-55E7-DF1A-21464EA6B0F3}"/>
              </a:ext>
            </a:extLst>
          </p:cNvPr>
          <p:cNvSpPr txBox="1"/>
          <p:nvPr/>
        </p:nvSpPr>
        <p:spPr>
          <a:xfrm>
            <a:off x="193039" y="5553826"/>
            <a:ext cx="11501121" cy="954107"/>
          </a:xfrm>
          <a:prstGeom prst="rect">
            <a:avLst/>
          </a:prstGeom>
          <a:noFill/>
        </p:spPr>
        <p:txBody>
          <a:bodyPr wrap="square">
            <a:spAutoFit/>
          </a:bodyPr>
          <a:lstStyle/>
          <a:p>
            <a:pPr>
              <a:buNone/>
            </a:pPr>
            <a:r>
              <a:rPr lang="en-GB" sz="1400" b="1" dirty="0">
                <a:latin typeface="Aptos" panose="020B0004020202020204" pitchFamily="34" charset="0"/>
              </a:rPr>
              <a:t>Why Are These Criteria Suitable?</a:t>
            </a:r>
            <a:br>
              <a:rPr lang="en-GB" sz="1300" b="1" dirty="0">
                <a:latin typeface="Aptos" panose="020B0004020202020204" pitchFamily="34" charset="0"/>
              </a:rPr>
            </a:br>
            <a:endParaRPr lang="en-GB" sz="1400" b="1" dirty="0">
              <a:latin typeface="Aptos" panose="020B0004020202020204" pitchFamily="34" charset="0"/>
            </a:endParaRPr>
          </a:p>
          <a:p>
            <a:pPr>
              <a:buNone/>
            </a:pPr>
            <a:r>
              <a:rPr lang="en-GB" sz="1400" dirty="0">
                <a:latin typeface="Aptos" panose="020B0004020202020204" pitchFamily="34" charset="0"/>
              </a:rPr>
              <a:t>These criteria keep the search focused on evidence that can help answer the research question. They also allow the researcher to include useful international or broader evidence where its relevance to adolescents and UK services can be clearly explained.</a:t>
            </a:r>
          </a:p>
        </p:txBody>
      </p:sp>
    </p:spTree>
    <p:extLst>
      <p:ext uri="{BB962C8B-B14F-4D97-AF65-F5344CB8AC3E}">
        <p14:creationId xmlns:p14="http://schemas.microsoft.com/office/powerpoint/2010/main" val="678905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F8ACDF-C524-1836-EE30-19FC37E3E8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B9C7B3-05D1-CC3B-C387-3D6ED810FBB7}"/>
              </a:ext>
            </a:extLst>
          </p:cNvPr>
          <p:cNvSpPr txBox="1">
            <a:spLocks/>
          </p:cNvSpPr>
          <p:nvPr/>
        </p:nvSpPr>
        <p:spPr>
          <a:xfrm>
            <a:off x="355598" y="-10160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3.6 – Analysing Research</a:t>
            </a:r>
          </a:p>
        </p:txBody>
      </p:sp>
      <p:sp>
        <p:nvSpPr>
          <p:cNvPr id="3" name="Rectangle 2">
            <a:extLst>
              <a:ext uri="{FF2B5EF4-FFF2-40B4-BE49-F238E27FC236}">
                <a16:creationId xmlns:a16="http://schemas.microsoft.com/office/drawing/2014/main" id="{882642AD-8EE9-D129-83B0-C3C352239FB8}"/>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29981DC-F91F-8C0B-6F49-218E48D9590C}"/>
              </a:ext>
            </a:extLst>
          </p:cNvPr>
          <p:cNvSpPr txBox="1"/>
          <p:nvPr/>
        </p:nvSpPr>
        <p:spPr>
          <a:xfrm>
            <a:off x="83818" y="898113"/>
            <a:ext cx="12024359" cy="707630"/>
          </a:xfrm>
          <a:prstGeom prst="rect">
            <a:avLst/>
          </a:prstGeom>
          <a:noFill/>
        </p:spPr>
        <p:txBody>
          <a:bodyPr wrap="square">
            <a:spAutoFit/>
          </a:bodyPr>
          <a:lstStyle/>
          <a:p>
            <a:pPr algn="ctr">
              <a:lnSpc>
                <a:spcPct val="150000"/>
              </a:lnSpc>
            </a:pPr>
            <a:r>
              <a:rPr lang="en-GB" sz="1400" dirty="0">
                <a:latin typeface="Aptos" panose="020B0004020202020204" pitchFamily="34" charset="0"/>
              </a:rPr>
              <a:t>Data analysis is the process of examining the findings from your selected sources to identify patterns, similarities, differences and emerging themes.</a:t>
            </a:r>
          </a:p>
          <a:p>
            <a:pPr algn="ctr">
              <a:lnSpc>
                <a:spcPct val="150000"/>
              </a:lnSpc>
            </a:pPr>
            <a:r>
              <a:rPr lang="en-GB" sz="1400" dirty="0">
                <a:latin typeface="Aptos" panose="020B0004020202020204" pitchFamily="34" charset="0"/>
              </a:rPr>
              <a:t>You're not just collecting information, you're showing how you </a:t>
            </a:r>
            <a:r>
              <a:rPr lang="en-GB" sz="1400" b="1" dirty="0">
                <a:latin typeface="Aptos" panose="020B0004020202020204" pitchFamily="34" charset="0"/>
              </a:rPr>
              <a:t>judged</a:t>
            </a:r>
            <a:r>
              <a:rPr lang="en-GB" sz="1400" dirty="0">
                <a:latin typeface="Aptos" panose="020B0004020202020204" pitchFamily="34" charset="0"/>
              </a:rPr>
              <a:t> it and how you </a:t>
            </a:r>
            <a:r>
              <a:rPr lang="en-GB" sz="1400" b="1" dirty="0">
                <a:latin typeface="Aptos" panose="020B0004020202020204" pitchFamily="34" charset="0"/>
              </a:rPr>
              <a:t>used it</a:t>
            </a:r>
            <a:r>
              <a:rPr lang="en-GB" sz="1400" dirty="0">
                <a:latin typeface="Aptos" panose="020B0004020202020204" pitchFamily="34" charset="0"/>
              </a:rPr>
              <a:t> to develop early themes for Chapter 4.</a:t>
            </a:r>
          </a:p>
        </p:txBody>
      </p:sp>
      <p:cxnSp>
        <p:nvCxnSpPr>
          <p:cNvPr id="7" name="Straight Connector 6">
            <a:extLst>
              <a:ext uri="{FF2B5EF4-FFF2-40B4-BE49-F238E27FC236}">
                <a16:creationId xmlns:a16="http://schemas.microsoft.com/office/drawing/2014/main" id="{1C3AC98F-DF0D-7147-6AB3-96E892A5662C}"/>
              </a:ext>
            </a:extLst>
          </p:cNvPr>
          <p:cNvCxnSpPr>
            <a:cxnSpLocks/>
          </p:cNvCxnSpPr>
          <p:nvPr/>
        </p:nvCxnSpPr>
        <p:spPr>
          <a:xfrm>
            <a:off x="6095998" y="1913860"/>
            <a:ext cx="0" cy="447678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10B07175-D1D9-2A6F-3C72-8779E828EDCD}"/>
              </a:ext>
            </a:extLst>
          </p:cNvPr>
          <p:cNvCxnSpPr/>
          <p:nvPr/>
        </p:nvCxnSpPr>
        <p:spPr>
          <a:xfrm>
            <a:off x="6095998" y="4196204"/>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8DBF676-52FF-3116-A3D0-8A9F6273BB0A}"/>
              </a:ext>
            </a:extLst>
          </p:cNvPr>
          <p:cNvSpPr txBox="1"/>
          <p:nvPr/>
        </p:nvSpPr>
        <p:spPr>
          <a:xfrm>
            <a:off x="6202678" y="1836386"/>
            <a:ext cx="5633720" cy="2323457"/>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Key Questions to Think About:</a:t>
            </a:r>
            <a:endParaRPr lang="en-GB" sz="1400" dirty="0">
              <a:latin typeface="Aptos" panose="020B0004020202020204" pitchFamily="34" charset="0"/>
            </a:endParaRPr>
          </a:p>
          <a:p>
            <a:pPr>
              <a:lnSpc>
                <a:spcPct val="150000"/>
              </a:lnSpc>
            </a:pPr>
            <a:r>
              <a:rPr lang="en-GB" sz="1400" dirty="0">
                <a:latin typeface="Aptos" panose="020B0004020202020204" pitchFamily="34" charset="0"/>
              </a:rPr>
              <a:t> What were the key findings from my selected sources?</a:t>
            </a:r>
          </a:p>
          <a:p>
            <a:pPr>
              <a:lnSpc>
                <a:spcPct val="150000"/>
              </a:lnSpc>
            </a:pPr>
            <a:r>
              <a:rPr lang="en-GB" sz="1400" dirty="0">
                <a:latin typeface="Aptos" panose="020B0004020202020204" pitchFamily="34" charset="0"/>
              </a:rPr>
              <a:t>• Did any keywords appear repeatedly?</a:t>
            </a:r>
          </a:p>
          <a:p>
            <a:pPr>
              <a:lnSpc>
                <a:spcPct val="150000"/>
              </a:lnSpc>
            </a:pPr>
            <a:r>
              <a:rPr lang="en-GB" sz="1400" dirty="0">
                <a:latin typeface="Aptos" panose="020B0004020202020204" pitchFamily="34" charset="0"/>
              </a:rPr>
              <a:t>• What similarities existed across the literature?</a:t>
            </a:r>
          </a:p>
          <a:p>
            <a:pPr>
              <a:lnSpc>
                <a:spcPct val="150000"/>
              </a:lnSpc>
            </a:pPr>
            <a:r>
              <a:rPr lang="en-GB" sz="1400" dirty="0">
                <a:latin typeface="Aptos" panose="020B0004020202020204" pitchFamily="34" charset="0"/>
              </a:rPr>
              <a:t>• What differences existed across the literature?</a:t>
            </a:r>
          </a:p>
          <a:p>
            <a:pPr>
              <a:lnSpc>
                <a:spcPct val="150000"/>
              </a:lnSpc>
            </a:pPr>
            <a:r>
              <a:rPr lang="en-GB" sz="1400" dirty="0">
                <a:latin typeface="Aptos" panose="020B0004020202020204" pitchFamily="34" charset="0"/>
              </a:rPr>
              <a:t>• What codes did I identify?</a:t>
            </a:r>
          </a:p>
          <a:p>
            <a:pPr>
              <a:lnSpc>
                <a:spcPct val="150000"/>
              </a:lnSpc>
            </a:pPr>
            <a:r>
              <a:rPr lang="en-GB" sz="1400" dirty="0">
                <a:latin typeface="Aptos" panose="020B0004020202020204" pitchFamily="34" charset="0"/>
              </a:rPr>
              <a:t>• How did these codes develop into themes?</a:t>
            </a:r>
          </a:p>
        </p:txBody>
      </p:sp>
      <p:sp>
        <p:nvSpPr>
          <p:cNvPr id="13" name="TextBox 12">
            <a:extLst>
              <a:ext uri="{FF2B5EF4-FFF2-40B4-BE49-F238E27FC236}">
                <a16:creationId xmlns:a16="http://schemas.microsoft.com/office/drawing/2014/main" id="{2CEA7B65-1043-2E62-D605-DF00B5961C11}"/>
              </a:ext>
            </a:extLst>
          </p:cNvPr>
          <p:cNvSpPr txBox="1"/>
          <p:nvPr/>
        </p:nvSpPr>
        <p:spPr>
          <a:xfrm>
            <a:off x="6185214" y="4348428"/>
            <a:ext cx="6093775" cy="2000291"/>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dirty="0">
                <a:latin typeface="Aptos" panose="020B0004020202020204" pitchFamily="34" charset="0"/>
              </a:rPr>
              <a:t>Data analysis is about showing how you moved from:</a:t>
            </a:r>
          </a:p>
          <a:p>
            <a:pPr>
              <a:lnSpc>
                <a:spcPct val="150000"/>
              </a:lnSpc>
            </a:pPr>
            <a:r>
              <a:rPr lang="en-GB" sz="1400" b="1" dirty="0">
                <a:latin typeface="Aptos" panose="020B0004020202020204" pitchFamily="34" charset="0"/>
              </a:rPr>
              <a:t>Literature → Findings → Codes → Themes</a:t>
            </a:r>
            <a:endParaRPr lang="en-GB" sz="1400" dirty="0">
              <a:latin typeface="Aptos" panose="020B0004020202020204" pitchFamily="34" charset="0"/>
            </a:endParaRPr>
          </a:p>
          <a:p>
            <a:pPr>
              <a:lnSpc>
                <a:spcPct val="150000"/>
              </a:lnSpc>
            </a:pPr>
            <a:r>
              <a:rPr lang="en-GB" sz="1400" dirty="0">
                <a:latin typeface="Aptos" panose="020B0004020202020204" pitchFamily="34" charset="0"/>
              </a:rPr>
              <a:t>You should refer to:</a:t>
            </a:r>
          </a:p>
          <a:p>
            <a:pPr>
              <a:lnSpc>
                <a:spcPct val="150000"/>
              </a:lnSpc>
            </a:pPr>
            <a:r>
              <a:rPr lang="en-GB" sz="1400" dirty="0">
                <a:latin typeface="Aptos" panose="020B0004020202020204" pitchFamily="34" charset="0"/>
              </a:rPr>
              <a:t>✅ </a:t>
            </a:r>
            <a:r>
              <a:rPr lang="en-GB" sz="1400" b="1" dirty="0">
                <a:latin typeface="Aptos" panose="020B0004020202020204" pitchFamily="34" charset="0"/>
              </a:rPr>
              <a:t>Stage 2 </a:t>
            </a:r>
            <a:r>
              <a:rPr lang="en-GB" sz="1400" dirty="0">
                <a:latin typeface="Aptos" panose="020B0004020202020204" pitchFamily="34" charset="0"/>
              </a:rPr>
              <a:t>– Literature Tracking and Analysis Workbook </a:t>
            </a:r>
          </a:p>
          <a:p>
            <a:pPr>
              <a:lnSpc>
                <a:spcPct val="150000"/>
              </a:lnSpc>
              <a:buNone/>
            </a:pPr>
            <a:endParaRPr lang="en-GB" sz="1400" dirty="0">
              <a:latin typeface="Aptos" panose="020B0004020202020204" pitchFamily="34" charset="0"/>
            </a:endParaRPr>
          </a:p>
        </p:txBody>
      </p:sp>
      <p:sp>
        <p:nvSpPr>
          <p:cNvPr id="15" name="TextBox 14">
            <a:extLst>
              <a:ext uri="{FF2B5EF4-FFF2-40B4-BE49-F238E27FC236}">
                <a16:creationId xmlns:a16="http://schemas.microsoft.com/office/drawing/2014/main" id="{7D483C73-470D-1039-8CAD-8BAA53601950}"/>
              </a:ext>
            </a:extLst>
          </p:cNvPr>
          <p:cNvSpPr txBox="1"/>
          <p:nvPr/>
        </p:nvSpPr>
        <p:spPr>
          <a:xfrm>
            <a:off x="194630" y="2062567"/>
            <a:ext cx="5812153" cy="3427028"/>
          </a:xfrm>
          <a:prstGeom prst="rect">
            <a:avLst/>
          </a:prstGeom>
          <a:noFill/>
        </p:spPr>
        <p:txBody>
          <a:bodyPr wrap="square">
            <a:spAutoFit/>
          </a:bodyPr>
          <a:lstStyle/>
          <a:p>
            <a:pPr>
              <a:lnSpc>
                <a:spcPct val="150000"/>
              </a:lnSpc>
              <a:buNone/>
            </a:pPr>
            <a:r>
              <a:rPr lang="en-GB" sz="1600" dirty="0">
                <a:latin typeface="Aptos" panose="020B0004020202020204" pitchFamily="34" charset="0"/>
              </a:rPr>
              <a:t>✅ </a:t>
            </a:r>
            <a:r>
              <a:rPr lang="en-GB" sz="1600" b="1" dirty="0">
                <a:latin typeface="Aptos" panose="020B0004020202020204" pitchFamily="34" charset="0"/>
              </a:rPr>
              <a:t>What to Include:</a:t>
            </a:r>
            <a:endParaRPr lang="en-GB" sz="1600" dirty="0">
              <a:latin typeface="Aptos" panose="020B0004020202020204" pitchFamily="34" charset="0"/>
            </a:endParaRPr>
          </a:p>
          <a:p>
            <a:pPr>
              <a:lnSpc>
                <a:spcPct val="150000"/>
              </a:lnSpc>
            </a:pPr>
            <a:r>
              <a:rPr lang="en-GB" dirty="0">
                <a:latin typeface="Aptos" panose="020B0004020202020204" pitchFamily="34" charset="0"/>
              </a:rPr>
              <a:t>☐</a:t>
            </a:r>
            <a:r>
              <a:rPr lang="en-GB" sz="1600" dirty="0">
                <a:latin typeface="Aptos" panose="020B0004020202020204" pitchFamily="34" charset="0"/>
              </a:rPr>
              <a:t> Definition or brief explanation of data analysis in secondary research</a:t>
            </a:r>
          </a:p>
          <a:p>
            <a:pPr>
              <a:lnSpc>
                <a:spcPct val="150000"/>
              </a:lnSpc>
            </a:pPr>
            <a:r>
              <a:rPr lang="en-GB" sz="1600" dirty="0">
                <a:latin typeface="Aptos" panose="020B0004020202020204" pitchFamily="34" charset="0"/>
              </a:rPr>
              <a:t>☐ Description of how you analysed your selected sources</a:t>
            </a:r>
          </a:p>
          <a:p>
            <a:pPr>
              <a:lnSpc>
                <a:spcPct val="150000"/>
              </a:lnSpc>
            </a:pPr>
            <a:r>
              <a:rPr lang="en-GB" sz="1600" dirty="0">
                <a:latin typeface="Aptos" panose="020B0004020202020204" pitchFamily="34" charset="0"/>
              </a:rPr>
              <a:t>☐ Reference to your Results Summary Sheet</a:t>
            </a:r>
          </a:p>
          <a:p>
            <a:pPr>
              <a:lnSpc>
                <a:spcPct val="150000"/>
              </a:lnSpc>
            </a:pPr>
            <a:r>
              <a:rPr lang="en-GB" sz="1600" dirty="0">
                <a:latin typeface="Aptos" panose="020B0004020202020204" pitchFamily="34" charset="0"/>
              </a:rPr>
              <a:t>☐ Evidence of coding and note-taking</a:t>
            </a:r>
          </a:p>
          <a:p>
            <a:pPr>
              <a:lnSpc>
                <a:spcPct val="150000"/>
              </a:lnSpc>
            </a:pPr>
            <a:r>
              <a:rPr lang="en-GB" sz="1600" dirty="0">
                <a:latin typeface="Aptos" panose="020B0004020202020204" pitchFamily="34" charset="0"/>
              </a:rPr>
              <a:t>☐ Identification of keywords and patterns</a:t>
            </a:r>
          </a:p>
          <a:p>
            <a:pPr>
              <a:lnSpc>
                <a:spcPct val="150000"/>
              </a:lnSpc>
            </a:pPr>
            <a:r>
              <a:rPr lang="en-GB" sz="1600" dirty="0">
                <a:latin typeface="Aptos" panose="020B0004020202020204" pitchFamily="34" charset="0"/>
              </a:rPr>
              <a:t>☐ Explanation of how codes were grouped into themes</a:t>
            </a:r>
          </a:p>
          <a:p>
            <a:pPr>
              <a:lnSpc>
                <a:spcPct val="150000"/>
              </a:lnSpc>
            </a:pPr>
            <a:r>
              <a:rPr lang="en-GB" sz="1600" dirty="0">
                <a:latin typeface="Aptos" panose="020B0004020202020204" pitchFamily="34" charset="0"/>
              </a:rPr>
              <a:t>☐ Link between analysis and Chapter 4</a:t>
            </a:r>
          </a:p>
        </p:txBody>
      </p:sp>
    </p:spTree>
    <p:extLst>
      <p:ext uri="{BB962C8B-B14F-4D97-AF65-F5344CB8AC3E}">
        <p14:creationId xmlns:p14="http://schemas.microsoft.com/office/powerpoint/2010/main" val="4248826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F96011-69E3-9979-C7DC-B7B1C47FB8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6548ED-9928-21F6-E96F-776DD7EE9F32}"/>
              </a:ext>
            </a:extLst>
          </p:cNvPr>
          <p:cNvSpPr txBox="1">
            <a:spLocks/>
          </p:cNvSpPr>
          <p:nvPr/>
        </p:nvSpPr>
        <p:spPr>
          <a:xfrm>
            <a:off x="355598" y="-10160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3.6 in Practice – From Stage 2 to Stage 3 🔎</a:t>
            </a:r>
          </a:p>
        </p:txBody>
      </p:sp>
      <p:sp>
        <p:nvSpPr>
          <p:cNvPr id="3" name="Rectangle 2">
            <a:extLst>
              <a:ext uri="{FF2B5EF4-FFF2-40B4-BE49-F238E27FC236}">
                <a16:creationId xmlns:a16="http://schemas.microsoft.com/office/drawing/2014/main" id="{D0C43124-F3C1-8163-7B14-9D528FBE9769}"/>
              </a:ext>
            </a:extLst>
          </p:cNvPr>
          <p:cNvSpPr/>
          <p:nvPr/>
        </p:nvSpPr>
        <p:spPr>
          <a:xfrm>
            <a:off x="0" y="56848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06178D1-B52A-CFEB-A6F2-4B82E2FE7457}"/>
              </a:ext>
            </a:extLst>
          </p:cNvPr>
          <p:cNvSpPr txBox="1"/>
          <p:nvPr/>
        </p:nvSpPr>
        <p:spPr>
          <a:xfrm>
            <a:off x="678176" y="878294"/>
            <a:ext cx="10835643" cy="1030795"/>
          </a:xfrm>
          <a:prstGeom prst="rect">
            <a:avLst/>
          </a:prstGeom>
          <a:noFill/>
        </p:spPr>
        <p:txBody>
          <a:bodyPr wrap="square">
            <a:spAutoFit/>
          </a:bodyPr>
          <a:lstStyle/>
          <a:p>
            <a:pPr algn="ctr">
              <a:lnSpc>
                <a:spcPct val="150000"/>
              </a:lnSpc>
            </a:pPr>
            <a:r>
              <a:rPr lang="en-GB" sz="1400" b="1" dirty="0">
                <a:latin typeface="Aptos" panose="020B0004020202020204" pitchFamily="34" charset="0"/>
              </a:rPr>
              <a:t>How Was the Published Evidence Analysed?</a:t>
            </a:r>
          </a:p>
          <a:p>
            <a:pPr algn="ctr">
              <a:lnSpc>
                <a:spcPct val="150000"/>
              </a:lnSpc>
            </a:pPr>
            <a:r>
              <a:rPr lang="en-GB" sz="1400" dirty="0">
                <a:latin typeface="Aptos" panose="020B0004020202020204" pitchFamily="34" charset="0"/>
              </a:rPr>
              <a:t>The Literature Tracking and Analysis Workbook provides a record of the analysis process. Stage 2 was used to examine each source separately. Stage 3 was then used to compare the five sources and develop possible themes.</a:t>
            </a:r>
          </a:p>
        </p:txBody>
      </p:sp>
      <p:cxnSp>
        <p:nvCxnSpPr>
          <p:cNvPr id="7" name="Straight Connector 6">
            <a:extLst>
              <a:ext uri="{FF2B5EF4-FFF2-40B4-BE49-F238E27FC236}">
                <a16:creationId xmlns:a16="http://schemas.microsoft.com/office/drawing/2014/main" id="{EF8DB83B-EFCF-0CF5-6204-CDC1C88FAC30}"/>
              </a:ext>
            </a:extLst>
          </p:cNvPr>
          <p:cNvCxnSpPr>
            <a:cxnSpLocks/>
          </p:cNvCxnSpPr>
          <p:nvPr/>
        </p:nvCxnSpPr>
        <p:spPr>
          <a:xfrm>
            <a:off x="6085835" y="2062567"/>
            <a:ext cx="0" cy="3202747"/>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8F8B7F3-C2DD-35C0-CE4E-C456B0195DF2}"/>
              </a:ext>
            </a:extLst>
          </p:cNvPr>
          <p:cNvCxnSpPr>
            <a:cxnSpLocks/>
          </p:cNvCxnSpPr>
          <p:nvPr/>
        </p:nvCxnSpPr>
        <p:spPr>
          <a:xfrm>
            <a:off x="-20323" y="5381406"/>
            <a:ext cx="6095997" cy="0"/>
          </a:xfrm>
          <a:prstGeom prst="line">
            <a:avLst/>
          </a:prstGeom>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0DD0433A-2AEE-8B7B-D94C-99FD9950B153}"/>
              </a:ext>
            </a:extLst>
          </p:cNvPr>
          <p:cNvSpPr txBox="1"/>
          <p:nvPr/>
        </p:nvSpPr>
        <p:spPr>
          <a:xfrm>
            <a:off x="6240761" y="2048124"/>
            <a:ext cx="6093775" cy="1384995"/>
          </a:xfrm>
          <a:prstGeom prst="rect">
            <a:avLst/>
          </a:prstGeom>
          <a:noFill/>
        </p:spPr>
        <p:txBody>
          <a:bodyPr wrap="square">
            <a:spAutoFit/>
          </a:bodyPr>
          <a:lstStyle/>
          <a:p>
            <a:r>
              <a:rPr lang="en-GB" sz="1400" b="1" dirty="0">
                <a:latin typeface="Aptos" panose="020B0004020202020204" pitchFamily="34" charset="0"/>
              </a:rPr>
              <a:t>Stage 3: Compare the Sources</a:t>
            </a:r>
          </a:p>
          <a:p>
            <a:br>
              <a:rPr lang="en-GB" sz="1400" dirty="0">
                <a:latin typeface="Aptos" panose="020B0004020202020204" pitchFamily="34" charset="0"/>
              </a:rPr>
            </a:br>
            <a:r>
              <a:rPr lang="en-GB" sz="1400" dirty="0">
                <a:latin typeface="Aptos" panose="020B0004020202020204" pitchFamily="34" charset="0"/>
              </a:rPr>
              <a:t>The keywords and findings from all five sources were compared. Repeated and related ideas were highlighted, grouped and given possible theme names.</a:t>
            </a:r>
          </a:p>
          <a:p>
            <a:endParaRPr lang="en-GB" sz="1400" dirty="0">
              <a:latin typeface="Aptos" panose="020B0004020202020204" pitchFamily="34" charset="0"/>
            </a:endParaRPr>
          </a:p>
        </p:txBody>
      </p:sp>
      <p:sp>
        <p:nvSpPr>
          <p:cNvPr id="15" name="TextBox 14">
            <a:extLst>
              <a:ext uri="{FF2B5EF4-FFF2-40B4-BE49-F238E27FC236}">
                <a16:creationId xmlns:a16="http://schemas.microsoft.com/office/drawing/2014/main" id="{F36FE419-FD81-0D66-3C18-F66B8319B7BB}"/>
              </a:ext>
            </a:extLst>
          </p:cNvPr>
          <p:cNvSpPr txBox="1"/>
          <p:nvPr/>
        </p:nvSpPr>
        <p:spPr>
          <a:xfrm>
            <a:off x="118755" y="1981041"/>
            <a:ext cx="5812153" cy="1169551"/>
          </a:xfrm>
          <a:prstGeom prst="rect">
            <a:avLst/>
          </a:prstGeom>
          <a:noFill/>
        </p:spPr>
        <p:txBody>
          <a:bodyPr wrap="square">
            <a:spAutoFit/>
          </a:bodyPr>
          <a:lstStyle/>
          <a:p>
            <a:r>
              <a:rPr lang="en-GB" sz="1400" b="1" dirty="0">
                <a:latin typeface="Aptos" panose="020B0004020202020204" pitchFamily="34" charset="0"/>
              </a:rPr>
              <a:t>Stage 2: Examine Each Source</a:t>
            </a:r>
          </a:p>
          <a:p>
            <a:br>
              <a:rPr lang="en-GB" sz="1400" dirty="0">
                <a:latin typeface="Aptos" panose="020B0004020202020204" pitchFamily="34" charset="0"/>
              </a:rPr>
            </a:br>
            <a:r>
              <a:rPr lang="en-GB" sz="1400" dirty="0">
                <a:latin typeface="Aptos" panose="020B0004020202020204" pitchFamily="34" charset="0"/>
              </a:rPr>
              <a:t>Each selected source was analysed separately. The researcher recorded its findings, method, sample, strengths, limitations and important keywords.</a:t>
            </a:r>
          </a:p>
        </p:txBody>
      </p:sp>
      <p:sp>
        <p:nvSpPr>
          <p:cNvPr id="8" name="TextBox 7">
            <a:extLst>
              <a:ext uri="{FF2B5EF4-FFF2-40B4-BE49-F238E27FC236}">
                <a16:creationId xmlns:a16="http://schemas.microsoft.com/office/drawing/2014/main" id="{B001ED3F-9F0E-2D7F-6A48-DCF6B035E005}"/>
              </a:ext>
            </a:extLst>
          </p:cNvPr>
          <p:cNvSpPr txBox="1"/>
          <p:nvPr/>
        </p:nvSpPr>
        <p:spPr>
          <a:xfrm>
            <a:off x="457201" y="5381406"/>
            <a:ext cx="11277591" cy="1030795"/>
          </a:xfrm>
          <a:prstGeom prst="rect">
            <a:avLst/>
          </a:prstGeom>
          <a:noFill/>
        </p:spPr>
        <p:txBody>
          <a:bodyPr wrap="square">
            <a:spAutoFit/>
          </a:bodyPr>
          <a:lstStyle/>
          <a:p>
            <a:pPr algn="ctr">
              <a:lnSpc>
                <a:spcPct val="150000"/>
              </a:lnSpc>
              <a:buNone/>
            </a:pPr>
            <a:r>
              <a:rPr lang="en-GB" sz="1400" b="1" dirty="0">
                <a:latin typeface="Aptos" panose="020B0004020202020204" pitchFamily="34" charset="0"/>
              </a:rPr>
              <a:t>The Analysis Journey</a:t>
            </a:r>
          </a:p>
          <a:p>
            <a:pPr algn="ctr">
              <a:lnSpc>
                <a:spcPct val="150000"/>
              </a:lnSpc>
              <a:buNone/>
            </a:pPr>
            <a:r>
              <a:rPr lang="en-GB" sz="1400" b="1" dirty="0">
                <a:latin typeface="Aptos" panose="020B0004020202020204" pitchFamily="34" charset="0"/>
              </a:rPr>
              <a:t>Detailed reading → Keywords and initial codes → Comparison → Related ideas → Possible themes</a:t>
            </a:r>
            <a:endParaRPr lang="en-GB" sz="1400" dirty="0">
              <a:latin typeface="Aptos" panose="020B0004020202020204" pitchFamily="34" charset="0"/>
            </a:endParaRPr>
          </a:p>
          <a:p>
            <a:pPr algn="ctr">
              <a:lnSpc>
                <a:spcPct val="150000"/>
              </a:lnSpc>
              <a:buNone/>
            </a:pPr>
            <a:r>
              <a:rPr lang="en-GB" sz="1400" b="1" dirty="0">
                <a:latin typeface="Aptos" panose="020B0004020202020204" pitchFamily="34" charset="0"/>
              </a:rPr>
              <a:t>This is the process you should explain in Section 3.6. The meaning and importance of the themes will be discussed in Chapter 4.</a:t>
            </a:r>
            <a:endParaRPr lang="en-GB" sz="1400" dirty="0">
              <a:latin typeface="Aptos" panose="020B0004020202020204" pitchFamily="34" charset="0"/>
            </a:endParaRPr>
          </a:p>
        </p:txBody>
      </p:sp>
      <p:cxnSp>
        <p:nvCxnSpPr>
          <p:cNvPr id="10" name="Straight Connector 9">
            <a:extLst>
              <a:ext uri="{FF2B5EF4-FFF2-40B4-BE49-F238E27FC236}">
                <a16:creationId xmlns:a16="http://schemas.microsoft.com/office/drawing/2014/main" id="{935941CB-68FE-02FA-E807-832B055CEB07}"/>
              </a:ext>
            </a:extLst>
          </p:cNvPr>
          <p:cNvCxnSpPr>
            <a:cxnSpLocks/>
          </p:cNvCxnSpPr>
          <p:nvPr/>
        </p:nvCxnSpPr>
        <p:spPr>
          <a:xfrm>
            <a:off x="6075674" y="5381406"/>
            <a:ext cx="6095997" cy="0"/>
          </a:xfrm>
          <a:prstGeom prst="line">
            <a:avLst/>
          </a:prstGeom>
        </p:spPr>
        <p:style>
          <a:lnRef idx="1">
            <a:schemeClr val="accent1"/>
          </a:lnRef>
          <a:fillRef idx="0">
            <a:schemeClr val="accent1"/>
          </a:fillRef>
          <a:effectRef idx="0">
            <a:schemeClr val="accent1"/>
          </a:effectRef>
          <a:fontRef idx="minor">
            <a:schemeClr val="tx1"/>
          </a:fontRef>
        </p:style>
      </p:cxnSp>
      <p:pic>
        <p:nvPicPr>
          <p:cNvPr id="17" name="Picture 16">
            <a:extLst>
              <a:ext uri="{FF2B5EF4-FFF2-40B4-BE49-F238E27FC236}">
                <a16:creationId xmlns:a16="http://schemas.microsoft.com/office/drawing/2014/main" id="{945387D9-950F-B641-568B-37997289A17E}"/>
              </a:ext>
            </a:extLst>
          </p:cNvPr>
          <p:cNvPicPr>
            <a:picLocks noChangeAspect="1"/>
          </p:cNvPicPr>
          <p:nvPr/>
        </p:nvPicPr>
        <p:blipFill>
          <a:blip r:embed="rId2"/>
          <a:stretch>
            <a:fillRect/>
          </a:stretch>
        </p:blipFill>
        <p:spPr>
          <a:xfrm>
            <a:off x="182883" y="3224725"/>
            <a:ext cx="5748025" cy="2065009"/>
          </a:xfrm>
          <a:prstGeom prst="rect">
            <a:avLst/>
          </a:prstGeom>
        </p:spPr>
      </p:pic>
      <p:pic>
        <p:nvPicPr>
          <p:cNvPr id="20" name="Picture 19">
            <a:extLst>
              <a:ext uri="{FF2B5EF4-FFF2-40B4-BE49-F238E27FC236}">
                <a16:creationId xmlns:a16="http://schemas.microsoft.com/office/drawing/2014/main" id="{D3D057BE-B237-FDC4-580F-7C1A149545E0}"/>
              </a:ext>
            </a:extLst>
          </p:cNvPr>
          <p:cNvPicPr>
            <a:picLocks noChangeAspect="1"/>
          </p:cNvPicPr>
          <p:nvPr/>
        </p:nvPicPr>
        <p:blipFill>
          <a:blip r:embed="rId3"/>
          <a:stretch>
            <a:fillRect/>
          </a:stretch>
        </p:blipFill>
        <p:spPr>
          <a:xfrm>
            <a:off x="6328459" y="3224600"/>
            <a:ext cx="5406334" cy="2065133"/>
          </a:xfrm>
          <a:prstGeom prst="rect">
            <a:avLst/>
          </a:prstGeom>
        </p:spPr>
      </p:pic>
    </p:spTree>
    <p:extLst>
      <p:ext uri="{BB962C8B-B14F-4D97-AF65-F5344CB8AC3E}">
        <p14:creationId xmlns:p14="http://schemas.microsoft.com/office/powerpoint/2010/main" val="1344979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1000"/>
                                        <p:tgtEl>
                                          <p:spTgt spid="13"/>
                                        </p:tgtEl>
                                      </p:cBhvr>
                                    </p:animEffect>
                                    <p:anim calcmode="lin" valueType="num">
                                      <p:cBhvr>
                                        <p:cTn id="27" dur="1000" fill="hold"/>
                                        <p:tgtEl>
                                          <p:spTgt spid="13"/>
                                        </p:tgtEl>
                                        <p:attrNameLst>
                                          <p:attrName>ppt_x</p:attrName>
                                        </p:attrNameLst>
                                      </p:cBhvr>
                                      <p:tavLst>
                                        <p:tav tm="0">
                                          <p:val>
                                            <p:strVal val="#ppt_x"/>
                                          </p:val>
                                        </p:tav>
                                        <p:tav tm="100000">
                                          <p:val>
                                            <p:strVal val="#ppt_x"/>
                                          </p:val>
                                        </p:tav>
                                      </p:tavLst>
                                    </p:anim>
                                    <p:anim calcmode="lin" valueType="num">
                                      <p:cBhvr>
                                        <p:cTn id="28"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3" grpId="0"/>
      <p:bldP spid="1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4B62B4-75F8-1666-B781-A6D2E99BBB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0BA8A2-5109-4273-5C16-1C3386FB1BDB}"/>
              </a:ext>
            </a:extLst>
          </p:cNvPr>
          <p:cNvSpPr txBox="1">
            <a:spLocks/>
          </p:cNvSpPr>
          <p:nvPr/>
        </p:nvSpPr>
        <p:spPr>
          <a:xfrm>
            <a:off x="355598" y="-181064"/>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3.6 Analysing Research Example </a:t>
            </a:r>
          </a:p>
        </p:txBody>
      </p:sp>
      <p:sp>
        <p:nvSpPr>
          <p:cNvPr id="3" name="Rectangle 2">
            <a:extLst>
              <a:ext uri="{FF2B5EF4-FFF2-40B4-BE49-F238E27FC236}">
                <a16:creationId xmlns:a16="http://schemas.microsoft.com/office/drawing/2014/main" id="{A1860A17-DE62-8F81-D157-EE6CF7801F4A}"/>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E8BE91CD-B1B4-0436-A950-17AC13F195E8}"/>
              </a:ext>
            </a:extLst>
          </p:cNvPr>
          <p:cNvSpPr txBox="1"/>
          <p:nvPr/>
        </p:nvSpPr>
        <p:spPr>
          <a:xfrm>
            <a:off x="462277" y="706896"/>
            <a:ext cx="11267441" cy="707630"/>
          </a:xfrm>
          <a:prstGeom prst="rect">
            <a:avLst/>
          </a:prstGeom>
          <a:noFill/>
        </p:spPr>
        <p:txBody>
          <a:bodyPr wrap="square">
            <a:spAutoFit/>
          </a:bodyPr>
          <a:lstStyle/>
          <a:p>
            <a:pPr algn="ctr">
              <a:lnSpc>
                <a:spcPct val="150000"/>
              </a:lnSpc>
            </a:pPr>
            <a:r>
              <a:rPr lang="en-GB" sz="1400" b="1" dirty="0">
                <a:latin typeface="Aptos" panose="020B0004020202020204" pitchFamily="34" charset="0"/>
              </a:rPr>
              <a:t>Explaining the Analysis Process in Chapter 3</a:t>
            </a:r>
          </a:p>
          <a:p>
            <a:pPr algn="ctr">
              <a:lnSpc>
                <a:spcPct val="150000"/>
              </a:lnSpc>
            </a:pPr>
            <a:r>
              <a:rPr lang="en-GB" sz="1400" dirty="0">
                <a:latin typeface="Aptos" panose="020B0004020202020204" pitchFamily="34" charset="0"/>
              </a:rPr>
              <a:t>The following example shows how information from Stages 2 and 3 can be turned into an academic paragraph for Section 3.6 of Chapter 3.</a:t>
            </a:r>
          </a:p>
        </p:txBody>
      </p:sp>
      <p:sp>
        <p:nvSpPr>
          <p:cNvPr id="15" name="TextBox 14">
            <a:extLst>
              <a:ext uri="{FF2B5EF4-FFF2-40B4-BE49-F238E27FC236}">
                <a16:creationId xmlns:a16="http://schemas.microsoft.com/office/drawing/2014/main" id="{7252B158-B90B-94E7-29A7-B5723FF5D68D}"/>
              </a:ext>
            </a:extLst>
          </p:cNvPr>
          <p:cNvSpPr txBox="1"/>
          <p:nvPr/>
        </p:nvSpPr>
        <p:spPr>
          <a:xfrm>
            <a:off x="234074" y="1886117"/>
            <a:ext cx="11723846" cy="2485787"/>
          </a:xfrm>
          <a:prstGeom prst="roundRect">
            <a:avLst/>
          </a:prstGeom>
          <a:solidFill>
            <a:schemeClr val="accent1">
              <a:lumMod val="40000"/>
              <a:lumOff val="60000"/>
            </a:schemeClr>
          </a:solidFill>
        </p:spPr>
        <p:txBody>
          <a:bodyPr wrap="square">
            <a:spAutoFit/>
          </a:bodyPr>
          <a:lstStyle/>
          <a:p>
            <a:r>
              <a:rPr lang="en-GB" sz="1400" dirty="0">
                <a:latin typeface="Aptos" panose="020B0004020202020204" pitchFamily="34" charset="0"/>
              </a:rPr>
              <a:t>The researcher analysed the five selected sources using Stages 2 and 3 of the Literature Tracking and Analysis Workbook. During Stage 2, each source was examined separately. The main findings, research method, sample, strengths, limitations and useful keywords were recorded. The researcher then compared the keywords and findings across all five sources. Repeated words and closely related ideas were highlighted using the same colours to make patterns easier to identify.</a:t>
            </a:r>
          </a:p>
          <a:p>
            <a:br>
              <a:rPr lang="en-GB" sz="1400" dirty="0">
                <a:latin typeface="Aptos" panose="020B0004020202020204" pitchFamily="34" charset="0"/>
              </a:rPr>
            </a:br>
            <a:r>
              <a:rPr lang="en-GB" sz="1400" dirty="0">
                <a:latin typeface="Aptos" panose="020B0004020202020204" pitchFamily="34" charset="0"/>
              </a:rPr>
              <a:t>For example, stigma, cultural stigma, embarrassment and fear of judgement appeared across four sources and were grouped under the possible theme </a:t>
            </a:r>
            <a:r>
              <a:rPr lang="en-GB" sz="1400" b="1" dirty="0">
                <a:latin typeface="Aptos" panose="020B0004020202020204" pitchFamily="34" charset="0"/>
              </a:rPr>
              <a:t>“Stigma and Fear of Negative Reactions.”</a:t>
            </a:r>
            <a:r>
              <a:rPr lang="en-GB" sz="1400" dirty="0">
                <a:latin typeface="Aptos" panose="020B0004020202020204" pitchFamily="34" charset="0"/>
              </a:rPr>
              <a:t> Ideas concerning waiting times, service availability, unequal access, referral pathways and language barriers were grouped under </a:t>
            </a:r>
            <a:r>
              <a:rPr lang="en-GB" sz="1400" b="1" dirty="0">
                <a:latin typeface="Aptos" panose="020B0004020202020204" pitchFamily="34" charset="0"/>
              </a:rPr>
              <a:t>“Barriers to Accessing Mental Health Support.”</a:t>
            </a:r>
            <a:r>
              <a:rPr lang="en-GB" sz="1400" dirty="0">
                <a:latin typeface="Aptos" panose="020B0004020202020204" pitchFamily="34" charset="0"/>
              </a:rPr>
              <a:t> Trust, confidentiality and trusted staff formed a further possible theme. This process created a clear link between the published evidence and the themes used to structure Chapter 4. The completed workbook is provided in </a:t>
            </a:r>
            <a:r>
              <a:rPr lang="en-GB" sz="1400" b="1" dirty="0">
                <a:latin typeface="Aptos" panose="020B0004020202020204" pitchFamily="34" charset="0"/>
              </a:rPr>
              <a:t>Appendix A</a:t>
            </a:r>
            <a:r>
              <a:rPr lang="en-GB" sz="1400" dirty="0">
                <a:latin typeface="Aptos" panose="020B0004020202020204" pitchFamily="34" charset="0"/>
              </a:rPr>
              <a:t>.</a:t>
            </a:r>
          </a:p>
        </p:txBody>
      </p:sp>
      <p:sp>
        <p:nvSpPr>
          <p:cNvPr id="6" name="TextBox 5">
            <a:extLst>
              <a:ext uri="{FF2B5EF4-FFF2-40B4-BE49-F238E27FC236}">
                <a16:creationId xmlns:a16="http://schemas.microsoft.com/office/drawing/2014/main" id="{E785613A-6094-CE89-E5C6-AFD51D00BCE1}"/>
              </a:ext>
            </a:extLst>
          </p:cNvPr>
          <p:cNvSpPr txBox="1"/>
          <p:nvPr/>
        </p:nvSpPr>
        <p:spPr>
          <a:xfrm>
            <a:off x="206334" y="1496807"/>
            <a:ext cx="6116320" cy="307777"/>
          </a:xfrm>
          <a:prstGeom prst="rect">
            <a:avLst/>
          </a:prstGeom>
          <a:noFill/>
        </p:spPr>
        <p:txBody>
          <a:bodyPr wrap="square">
            <a:spAutoFit/>
          </a:bodyPr>
          <a:lstStyle/>
          <a:p>
            <a:r>
              <a:rPr lang="en-GB" sz="1400" b="1" dirty="0">
                <a:latin typeface="Aptos" panose="020B0004020202020204" pitchFamily="34" charset="0"/>
              </a:rPr>
              <a:t>Completed Example Paragraph</a:t>
            </a:r>
          </a:p>
        </p:txBody>
      </p:sp>
      <p:sp>
        <p:nvSpPr>
          <p:cNvPr id="10" name="TextBox 9">
            <a:extLst>
              <a:ext uri="{FF2B5EF4-FFF2-40B4-BE49-F238E27FC236}">
                <a16:creationId xmlns:a16="http://schemas.microsoft.com/office/drawing/2014/main" id="{15B3F191-4623-6D91-84E7-FDDAE47DC4BC}"/>
              </a:ext>
            </a:extLst>
          </p:cNvPr>
          <p:cNvSpPr txBox="1"/>
          <p:nvPr/>
        </p:nvSpPr>
        <p:spPr>
          <a:xfrm>
            <a:off x="317697" y="4560401"/>
            <a:ext cx="2468882" cy="1815882"/>
          </a:xfrm>
          <a:prstGeom prst="rect">
            <a:avLst/>
          </a:prstGeom>
          <a:noFill/>
        </p:spPr>
        <p:txBody>
          <a:bodyPr wrap="square">
            <a:spAutoFit/>
          </a:bodyPr>
          <a:lstStyle/>
          <a:p>
            <a:pPr>
              <a:buNone/>
            </a:pPr>
            <a:r>
              <a:rPr lang="en-GB" sz="1400" b="1" dirty="0">
                <a:latin typeface="Aptos" panose="020B0004020202020204" pitchFamily="34" charset="0"/>
              </a:rPr>
              <a:t>Why Is This a Strong Explanation?</a:t>
            </a:r>
            <a:br>
              <a:rPr lang="en-GB" sz="1400" b="1" dirty="0">
                <a:latin typeface="Aptos" panose="020B0004020202020204" pitchFamily="34" charset="0"/>
              </a:rPr>
            </a:br>
            <a:endParaRPr lang="en-GB" sz="1400" dirty="0">
              <a:latin typeface="Aptos" panose="020B0004020202020204" pitchFamily="34" charset="0"/>
            </a:endParaRPr>
          </a:p>
          <a:p>
            <a:pPr>
              <a:buNone/>
            </a:pPr>
            <a:r>
              <a:rPr lang="en-GB" sz="1400" b="1" dirty="0">
                <a:latin typeface="Aptos" panose="020B0004020202020204" pitchFamily="34" charset="0"/>
              </a:rPr>
              <a:t>Remember: </a:t>
            </a:r>
            <a:r>
              <a:rPr lang="en-GB" sz="1400" dirty="0">
                <a:latin typeface="Aptos" panose="020B0004020202020204" pitchFamily="34" charset="0"/>
              </a:rPr>
              <a:t>Chapter 3 explains how the themes were created. Chapter 4 discusses the themes and what the findings mean.</a:t>
            </a:r>
            <a:endParaRPr lang="en-GB" sz="1300" dirty="0">
              <a:latin typeface="Aptos" panose="020B0004020202020204" pitchFamily="34" charset="0"/>
            </a:endParaRPr>
          </a:p>
        </p:txBody>
      </p:sp>
      <p:graphicFrame>
        <p:nvGraphicFramePr>
          <p:cNvPr id="16" name="Diagram 15">
            <a:extLst>
              <a:ext uri="{FF2B5EF4-FFF2-40B4-BE49-F238E27FC236}">
                <a16:creationId xmlns:a16="http://schemas.microsoft.com/office/drawing/2014/main" id="{E624CBB1-5B56-EFC4-B0FF-CFBB02D4F65D}"/>
              </a:ext>
            </a:extLst>
          </p:cNvPr>
          <p:cNvGraphicFramePr/>
          <p:nvPr>
            <p:extLst>
              <p:ext uri="{D42A27DB-BD31-4B8C-83A1-F6EECF244321}">
                <p14:modId xmlns:p14="http://schemas.microsoft.com/office/powerpoint/2010/main" val="3855125646"/>
              </p:ext>
            </p:extLst>
          </p:nvPr>
        </p:nvGraphicFramePr>
        <p:xfrm>
          <a:off x="2786579" y="4857467"/>
          <a:ext cx="9171342" cy="1518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2254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E4E209-0DAE-3E4A-E15E-506336D15D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7AFD9A-BCC5-37A0-09A4-A332BD9AFA3D}"/>
              </a:ext>
            </a:extLst>
          </p:cNvPr>
          <p:cNvSpPr txBox="1">
            <a:spLocks/>
          </p:cNvSpPr>
          <p:nvPr/>
        </p:nvSpPr>
        <p:spPr>
          <a:xfrm>
            <a:off x="355598" y="-218563"/>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3.7 – Ethical Considerations</a:t>
            </a:r>
          </a:p>
        </p:txBody>
      </p:sp>
      <p:sp>
        <p:nvSpPr>
          <p:cNvPr id="3" name="Rectangle 2">
            <a:extLst>
              <a:ext uri="{FF2B5EF4-FFF2-40B4-BE49-F238E27FC236}">
                <a16:creationId xmlns:a16="http://schemas.microsoft.com/office/drawing/2014/main" id="{22263898-754B-BDA9-924F-8D945303AF60}"/>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034D5E3-7B5F-D2B9-8812-7D86A5A98DBC}"/>
              </a:ext>
            </a:extLst>
          </p:cNvPr>
          <p:cNvSpPr txBox="1"/>
          <p:nvPr/>
        </p:nvSpPr>
        <p:spPr>
          <a:xfrm>
            <a:off x="479741" y="682855"/>
            <a:ext cx="11267441" cy="1513299"/>
          </a:xfrm>
          <a:prstGeom prst="rect">
            <a:avLst/>
          </a:prstGeom>
          <a:noFill/>
        </p:spPr>
        <p:txBody>
          <a:bodyPr wrap="square">
            <a:spAutoFit/>
          </a:bodyPr>
          <a:lstStyle/>
          <a:p>
            <a:pPr algn="ctr">
              <a:lnSpc>
                <a:spcPct val="150000"/>
              </a:lnSpc>
            </a:pPr>
            <a:r>
              <a:rPr lang="en-GB" sz="1600" dirty="0">
                <a:latin typeface="Aptos" panose="020B0004020202020204" pitchFamily="34" charset="0"/>
              </a:rPr>
              <a:t>Even though your research is based on existing sources (secondary research), you still need to show that you have considered </a:t>
            </a:r>
            <a:r>
              <a:rPr lang="en-GB" sz="1600" b="1" dirty="0">
                <a:latin typeface="Aptos" panose="020B0004020202020204" pitchFamily="34" charset="0"/>
              </a:rPr>
              <a:t>ethics</a:t>
            </a:r>
            <a:r>
              <a:rPr lang="en-GB" sz="1600" dirty="0">
                <a:latin typeface="Aptos" panose="020B0004020202020204" pitchFamily="34" charset="0"/>
              </a:rPr>
              <a:t> -  especially how you used and represented the information from other people’s work.</a:t>
            </a:r>
          </a:p>
          <a:p>
            <a:pPr algn="ctr">
              <a:lnSpc>
                <a:spcPct val="150000"/>
              </a:lnSpc>
            </a:pPr>
            <a:r>
              <a:rPr lang="en-GB" sz="1600" dirty="0">
                <a:latin typeface="Aptos" panose="020B0004020202020204" pitchFamily="34" charset="0"/>
              </a:rPr>
              <a:t>This section is about showing academic responsibility and respect for the research of others.</a:t>
            </a:r>
          </a:p>
          <a:p>
            <a:pPr algn="ctr">
              <a:lnSpc>
                <a:spcPct val="150000"/>
              </a:lnSpc>
            </a:pPr>
            <a:endParaRPr lang="en-GB" sz="1500" dirty="0">
              <a:latin typeface="Aptos" panose="020B0004020202020204" pitchFamily="34" charset="0"/>
            </a:endParaRPr>
          </a:p>
        </p:txBody>
      </p:sp>
      <p:cxnSp>
        <p:nvCxnSpPr>
          <p:cNvPr id="7" name="Straight Connector 6">
            <a:extLst>
              <a:ext uri="{FF2B5EF4-FFF2-40B4-BE49-F238E27FC236}">
                <a16:creationId xmlns:a16="http://schemas.microsoft.com/office/drawing/2014/main" id="{0D47CB6F-5298-D9E3-9E69-63E6DC0DD520}"/>
              </a:ext>
            </a:extLst>
          </p:cNvPr>
          <p:cNvCxnSpPr>
            <a:cxnSpLocks/>
          </p:cNvCxnSpPr>
          <p:nvPr/>
        </p:nvCxnSpPr>
        <p:spPr>
          <a:xfrm>
            <a:off x="6372451" y="1930883"/>
            <a:ext cx="0" cy="447678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BF62D22-ED32-4D07-D538-D6243536F674}"/>
              </a:ext>
            </a:extLst>
          </p:cNvPr>
          <p:cNvCxnSpPr/>
          <p:nvPr/>
        </p:nvCxnSpPr>
        <p:spPr>
          <a:xfrm>
            <a:off x="6372451" y="4988319"/>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80622422-BFB8-7495-9128-D5C436F187B7}"/>
              </a:ext>
            </a:extLst>
          </p:cNvPr>
          <p:cNvSpPr txBox="1"/>
          <p:nvPr/>
        </p:nvSpPr>
        <p:spPr>
          <a:xfrm>
            <a:off x="6602043" y="2196154"/>
            <a:ext cx="5243192" cy="2646622"/>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Key Questions to Think About:</a:t>
            </a:r>
            <a:endParaRPr lang="en-GB" sz="1400" dirty="0">
              <a:latin typeface="Aptos" panose="020B0004020202020204" pitchFamily="34" charset="0"/>
            </a:endParaRPr>
          </a:p>
          <a:p>
            <a:pPr>
              <a:lnSpc>
                <a:spcPct val="150000"/>
              </a:lnSpc>
              <a:buFont typeface="Arial" panose="020B0604020202020204" pitchFamily="34" charset="0"/>
              <a:buChar char="•"/>
            </a:pPr>
            <a:r>
              <a:rPr lang="en-GB" sz="1400" dirty="0">
                <a:latin typeface="Aptos" panose="020B0004020202020204" pitchFamily="34" charset="0"/>
              </a:rPr>
              <a:t>Have I referenced all my sources correctly to avoid plagiarism?</a:t>
            </a:r>
          </a:p>
          <a:p>
            <a:pPr>
              <a:lnSpc>
                <a:spcPct val="150000"/>
              </a:lnSpc>
              <a:buFont typeface="Arial" panose="020B0604020202020204" pitchFamily="34" charset="0"/>
              <a:buChar char="•"/>
            </a:pPr>
            <a:r>
              <a:rPr lang="en-GB" sz="1400" dirty="0">
                <a:latin typeface="Aptos" panose="020B0004020202020204" pitchFamily="34" charset="0"/>
              </a:rPr>
              <a:t>Am I using peer-reviewed, trustworthy information?</a:t>
            </a:r>
          </a:p>
          <a:p>
            <a:pPr>
              <a:lnSpc>
                <a:spcPct val="150000"/>
              </a:lnSpc>
              <a:buFont typeface="Arial" panose="020B0604020202020204" pitchFamily="34" charset="0"/>
              <a:buChar char="•"/>
            </a:pPr>
            <a:r>
              <a:rPr lang="en-GB" sz="1400" dirty="0">
                <a:latin typeface="Aptos" panose="020B0004020202020204" pitchFamily="34" charset="0"/>
              </a:rPr>
              <a:t>Have I used data or findings in a fair and accurate way?</a:t>
            </a:r>
          </a:p>
          <a:p>
            <a:pPr>
              <a:lnSpc>
                <a:spcPct val="150000"/>
              </a:lnSpc>
              <a:buFont typeface="Arial" panose="020B0604020202020204" pitchFamily="34" charset="0"/>
              <a:buChar char="•"/>
            </a:pPr>
            <a:r>
              <a:rPr lang="en-GB" sz="1400" dirty="0">
                <a:latin typeface="Aptos" panose="020B0004020202020204" pitchFamily="34" charset="0"/>
              </a:rPr>
              <a:t>Have I avoided making assumptions or misrepresenting what an article says?</a:t>
            </a:r>
          </a:p>
          <a:p>
            <a:pPr>
              <a:lnSpc>
                <a:spcPct val="150000"/>
              </a:lnSpc>
              <a:buFont typeface="Arial" panose="020B0604020202020204" pitchFamily="34" charset="0"/>
              <a:buChar char="•"/>
            </a:pPr>
            <a:r>
              <a:rPr lang="en-GB" sz="1400" dirty="0">
                <a:latin typeface="Aptos" panose="020B0004020202020204" pitchFamily="34" charset="0"/>
              </a:rPr>
              <a:t>Did I treat all topics and populations discussed in the literature with sensitivity and respect?</a:t>
            </a:r>
          </a:p>
        </p:txBody>
      </p:sp>
      <p:sp>
        <p:nvSpPr>
          <p:cNvPr id="13" name="TextBox 12">
            <a:extLst>
              <a:ext uri="{FF2B5EF4-FFF2-40B4-BE49-F238E27FC236}">
                <a16:creationId xmlns:a16="http://schemas.microsoft.com/office/drawing/2014/main" id="{B04D38AB-BC32-1BA5-40C0-3328D4A28E1B}"/>
              </a:ext>
            </a:extLst>
          </p:cNvPr>
          <p:cNvSpPr txBox="1"/>
          <p:nvPr/>
        </p:nvSpPr>
        <p:spPr>
          <a:xfrm>
            <a:off x="6499289" y="5054216"/>
            <a:ext cx="5543542" cy="1353447"/>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dirty="0">
                <a:latin typeface="Aptos" panose="020B0004020202020204" pitchFamily="34" charset="0"/>
              </a:rPr>
              <a:t>Even if you didn’t work with participants, your work still involves people’s ideas and findings. Ethical research means being transparent, respectful, and honest in how you use that information.</a:t>
            </a:r>
          </a:p>
        </p:txBody>
      </p:sp>
      <p:sp>
        <p:nvSpPr>
          <p:cNvPr id="15" name="TextBox 14">
            <a:extLst>
              <a:ext uri="{FF2B5EF4-FFF2-40B4-BE49-F238E27FC236}">
                <a16:creationId xmlns:a16="http://schemas.microsoft.com/office/drawing/2014/main" id="{C4FF32F6-EC4C-E7AD-6321-D13196588D97}"/>
              </a:ext>
            </a:extLst>
          </p:cNvPr>
          <p:cNvSpPr txBox="1"/>
          <p:nvPr/>
        </p:nvSpPr>
        <p:spPr>
          <a:xfrm>
            <a:off x="256381" y="2030205"/>
            <a:ext cx="6006552" cy="4119526"/>
          </a:xfrm>
          <a:prstGeom prst="rect">
            <a:avLst/>
          </a:prstGeom>
          <a:noFill/>
        </p:spPr>
        <p:txBody>
          <a:bodyPr wrap="square">
            <a:spAutoFit/>
          </a:bodyPr>
          <a:lstStyle/>
          <a:p>
            <a:pPr>
              <a:lnSpc>
                <a:spcPct val="150000"/>
              </a:lnSpc>
              <a:buNone/>
            </a:pPr>
            <a:r>
              <a:rPr lang="en-GB" sz="1600" dirty="0">
                <a:latin typeface="Aptos" panose="020B0004020202020204" pitchFamily="34" charset="0"/>
              </a:rPr>
              <a:t>✅ </a:t>
            </a:r>
            <a:r>
              <a:rPr lang="en-GB" sz="1600" b="1" dirty="0">
                <a:latin typeface="Aptos" panose="020B0004020202020204" pitchFamily="34" charset="0"/>
              </a:rPr>
              <a:t>What to Include:</a:t>
            </a:r>
          </a:p>
          <a:p>
            <a:pPr>
              <a:lnSpc>
                <a:spcPct val="150000"/>
              </a:lnSpc>
              <a:buNone/>
            </a:pPr>
            <a:endParaRPr lang="en-GB" sz="1600" b="1" dirty="0">
              <a:latin typeface="Aptos" panose="020B0004020202020204" pitchFamily="34" charset="0"/>
            </a:endParaRPr>
          </a:p>
          <a:p>
            <a:pPr>
              <a:lnSpc>
                <a:spcPct val="150000"/>
              </a:lnSpc>
              <a:buNone/>
            </a:pPr>
            <a:r>
              <a:rPr lang="en-GB" sz="1600" dirty="0">
                <a:latin typeface="Aptos" panose="020B0004020202020204" pitchFamily="34" charset="0"/>
              </a:rPr>
              <a:t>☐ Explained what ethics means in the context of secondary research</a:t>
            </a:r>
          </a:p>
          <a:p>
            <a:pPr>
              <a:lnSpc>
                <a:spcPct val="150000"/>
              </a:lnSpc>
              <a:buNone/>
            </a:pPr>
            <a:r>
              <a:rPr lang="en-GB" sz="1600" dirty="0">
                <a:latin typeface="Aptos" panose="020B0004020202020204" pitchFamily="34" charset="0"/>
              </a:rPr>
              <a:t>☐ Mentioned avoiding plagiarism (referencing properly, paraphrasing)</a:t>
            </a:r>
          </a:p>
          <a:p>
            <a:pPr>
              <a:lnSpc>
                <a:spcPct val="150000"/>
              </a:lnSpc>
              <a:buNone/>
            </a:pPr>
            <a:r>
              <a:rPr lang="en-GB" sz="1600" dirty="0">
                <a:latin typeface="Aptos" panose="020B0004020202020204" pitchFamily="34" charset="0"/>
              </a:rPr>
              <a:t>☐ Considered the credibility and fair use of sources</a:t>
            </a:r>
          </a:p>
          <a:p>
            <a:pPr>
              <a:lnSpc>
                <a:spcPct val="150000"/>
              </a:lnSpc>
              <a:buNone/>
            </a:pPr>
            <a:r>
              <a:rPr lang="en-GB" sz="1600" dirty="0">
                <a:latin typeface="Aptos" panose="020B0004020202020204" pitchFamily="34" charset="0"/>
              </a:rPr>
              <a:t>☐ Showed awareness of sensitive topics or vulnerable populations</a:t>
            </a:r>
          </a:p>
          <a:p>
            <a:pPr>
              <a:lnSpc>
                <a:spcPct val="150000"/>
              </a:lnSpc>
              <a:buNone/>
            </a:pPr>
            <a:r>
              <a:rPr lang="en-GB" sz="1600" dirty="0">
                <a:latin typeface="Aptos" panose="020B0004020202020204" pitchFamily="34" charset="0"/>
              </a:rPr>
              <a:t>☐ Demonstrated responsibility in how you presented others' work</a:t>
            </a:r>
          </a:p>
          <a:p>
            <a:pPr>
              <a:lnSpc>
                <a:spcPct val="150000"/>
              </a:lnSpc>
              <a:buNone/>
            </a:pPr>
            <a:r>
              <a:rPr lang="en-GB" sz="1600" dirty="0">
                <a:latin typeface="Aptos" panose="020B0004020202020204" pitchFamily="34" charset="0"/>
              </a:rPr>
              <a:t>☐ Linked ethical choices to academic integrity and research quality</a:t>
            </a:r>
          </a:p>
        </p:txBody>
      </p:sp>
    </p:spTree>
    <p:extLst>
      <p:ext uri="{BB962C8B-B14F-4D97-AF65-F5344CB8AC3E}">
        <p14:creationId xmlns:p14="http://schemas.microsoft.com/office/powerpoint/2010/main" val="2935090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06568B-BFC5-3607-7C87-CD94318D8E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08448F-0539-4251-317E-465164A1A317}"/>
              </a:ext>
            </a:extLst>
          </p:cNvPr>
          <p:cNvSpPr txBox="1">
            <a:spLocks/>
          </p:cNvSpPr>
          <p:nvPr/>
        </p:nvSpPr>
        <p:spPr>
          <a:xfrm>
            <a:off x="355598" y="-218563"/>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3.8 – Conclusion</a:t>
            </a:r>
          </a:p>
        </p:txBody>
      </p:sp>
      <p:sp>
        <p:nvSpPr>
          <p:cNvPr id="3" name="Rectangle 2">
            <a:extLst>
              <a:ext uri="{FF2B5EF4-FFF2-40B4-BE49-F238E27FC236}">
                <a16:creationId xmlns:a16="http://schemas.microsoft.com/office/drawing/2014/main" id="{378A4A44-AD87-B05D-F31E-236F3EC50B20}"/>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4C12EBCE-40CD-82EC-C309-DC1E948881A8}"/>
              </a:ext>
            </a:extLst>
          </p:cNvPr>
          <p:cNvSpPr txBox="1"/>
          <p:nvPr/>
        </p:nvSpPr>
        <p:spPr>
          <a:xfrm>
            <a:off x="479741" y="682855"/>
            <a:ext cx="11267441" cy="1030795"/>
          </a:xfrm>
          <a:prstGeom prst="rect">
            <a:avLst/>
          </a:prstGeom>
          <a:noFill/>
        </p:spPr>
        <p:txBody>
          <a:bodyPr wrap="square">
            <a:spAutoFit/>
          </a:bodyPr>
          <a:lstStyle/>
          <a:p>
            <a:pPr algn="ctr">
              <a:lnSpc>
                <a:spcPct val="150000"/>
              </a:lnSpc>
            </a:pPr>
            <a:r>
              <a:rPr lang="en-GB" sz="1400" b="1" dirty="0">
                <a:latin typeface="Aptos" panose="020B0004020202020204" pitchFamily="34" charset="0"/>
              </a:rPr>
              <a:t>Bringing the Methods Chapter Together</a:t>
            </a:r>
          </a:p>
          <a:p>
            <a:pPr algn="ctr">
              <a:lnSpc>
                <a:spcPct val="150000"/>
              </a:lnSpc>
            </a:pPr>
            <a:r>
              <a:rPr lang="en-GB" sz="1400" dirty="0">
                <a:latin typeface="Aptos" panose="020B0004020202020204" pitchFamily="34" charset="0"/>
              </a:rPr>
              <a:t>The conclusion should briefly summarise the research process explained throughout Chapter 3. It should remind the reader how the evidence was located, evaluated, selected and analysed.</a:t>
            </a:r>
          </a:p>
        </p:txBody>
      </p:sp>
      <p:cxnSp>
        <p:nvCxnSpPr>
          <p:cNvPr id="7" name="Straight Connector 6">
            <a:extLst>
              <a:ext uri="{FF2B5EF4-FFF2-40B4-BE49-F238E27FC236}">
                <a16:creationId xmlns:a16="http://schemas.microsoft.com/office/drawing/2014/main" id="{F93166AB-5E0C-0A91-A367-0E578636366E}"/>
              </a:ext>
            </a:extLst>
          </p:cNvPr>
          <p:cNvCxnSpPr>
            <a:cxnSpLocks/>
          </p:cNvCxnSpPr>
          <p:nvPr/>
        </p:nvCxnSpPr>
        <p:spPr>
          <a:xfrm>
            <a:off x="4838291" y="1900517"/>
            <a:ext cx="0" cy="447678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5C8E215E-963D-DFD3-52B8-08FA2CFFF64C}"/>
              </a:ext>
            </a:extLst>
          </p:cNvPr>
          <p:cNvSpPr txBox="1"/>
          <p:nvPr/>
        </p:nvSpPr>
        <p:spPr>
          <a:xfrm>
            <a:off x="5323844" y="2314752"/>
            <a:ext cx="6423338" cy="4054373"/>
          </a:xfrm>
          <a:prstGeom prst="roundRect">
            <a:avLst/>
          </a:prstGeom>
          <a:solidFill>
            <a:schemeClr val="accent1">
              <a:lumMod val="40000"/>
              <a:lumOff val="60000"/>
            </a:schemeClr>
          </a:solidFill>
        </p:spPr>
        <p:txBody>
          <a:bodyPr wrap="square">
            <a:spAutoFit/>
          </a:bodyPr>
          <a:lstStyle/>
          <a:p>
            <a:pPr>
              <a:lnSpc>
                <a:spcPct val="150000"/>
              </a:lnSpc>
              <a:buNone/>
            </a:pPr>
            <a:r>
              <a:rPr lang="en-GB" sz="1300" dirty="0">
                <a:latin typeface="Aptos" panose="020B0004020202020204" pitchFamily="34" charset="0"/>
              </a:rPr>
              <a:t>This chapter explained the secondary research process used to identify, evaluate and analyse published evidence relating to mental health help-seeking among young people. The researcher completed a structured literature search using selected databases, keywords, Boolean operators and filters. Ten sources were evaluated using the CRAAP test, and five were selected according to their quality, relevance and usefulness. </a:t>
            </a:r>
          </a:p>
          <a:p>
            <a:pPr>
              <a:lnSpc>
                <a:spcPct val="150000"/>
              </a:lnSpc>
              <a:buNone/>
            </a:pPr>
            <a:endParaRPr lang="en-GB" sz="1300" dirty="0">
              <a:latin typeface="Aptos" panose="020B0004020202020204" pitchFamily="34" charset="0"/>
            </a:endParaRPr>
          </a:p>
          <a:p>
            <a:pPr>
              <a:lnSpc>
                <a:spcPct val="150000"/>
              </a:lnSpc>
              <a:buNone/>
            </a:pPr>
            <a:r>
              <a:rPr lang="en-GB" sz="1300" dirty="0">
                <a:latin typeface="Aptos" panose="020B0004020202020204" pitchFamily="34" charset="0"/>
              </a:rPr>
              <a:t>The researcher analysed these sources using Stages 2 and 3 of the Literature Tracking and Analysis Workbook. Repeated and related ideas were grouped into possible themes. Ethical academic practice was maintained through accurate paraphrasing, Harvard referencing and fair presentation of the evidence. Chapter 4 will present and critically discuss the themes developed from this analysis.</a:t>
            </a:r>
          </a:p>
        </p:txBody>
      </p:sp>
      <p:sp>
        <p:nvSpPr>
          <p:cNvPr id="15" name="TextBox 14">
            <a:extLst>
              <a:ext uri="{FF2B5EF4-FFF2-40B4-BE49-F238E27FC236}">
                <a16:creationId xmlns:a16="http://schemas.microsoft.com/office/drawing/2014/main" id="{0692ADE6-CB5F-DBF8-2A3F-B801D13D7469}"/>
              </a:ext>
            </a:extLst>
          </p:cNvPr>
          <p:cNvSpPr txBox="1"/>
          <p:nvPr/>
        </p:nvSpPr>
        <p:spPr>
          <a:xfrm>
            <a:off x="367889" y="2264595"/>
            <a:ext cx="6006552" cy="3380862"/>
          </a:xfrm>
          <a:prstGeom prst="rect">
            <a:avLst/>
          </a:prstGeom>
          <a:noFill/>
        </p:spPr>
        <p:txBody>
          <a:bodyPr wrap="square">
            <a:spAutoFit/>
          </a:bodyPr>
          <a:lstStyle/>
          <a:p>
            <a:pPr>
              <a:lnSpc>
                <a:spcPct val="150000"/>
              </a:lnSpc>
              <a:buNone/>
            </a:pPr>
            <a:r>
              <a:rPr lang="en-GB" sz="1600" dirty="0">
                <a:latin typeface="Aptos" panose="020B0004020202020204" pitchFamily="34" charset="0"/>
              </a:rPr>
              <a:t>✅ </a:t>
            </a:r>
            <a:r>
              <a:rPr lang="en-GB" sz="1600" b="1" dirty="0">
                <a:latin typeface="Aptos" panose="020B0004020202020204" pitchFamily="34" charset="0"/>
              </a:rPr>
              <a:t>What to Include:</a:t>
            </a:r>
            <a:br>
              <a:rPr lang="en-GB" sz="1600" b="1" dirty="0">
                <a:latin typeface="Aptos" panose="020B0004020202020204" pitchFamily="34" charset="0"/>
              </a:rPr>
            </a:br>
            <a:endParaRPr lang="en-GB" sz="1600" b="1" dirty="0">
              <a:latin typeface="Aptos" panose="020B0004020202020204" pitchFamily="34" charset="0"/>
            </a:endParaRPr>
          </a:p>
          <a:p>
            <a:pPr>
              <a:lnSpc>
                <a:spcPct val="150000"/>
              </a:lnSpc>
              <a:buNone/>
            </a:pPr>
            <a:r>
              <a:rPr lang="en-GB" sz="1600" b="1" dirty="0">
                <a:latin typeface="Aptos" panose="020B0004020202020204" pitchFamily="34" charset="0"/>
              </a:rPr>
              <a:t>Briefly summarise:</a:t>
            </a:r>
          </a:p>
          <a:p>
            <a:pPr lvl="0">
              <a:lnSpc>
                <a:spcPct val="150000"/>
              </a:lnSpc>
            </a:pPr>
            <a:r>
              <a:rPr lang="en-GB" sz="1600" dirty="0">
                <a:latin typeface="Aptos" panose="020B0004020202020204" pitchFamily="34" charset="0"/>
              </a:rPr>
              <a:t>☐ The secondary research approach</a:t>
            </a:r>
            <a:br>
              <a:rPr lang="en-GB" sz="1600" dirty="0">
                <a:latin typeface="Aptos" panose="020B0004020202020204" pitchFamily="34" charset="0"/>
              </a:rPr>
            </a:br>
            <a:r>
              <a:rPr lang="en-GB" sz="1600" dirty="0">
                <a:latin typeface="Aptos" panose="020B0004020202020204" pitchFamily="34" charset="0"/>
              </a:rPr>
              <a:t>☐ the literature search</a:t>
            </a:r>
          </a:p>
          <a:p>
            <a:pPr>
              <a:lnSpc>
                <a:spcPct val="150000"/>
              </a:lnSpc>
              <a:buNone/>
            </a:pPr>
            <a:r>
              <a:rPr lang="en-GB" sz="1600" dirty="0">
                <a:latin typeface="Aptos" panose="020B0004020202020204" pitchFamily="34" charset="0"/>
              </a:rPr>
              <a:t>☐ How sources were evaluated and selected</a:t>
            </a:r>
            <a:br>
              <a:rPr lang="en-GB" sz="1600" dirty="0">
                <a:latin typeface="Aptos" panose="020B0004020202020204" pitchFamily="34" charset="0"/>
              </a:rPr>
            </a:br>
            <a:r>
              <a:rPr lang="en-GB" sz="1600" dirty="0">
                <a:latin typeface="Aptos" panose="020B0004020202020204" pitchFamily="34" charset="0"/>
              </a:rPr>
              <a:t>☐ how the evidence was analysed</a:t>
            </a:r>
            <a:br>
              <a:rPr lang="en-GB" sz="1600" dirty="0">
                <a:latin typeface="Aptos" panose="020B0004020202020204" pitchFamily="34" charset="0"/>
              </a:rPr>
            </a:br>
            <a:r>
              <a:rPr lang="en-GB" sz="1600" dirty="0">
                <a:latin typeface="Aptos" panose="020B0004020202020204" pitchFamily="34" charset="0"/>
              </a:rPr>
              <a:t>☐ how possible themes were developed</a:t>
            </a:r>
            <a:br>
              <a:rPr lang="en-GB" sz="1600" dirty="0">
                <a:latin typeface="Aptos" panose="020B0004020202020204" pitchFamily="34" charset="0"/>
              </a:rPr>
            </a:br>
            <a:r>
              <a:rPr lang="en-GB" sz="1600" dirty="0">
                <a:latin typeface="Aptos" panose="020B0004020202020204" pitchFamily="34" charset="0"/>
              </a:rPr>
              <a:t>☐ how ethical academic practice was followed</a:t>
            </a:r>
          </a:p>
        </p:txBody>
      </p:sp>
      <p:sp>
        <p:nvSpPr>
          <p:cNvPr id="6" name="TextBox 5">
            <a:extLst>
              <a:ext uri="{FF2B5EF4-FFF2-40B4-BE49-F238E27FC236}">
                <a16:creationId xmlns:a16="http://schemas.microsoft.com/office/drawing/2014/main" id="{C003BC62-C8E9-952B-6674-65A184514653}"/>
              </a:ext>
            </a:extLst>
          </p:cNvPr>
          <p:cNvSpPr txBox="1"/>
          <p:nvPr/>
        </p:nvSpPr>
        <p:spPr>
          <a:xfrm>
            <a:off x="5651182" y="1893317"/>
            <a:ext cx="6096000" cy="338554"/>
          </a:xfrm>
          <a:prstGeom prst="rect">
            <a:avLst/>
          </a:prstGeom>
          <a:noFill/>
        </p:spPr>
        <p:txBody>
          <a:bodyPr wrap="square">
            <a:spAutoFit/>
          </a:bodyPr>
          <a:lstStyle/>
          <a:p>
            <a:pPr>
              <a:buNone/>
            </a:pPr>
            <a:r>
              <a:rPr lang="en-GB" sz="1600" b="1" dirty="0">
                <a:latin typeface="Aptos" panose="020B0004020202020204" pitchFamily="34" charset="0"/>
              </a:rPr>
              <a:t>Completed Example</a:t>
            </a:r>
          </a:p>
        </p:txBody>
      </p:sp>
    </p:spTree>
    <p:extLst>
      <p:ext uri="{BB962C8B-B14F-4D97-AF65-F5344CB8AC3E}">
        <p14:creationId xmlns:p14="http://schemas.microsoft.com/office/powerpoint/2010/main" val="358250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7CE708-7864-46CF-9EB9-46E76C5A9F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084122-8477-1A39-B9BF-C38BA1D1005E}"/>
              </a:ext>
            </a:extLst>
          </p:cNvPr>
          <p:cNvSpPr txBox="1">
            <a:spLocks/>
          </p:cNvSpPr>
          <p:nvPr/>
        </p:nvSpPr>
        <p:spPr>
          <a:xfrm>
            <a:off x="355598" y="-218563"/>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Writing Chapter 3 Clearly</a:t>
            </a:r>
          </a:p>
        </p:txBody>
      </p:sp>
      <p:sp>
        <p:nvSpPr>
          <p:cNvPr id="3" name="Rectangle 2">
            <a:extLst>
              <a:ext uri="{FF2B5EF4-FFF2-40B4-BE49-F238E27FC236}">
                <a16:creationId xmlns:a16="http://schemas.microsoft.com/office/drawing/2014/main" id="{E0D7EC04-EED0-12A3-952D-F76F242C58E4}"/>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B6604275-3E78-A722-F301-265B79E8D605}"/>
              </a:ext>
            </a:extLst>
          </p:cNvPr>
          <p:cNvSpPr txBox="1"/>
          <p:nvPr/>
        </p:nvSpPr>
        <p:spPr>
          <a:xfrm>
            <a:off x="462277" y="737144"/>
            <a:ext cx="11267441" cy="1030795"/>
          </a:xfrm>
          <a:prstGeom prst="rect">
            <a:avLst/>
          </a:prstGeom>
          <a:noFill/>
        </p:spPr>
        <p:txBody>
          <a:bodyPr wrap="square">
            <a:spAutoFit/>
          </a:bodyPr>
          <a:lstStyle/>
          <a:p>
            <a:pPr algn="ctr">
              <a:lnSpc>
                <a:spcPct val="150000"/>
              </a:lnSpc>
            </a:pPr>
            <a:r>
              <a:rPr lang="en-GB" sz="1400" b="1" dirty="0">
                <a:latin typeface="Aptos" panose="020B0004020202020204" pitchFamily="34" charset="0"/>
              </a:rPr>
              <a:t>A Clear Record of the Research Process</a:t>
            </a:r>
          </a:p>
          <a:p>
            <a:pPr algn="ctr">
              <a:lnSpc>
                <a:spcPct val="150000"/>
              </a:lnSpc>
            </a:pPr>
            <a:r>
              <a:rPr lang="en-GB" sz="1400" dirty="0">
                <a:latin typeface="Aptos" panose="020B0004020202020204" pitchFamily="34" charset="0"/>
              </a:rPr>
              <a:t>Chapter 3 should allow the reader to understand exactly how the research was completed. Describe what was actually done and explain the reasons behind important decisions.</a:t>
            </a:r>
          </a:p>
        </p:txBody>
      </p:sp>
      <p:cxnSp>
        <p:nvCxnSpPr>
          <p:cNvPr id="7" name="Straight Connector 6">
            <a:extLst>
              <a:ext uri="{FF2B5EF4-FFF2-40B4-BE49-F238E27FC236}">
                <a16:creationId xmlns:a16="http://schemas.microsoft.com/office/drawing/2014/main" id="{E1537126-352F-FA57-DAE0-BF63644A49F0}"/>
              </a:ext>
            </a:extLst>
          </p:cNvPr>
          <p:cNvCxnSpPr>
            <a:cxnSpLocks/>
          </p:cNvCxnSpPr>
          <p:nvPr/>
        </p:nvCxnSpPr>
        <p:spPr>
          <a:xfrm>
            <a:off x="6372451" y="1930883"/>
            <a:ext cx="0" cy="2275357"/>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008122A-021F-95C4-DD43-0AC04D24C0D2}"/>
              </a:ext>
            </a:extLst>
          </p:cNvPr>
          <p:cNvCxnSpPr>
            <a:cxnSpLocks/>
          </p:cNvCxnSpPr>
          <p:nvPr/>
        </p:nvCxnSpPr>
        <p:spPr>
          <a:xfrm>
            <a:off x="355598" y="4206240"/>
            <a:ext cx="11650574"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7A588A8E-6FE3-D780-B755-1DB3913C800F}"/>
              </a:ext>
            </a:extLst>
          </p:cNvPr>
          <p:cNvSpPr txBox="1"/>
          <p:nvPr/>
        </p:nvSpPr>
        <p:spPr>
          <a:xfrm>
            <a:off x="6593206" y="1853420"/>
            <a:ext cx="5243192" cy="2246512"/>
          </a:xfrm>
          <a:prstGeom prst="rect">
            <a:avLst/>
          </a:prstGeom>
          <a:noFill/>
        </p:spPr>
        <p:txBody>
          <a:bodyPr wrap="square">
            <a:spAutoFit/>
          </a:bodyPr>
          <a:lstStyle/>
          <a:p>
            <a:r>
              <a:rPr lang="en-GB" sz="1600" b="1" dirty="0">
                <a:latin typeface="Aptos" panose="020B0004020202020204" pitchFamily="34" charset="0"/>
              </a:rPr>
              <a:t>Academic Detail</a:t>
            </a:r>
          </a:p>
          <a:p>
            <a:pPr marL="285750" lvl="0" indent="-285750">
              <a:lnSpc>
                <a:spcPct val="150000"/>
              </a:lnSpc>
              <a:buFont typeface="Arial" panose="020B0604020202020204" pitchFamily="34" charset="0"/>
              <a:buChar char="•"/>
            </a:pPr>
            <a:r>
              <a:rPr lang="en-GB" sz="1400" dirty="0">
                <a:latin typeface="Aptos" panose="020B0004020202020204" pitchFamily="34" charset="0"/>
              </a:rPr>
              <a:t>Explain decisions rather than only listing them.</a:t>
            </a:r>
          </a:p>
          <a:p>
            <a:pPr marL="285750" lvl="0" indent="-285750">
              <a:lnSpc>
                <a:spcPct val="150000"/>
              </a:lnSpc>
              <a:buFont typeface="Arial" panose="020B0604020202020204" pitchFamily="34" charset="0"/>
              <a:buChar char="•"/>
            </a:pPr>
            <a:r>
              <a:rPr lang="en-GB" sz="1400" dirty="0">
                <a:latin typeface="Aptos" panose="020B0004020202020204" pitchFamily="34" charset="0"/>
              </a:rPr>
              <a:t>Support definitions and research methods with suitable references.</a:t>
            </a:r>
          </a:p>
          <a:p>
            <a:pPr marL="285750" lvl="0" indent="-285750">
              <a:lnSpc>
                <a:spcPct val="150000"/>
              </a:lnSpc>
              <a:buFont typeface="Arial" panose="020B0604020202020204" pitchFamily="34" charset="0"/>
              <a:buChar char="•"/>
            </a:pPr>
            <a:r>
              <a:rPr lang="en-GB" sz="1400" dirty="0">
                <a:latin typeface="Aptos" panose="020B0004020202020204" pitchFamily="34" charset="0"/>
              </a:rPr>
              <a:t>Use full Harvard in-text citations and references.</a:t>
            </a:r>
          </a:p>
          <a:p>
            <a:pPr marL="285750" lvl="0" indent="-285750">
              <a:lnSpc>
                <a:spcPct val="150000"/>
              </a:lnSpc>
              <a:buFont typeface="Arial" panose="020B0604020202020204" pitchFamily="34" charset="0"/>
              <a:buChar char="•"/>
            </a:pPr>
            <a:r>
              <a:rPr lang="en-GB" sz="1400" dirty="0">
                <a:latin typeface="Aptos" panose="020B0004020202020204" pitchFamily="34" charset="0"/>
              </a:rPr>
              <a:t>Signpost the completed workbook in the appendix.</a:t>
            </a:r>
          </a:p>
          <a:p>
            <a:pPr marL="285750" lvl="0" indent="-285750">
              <a:lnSpc>
                <a:spcPct val="150000"/>
              </a:lnSpc>
              <a:buFont typeface="Arial" panose="020B0604020202020204" pitchFamily="34" charset="0"/>
              <a:buChar char="•"/>
            </a:pPr>
            <a:r>
              <a:rPr lang="en-GB" sz="1400" dirty="0">
                <a:latin typeface="Aptos" panose="020B0004020202020204" pitchFamily="34" charset="0"/>
              </a:rPr>
              <a:t>Check that the writing describes secondary research only.</a:t>
            </a:r>
          </a:p>
        </p:txBody>
      </p:sp>
      <p:sp>
        <p:nvSpPr>
          <p:cNvPr id="6" name="TextBox 5">
            <a:extLst>
              <a:ext uri="{FF2B5EF4-FFF2-40B4-BE49-F238E27FC236}">
                <a16:creationId xmlns:a16="http://schemas.microsoft.com/office/drawing/2014/main" id="{8C188201-CDDA-DE4E-A4D0-75C7004954C8}"/>
              </a:ext>
            </a:extLst>
          </p:cNvPr>
          <p:cNvSpPr txBox="1"/>
          <p:nvPr/>
        </p:nvSpPr>
        <p:spPr>
          <a:xfrm>
            <a:off x="346765" y="1659204"/>
            <a:ext cx="6096000" cy="2272866"/>
          </a:xfrm>
          <a:prstGeom prst="rect">
            <a:avLst/>
          </a:prstGeom>
          <a:noFill/>
        </p:spPr>
        <p:txBody>
          <a:bodyPr wrap="square">
            <a:spAutoFit/>
          </a:bodyPr>
          <a:lstStyle/>
          <a:p>
            <a:pPr>
              <a:lnSpc>
                <a:spcPct val="150000"/>
              </a:lnSpc>
              <a:buNone/>
            </a:pPr>
            <a:r>
              <a:rPr lang="en-GB" sz="1600" b="1" dirty="0">
                <a:latin typeface="Aptos" panose="020B0004020202020204" pitchFamily="34" charset="0"/>
              </a:rPr>
              <a:t>Writing Style</a:t>
            </a:r>
          </a:p>
          <a:p>
            <a:pPr marL="342900" lvl="0" indent="-342900">
              <a:lnSpc>
                <a:spcPct val="150000"/>
              </a:lnSpc>
              <a:buFont typeface="Arial" panose="020B0604020202020204" pitchFamily="34" charset="0"/>
              <a:buChar char="•"/>
            </a:pPr>
            <a:r>
              <a:rPr lang="en-GB" sz="1600" dirty="0">
                <a:latin typeface="Aptos" panose="020B0004020202020204" pitchFamily="34" charset="0"/>
              </a:rPr>
              <a:t>Write in the </a:t>
            </a:r>
            <a:r>
              <a:rPr lang="en-GB" sz="1600" b="1" dirty="0">
                <a:latin typeface="Aptos" panose="020B0004020202020204" pitchFamily="34" charset="0"/>
              </a:rPr>
              <a:t>third person</a:t>
            </a:r>
            <a:r>
              <a:rPr lang="en-GB" sz="1600" dirty="0">
                <a:latin typeface="Aptos" panose="020B0004020202020204" pitchFamily="34" charset="0"/>
              </a:rPr>
              <a:t>.</a:t>
            </a:r>
          </a:p>
          <a:p>
            <a:pPr marL="342900" lvl="0" indent="-342900">
              <a:lnSpc>
                <a:spcPct val="150000"/>
              </a:lnSpc>
              <a:buFont typeface="Arial" panose="020B0604020202020204" pitchFamily="34" charset="0"/>
              <a:buChar char="•"/>
            </a:pPr>
            <a:r>
              <a:rPr lang="en-GB" sz="1600" dirty="0">
                <a:latin typeface="Aptos" panose="020B0004020202020204" pitchFamily="34" charset="0"/>
              </a:rPr>
              <a:t>Use the </a:t>
            </a:r>
            <a:r>
              <a:rPr lang="en-GB" sz="1600" b="1" dirty="0">
                <a:latin typeface="Aptos" panose="020B0004020202020204" pitchFamily="34" charset="0"/>
              </a:rPr>
              <a:t>past tense</a:t>
            </a:r>
            <a:r>
              <a:rPr lang="en-GB" sz="1600" dirty="0">
                <a:latin typeface="Aptos" panose="020B0004020202020204" pitchFamily="34" charset="0"/>
              </a:rPr>
              <a:t> for completed actions.</a:t>
            </a:r>
          </a:p>
          <a:p>
            <a:pPr marL="342900" lvl="0" indent="-342900">
              <a:lnSpc>
                <a:spcPct val="150000"/>
              </a:lnSpc>
              <a:buFont typeface="Arial" panose="020B0604020202020204" pitchFamily="34" charset="0"/>
              <a:buChar char="•"/>
            </a:pPr>
            <a:r>
              <a:rPr lang="en-GB" sz="1600" dirty="0">
                <a:latin typeface="Aptos" panose="020B0004020202020204" pitchFamily="34" charset="0"/>
              </a:rPr>
              <a:t>Organise the chapter using clear paragraphs.</a:t>
            </a:r>
          </a:p>
          <a:p>
            <a:pPr marL="342900" lvl="0" indent="-342900">
              <a:lnSpc>
                <a:spcPct val="150000"/>
              </a:lnSpc>
              <a:buFont typeface="Arial" panose="020B0604020202020204" pitchFamily="34" charset="0"/>
              <a:buChar char="•"/>
            </a:pPr>
            <a:r>
              <a:rPr lang="en-GB" sz="1600" dirty="0">
                <a:latin typeface="Aptos" panose="020B0004020202020204" pitchFamily="34" charset="0"/>
              </a:rPr>
              <a:t>Use the Chapter 3 headings from the template.</a:t>
            </a:r>
          </a:p>
          <a:p>
            <a:pPr marL="342900" lvl="0" indent="-342900">
              <a:lnSpc>
                <a:spcPct val="150000"/>
              </a:lnSpc>
              <a:buFont typeface="Arial" panose="020B0604020202020204" pitchFamily="34" charset="0"/>
              <a:buChar char="•"/>
            </a:pPr>
            <a:r>
              <a:rPr lang="en-GB" sz="1600" dirty="0">
                <a:latin typeface="Aptos" panose="020B0004020202020204" pitchFamily="34" charset="0"/>
              </a:rPr>
              <a:t>Avoid excessive bullet points in the dissertation.</a:t>
            </a:r>
          </a:p>
        </p:txBody>
      </p:sp>
      <p:sp>
        <p:nvSpPr>
          <p:cNvPr id="17" name="TextBox 16">
            <a:extLst>
              <a:ext uri="{FF2B5EF4-FFF2-40B4-BE49-F238E27FC236}">
                <a16:creationId xmlns:a16="http://schemas.microsoft.com/office/drawing/2014/main" id="{82EA68D6-D014-C14B-AA5F-F9DF074DD438}"/>
              </a:ext>
            </a:extLst>
          </p:cNvPr>
          <p:cNvSpPr txBox="1"/>
          <p:nvPr/>
        </p:nvSpPr>
        <p:spPr>
          <a:xfrm>
            <a:off x="1422397" y="6052297"/>
            <a:ext cx="9347200" cy="338554"/>
          </a:xfrm>
          <a:prstGeom prst="rect">
            <a:avLst/>
          </a:prstGeom>
          <a:noFill/>
        </p:spPr>
        <p:txBody>
          <a:bodyPr wrap="square">
            <a:spAutoFit/>
          </a:bodyPr>
          <a:lstStyle/>
          <a:p>
            <a:pPr>
              <a:buNone/>
            </a:pPr>
            <a:r>
              <a:rPr lang="en-GB" sz="1600" b="1" dirty="0">
                <a:latin typeface="Aptos" panose="020B0004020202020204" pitchFamily="34" charset="0"/>
              </a:rPr>
              <a:t>Be specific. Name the databases, search terms, criteria and methods that were actually used.</a:t>
            </a:r>
            <a:endParaRPr lang="en-GB" sz="1600" dirty="0">
              <a:latin typeface="Aptos" panose="020B0004020202020204" pitchFamily="34" charset="0"/>
            </a:endParaRPr>
          </a:p>
        </p:txBody>
      </p:sp>
      <p:graphicFrame>
        <p:nvGraphicFramePr>
          <p:cNvPr id="18" name="Table 17">
            <a:extLst>
              <a:ext uri="{FF2B5EF4-FFF2-40B4-BE49-F238E27FC236}">
                <a16:creationId xmlns:a16="http://schemas.microsoft.com/office/drawing/2014/main" id="{507AC9D5-052E-030E-C87E-E0AE7BDEA37B}"/>
              </a:ext>
            </a:extLst>
          </p:cNvPr>
          <p:cNvGraphicFramePr>
            <a:graphicFrameLocks noGrp="1"/>
          </p:cNvGraphicFramePr>
          <p:nvPr>
            <p:extLst>
              <p:ext uri="{D42A27DB-BD31-4B8C-83A1-F6EECF244321}">
                <p14:modId xmlns:p14="http://schemas.microsoft.com/office/powerpoint/2010/main" val="4260576786"/>
              </p:ext>
            </p:extLst>
          </p:nvPr>
        </p:nvGraphicFramePr>
        <p:xfrm>
          <a:off x="619759" y="4458826"/>
          <a:ext cx="10952476" cy="1508073"/>
        </p:xfrm>
        <a:graphic>
          <a:graphicData uri="http://schemas.openxmlformats.org/drawingml/2006/table">
            <a:tbl>
              <a:tblPr firstRow="1" bandRow="1">
                <a:tableStyleId>{5C22544A-7EE6-4342-B048-85BDC9FD1C3A}</a:tableStyleId>
              </a:tblPr>
              <a:tblGrid>
                <a:gridCol w="5689598">
                  <a:extLst>
                    <a:ext uri="{9D8B030D-6E8A-4147-A177-3AD203B41FA5}">
                      <a16:colId xmlns:a16="http://schemas.microsoft.com/office/drawing/2014/main" val="3708208368"/>
                    </a:ext>
                  </a:extLst>
                </a:gridCol>
                <a:gridCol w="5262878">
                  <a:extLst>
                    <a:ext uri="{9D8B030D-6E8A-4147-A177-3AD203B41FA5}">
                      <a16:colId xmlns:a16="http://schemas.microsoft.com/office/drawing/2014/main" val="1386863117"/>
                    </a:ext>
                  </a:extLst>
                </a:gridCol>
              </a:tblGrid>
              <a:tr h="256839">
                <a:tc>
                  <a:txBody>
                    <a:bodyPr/>
                    <a:lstStyle/>
                    <a:p>
                      <a:r>
                        <a:rPr lang="en-GB" sz="1400" dirty="0">
                          <a:latin typeface="Aptos" panose="020B0004020202020204" pitchFamily="34" charset="0"/>
                        </a:rPr>
                        <a:t>Avoid </a:t>
                      </a:r>
                    </a:p>
                  </a:txBody>
                  <a:tcPr/>
                </a:tc>
                <a:tc>
                  <a:txBody>
                    <a:bodyPr/>
                    <a:lstStyle/>
                    <a:p>
                      <a:r>
                        <a:rPr lang="en-GB" sz="1400" dirty="0">
                          <a:latin typeface="Aptos" panose="020B0004020202020204" pitchFamily="34" charset="0"/>
                        </a:rPr>
                        <a:t>Use</a:t>
                      </a:r>
                    </a:p>
                  </a:txBody>
                  <a:tcPr/>
                </a:tc>
                <a:extLst>
                  <a:ext uri="{0D108BD9-81ED-4DB2-BD59-A6C34878D82A}">
                    <a16:rowId xmlns:a16="http://schemas.microsoft.com/office/drawing/2014/main" val="1293091986"/>
                  </a:ext>
                </a:extLst>
              </a:tr>
              <a:tr h="12032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ptos" panose="020B0004020202020204" pitchFamily="34" charset="0"/>
                        </a:rPr>
                        <a:t>“I searched Google and found some good articles.”</a:t>
                      </a:r>
                    </a:p>
                    <a:p>
                      <a:endParaRPr lang="en-GB" sz="1400" dirty="0">
                        <a:latin typeface="Aptos" panose="020B00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ptos" panose="020B0004020202020204" pitchFamily="34" charset="0"/>
                        </a:rPr>
                        <a:t>“The researcher searched Google Scholar and the UWTSD Library using terms connected with adolescent mental health help-seeking. These platforms provided access to relevant academic and professional evidence.”</a:t>
                      </a:r>
                    </a:p>
                  </a:txBody>
                  <a:tcPr/>
                </a:tc>
                <a:extLst>
                  <a:ext uri="{0D108BD9-81ED-4DB2-BD59-A6C34878D82A}">
                    <a16:rowId xmlns:a16="http://schemas.microsoft.com/office/drawing/2014/main" val="1126306938"/>
                  </a:ext>
                </a:extLst>
              </a:tr>
            </a:tbl>
          </a:graphicData>
        </a:graphic>
      </p:graphicFrame>
    </p:spTree>
    <p:extLst>
      <p:ext uri="{BB962C8B-B14F-4D97-AF65-F5344CB8AC3E}">
        <p14:creationId xmlns:p14="http://schemas.microsoft.com/office/powerpoint/2010/main" val="2394603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C7E715-C858-9B03-8A93-6F99167534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665610-8579-49F7-A482-DCAF625FFC98}"/>
              </a:ext>
            </a:extLst>
          </p:cNvPr>
          <p:cNvSpPr txBox="1">
            <a:spLocks/>
          </p:cNvSpPr>
          <p:nvPr/>
        </p:nvSpPr>
        <p:spPr>
          <a:xfrm>
            <a:off x="355598" y="-218563"/>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Chapter 3 Workshop</a:t>
            </a:r>
          </a:p>
        </p:txBody>
      </p:sp>
      <p:sp>
        <p:nvSpPr>
          <p:cNvPr id="3" name="Rectangle 2">
            <a:extLst>
              <a:ext uri="{FF2B5EF4-FFF2-40B4-BE49-F238E27FC236}">
                <a16:creationId xmlns:a16="http://schemas.microsoft.com/office/drawing/2014/main" id="{2ABD9765-873F-7E4A-9E63-5846107F8819}"/>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CFBB5A1D-0C67-95D9-AAB6-74E7D2E5E673}"/>
              </a:ext>
            </a:extLst>
          </p:cNvPr>
          <p:cNvSpPr txBox="1"/>
          <p:nvPr/>
        </p:nvSpPr>
        <p:spPr>
          <a:xfrm>
            <a:off x="533399" y="687496"/>
            <a:ext cx="11294972" cy="707630"/>
          </a:xfrm>
          <a:prstGeom prst="rect">
            <a:avLst/>
          </a:prstGeom>
          <a:noFill/>
        </p:spPr>
        <p:txBody>
          <a:bodyPr wrap="square">
            <a:spAutoFit/>
          </a:bodyPr>
          <a:lstStyle/>
          <a:p>
            <a:pPr algn="ctr">
              <a:lnSpc>
                <a:spcPct val="150000"/>
              </a:lnSpc>
              <a:buNone/>
            </a:pPr>
            <a:r>
              <a:rPr lang="en-GB" sz="1400" b="1" dirty="0">
                <a:latin typeface="Aptos" panose="020B0004020202020204" pitchFamily="34" charset="0"/>
              </a:rPr>
              <a:t>Begin or Improve Your Own Chapter 3</a:t>
            </a:r>
          </a:p>
          <a:p>
            <a:pPr algn="ctr">
              <a:lnSpc>
                <a:spcPct val="150000"/>
              </a:lnSpc>
              <a:buNone/>
            </a:pPr>
            <a:r>
              <a:rPr lang="en-GB" sz="1400" dirty="0">
                <a:latin typeface="Aptos" panose="020B0004020202020204" pitchFamily="34" charset="0"/>
              </a:rPr>
              <a:t>Open your dissertation template and Literature Tracking and Analysis Workbook. Choose the route that best matches your current progress.</a:t>
            </a:r>
          </a:p>
        </p:txBody>
      </p:sp>
      <p:graphicFrame>
        <p:nvGraphicFramePr>
          <p:cNvPr id="26" name="Diagram 25">
            <a:extLst>
              <a:ext uri="{FF2B5EF4-FFF2-40B4-BE49-F238E27FC236}">
                <a16:creationId xmlns:a16="http://schemas.microsoft.com/office/drawing/2014/main" id="{2A2756B4-2C59-A518-6C0C-D06A3972CEAC}"/>
              </a:ext>
            </a:extLst>
          </p:cNvPr>
          <p:cNvGraphicFramePr/>
          <p:nvPr>
            <p:extLst>
              <p:ext uri="{D42A27DB-BD31-4B8C-83A1-F6EECF244321}">
                <p14:modId xmlns:p14="http://schemas.microsoft.com/office/powerpoint/2010/main" val="625430329"/>
              </p:ext>
            </p:extLst>
          </p:nvPr>
        </p:nvGraphicFramePr>
        <p:xfrm>
          <a:off x="928164" y="1513839"/>
          <a:ext cx="10491675" cy="49550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506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02A381-008D-9166-D134-8FDD744A88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84A335-70A4-5544-9415-140667C830E3}"/>
              </a:ext>
            </a:extLst>
          </p:cNvPr>
          <p:cNvSpPr txBox="1">
            <a:spLocks/>
          </p:cNvSpPr>
          <p:nvPr/>
        </p:nvSpPr>
        <p:spPr>
          <a:xfrm>
            <a:off x="355599" y="-53811"/>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Chapter 3 Checklist</a:t>
            </a:r>
          </a:p>
        </p:txBody>
      </p:sp>
      <p:sp>
        <p:nvSpPr>
          <p:cNvPr id="3" name="Rectangle 2">
            <a:extLst>
              <a:ext uri="{FF2B5EF4-FFF2-40B4-BE49-F238E27FC236}">
                <a16:creationId xmlns:a16="http://schemas.microsoft.com/office/drawing/2014/main" id="{9BA752B9-AC07-474D-95E0-96A7C94EA051}"/>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D34924F6-96B1-7729-815D-1938489979C2}"/>
              </a:ext>
            </a:extLst>
          </p:cNvPr>
          <p:cNvSpPr txBox="1"/>
          <p:nvPr/>
        </p:nvSpPr>
        <p:spPr>
          <a:xfrm>
            <a:off x="228600" y="3941534"/>
            <a:ext cx="5440680" cy="2514661"/>
          </a:xfrm>
          <a:prstGeom prst="roundRect">
            <a:avLst/>
          </a:prstGeom>
          <a:solidFill>
            <a:schemeClr val="accent1">
              <a:lumMod val="40000"/>
              <a:lumOff val="60000"/>
            </a:schemeClr>
          </a:solidFill>
        </p:spPr>
        <p:txBody>
          <a:bodyPr wrap="square">
            <a:spAutoFit/>
          </a:bodyPr>
          <a:lstStyle/>
          <a:p>
            <a:pPr>
              <a:lnSpc>
                <a:spcPct val="150000"/>
              </a:lnSpc>
            </a:pPr>
            <a:r>
              <a:rPr lang="en-GB" sz="1600" b="1" dirty="0">
                <a:latin typeface="Aptos" panose="020B0004020202020204" pitchFamily="34" charset="0"/>
              </a:rPr>
              <a:t>Searching and Selecting Sources</a:t>
            </a:r>
          </a:p>
          <a:p>
            <a:pPr>
              <a:lnSpc>
                <a:spcPct val="150000"/>
              </a:lnSpc>
            </a:pPr>
            <a:r>
              <a:rPr lang="en-GB" sz="1600" dirty="0">
                <a:latin typeface="Aptos" panose="020B0004020202020204" pitchFamily="34" charset="0"/>
              </a:rPr>
              <a:t>☐ The databases and platforms are named and justified.</a:t>
            </a:r>
            <a:br>
              <a:rPr lang="en-GB" sz="1600" dirty="0">
                <a:latin typeface="Aptos" panose="020B0004020202020204" pitchFamily="34" charset="0"/>
              </a:rPr>
            </a:br>
            <a:r>
              <a:rPr lang="en-GB" sz="1600" dirty="0">
                <a:latin typeface="Aptos" panose="020B0004020202020204" pitchFamily="34" charset="0"/>
              </a:rPr>
              <a:t>☐ Keywords, Boolean operators and filters are explained.</a:t>
            </a:r>
            <a:br>
              <a:rPr lang="en-GB" sz="1600" dirty="0">
                <a:latin typeface="Aptos" panose="020B0004020202020204" pitchFamily="34" charset="0"/>
              </a:rPr>
            </a:br>
            <a:r>
              <a:rPr lang="en-GB" sz="1600" dirty="0">
                <a:latin typeface="Aptos" panose="020B0004020202020204" pitchFamily="34" charset="0"/>
              </a:rPr>
              <a:t>☐ The use of the CRAAP test is explained.</a:t>
            </a:r>
            <a:br>
              <a:rPr lang="en-GB" sz="1600" dirty="0">
                <a:latin typeface="Aptos" panose="020B0004020202020204" pitchFamily="34" charset="0"/>
              </a:rPr>
            </a:br>
            <a:r>
              <a:rPr lang="en-GB" sz="1600" dirty="0">
                <a:latin typeface="Aptos" panose="020B0004020202020204" pitchFamily="34" charset="0"/>
              </a:rPr>
              <a:t>☐ The selection of the strongest five sources is justified.</a:t>
            </a:r>
            <a:br>
              <a:rPr lang="en-GB" sz="1600" dirty="0">
                <a:latin typeface="Aptos" panose="020B0004020202020204" pitchFamily="34" charset="0"/>
              </a:rPr>
            </a:br>
            <a:r>
              <a:rPr lang="en-GB" sz="1600" dirty="0">
                <a:latin typeface="Aptos" panose="020B0004020202020204" pitchFamily="34" charset="0"/>
              </a:rPr>
              <a:t>☐ The inclusion and exclusion criteria are explained. </a:t>
            </a:r>
          </a:p>
        </p:txBody>
      </p:sp>
      <p:sp>
        <p:nvSpPr>
          <p:cNvPr id="5" name="TextBox 4">
            <a:extLst>
              <a:ext uri="{FF2B5EF4-FFF2-40B4-BE49-F238E27FC236}">
                <a16:creationId xmlns:a16="http://schemas.microsoft.com/office/drawing/2014/main" id="{C7A177EB-00DF-B111-B56A-D5EE31A34056}"/>
              </a:ext>
            </a:extLst>
          </p:cNvPr>
          <p:cNvSpPr txBox="1"/>
          <p:nvPr/>
        </p:nvSpPr>
        <p:spPr>
          <a:xfrm>
            <a:off x="2603090" y="902419"/>
            <a:ext cx="7498082" cy="369332"/>
          </a:xfrm>
          <a:prstGeom prst="rect">
            <a:avLst/>
          </a:prstGeom>
          <a:noFill/>
        </p:spPr>
        <p:txBody>
          <a:bodyPr wrap="square">
            <a:spAutoFit/>
          </a:bodyPr>
          <a:lstStyle/>
          <a:p>
            <a:r>
              <a:rPr lang="en-GB" sz="1800" dirty="0">
                <a:latin typeface="Aptos" panose="020B0004020202020204" pitchFamily="34" charset="0"/>
              </a:rPr>
              <a:t>Read your Chapter 3 and tick each statement that you have addressed.</a:t>
            </a:r>
          </a:p>
        </p:txBody>
      </p:sp>
      <p:sp>
        <p:nvSpPr>
          <p:cNvPr id="10" name="TextBox 9">
            <a:extLst>
              <a:ext uri="{FF2B5EF4-FFF2-40B4-BE49-F238E27FC236}">
                <a16:creationId xmlns:a16="http://schemas.microsoft.com/office/drawing/2014/main" id="{72910AA6-5E49-35F8-6273-B8DD2B2C9850}"/>
              </a:ext>
            </a:extLst>
          </p:cNvPr>
          <p:cNvSpPr txBox="1"/>
          <p:nvPr/>
        </p:nvSpPr>
        <p:spPr>
          <a:xfrm>
            <a:off x="6271260" y="4043693"/>
            <a:ext cx="5788660" cy="2106038"/>
          </a:xfrm>
          <a:prstGeom prst="roundRect">
            <a:avLst/>
          </a:prstGeom>
          <a:solidFill>
            <a:schemeClr val="accent1">
              <a:lumMod val="40000"/>
              <a:lumOff val="60000"/>
            </a:schemeClr>
          </a:solidFill>
        </p:spPr>
        <p:txBody>
          <a:bodyPr wrap="square">
            <a:spAutoFit/>
          </a:bodyPr>
          <a:lstStyle/>
          <a:p>
            <a:pPr>
              <a:lnSpc>
                <a:spcPct val="150000"/>
              </a:lnSpc>
            </a:pPr>
            <a:r>
              <a:rPr lang="en-GB" sz="1600" b="1" dirty="0">
                <a:latin typeface="Aptos" panose="020B0004020202020204" pitchFamily="34" charset="0"/>
              </a:rPr>
              <a:t>Writing and Presentation</a:t>
            </a:r>
          </a:p>
          <a:p>
            <a:pPr>
              <a:lnSpc>
                <a:spcPct val="150000"/>
              </a:lnSpc>
            </a:pPr>
            <a:r>
              <a:rPr lang="en-GB" sz="1600" dirty="0">
                <a:latin typeface="Aptos" panose="020B0004020202020204" pitchFamily="34" charset="0"/>
              </a:rPr>
              <a:t>☐ The chapter uses third-person academic writing.</a:t>
            </a:r>
            <a:br>
              <a:rPr lang="en-GB" sz="1600" dirty="0">
                <a:latin typeface="Aptos" panose="020B0004020202020204" pitchFamily="34" charset="0"/>
              </a:rPr>
            </a:br>
            <a:r>
              <a:rPr lang="en-GB" sz="1600" dirty="0">
                <a:latin typeface="Aptos" panose="020B0004020202020204" pitchFamily="34" charset="0"/>
              </a:rPr>
              <a:t>☐ Completed actions are described in the past tense.</a:t>
            </a:r>
            <a:br>
              <a:rPr lang="en-GB" sz="1600" dirty="0">
                <a:latin typeface="Aptos" panose="020B0004020202020204" pitchFamily="34" charset="0"/>
              </a:rPr>
            </a:br>
            <a:r>
              <a:rPr lang="en-GB" sz="1600" dirty="0">
                <a:latin typeface="Aptos" panose="020B0004020202020204" pitchFamily="34" charset="0"/>
              </a:rPr>
              <a:t>☐ Suitable academic references are included.</a:t>
            </a:r>
            <a:br>
              <a:rPr lang="en-GB" sz="1600" dirty="0">
                <a:latin typeface="Aptos" panose="020B0004020202020204" pitchFamily="34" charset="0"/>
              </a:rPr>
            </a:br>
            <a:r>
              <a:rPr lang="en-GB" sz="1600" dirty="0">
                <a:latin typeface="Aptos" panose="020B0004020202020204" pitchFamily="34" charset="0"/>
              </a:rPr>
              <a:t>☐ Section 3.8 summarises the process and links to Chapter 4.</a:t>
            </a:r>
          </a:p>
        </p:txBody>
      </p:sp>
      <p:sp>
        <p:nvSpPr>
          <p:cNvPr id="12" name="TextBox 11">
            <a:extLst>
              <a:ext uri="{FF2B5EF4-FFF2-40B4-BE49-F238E27FC236}">
                <a16:creationId xmlns:a16="http://schemas.microsoft.com/office/drawing/2014/main" id="{8D9A1766-2096-C69E-0AE4-C3E4F09FF174}"/>
              </a:ext>
            </a:extLst>
          </p:cNvPr>
          <p:cNvSpPr txBox="1"/>
          <p:nvPr/>
        </p:nvSpPr>
        <p:spPr>
          <a:xfrm>
            <a:off x="228599" y="1650800"/>
            <a:ext cx="5440681" cy="2106038"/>
          </a:xfrm>
          <a:prstGeom prst="roundRect">
            <a:avLst/>
          </a:prstGeom>
          <a:solidFill>
            <a:schemeClr val="accent1">
              <a:lumMod val="40000"/>
              <a:lumOff val="60000"/>
            </a:schemeClr>
          </a:solidFill>
        </p:spPr>
        <p:txBody>
          <a:bodyPr wrap="square">
            <a:spAutoFit/>
          </a:bodyPr>
          <a:lstStyle/>
          <a:p>
            <a:pPr>
              <a:lnSpc>
                <a:spcPct val="150000"/>
              </a:lnSpc>
            </a:pPr>
            <a:r>
              <a:rPr lang="en-GB" sz="1600" b="1" dirty="0">
                <a:latin typeface="Aptos" panose="020B0004020202020204" pitchFamily="34" charset="0"/>
              </a:rPr>
              <a:t>Research Approach</a:t>
            </a:r>
          </a:p>
          <a:p>
            <a:pPr>
              <a:lnSpc>
                <a:spcPct val="150000"/>
              </a:lnSpc>
            </a:pPr>
            <a:r>
              <a:rPr lang="en-GB" sz="1600" dirty="0">
                <a:latin typeface="Aptos" panose="020B0004020202020204" pitchFamily="34" charset="0"/>
              </a:rPr>
              <a:t>☐ The project is clearly identified as secondary research.</a:t>
            </a:r>
            <a:br>
              <a:rPr lang="en-GB" sz="1600" dirty="0">
                <a:latin typeface="Aptos" panose="020B0004020202020204" pitchFamily="34" charset="0"/>
              </a:rPr>
            </a:br>
            <a:r>
              <a:rPr lang="en-GB" sz="1600" dirty="0">
                <a:latin typeface="Aptos" panose="020B0004020202020204" pitchFamily="34" charset="0"/>
              </a:rPr>
              <a:t>☐ The research aim is stated.</a:t>
            </a:r>
            <a:br>
              <a:rPr lang="en-GB" sz="1600" dirty="0">
                <a:latin typeface="Aptos" panose="020B0004020202020204" pitchFamily="34" charset="0"/>
              </a:rPr>
            </a:br>
            <a:r>
              <a:rPr lang="en-GB" sz="1600" dirty="0">
                <a:latin typeface="Aptos" panose="020B0004020202020204" pitchFamily="34" charset="0"/>
              </a:rPr>
              <a:t>☐ The chapter describes only the research that was completed. </a:t>
            </a:r>
          </a:p>
        </p:txBody>
      </p:sp>
      <p:sp>
        <p:nvSpPr>
          <p:cNvPr id="14" name="TextBox 13">
            <a:extLst>
              <a:ext uri="{FF2B5EF4-FFF2-40B4-BE49-F238E27FC236}">
                <a16:creationId xmlns:a16="http://schemas.microsoft.com/office/drawing/2014/main" id="{E8CE8364-9E1C-EF8D-9784-2C423AE58D7D}"/>
              </a:ext>
            </a:extLst>
          </p:cNvPr>
          <p:cNvSpPr txBox="1"/>
          <p:nvPr/>
        </p:nvSpPr>
        <p:spPr>
          <a:xfrm>
            <a:off x="6271260" y="1650800"/>
            <a:ext cx="5788660" cy="2106038"/>
          </a:xfrm>
          <a:prstGeom prst="roundRect">
            <a:avLst/>
          </a:prstGeom>
          <a:solidFill>
            <a:schemeClr val="accent1">
              <a:lumMod val="40000"/>
              <a:lumOff val="60000"/>
            </a:schemeClr>
          </a:solidFill>
        </p:spPr>
        <p:txBody>
          <a:bodyPr wrap="square">
            <a:spAutoFit/>
          </a:bodyPr>
          <a:lstStyle/>
          <a:p>
            <a:pPr>
              <a:lnSpc>
                <a:spcPct val="150000"/>
              </a:lnSpc>
            </a:pPr>
            <a:r>
              <a:rPr lang="en-GB" sz="1600" b="1" dirty="0">
                <a:latin typeface="Aptos" panose="020B0004020202020204" pitchFamily="34" charset="0"/>
              </a:rPr>
              <a:t>Analysis and Ethics</a:t>
            </a:r>
          </a:p>
          <a:p>
            <a:pPr>
              <a:lnSpc>
                <a:spcPct val="150000"/>
              </a:lnSpc>
            </a:pPr>
            <a:r>
              <a:rPr lang="en-GB" sz="1600" dirty="0">
                <a:latin typeface="Aptos" panose="020B0004020202020204" pitchFamily="34" charset="0"/>
              </a:rPr>
              <a:t>☐ Stages 2 and 3 of the workbook are described.</a:t>
            </a:r>
            <a:br>
              <a:rPr lang="en-GB" sz="1600" dirty="0">
                <a:latin typeface="Aptos" panose="020B0004020202020204" pitchFamily="34" charset="0"/>
              </a:rPr>
            </a:br>
            <a:r>
              <a:rPr lang="en-GB" sz="1600" dirty="0">
                <a:latin typeface="Aptos" panose="020B0004020202020204" pitchFamily="34" charset="0"/>
              </a:rPr>
              <a:t>☐ The process used to develop possible themes is explained.</a:t>
            </a:r>
            <a:br>
              <a:rPr lang="en-GB" sz="1600" dirty="0">
                <a:latin typeface="Aptos" panose="020B0004020202020204" pitchFamily="34" charset="0"/>
              </a:rPr>
            </a:br>
            <a:r>
              <a:rPr lang="en-GB" sz="1600" dirty="0">
                <a:latin typeface="Aptos" panose="020B0004020202020204" pitchFamily="34" charset="0"/>
              </a:rPr>
              <a:t>☐ Ethical considerations and academic integrity are included.</a:t>
            </a:r>
            <a:br>
              <a:rPr lang="en-GB" sz="1600" dirty="0">
                <a:latin typeface="Aptos" panose="020B0004020202020204" pitchFamily="34" charset="0"/>
              </a:rPr>
            </a:br>
            <a:r>
              <a:rPr lang="en-GB" sz="1600" dirty="0">
                <a:latin typeface="Aptos" panose="020B0004020202020204" pitchFamily="34" charset="0"/>
              </a:rPr>
              <a:t>☐ The completed workbook is signposted in the appendix. </a:t>
            </a:r>
          </a:p>
        </p:txBody>
      </p:sp>
    </p:spTree>
    <p:extLst>
      <p:ext uri="{BB962C8B-B14F-4D97-AF65-F5344CB8AC3E}">
        <p14:creationId xmlns:p14="http://schemas.microsoft.com/office/powerpoint/2010/main" val="1412645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a:extLst>
            <a:ext uri="{FF2B5EF4-FFF2-40B4-BE49-F238E27FC236}">
              <a16:creationId xmlns:a16="http://schemas.microsoft.com/office/drawing/2014/main" id="{784F1A76-F13D-82B9-C15E-DF9249B4ABAD}"/>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4E3BCDB5-A8C4-88C9-8E39-EFDAEDF37B1C}"/>
              </a:ext>
            </a:extLst>
          </p:cNvPr>
          <p:cNvSpPr txBox="1"/>
          <p:nvPr/>
        </p:nvSpPr>
        <p:spPr>
          <a:xfrm>
            <a:off x="264161" y="2159261"/>
            <a:ext cx="5456402" cy="2707536"/>
          </a:xfrm>
          <a:prstGeom prst="rect">
            <a:avLst/>
          </a:prstGeom>
        </p:spPr>
        <p:txBody>
          <a:bodyPr vert="horz" wrap="square" lIns="0" tIns="13335" rIns="0" bIns="0" rtlCol="0">
            <a:spAutoFit/>
          </a:bodyPr>
          <a:lstStyle/>
          <a:p>
            <a:pPr marL="12700" algn="ctr">
              <a:lnSpc>
                <a:spcPct val="150000"/>
              </a:lnSpc>
              <a:spcBef>
                <a:spcPts val="105"/>
              </a:spcBef>
            </a:pPr>
            <a:r>
              <a:rPr lang="en-GB" sz="4000" b="1" spc="75" dirty="0">
                <a:solidFill>
                  <a:srgbClr val="FFFFFF"/>
                </a:solidFill>
                <a:latin typeface="Aptos" panose="020B0004020202020204" pitchFamily="34" charset="0"/>
                <a:cs typeface="Calibri"/>
              </a:rPr>
              <a:t>Academic Methods Poster </a:t>
            </a:r>
          </a:p>
          <a:p>
            <a:pPr marL="12700" algn="ctr">
              <a:lnSpc>
                <a:spcPct val="150000"/>
              </a:lnSpc>
              <a:spcBef>
                <a:spcPts val="105"/>
              </a:spcBef>
            </a:pPr>
            <a:r>
              <a:rPr lang="en-GB" sz="4000" b="1" spc="75" dirty="0">
                <a:solidFill>
                  <a:srgbClr val="FFFFFF"/>
                </a:solidFill>
                <a:latin typeface="Aptos" panose="020B0004020202020204" pitchFamily="34" charset="0"/>
                <a:cs typeface="Calibri"/>
              </a:rPr>
              <a:t>(Element 2)</a:t>
            </a:r>
            <a:endParaRPr lang="en-GB" sz="4000" dirty="0">
              <a:latin typeface="Aptos" panose="020B0004020202020204" pitchFamily="34" charset="0"/>
              <a:cs typeface="Calibri"/>
            </a:endParaRPr>
          </a:p>
        </p:txBody>
      </p:sp>
      <p:pic>
        <p:nvPicPr>
          <p:cNvPr id="5" name="Picture 4">
            <a:extLst>
              <a:ext uri="{FF2B5EF4-FFF2-40B4-BE49-F238E27FC236}">
                <a16:creationId xmlns:a16="http://schemas.microsoft.com/office/drawing/2014/main" id="{62F912AD-E06A-6F93-4461-0791405F39D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6833792" y="521871"/>
            <a:ext cx="4849091" cy="5814257"/>
          </a:xfrm>
          <a:prstGeom prst="rect">
            <a:avLst/>
          </a:prstGeom>
        </p:spPr>
      </p:pic>
    </p:spTree>
    <p:extLst>
      <p:ext uri="{BB962C8B-B14F-4D97-AF65-F5344CB8AC3E}">
        <p14:creationId xmlns:p14="http://schemas.microsoft.com/office/powerpoint/2010/main" val="4092464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1B2AF8-7F18-ECC6-1227-26ECC6A06DA4}"/>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A90B095F-E63B-7BB8-7266-93CA408FCB87}"/>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7B377583-F352-CF2F-28E5-6A4C48CF6955}"/>
              </a:ext>
            </a:extLst>
          </p:cNvPr>
          <p:cNvSpPr txBox="1">
            <a:spLocks/>
          </p:cNvSpPr>
          <p:nvPr/>
        </p:nvSpPr>
        <p:spPr>
          <a:xfrm>
            <a:off x="355599" y="-141339"/>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a:t>
            </a:r>
            <a:r>
              <a:rPr lang="en-GB" sz="3200" b="1" dirty="0">
                <a:latin typeface="Aptos" panose="020B0004020202020204" pitchFamily="34" charset="0"/>
              </a:rPr>
              <a:t>Linking Chapter 3 and the Academic Methods Poster</a:t>
            </a:r>
          </a:p>
        </p:txBody>
      </p:sp>
      <p:sp>
        <p:nvSpPr>
          <p:cNvPr id="10" name="TextBox 9">
            <a:extLst>
              <a:ext uri="{FF2B5EF4-FFF2-40B4-BE49-F238E27FC236}">
                <a16:creationId xmlns:a16="http://schemas.microsoft.com/office/drawing/2014/main" id="{7EE16DE5-8D3A-5456-69EC-853DF0818915}"/>
              </a:ext>
            </a:extLst>
          </p:cNvPr>
          <p:cNvSpPr txBox="1"/>
          <p:nvPr/>
        </p:nvSpPr>
        <p:spPr>
          <a:xfrm>
            <a:off x="355599" y="869657"/>
            <a:ext cx="11738344" cy="707630"/>
          </a:xfrm>
          <a:prstGeom prst="rect">
            <a:avLst/>
          </a:prstGeom>
          <a:noFill/>
        </p:spPr>
        <p:txBody>
          <a:bodyPr wrap="square">
            <a:spAutoFit/>
          </a:bodyPr>
          <a:lstStyle/>
          <a:p>
            <a:pPr algn="ctr">
              <a:lnSpc>
                <a:spcPct val="150000"/>
              </a:lnSpc>
            </a:pPr>
            <a:r>
              <a:rPr lang="en-GB" sz="1400" dirty="0">
                <a:latin typeface="Aptos" panose="020B0004020202020204" pitchFamily="34" charset="0"/>
              </a:rPr>
              <a:t>Your </a:t>
            </a:r>
            <a:r>
              <a:rPr lang="en-GB" sz="1400" b="1" dirty="0">
                <a:latin typeface="Aptos" panose="020B0004020202020204" pitchFamily="34" charset="0"/>
              </a:rPr>
              <a:t>Chapter 3</a:t>
            </a:r>
            <a:r>
              <a:rPr lang="en-GB" sz="1400" dirty="0">
                <a:latin typeface="Aptos" panose="020B0004020202020204" pitchFamily="34" charset="0"/>
              </a:rPr>
              <a:t> directly prepares you for writing the</a:t>
            </a:r>
            <a:r>
              <a:rPr lang="en-GB" sz="1400" b="1" dirty="0">
                <a:latin typeface="Aptos" panose="020B0004020202020204" pitchFamily="34" charset="0"/>
              </a:rPr>
              <a:t> Academic Methods Poster</a:t>
            </a:r>
            <a:r>
              <a:rPr lang="en-GB" sz="1400" dirty="0">
                <a:latin typeface="Aptos" panose="020B0004020202020204" pitchFamily="34" charset="0"/>
              </a:rPr>
              <a:t>. Complete Chapter 3 first. You can then select the most important information from the chapter and present it more briefly on your Academic Methods Poster.</a:t>
            </a:r>
          </a:p>
        </p:txBody>
      </p:sp>
      <p:sp>
        <p:nvSpPr>
          <p:cNvPr id="3" name="Arrow: Right 2">
            <a:extLst>
              <a:ext uri="{FF2B5EF4-FFF2-40B4-BE49-F238E27FC236}">
                <a16:creationId xmlns:a16="http://schemas.microsoft.com/office/drawing/2014/main" id="{7FCBC465-491A-6F69-B6C1-2009C7FC676A}"/>
              </a:ext>
            </a:extLst>
          </p:cNvPr>
          <p:cNvSpPr/>
          <p:nvPr/>
        </p:nvSpPr>
        <p:spPr>
          <a:xfrm>
            <a:off x="8378456" y="6262577"/>
            <a:ext cx="2954078" cy="223283"/>
          </a:xfrm>
          <a:prstGeom prst="rightArrow">
            <a:avLst/>
          </a:prstGeom>
          <a:solidFill>
            <a:srgbClr val="6E9AC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72F5196-F496-A0A5-E6D5-9CC4634CDEC6}"/>
              </a:ext>
            </a:extLst>
          </p:cNvPr>
          <p:cNvSpPr txBox="1"/>
          <p:nvPr/>
        </p:nvSpPr>
        <p:spPr>
          <a:xfrm>
            <a:off x="6175152" y="6220329"/>
            <a:ext cx="3104707" cy="307777"/>
          </a:xfrm>
          <a:prstGeom prst="rect">
            <a:avLst/>
          </a:prstGeom>
          <a:noFill/>
        </p:spPr>
        <p:txBody>
          <a:bodyPr wrap="square" rtlCol="0">
            <a:spAutoFit/>
          </a:bodyPr>
          <a:lstStyle/>
          <a:p>
            <a:r>
              <a:rPr lang="en-GB" sz="1400" dirty="0">
                <a:latin typeface="Aptos" panose="020B0004020202020204" pitchFamily="34" charset="0"/>
              </a:rPr>
              <a:t>Continued on next slide </a:t>
            </a:r>
          </a:p>
        </p:txBody>
      </p:sp>
      <p:graphicFrame>
        <p:nvGraphicFramePr>
          <p:cNvPr id="7" name="Table 6">
            <a:extLst>
              <a:ext uri="{FF2B5EF4-FFF2-40B4-BE49-F238E27FC236}">
                <a16:creationId xmlns:a16="http://schemas.microsoft.com/office/drawing/2014/main" id="{7EB39518-6EEB-4357-82BF-15564A4EB03C}"/>
              </a:ext>
            </a:extLst>
          </p:cNvPr>
          <p:cNvGraphicFramePr>
            <a:graphicFrameLocks noGrp="1"/>
          </p:cNvGraphicFramePr>
          <p:nvPr>
            <p:extLst>
              <p:ext uri="{D42A27DB-BD31-4B8C-83A1-F6EECF244321}">
                <p14:modId xmlns:p14="http://schemas.microsoft.com/office/powerpoint/2010/main" val="1649266634"/>
              </p:ext>
            </p:extLst>
          </p:nvPr>
        </p:nvGraphicFramePr>
        <p:xfrm>
          <a:off x="355599" y="1799978"/>
          <a:ext cx="11480801" cy="4271248"/>
        </p:xfrm>
        <a:graphic>
          <a:graphicData uri="http://schemas.openxmlformats.org/drawingml/2006/table">
            <a:tbl>
              <a:tblPr>
                <a:tableStyleId>{5C22544A-7EE6-4342-B048-85BDC9FD1C3A}</a:tableStyleId>
              </a:tblPr>
              <a:tblGrid>
                <a:gridCol w="2668223">
                  <a:extLst>
                    <a:ext uri="{9D8B030D-6E8A-4147-A177-3AD203B41FA5}">
                      <a16:colId xmlns:a16="http://schemas.microsoft.com/office/drawing/2014/main" val="153927950"/>
                    </a:ext>
                  </a:extLst>
                </a:gridCol>
                <a:gridCol w="2753266">
                  <a:extLst>
                    <a:ext uri="{9D8B030D-6E8A-4147-A177-3AD203B41FA5}">
                      <a16:colId xmlns:a16="http://schemas.microsoft.com/office/drawing/2014/main" val="630188188"/>
                    </a:ext>
                  </a:extLst>
                </a:gridCol>
                <a:gridCol w="6059312">
                  <a:extLst>
                    <a:ext uri="{9D8B030D-6E8A-4147-A177-3AD203B41FA5}">
                      <a16:colId xmlns:a16="http://schemas.microsoft.com/office/drawing/2014/main" val="550644325"/>
                    </a:ext>
                  </a:extLst>
                </a:gridCol>
              </a:tblGrid>
              <a:tr h="611659">
                <a:tc>
                  <a:txBody>
                    <a:bodyPr/>
                    <a:lstStyle/>
                    <a:p>
                      <a:pPr algn="ctr">
                        <a:buNone/>
                      </a:pPr>
                      <a:r>
                        <a:rPr lang="en-GB" sz="1300" b="1">
                          <a:solidFill>
                            <a:schemeClr val="bg1"/>
                          </a:solidFill>
                          <a:latin typeface="Aptos" panose="020B0004020202020204" pitchFamily="34" charset="0"/>
                        </a:rPr>
                        <a:t>Chapter 3 or workbook section</a:t>
                      </a:r>
                    </a:p>
                  </a:txBody>
                  <a:tcPr marL="55025" marR="55025" marT="27513" marB="27513" anchor="ctr">
                    <a:solidFill>
                      <a:srgbClr val="3D67B1"/>
                    </a:solidFill>
                  </a:tcPr>
                </a:tc>
                <a:tc>
                  <a:txBody>
                    <a:bodyPr/>
                    <a:lstStyle/>
                    <a:p>
                      <a:pPr algn="ctr">
                        <a:buNone/>
                      </a:pPr>
                      <a:r>
                        <a:rPr lang="en-GB" sz="1300" b="1" dirty="0">
                          <a:solidFill>
                            <a:schemeClr val="bg1"/>
                          </a:solidFill>
                          <a:latin typeface="Aptos" panose="020B0004020202020204" pitchFamily="34" charset="0"/>
                        </a:rPr>
                        <a:t>Poster section</a:t>
                      </a:r>
                    </a:p>
                  </a:txBody>
                  <a:tcPr marL="55025" marR="55025" marT="27513" marB="27513" anchor="ctr">
                    <a:solidFill>
                      <a:srgbClr val="3D67B1"/>
                    </a:solidFill>
                  </a:tcPr>
                </a:tc>
                <a:tc>
                  <a:txBody>
                    <a:bodyPr/>
                    <a:lstStyle/>
                    <a:p>
                      <a:pPr algn="ctr">
                        <a:buNone/>
                      </a:pPr>
                      <a:r>
                        <a:rPr lang="en-GB" sz="1300" b="1" dirty="0">
                          <a:solidFill>
                            <a:schemeClr val="bg1"/>
                          </a:solidFill>
                          <a:latin typeface="Aptos" panose="020B0004020202020204" pitchFamily="34" charset="0"/>
                        </a:rPr>
                        <a:t>What to include on the poster</a:t>
                      </a:r>
                    </a:p>
                  </a:txBody>
                  <a:tcPr marL="55025" marR="55025" marT="27513" marB="27513" anchor="ctr">
                    <a:solidFill>
                      <a:srgbClr val="3D67B1"/>
                    </a:solidFill>
                  </a:tcPr>
                </a:tc>
                <a:extLst>
                  <a:ext uri="{0D108BD9-81ED-4DB2-BD59-A6C34878D82A}">
                    <a16:rowId xmlns:a16="http://schemas.microsoft.com/office/drawing/2014/main" val="4053664657"/>
                  </a:ext>
                </a:extLst>
              </a:tr>
              <a:tr h="771261">
                <a:tc>
                  <a:txBody>
                    <a:bodyPr/>
                    <a:lstStyle/>
                    <a:p>
                      <a:pPr algn="l">
                        <a:buNone/>
                      </a:pPr>
                      <a:r>
                        <a:rPr lang="en-GB" sz="1300">
                          <a:latin typeface="Aptos" panose="020B0004020202020204" pitchFamily="34" charset="0"/>
                        </a:rPr>
                        <a:t>3.1 Introduction</a:t>
                      </a:r>
                    </a:p>
                  </a:txBody>
                  <a:tcPr marL="55025" marR="55025" marT="27513" marB="27513" anchor="ctr"/>
                </a:tc>
                <a:tc>
                  <a:txBody>
                    <a:bodyPr/>
                    <a:lstStyle/>
                    <a:p>
                      <a:pPr algn="l">
                        <a:buNone/>
                      </a:pPr>
                      <a:r>
                        <a:rPr lang="en-GB" sz="1300" dirty="0">
                          <a:latin typeface="Aptos" panose="020B0004020202020204" pitchFamily="34" charset="0"/>
                        </a:rPr>
                        <a:t>01 Introduction and Research Aim</a:t>
                      </a:r>
                    </a:p>
                  </a:txBody>
                  <a:tcPr marL="55025" marR="55025" marT="27513" marB="27513" anchor="ctr"/>
                </a:tc>
                <a:tc>
                  <a:txBody>
                    <a:bodyPr/>
                    <a:lstStyle/>
                    <a:p>
                      <a:pPr>
                        <a:lnSpc>
                          <a:spcPct val="150000"/>
                        </a:lnSpc>
                        <a:buNone/>
                      </a:pPr>
                      <a:r>
                        <a:rPr lang="en-GB" sz="1300" dirty="0">
                          <a:latin typeface="Aptos" panose="020B0004020202020204" pitchFamily="34" charset="0"/>
                        </a:rPr>
                        <a:t>Introduce the research topic and explain briefly why it matters. State the research aim and confirm that the project used secondary research.</a:t>
                      </a:r>
                    </a:p>
                  </a:txBody>
                  <a:tcPr marL="55025" marR="55025" marT="27513" marB="27513" anchor="ctr"/>
                </a:tc>
                <a:extLst>
                  <a:ext uri="{0D108BD9-81ED-4DB2-BD59-A6C34878D82A}">
                    <a16:rowId xmlns:a16="http://schemas.microsoft.com/office/drawing/2014/main" val="2244955920"/>
                  </a:ext>
                </a:extLst>
              </a:tr>
              <a:tr h="949244">
                <a:tc>
                  <a:txBody>
                    <a:bodyPr/>
                    <a:lstStyle/>
                    <a:p>
                      <a:pPr algn="l">
                        <a:buNone/>
                      </a:pPr>
                      <a:r>
                        <a:rPr lang="en-GB" sz="1300">
                          <a:latin typeface="Aptos" panose="020B0004020202020204" pitchFamily="34" charset="0"/>
                        </a:rPr>
                        <a:t>3.2 Search Strategy</a:t>
                      </a:r>
                    </a:p>
                  </a:txBody>
                  <a:tcPr marL="55025" marR="55025" marT="27513" marB="27513" anchor="ctr"/>
                </a:tc>
                <a:tc>
                  <a:txBody>
                    <a:bodyPr/>
                    <a:lstStyle/>
                    <a:p>
                      <a:pPr algn="l">
                        <a:buNone/>
                      </a:pPr>
                      <a:r>
                        <a:rPr lang="en-GB" sz="1300">
                          <a:latin typeface="Aptos" panose="020B0004020202020204" pitchFamily="34" charset="0"/>
                        </a:rPr>
                        <a:t>02 Search Strategy</a:t>
                      </a:r>
                    </a:p>
                  </a:txBody>
                  <a:tcPr marL="55025" marR="55025" marT="27513" marB="27513" anchor="ctr"/>
                </a:tc>
                <a:tc>
                  <a:txBody>
                    <a:bodyPr/>
                    <a:lstStyle/>
                    <a:p>
                      <a:pPr>
                        <a:lnSpc>
                          <a:spcPct val="150000"/>
                        </a:lnSpc>
                        <a:buNone/>
                      </a:pPr>
                      <a:r>
                        <a:rPr lang="en-GB" sz="1300">
                          <a:latin typeface="Aptos" panose="020B0004020202020204" pitchFamily="34" charset="0"/>
                        </a:rPr>
                        <a:t>Show the main keywords and alternative search terms. Name the Boolean operators used and provide one example of a complete search combination.</a:t>
                      </a:r>
                    </a:p>
                  </a:txBody>
                  <a:tcPr marL="55025" marR="55025" marT="27513" marB="27513" anchor="ctr"/>
                </a:tc>
                <a:extLst>
                  <a:ext uri="{0D108BD9-81ED-4DB2-BD59-A6C34878D82A}">
                    <a16:rowId xmlns:a16="http://schemas.microsoft.com/office/drawing/2014/main" val="4103885189"/>
                  </a:ext>
                </a:extLst>
              </a:tr>
              <a:tr h="949244">
                <a:tc>
                  <a:txBody>
                    <a:bodyPr/>
                    <a:lstStyle/>
                    <a:p>
                      <a:pPr algn="l">
                        <a:buNone/>
                      </a:pPr>
                      <a:r>
                        <a:rPr lang="en-GB" sz="1300">
                          <a:latin typeface="Aptos" panose="020B0004020202020204" pitchFamily="34" charset="0"/>
                        </a:rPr>
                        <a:t>3.3 Searching for Information</a:t>
                      </a:r>
                    </a:p>
                  </a:txBody>
                  <a:tcPr marL="55025" marR="55025" marT="27513" marB="27513" anchor="ctr"/>
                </a:tc>
                <a:tc>
                  <a:txBody>
                    <a:bodyPr/>
                    <a:lstStyle/>
                    <a:p>
                      <a:pPr algn="l">
                        <a:buNone/>
                      </a:pPr>
                      <a:r>
                        <a:rPr lang="en-GB" sz="1300">
                          <a:latin typeface="Aptos" panose="020B0004020202020204" pitchFamily="34" charset="0"/>
                        </a:rPr>
                        <a:t>03 Searching for Information</a:t>
                      </a:r>
                    </a:p>
                  </a:txBody>
                  <a:tcPr marL="55025" marR="55025" marT="27513" marB="27513" anchor="ctr"/>
                </a:tc>
                <a:tc>
                  <a:txBody>
                    <a:bodyPr/>
                    <a:lstStyle/>
                    <a:p>
                      <a:pPr>
                        <a:lnSpc>
                          <a:spcPct val="150000"/>
                        </a:lnSpc>
                        <a:buNone/>
                      </a:pPr>
                      <a:r>
                        <a:rPr lang="en-GB" sz="1300">
                          <a:latin typeface="Aptos" panose="020B0004020202020204" pitchFamily="34" charset="0"/>
                        </a:rPr>
                        <a:t>Name the databases and platforms used. Explain briefly why they were suitable. Include the main filters and one example of how the search was adjusted.</a:t>
                      </a:r>
                    </a:p>
                  </a:txBody>
                  <a:tcPr marL="55025" marR="55025" marT="27513" marB="27513" anchor="ctr"/>
                </a:tc>
                <a:extLst>
                  <a:ext uri="{0D108BD9-81ED-4DB2-BD59-A6C34878D82A}">
                    <a16:rowId xmlns:a16="http://schemas.microsoft.com/office/drawing/2014/main" val="1808512352"/>
                  </a:ext>
                </a:extLst>
              </a:tr>
              <a:tr h="989840">
                <a:tc>
                  <a:txBody>
                    <a:bodyPr/>
                    <a:lstStyle/>
                    <a:p>
                      <a:pPr algn="l">
                        <a:buNone/>
                      </a:pPr>
                      <a:r>
                        <a:rPr lang="en-GB" sz="1300" dirty="0">
                          <a:latin typeface="Aptos" panose="020B0004020202020204" pitchFamily="34" charset="0"/>
                        </a:rPr>
                        <a:t>Workbook evidence</a:t>
                      </a:r>
                    </a:p>
                  </a:txBody>
                  <a:tcPr marL="55025" marR="55025" marT="27513" marB="27513" anchor="ctr"/>
                </a:tc>
                <a:tc>
                  <a:txBody>
                    <a:bodyPr/>
                    <a:lstStyle/>
                    <a:p>
                      <a:pPr algn="l">
                        <a:buNone/>
                      </a:pPr>
                      <a:r>
                        <a:rPr lang="en-GB" sz="1300" dirty="0">
                          <a:latin typeface="Aptos" panose="020B0004020202020204" pitchFamily="34" charset="0"/>
                        </a:rPr>
                        <a:t>04 Visual</a:t>
                      </a:r>
                    </a:p>
                  </a:txBody>
                  <a:tcPr marL="55025" marR="55025" marT="27513" marB="27513" anchor="ctr"/>
                </a:tc>
                <a:tc>
                  <a:txBody>
                    <a:bodyPr/>
                    <a:lstStyle/>
                    <a:p>
                      <a:pPr>
                        <a:lnSpc>
                          <a:spcPct val="150000"/>
                        </a:lnSpc>
                        <a:buNone/>
                      </a:pPr>
                      <a:r>
                        <a:rPr lang="en-GB" sz="1300" dirty="0">
                          <a:latin typeface="Aptos" panose="020B0004020202020204" pitchFamily="34" charset="0"/>
                        </a:rPr>
                        <a:t>Include a readable screenshot, table or simple diagram showing part of the research process. Add a title or caption explaining what the visual demonstrates.</a:t>
                      </a:r>
                    </a:p>
                  </a:txBody>
                  <a:tcPr marL="55025" marR="55025" marT="27513" marB="27513" anchor="ctr"/>
                </a:tc>
                <a:extLst>
                  <a:ext uri="{0D108BD9-81ED-4DB2-BD59-A6C34878D82A}">
                    <a16:rowId xmlns:a16="http://schemas.microsoft.com/office/drawing/2014/main" val="4280561848"/>
                  </a:ext>
                </a:extLst>
              </a:tr>
            </a:tbl>
          </a:graphicData>
        </a:graphic>
      </p:graphicFrame>
    </p:spTree>
    <p:extLst>
      <p:ext uri="{BB962C8B-B14F-4D97-AF65-F5344CB8AC3E}">
        <p14:creationId xmlns:p14="http://schemas.microsoft.com/office/powerpoint/2010/main" val="94700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P spid="3" grpId="0" animBg="1"/>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0B339E-BE5F-4F9A-1FA2-8CB2D8DDCD3F}"/>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1BB0E793-065D-A89F-E3CF-433E635F2214}"/>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520879CE-7869-8CB8-56B4-12BBB64FB4D6}"/>
              </a:ext>
            </a:extLst>
          </p:cNvPr>
          <p:cNvSpPr txBox="1">
            <a:spLocks/>
          </p:cNvSpPr>
          <p:nvPr/>
        </p:nvSpPr>
        <p:spPr>
          <a:xfrm>
            <a:off x="355599" y="123993"/>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a:t>
            </a:r>
            <a:r>
              <a:rPr lang="en-GB" sz="3200" b="1" dirty="0">
                <a:latin typeface="Aptos" panose="020B0004020202020204" pitchFamily="34" charset="0"/>
              </a:rPr>
              <a:t>Linking Chapter 3 and the Academic Methods Poster Continued…</a:t>
            </a:r>
            <a:endParaRPr lang="en-GB" sz="3200" dirty="0">
              <a:latin typeface="Aptos" panose="020B0004020202020204" pitchFamily="34" charset="0"/>
            </a:endParaRPr>
          </a:p>
        </p:txBody>
      </p:sp>
      <p:graphicFrame>
        <p:nvGraphicFramePr>
          <p:cNvPr id="3" name="Table 2">
            <a:extLst>
              <a:ext uri="{FF2B5EF4-FFF2-40B4-BE49-F238E27FC236}">
                <a16:creationId xmlns:a16="http://schemas.microsoft.com/office/drawing/2014/main" id="{5A35F109-D555-E966-3DE5-E42C9AC46740}"/>
              </a:ext>
            </a:extLst>
          </p:cNvPr>
          <p:cNvGraphicFramePr>
            <a:graphicFrameLocks noGrp="1"/>
          </p:cNvGraphicFramePr>
          <p:nvPr>
            <p:extLst>
              <p:ext uri="{D42A27DB-BD31-4B8C-83A1-F6EECF244321}">
                <p14:modId xmlns:p14="http://schemas.microsoft.com/office/powerpoint/2010/main" val="2621110437"/>
              </p:ext>
            </p:extLst>
          </p:nvPr>
        </p:nvGraphicFramePr>
        <p:xfrm>
          <a:off x="548640" y="1745638"/>
          <a:ext cx="11043917" cy="4275563"/>
        </p:xfrm>
        <a:graphic>
          <a:graphicData uri="http://schemas.openxmlformats.org/drawingml/2006/table">
            <a:tbl>
              <a:tblPr>
                <a:tableStyleId>{5C22544A-7EE6-4342-B048-85BDC9FD1C3A}</a:tableStyleId>
              </a:tblPr>
              <a:tblGrid>
                <a:gridCol w="2224911">
                  <a:extLst>
                    <a:ext uri="{9D8B030D-6E8A-4147-A177-3AD203B41FA5}">
                      <a16:colId xmlns:a16="http://schemas.microsoft.com/office/drawing/2014/main" val="1475661685"/>
                    </a:ext>
                  </a:extLst>
                </a:gridCol>
                <a:gridCol w="1996567">
                  <a:extLst>
                    <a:ext uri="{9D8B030D-6E8A-4147-A177-3AD203B41FA5}">
                      <a16:colId xmlns:a16="http://schemas.microsoft.com/office/drawing/2014/main" val="972580424"/>
                    </a:ext>
                  </a:extLst>
                </a:gridCol>
                <a:gridCol w="6822439">
                  <a:extLst>
                    <a:ext uri="{9D8B030D-6E8A-4147-A177-3AD203B41FA5}">
                      <a16:colId xmlns:a16="http://schemas.microsoft.com/office/drawing/2014/main" val="1733145638"/>
                    </a:ext>
                  </a:extLst>
                </a:gridCol>
              </a:tblGrid>
              <a:tr h="469140">
                <a:tc>
                  <a:txBody>
                    <a:bodyPr/>
                    <a:lstStyle/>
                    <a:p>
                      <a:pPr algn="ctr">
                        <a:buNone/>
                      </a:pPr>
                      <a:r>
                        <a:rPr lang="en-GB" sz="1300" b="1">
                          <a:solidFill>
                            <a:schemeClr val="bg1"/>
                          </a:solidFill>
                          <a:latin typeface="Aptos" panose="020B0004020202020204" pitchFamily="34" charset="0"/>
                        </a:rPr>
                        <a:t>Chapter 3 section</a:t>
                      </a:r>
                    </a:p>
                  </a:txBody>
                  <a:tcPr marL="40187" marR="40187" marT="20093" marB="20093" anchor="ctr">
                    <a:solidFill>
                      <a:srgbClr val="3D67B1"/>
                    </a:solidFill>
                  </a:tcPr>
                </a:tc>
                <a:tc>
                  <a:txBody>
                    <a:bodyPr/>
                    <a:lstStyle/>
                    <a:p>
                      <a:pPr algn="ctr">
                        <a:buNone/>
                      </a:pPr>
                      <a:r>
                        <a:rPr lang="en-GB" sz="1300" b="1">
                          <a:solidFill>
                            <a:schemeClr val="bg1"/>
                          </a:solidFill>
                          <a:latin typeface="Aptos" panose="020B0004020202020204" pitchFamily="34" charset="0"/>
                        </a:rPr>
                        <a:t>Poster section</a:t>
                      </a:r>
                    </a:p>
                  </a:txBody>
                  <a:tcPr marL="40187" marR="40187" marT="20093" marB="20093" anchor="ctr">
                    <a:solidFill>
                      <a:srgbClr val="3D67B1"/>
                    </a:solidFill>
                  </a:tcPr>
                </a:tc>
                <a:tc>
                  <a:txBody>
                    <a:bodyPr/>
                    <a:lstStyle/>
                    <a:p>
                      <a:pPr algn="ctr">
                        <a:buNone/>
                      </a:pPr>
                      <a:r>
                        <a:rPr lang="en-GB" sz="1300" b="1" dirty="0">
                          <a:solidFill>
                            <a:schemeClr val="bg1"/>
                          </a:solidFill>
                          <a:latin typeface="Aptos" panose="020B0004020202020204" pitchFamily="34" charset="0"/>
                        </a:rPr>
                        <a:t>What to include on the poster</a:t>
                      </a:r>
                    </a:p>
                  </a:txBody>
                  <a:tcPr marL="40187" marR="40187" marT="20093" marB="20093" anchor="ctr">
                    <a:solidFill>
                      <a:srgbClr val="3D67B1"/>
                    </a:solidFill>
                  </a:tcPr>
                </a:tc>
                <a:extLst>
                  <a:ext uri="{0D108BD9-81ED-4DB2-BD59-A6C34878D82A}">
                    <a16:rowId xmlns:a16="http://schemas.microsoft.com/office/drawing/2014/main" val="2536562833"/>
                  </a:ext>
                </a:extLst>
              </a:tr>
              <a:tr h="967736">
                <a:tc>
                  <a:txBody>
                    <a:bodyPr/>
                    <a:lstStyle/>
                    <a:p>
                      <a:pPr>
                        <a:lnSpc>
                          <a:spcPct val="150000"/>
                        </a:lnSpc>
                        <a:buNone/>
                      </a:pPr>
                      <a:r>
                        <a:rPr lang="en-GB" sz="1300">
                          <a:latin typeface="Aptos" panose="020B0004020202020204" pitchFamily="34" charset="0"/>
                        </a:rPr>
                        <a:t>3.4 Research Validation and 3.6 Analysing Research</a:t>
                      </a:r>
                    </a:p>
                  </a:txBody>
                  <a:tcPr marL="40187" marR="40187" marT="20093" marB="20093" anchor="ctr"/>
                </a:tc>
                <a:tc>
                  <a:txBody>
                    <a:bodyPr/>
                    <a:lstStyle/>
                    <a:p>
                      <a:pPr>
                        <a:lnSpc>
                          <a:spcPct val="150000"/>
                        </a:lnSpc>
                        <a:buNone/>
                      </a:pPr>
                      <a:r>
                        <a:rPr lang="en-GB" sz="1300">
                          <a:latin typeface="Aptos" panose="020B0004020202020204" pitchFamily="34" charset="0"/>
                        </a:rPr>
                        <a:t>05 Research Validation and Analysis</a:t>
                      </a:r>
                    </a:p>
                  </a:txBody>
                  <a:tcPr marL="40187" marR="40187" marT="20093" marB="20093" anchor="ctr"/>
                </a:tc>
                <a:tc>
                  <a:txBody>
                    <a:bodyPr/>
                    <a:lstStyle/>
                    <a:p>
                      <a:pPr>
                        <a:lnSpc>
                          <a:spcPct val="150000"/>
                        </a:lnSpc>
                        <a:buNone/>
                      </a:pPr>
                      <a:r>
                        <a:rPr lang="en-GB" sz="1300" dirty="0">
                          <a:latin typeface="Aptos" panose="020B0004020202020204" pitchFamily="34" charset="0"/>
                        </a:rPr>
                        <a:t>Explain that 10 sources were evaluated using CRAAP. State how the strongest five were selected using quality, relevance and usefulness. Briefly explain how Stages 2 and 3 helped identify keywords, codes and possible themes. Include one short example.</a:t>
                      </a:r>
                    </a:p>
                  </a:txBody>
                  <a:tcPr marL="40187" marR="40187" marT="20093" marB="20093" anchor="ctr"/>
                </a:tc>
                <a:extLst>
                  <a:ext uri="{0D108BD9-81ED-4DB2-BD59-A6C34878D82A}">
                    <a16:rowId xmlns:a16="http://schemas.microsoft.com/office/drawing/2014/main" val="1597647487"/>
                  </a:ext>
                </a:extLst>
              </a:tr>
              <a:tr h="967736">
                <a:tc>
                  <a:txBody>
                    <a:bodyPr/>
                    <a:lstStyle/>
                    <a:p>
                      <a:pPr>
                        <a:lnSpc>
                          <a:spcPct val="150000"/>
                        </a:lnSpc>
                        <a:buNone/>
                      </a:pPr>
                      <a:r>
                        <a:rPr lang="en-GB" sz="1300">
                          <a:latin typeface="Aptos" panose="020B0004020202020204" pitchFamily="34" charset="0"/>
                        </a:rPr>
                        <a:t>3.5 Inclusion and Exclusion Criteria</a:t>
                      </a:r>
                    </a:p>
                  </a:txBody>
                  <a:tcPr marL="40187" marR="40187" marT="20093" marB="20093" anchor="ctr"/>
                </a:tc>
                <a:tc>
                  <a:txBody>
                    <a:bodyPr/>
                    <a:lstStyle/>
                    <a:p>
                      <a:pPr>
                        <a:lnSpc>
                          <a:spcPct val="150000"/>
                        </a:lnSpc>
                        <a:buNone/>
                      </a:pPr>
                      <a:r>
                        <a:rPr lang="en-GB" sz="1300">
                          <a:latin typeface="Aptos" panose="020B0004020202020204" pitchFamily="34" charset="0"/>
                        </a:rPr>
                        <a:t>06 Inclusion Criteria</a:t>
                      </a:r>
                    </a:p>
                  </a:txBody>
                  <a:tcPr marL="40187" marR="40187" marT="20093" marB="20093" anchor="ctr"/>
                </a:tc>
                <a:tc>
                  <a:txBody>
                    <a:bodyPr/>
                    <a:lstStyle/>
                    <a:p>
                      <a:pPr>
                        <a:lnSpc>
                          <a:spcPct val="150000"/>
                        </a:lnSpc>
                        <a:buNone/>
                      </a:pPr>
                      <a:r>
                        <a:rPr lang="en-GB" sz="1300">
                          <a:latin typeface="Aptos" panose="020B0004020202020204" pitchFamily="34" charset="0"/>
                        </a:rPr>
                        <a:t>List the main rules used to include sources. These might cover publication date, language, source type, population, country, setting and relevance to the research aim. Briefly explain why these rules were appropriate.</a:t>
                      </a:r>
                    </a:p>
                  </a:txBody>
                  <a:tcPr marL="40187" marR="40187" marT="20093" marB="20093" anchor="ctr"/>
                </a:tc>
                <a:extLst>
                  <a:ext uri="{0D108BD9-81ED-4DB2-BD59-A6C34878D82A}">
                    <a16:rowId xmlns:a16="http://schemas.microsoft.com/office/drawing/2014/main" val="19961779"/>
                  </a:ext>
                </a:extLst>
              </a:tr>
              <a:tr h="967736">
                <a:tc>
                  <a:txBody>
                    <a:bodyPr/>
                    <a:lstStyle/>
                    <a:p>
                      <a:pPr>
                        <a:lnSpc>
                          <a:spcPct val="150000"/>
                        </a:lnSpc>
                        <a:buNone/>
                      </a:pPr>
                      <a:r>
                        <a:rPr lang="en-GB" sz="1300">
                          <a:latin typeface="Aptos" panose="020B0004020202020204" pitchFamily="34" charset="0"/>
                        </a:rPr>
                        <a:t>3.5 Inclusion and Exclusion Criteria</a:t>
                      </a:r>
                    </a:p>
                  </a:txBody>
                  <a:tcPr marL="40187" marR="40187" marT="20093" marB="20093" anchor="ctr"/>
                </a:tc>
                <a:tc>
                  <a:txBody>
                    <a:bodyPr/>
                    <a:lstStyle/>
                    <a:p>
                      <a:pPr>
                        <a:lnSpc>
                          <a:spcPct val="150000"/>
                        </a:lnSpc>
                        <a:buNone/>
                      </a:pPr>
                      <a:r>
                        <a:rPr lang="en-GB" sz="1300">
                          <a:latin typeface="Aptos" panose="020B0004020202020204" pitchFamily="34" charset="0"/>
                        </a:rPr>
                        <a:t>07 Exclusion Criteria</a:t>
                      </a:r>
                    </a:p>
                  </a:txBody>
                  <a:tcPr marL="40187" marR="40187" marT="20093" marB="20093" anchor="ctr"/>
                </a:tc>
                <a:tc>
                  <a:txBody>
                    <a:bodyPr/>
                    <a:lstStyle/>
                    <a:p>
                      <a:pPr>
                        <a:lnSpc>
                          <a:spcPct val="150000"/>
                        </a:lnSpc>
                        <a:buNone/>
                      </a:pPr>
                      <a:r>
                        <a:rPr lang="en-GB" sz="1300">
                          <a:latin typeface="Aptos" panose="020B0004020202020204" pitchFamily="34" charset="0"/>
                        </a:rPr>
                        <a:t>List the main reasons for excluding sources. These might include the wrong population, unsuitable context, outdated evidence, opinion-based information, duplicate evidence or information that did not answer the research question.</a:t>
                      </a:r>
                    </a:p>
                  </a:txBody>
                  <a:tcPr marL="40187" marR="40187" marT="20093" marB="20093" anchor="ctr"/>
                </a:tc>
                <a:extLst>
                  <a:ext uri="{0D108BD9-81ED-4DB2-BD59-A6C34878D82A}">
                    <a16:rowId xmlns:a16="http://schemas.microsoft.com/office/drawing/2014/main" val="1678512672"/>
                  </a:ext>
                </a:extLst>
              </a:tr>
              <a:tr h="835772">
                <a:tc>
                  <a:txBody>
                    <a:bodyPr/>
                    <a:lstStyle/>
                    <a:p>
                      <a:pPr>
                        <a:lnSpc>
                          <a:spcPct val="150000"/>
                        </a:lnSpc>
                        <a:buNone/>
                      </a:pPr>
                      <a:r>
                        <a:rPr lang="en-GB" sz="1300">
                          <a:latin typeface="Aptos" panose="020B0004020202020204" pitchFamily="34" charset="0"/>
                        </a:rPr>
                        <a:t>3.7 Ethical Considerations</a:t>
                      </a:r>
                    </a:p>
                  </a:txBody>
                  <a:tcPr marL="40187" marR="40187" marT="20093" marB="20093" anchor="ctr"/>
                </a:tc>
                <a:tc>
                  <a:txBody>
                    <a:bodyPr/>
                    <a:lstStyle/>
                    <a:p>
                      <a:pPr>
                        <a:lnSpc>
                          <a:spcPct val="150000"/>
                        </a:lnSpc>
                        <a:buNone/>
                      </a:pPr>
                      <a:r>
                        <a:rPr lang="en-GB" sz="1300">
                          <a:latin typeface="Aptos" panose="020B0004020202020204" pitchFamily="34" charset="0"/>
                        </a:rPr>
                        <a:t>08 Ethical Considerations</a:t>
                      </a:r>
                    </a:p>
                  </a:txBody>
                  <a:tcPr marL="40187" marR="40187" marT="20093" marB="20093" anchor="ctr"/>
                </a:tc>
                <a:tc>
                  <a:txBody>
                    <a:bodyPr/>
                    <a:lstStyle/>
                    <a:p>
                      <a:pPr>
                        <a:lnSpc>
                          <a:spcPct val="150000"/>
                        </a:lnSpc>
                        <a:buNone/>
                      </a:pPr>
                      <a:r>
                        <a:rPr lang="en-GB" sz="1300" dirty="0">
                          <a:latin typeface="Aptos" panose="020B0004020202020204" pitchFamily="34" charset="0"/>
                        </a:rPr>
                        <a:t>Confirm that the project used secondary research and did not collect primary data. Explain how accurate paraphrasing, Harvard referencing and fair presentation of evidence supported academic integrity.</a:t>
                      </a:r>
                    </a:p>
                  </a:txBody>
                  <a:tcPr marL="40187" marR="40187" marT="20093" marB="20093" anchor="ctr"/>
                </a:tc>
                <a:extLst>
                  <a:ext uri="{0D108BD9-81ED-4DB2-BD59-A6C34878D82A}">
                    <a16:rowId xmlns:a16="http://schemas.microsoft.com/office/drawing/2014/main" val="148608597"/>
                  </a:ext>
                </a:extLst>
              </a:tr>
            </a:tbl>
          </a:graphicData>
        </a:graphic>
      </p:graphicFrame>
    </p:spTree>
    <p:extLst>
      <p:ext uri="{BB962C8B-B14F-4D97-AF65-F5344CB8AC3E}">
        <p14:creationId xmlns:p14="http://schemas.microsoft.com/office/powerpoint/2010/main" val="355611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EC27076-2BE9-6CBE-BB66-B68422DC6031}"/>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8BF4118-FF7E-B876-E5C7-8C745533A6C0}"/>
              </a:ext>
            </a:extLst>
          </p:cNvPr>
          <p:cNvSpPr>
            <a:spLocks noGrp="1"/>
          </p:cNvSpPr>
          <p:nvPr>
            <p:ph type="title" idx="4294967295"/>
          </p:nvPr>
        </p:nvSpPr>
        <p:spPr>
          <a:xfrm>
            <a:off x="355593" y="-136291"/>
            <a:ext cx="11480800" cy="1325562"/>
          </a:xfrm>
        </p:spPr>
        <p:txBody>
          <a:bodyPr>
            <a:normAutofit/>
          </a:bodyPr>
          <a:lstStyle/>
          <a:p>
            <a:pPr algn="ctr"/>
            <a:r>
              <a:rPr lang="en-GB" sz="3200" dirty="0">
                <a:latin typeface="Aptos" panose="020B0004020202020204" pitchFamily="34" charset="0"/>
              </a:rPr>
              <a:t>🎨 </a:t>
            </a:r>
            <a:r>
              <a:rPr lang="en-GB" sz="3200" b="1" dirty="0">
                <a:latin typeface="Aptos" panose="020B0004020202020204" pitchFamily="34" charset="0"/>
              </a:rPr>
              <a:t>Finalising Your Academic Methods Poster</a:t>
            </a:r>
          </a:p>
        </p:txBody>
      </p:sp>
      <p:sp>
        <p:nvSpPr>
          <p:cNvPr id="4" name="Rectangle 1">
            <a:extLst>
              <a:ext uri="{FF2B5EF4-FFF2-40B4-BE49-F238E27FC236}">
                <a16:creationId xmlns:a16="http://schemas.microsoft.com/office/drawing/2014/main" id="{BC458D58-5CA1-61E7-50A5-E5375B1D5858}"/>
              </a:ext>
            </a:extLst>
          </p:cNvPr>
          <p:cNvSpPr>
            <a:spLocks noGrp="1" noChangeArrowheads="1"/>
          </p:cNvSpPr>
          <p:nvPr>
            <p:ph idx="4294967295"/>
          </p:nvPr>
        </p:nvSpPr>
        <p:spPr bwMode="auto">
          <a:xfrm>
            <a:off x="655630" y="842507"/>
            <a:ext cx="10880725" cy="12260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ctr">
              <a:lnSpc>
                <a:spcPct val="150000"/>
              </a:lnSpc>
              <a:buNone/>
            </a:pPr>
            <a:r>
              <a:rPr lang="en-GB" sz="1500" dirty="0">
                <a:latin typeface="Aptos" panose="020B0004020202020204" pitchFamily="34" charset="0"/>
              </a:rPr>
              <a:t>Your </a:t>
            </a:r>
            <a:r>
              <a:rPr lang="en-GB" sz="1500" b="1" dirty="0">
                <a:latin typeface="Aptos" panose="020B0004020202020204" pitchFamily="34" charset="0"/>
              </a:rPr>
              <a:t>Academic Methods Poster</a:t>
            </a:r>
            <a:r>
              <a:rPr lang="en-GB" sz="1500" dirty="0">
                <a:latin typeface="Aptos" panose="020B0004020202020204" pitchFamily="34" charset="0"/>
              </a:rPr>
              <a:t> is a visual summary of how you carried out your research. It brings together key information from Chapter 3 and shows that your work is well-planned, systematic, and ethical.</a:t>
            </a:r>
          </a:p>
          <a:p>
            <a:pPr marL="0" indent="0" algn="ctr">
              <a:lnSpc>
                <a:spcPct val="150000"/>
              </a:lnSpc>
              <a:buNone/>
            </a:pPr>
            <a:r>
              <a:rPr lang="en-GB" sz="1500" dirty="0">
                <a:latin typeface="Aptos" panose="020B0004020202020204" pitchFamily="34" charset="0"/>
              </a:rPr>
              <a:t>Before you submit, let’s make sure each section is clear, complete, and relevant to your research question.</a:t>
            </a:r>
          </a:p>
        </p:txBody>
      </p:sp>
      <p:graphicFrame>
        <p:nvGraphicFramePr>
          <p:cNvPr id="7" name="Diagram 6">
            <a:extLst>
              <a:ext uri="{FF2B5EF4-FFF2-40B4-BE49-F238E27FC236}">
                <a16:creationId xmlns:a16="http://schemas.microsoft.com/office/drawing/2014/main" id="{EA73A3C4-9D8C-3A39-574E-9F167002C289}"/>
              </a:ext>
            </a:extLst>
          </p:cNvPr>
          <p:cNvGraphicFramePr/>
          <p:nvPr>
            <p:extLst>
              <p:ext uri="{D42A27DB-BD31-4B8C-83A1-F6EECF244321}">
                <p14:modId xmlns:p14="http://schemas.microsoft.com/office/powerpoint/2010/main" val="1637606483"/>
              </p:ext>
            </p:extLst>
          </p:nvPr>
        </p:nvGraphicFramePr>
        <p:xfrm>
          <a:off x="355593" y="1997428"/>
          <a:ext cx="11327323" cy="4152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1495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1000"/>
                                        <p:tgtEl>
                                          <p:spTgt spid="4">
                                            <p:txEl>
                                              <p:pRg st="0" end="0"/>
                                            </p:txEl>
                                          </p:spTgt>
                                        </p:tgtEl>
                                      </p:cBhvr>
                                    </p:animEffect>
                                    <p:anim calcmode="lin" valueType="num">
                                      <p:cBhvr>
                                        <p:cTn id="1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1000"/>
                                        <p:tgtEl>
                                          <p:spTgt spid="4">
                                            <p:txEl>
                                              <p:pRg st="1" end="1"/>
                                            </p:txEl>
                                          </p:spTgt>
                                        </p:tgtEl>
                                      </p:cBhvr>
                                    </p:animEffect>
                                    <p:anim calcmode="lin" valueType="num">
                                      <p:cBhvr>
                                        <p:cTn id="2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7">
                                            <p:graphicEl>
                                              <a:dgm id="{75682922-E7CA-416B-BD01-C5E277512949}"/>
                                            </p:graphicEl>
                                          </p:spTgt>
                                        </p:tgtEl>
                                        <p:attrNameLst>
                                          <p:attrName>style.visibility</p:attrName>
                                        </p:attrNameLst>
                                      </p:cBhvr>
                                      <p:to>
                                        <p:strVal val="visible"/>
                                      </p:to>
                                    </p:set>
                                    <p:animEffect transition="in" filter="wipe(left)">
                                      <p:cBhvr>
                                        <p:cTn id="26" dur="500"/>
                                        <p:tgtEl>
                                          <p:spTgt spid="7">
                                            <p:graphicEl>
                                              <a:dgm id="{75682922-E7CA-416B-BD01-C5E277512949}"/>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7">
                                            <p:graphicEl>
                                              <a:dgm id="{31E7A825-8947-4C2C-A22C-8239458BEFBD}"/>
                                            </p:graphicEl>
                                          </p:spTgt>
                                        </p:tgtEl>
                                        <p:attrNameLst>
                                          <p:attrName>style.visibility</p:attrName>
                                        </p:attrNameLst>
                                      </p:cBhvr>
                                      <p:to>
                                        <p:strVal val="visible"/>
                                      </p:to>
                                    </p:set>
                                    <p:animEffect transition="in" filter="wipe(left)">
                                      <p:cBhvr>
                                        <p:cTn id="31" dur="500"/>
                                        <p:tgtEl>
                                          <p:spTgt spid="7">
                                            <p:graphicEl>
                                              <a:dgm id="{31E7A825-8947-4C2C-A22C-8239458BEFBD}"/>
                                            </p:graphicEl>
                                          </p:spTgt>
                                        </p:tgtEl>
                                      </p:cBhvr>
                                    </p:animEffect>
                                  </p:childTnLst>
                                </p:cTn>
                              </p:par>
                              <p:par>
                                <p:cTn id="32" presetID="22" presetClass="entr" presetSubtype="8" fill="hold" grpId="0" nodeType="withEffect">
                                  <p:stCondLst>
                                    <p:cond delay="0"/>
                                  </p:stCondLst>
                                  <p:childTnLst>
                                    <p:set>
                                      <p:cBhvr>
                                        <p:cTn id="33" dur="1" fill="hold">
                                          <p:stCondLst>
                                            <p:cond delay="0"/>
                                          </p:stCondLst>
                                        </p:cTn>
                                        <p:tgtEl>
                                          <p:spTgt spid="7">
                                            <p:graphicEl>
                                              <a:dgm id="{A40BC7B2-2023-405C-A153-0BEFEF206A5D}"/>
                                            </p:graphicEl>
                                          </p:spTgt>
                                        </p:tgtEl>
                                        <p:attrNameLst>
                                          <p:attrName>style.visibility</p:attrName>
                                        </p:attrNameLst>
                                      </p:cBhvr>
                                      <p:to>
                                        <p:strVal val="visible"/>
                                      </p:to>
                                    </p:set>
                                    <p:animEffect transition="in" filter="wipe(left)">
                                      <p:cBhvr>
                                        <p:cTn id="34" dur="500"/>
                                        <p:tgtEl>
                                          <p:spTgt spid="7">
                                            <p:graphicEl>
                                              <a:dgm id="{A40BC7B2-2023-405C-A153-0BEFEF206A5D}"/>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7">
                                            <p:graphicEl>
                                              <a:dgm id="{A0CBBA3E-98BF-4D74-AAAC-55E3F530931C}"/>
                                            </p:graphicEl>
                                          </p:spTgt>
                                        </p:tgtEl>
                                        <p:attrNameLst>
                                          <p:attrName>style.visibility</p:attrName>
                                        </p:attrNameLst>
                                      </p:cBhvr>
                                      <p:to>
                                        <p:strVal val="visible"/>
                                      </p:to>
                                    </p:set>
                                    <p:animEffect transition="in" filter="wipe(left)">
                                      <p:cBhvr>
                                        <p:cTn id="39" dur="500"/>
                                        <p:tgtEl>
                                          <p:spTgt spid="7">
                                            <p:graphicEl>
                                              <a:dgm id="{A0CBBA3E-98BF-4D74-AAAC-55E3F530931C}"/>
                                            </p:graphicEl>
                                          </p:spTgt>
                                        </p:tgtEl>
                                      </p:cBhvr>
                                    </p:animEffect>
                                  </p:childTnLst>
                                </p:cTn>
                              </p:par>
                              <p:par>
                                <p:cTn id="40" presetID="22" presetClass="entr" presetSubtype="8" fill="hold" grpId="0" nodeType="withEffect">
                                  <p:stCondLst>
                                    <p:cond delay="0"/>
                                  </p:stCondLst>
                                  <p:childTnLst>
                                    <p:set>
                                      <p:cBhvr>
                                        <p:cTn id="41" dur="1" fill="hold">
                                          <p:stCondLst>
                                            <p:cond delay="0"/>
                                          </p:stCondLst>
                                        </p:cTn>
                                        <p:tgtEl>
                                          <p:spTgt spid="7">
                                            <p:graphicEl>
                                              <a:dgm id="{49414D58-186F-414F-AAFA-36281466A585}"/>
                                            </p:graphicEl>
                                          </p:spTgt>
                                        </p:tgtEl>
                                        <p:attrNameLst>
                                          <p:attrName>style.visibility</p:attrName>
                                        </p:attrNameLst>
                                      </p:cBhvr>
                                      <p:to>
                                        <p:strVal val="visible"/>
                                      </p:to>
                                    </p:set>
                                    <p:animEffect transition="in" filter="wipe(left)">
                                      <p:cBhvr>
                                        <p:cTn id="42" dur="500"/>
                                        <p:tgtEl>
                                          <p:spTgt spid="7">
                                            <p:graphicEl>
                                              <a:dgm id="{49414D58-186F-414F-AAFA-36281466A585}"/>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8" fill="hold" grpId="0" nodeType="clickEffect">
                                  <p:stCondLst>
                                    <p:cond delay="0"/>
                                  </p:stCondLst>
                                  <p:childTnLst>
                                    <p:set>
                                      <p:cBhvr>
                                        <p:cTn id="46" dur="1" fill="hold">
                                          <p:stCondLst>
                                            <p:cond delay="0"/>
                                          </p:stCondLst>
                                        </p:cTn>
                                        <p:tgtEl>
                                          <p:spTgt spid="7">
                                            <p:graphicEl>
                                              <a:dgm id="{679B2D57-E138-425B-AA94-92997BA14AEB}"/>
                                            </p:graphicEl>
                                          </p:spTgt>
                                        </p:tgtEl>
                                        <p:attrNameLst>
                                          <p:attrName>style.visibility</p:attrName>
                                        </p:attrNameLst>
                                      </p:cBhvr>
                                      <p:to>
                                        <p:strVal val="visible"/>
                                      </p:to>
                                    </p:set>
                                    <p:animEffect transition="in" filter="wipe(left)">
                                      <p:cBhvr>
                                        <p:cTn id="47" dur="500"/>
                                        <p:tgtEl>
                                          <p:spTgt spid="7">
                                            <p:graphicEl>
                                              <a:dgm id="{679B2D57-E138-425B-AA94-92997BA14AEB}"/>
                                            </p:graphicEl>
                                          </p:spTgt>
                                        </p:tgtEl>
                                      </p:cBhvr>
                                    </p:animEffect>
                                  </p:childTnLst>
                                </p:cTn>
                              </p:par>
                              <p:par>
                                <p:cTn id="48" presetID="22" presetClass="entr" presetSubtype="8" fill="hold" grpId="0" nodeType="withEffect">
                                  <p:stCondLst>
                                    <p:cond delay="0"/>
                                  </p:stCondLst>
                                  <p:childTnLst>
                                    <p:set>
                                      <p:cBhvr>
                                        <p:cTn id="49" dur="1" fill="hold">
                                          <p:stCondLst>
                                            <p:cond delay="0"/>
                                          </p:stCondLst>
                                        </p:cTn>
                                        <p:tgtEl>
                                          <p:spTgt spid="7">
                                            <p:graphicEl>
                                              <a:dgm id="{C76F2D5D-F279-458B-8D14-B870D18FFB7A}"/>
                                            </p:graphicEl>
                                          </p:spTgt>
                                        </p:tgtEl>
                                        <p:attrNameLst>
                                          <p:attrName>style.visibility</p:attrName>
                                        </p:attrNameLst>
                                      </p:cBhvr>
                                      <p:to>
                                        <p:strVal val="visible"/>
                                      </p:to>
                                    </p:set>
                                    <p:animEffect transition="in" filter="wipe(left)">
                                      <p:cBhvr>
                                        <p:cTn id="50" dur="500"/>
                                        <p:tgtEl>
                                          <p:spTgt spid="7">
                                            <p:graphicEl>
                                              <a:dgm id="{C76F2D5D-F279-458B-8D14-B870D18FFB7A}"/>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8" fill="hold" grpId="0" nodeType="clickEffect">
                                  <p:stCondLst>
                                    <p:cond delay="0"/>
                                  </p:stCondLst>
                                  <p:childTnLst>
                                    <p:set>
                                      <p:cBhvr>
                                        <p:cTn id="54" dur="1" fill="hold">
                                          <p:stCondLst>
                                            <p:cond delay="0"/>
                                          </p:stCondLst>
                                        </p:cTn>
                                        <p:tgtEl>
                                          <p:spTgt spid="7">
                                            <p:graphicEl>
                                              <a:dgm id="{98F5B637-914A-4D1D-A4AB-0B475B9E81DF}"/>
                                            </p:graphicEl>
                                          </p:spTgt>
                                        </p:tgtEl>
                                        <p:attrNameLst>
                                          <p:attrName>style.visibility</p:attrName>
                                        </p:attrNameLst>
                                      </p:cBhvr>
                                      <p:to>
                                        <p:strVal val="visible"/>
                                      </p:to>
                                    </p:set>
                                    <p:animEffect transition="in" filter="wipe(left)">
                                      <p:cBhvr>
                                        <p:cTn id="55" dur="500"/>
                                        <p:tgtEl>
                                          <p:spTgt spid="7">
                                            <p:graphicEl>
                                              <a:dgm id="{98F5B637-914A-4D1D-A4AB-0B475B9E81DF}"/>
                                            </p:graphicEl>
                                          </p:spTgt>
                                        </p:tgtEl>
                                      </p:cBhvr>
                                    </p:animEffect>
                                  </p:childTnLst>
                                </p:cTn>
                              </p:par>
                              <p:par>
                                <p:cTn id="56" presetID="22" presetClass="entr" presetSubtype="8" fill="hold" grpId="0" nodeType="withEffect">
                                  <p:stCondLst>
                                    <p:cond delay="0"/>
                                  </p:stCondLst>
                                  <p:childTnLst>
                                    <p:set>
                                      <p:cBhvr>
                                        <p:cTn id="57" dur="1" fill="hold">
                                          <p:stCondLst>
                                            <p:cond delay="0"/>
                                          </p:stCondLst>
                                        </p:cTn>
                                        <p:tgtEl>
                                          <p:spTgt spid="7">
                                            <p:graphicEl>
                                              <a:dgm id="{21615C65-2DF9-4C4F-A52D-7AFCBFE71477}"/>
                                            </p:graphicEl>
                                          </p:spTgt>
                                        </p:tgtEl>
                                        <p:attrNameLst>
                                          <p:attrName>style.visibility</p:attrName>
                                        </p:attrNameLst>
                                      </p:cBhvr>
                                      <p:to>
                                        <p:strVal val="visible"/>
                                      </p:to>
                                    </p:set>
                                    <p:animEffect transition="in" filter="wipe(left)">
                                      <p:cBhvr>
                                        <p:cTn id="58" dur="500"/>
                                        <p:tgtEl>
                                          <p:spTgt spid="7">
                                            <p:graphicEl>
                                              <a:dgm id="{21615C65-2DF9-4C4F-A52D-7AFCBFE71477}"/>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22" presetClass="entr" presetSubtype="8" fill="hold" grpId="0" nodeType="clickEffect">
                                  <p:stCondLst>
                                    <p:cond delay="0"/>
                                  </p:stCondLst>
                                  <p:childTnLst>
                                    <p:set>
                                      <p:cBhvr>
                                        <p:cTn id="62" dur="1" fill="hold">
                                          <p:stCondLst>
                                            <p:cond delay="0"/>
                                          </p:stCondLst>
                                        </p:cTn>
                                        <p:tgtEl>
                                          <p:spTgt spid="7">
                                            <p:graphicEl>
                                              <a:dgm id="{87AB4C0A-8D6F-446E-95DF-E8BCCEA73B05}"/>
                                            </p:graphicEl>
                                          </p:spTgt>
                                        </p:tgtEl>
                                        <p:attrNameLst>
                                          <p:attrName>style.visibility</p:attrName>
                                        </p:attrNameLst>
                                      </p:cBhvr>
                                      <p:to>
                                        <p:strVal val="visible"/>
                                      </p:to>
                                    </p:set>
                                    <p:animEffect transition="in" filter="wipe(left)">
                                      <p:cBhvr>
                                        <p:cTn id="63" dur="500"/>
                                        <p:tgtEl>
                                          <p:spTgt spid="7">
                                            <p:graphicEl>
                                              <a:dgm id="{87AB4C0A-8D6F-446E-95DF-E8BCCEA73B05}"/>
                                            </p:graphicEl>
                                          </p:spTgt>
                                        </p:tgtEl>
                                      </p:cBhvr>
                                    </p:animEffect>
                                  </p:childTnLst>
                                </p:cTn>
                              </p:par>
                              <p:par>
                                <p:cTn id="64" presetID="22" presetClass="entr" presetSubtype="8" fill="hold" grpId="0" nodeType="withEffect">
                                  <p:stCondLst>
                                    <p:cond delay="0"/>
                                  </p:stCondLst>
                                  <p:childTnLst>
                                    <p:set>
                                      <p:cBhvr>
                                        <p:cTn id="65" dur="1" fill="hold">
                                          <p:stCondLst>
                                            <p:cond delay="0"/>
                                          </p:stCondLst>
                                        </p:cTn>
                                        <p:tgtEl>
                                          <p:spTgt spid="7">
                                            <p:graphicEl>
                                              <a:dgm id="{DD6EC964-0B94-446E-AA54-C1DAF9B00FFE}"/>
                                            </p:graphicEl>
                                          </p:spTgt>
                                        </p:tgtEl>
                                        <p:attrNameLst>
                                          <p:attrName>style.visibility</p:attrName>
                                        </p:attrNameLst>
                                      </p:cBhvr>
                                      <p:to>
                                        <p:strVal val="visible"/>
                                      </p:to>
                                    </p:set>
                                    <p:animEffect transition="in" filter="wipe(left)">
                                      <p:cBhvr>
                                        <p:cTn id="66" dur="500"/>
                                        <p:tgtEl>
                                          <p:spTgt spid="7">
                                            <p:graphicEl>
                                              <a:dgm id="{DD6EC964-0B94-446E-AA54-C1DAF9B00FFE}"/>
                                            </p:graphicEl>
                                          </p:spTgt>
                                        </p:tgtEl>
                                      </p:cBhvr>
                                    </p:animEffect>
                                  </p:childTnLst>
                                </p:cTn>
                              </p:par>
                            </p:childTnLst>
                          </p:cTn>
                        </p:par>
                      </p:childTnLst>
                    </p:cTn>
                  </p:par>
                  <p:par>
                    <p:cTn id="67" fill="hold">
                      <p:stCondLst>
                        <p:cond delay="indefinite"/>
                      </p:stCondLst>
                      <p:childTnLst>
                        <p:par>
                          <p:cTn id="68" fill="hold">
                            <p:stCondLst>
                              <p:cond delay="0"/>
                            </p:stCondLst>
                            <p:childTnLst>
                              <p:par>
                                <p:cTn id="69" presetID="22" presetClass="entr" presetSubtype="8" fill="hold" grpId="0" nodeType="clickEffect">
                                  <p:stCondLst>
                                    <p:cond delay="0"/>
                                  </p:stCondLst>
                                  <p:childTnLst>
                                    <p:set>
                                      <p:cBhvr>
                                        <p:cTn id="70" dur="1" fill="hold">
                                          <p:stCondLst>
                                            <p:cond delay="0"/>
                                          </p:stCondLst>
                                        </p:cTn>
                                        <p:tgtEl>
                                          <p:spTgt spid="7">
                                            <p:graphicEl>
                                              <a:dgm id="{BCDB238B-021A-49F3-8291-F9CDEA761CC1}"/>
                                            </p:graphicEl>
                                          </p:spTgt>
                                        </p:tgtEl>
                                        <p:attrNameLst>
                                          <p:attrName>style.visibility</p:attrName>
                                        </p:attrNameLst>
                                      </p:cBhvr>
                                      <p:to>
                                        <p:strVal val="visible"/>
                                      </p:to>
                                    </p:set>
                                    <p:animEffect transition="in" filter="wipe(left)">
                                      <p:cBhvr>
                                        <p:cTn id="71" dur="500"/>
                                        <p:tgtEl>
                                          <p:spTgt spid="7">
                                            <p:graphicEl>
                                              <a:dgm id="{BCDB238B-021A-49F3-8291-F9CDEA761CC1}"/>
                                            </p:graphicEl>
                                          </p:spTgt>
                                        </p:tgtEl>
                                      </p:cBhvr>
                                    </p:animEffect>
                                  </p:childTnLst>
                                </p:cTn>
                              </p:par>
                              <p:par>
                                <p:cTn id="72" presetID="22" presetClass="entr" presetSubtype="8" fill="hold" grpId="0" nodeType="withEffect">
                                  <p:stCondLst>
                                    <p:cond delay="0"/>
                                  </p:stCondLst>
                                  <p:childTnLst>
                                    <p:set>
                                      <p:cBhvr>
                                        <p:cTn id="73" dur="1" fill="hold">
                                          <p:stCondLst>
                                            <p:cond delay="0"/>
                                          </p:stCondLst>
                                        </p:cTn>
                                        <p:tgtEl>
                                          <p:spTgt spid="7">
                                            <p:graphicEl>
                                              <a:dgm id="{5B1ADEDA-919F-48DC-896C-77922D6D760F}"/>
                                            </p:graphicEl>
                                          </p:spTgt>
                                        </p:tgtEl>
                                        <p:attrNameLst>
                                          <p:attrName>style.visibility</p:attrName>
                                        </p:attrNameLst>
                                      </p:cBhvr>
                                      <p:to>
                                        <p:strVal val="visible"/>
                                      </p:to>
                                    </p:set>
                                    <p:animEffect transition="in" filter="wipe(left)">
                                      <p:cBhvr>
                                        <p:cTn id="74" dur="500"/>
                                        <p:tgtEl>
                                          <p:spTgt spid="7">
                                            <p:graphicEl>
                                              <a:dgm id="{5B1ADEDA-919F-48DC-896C-77922D6D760F}"/>
                                            </p:graphicEl>
                                          </p:spTgt>
                                        </p:tgtEl>
                                      </p:cBhvr>
                                    </p:animEffect>
                                  </p:childTnLst>
                                </p:cTn>
                              </p:par>
                            </p:childTnLst>
                          </p:cTn>
                        </p:par>
                      </p:childTnLst>
                    </p:cTn>
                  </p:par>
                  <p:par>
                    <p:cTn id="75" fill="hold">
                      <p:stCondLst>
                        <p:cond delay="indefinite"/>
                      </p:stCondLst>
                      <p:childTnLst>
                        <p:par>
                          <p:cTn id="76" fill="hold">
                            <p:stCondLst>
                              <p:cond delay="0"/>
                            </p:stCondLst>
                            <p:childTnLst>
                              <p:par>
                                <p:cTn id="77" presetID="22" presetClass="entr" presetSubtype="8" fill="hold" grpId="0" nodeType="clickEffect">
                                  <p:stCondLst>
                                    <p:cond delay="0"/>
                                  </p:stCondLst>
                                  <p:childTnLst>
                                    <p:set>
                                      <p:cBhvr>
                                        <p:cTn id="78" dur="1" fill="hold">
                                          <p:stCondLst>
                                            <p:cond delay="0"/>
                                          </p:stCondLst>
                                        </p:cTn>
                                        <p:tgtEl>
                                          <p:spTgt spid="7">
                                            <p:graphicEl>
                                              <a:dgm id="{E3A0193A-2974-4640-90DC-8EF626072946}"/>
                                            </p:graphicEl>
                                          </p:spTgt>
                                        </p:tgtEl>
                                        <p:attrNameLst>
                                          <p:attrName>style.visibility</p:attrName>
                                        </p:attrNameLst>
                                      </p:cBhvr>
                                      <p:to>
                                        <p:strVal val="visible"/>
                                      </p:to>
                                    </p:set>
                                    <p:animEffect transition="in" filter="wipe(left)">
                                      <p:cBhvr>
                                        <p:cTn id="79" dur="500"/>
                                        <p:tgtEl>
                                          <p:spTgt spid="7">
                                            <p:graphicEl>
                                              <a:dgm id="{E3A0193A-2974-4640-90DC-8EF626072946}"/>
                                            </p:graphicEl>
                                          </p:spTgt>
                                        </p:tgtEl>
                                      </p:cBhvr>
                                    </p:animEffect>
                                  </p:childTnLst>
                                </p:cTn>
                              </p:par>
                              <p:par>
                                <p:cTn id="80" presetID="22" presetClass="entr" presetSubtype="8" fill="hold" grpId="0" nodeType="withEffect">
                                  <p:stCondLst>
                                    <p:cond delay="0"/>
                                  </p:stCondLst>
                                  <p:childTnLst>
                                    <p:set>
                                      <p:cBhvr>
                                        <p:cTn id="81" dur="1" fill="hold">
                                          <p:stCondLst>
                                            <p:cond delay="0"/>
                                          </p:stCondLst>
                                        </p:cTn>
                                        <p:tgtEl>
                                          <p:spTgt spid="7">
                                            <p:graphicEl>
                                              <a:dgm id="{8FAF973D-9239-4231-B55D-3A2E72CD2055}"/>
                                            </p:graphicEl>
                                          </p:spTgt>
                                        </p:tgtEl>
                                        <p:attrNameLst>
                                          <p:attrName>style.visibility</p:attrName>
                                        </p:attrNameLst>
                                      </p:cBhvr>
                                      <p:to>
                                        <p:strVal val="visible"/>
                                      </p:to>
                                    </p:set>
                                    <p:animEffect transition="in" filter="wipe(left)">
                                      <p:cBhvr>
                                        <p:cTn id="82" dur="500"/>
                                        <p:tgtEl>
                                          <p:spTgt spid="7">
                                            <p:graphicEl>
                                              <a:dgm id="{8FAF973D-9239-4231-B55D-3A2E72CD205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Graphic spid="7"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2803A3-DE9C-C848-08AE-3D47B3004A60}"/>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80AFC923-B07D-3360-6192-061D0303FFBD}"/>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BDDD2E77-C297-EA5B-0BD2-5FD8B41062BF}"/>
              </a:ext>
            </a:extLst>
          </p:cNvPr>
          <p:cNvSpPr txBox="1">
            <a:spLocks/>
          </p:cNvSpPr>
          <p:nvPr/>
        </p:nvSpPr>
        <p:spPr>
          <a:xfrm>
            <a:off x="355599" y="-33749"/>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a:t>
            </a:r>
            <a:r>
              <a:rPr lang="en-GB" sz="3200" b="1" dirty="0">
                <a:latin typeface="Aptos" panose="020B0004020202020204" pitchFamily="34" charset="0"/>
              </a:rPr>
              <a:t>Let’s Look at Some Poster Examples</a:t>
            </a:r>
          </a:p>
        </p:txBody>
      </p:sp>
      <p:sp>
        <p:nvSpPr>
          <p:cNvPr id="10" name="TextBox 9">
            <a:extLst>
              <a:ext uri="{FF2B5EF4-FFF2-40B4-BE49-F238E27FC236}">
                <a16:creationId xmlns:a16="http://schemas.microsoft.com/office/drawing/2014/main" id="{579DBE7F-21D4-D388-D707-74CE9C9E3A0E}"/>
              </a:ext>
            </a:extLst>
          </p:cNvPr>
          <p:cNvSpPr txBox="1"/>
          <p:nvPr/>
        </p:nvSpPr>
        <p:spPr>
          <a:xfrm>
            <a:off x="355599" y="1014538"/>
            <a:ext cx="11738344" cy="1164871"/>
          </a:xfrm>
          <a:prstGeom prst="rect">
            <a:avLst/>
          </a:prstGeom>
          <a:noFill/>
        </p:spPr>
        <p:txBody>
          <a:bodyPr wrap="square">
            <a:spAutoFit/>
          </a:bodyPr>
          <a:lstStyle/>
          <a:p>
            <a:pPr algn="ctr">
              <a:lnSpc>
                <a:spcPct val="150000"/>
              </a:lnSpc>
            </a:pPr>
            <a:r>
              <a:rPr lang="en-GB" sz="1600" dirty="0">
                <a:latin typeface="Aptos" panose="020B0004020202020204" pitchFamily="34" charset="0"/>
              </a:rPr>
              <a:t>Before moving on, let’s review a few example Academic Methods Posters together.</a:t>
            </a:r>
          </a:p>
          <a:p>
            <a:pPr algn="ctr">
              <a:lnSpc>
                <a:spcPct val="150000"/>
              </a:lnSpc>
            </a:pPr>
            <a:r>
              <a:rPr lang="en-GB" sz="1600" dirty="0">
                <a:latin typeface="Aptos" panose="020B0004020202020204" pitchFamily="34" charset="0"/>
              </a:rPr>
              <a:t>This is a chance to see how different students have interpreted the task and used layout, structure, and language to present their research process visually.</a:t>
            </a:r>
          </a:p>
        </p:txBody>
      </p:sp>
      <p:graphicFrame>
        <p:nvGraphicFramePr>
          <p:cNvPr id="6" name="Diagram 5">
            <a:extLst>
              <a:ext uri="{FF2B5EF4-FFF2-40B4-BE49-F238E27FC236}">
                <a16:creationId xmlns:a16="http://schemas.microsoft.com/office/drawing/2014/main" id="{CF32484D-5F0E-BA57-A783-053022DEA194}"/>
              </a:ext>
            </a:extLst>
          </p:cNvPr>
          <p:cNvGraphicFramePr/>
          <p:nvPr>
            <p:extLst>
              <p:ext uri="{D42A27DB-BD31-4B8C-83A1-F6EECF244321}">
                <p14:modId xmlns:p14="http://schemas.microsoft.com/office/powerpoint/2010/main" val="3549105849"/>
              </p:ext>
            </p:extLst>
          </p:nvPr>
        </p:nvGraphicFramePr>
        <p:xfrm>
          <a:off x="488800" y="1691232"/>
          <a:ext cx="11307431" cy="26999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C46C8258-6778-2098-5D6B-3774A24E1204}"/>
              </a:ext>
            </a:extLst>
          </p:cNvPr>
          <p:cNvSpPr txBox="1"/>
          <p:nvPr/>
        </p:nvSpPr>
        <p:spPr>
          <a:xfrm>
            <a:off x="1093232" y="4174471"/>
            <a:ext cx="10263077" cy="2103484"/>
          </a:xfrm>
          <a:prstGeom prst="roundRect">
            <a:avLst/>
          </a:prstGeom>
          <a:noFill/>
          <a:ln>
            <a:solidFill>
              <a:srgbClr val="004F9F"/>
            </a:solidFill>
          </a:ln>
        </p:spPr>
        <p:txBody>
          <a:bodyPr wrap="square">
            <a:spAutoFit/>
          </a:bodyPr>
          <a:lstStyle/>
          <a:p>
            <a:pPr>
              <a:lnSpc>
                <a:spcPct val="150000"/>
              </a:lnSpc>
              <a:buNone/>
            </a:pPr>
            <a:r>
              <a:rPr lang="en-GB" sz="1600" dirty="0">
                <a:latin typeface="Aptos" panose="020B0004020202020204" pitchFamily="34" charset="0"/>
              </a:rPr>
              <a:t>🔍 </a:t>
            </a:r>
            <a:r>
              <a:rPr lang="en-GB" sz="1600" b="1" dirty="0">
                <a:latin typeface="Aptos" panose="020B0004020202020204" pitchFamily="34" charset="0"/>
              </a:rPr>
              <a:t>Why are we doing this?</a:t>
            </a:r>
            <a:endParaRPr lang="en-GB" sz="1600" dirty="0">
              <a:latin typeface="Aptos" panose="020B0004020202020204" pitchFamily="34" charset="0"/>
            </a:endParaRPr>
          </a:p>
          <a:p>
            <a:pPr>
              <a:lnSpc>
                <a:spcPct val="150000"/>
              </a:lnSpc>
            </a:pPr>
            <a:r>
              <a:rPr lang="en-GB" sz="1600" dirty="0">
                <a:latin typeface="Aptos" panose="020B0004020202020204" pitchFamily="34" charset="0"/>
              </a:rPr>
              <a:t>✅ To see how posters can be formatted and styled differently while still meeting the assessment criteria.</a:t>
            </a:r>
            <a:br>
              <a:rPr lang="en-GB" sz="1600" dirty="0">
                <a:latin typeface="Aptos" panose="020B0004020202020204" pitchFamily="34" charset="0"/>
              </a:rPr>
            </a:br>
            <a:r>
              <a:rPr lang="en-GB" sz="1600" dirty="0">
                <a:latin typeface="Aptos" panose="020B0004020202020204" pitchFamily="34" charset="0"/>
              </a:rPr>
              <a:t>✅ To spot examples of strong explanations, clear referencing, and engaging visuals.</a:t>
            </a:r>
            <a:br>
              <a:rPr lang="en-GB" sz="1600" dirty="0">
                <a:latin typeface="Aptos" panose="020B0004020202020204" pitchFamily="34" charset="0"/>
              </a:rPr>
            </a:br>
            <a:r>
              <a:rPr lang="en-GB" sz="1600" dirty="0">
                <a:latin typeface="Aptos" panose="020B0004020202020204" pitchFamily="34" charset="0"/>
              </a:rPr>
              <a:t>✅ To identify areas that may lack clarity or structure and think about how to improve them.</a:t>
            </a:r>
            <a:br>
              <a:rPr lang="en-GB" sz="1600" dirty="0">
                <a:latin typeface="Aptos" panose="020B0004020202020204" pitchFamily="34" charset="0"/>
              </a:rPr>
            </a:br>
            <a:r>
              <a:rPr lang="en-GB" sz="1600" dirty="0">
                <a:latin typeface="Aptos" panose="020B0004020202020204" pitchFamily="34" charset="0"/>
              </a:rPr>
              <a:t>✅ To reflect on what you want to do (or avoid!) in your own poster.</a:t>
            </a:r>
          </a:p>
        </p:txBody>
      </p:sp>
    </p:spTree>
    <p:extLst>
      <p:ext uri="{BB962C8B-B14F-4D97-AF65-F5344CB8AC3E}">
        <p14:creationId xmlns:p14="http://schemas.microsoft.com/office/powerpoint/2010/main" val="2662465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6">
                                            <p:graphicEl>
                                              <a:dgm id="{631832DD-34CF-473E-96E0-D1FB99C68B55}"/>
                                            </p:graphicEl>
                                          </p:spTgt>
                                        </p:tgtEl>
                                        <p:attrNameLst>
                                          <p:attrName>style.visibility</p:attrName>
                                        </p:attrNameLst>
                                      </p:cBhvr>
                                      <p:to>
                                        <p:strVal val="visible"/>
                                      </p:to>
                                    </p:set>
                                    <p:animEffect transition="in" filter="wipe(left)">
                                      <p:cBhvr>
                                        <p:cTn id="19" dur="500"/>
                                        <p:tgtEl>
                                          <p:spTgt spid="6">
                                            <p:graphicEl>
                                              <a:dgm id="{631832DD-34CF-473E-96E0-D1FB99C68B55}"/>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6">
                                            <p:graphicEl>
                                              <a:dgm id="{71041FC9-03CD-467A-9F82-B2A40BD33B79}"/>
                                            </p:graphicEl>
                                          </p:spTgt>
                                        </p:tgtEl>
                                        <p:attrNameLst>
                                          <p:attrName>style.visibility</p:attrName>
                                        </p:attrNameLst>
                                      </p:cBhvr>
                                      <p:to>
                                        <p:strVal val="visible"/>
                                      </p:to>
                                    </p:set>
                                    <p:animEffect transition="in" filter="wipe(left)">
                                      <p:cBhvr>
                                        <p:cTn id="24" dur="500"/>
                                        <p:tgtEl>
                                          <p:spTgt spid="6">
                                            <p:graphicEl>
                                              <a:dgm id="{71041FC9-03CD-467A-9F82-B2A40BD33B79}"/>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6">
                                            <p:graphicEl>
                                              <a:dgm id="{035697E1-2711-420A-B640-FE90D7060A47}"/>
                                            </p:graphicEl>
                                          </p:spTgt>
                                        </p:tgtEl>
                                        <p:attrNameLst>
                                          <p:attrName>style.visibility</p:attrName>
                                        </p:attrNameLst>
                                      </p:cBhvr>
                                      <p:to>
                                        <p:strVal val="visible"/>
                                      </p:to>
                                    </p:set>
                                    <p:animEffect transition="in" filter="wipe(left)">
                                      <p:cBhvr>
                                        <p:cTn id="29" dur="500"/>
                                        <p:tgtEl>
                                          <p:spTgt spid="6">
                                            <p:graphicEl>
                                              <a:dgm id="{035697E1-2711-420A-B640-FE90D7060A47}"/>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6">
                                            <p:graphicEl>
                                              <a:dgm id="{9FB259E5-6A10-49F1-953C-BCB8DA1E285B}"/>
                                            </p:graphicEl>
                                          </p:spTgt>
                                        </p:tgtEl>
                                        <p:attrNameLst>
                                          <p:attrName>style.visibility</p:attrName>
                                        </p:attrNameLst>
                                      </p:cBhvr>
                                      <p:to>
                                        <p:strVal val="visible"/>
                                      </p:to>
                                    </p:set>
                                    <p:animEffect transition="in" filter="wipe(left)">
                                      <p:cBhvr>
                                        <p:cTn id="34" dur="500"/>
                                        <p:tgtEl>
                                          <p:spTgt spid="6">
                                            <p:graphicEl>
                                              <a:dgm id="{9FB259E5-6A10-49F1-953C-BCB8DA1E285B}"/>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6">
                                            <p:graphicEl>
                                              <a:dgm id="{BFD94201-E174-4F84-985E-3561063BD3E8}"/>
                                            </p:graphicEl>
                                          </p:spTgt>
                                        </p:tgtEl>
                                        <p:attrNameLst>
                                          <p:attrName>style.visibility</p:attrName>
                                        </p:attrNameLst>
                                      </p:cBhvr>
                                      <p:to>
                                        <p:strVal val="visible"/>
                                      </p:to>
                                    </p:set>
                                    <p:animEffect transition="in" filter="wipe(left)">
                                      <p:cBhvr>
                                        <p:cTn id="39" dur="500"/>
                                        <p:tgtEl>
                                          <p:spTgt spid="6">
                                            <p:graphicEl>
                                              <a:dgm id="{BFD94201-E174-4F84-985E-3561063BD3E8}"/>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9"/>
                                        </p:tgtEl>
                                        <p:attrNameLst>
                                          <p:attrName>style.visibility</p:attrName>
                                        </p:attrNameLst>
                                      </p:cBhvr>
                                      <p:to>
                                        <p:strVal val="visible"/>
                                      </p:to>
                                    </p:set>
                                    <p:animEffect transition="in" filter="fade">
                                      <p:cBhvr>
                                        <p:cTn id="44" dur="1000"/>
                                        <p:tgtEl>
                                          <p:spTgt spid="9"/>
                                        </p:tgtEl>
                                      </p:cBhvr>
                                    </p:animEffect>
                                    <p:anim calcmode="lin" valueType="num">
                                      <p:cBhvr>
                                        <p:cTn id="45" dur="1000" fill="hold"/>
                                        <p:tgtEl>
                                          <p:spTgt spid="9"/>
                                        </p:tgtEl>
                                        <p:attrNameLst>
                                          <p:attrName>ppt_x</p:attrName>
                                        </p:attrNameLst>
                                      </p:cBhvr>
                                      <p:tavLst>
                                        <p:tav tm="0">
                                          <p:val>
                                            <p:strVal val="#ppt_x"/>
                                          </p:val>
                                        </p:tav>
                                        <p:tav tm="100000">
                                          <p:val>
                                            <p:strVal val="#ppt_x"/>
                                          </p:val>
                                        </p:tav>
                                      </p:tavLst>
                                    </p:anim>
                                    <p:anim calcmode="lin" valueType="num">
                                      <p:cBhvr>
                                        <p:cTn id="4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Graphic spid="6" grpId="0">
        <p:bldSub>
          <a:bldDgm bld="lvlOne"/>
        </p:bldSub>
      </p:bldGraphic>
      <p:bldP spid="9"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9EF60F3-729C-608E-EDA8-2FCBC45D14CA}"/>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8BA8E536-723B-1596-16FF-CA4C18F9C500}"/>
              </a:ext>
            </a:extLst>
          </p:cNvPr>
          <p:cNvSpPr txBox="1">
            <a:spLocks/>
          </p:cNvSpPr>
          <p:nvPr/>
        </p:nvSpPr>
        <p:spPr>
          <a:xfrm>
            <a:off x="355599" y="-24640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t>📝</a:t>
            </a:r>
            <a:r>
              <a:rPr lang="en-GB" sz="3200" dirty="0">
                <a:latin typeface="Aptos" panose="020B0004020202020204" pitchFamily="34" charset="0"/>
              </a:rPr>
              <a:t>Methods Poster Reminders</a:t>
            </a:r>
          </a:p>
        </p:txBody>
      </p:sp>
      <p:graphicFrame>
        <p:nvGraphicFramePr>
          <p:cNvPr id="8" name="Diagram 7">
            <a:extLst>
              <a:ext uri="{FF2B5EF4-FFF2-40B4-BE49-F238E27FC236}">
                <a16:creationId xmlns:a16="http://schemas.microsoft.com/office/drawing/2014/main" id="{23E8A80A-CA3F-0DB5-1B4D-0DB2014531F0}"/>
              </a:ext>
            </a:extLst>
          </p:cNvPr>
          <p:cNvGraphicFramePr/>
          <p:nvPr>
            <p:extLst>
              <p:ext uri="{D42A27DB-BD31-4B8C-83A1-F6EECF244321}">
                <p14:modId xmlns:p14="http://schemas.microsoft.com/office/powerpoint/2010/main" val="3799103667"/>
              </p:ext>
            </p:extLst>
          </p:nvPr>
        </p:nvGraphicFramePr>
        <p:xfrm>
          <a:off x="176617" y="1632884"/>
          <a:ext cx="11738345" cy="47253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740F4524-85C1-FED2-9CC7-B2C3C2432236}"/>
              </a:ext>
            </a:extLst>
          </p:cNvPr>
          <p:cNvSpPr txBox="1"/>
          <p:nvPr/>
        </p:nvSpPr>
        <p:spPr>
          <a:xfrm>
            <a:off x="355599" y="663663"/>
            <a:ext cx="11738344" cy="830997"/>
          </a:xfrm>
          <a:prstGeom prst="rect">
            <a:avLst/>
          </a:prstGeom>
          <a:noFill/>
        </p:spPr>
        <p:txBody>
          <a:bodyPr wrap="square">
            <a:spAutoFit/>
          </a:bodyPr>
          <a:lstStyle/>
          <a:p>
            <a:pPr algn="ctr"/>
            <a:r>
              <a:rPr lang="en-GB" sz="1600" dirty="0">
                <a:latin typeface="Aptos" panose="020B0004020202020204" pitchFamily="34" charset="0"/>
              </a:rPr>
              <a:t>This slide is a quick summary of everything you need to remember when completing and submitting your Academic Methods Poster. It covers the format, word count, structure, and tips for designing a clear and engaging final product. Use it as a final checklist before submission!</a:t>
            </a:r>
          </a:p>
        </p:txBody>
      </p:sp>
    </p:spTree>
    <p:extLst>
      <p:ext uri="{BB962C8B-B14F-4D97-AF65-F5344CB8AC3E}">
        <p14:creationId xmlns:p14="http://schemas.microsoft.com/office/powerpoint/2010/main" val="331642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graphicEl>
                                              <a:dgm id="{DD8EDAAF-D236-45CC-96AB-51E87A6CEE2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graphicEl>
                                              <a:dgm id="{2C8A4C64-774A-4135-BEB8-F596A55E158C}"/>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graphicEl>
                                              <a:dgm id="{F36D4CF0-A445-4EC0-8E1C-3CAD0C037828}"/>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graphicEl>
                                              <a:dgm id="{7F62054F-1F67-4A3A-ADF2-C083D070C406}"/>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
                                            <p:graphicEl>
                                              <a:dgm id="{9309CD37-4B96-438D-9AE4-F908B10765C0}"/>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graphicEl>
                                              <a:dgm id="{A0E8E0AC-5D95-4600-9577-5AAA3851039F}"/>
                                            </p:graphic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8">
                                            <p:graphicEl>
                                              <a:dgm id="{83B08A75-36FE-4A7C-8CC8-544ED7BD17A3}"/>
                                            </p:graphic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8">
                                            <p:graphicEl>
                                              <a:dgm id="{C6503599-E983-4752-90BC-D801F0EB4FC9}"/>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8">
                                            <p:graphicEl>
                                              <a:dgm id="{0AF8729D-FDEF-425F-B591-A8930EFFA94A}"/>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graphicEl>
                                              <a:dgm id="{21B844E9-C0B6-40AE-A6B4-1F4694379192}"/>
                                            </p:graphic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8">
                                            <p:graphicEl>
                                              <a:dgm id="{8A3CAAF9-6AB0-49C5-B74A-729EA4E3D6CB}"/>
                                            </p:graphic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8">
                                            <p:graphicEl>
                                              <a:dgm id="{2F0EB983-409A-4814-8646-88C383ED1B45}"/>
                                            </p:graphic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8">
                                            <p:graphicEl>
                                              <a:dgm id="{4C40EA77-1574-4A66-A75A-8C92E41AB6C2}"/>
                                            </p:graphic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8">
                                            <p:graphicEl>
                                              <a:dgm id="{9A058E63-A24B-410F-A5C4-0D7CD4E7552C}"/>
                                            </p:graphicEl>
                                          </p:spTgt>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8">
                                            <p:graphicEl>
                                              <a:dgm id="{F61FB41A-3D76-411B-A83D-4FD2B34F399D}"/>
                                            </p:graphicEl>
                                          </p:spTgt>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8">
                                            <p:graphicEl>
                                              <a:dgm id="{4D559B52-5172-4120-98B6-34593772D99D}"/>
                                            </p:graphicEl>
                                          </p:spTgt>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8">
                                            <p:graphicEl>
                                              <a:dgm id="{E6A46E95-A2BF-420C-A130-245EB0E91A0C}"/>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Graphic spid="8" grpId="0">
        <p:bldSub>
          <a:bldDgm bld="one"/>
        </p:bldSub>
      </p:bldGraphic>
      <p:bldP spid="10"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7C46FD-00D3-22EA-F9AB-F8B7C0964228}"/>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652DCFF4-D421-E2AA-2C4D-05412B7C6B2D}"/>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1026D539-86D4-F2F3-22BA-6B545E14B5B4}"/>
              </a:ext>
            </a:extLst>
          </p:cNvPr>
          <p:cNvSpPr txBox="1">
            <a:spLocks/>
          </p:cNvSpPr>
          <p:nvPr/>
        </p:nvSpPr>
        <p:spPr>
          <a:xfrm>
            <a:off x="355599" y="-7666"/>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a:t>
            </a:r>
            <a:r>
              <a:rPr lang="en-GB" sz="3200" b="1" dirty="0">
                <a:latin typeface="Aptos" panose="020B0004020202020204" pitchFamily="34" charset="0"/>
              </a:rPr>
              <a:t>Wrap-Up: Chapter 3 &amp; Academic Methods Poster</a:t>
            </a:r>
          </a:p>
        </p:txBody>
      </p:sp>
      <p:sp>
        <p:nvSpPr>
          <p:cNvPr id="6" name="TextBox 5">
            <a:extLst>
              <a:ext uri="{FF2B5EF4-FFF2-40B4-BE49-F238E27FC236}">
                <a16:creationId xmlns:a16="http://schemas.microsoft.com/office/drawing/2014/main" id="{86B8E8EA-95A1-4ACC-44CD-4CAA10C1FCF0}"/>
              </a:ext>
            </a:extLst>
          </p:cNvPr>
          <p:cNvSpPr txBox="1"/>
          <p:nvPr/>
        </p:nvSpPr>
        <p:spPr>
          <a:xfrm>
            <a:off x="733646" y="1004799"/>
            <a:ext cx="10462438" cy="1534203"/>
          </a:xfrm>
          <a:prstGeom prst="rect">
            <a:avLst/>
          </a:prstGeom>
          <a:noFill/>
        </p:spPr>
        <p:txBody>
          <a:bodyPr wrap="square">
            <a:spAutoFit/>
          </a:bodyPr>
          <a:lstStyle/>
          <a:p>
            <a:pPr algn="ctr">
              <a:lnSpc>
                <a:spcPct val="150000"/>
              </a:lnSpc>
              <a:buNone/>
            </a:pPr>
            <a:r>
              <a:rPr lang="en-GB" sz="1600" dirty="0">
                <a:latin typeface="Aptos" panose="020B0004020202020204" pitchFamily="34" charset="0"/>
              </a:rPr>
              <a:t>🎉 </a:t>
            </a:r>
            <a:r>
              <a:rPr lang="en-GB" sz="1600" b="1" dirty="0">
                <a:latin typeface="Aptos" panose="020B0004020202020204" pitchFamily="34" charset="0"/>
              </a:rPr>
              <a:t>Great work! You’ve made excellent progress in developing your Chapter 3 content and finalising your Academic Methods Poster.</a:t>
            </a:r>
            <a:endParaRPr lang="en-GB" sz="1600" dirty="0">
              <a:latin typeface="Aptos" panose="020B0004020202020204" pitchFamily="34" charset="0"/>
            </a:endParaRPr>
          </a:p>
          <a:p>
            <a:pPr algn="ctr">
              <a:lnSpc>
                <a:spcPct val="150000"/>
              </a:lnSpc>
            </a:pPr>
            <a:r>
              <a:rPr lang="en-GB" sz="1600" dirty="0">
                <a:latin typeface="Aptos" panose="020B0004020202020204" pitchFamily="34" charset="0"/>
              </a:rPr>
              <a:t>You’ve taken your research process - from searching for sources to analysing them, and turned it into a clear, well-structured summary that supports your dissertation.</a:t>
            </a:r>
          </a:p>
        </p:txBody>
      </p:sp>
      <p:sp>
        <p:nvSpPr>
          <p:cNvPr id="8" name="TextBox 7">
            <a:extLst>
              <a:ext uri="{FF2B5EF4-FFF2-40B4-BE49-F238E27FC236}">
                <a16:creationId xmlns:a16="http://schemas.microsoft.com/office/drawing/2014/main" id="{8F51186A-77E6-6B11-8986-486161C99115}"/>
              </a:ext>
            </a:extLst>
          </p:cNvPr>
          <p:cNvSpPr txBox="1"/>
          <p:nvPr/>
        </p:nvSpPr>
        <p:spPr>
          <a:xfrm>
            <a:off x="238642" y="3106866"/>
            <a:ext cx="5152066" cy="3009222"/>
          </a:xfrm>
          <a:prstGeom prst="rect">
            <a:avLst/>
          </a:prstGeom>
          <a:noFill/>
        </p:spPr>
        <p:txBody>
          <a:bodyPr wrap="square">
            <a:spAutoFit/>
          </a:bodyPr>
          <a:lstStyle/>
          <a:p>
            <a:pPr>
              <a:lnSpc>
                <a:spcPct val="150000"/>
              </a:lnSpc>
            </a:pPr>
            <a:r>
              <a:rPr lang="en-GB" sz="1600" dirty="0">
                <a:latin typeface="Aptos" panose="020B0004020202020204" pitchFamily="34" charset="0"/>
              </a:rPr>
              <a:t>✅ </a:t>
            </a:r>
            <a:r>
              <a:rPr lang="en-GB" sz="1600" b="1" dirty="0">
                <a:latin typeface="Aptos" panose="020B0004020202020204" pitchFamily="34" charset="0"/>
              </a:rPr>
              <a:t>Clarified your research aim and approach</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Finalised key sections</a:t>
            </a:r>
            <a:r>
              <a:rPr lang="en-GB" sz="1600" dirty="0">
                <a:latin typeface="Aptos" panose="020B0004020202020204" pitchFamily="34" charset="0"/>
              </a:rPr>
              <a:t> of your Academic Methods Poster</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Practised applying your search strategy, filters, and validation criteria</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Linked </a:t>
            </a:r>
            <a:r>
              <a:rPr lang="en-GB" sz="1600" dirty="0">
                <a:latin typeface="Aptos" panose="020B0004020202020204" pitchFamily="34" charset="0"/>
              </a:rPr>
              <a:t>your</a:t>
            </a:r>
            <a:r>
              <a:rPr lang="en-GB" sz="1600" b="1" dirty="0">
                <a:latin typeface="Aptos" panose="020B0004020202020204" pitchFamily="34" charset="0"/>
              </a:rPr>
              <a:t> coding process </a:t>
            </a:r>
            <a:r>
              <a:rPr lang="en-GB" sz="1600" dirty="0">
                <a:latin typeface="Aptos" panose="020B0004020202020204" pitchFamily="34" charset="0"/>
              </a:rPr>
              <a:t>to your </a:t>
            </a:r>
            <a:r>
              <a:rPr lang="en-GB" sz="1600" b="1" dirty="0">
                <a:latin typeface="Aptos" panose="020B0004020202020204" pitchFamily="34" charset="0"/>
              </a:rPr>
              <a:t>emerging themes</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Prepared content </a:t>
            </a:r>
            <a:r>
              <a:rPr lang="en-GB" sz="1600" dirty="0">
                <a:latin typeface="Aptos" panose="020B0004020202020204" pitchFamily="34" charset="0"/>
              </a:rPr>
              <a:t>for your full Chapter 3 write-up</a:t>
            </a:r>
          </a:p>
        </p:txBody>
      </p:sp>
      <p:sp>
        <p:nvSpPr>
          <p:cNvPr id="9" name="TextBox 8">
            <a:extLst>
              <a:ext uri="{FF2B5EF4-FFF2-40B4-BE49-F238E27FC236}">
                <a16:creationId xmlns:a16="http://schemas.microsoft.com/office/drawing/2014/main" id="{EBA52577-2259-343A-24DA-F06939990BC9}"/>
              </a:ext>
            </a:extLst>
          </p:cNvPr>
          <p:cNvSpPr txBox="1"/>
          <p:nvPr/>
        </p:nvSpPr>
        <p:spPr>
          <a:xfrm>
            <a:off x="238642" y="2708979"/>
            <a:ext cx="2434856" cy="338554"/>
          </a:xfrm>
          <a:prstGeom prst="rect">
            <a:avLst/>
          </a:prstGeom>
          <a:noFill/>
        </p:spPr>
        <p:txBody>
          <a:bodyPr wrap="square" rtlCol="0">
            <a:spAutoFit/>
          </a:bodyPr>
          <a:lstStyle/>
          <a:p>
            <a:r>
              <a:rPr lang="en-GB" sz="1600" b="1" dirty="0">
                <a:latin typeface="Aptos" panose="020B0004020202020204" pitchFamily="34" charset="0"/>
              </a:rPr>
              <a:t>Today you have…</a:t>
            </a:r>
          </a:p>
        </p:txBody>
      </p:sp>
      <p:cxnSp>
        <p:nvCxnSpPr>
          <p:cNvPr id="11" name="Straight Connector 10">
            <a:extLst>
              <a:ext uri="{FF2B5EF4-FFF2-40B4-BE49-F238E27FC236}">
                <a16:creationId xmlns:a16="http://schemas.microsoft.com/office/drawing/2014/main" id="{752DA804-E701-6215-92D9-A0A068DE6017}"/>
              </a:ext>
            </a:extLst>
          </p:cNvPr>
          <p:cNvCxnSpPr>
            <a:cxnSpLocks/>
          </p:cNvCxnSpPr>
          <p:nvPr/>
        </p:nvCxnSpPr>
        <p:spPr>
          <a:xfrm>
            <a:off x="5720316" y="2984696"/>
            <a:ext cx="0" cy="3402418"/>
          </a:xfrm>
          <a:prstGeom prst="line">
            <a:avLst/>
          </a:prstGeom>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E6CFB2ED-C630-5BFA-6CF6-79ED01BD30EC}"/>
              </a:ext>
            </a:extLst>
          </p:cNvPr>
          <p:cNvSpPr txBox="1"/>
          <p:nvPr/>
        </p:nvSpPr>
        <p:spPr>
          <a:xfrm>
            <a:off x="6048449" y="2708979"/>
            <a:ext cx="6097772" cy="1903534"/>
          </a:xfrm>
          <a:prstGeom prst="rect">
            <a:avLst/>
          </a:prstGeom>
          <a:noFill/>
        </p:spPr>
        <p:txBody>
          <a:bodyPr wrap="square">
            <a:spAutoFit/>
          </a:bodyPr>
          <a:lstStyle/>
          <a:p>
            <a:pPr>
              <a:lnSpc>
                <a:spcPct val="150000"/>
              </a:lnSpc>
            </a:pPr>
            <a:r>
              <a:rPr lang="en-GB" sz="1600" dirty="0">
                <a:latin typeface="Aptos" panose="020B0004020202020204" pitchFamily="34" charset="0"/>
              </a:rPr>
              <a:t>📘 </a:t>
            </a:r>
            <a:r>
              <a:rPr lang="en-GB" sz="1600" b="1" dirty="0">
                <a:latin typeface="Aptos" panose="020B0004020202020204" pitchFamily="34" charset="0"/>
              </a:rPr>
              <a:t>Next steps:</a:t>
            </a:r>
            <a:br>
              <a:rPr lang="en-GB" sz="1600" dirty="0">
                <a:latin typeface="Aptos" panose="020B0004020202020204" pitchFamily="34" charset="0"/>
              </a:rPr>
            </a:br>
            <a:r>
              <a:rPr lang="en-GB" sz="1600" dirty="0">
                <a:latin typeface="Aptos" panose="020B0004020202020204" pitchFamily="34" charset="0"/>
              </a:rPr>
              <a:t>Use your completed poster and planning notes to begin drafting Chapter 3 in full. Think of the poster as your visual guide, your chapter will simply expand on each part using clear, academic writing.</a:t>
            </a:r>
          </a:p>
        </p:txBody>
      </p:sp>
      <p:sp>
        <p:nvSpPr>
          <p:cNvPr id="15" name="TextBox 14">
            <a:extLst>
              <a:ext uri="{FF2B5EF4-FFF2-40B4-BE49-F238E27FC236}">
                <a16:creationId xmlns:a16="http://schemas.microsoft.com/office/drawing/2014/main" id="{CE1884DF-8546-F548-4CC8-A5C359B73AE2}"/>
              </a:ext>
            </a:extLst>
          </p:cNvPr>
          <p:cNvSpPr txBox="1"/>
          <p:nvPr/>
        </p:nvSpPr>
        <p:spPr>
          <a:xfrm>
            <a:off x="6096000" y="4951217"/>
            <a:ext cx="5740399" cy="1164871"/>
          </a:xfrm>
          <a:prstGeom prst="rect">
            <a:avLst/>
          </a:prstGeom>
          <a:noFill/>
        </p:spPr>
        <p:txBody>
          <a:bodyPr wrap="square">
            <a:spAutoFit/>
          </a:bodyPr>
          <a:lstStyle/>
          <a:p>
            <a:pPr>
              <a:lnSpc>
                <a:spcPct val="150000"/>
              </a:lnSpc>
            </a:pPr>
            <a:r>
              <a:rPr lang="en-GB" sz="1600" dirty="0">
                <a:latin typeface="Aptos" panose="020B0004020202020204" pitchFamily="34" charset="0"/>
              </a:rPr>
              <a:t>🔜 </a:t>
            </a:r>
            <a:r>
              <a:rPr lang="en-GB" sz="1600" i="1" dirty="0">
                <a:latin typeface="Aptos" panose="020B0004020202020204" pitchFamily="34" charset="0"/>
              </a:rPr>
              <a:t>We’ll continue supporting you with Chapter 4 in the next part, digging deeper into structure, style, and how to write critically about your themes.</a:t>
            </a:r>
            <a:endParaRPr lang="en-GB" sz="1600" dirty="0">
              <a:latin typeface="Aptos" panose="020B0004020202020204" pitchFamily="34" charset="0"/>
            </a:endParaRPr>
          </a:p>
        </p:txBody>
      </p:sp>
      <p:cxnSp>
        <p:nvCxnSpPr>
          <p:cNvPr id="18" name="Straight Connector 17">
            <a:extLst>
              <a:ext uri="{FF2B5EF4-FFF2-40B4-BE49-F238E27FC236}">
                <a16:creationId xmlns:a16="http://schemas.microsoft.com/office/drawing/2014/main" id="{8627BD5B-65B6-D106-579C-1401588362B8}"/>
              </a:ext>
            </a:extLst>
          </p:cNvPr>
          <p:cNvCxnSpPr/>
          <p:nvPr/>
        </p:nvCxnSpPr>
        <p:spPr>
          <a:xfrm>
            <a:off x="5756349" y="4685905"/>
            <a:ext cx="6080050"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8256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wipe(up)">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wheel(1)">
                                      <p:cBhvr>
                                        <p:cTn id="32"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9" grpId="0"/>
      <p:bldP spid="13" grpId="0"/>
      <p:bldP spid="15" grpId="0"/>
    </p:bldLst>
  </p:timing>
</p:sld>
</file>

<file path=ppt/theme/theme1.xml><?xml version="1.0" encoding="utf-8"?>
<a:theme xmlns:a="http://schemas.openxmlformats.org/drawingml/2006/main" name="UWTSD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Theme" id="{656A1DC0-EB74-4E82-8102-4E64280E916B}" vid="{C590A3AD-3609-44E1-83BE-94B3E2C30253}"/>
    </a:ext>
  </a:extLst>
</a:theme>
</file>

<file path=ppt/theme/theme2.xml><?xml version="1.0" encoding="utf-8"?>
<a:theme xmlns:a="http://schemas.openxmlformats.org/drawingml/2006/main" name="1_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 Theme</Template>
  <TotalTime>0</TotalTime>
  <Words>6556</Words>
  <Application>Microsoft Office PowerPoint</Application>
  <PresentationFormat>Widescreen</PresentationFormat>
  <Paragraphs>516</Paragraphs>
  <Slides>34</Slides>
  <Notes>3</Notes>
  <HiddenSlides>0</HiddenSlides>
  <MMClips>0</MMClips>
  <ScaleCrop>false</ScaleCrop>
  <HeadingPairs>
    <vt:vector size="6" baseType="variant">
      <vt:variant>
        <vt:lpstr>Fonts Used</vt:lpstr>
      </vt:variant>
      <vt:variant>
        <vt:i4>4</vt:i4>
      </vt:variant>
      <vt:variant>
        <vt:lpstr>Theme</vt:lpstr>
      </vt:variant>
      <vt:variant>
        <vt:i4>8</vt:i4>
      </vt:variant>
      <vt:variant>
        <vt:lpstr>Slide Titles</vt:lpstr>
      </vt:variant>
      <vt:variant>
        <vt:i4>34</vt:i4>
      </vt:variant>
    </vt:vector>
  </HeadingPairs>
  <TitlesOfParts>
    <vt:vector size="46" baseType="lpstr">
      <vt:lpstr>Aptos</vt:lpstr>
      <vt:lpstr>Arial</vt:lpstr>
      <vt:lpstr>Calibri</vt:lpstr>
      <vt:lpstr>Calibri Light</vt:lpstr>
      <vt:lpstr>UWTSD Theme</vt:lpstr>
      <vt:lpstr>1_UWTSD Text 2</vt:lpstr>
      <vt:lpstr>Office Theme</vt:lpstr>
      <vt:lpstr>UWTSD 200 Holding Page</vt:lpstr>
      <vt:lpstr>UWTSD 200_Subtitle 1</vt:lpstr>
      <vt:lpstr>UWTSD Text 4</vt:lpstr>
      <vt:lpstr>UWTSD Text 3</vt:lpstr>
      <vt:lpstr>UWTSD Text 2</vt:lpstr>
      <vt:lpstr>PowerPoint Presentation</vt:lpstr>
      <vt:lpstr>PowerPoint Presentation</vt:lpstr>
      <vt:lpstr>BMHP6020 Overview</vt:lpstr>
      <vt:lpstr>Session Aim &amp; Learning Outcomes</vt:lpstr>
      <vt:lpstr>🧩 Recap – Part 2 Session 2 Overview:</vt:lpstr>
      <vt:lpstr>Is Your Workbook Ready? 📘</vt:lpstr>
      <vt:lpstr>One Method, Two Pieces of Work </vt:lpstr>
      <vt:lpstr>🚀 This Session We Will Focus On… </vt:lpstr>
      <vt:lpstr>PowerPoint Presentation</vt:lpstr>
      <vt:lpstr>What is Chapter 3? 📘</vt:lpstr>
      <vt:lpstr>Secondary Research ONLY! </vt:lpstr>
      <vt:lpstr>The Structure of Chapter 3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Finalising Your Academic Methods Poster</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Chloe Harries</dc:creator>
  <cp:lastModifiedBy>Chloe Harries</cp:lastModifiedBy>
  <cp:revision>5</cp:revision>
  <dcterms:created xsi:type="dcterms:W3CDTF">2025-05-08T19:49:29Z</dcterms:created>
  <dcterms:modified xsi:type="dcterms:W3CDTF">2026-10-07T00:43:21Z</dcterms:modified>
</cp:coreProperties>
</file>