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8" r:id="rId2"/>
    <p:sldId id="256" r:id="rId3"/>
    <p:sldId id="260" r:id="rId4"/>
    <p:sldId id="263" r:id="rId5"/>
    <p:sldId id="262" r:id="rId6"/>
    <p:sldId id="261" r:id="rId7"/>
    <p:sldId id="265" r:id="rId8"/>
    <p:sldId id="264" r:id="rId9"/>
    <p:sldId id="25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4AE592-F382-4356-9169-D9BF2959F212}" v="1" dt="2026-02-21T18:36:12.0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9"/>
    <p:restoredTop sz="94658"/>
  </p:normalViewPr>
  <p:slideViewPr>
    <p:cSldViewPr snapToGrid="0">
      <p:cViewPr varScale="1">
        <p:scale>
          <a:sx n="78" d="100"/>
          <a:sy n="78" d="100"/>
        </p:scale>
        <p:origin x="88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garet Kwaw" userId="aa128cd05175a0e1" providerId="LiveId" clId="{0D2D52D8-4934-4C5F-9285-0E42E1C61723}"/>
    <pc:docChg chg="modSld">
      <pc:chgData name="margaret Kwaw" userId="aa128cd05175a0e1" providerId="LiveId" clId="{0D2D52D8-4934-4C5F-9285-0E42E1C61723}" dt="2026-02-21T18:48:14.091" v="106" actId="20577"/>
      <pc:docMkLst>
        <pc:docMk/>
      </pc:docMkLst>
      <pc:sldChg chg="addSp modSp mod">
        <pc:chgData name="margaret Kwaw" userId="aa128cd05175a0e1" providerId="LiveId" clId="{0D2D52D8-4934-4C5F-9285-0E42E1C61723}" dt="2026-02-21T18:48:14.091" v="106" actId="20577"/>
        <pc:sldMkLst>
          <pc:docMk/>
          <pc:sldMk cId="2253970798" sldId="258"/>
        </pc:sldMkLst>
        <pc:spChg chg="add mod">
          <ac:chgData name="margaret Kwaw" userId="aa128cd05175a0e1" providerId="LiveId" clId="{0D2D52D8-4934-4C5F-9285-0E42E1C61723}" dt="2026-02-21T18:48:14.091" v="106" actId="20577"/>
          <ac:spMkLst>
            <pc:docMk/>
            <pc:sldMk cId="2253970798" sldId="258"/>
            <ac:spMk id="10" creationId="{6D112199-7CC5-593D-6C76-EC0D863DBCE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C89615-EE5C-7F42-8513-E29262247860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3430F-D2C0-B54C-941E-14CD202B86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800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13430F-D2C0-B54C-941E-14CD202B862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108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041FB-7EC2-8AA6-8A77-309F08F2EE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899BA-3E71-1EB1-9F65-F9F6C189B9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577F-386A-3691-95C2-1A93388D0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FAAC8-3EE4-4C57-2866-C0AAEE1DF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BC139-B7CA-AB62-C894-CF5780E3D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191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05996-1803-905B-0A53-65BCE9BB0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3B3D5-9939-2417-9459-23FC72C42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BE932-466A-BDFE-0728-F01FD9CE8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F448D-3738-6A66-7840-B44F2E897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58BF8E-2E00-8AF8-BBE7-892C77D5A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299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D7725-3F87-858E-4B9A-3DF200D59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52A0DB-FA04-B70A-C3C1-EEEAC282B2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46D20-9073-868C-80E0-2AE974A5E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9721-568D-5FE0-DB52-D376731CD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0884DA-07D0-33D9-4114-460E1487C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93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56EAB-8C58-0453-F473-5BC64BD9E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7CCC1-7CDF-DDF7-36CE-7F66FE36AC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3AC366-182A-6B68-9E0C-F58E05A29E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3030DC-0DCE-2E93-9AD7-D67504249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1F2DFB-B2B0-D792-C07F-104500249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8BA919-19D3-7B82-EBFB-2796C9D9E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209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28160-9E50-6999-29B4-A3AE64C96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899AF-12C9-7673-9CF6-15DA0A144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4A54B2-8933-8378-0C3C-74094C8E2C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286AC9-6CE6-A9AC-2131-C65C4782D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30B4C1-D01E-37B8-CFEC-E13D0B6CAC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00F0D9-8F85-3606-CC7D-E77FF1D1F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81FAB5-D30C-F6B2-4E14-B5E4A7937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A01903-31F7-9F53-45A9-068F90115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032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1DAFC-C1F2-589A-FAEE-D20939846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9DCC0F-030F-0300-DF9E-578FEF993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8A50BA-26CF-8310-FE5E-7B1D7C45A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52F321-3A52-87FA-F862-867E47749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275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96EB93-4315-D48C-46FF-BBD9EBCEC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BC7D31-B36E-C954-7D38-0FBFC94B6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11799-992E-63E6-BCBD-17D085D15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66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D0BA0-11EE-3099-1629-801DE8E40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E8EEF-B74E-59AE-C0A0-FE3BB36C0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7C70E5-0B55-2D51-2434-7B8C6E449F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60BA9-52B3-8C34-A3AE-B59F74ECA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F4F645-EFB1-78FA-4DE9-30ECE466C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01A337-939C-73AD-CA23-D1BF00548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200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9282C-40BE-9AA5-B671-A838B90A9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8C2A40-FF69-AC9F-F721-1FC0CFFBB5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95D715-8726-BFEC-136F-571338B476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D84B9C-E03F-E8CA-1928-463541D09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5A5879-B080-4A96-69E6-BEF3DE225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9F9091-FB51-BAC1-7DC8-D5F6B8AB8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75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6B7B1-9238-9C17-3196-1AE0C3B98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A9B04-D2FB-508A-6363-4C18583C96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706B3-8FCF-7014-9389-45E6090DD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FBB62-7FDF-F737-35EA-E17012786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2FA3A-1707-0671-5437-F70618D45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631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B5E24B-20AA-455D-DF7C-1424319CC9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6102F2-4310-8F92-8352-EE8608155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22078-82FB-0DA5-8738-DB265CDAB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7548B-6019-B9FB-B768-665A983E9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9CCF5-8A15-A675-CAA9-28D231A9C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4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46C9D1-87AD-3255-04E1-525432EEB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2F42EA-51AD-96F6-CA85-7FCD626E2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7D1CB-B336-0756-447A-F0946AA47E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A9480A-0710-B44D-8682-6E74D53B01E5}" type="datetimeFigureOut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B6CDC4-A276-2DA3-A5AF-E8EF29FDD5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0E698-E9B2-CD6B-6AE5-9A67F03092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5AD5C7-E2BB-F543-B037-D0BA1B5F8B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646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businessjargons.com/communication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835E31FE-D980-044F-FE53-604A51DC19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362" r="5430" b="2644"/>
          <a:stretch>
            <a:fillRect/>
          </a:stretch>
        </p:blipFill>
        <p:spPr>
          <a:xfrm>
            <a:off x="0" y="-111645"/>
            <a:ext cx="12191979" cy="69645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1A3F34-F5B9-85D5-1EB6-302DBFF137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6615" y="5863030"/>
            <a:ext cx="7955280" cy="870008"/>
          </a:xfrm>
        </p:spPr>
        <p:txBody>
          <a:bodyPr anchor="ctr">
            <a:no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SELF AWARENESS PRESENTATION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9BCC80-EE4B-B7EF-1482-3EFBC9C977B8}"/>
              </a:ext>
            </a:extLst>
          </p:cNvPr>
          <p:cNvSpPr/>
          <p:nvPr/>
        </p:nvSpPr>
        <p:spPr>
          <a:xfrm>
            <a:off x="15499" y="5800884"/>
            <a:ext cx="12176480" cy="962553"/>
          </a:xfrm>
          <a:prstGeom prst="rect">
            <a:avLst/>
          </a:prstGeom>
          <a:solidFill>
            <a:schemeClr val="tx1">
              <a:lumMod val="50000"/>
              <a:lumOff val="50000"/>
              <a:alpha val="41613"/>
            </a:schemeClr>
          </a:solidFill>
          <a:ln>
            <a:solidFill>
              <a:schemeClr val="bg2">
                <a:lumMod val="50000"/>
                <a:alpha val="87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A96D1-6F47-6E53-B6C9-21A50C87FC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5616" y="5770485"/>
            <a:ext cx="4074850" cy="962553"/>
          </a:xfrm>
        </p:spPr>
        <p:txBody>
          <a:bodyPr anchor="ctr">
            <a:normAutofit/>
          </a:bodyPr>
          <a:lstStyle/>
          <a:p>
            <a:pPr algn="r"/>
            <a:r>
              <a:rPr lang="en-US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…</a:t>
            </a:r>
            <a:endParaRPr lang="en-US" sz="24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AB0F0C-FDBA-04E5-6940-2ACCF359B568}"/>
              </a:ext>
            </a:extLst>
          </p:cNvPr>
          <p:cNvSpPr txBox="1"/>
          <p:nvPr/>
        </p:nvSpPr>
        <p:spPr>
          <a:xfrm>
            <a:off x="15499" y="204186"/>
            <a:ext cx="5149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Certificate for Higher Education Skills for the Workplace ( Health and Social Care) 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75AAAC6-1A37-CF7A-9454-ACDB1C0D0D4A}"/>
              </a:ext>
            </a:extLst>
          </p:cNvPr>
          <p:cNvSpPr/>
          <p:nvPr/>
        </p:nvSpPr>
        <p:spPr>
          <a:xfrm>
            <a:off x="63870" y="5800884"/>
            <a:ext cx="191144" cy="962162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81FF8F5-7301-4410-5CF9-A546697F26A3}"/>
              </a:ext>
            </a:extLst>
          </p:cNvPr>
          <p:cNvSpPr/>
          <p:nvPr/>
        </p:nvSpPr>
        <p:spPr>
          <a:xfrm>
            <a:off x="320419" y="5797703"/>
            <a:ext cx="191144" cy="96216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1839A66-F28A-7055-6680-10F349C788AC}"/>
              </a:ext>
            </a:extLst>
          </p:cNvPr>
          <p:cNvSpPr txBox="1">
            <a:spLocks/>
          </p:cNvSpPr>
          <p:nvPr/>
        </p:nvSpPr>
        <p:spPr>
          <a:xfrm>
            <a:off x="559934" y="5832631"/>
            <a:ext cx="7955280" cy="87000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solidFill>
                  <a:schemeClr val="accent5"/>
                </a:solidFill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SELF AWARENESS PRESENTATION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112199-7CC5-593D-6C76-EC0D863DBCEC}"/>
              </a:ext>
            </a:extLst>
          </p:cNvPr>
          <p:cNvSpPr txBox="1"/>
          <p:nvPr/>
        </p:nvSpPr>
        <p:spPr>
          <a:xfrm>
            <a:off x="63870" y="993058"/>
            <a:ext cx="97880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 : OLUBUKOLA  ADEGBITE</a:t>
            </a:r>
          </a:p>
          <a:p>
            <a:r>
              <a:rPr lang="en-GB" dirty="0"/>
              <a:t>NAME :MARGARET ABENA KWAW</a:t>
            </a:r>
          </a:p>
          <a:p>
            <a:r>
              <a:rPr lang="en-GB" dirty="0"/>
              <a:t>STUDENT NUMBER: 2441376</a:t>
            </a:r>
          </a:p>
        </p:txBody>
      </p:sp>
    </p:spTree>
    <p:extLst>
      <p:ext uri="{BB962C8B-B14F-4D97-AF65-F5344CB8AC3E}">
        <p14:creationId xmlns:p14="http://schemas.microsoft.com/office/powerpoint/2010/main" val="2253970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ECCB3-4132-678D-42E2-765E86F84C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0300" y="2235200"/>
            <a:ext cx="9753600" cy="3086100"/>
          </a:xfrm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en-US" b="1" dirty="0"/>
              <a:t>THE</a:t>
            </a:r>
            <a:br>
              <a:rPr lang="en-US" b="1" dirty="0"/>
            </a:br>
            <a:r>
              <a:rPr lang="en-US" b="1" dirty="0"/>
              <a:t> SKILL OF COMMUNICATION IN HEALTH AND SOCIAL CARE PRACTICE.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AA6D48-D73A-812E-D4F5-86F04D681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09750"/>
            <a:ext cx="9144000" cy="850900"/>
          </a:xfrm>
        </p:spPr>
        <p:txBody>
          <a:bodyPr/>
          <a:lstStyle/>
          <a:p>
            <a:r>
              <a:rPr lang="en-US" b="1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104901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AF300-890C-72BD-DB75-F3CC6244F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75139"/>
            <a:ext cx="10515600" cy="1325563"/>
          </a:xfrm>
        </p:spPr>
        <p:txBody>
          <a:bodyPr/>
          <a:lstStyle/>
          <a:p>
            <a:r>
              <a:rPr lang="en-US" dirty="0"/>
              <a:t>Understanding Communication </a:t>
            </a:r>
          </a:p>
        </p:txBody>
      </p:sp>
      <p:pic>
        <p:nvPicPr>
          <p:cNvPr id="6" name="Picture 2" descr="What is Communication? definition, elements, forms and modes - Business  Jargons">
            <a:hlinkClick r:id="rId2"/>
            <a:extLst>
              <a:ext uri="{FF2B5EF4-FFF2-40B4-BE49-F238E27FC236}">
                <a16:creationId xmlns:a16="http://schemas.microsoft.com/office/drawing/2014/main" id="{A27E386E-9A3A-F70B-664B-B9D14A5AF7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54173" y="2744322"/>
            <a:ext cx="5773384" cy="3656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C69B5-7E72-AB1F-1069-CDB2999E3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443" y="1521353"/>
            <a:ext cx="10515599" cy="498280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Communication refers to the process of exchanging or sharing information, feelings, or thoughts between two parties, a sender and a receiver </a:t>
            </a:r>
            <a:r>
              <a:rPr lang="en-US" dirty="0">
                <a:solidFill>
                  <a:schemeClr val="accent5"/>
                </a:solidFill>
              </a:rPr>
              <a:t>(Nweke &amp; Asita, 2022).</a:t>
            </a:r>
          </a:p>
          <a:p>
            <a:endParaRPr lang="en-US" dirty="0"/>
          </a:p>
          <a:p>
            <a:r>
              <a:rPr lang="en-US" b="1" dirty="0"/>
              <a:t>Key Features</a:t>
            </a:r>
          </a:p>
          <a:p>
            <a:pPr lvl="1"/>
            <a:r>
              <a:rPr lang="en-US" dirty="0"/>
              <a:t>Sender </a:t>
            </a:r>
          </a:p>
          <a:p>
            <a:pPr lvl="1"/>
            <a:r>
              <a:rPr lang="en-US" dirty="0"/>
              <a:t>Message</a:t>
            </a:r>
          </a:p>
          <a:p>
            <a:pPr lvl="1"/>
            <a:r>
              <a:rPr lang="en-US" dirty="0"/>
              <a:t>Medium or Channel </a:t>
            </a:r>
          </a:p>
          <a:p>
            <a:pPr lvl="1"/>
            <a:r>
              <a:rPr lang="en-US" dirty="0"/>
              <a:t>Receiver </a:t>
            </a:r>
          </a:p>
          <a:p>
            <a:pPr lvl="1"/>
            <a:r>
              <a:rPr lang="en-US" dirty="0"/>
              <a:t>Feedback 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>
              <a:lnSpc>
                <a:spcPct val="30000"/>
              </a:lnSpc>
              <a:spcBef>
                <a:spcPts val="0"/>
              </a:spcBef>
            </a:pPr>
            <a:r>
              <a:rPr lang="en-US" sz="2400" dirty="0">
                <a:solidFill>
                  <a:srgbClr val="FF0000"/>
                </a:solidFill>
              </a:rPr>
              <a:t>Communication can be Formal or Informal </a:t>
            </a:r>
          </a:p>
          <a:p>
            <a:pPr marL="0" indent="0">
              <a:lnSpc>
                <a:spcPct val="30000"/>
              </a:lnSpc>
              <a:buNone/>
            </a:pPr>
            <a:r>
              <a:rPr lang="en-US" dirty="0"/>
              <a:t>			</a:t>
            </a:r>
            <a:r>
              <a:rPr lang="en-US" sz="1900" dirty="0"/>
              <a:t>		(Moss, 2017)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E99EE0-B70A-6A6E-5D03-4345A5976D40}"/>
              </a:ext>
            </a:extLst>
          </p:cNvPr>
          <p:cNvSpPr txBox="1"/>
          <p:nvPr/>
        </p:nvSpPr>
        <p:spPr>
          <a:xfrm>
            <a:off x="6818489" y="6400799"/>
            <a:ext cx="4809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>
                <a:solidFill>
                  <a:schemeClr val="accent5"/>
                </a:solidFill>
              </a:rPr>
              <a:t>A simple communication between two parties</a:t>
            </a:r>
            <a:r>
              <a:rPr lang="en-US" dirty="0"/>
              <a:t>. 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99F1BFBE-57FA-0C6C-5834-2F64D2ABE870}"/>
              </a:ext>
            </a:extLst>
          </p:cNvPr>
          <p:cNvSpPr/>
          <p:nvPr/>
        </p:nvSpPr>
        <p:spPr>
          <a:xfrm>
            <a:off x="228599" y="1350794"/>
            <a:ext cx="10622842" cy="385051"/>
          </a:xfrm>
          <a:custGeom>
            <a:avLst/>
            <a:gdLst>
              <a:gd name="csX0" fmla="*/ 0 w 6028267"/>
              <a:gd name="csY0" fmla="*/ 12518 h 385051"/>
              <a:gd name="csX1" fmla="*/ 79023 w 6028267"/>
              <a:gd name="csY1" fmla="*/ 68962 h 385051"/>
              <a:gd name="csX2" fmla="*/ 146756 w 6028267"/>
              <a:gd name="csY2" fmla="*/ 46384 h 385051"/>
              <a:gd name="csX3" fmla="*/ 214489 w 6028267"/>
              <a:gd name="csY3" fmla="*/ 1229 h 385051"/>
              <a:gd name="csX4" fmla="*/ 237067 w 6028267"/>
              <a:gd name="csY4" fmla="*/ 35096 h 385051"/>
              <a:gd name="csX5" fmla="*/ 270934 w 6028267"/>
              <a:gd name="csY5" fmla="*/ 46384 h 385051"/>
              <a:gd name="csX6" fmla="*/ 304800 w 6028267"/>
              <a:gd name="csY6" fmla="*/ 80251 h 385051"/>
              <a:gd name="csX7" fmla="*/ 406400 w 6028267"/>
              <a:gd name="csY7" fmla="*/ 35096 h 385051"/>
              <a:gd name="csX8" fmla="*/ 474134 w 6028267"/>
              <a:gd name="csY8" fmla="*/ 12518 h 385051"/>
              <a:gd name="csX9" fmla="*/ 553156 w 6028267"/>
              <a:gd name="csY9" fmla="*/ 35096 h 385051"/>
              <a:gd name="csX10" fmla="*/ 575734 w 6028267"/>
              <a:gd name="csY10" fmla="*/ 68962 h 385051"/>
              <a:gd name="csX11" fmla="*/ 722489 w 6028267"/>
              <a:gd name="csY11" fmla="*/ 35096 h 385051"/>
              <a:gd name="csX12" fmla="*/ 756356 w 6028267"/>
              <a:gd name="csY12" fmla="*/ 23807 h 385051"/>
              <a:gd name="csX13" fmla="*/ 880534 w 6028267"/>
              <a:gd name="csY13" fmla="*/ 57673 h 385051"/>
              <a:gd name="csX14" fmla="*/ 914400 w 6028267"/>
              <a:gd name="csY14" fmla="*/ 68962 h 385051"/>
              <a:gd name="csX15" fmla="*/ 948267 w 6028267"/>
              <a:gd name="csY15" fmla="*/ 80251 h 385051"/>
              <a:gd name="csX16" fmla="*/ 1016000 w 6028267"/>
              <a:gd name="csY16" fmla="*/ 68962 h 385051"/>
              <a:gd name="csX17" fmla="*/ 1061156 w 6028267"/>
              <a:gd name="csY17" fmla="*/ 57673 h 385051"/>
              <a:gd name="csX18" fmla="*/ 1106311 w 6028267"/>
              <a:gd name="csY18" fmla="*/ 68962 h 385051"/>
              <a:gd name="csX19" fmla="*/ 1174045 w 6028267"/>
              <a:gd name="csY19" fmla="*/ 91540 h 385051"/>
              <a:gd name="csX20" fmla="*/ 1422400 w 6028267"/>
              <a:gd name="csY20" fmla="*/ 91540 h 385051"/>
              <a:gd name="csX21" fmla="*/ 1456267 w 6028267"/>
              <a:gd name="csY21" fmla="*/ 114118 h 385051"/>
              <a:gd name="csX22" fmla="*/ 1490134 w 6028267"/>
              <a:gd name="csY22" fmla="*/ 125407 h 385051"/>
              <a:gd name="csX23" fmla="*/ 1625600 w 6028267"/>
              <a:gd name="csY23" fmla="*/ 80251 h 385051"/>
              <a:gd name="csX24" fmla="*/ 1659467 w 6028267"/>
              <a:gd name="csY24" fmla="*/ 68962 h 385051"/>
              <a:gd name="csX25" fmla="*/ 1693334 w 6028267"/>
              <a:gd name="csY25" fmla="*/ 57673 h 385051"/>
              <a:gd name="csX26" fmla="*/ 1727200 w 6028267"/>
              <a:gd name="csY26" fmla="*/ 91540 h 385051"/>
              <a:gd name="csX27" fmla="*/ 1817511 w 6028267"/>
              <a:gd name="csY27" fmla="*/ 80251 h 385051"/>
              <a:gd name="csX28" fmla="*/ 1986845 w 6028267"/>
              <a:gd name="csY28" fmla="*/ 68962 h 385051"/>
              <a:gd name="csX29" fmla="*/ 2020711 w 6028267"/>
              <a:gd name="csY29" fmla="*/ 91540 h 385051"/>
              <a:gd name="csX30" fmla="*/ 2088445 w 6028267"/>
              <a:gd name="csY30" fmla="*/ 125407 h 385051"/>
              <a:gd name="csX31" fmla="*/ 2167467 w 6028267"/>
              <a:gd name="csY31" fmla="*/ 91540 h 385051"/>
              <a:gd name="csX32" fmla="*/ 2257778 w 6028267"/>
              <a:gd name="csY32" fmla="*/ 68962 h 385051"/>
              <a:gd name="csX33" fmla="*/ 2336800 w 6028267"/>
              <a:gd name="csY33" fmla="*/ 102829 h 385051"/>
              <a:gd name="csX34" fmla="*/ 2404534 w 6028267"/>
              <a:gd name="csY34" fmla="*/ 125407 h 385051"/>
              <a:gd name="csX35" fmla="*/ 2528711 w 6028267"/>
              <a:gd name="csY35" fmla="*/ 91540 h 385051"/>
              <a:gd name="csX36" fmla="*/ 2562578 w 6028267"/>
              <a:gd name="csY36" fmla="*/ 80251 h 385051"/>
              <a:gd name="csX37" fmla="*/ 2596445 w 6028267"/>
              <a:gd name="csY37" fmla="*/ 68962 h 385051"/>
              <a:gd name="csX38" fmla="*/ 2630311 w 6028267"/>
              <a:gd name="csY38" fmla="*/ 80251 h 385051"/>
              <a:gd name="csX39" fmla="*/ 2698045 w 6028267"/>
              <a:gd name="csY39" fmla="*/ 125407 h 385051"/>
              <a:gd name="csX40" fmla="*/ 2765778 w 6028267"/>
              <a:gd name="csY40" fmla="*/ 114118 h 385051"/>
              <a:gd name="csX41" fmla="*/ 2810934 w 6028267"/>
              <a:gd name="csY41" fmla="*/ 102829 h 385051"/>
              <a:gd name="csX42" fmla="*/ 2878667 w 6028267"/>
              <a:gd name="csY42" fmla="*/ 91540 h 385051"/>
              <a:gd name="csX43" fmla="*/ 2957689 w 6028267"/>
              <a:gd name="csY43" fmla="*/ 80251 h 385051"/>
              <a:gd name="csX44" fmla="*/ 3025423 w 6028267"/>
              <a:gd name="csY44" fmla="*/ 102829 h 385051"/>
              <a:gd name="csX45" fmla="*/ 3059289 w 6028267"/>
              <a:gd name="csY45" fmla="*/ 91540 h 385051"/>
              <a:gd name="csX46" fmla="*/ 3149600 w 6028267"/>
              <a:gd name="csY46" fmla="*/ 68962 h 385051"/>
              <a:gd name="csX47" fmla="*/ 3239911 w 6028267"/>
              <a:gd name="csY47" fmla="*/ 91540 h 385051"/>
              <a:gd name="csX48" fmla="*/ 3307645 w 6028267"/>
              <a:gd name="csY48" fmla="*/ 136696 h 385051"/>
              <a:gd name="csX49" fmla="*/ 3352800 w 6028267"/>
              <a:gd name="csY49" fmla="*/ 125407 h 385051"/>
              <a:gd name="csX50" fmla="*/ 3431823 w 6028267"/>
              <a:gd name="csY50" fmla="*/ 102829 h 385051"/>
              <a:gd name="csX51" fmla="*/ 3510845 w 6028267"/>
              <a:gd name="csY51" fmla="*/ 91540 h 385051"/>
              <a:gd name="csX52" fmla="*/ 3567289 w 6028267"/>
              <a:gd name="csY52" fmla="*/ 102829 h 385051"/>
              <a:gd name="csX53" fmla="*/ 3601156 w 6028267"/>
              <a:gd name="csY53" fmla="*/ 136696 h 385051"/>
              <a:gd name="csX54" fmla="*/ 3635023 w 6028267"/>
              <a:gd name="csY54" fmla="*/ 147984 h 385051"/>
              <a:gd name="csX55" fmla="*/ 3702756 w 6028267"/>
              <a:gd name="csY55" fmla="*/ 125407 h 385051"/>
              <a:gd name="csX56" fmla="*/ 3770489 w 6028267"/>
              <a:gd name="csY56" fmla="*/ 80251 h 385051"/>
              <a:gd name="csX57" fmla="*/ 3951111 w 6028267"/>
              <a:gd name="csY57" fmla="*/ 102829 h 385051"/>
              <a:gd name="csX58" fmla="*/ 3996267 w 6028267"/>
              <a:gd name="csY58" fmla="*/ 91540 h 385051"/>
              <a:gd name="csX59" fmla="*/ 4064000 w 6028267"/>
              <a:gd name="csY59" fmla="*/ 57673 h 385051"/>
              <a:gd name="csX60" fmla="*/ 4097867 w 6028267"/>
              <a:gd name="csY60" fmla="*/ 91540 h 385051"/>
              <a:gd name="csX61" fmla="*/ 4199467 w 6028267"/>
              <a:gd name="csY61" fmla="*/ 147984 h 385051"/>
              <a:gd name="csX62" fmla="*/ 4255911 w 6028267"/>
              <a:gd name="csY62" fmla="*/ 136696 h 385051"/>
              <a:gd name="csX63" fmla="*/ 4368800 w 6028267"/>
              <a:gd name="csY63" fmla="*/ 125407 h 385051"/>
              <a:gd name="csX64" fmla="*/ 4459111 w 6028267"/>
              <a:gd name="csY64" fmla="*/ 102829 h 385051"/>
              <a:gd name="csX65" fmla="*/ 4504267 w 6028267"/>
              <a:gd name="csY65" fmla="*/ 91540 h 385051"/>
              <a:gd name="csX66" fmla="*/ 4560711 w 6028267"/>
              <a:gd name="csY66" fmla="*/ 102829 h 385051"/>
              <a:gd name="csX67" fmla="*/ 4617156 w 6028267"/>
              <a:gd name="csY67" fmla="*/ 57673 h 385051"/>
              <a:gd name="csX68" fmla="*/ 4651023 w 6028267"/>
              <a:gd name="csY68" fmla="*/ 46384 h 385051"/>
              <a:gd name="csX69" fmla="*/ 4718756 w 6028267"/>
              <a:gd name="csY69" fmla="*/ 80251 h 385051"/>
              <a:gd name="csX70" fmla="*/ 4763911 w 6028267"/>
              <a:gd name="csY70" fmla="*/ 68962 h 385051"/>
              <a:gd name="csX71" fmla="*/ 4820356 w 6028267"/>
              <a:gd name="csY71" fmla="*/ 57673 h 385051"/>
              <a:gd name="csX72" fmla="*/ 4944534 w 6028267"/>
              <a:gd name="csY72" fmla="*/ 35096 h 385051"/>
              <a:gd name="csX73" fmla="*/ 5000978 w 6028267"/>
              <a:gd name="csY73" fmla="*/ 46384 h 385051"/>
              <a:gd name="csX74" fmla="*/ 5068711 w 6028267"/>
              <a:gd name="csY74" fmla="*/ 91540 h 385051"/>
              <a:gd name="csX75" fmla="*/ 5136445 w 6028267"/>
              <a:gd name="csY75" fmla="*/ 114118 h 385051"/>
              <a:gd name="csX76" fmla="*/ 5204178 w 6028267"/>
              <a:gd name="csY76" fmla="*/ 68962 h 385051"/>
              <a:gd name="csX77" fmla="*/ 5305778 w 6028267"/>
              <a:gd name="csY77" fmla="*/ 147984 h 385051"/>
              <a:gd name="csX78" fmla="*/ 5373511 w 6028267"/>
              <a:gd name="csY78" fmla="*/ 102829 h 385051"/>
              <a:gd name="csX79" fmla="*/ 5407378 w 6028267"/>
              <a:gd name="csY79" fmla="*/ 80251 h 385051"/>
              <a:gd name="csX80" fmla="*/ 5441245 w 6028267"/>
              <a:gd name="csY80" fmla="*/ 68962 h 385051"/>
              <a:gd name="csX81" fmla="*/ 5542845 w 6028267"/>
              <a:gd name="csY81" fmla="*/ 102829 h 385051"/>
              <a:gd name="csX82" fmla="*/ 5610578 w 6028267"/>
              <a:gd name="csY82" fmla="*/ 68962 h 385051"/>
              <a:gd name="csX83" fmla="*/ 5655734 w 6028267"/>
              <a:gd name="csY83" fmla="*/ 136696 h 385051"/>
              <a:gd name="csX84" fmla="*/ 5757334 w 6028267"/>
              <a:gd name="csY84" fmla="*/ 102829 h 385051"/>
              <a:gd name="csX85" fmla="*/ 5791200 w 6028267"/>
              <a:gd name="csY85" fmla="*/ 91540 h 385051"/>
              <a:gd name="csX86" fmla="*/ 5825067 w 6028267"/>
              <a:gd name="csY86" fmla="*/ 80251 h 385051"/>
              <a:gd name="csX87" fmla="*/ 5949245 w 6028267"/>
              <a:gd name="csY87" fmla="*/ 114118 h 385051"/>
              <a:gd name="csX88" fmla="*/ 5983111 w 6028267"/>
              <a:gd name="csY88" fmla="*/ 125407 h 385051"/>
              <a:gd name="csX89" fmla="*/ 6016978 w 6028267"/>
              <a:gd name="csY89" fmla="*/ 193140 h 385051"/>
              <a:gd name="csX90" fmla="*/ 6028267 w 6028267"/>
              <a:gd name="csY90" fmla="*/ 385051 h 3850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  <a:cxn ang="0">
                <a:pos x="csX66" y="csY66"/>
              </a:cxn>
              <a:cxn ang="0">
                <a:pos x="csX67" y="csY67"/>
              </a:cxn>
              <a:cxn ang="0">
                <a:pos x="csX68" y="csY68"/>
              </a:cxn>
              <a:cxn ang="0">
                <a:pos x="csX69" y="csY69"/>
              </a:cxn>
              <a:cxn ang="0">
                <a:pos x="csX70" y="csY70"/>
              </a:cxn>
              <a:cxn ang="0">
                <a:pos x="csX71" y="csY71"/>
              </a:cxn>
              <a:cxn ang="0">
                <a:pos x="csX72" y="csY72"/>
              </a:cxn>
              <a:cxn ang="0">
                <a:pos x="csX73" y="csY73"/>
              </a:cxn>
              <a:cxn ang="0">
                <a:pos x="csX74" y="csY74"/>
              </a:cxn>
              <a:cxn ang="0">
                <a:pos x="csX75" y="csY75"/>
              </a:cxn>
              <a:cxn ang="0">
                <a:pos x="csX76" y="csY76"/>
              </a:cxn>
              <a:cxn ang="0">
                <a:pos x="csX77" y="csY77"/>
              </a:cxn>
              <a:cxn ang="0">
                <a:pos x="csX78" y="csY78"/>
              </a:cxn>
              <a:cxn ang="0">
                <a:pos x="csX79" y="csY79"/>
              </a:cxn>
              <a:cxn ang="0">
                <a:pos x="csX80" y="csY80"/>
              </a:cxn>
              <a:cxn ang="0">
                <a:pos x="csX81" y="csY81"/>
              </a:cxn>
              <a:cxn ang="0">
                <a:pos x="csX82" y="csY82"/>
              </a:cxn>
              <a:cxn ang="0">
                <a:pos x="csX83" y="csY83"/>
              </a:cxn>
              <a:cxn ang="0">
                <a:pos x="csX84" y="csY84"/>
              </a:cxn>
              <a:cxn ang="0">
                <a:pos x="csX85" y="csY85"/>
              </a:cxn>
              <a:cxn ang="0">
                <a:pos x="csX86" y="csY86"/>
              </a:cxn>
              <a:cxn ang="0">
                <a:pos x="csX87" y="csY87"/>
              </a:cxn>
              <a:cxn ang="0">
                <a:pos x="csX88" y="csY88"/>
              </a:cxn>
              <a:cxn ang="0">
                <a:pos x="csX89" y="csY89"/>
              </a:cxn>
              <a:cxn ang="0">
                <a:pos x="csX90" y="csY90"/>
              </a:cxn>
            </a:cxnLst>
            <a:rect l="l" t="t" r="r" b="b"/>
            <a:pathLst>
              <a:path w="6028267" h="385051">
                <a:moveTo>
                  <a:pt x="0" y="12518"/>
                </a:moveTo>
                <a:cubicBezTo>
                  <a:pt x="26341" y="31333"/>
                  <a:pt x="47482" y="61683"/>
                  <a:pt x="79023" y="68962"/>
                </a:cubicBezTo>
                <a:cubicBezTo>
                  <a:pt x="102213" y="74313"/>
                  <a:pt x="146756" y="46384"/>
                  <a:pt x="146756" y="46384"/>
                </a:cubicBezTo>
                <a:cubicBezTo>
                  <a:pt x="154592" y="38548"/>
                  <a:pt x="191151" y="-8106"/>
                  <a:pt x="214489" y="1229"/>
                </a:cubicBezTo>
                <a:cubicBezTo>
                  <a:pt x="227086" y="6268"/>
                  <a:pt x="226472" y="26620"/>
                  <a:pt x="237067" y="35096"/>
                </a:cubicBezTo>
                <a:cubicBezTo>
                  <a:pt x="246359" y="42529"/>
                  <a:pt x="259645" y="42621"/>
                  <a:pt x="270934" y="46384"/>
                </a:cubicBezTo>
                <a:cubicBezTo>
                  <a:pt x="282223" y="57673"/>
                  <a:pt x="288933" y="78488"/>
                  <a:pt x="304800" y="80251"/>
                </a:cubicBezTo>
                <a:cubicBezTo>
                  <a:pt x="358577" y="86226"/>
                  <a:pt x="368025" y="52151"/>
                  <a:pt x="406400" y="35096"/>
                </a:cubicBezTo>
                <a:cubicBezTo>
                  <a:pt x="428148" y="25430"/>
                  <a:pt x="474134" y="12518"/>
                  <a:pt x="474134" y="12518"/>
                </a:cubicBezTo>
                <a:cubicBezTo>
                  <a:pt x="477084" y="13256"/>
                  <a:pt x="545795" y="29207"/>
                  <a:pt x="553156" y="35096"/>
                </a:cubicBezTo>
                <a:cubicBezTo>
                  <a:pt x="563750" y="43571"/>
                  <a:pt x="568208" y="57673"/>
                  <a:pt x="575734" y="68962"/>
                </a:cubicBezTo>
                <a:cubicBezTo>
                  <a:pt x="678314" y="54308"/>
                  <a:pt x="629515" y="66087"/>
                  <a:pt x="722489" y="35096"/>
                </a:cubicBezTo>
                <a:lnTo>
                  <a:pt x="756356" y="23807"/>
                </a:lnTo>
                <a:cubicBezTo>
                  <a:pt x="836133" y="39763"/>
                  <a:pt x="794603" y="29030"/>
                  <a:pt x="880534" y="57673"/>
                </a:cubicBezTo>
                <a:lnTo>
                  <a:pt x="914400" y="68962"/>
                </a:lnTo>
                <a:lnTo>
                  <a:pt x="948267" y="80251"/>
                </a:lnTo>
                <a:cubicBezTo>
                  <a:pt x="970845" y="76488"/>
                  <a:pt x="993555" y="73451"/>
                  <a:pt x="1016000" y="68962"/>
                </a:cubicBezTo>
                <a:cubicBezTo>
                  <a:pt x="1031214" y="65919"/>
                  <a:pt x="1045641" y="57673"/>
                  <a:pt x="1061156" y="57673"/>
                </a:cubicBezTo>
                <a:cubicBezTo>
                  <a:pt x="1076671" y="57673"/>
                  <a:pt x="1091450" y="64504"/>
                  <a:pt x="1106311" y="68962"/>
                </a:cubicBezTo>
                <a:cubicBezTo>
                  <a:pt x="1129107" y="75801"/>
                  <a:pt x="1174045" y="91540"/>
                  <a:pt x="1174045" y="91540"/>
                </a:cubicBezTo>
                <a:cubicBezTo>
                  <a:pt x="1276862" y="70976"/>
                  <a:pt x="1266318" y="68127"/>
                  <a:pt x="1422400" y="91540"/>
                </a:cubicBezTo>
                <a:cubicBezTo>
                  <a:pt x="1435818" y="93553"/>
                  <a:pt x="1444132" y="108050"/>
                  <a:pt x="1456267" y="114118"/>
                </a:cubicBezTo>
                <a:cubicBezTo>
                  <a:pt x="1466910" y="119440"/>
                  <a:pt x="1478845" y="121644"/>
                  <a:pt x="1490134" y="125407"/>
                </a:cubicBezTo>
                <a:lnTo>
                  <a:pt x="1625600" y="80251"/>
                </a:lnTo>
                <a:lnTo>
                  <a:pt x="1659467" y="68962"/>
                </a:lnTo>
                <a:lnTo>
                  <a:pt x="1693334" y="57673"/>
                </a:lnTo>
                <a:cubicBezTo>
                  <a:pt x="1704623" y="68962"/>
                  <a:pt x="1711493" y="88684"/>
                  <a:pt x="1727200" y="91540"/>
                </a:cubicBezTo>
                <a:cubicBezTo>
                  <a:pt x="1757049" y="96967"/>
                  <a:pt x="1787287" y="82879"/>
                  <a:pt x="1817511" y="80251"/>
                </a:cubicBezTo>
                <a:cubicBezTo>
                  <a:pt x="1873868" y="75350"/>
                  <a:pt x="1930400" y="72725"/>
                  <a:pt x="1986845" y="68962"/>
                </a:cubicBezTo>
                <a:cubicBezTo>
                  <a:pt x="1998134" y="76488"/>
                  <a:pt x="2008576" y="85472"/>
                  <a:pt x="2020711" y="91540"/>
                </a:cubicBezTo>
                <a:cubicBezTo>
                  <a:pt x="2114192" y="138281"/>
                  <a:pt x="1991382" y="60698"/>
                  <a:pt x="2088445" y="125407"/>
                </a:cubicBezTo>
                <a:cubicBezTo>
                  <a:pt x="2182423" y="101912"/>
                  <a:pt x="2089506" y="130521"/>
                  <a:pt x="2167467" y="91540"/>
                </a:cubicBezTo>
                <a:cubicBezTo>
                  <a:pt x="2190609" y="79969"/>
                  <a:pt x="2236310" y="73256"/>
                  <a:pt x="2257778" y="68962"/>
                </a:cubicBezTo>
                <a:cubicBezTo>
                  <a:pt x="2377231" y="98825"/>
                  <a:pt x="2236565" y="58280"/>
                  <a:pt x="2336800" y="102829"/>
                </a:cubicBezTo>
                <a:cubicBezTo>
                  <a:pt x="2358548" y="112495"/>
                  <a:pt x="2404534" y="125407"/>
                  <a:pt x="2404534" y="125407"/>
                </a:cubicBezTo>
                <a:cubicBezTo>
                  <a:pt x="2484316" y="109450"/>
                  <a:pt x="2442774" y="120186"/>
                  <a:pt x="2528711" y="91540"/>
                </a:cubicBezTo>
                <a:lnTo>
                  <a:pt x="2562578" y="80251"/>
                </a:lnTo>
                <a:lnTo>
                  <a:pt x="2596445" y="68962"/>
                </a:lnTo>
                <a:cubicBezTo>
                  <a:pt x="2607734" y="72725"/>
                  <a:pt x="2619909" y="74472"/>
                  <a:pt x="2630311" y="80251"/>
                </a:cubicBezTo>
                <a:cubicBezTo>
                  <a:pt x="2654032" y="93429"/>
                  <a:pt x="2698045" y="125407"/>
                  <a:pt x="2698045" y="125407"/>
                </a:cubicBezTo>
                <a:cubicBezTo>
                  <a:pt x="2720623" y="121644"/>
                  <a:pt x="2743333" y="118607"/>
                  <a:pt x="2765778" y="114118"/>
                </a:cubicBezTo>
                <a:cubicBezTo>
                  <a:pt x="2780992" y="111075"/>
                  <a:pt x="2795720" y="105872"/>
                  <a:pt x="2810934" y="102829"/>
                </a:cubicBezTo>
                <a:cubicBezTo>
                  <a:pt x="2833379" y="98340"/>
                  <a:pt x="2856089" y="95303"/>
                  <a:pt x="2878667" y="91540"/>
                </a:cubicBezTo>
                <a:cubicBezTo>
                  <a:pt x="2922806" y="62114"/>
                  <a:pt x="2902388" y="63660"/>
                  <a:pt x="2957689" y="80251"/>
                </a:cubicBezTo>
                <a:cubicBezTo>
                  <a:pt x="2980485" y="87090"/>
                  <a:pt x="3025423" y="102829"/>
                  <a:pt x="3025423" y="102829"/>
                </a:cubicBezTo>
                <a:cubicBezTo>
                  <a:pt x="3036712" y="99066"/>
                  <a:pt x="3047809" y="94671"/>
                  <a:pt x="3059289" y="91540"/>
                </a:cubicBezTo>
                <a:cubicBezTo>
                  <a:pt x="3089226" y="83375"/>
                  <a:pt x="3149600" y="68962"/>
                  <a:pt x="3149600" y="68962"/>
                </a:cubicBezTo>
                <a:cubicBezTo>
                  <a:pt x="3157743" y="70591"/>
                  <a:pt x="3225033" y="81621"/>
                  <a:pt x="3239911" y="91540"/>
                </a:cubicBezTo>
                <a:cubicBezTo>
                  <a:pt x="3324471" y="147914"/>
                  <a:pt x="3227119" y="109854"/>
                  <a:pt x="3307645" y="136696"/>
                </a:cubicBezTo>
                <a:cubicBezTo>
                  <a:pt x="3322697" y="132933"/>
                  <a:pt x="3337882" y="129669"/>
                  <a:pt x="3352800" y="125407"/>
                </a:cubicBezTo>
                <a:cubicBezTo>
                  <a:pt x="3395115" y="113317"/>
                  <a:pt x="3383299" y="111652"/>
                  <a:pt x="3431823" y="102829"/>
                </a:cubicBezTo>
                <a:cubicBezTo>
                  <a:pt x="3458002" y="98069"/>
                  <a:pt x="3484504" y="95303"/>
                  <a:pt x="3510845" y="91540"/>
                </a:cubicBezTo>
                <a:cubicBezTo>
                  <a:pt x="3529660" y="95303"/>
                  <a:pt x="3550127" y="94248"/>
                  <a:pt x="3567289" y="102829"/>
                </a:cubicBezTo>
                <a:cubicBezTo>
                  <a:pt x="3581569" y="109969"/>
                  <a:pt x="3587872" y="127840"/>
                  <a:pt x="3601156" y="136696"/>
                </a:cubicBezTo>
                <a:cubicBezTo>
                  <a:pt x="3611057" y="143297"/>
                  <a:pt x="3623734" y="144221"/>
                  <a:pt x="3635023" y="147984"/>
                </a:cubicBezTo>
                <a:cubicBezTo>
                  <a:pt x="3657601" y="140458"/>
                  <a:pt x="3685928" y="142235"/>
                  <a:pt x="3702756" y="125407"/>
                </a:cubicBezTo>
                <a:cubicBezTo>
                  <a:pt x="3745037" y="83126"/>
                  <a:pt x="3721477" y="96589"/>
                  <a:pt x="3770489" y="80251"/>
                </a:cubicBezTo>
                <a:cubicBezTo>
                  <a:pt x="3837622" y="93678"/>
                  <a:pt x="3872956" y="102829"/>
                  <a:pt x="3951111" y="102829"/>
                </a:cubicBezTo>
                <a:cubicBezTo>
                  <a:pt x="3966626" y="102829"/>
                  <a:pt x="3981215" y="95303"/>
                  <a:pt x="3996267" y="91540"/>
                </a:cubicBezTo>
                <a:cubicBezTo>
                  <a:pt x="4004507" y="86046"/>
                  <a:pt x="4048421" y="52480"/>
                  <a:pt x="4064000" y="57673"/>
                </a:cubicBezTo>
                <a:cubicBezTo>
                  <a:pt x="4079146" y="62722"/>
                  <a:pt x="4085265" y="81738"/>
                  <a:pt x="4097867" y="91540"/>
                </a:cubicBezTo>
                <a:cubicBezTo>
                  <a:pt x="4156094" y="136828"/>
                  <a:pt x="4148367" y="130952"/>
                  <a:pt x="4199467" y="147984"/>
                </a:cubicBezTo>
                <a:cubicBezTo>
                  <a:pt x="4218282" y="144221"/>
                  <a:pt x="4236892" y="139232"/>
                  <a:pt x="4255911" y="136696"/>
                </a:cubicBezTo>
                <a:cubicBezTo>
                  <a:pt x="4293397" y="131698"/>
                  <a:pt x="4331497" y="131624"/>
                  <a:pt x="4368800" y="125407"/>
                </a:cubicBezTo>
                <a:cubicBezTo>
                  <a:pt x="4399408" y="120306"/>
                  <a:pt x="4429007" y="110355"/>
                  <a:pt x="4459111" y="102829"/>
                </a:cubicBezTo>
                <a:lnTo>
                  <a:pt x="4504267" y="91540"/>
                </a:lnTo>
                <a:cubicBezTo>
                  <a:pt x="4523082" y="95303"/>
                  <a:pt x="4541524" y="102829"/>
                  <a:pt x="4560711" y="102829"/>
                </a:cubicBezTo>
                <a:cubicBezTo>
                  <a:pt x="4610368" y="102829"/>
                  <a:pt x="4584650" y="83678"/>
                  <a:pt x="4617156" y="57673"/>
                </a:cubicBezTo>
                <a:cubicBezTo>
                  <a:pt x="4626448" y="50239"/>
                  <a:pt x="4639734" y="50147"/>
                  <a:pt x="4651023" y="46384"/>
                </a:cubicBezTo>
                <a:cubicBezTo>
                  <a:pt x="4668146" y="57800"/>
                  <a:pt x="4695386" y="80251"/>
                  <a:pt x="4718756" y="80251"/>
                </a:cubicBezTo>
                <a:cubicBezTo>
                  <a:pt x="4734271" y="80251"/>
                  <a:pt x="4748766" y="72328"/>
                  <a:pt x="4763911" y="68962"/>
                </a:cubicBezTo>
                <a:cubicBezTo>
                  <a:pt x="4782642" y="64800"/>
                  <a:pt x="4801429" y="60827"/>
                  <a:pt x="4820356" y="57673"/>
                </a:cubicBezTo>
                <a:cubicBezTo>
                  <a:pt x="4941710" y="37447"/>
                  <a:pt x="4857836" y="56769"/>
                  <a:pt x="4944534" y="35096"/>
                </a:cubicBezTo>
                <a:cubicBezTo>
                  <a:pt x="4963349" y="38859"/>
                  <a:pt x="4983511" y="38444"/>
                  <a:pt x="5000978" y="46384"/>
                </a:cubicBezTo>
                <a:cubicBezTo>
                  <a:pt x="5025681" y="57613"/>
                  <a:pt x="5042968" y="82959"/>
                  <a:pt x="5068711" y="91540"/>
                </a:cubicBezTo>
                <a:lnTo>
                  <a:pt x="5136445" y="114118"/>
                </a:lnTo>
                <a:cubicBezTo>
                  <a:pt x="5159023" y="99066"/>
                  <a:pt x="5181600" y="53910"/>
                  <a:pt x="5204178" y="68962"/>
                </a:cubicBezTo>
                <a:cubicBezTo>
                  <a:pt x="5285194" y="122974"/>
                  <a:pt x="5252723" y="94931"/>
                  <a:pt x="5305778" y="147984"/>
                </a:cubicBezTo>
                <a:lnTo>
                  <a:pt x="5373511" y="102829"/>
                </a:lnTo>
                <a:cubicBezTo>
                  <a:pt x="5384800" y="95303"/>
                  <a:pt x="5394507" y="84541"/>
                  <a:pt x="5407378" y="80251"/>
                </a:cubicBezTo>
                <a:lnTo>
                  <a:pt x="5441245" y="68962"/>
                </a:lnTo>
                <a:cubicBezTo>
                  <a:pt x="5518879" y="120719"/>
                  <a:pt x="5483235" y="122699"/>
                  <a:pt x="5542845" y="102829"/>
                </a:cubicBezTo>
                <a:cubicBezTo>
                  <a:pt x="5546187" y="100601"/>
                  <a:pt x="5599296" y="60903"/>
                  <a:pt x="5610578" y="68962"/>
                </a:cubicBezTo>
                <a:cubicBezTo>
                  <a:pt x="5632659" y="84734"/>
                  <a:pt x="5655734" y="136696"/>
                  <a:pt x="5655734" y="136696"/>
                </a:cubicBezTo>
                <a:lnTo>
                  <a:pt x="5757334" y="102829"/>
                </a:lnTo>
                <a:lnTo>
                  <a:pt x="5791200" y="91540"/>
                </a:lnTo>
                <a:lnTo>
                  <a:pt x="5825067" y="80251"/>
                </a:lnTo>
                <a:cubicBezTo>
                  <a:pt x="5904846" y="96207"/>
                  <a:pt x="5863310" y="85473"/>
                  <a:pt x="5949245" y="114118"/>
                </a:cubicBezTo>
                <a:lnTo>
                  <a:pt x="5983111" y="125407"/>
                </a:lnTo>
                <a:cubicBezTo>
                  <a:pt x="5997662" y="147232"/>
                  <a:pt x="6014229" y="165646"/>
                  <a:pt x="6016978" y="193140"/>
                </a:cubicBezTo>
                <a:cubicBezTo>
                  <a:pt x="6023354" y="256903"/>
                  <a:pt x="6028267" y="385051"/>
                  <a:pt x="6028267" y="385051"/>
                </a:cubicBezTo>
              </a:path>
            </a:pathLst>
          </a:custGeom>
          <a:noFill/>
          <a:ln w="57150"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EEB8C89-F120-414E-22DE-D4F2FD2A8087}"/>
              </a:ext>
            </a:extLst>
          </p:cNvPr>
          <p:cNvCxnSpPr>
            <a:cxnSpLocks/>
          </p:cNvCxnSpPr>
          <p:nvPr/>
        </p:nvCxnSpPr>
        <p:spPr>
          <a:xfrm>
            <a:off x="10968204" y="1439508"/>
            <a:ext cx="0" cy="302155"/>
          </a:xfrm>
          <a:prstGeom prst="line">
            <a:avLst/>
          </a:prstGeom>
          <a:ln w="571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70825FF-4C0D-7B87-5698-0136FD62A6B6}"/>
              </a:ext>
            </a:extLst>
          </p:cNvPr>
          <p:cNvCxnSpPr>
            <a:cxnSpLocks/>
          </p:cNvCxnSpPr>
          <p:nvPr/>
        </p:nvCxnSpPr>
        <p:spPr>
          <a:xfrm>
            <a:off x="11086997" y="1439508"/>
            <a:ext cx="0" cy="302155"/>
          </a:xfrm>
          <a:prstGeom prst="line">
            <a:avLst/>
          </a:prstGeom>
          <a:ln w="571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746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DCED3-464E-1FE2-646C-0FBDA4EFA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89A13-B77E-61C2-DB22-331845B19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444" y="274815"/>
            <a:ext cx="10515600" cy="940512"/>
          </a:xfrm>
        </p:spPr>
        <p:txBody>
          <a:bodyPr/>
          <a:lstStyle/>
          <a:p>
            <a:r>
              <a:rPr lang="en-US" b="1" dirty="0"/>
              <a:t>Communication in Health and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EB3F6-3007-2492-49E4-6019A3321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242" y="1364629"/>
            <a:ext cx="11048557" cy="513953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Forms </a:t>
            </a:r>
          </a:p>
          <a:p>
            <a:pPr lvl="1"/>
            <a:r>
              <a:rPr lang="en-US" dirty="0"/>
              <a:t>Verbal : </a:t>
            </a:r>
            <a:r>
              <a:rPr lang="en-US" sz="1800" dirty="0">
                <a:solidFill>
                  <a:srgbClr val="FF0000"/>
                </a:solidFill>
              </a:rPr>
              <a:t>spoken (like this presentation, instructions to patients)</a:t>
            </a:r>
            <a:endParaRPr lang="en-US" sz="2000" dirty="0">
              <a:solidFill>
                <a:srgbClr val="FF0000"/>
              </a:solidFill>
            </a:endParaRPr>
          </a:p>
          <a:p>
            <a:pPr lvl="1"/>
            <a:r>
              <a:rPr lang="en-US" dirty="0"/>
              <a:t>Non-verbal: </a:t>
            </a:r>
            <a:r>
              <a:rPr lang="en-US" sz="1800" dirty="0">
                <a:solidFill>
                  <a:srgbClr val="FF0000"/>
                </a:solidFill>
              </a:rPr>
              <a:t>body language, facial expressions, eye contact</a:t>
            </a:r>
            <a:endParaRPr lang="en-US" dirty="0">
              <a:solidFill>
                <a:srgbClr val="FF0000"/>
              </a:solidFill>
            </a:endParaRPr>
          </a:p>
          <a:p>
            <a:pPr lvl="1"/>
            <a:r>
              <a:rPr lang="en-US" dirty="0"/>
              <a:t>Written: </a:t>
            </a:r>
            <a:r>
              <a:rPr lang="en-US" sz="1800" dirty="0">
                <a:solidFill>
                  <a:srgbClr val="FF0000"/>
                </a:solidFill>
              </a:rPr>
              <a:t>handing over notes, reports, memos, emails </a:t>
            </a:r>
            <a:endParaRPr lang="en-US" sz="2000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en-US" dirty="0"/>
          </a:p>
          <a:p>
            <a:r>
              <a:rPr lang="en-US" dirty="0"/>
              <a:t>Health and Social care workers must communicate effectively.</a:t>
            </a:r>
          </a:p>
          <a:p>
            <a:endParaRPr lang="en-US" dirty="0"/>
          </a:p>
          <a:p>
            <a:r>
              <a:rPr lang="en-US" dirty="0"/>
              <a:t>Effective communication </a:t>
            </a:r>
            <a:r>
              <a:rPr lang="en-US" sz="1800" dirty="0">
                <a:solidFill>
                  <a:schemeClr val="accent5"/>
                </a:solidFill>
              </a:rPr>
              <a:t>( very important for health and social care) </a:t>
            </a:r>
          </a:p>
          <a:p>
            <a:pPr marL="0" indent="0">
              <a:buNone/>
            </a:pPr>
            <a:r>
              <a:rPr lang="en-US" dirty="0"/>
              <a:t>	This means communication should be understood, and feedback received. </a:t>
            </a:r>
          </a:p>
          <a:p>
            <a:endParaRPr lang="en-US" dirty="0"/>
          </a:p>
          <a:p>
            <a:r>
              <a:rPr lang="en-US" dirty="0"/>
              <a:t>Good communication is central to the provision of effective health care. (Gehlert et al., 2017)</a:t>
            </a:r>
          </a:p>
          <a:p>
            <a:endParaRPr lang="en-US" dirty="0"/>
          </a:p>
        </p:txBody>
      </p:sp>
      <p:pic>
        <p:nvPicPr>
          <p:cNvPr id="1026" name="Picture 2" descr="Importance Of Non-Verbal Communication In English">
            <a:extLst>
              <a:ext uri="{FF2B5EF4-FFF2-40B4-BE49-F238E27FC236}">
                <a16:creationId xmlns:a16="http://schemas.microsoft.com/office/drawing/2014/main" id="{C86DEF41-A077-E6DF-89FA-B294AD6A2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096" y="972353"/>
            <a:ext cx="4521760" cy="2366270"/>
          </a:xfrm>
          <a:prstGeom prst="rect">
            <a:avLst/>
          </a:prstGeom>
          <a:noFill/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117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A57E26C-4EB6-CD10-1183-9B3541874CBA}"/>
              </a:ext>
            </a:extLst>
          </p:cNvPr>
          <p:cNvSpPr/>
          <p:nvPr/>
        </p:nvSpPr>
        <p:spPr>
          <a:xfrm>
            <a:off x="1559" y="13750"/>
            <a:ext cx="12176480" cy="1845333"/>
          </a:xfrm>
          <a:prstGeom prst="rect">
            <a:avLst/>
          </a:prstGeom>
          <a:solidFill>
            <a:schemeClr val="accent5">
              <a:alpha val="41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3A0BF-4F8D-2955-F178-89F258811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855" y="280064"/>
            <a:ext cx="11685181" cy="1325563"/>
          </a:xfrm>
        </p:spPr>
        <p:txBody>
          <a:bodyPr>
            <a:normAutofit/>
          </a:bodyPr>
          <a:lstStyle/>
          <a:p>
            <a:r>
              <a:rPr lang="en-US" sz="4000" b="1" dirty="0"/>
              <a:t>Why Communication is an Important Skill in Health and Social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817C4-DBE4-7627-E22A-1BD40FBF6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638" y="1825624"/>
            <a:ext cx="10882162" cy="4752311"/>
          </a:xfrm>
          <a:ln>
            <a:noFill/>
          </a:ln>
        </p:spPr>
        <p:txBody>
          <a:bodyPr>
            <a:normAutofit fontScale="92500" lnSpcReduction="10000"/>
          </a:bodyPr>
          <a:lstStyle/>
          <a:p>
            <a:r>
              <a:rPr lang="en-US" dirty="0"/>
              <a:t>Builds Trust and therapeutic relations </a:t>
            </a:r>
            <a:r>
              <a:rPr lang="en-US" dirty="0">
                <a:solidFill>
                  <a:srgbClr val="FF0000"/>
                </a:solidFill>
              </a:rPr>
              <a:t>(Rogers 1957)</a:t>
            </a:r>
          </a:p>
          <a:p>
            <a:endParaRPr lang="en-US" dirty="0"/>
          </a:p>
          <a:p>
            <a:r>
              <a:rPr lang="en-US" dirty="0"/>
              <a:t> Ensures Patient Safety by eliminating avoidable errors </a:t>
            </a:r>
          </a:p>
          <a:p>
            <a:pPr lvl="1" algn="just"/>
            <a:r>
              <a:rPr lang="en-US" sz="2000" dirty="0"/>
              <a:t>Think of </a:t>
            </a:r>
            <a:r>
              <a:rPr lang="en-US" sz="2000"/>
              <a:t>reporting with tools </a:t>
            </a:r>
            <a:r>
              <a:rPr lang="en-US" sz="2000" dirty="0"/>
              <a:t>like Situation, Background, Assessment and Recommendation (SBAR Tool).</a:t>
            </a:r>
          </a:p>
          <a:p>
            <a:pPr lvl="1" algn="just"/>
            <a:endParaRPr lang="en-US" sz="2000" dirty="0"/>
          </a:p>
          <a:p>
            <a:r>
              <a:rPr lang="en-US" dirty="0"/>
              <a:t>Promotes Person Centered Care </a:t>
            </a:r>
          </a:p>
          <a:p>
            <a:endParaRPr lang="en-US" dirty="0"/>
          </a:p>
          <a:p>
            <a:r>
              <a:rPr lang="en-US" dirty="0"/>
              <a:t>Ensures professional accountability </a:t>
            </a:r>
          </a:p>
          <a:p>
            <a:endParaRPr lang="en-US" dirty="0"/>
          </a:p>
          <a:p>
            <a:r>
              <a:rPr lang="en-US" dirty="0"/>
              <a:t>Poor communication has been identified as a leading cause of adverse  events in health settings. </a:t>
            </a:r>
          </a:p>
        </p:txBody>
      </p:sp>
      <p:pic>
        <p:nvPicPr>
          <p:cNvPr id="4" name="Graphic 3" descr="Handshake">
            <a:extLst>
              <a:ext uri="{FF2B5EF4-FFF2-40B4-BE49-F238E27FC236}">
                <a16:creationId xmlns:a16="http://schemas.microsoft.com/office/drawing/2014/main" id="{822E937C-4900-3314-2A79-91A769C6D9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11966" y="2955127"/>
            <a:ext cx="3108960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121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C0CD1-F639-EF4B-4FF0-E2EA09048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15" y="141841"/>
            <a:ext cx="11708219" cy="888441"/>
          </a:xfrm>
        </p:spPr>
        <p:txBody>
          <a:bodyPr/>
          <a:lstStyle/>
          <a:p>
            <a:r>
              <a:rPr lang="en-US" b="1" dirty="0"/>
              <a:t>Communication in Focus </a:t>
            </a:r>
          </a:p>
        </p:txBody>
      </p:sp>
      <p:pic>
        <p:nvPicPr>
          <p:cNvPr id="8" name="Graphic 7" descr="Doctor female with solid fill">
            <a:extLst>
              <a:ext uri="{FF2B5EF4-FFF2-40B4-BE49-F238E27FC236}">
                <a16:creationId xmlns:a16="http://schemas.microsoft.com/office/drawing/2014/main" id="{ACE434E2-D581-ED62-C5CC-69DF800368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0416" y="2410102"/>
            <a:ext cx="914400" cy="914400"/>
          </a:xfrm>
          <a:prstGeom prst="rect">
            <a:avLst/>
          </a:prstGeom>
        </p:spPr>
      </p:pic>
      <p:sp>
        <p:nvSpPr>
          <p:cNvPr id="11" name="Oval Callout 10">
            <a:extLst>
              <a:ext uri="{FF2B5EF4-FFF2-40B4-BE49-F238E27FC236}">
                <a16:creationId xmlns:a16="http://schemas.microsoft.com/office/drawing/2014/main" id="{98CA0B2C-40B8-EBF0-6B15-B053137817DE}"/>
              </a:ext>
            </a:extLst>
          </p:cNvPr>
          <p:cNvSpPr/>
          <p:nvPr/>
        </p:nvSpPr>
        <p:spPr>
          <a:xfrm>
            <a:off x="1365504" y="1467405"/>
            <a:ext cx="1901952" cy="1399898"/>
          </a:xfrm>
          <a:prstGeom prst="wedgeEllipseCallout">
            <a:avLst>
              <a:gd name="adj1" fmla="val -61046"/>
              <a:gd name="adj2" fmla="val 4601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Take this pill once daily. </a:t>
            </a:r>
          </a:p>
        </p:txBody>
      </p:sp>
      <p:pic>
        <p:nvPicPr>
          <p:cNvPr id="19" name="Graphic 18" descr="Sling with solid fill">
            <a:extLst>
              <a:ext uri="{FF2B5EF4-FFF2-40B4-BE49-F238E27FC236}">
                <a16:creationId xmlns:a16="http://schemas.microsoft.com/office/drawing/2014/main" id="{3B62FBC9-938B-C222-449D-20B467A2B4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99432" y="2330330"/>
            <a:ext cx="914400" cy="914400"/>
          </a:xfrm>
          <a:prstGeom prst="rect">
            <a:avLst/>
          </a:prstGeom>
        </p:spPr>
      </p:pic>
      <p:pic>
        <p:nvPicPr>
          <p:cNvPr id="20" name="Graphic 19" descr="Doctor female with solid fill">
            <a:extLst>
              <a:ext uri="{FF2B5EF4-FFF2-40B4-BE49-F238E27FC236}">
                <a16:creationId xmlns:a16="http://schemas.microsoft.com/office/drawing/2014/main" id="{2E4E0564-39AE-6C9C-5764-8F278D1F30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97424" y="4772242"/>
            <a:ext cx="914400" cy="914400"/>
          </a:xfrm>
          <a:prstGeom prst="rect">
            <a:avLst/>
          </a:prstGeom>
        </p:spPr>
      </p:pic>
      <p:sp>
        <p:nvSpPr>
          <p:cNvPr id="21" name="Oval Callout 20">
            <a:extLst>
              <a:ext uri="{FF2B5EF4-FFF2-40B4-BE49-F238E27FC236}">
                <a16:creationId xmlns:a16="http://schemas.microsoft.com/office/drawing/2014/main" id="{45CA6924-6D92-BDAF-487F-961AF503BC2B}"/>
              </a:ext>
            </a:extLst>
          </p:cNvPr>
          <p:cNvSpPr/>
          <p:nvPr/>
        </p:nvSpPr>
        <p:spPr>
          <a:xfrm>
            <a:off x="2389392" y="3613272"/>
            <a:ext cx="2816352" cy="1731288"/>
          </a:xfrm>
          <a:prstGeom prst="wedgeEllipseCallout">
            <a:avLst>
              <a:gd name="adj1" fmla="val 54878"/>
              <a:gd name="adj2" fmla="val 4158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Take one tablet in the morning. Can you tell me when you will take it.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07354EFA-4D33-86D5-B557-9E251E8025F8}"/>
              </a:ext>
            </a:extLst>
          </p:cNvPr>
          <p:cNvSpPr/>
          <p:nvPr/>
        </p:nvSpPr>
        <p:spPr>
          <a:xfrm>
            <a:off x="3578352" y="1667548"/>
            <a:ext cx="1810512" cy="662782"/>
          </a:xfrm>
          <a:prstGeom prst="round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Patient nods in agreement </a:t>
            </a:r>
          </a:p>
        </p:txBody>
      </p:sp>
      <p:pic>
        <p:nvPicPr>
          <p:cNvPr id="23" name="Graphic 22" descr="Sling with solid fill">
            <a:extLst>
              <a:ext uri="{FF2B5EF4-FFF2-40B4-BE49-F238E27FC236}">
                <a16:creationId xmlns:a16="http://schemas.microsoft.com/office/drawing/2014/main" id="{A5CD415F-6BC8-942F-C49A-F27631A224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1376" y="4057886"/>
            <a:ext cx="914400" cy="914400"/>
          </a:xfrm>
          <a:prstGeom prst="rect">
            <a:avLst/>
          </a:prstGeom>
        </p:spPr>
      </p:pic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061D2EDB-4553-5BEE-6CFF-5AEBF3936910}"/>
              </a:ext>
            </a:extLst>
          </p:cNvPr>
          <p:cNvSpPr/>
          <p:nvPr/>
        </p:nvSpPr>
        <p:spPr>
          <a:xfrm>
            <a:off x="338328" y="4946770"/>
            <a:ext cx="1810512" cy="662782"/>
          </a:xfrm>
          <a:prstGeom prst="round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Patient responds well.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3795CA-43E8-AE9C-75F6-FABAC703E9AD}"/>
              </a:ext>
            </a:extLst>
          </p:cNvPr>
          <p:cNvSpPr txBox="1"/>
          <p:nvPr/>
        </p:nvSpPr>
        <p:spPr>
          <a:xfrm>
            <a:off x="1126236" y="2963485"/>
            <a:ext cx="35493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FF0000"/>
                </a:solidFill>
              </a:rPr>
              <a:t>There is </a:t>
            </a:r>
            <a:r>
              <a:rPr lang="en-US" sz="1400" b="1" dirty="0">
                <a:solidFill>
                  <a:schemeClr val="accent5"/>
                </a:solidFill>
              </a:rPr>
              <a:t>communication</a:t>
            </a:r>
            <a:r>
              <a:rPr lang="en-US" sz="1400" b="1" dirty="0">
                <a:solidFill>
                  <a:srgbClr val="FF0000"/>
                </a:solidFill>
              </a:rPr>
              <a:t> but not effective.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1CB6EEF-83B0-9BA6-E833-AF6A5322D186}"/>
              </a:ext>
            </a:extLst>
          </p:cNvPr>
          <p:cNvSpPr txBox="1"/>
          <p:nvPr/>
        </p:nvSpPr>
        <p:spPr>
          <a:xfrm>
            <a:off x="603504" y="5636084"/>
            <a:ext cx="5279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</a:rPr>
              <a:t>There is </a:t>
            </a:r>
            <a:r>
              <a:rPr lang="en-US" sz="1400" b="1" dirty="0">
                <a:solidFill>
                  <a:schemeClr val="accent5"/>
                </a:solidFill>
              </a:rPr>
              <a:t>Effective Communication </a:t>
            </a:r>
            <a:r>
              <a:rPr lang="en-US" sz="1400" dirty="0">
                <a:solidFill>
                  <a:srgbClr val="FF0000"/>
                </a:solidFill>
              </a:rPr>
              <a:t>because the nurse checks for understanding.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285760A-FCCB-3D9A-8C90-AB65CDE0E3C1}"/>
              </a:ext>
            </a:extLst>
          </p:cNvPr>
          <p:cNvSpPr txBox="1"/>
          <p:nvPr/>
        </p:nvSpPr>
        <p:spPr>
          <a:xfrm>
            <a:off x="512303" y="1180245"/>
            <a:ext cx="8288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chemeClr val="accent5"/>
                </a:solidFill>
              </a:rPr>
              <a:t>A. </a:t>
            </a:r>
            <a:endParaRPr lang="en-US" b="1" dirty="0">
              <a:solidFill>
                <a:schemeClr val="accent5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19E96F1-C5F5-B2D8-CD71-E71451756183}"/>
              </a:ext>
            </a:extLst>
          </p:cNvPr>
          <p:cNvSpPr txBox="1"/>
          <p:nvPr/>
        </p:nvSpPr>
        <p:spPr>
          <a:xfrm>
            <a:off x="157715" y="3540063"/>
            <a:ext cx="8147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chemeClr val="accent5"/>
                </a:solidFill>
              </a:rPr>
              <a:t>B. </a:t>
            </a:r>
            <a:endParaRPr lang="en-US" b="1" dirty="0">
              <a:solidFill>
                <a:schemeClr val="accent5"/>
              </a:solidFill>
            </a:endParaRPr>
          </a:p>
        </p:txBody>
      </p:sp>
      <p:pic>
        <p:nvPicPr>
          <p:cNvPr id="2050" name="Picture 2" descr="Creating an SBAR, Know Your Audience">
            <a:extLst>
              <a:ext uri="{FF2B5EF4-FFF2-40B4-BE49-F238E27FC236}">
                <a16:creationId xmlns:a16="http://schemas.microsoft.com/office/drawing/2014/main" id="{D59A6A3A-2594-484A-0E90-C195FF627D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906" y="72420"/>
            <a:ext cx="5515580" cy="551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D6C82CB0-8489-0E23-64CE-845CEF4740D5}"/>
              </a:ext>
            </a:extLst>
          </p:cNvPr>
          <p:cNvSpPr txBox="1"/>
          <p:nvPr/>
        </p:nvSpPr>
        <p:spPr>
          <a:xfrm>
            <a:off x="6590906" y="5588000"/>
            <a:ext cx="55155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Structured communication tools such as SBAR demonstrate how effective communication is not accidental but requires intentional practice.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AACC429-5C1E-489A-CE68-7DEB481A2915}"/>
              </a:ext>
            </a:extLst>
          </p:cNvPr>
          <p:cNvSpPr txBox="1"/>
          <p:nvPr/>
        </p:nvSpPr>
        <p:spPr>
          <a:xfrm>
            <a:off x="436371" y="6183521"/>
            <a:ext cx="6472429" cy="369332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OUTCOME: Patient Safety,  and Using SBAR to inform GP</a:t>
            </a:r>
          </a:p>
        </p:txBody>
      </p:sp>
    </p:spTree>
    <p:extLst>
      <p:ext uri="{BB962C8B-B14F-4D97-AF65-F5344CB8AC3E}">
        <p14:creationId xmlns:p14="http://schemas.microsoft.com/office/powerpoint/2010/main" val="3429023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9CB-814C-4E88-AB12-3194277DC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Conclusion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0BE04-3D01-8996-E217-8E7CFB11F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algn="just"/>
            <a:r>
              <a:rPr lang="en-US" dirty="0"/>
              <a:t>Communication is the heartbeat of safe, effective, and compassionate care.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Communication take the form of verbal or non-verbal communication.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Mastery of communication skills is essential for building, trust, ensuring patient safety, avoiding errors, and improving overall health outcomes. </a:t>
            </a:r>
          </a:p>
          <a:p>
            <a:pPr algn="just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87AC96-D482-E6D9-77AF-D73BDF0F8806}"/>
              </a:ext>
            </a:extLst>
          </p:cNvPr>
          <p:cNvSpPr/>
          <p:nvPr/>
        </p:nvSpPr>
        <p:spPr>
          <a:xfrm>
            <a:off x="1559" y="13750"/>
            <a:ext cx="12176480" cy="1845333"/>
          </a:xfrm>
          <a:prstGeom prst="rect">
            <a:avLst/>
          </a:prstGeom>
          <a:solidFill>
            <a:schemeClr val="accent5">
              <a:alpha val="41613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765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E245B-4AF3-B358-49E6-BB5DACADA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9600" b="1" kern="1200" dirty="0">
                <a:solidFill>
                  <a:schemeClr val="accent5"/>
                </a:solidFill>
                <a:latin typeface="Bauhaus 93" pitchFamily="82" charset="77"/>
                <a:cs typeface="Aharoni" panose="02010803020104030203" pitchFamily="2" charset="-79"/>
              </a:rPr>
              <a:t>END OF PRESENTATION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0382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4857E-FD3C-A54A-0F0A-3E8CAC8DF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5"/>
                </a:solidFill>
              </a:rPr>
              <a:t>REFERENCES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AB76F-567F-ADBF-D931-27EACA424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0500"/>
            <a:ext cx="10515600" cy="4716463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CA" dirty="0"/>
              <a:t>Nweke, E.O. and Asita, M.P., 2022. Impact of communication in teaching and learning in tertiary educational institutions in Rivers state. In </a:t>
            </a:r>
            <a:r>
              <a:rPr lang="en-CA" i="1" dirty="0"/>
              <a:t>2 </a:t>
            </a:r>
            <a:r>
              <a:rPr lang="en-CA" i="1" dirty="0" err="1"/>
              <a:t>nd</a:t>
            </a:r>
            <a:r>
              <a:rPr lang="en-CA" i="1" dirty="0"/>
              <a:t> International Conference on Institutional Leadership and Capacity Building in Africa</a:t>
            </a:r>
            <a:r>
              <a:rPr lang="en-CA" dirty="0"/>
              <a:t> (p. 33).</a:t>
            </a:r>
          </a:p>
          <a:p>
            <a:pPr algn="just"/>
            <a:endParaRPr lang="en-CA" dirty="0"/>
          </a:p>
          <a:p>
            <a:pPr algn="just"/>
            <a:r>
              <a:rPr lang="en-CA" dirty="0"/>
              <a:t>Rogers, C.R., 1957. The necessary and sufficient conditions of therapeutic personality change. </a:t>
            </a:r>
            <a:r>
              <a:rPr lang="en-CA" i="1" dirty="0"/>
              <a:t>Journal of consulting psychology</a:t>
            </a:r>
            <a:r>
              <a:rPr lang="en-CA" dirty="0"/>
              <a:t>, </a:t>
            </a:r>
            <a:r>
              <a:rPr lang="en-CA" i="1" dirty="0"/>
              <a:t>21</a:t>
            </a:r>
            <a:r>
              <a:rPr lang="en-CA" dirty="0"/>
              <a:t>(2), p.95.</a:t>
            </a:r>
          </a:p>
          <a:p>
            <a:pPr algn="just"/>
            <a:endParaRPr lang="en-CA" dirty="0"/>
          </a:p>
          <a:p>
            <a:pPr algn="just"/>
            <a:r>
              <a:rPr lang="en-CA" dirty="0"/>
              <a:t>Moss, B., 2017. </a:t>
            </a:r>
            <a:r>
              <a:rPr lang="en-CA" i="1" dirty="0"/>
              <a:t>Communication skills in health and social care</a:t>
            </a:r>
            <a:r>
              <a:rPr lang="en-CA" dirty="0"/>
              <a:t>. Sage.</a:t>
            </a:r>
          </a:p>
          <a:p>
            <a:pPr algn="just"/>
            <a:endParaRPr lang="en-CA" dirty="0"/>
          </a:p>
          <a:p>
            <a:pPr algn="just"/>
            <a:r>
              <a:rPr lang="en-CA" dirty="0"/>
              <a:t>Gehlert, S., Choi, S.K. and Friedman, D.B., 2019. Communication in health care. </a:t>
            </a:r>
            <a:r>
              <a:rPr lang="en-CA" i="1" dirty="0"/>
              <a:t>Handbook of health social work</a:t>
            </a:r>
            <a:r>
              <a:rPr lang="en-CA" dirty="0"/>
              <a:t>, pp.249-277.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311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539</Words>
  <Application>Microsoft Office PowerPoint</Application>
  <PresentationFormat>Widescreen</PresentationFormat>
  <Paragraphs>73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ADLaM Display</vt:lpstr>
      <vt:lpstr>Aptos</vt:lpstr>
      <vt:lpstr>Aptos Display</vt:lpstr>
      <vt:lpstr>Arial</vt:lpstr>
      <vt:lpstr>Bauhaus 93</vt:lpstr>
      <vt:lpstr>Calibri</vt:lpstr>
      <vt:lpstr>Office Theme</vt:lpstr>
      <vt:lpstr>SELF AWARENESS PRESENTATION</vt:lpstr>
      <vt:lpstr>THE  SKILL OF COMMUNICATION IN HEALTH AND SOCIAL CARE PRACTICE.</vt:lpstr>
      <vt:lpstr>Understanding Communication </vt:lpstr>
      <vt:lpstr>Communication in Health and Social Care </vt:lpstr>
      <vt:lpstr>Why Communication is an Important Skill in Health and Social Care?</vt:lpstr>
      <vt:lpstr>Communication in Focus </vt:lpstr>
      <vt:lpstr>Conclusion</vt:lpstr>
      <vt:lpstr>END OF PRESENTATION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AWARENESS PRESENTATION</dc:title>
  <dc:creator>Martey, Emmanuel</dc:creator>
  <cp:lastModifiedBy>margaret Kwaw</cp:lastModifiedBy>
  <cp:revision>13</cp:revision>
  <dcterms:created xsi:type="dcterms:W3CDTF">2026-02-17T12:58:25Z</dcterms:created>
  <dcterms:modified xsi:type="dcterms:W3CDTF">2026-02-21T18:49:49Z</dcterms:modified>
</cp:coreProperties>
</file>