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58" d="100"/>
          <a:sy n="58" d="100"/>
        </p:scale>
        <p:origin x="140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924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873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477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23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293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127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884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602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263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77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3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364DE-94C2-4F52-9B07-A070A31564A0}" type="datetimeFigureOut">
              <a:rPr lang="en-GB" smtClean="0"/>
              <a:t>04/02/2017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EEAB7-AE86-4E49-849A-C85985326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978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ymarketresearchmethods.com/wp-content/uploads/2016/05/summary-of-data-types-and-scales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4800" dirty="0" smtClean="0"/>
              <a:t>Data 1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948344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Quantitative/Qualitative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2168015"/>
              </p:ext>
            </p:extLst>
          </p:nvPr>
        </p:nvGraphicFramePr>
        <p:xfrm>
          <a:off x="1495168" y="1470453"/>
          <a:ext cx="9662982" cy="52456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304"/>
                <a:gridCol w="4047839"/>
                <a:gridCol w="4047839"/>
              </a:tblGrid>
              <a:tr h="245170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QUALITATATIVE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QUANTITIATIVE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86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Methodologies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Delphi survey, focus groups, in-depth interviews, and reviews of documents to disclose themes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Surveys, structured interviews &amp; observations, and reviews of records or documents for numeric information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0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Reasoning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Primarily inductive process used to formulate theory or hypotheses from what is discovered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Primarily deductive process used to test pre-specified concepts and hypotheses to test a theory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86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Ontology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More subjective: describes a problem or condition from the point of view of those experiencing it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More objective: provides observed effects (interpreted by researchers) of a program on a problem or condition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0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Format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Text-based 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Number-based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0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Focus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More in-depth information on a few cases 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Less in-depth but more breadth of information across a large number of cases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0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What data is acceptable?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Unstructured or semi-structured response options 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Fixed response options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0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Statistical Tests?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No statistical tests 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Statistical tests are used for analysis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0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Validity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Can be valid and reliable: largely depends on skill and rigor of the researcher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Can be valid and reliable: largely depends on the measurement device or instrument used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0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Research Planning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Time expenditure lighter on the planning end and heavier during the analysis phase 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Time expenditure heavier on the planning phase and lighter on the analysis phase 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86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</a:rPr>
                        <a:t>Reliability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Less generalizable:  what works in this place, at this time, with these people may not work anywhere else.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 dirty="0">
                          <a:effectLst/>
                        </a:rPr>
                        <a:t>More generalizable:   if it works here, it will work there (2+2=4 in Australia, Germany, the UK </a:t>
                      </a:r>
                      <a:r>
                        <a:rPr lang="en-GB" sz="1400" u="none" strike="noStrike" dirty="0" smtClean="0">
                          <a:effectLst/>
                        </a:rPr>
                        <a:t>and </a:t>
                      </a:r>
                      <a:r>
                        <a:rPr lang="en-GB" sz="1400" u="none" strike="noStrike" dirty="0">
                          <a:effectLst/>
                        </a:rPr>
                        <a:t>the USA)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9122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Types of quantitative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Statistical Package for the Social Sciences recognises:</a:t>
            </a:r>
          </a:p>
          <a:p>
            <a:pPr marL="0" indent="0">
              <a:buNone/>
            </a:pPr>
            <a:r>
              <a:rPr lang="en-GB" dirty="0" smtClean="0"/>
              <a:t>Two categorical variables:</a:t>
            </a:r>
          </a:p>
          <a:p>
            <a:pPr lvl="1"/>
            <a:r>
              <a:rPr lang="en-GB" sz="3600" dirty="0" smtClean="0"/>
              <a:t>Nominal</a:t>
            </a:r>
          </a:p>
          <a:p>
            <a:pPr lvl="1"/>
            <a:r>
              <a:rPr lang="en-GB" sz="3600" dirty="0" smtClean="0"/>
              <a:t>Ordinal</a:t>
            </a:r>
          </a:p>
          <a:p>
            <a:pPr marL="0" indent="0">
              <a:buNone/>
            </a:pPr>
            <a:r>
              <a:rPr lang="en-GB" dirty="0" smtClean="0"/>
              <a:t>And one continuous variable:</a:t>
            </a:r>
          </a:p>
          <a:p>
            <a:pPr lvl="1"/>
            <a:r>
              <a:rPr lang="en-GB" sz="3600" dirty="0" smtClean="0"/>
              <a:t>Scale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59061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Nominal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Alternative name:  Categorical</a:t>
            </a:r>
          </a:p>
          <a:p>
            <a:r>
              <a:rPr lang="en-GB" dirty="0" smtClean="0"/>
              <a:t>Have no quantitative value – 1 is not the number one but could be assigned to mean ‘male’ (with 2 = ‘female’).</a:t>
            </a:r>
          </a:p>
          <a:p>
            <a:r>
              <a:rPr lang="en-GB" dirty="0" smtClean="0"/>
              <a:t>Examples: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8277835"/>
              </p:ext>
            </p:extLst>
          </p:nvPr>
        </p:nvGraphicFramePr>
        <p:xfrm>
          <a:off x="1390308" y="4001290"/>
          <a:ext cx="8828731" cy="21756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2920"/>
                <a:gridCol w="1894995"/>
                <a:gridCol w="388716"/>
                <a:gridCol w="932920"/>
                <a:gridCol w="1603458"/>
                <a:gridCol w="349845"/>
                <a:gridCol w="932920"/>
                <a:gridCol w="1792957"/>
              </a:tblGrid>
              <a:tr h="271959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Gender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Eye colour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Pet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7195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Code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Meaning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Code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Meaning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Code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Meaning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95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No Answer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No Answer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No Answer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95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Male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Brown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Cat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95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Female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Green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Dog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95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Prefer not to say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Blue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Goldfish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959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Prefer not to say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Other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959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Prefer not to say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647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Ordinal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are able to be ranked from top to bottom; smallest to biggest; more important to least important.</a:t>
            </a:r>
          </a:p>
          <a:p>
            <a:r>
              <a:rPr lang="en-GB" dirty="0" smtClean="0"/>
              <a:t>The order in which the data are ranked is significant.</a:t>
            </a:r>
          </a:p>
          <a:p>
            <a:r>
              <a:rPr lang="en-GB" dirty="0" smtClean="0"/>
              <a:t>Examples (using a Likert Scale):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6319797"/>
              </p:ext>
            </p:extLst>
          </p:nvPr>
        </p:nvGraphicFramePr>
        <p:xfrm>
          <a:off x="1258330" y="3795346"/>
          <a:ext cx="9207842" cy="225946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44899"/>
                <a:gridCol w="3454786"/>
                <a:gridCol w="393708"/>
                <a:gridCol w="944899"/>
                <a:gridCol w="3469550"/>
              </a:tblGrid>
              <a:tr h="282433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My lecturer is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I think </a:t>
                      </a:r>
                      <a:r>
                        <a:rPr lang="en-GB" sz="1600" u="none" strike="noStrike" dirty="0" smtClean="0">
                          <a:effectLst/>
                        </a:rPr>
                        <a:t>statistics </a:t>
                      </a:r>
                      <a:r>
                        <a:rPr lang="en-GB" sz="1600" u="none" strike="noStrike" dirty="0">
                          <a:effectLst/>
                        </a:rPr>
                        <a:t>is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824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Code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Meaning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Meaning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24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No Answer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No Answer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24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Pants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Challenging my will to live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24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Not the sharpest knife in the drawer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My head hurts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24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OK I guess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Got to be done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24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Pretty good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I like a good challenge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24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Slick, quick and not at all thick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Easy </a:t>
                      </a:r>
                      <a:r>
                        <a:rPr lang="en-GB" sz="1600" u="none" strike="noStrike" dirty="0" err="1">
                          <a:effectLst/>
                        </a:rPr>
                        <a:t>peasy</a:t>
                      </a:r>
                      <a:r>
                        <a:rPr lang="en-GB" sz="1600" u="none" strike="noStrike" dirty="0">
                          <a:effectLst/>
                        </a:rPr>
                        <a:t>, mathematically </a:t>
                      </a:r>
                      <a:r>
                        <a:rPr lang="en-GB" sz="1600" u="none" strike="noStrike" dirty="0" err="1">
                          <a:effectLst/>
                        </a:rPr>
                        <a:t>squeezy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4070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Scale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books on statistical analysis describe two continuous variables – interval and ratio – but SPSS puts these together as ‘Scale’.</a:t>
            </a:r>
          </a:p>
          <a:p>
            <a:r>
              <a:rPr lang="en-GB" dirty="0" smtClean="0"/>
              <a:t>The difference between interval and ratio scales is the lack of an absolute zero for interval data.    </a:t>
            </a:r>
          </a:p>
          <a:p>
            <a:r>
              <a:rPr lang="en-GB" dirty="0" smtClean="0"/>
              <a:t>Interval data:   </a:t>
            </a:r>
          </a:p>
          <a:p>
            <a:pPr lvl="1"/>
            <a:r>
              <a:rPr lang="en-GB" dirty="0" smtClean="0"/>
              <a:t>spaces between the points on the scale are the same</a:t>
            </a:r>
          </a:p>
          <a:p>
            <a:pPr lvl="1"/>
            <a:r>
              <a:rPr lang="en-GB" dirty="0" smtClean="0"/>
              <a:t>There is no absolute ‘zero’ point but one that is arbitrarily defined – Fahrenheit scale where 32⁰F is freezing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835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Interval Scale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Spaces between the points on the scale are the same – distance (difference) between 10cm and 12cm is the same as between 20cm and 22cm </a:t>
            </a:r>
          </a:p>
          <a:p>
            <a:pPr lvl="1"/>
            <a:r>
              <a:rPr lang="en-GB" dirty="0" smtClean="0"/>
              <a:t>There is no absolute ‘zero’ point but one that is arbitrarily defined – Fahrenheit scale where 32⁰F is freezing and equivalent to 0⁰C 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106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Ratio Scale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Spaces between the points on the scale are the same – distance (difference) between 10cm and 12cm is the same as between 20cm and 22cm </a:t>
            </a:r>
          </a:p>
          <a:p>
            <a:pPr lvl="1"/>
            <a:r>
              <a:rPr lang="en-GB" dirty="0" smtClean="0"/>
              <a:t>There is an absolute ‘zero’ point such as Absolute Zero on the Kelvin Scale 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41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How can I analyse my data?</a:t>
            </a:r>
            <a:endParaRPr lang="en-GB" dirty="0"/>
          </a:p>
        </p:txBody>
      </p:sp>
      <p:pic>
        <p:nvPicPr>
          <p:cNvPr id="4" name="Picture 3" descr="summary of data types and scale measure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444" y="1927653"/>
            <a:ext cx="8885718" cy="468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9404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How can I analyse my data?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6112039"/>
              </p:ext>
            </p:extLst>
          </p:nvPr>
        </p:nvGraphicFramePr>
        <p:xfrm>
          <a:off x="988541" y="1569310"/>
          <a:ext cx="9860691" cy="453493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86897"/>
                <a:gridCol w="3286897"/>
                <a:gridCol w="3286897"/>
              </a:tblGrid>
              <a:tr h="31275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Level of measurement </a:t>
                      </a:r>
                      <a:endParaRPr lang="en-GB" sz="1400" b="1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Descriptive statistics </a:t>
                      </a:r>
                      <a:endParaRPr lang="en-GB" sz="1400" b="1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Inferential statistics </a:t>
                      </a:r>
                      <a:endParaRPr lang="en-GB" sz="1400" b="1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754">
                <a:tc rowSpan="2"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NOMINAL (categorical)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Counts (frequencies)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Chi-square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7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Percentages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2754">
                <a:tc rowSpan="2"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ORDINAL (order, direction)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Counts (frequencies)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Chi-square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7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Percentages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Spearman Rank-order correlation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131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Researchers often use INTERVAL statistics (see below) when there is a continuous measure, such as a rating scale or Likert-type items.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ctr"/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275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INTERVAL (equal intervals)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754">
                <a:tc rowSpan="3">
                  <a:txBody>
                    <a:bodyPr/>
                    <a:lstStyle/>
                    <a:p>
                      <a:pPr algn="r" fontAlgn="ctr"/>
                      <a:r>
                        <a:rPr lang="en-GB" sz="1400" u="none" strike="noStrike">
                          <a:effectLst/>
                        </a:rPr>
                        <a:t>Normally-distributed data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Mean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ANOVA (or t-test)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7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Standard Deviation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Pearson Product-moment correlation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7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754">
                <a:tc rowSpan="3">
                  <a:txBody>
                    <a:bodyPr/>
                    <a:lstStyle/>
                    <a:p>
                      <a:pPr algn="r" fontAlgn="ctr"/>
                      <a:r>
                        <a:rPr lang="en-GB" sz="1400" u="none" strike="noStrike">
                          <a:effectLst/>
                        </a:rPr>
                        <a:t>Not normally-distributed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Median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Spearman Rank-order correlation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7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Interquartile range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275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275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>
                          <a:effectLst/>
                        </a:rPr>
                        <a:t>RATIO (absolute zero)</a:t>
                      </a:r>
                      <a:endParaRPr lang="en-GB" sz="1400" b="0" i="0" u="none" strike="noStrike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en-GB" sz="1400" u="none" strike="noStrike" dirty="0" smtClean="0">
                          <a:effectLst/>
                        </a:rPr>
                        <a:t>All of the above (same </a:t>
                      </a:r>
                      <a:r>
                        <a:rPr lang="en-GB" sz="1400" u="none" strike="noStrike" dirty="0">
                          <a:effectLst/>
                        </a:rPr>
                        <a:t>as INTERVAL</a:t>
                      </a:r>
                      <a:r>
                        <a:rPr lang="en-GB" sz="1400" u="none" strike="noStrike" dirty="0" smtClean="0">
                          <a:effectLst/>
                        </a:rPr>
                        <a:t>) plus the values can be multiplied and</a:t>
                      </a:r>
                      <a:r>
                        <a:rPr lang="en-GB" sz="1400" u="none" strike="noStrike" baseline="0" dirty="0" smtClean="0">
                          <a:effectLst/>
                        </a:rPr>
                        <a:t> divided</a:t>
                      </a:r>
                      <a:endParaRPr lang="en-GB" sz="1400" b="0" i="0" u="none" strike="noStrike" dirty="0">
                        <a:solidFill>
                          <a:srgbClr val="333333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2568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Why Bother?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don’t think about category (aka type) of data you want to gather (or have already gathered) you won’t pick the right statistical test.</a:t>
            </a:r>
          </a:p>
          <a:p>
            <a:r>
              <a:rPr lang="en-GB" dirty="0" smtClean="0"/>
              <a:t>Pick the wrong test and you will: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dirty="0" smtClean="0"/>
              <a:t>Look silly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dirty="0" smtClean="0"/>
              <a:t>Lose marks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dirty="0" smtClean="0"/>
              <a:t>Claim completely false conclusions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770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805</Words>
  <Application>Microsoft Office PowerPoint</Application>
  <PresentationFormat>Widescreen</PresentationFormat>
  <Paragraphs>171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Verdana</vt:lpstr>
      <vt:lpstr>Office Theme</vt:lpstr>
      <vt:lpstr>Research Methods</vt:lpstr>
      <vt:lpstr>Quantitative/Qualitative</vt:lpstr>
      <vt:lpstr>Types of quantitative data</vt:lpstr>
      <vt:lpstr>Nominal</vt:lpstr>
      <vt:lpstr>Ordinal</vt:lpstr>
      <vt:lpstr>Scale</vt:lpstr>
      <vt:lpstr>Interval Scale</vt:lpstr>
      <vt:lpstr>Ratio Scale</vt:lpstr>
      <vt:lpstr>How can I analyse my data?</vt:lpstr>
      <vt:lpstr>How can I analyse my data?</vt:lpstr>
      <vt:lpstr>Why Bother?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Orr, Graham</dc:creator>
  <cp:lastModifiedBy>Orr, Graham</cp:lastModifiedBy>
  <cp:revision>16</cp:revision>
  <dcterms:created xsi:type="dcterms:W3CDTF">2017-02-04T12:07:45Z</dcterms:created>
  <dcterms:modified xsi:type="dcterms:W3CDTF">2017-02-04T16:31:38Z</dcterms:modified>
</cp:coreProperties>
</file>