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290" r:id="rId2"/>
    <p:sldId id="293" r:id="rId3"/>
    <p:sldId id="354" r:id="rId4"/>
    <p:sldId id="355" r:id="rId5"/>
    <p:sldId id="356" r:id="rId6"/>
    <p:sldId id="357" r:id="rId7"/>
    <p:sldId id="358" r:id="rId8"/>
    <p:sldId id="359" r:id="rId9"/>
    <p:sldId id="360" r:id="rId10"/>
    <p:sldId id="298" r:id="rId11"/>
    <p:sldId id="361" r:id="rId12"/>
    <p:sldId id="362" r:id="rId13"/>
    <p:sldId id="363" r:id="rId14"/>
    <p:sldId id="364" r:id="rId15"/>
    <p:sldId id="365" r:id="rId16"/>
    <p:sldId id="366" r:id="rId17"/>
    <p:sldId id="367" r:id="rId18"/>
    <p:sldId id="368" r:id="rId19"/>
    <p:sldId id="369" r:id="rId20"/>
    <p:sldId id="370" r:id="rId21"/>
    <p:sldId id="371" r:id="rId22"/>
    <p:sldId id="372" r:id="rId23"/>
    <p:sldId id="373" r:id="rId24"/>
    <p:sldId id="374" r:id="rId25"/>
    <p:sldId id="375" r:id="rId26"/>
    <p:sldId id="376" r:id="rId27"/>
    <p:sldId id="377" r:id="rId28"/>
    <p:sldId id="353" r:id="rId29"/>
    <p:sldId id="347" r:id="rId30"/>
    <p:sldId id="349" r:id="rId31"/>
    <p:sldId id="342" r:id="rId32"/>
    <p:sldId id="343"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EAD6076-2585-4CF2-84AC-223FDBA067AD}" type="datetimeFigureOut">
              <a:rPr lang="en-GB" smtClean="0"/>
              <a:t>20/03/2019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D27FF5-ED08-483A-956F-2D1B07389D85}" type="slidenum">
              <a:rPr lang="en-GB" smtClean="0"/>
              <a:t>‹#›</a:t>
            </a:fld>
            <a:endParaRPr lang="en-GB"/>
          </a:p>
        </p:txBody>
      </p:sp>
    </p:spTree>
    <p:extLst>
      <p:ext uri="{BB962C8B-B14F-4D97-AF65-F5344CB8AC3E}">
        <p14:creationId xmlns:p14="http://schemas.microsoft.com/office/powerpoint/2010/main" val="23822374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1859280"/>
            <a:ext cx="6400800" cy="1295400"/>
          </a:xfrm>
        </p:spPr>
        <p:txBody>
          <a:bodyPr/>
          <a:lstStyle/>
          <a:p>
            <a:r>
              <a:rPr lang="en-US" smtClean="0"/>
              <a:t>Click to edit Master title style</a:t>
            </a:r>
            <a:endParaRPr lang="en-US" dirty="0"/>
          </a:p>
        </p:txBody>
      </p:sp>
      <p:pic>
        <p:nvPicPr>
          <p:cNvPr id="8" name="Picture 7"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801112"/>
            <a:ext cx="9144000" cy="932688"/>
          </a:xfrm>
          <a:prstGeom prst="rect">
            <a:avLst/>
          </a:prstGeom>
        </p:spPr>
      </p:pic>
      <p:sp>
        <p:nvSpPr>
          <p:cNvPr id="3" name="Subtitle 2"/>
          <p:cNvSpPr>
            <a:spLocks noGrp="1"/>
          </p:cNvSpPr>
          <p:nvPr>
            <p:ph type="subTitle" idx="1"/>
          </p:nvPr>
        </p:nvSpPr>
        <p:spPr>
          <a:xfrm>
            <a:off x="1371600" y="3429000"/>
            <a:ext cx="6400800" cy="762000"/>
          </a:xfrm>
        </p:spPr>
        <p:txBody>
          <a:bodyPr>
            <a:normAutofit/>
          </a:bodyPr>
          <a:lstStyle>
            <a:lvl1pPr marL="0" indent="0" algn="ctr">
              <a:buNone/>
              <a:defRPr sz="2000" i="1" baseline="0">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white"/>
        <p:txBody>
          <a:bodyPr/>
          <a:lstStyle/>
          <a:p>
            <a:fld id="{1D8BD707-D9CF-40AE-B4C6-C98DA3205C09}" type="datetimeFigureOut">
              <a:rPr lang="en-US" smtClean="0"/>
              <a:pPr/>
              <a:t>3/20/2019</a:t>
            </a:fld>
            <a:endParaRPr lang="en-US"/>
          </a:p>
        </p:txBody>
      </p:sp>
      <p:sp>
        <p:nvSpPr>
          <p:cNvPr id="5" name="Footer Placeholder 4"/>
          <p:cNvSpPr>
            <a:spLocks noGrp="1"/>
          </p:cNvSpPr>
          <p:nvPr>
            <p:ph type="ftr" sz="quarter" idx="11"/>
          </p:nvPr>
        </p:nvSpPr>
        <p:spPr bwMode="white"/>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371600" y="2438400"/>
            <a:ext cx="6400800" cy="30480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pic>
        <p:nvPicPr>
          <p:cNvPr id="9" name="Picture 8"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D8BD707-D9CF-40AE-B4C6-C98DA3205C09}" type="datetimeFigureOut">
              <a:rPr lang="en-US" smtClean="0"/>
              <a:pPr/>
              <a:t>3/20/2019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pic>
        <p:nvPicPr>
          <p:cNvPr id="7" name="Picture 6"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684462"/>
            <a:ext cx="9144000" cy="932688"/>
          </a:xfrm>
          <a:prstGeom prst="rect">
            <a:avLst/>
          </a:prstGeom>
        </p:spPr>
      </p:pic>
      <p:sp>
        <p:nvSpPr>
          <p:cNvPr id="2" name="Title 1"/>
          <p:cNvSpPr>
            <a:spLocks noGrp="1"/>
          </p:cNvSpPr>
          <p:nvPr>
            <p:ph type="title"/>
          </p:nvPr>
        </p:nvSpPr>
        <p:spPr>
          <a:xfrm>
            <a:off x="1447800" y="3410267"/>
            <a:ext cx="6248400" cy="1456373"/>
          </a:xfrm>
        </p:spPr>
        <p:txBody>
          <a:bodyPr anchor="t">
            <a:normAutofit/>
          </a:bodyPr>
          <a:lstStyle>
            <a:lvl1pPr algn="ctr">
              <a:defRPr sz="3600" b="0" i="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447800" y="1503680"/>
            <a:ext cx="6248400" cy="1566862"/>
          </a:xfrm>
        </p:spPr>
        <p:txBody>
          <a:bodyPr anchor="b"/>
          <a:lstStyle>
            <a:lvl1pPr marL="0" indent="0" algn="ctr">
              <a:buNone/>
              <a:defRPr sz="2000" b="0" i="1"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pic>
        <p:nvPicPr>
          <p:cNvPr id="8" name="Picture 7"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684462"/>
            <a:ext cx="9144000" cy="932688"/>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Content Placeholder 9"/>
          <p:cNvSpPr>
            <a:spLocks noGrp="1"/>
          </p:cNvSpPr>
          <p:nvPr>
            <p:ph sz="quarter" idx="13"/>
          </p:nvPr>
        </p:nvSpPr>
        <p:spPr>
          <a:xfrm>
            <a:off x="1371600" y="2438400"/>
            <a:ext cx="3124200" cy="3124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3/20/2019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12" name="Content Placeholder 11"/>
          <p:cNvSpPr>
            <a:spLocks noGrp="1"/>
          </p:cNvSpPr>
          <p:nvPr>
            <p:ph sz="quarter" idx="14"/>
          </p:nvPr>
        </p:nvSpPr>
        <p:spPr>
          <a:xfrm>
            <a:off x="4648200" y="2438400"/>
            <a:ext cx="3124200" cy="3124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pic>
        <p:nvPicPr>
          <p:cNvPr id="9" name="Picture 8"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2" name="Picture 11" descr="flourish2.png"/>
          <p:cNvPicPr>
            <a:picLocks noChangeAspect="1"/>
          </p:cNvPicPr>
          <p:nvPr/>
        </p:nvPicPr>
        <p:blipFill>
          <a:blip r:embed="rId2">
            <a:clrChange>
              <a:clrFrom>
                <a:srgbClr val="000000">
                  <a:alpha val="0"/>
                </a:srgbClr>
              </a:clrFrom>
              <a:clrTo>
                <a:srgbClr val="000000">
                  <a:alpha val="0"/>
                </a:srgbClr>
              </a:clrTo>
            </a:clrChange>
            <a:lum bright="-14000"/>
          </a:blip>
          <a:stretch>
            <a:fillRect/>
          </a:stretch>
        </p:blipFill>
        <p:spPr>
          <a:xfrm>
            <a:off x="0" y="1618488"/>
            <a:ext cx="9144000" cy="932688"/>
          </a:xfrm>
          <a:prstGeom prst="rect">
            <a:avLst/>
          </a:prstGeom>
        </p:spPr>
      </p:pic>
      <p:sp>
        <p:nvSpPr>
          <p:cNvPr id="11" name="Content Placeholder 10"/>
          <p:cNvSpPr>
            <a:spLocks noGrp="1"/>
          </p:cNvSpPr>
          <p:nvPr>
            <p:ph sz="quarter" idx="13"/>
          </p:nvPr>
        </p:nvSpPr>
        <p:spPr>
          <a:xfrm>
            <a:off x="1371600" y="2819400"/>
            <a:ext cx="3124200" cy="2743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48200" y="2819400"/>
            <a:ext cx="3124200" cy="2743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371600" y="2362201"/>
            <a:ext cx="3125788" cy="451338"/>
          </a:xfrm>
        </p:spPr>
        <p:txBody>
          <a:bodyPr anchor="b"/>
          <a:lstStyle>
            <a:lvl1pPr marL="0" indent="0" algn="ctr">
              <a:buNone/>
              <a:defRPr sz="1800" b="1"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645025" y="2359152"/>
            <a:ext cx="3127375" cy="448056"/>
          </a:xfrm>
        </p:spPr>
        <p:txBody>
          <a:bodyPr anchor="b"/>
          <a:lstStyle>
            <a:lvl1pPr marL="0" indent="0" algn="ctr">
              <a:buNone/>
              <a:defRPr sz="1800" b="1"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1D8BD707-D9CF-40AE-B4C6-C98DA3205C09}" type="datetimeFigureOut">
              <a:rPr lang="en-US" smtClean="0"/>
              <a:pPr/>
              <a:t>3/20/2019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3/20/2019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pic>
        <p:nvPicPr>
          <p:cNvPr id="7" name="Picture 6"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D8BD707-D9CF-40AE-B4C6-C98DA3205C09}" type="datetimeFigureOut">
              <a:rPr lang="en-US" smtClean="0"/>
              <a:pPr/>
              <a:t>3/20/2019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53001" y="1676400"/>
            <a:ext cx="2819399" cy="599440"/>
          </a:xfrm>
        </p:spPr>
        <p:txBody>
          <a:bodyPr anchor="b">
            <a:noAutofit/>
          </a:bodyPr>
          <a:lstStyle>
            <a:lvl1pPr algn="ctr">
              <a:defRPr sz="1700" b="1" cap="all" spc="0" baseline="0"/>
            </a:lvl1pPr>
          </a:lstStyle>
          <a:p>
            <a:r>
              <a:rPr lang="en-US" smtClean="0"/>
              <a:t>Click to edit Master title style</a:t>
            </a:r>
            <a:endParaRPr lang="en-US" dirty="0"/>
          </a:p>
        </p:txBody>
      </p:sp>
      <p:sp>
        <p:nvSpPr>
          <p:cNvPr id="4" name="Text Placeholder 3"/>
          <p:cNvSpPr>
            <a:spLocks noGrp="1"/>
          </p:cNvSpPr>
          <p:nvPr>
            <p:ph type="body" sz="half" idx="2"/>
          </p:nvPr>
        </p:nvSpPr>
        <p:spPr>
          <a:xfrm>
            <a:off x="4953001" y="2275840"/>
            <a:ext cx="2819399" cy="2905760"/>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3"/>
          </p:nvPr>
        </p:nvSpPr>
        <p:spPr>
          <a:xfrm>
            <a:off x="1371600" y="1676400"/>
            <a:ext cx="3276600" cy="3505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Plaque 9"/>
          <p:cNvSpPr/>
          <p:nvPr/>
        </p:nvSpPr>
        <p:spPr>
          <a:xfrm>
            <a:off x="1463040" y="1847088"/>
            <a:ext cx="3090672" cy="3090672"/>
          </a:xfrm>
          <a:prstGeom prst="plaque">
            <a:avLst>
              <a:gd name="adj" fmla="val 8438"/>
            </a:avLst>
          </a:prstGeom>
          <a:noFill/>
          <a:ln w="9525">
            <a:solidFill>
              <a:schemeClr val="tx2">
                <a:alpha val="17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53000" y="1676400"/>
            <a:ext cx="2819400" cy="599440"/>
          </a:xfrm>
        </p:spPr>
        <p:txBody>
          <a:bodyPr anchor="b">
            <a:noAutofit/>
          </a:bodyPr>
          <a:lstStyle>
            <a:lvl1pPr algn="ctr">
              <a:defRPr sz="1700" b="1" cap="all" spc="0" baseline="0"/>
            </a:lvl1pPr>
          </a:lstStyle>
          <a:p>
            <a:r>
              <a:rPr lang="en-US" smtClean="0"/>
              <a:t>Click to edit Master title style</a:t>
            </a:r>
            <a:endParaRPr lang="en-US" dirty="0"/>
          </a:p>
        </p:txBody>
      </p:sp>
      <p:sp>
        <p:nvSpPr>
          <p:cNvPr id="3" name="Picture Placeholder 2"/>
          <p:cNvSpPr>
            <a:spLocks noGrp="1"/>
          </p:cNvSpPr>
          <p:nvPr>
            <p:ph type="pic" idx="1"/>
          </p:nvPr>
        </p:nvSpPr>
        <p:spPr>
          <a:xfrm>
            <a:off x="1524000" y="1905000"/>
            <a:ext cx="2971800" cy="2971800"/>
          </a:xfrm>
          <a:prstGeom prst="plaque">
            <a:avLst>
              <a:gd name="adj" fmla="val 8341"/>
            </a:avLst>
          </a:prstGeom>
          <a:solidFill>
            <a:schemeClr val="bg1">
              <a:lumMod val="95000"/>
              <a:alpha val="35000"/>
            </a:schemeClr>
          </a:solidFill>
          <a:ln w="98425" cmpd="thinThick">
            <a:noFill/>
            <a:bevel/>
          </a:ln>
        </p:spPr>
        <p:txBody>
          <a:bodyPr>
            <a:normAutofit/>
          </a:bodyPr>
          <a:lstStyle>
            <a:lvl1pPr marL="0" indent="0" algn="ctr">
              <a:buNone/>
              <a:defRPr sz="1800" baseline="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953000" y="2276856"/>
            <a:ext cx="2819400" cy="2875280"/>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3/20/2019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209041"/>
            <a:ext cx="1295400" cy="4318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400" y="1219199"/>
            <a:ext cx="5181600" cy="42672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window3.png"/>
          <p:cNvPicPr>
            <a:picLocks noChangeAspect="1"/>
          </p:cNvPicPr>
          <p:nvPr/>
        </p:nvPicPr>
        <p:blipFill>
          <a:blip r:embed="rId13"/>
          <a:stretch>
            <a:fillRect/>
          </a:stretch>
        </p:blipFill>
        <p:spPr>
          <a:xfrm>
            <a:off x="0" y="0"/>
            <a:ext cx="9144000" cy="6858000"/>
          </a:xfrm>
          <a:prstGeom prst="rect">
            <a:avLst/>
          </a:prstGeom>
        </p:spPr>
      </p:pic>
      <p:sp>
        <p:nvSpPr>
          <p:cNvPr id="2" name="Title Placeholder 1"/>
          <p:cNvSpPr>
            <a:spLocks noGrp="1"/>
          </p:cNvSpPr>
          <p:nvPr>
            <p:ph type="title"/>
          </p:nvPr>
        </p:nvSpPr>
        <p:spPr>
          <a:xfrm>
            <a:off x="1371600" y="1295400"/>
            <a:ext cx="6400800" cy="6858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057400"/>
            <a:ext cx="6400800" cy="342900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bwMode="white">
          <a:xfrm>
            <a:off x="304800" y="6356350"/>
            <a:ext cx="2133600" cy="365125"/>
          </a:xfrm>
          <a:prstGeom prst="rect">
            <a:avLst/>
          </a:prstGeom>
          <a:ln>
            <a:noFill/>
          </a:ln>
        </p:spPr>
        <p:txBody>
          <a:bodyPr vert="horz" lIns="91440" tIns="45720" rIns="91440" bIns="45720" rtlCol="0" anchor="ctr"/>
          <a:lstStyle>
            <a:lvl1pPr algn="l">
              <a:defRPr sz="1100" baseline="0">
                <a:solidFill>
                  <a:schemeClr val="accent1">
                    <a:lumMod val="60000"/>
                    <a:lumOff val="40000"/>
                  </a:schemeClr>
                </a:solidFill>
              </a:defRPr>
            </a:lvl1pPr>
          </a:lstStyle>
          <a:p>
            <a:fld id="{1D8BD707-D9CF-40AE-B4C6-C98DA3205C09}" type="datetimeFigureOut">
              <a:rPr lang="en-US" smtClean="0"/>
              <a:pPr/>
              <a:t>3/20/2019</a:t>
            </a:fld>
            <a:endParaRPr lang="en-US"/>
          </a:p>
        </p:txBody>
      </p:sp>
      <p:sp>
        <p:nvSpPr>
          <p:cNvPr id="5" name="Footer Placeholder 4"/>
          <p:cNvSpPr>
            <a:spLocks noGrp="1"/>
          </p:cNvSpPr>
          <p:nvPr>
            <p:ph type="ftr" sz="quarter" idx="3"/>
          </p:nvPr>
        </p:nvSpPr>
        <p:spPr bwMode="white">
          <a:xfrm>
            <a:off x="2971800" y="6356350"/>
            <a:ext cx="3200400" cy="365125"/>
          </a:xfrm>
          <a:prstGeom prst="rect">
            <a:avLst/>
          </a:prstGeom>
        </p:spPr>
        <p:txBody>
          <a:bodyPr vert="horz" lIns="91440" tIns="45720" rIns="91440" bIns="45720" rtlCol="0" anchor="ctr"/>
          <a:lstStyle>
            <a:lvl1pPr algn="ctr">
              <a:defRPr sz="1100" baseline="0">
                <a:solidFill>
                  <a:schemeClr val="accent1">
                    <a:lumMod val="60000"/>
                    <a:lumOff val="40000"/>
                  </a:schemeClr>
                </a:solidFill>
              </a:defRPr>
            </a:lvl1pPr>
          </a:lstStyle>
          <a:p>
            <a:endParaRPr lang="en-US"/>
          </a:p>
        </p:txBody>
      </p:sp>
      <p:sp>
        <p:nvSpPr>
          <p:cNvPr id="6" name="Slide Number Placeholder 5"/>
          <p:cNvSpPr>
            <a:spLocks noGrp="1"/>
          </p:cNvSpPr>
          <p:nvPr>
            <p:ph type="sldNum" sz="quarter" idx="4"/>
          </p:nvPr>
        </p:nvSpPr>
        <p:spPr bwMode="white">
          <a:xfrm>
            <a:off x="6675120" y="6364224"/>
            <a:ext cx="2133600" cy="365125"/>
          </a:xfrm>
          <a:prstGeom prst="rect">
            <a:avLst/>
          </a:prstGeom>
        </p:spPr>
        <p:txBody>
          <a:bodyPr vert="horz" lIns="91440" tIns="45720" rIns="91440" bIns="45720" rtlCol="0" anchor="ctr"/>
          <a:lstStyle>
            <a:lvl1pPr algn="r">
              <a:defRPr sz="1200" b="1" baseline="0">
                <a:solidFill>
                  <a:schemeClr val="accent1">
                    <a:lumMod val="60000"/>
                    <a:lumOff val="40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600" kern="1200" cap="all" spc="300"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0" indent="-274320" algn="l" defTabSz="914400" rtl="0" eaLnBrk="1" latinLnBrk="0" hangingPunct="1">
        <a:lnSpc>
          <a:spcPct val="150000"/>
        </a:lnSpc>
        <a:spcBef>
          <a:spcPct val="20000"/>
        </a:spcBef>
        <a:buClrTx/>
        <a:buFont typeface="Wingdings" pitchFamily="2" charset="2"/>
        <a:buChar char="v"/>
        <a:defRPr sz="1800" kern="1200" baseline="0">
          <a:solidFill>
            <a:schemeClr val="tx1"/>
          </a:solidFill>
          <a:latin typeface="+mn-lt"/>
          <a:ea typeface="+mn-ea"/>
          <a:cs typeface="+mn-cs"/>
        </a:defRPr>
      </a:lvl1pPr>
      <a:lvl2pPr marL="742950" indent="-228600" algn="l" defTabSz="914400" rtl="0" eaLnBrk="1" latinLnBrk="0" hangingPunct="1">
        <a:spcBef>
          <a:spcPct val="20000"/>
        </a:spcBef>
        <a:buClrTx/>
        <a:buFont typeface="Arial" pitchFamily="34" charset="0"/>
        <a:buChar char="•"/>
        <a:defRPr sz="1600" kern="1200" baseline="0">
          <a:solidFill>
            <a:schemeClr val="tx1"/>
          </a:solidFill>
          <a:latin typeface="+mn-lt"/>
          <a:ea typeface="+mn-ea"/>
          <a:cs typeface="+mn-cs"/>
        </a:defRPr>
      </a:lvl2pPr>
      <a:lvl3pPr marL="11430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3pPr>
      <a:lvl4pPr marL="16002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4pPr>
      <a:lvl5pPr marL="20574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5pPr>
      <a:lvl6pPr marL="2514600" indent="-228600" algn="l" defTabSz="914400" rtl="0" eaLnBrk="1" latinLnBrk="0" hangingPunct="1">
        <a:spcBef>
          <a:spcPct val="20000"/>
        </a:spcBef>
        <a:buClrTx/>
        <a:buFont typeface="Arial" pitchFamily="34" charset="0"/>
        <a:buChar char="•"/>
        <a:defRPr sz="1400" kern="1200">
          <a:solidFill>
            <a:schemeClr val="tx1"/>
          </a:solidFill>
          <a:latin typeface="+mn-lt"/>
          <a:ea typeface="+mn-ea"/>
          <a:cs typeface="+mn-cs"/>
        </a:defRPr>
      </a:lvl6pPr>
      <a:lvl7pPr marL="29718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7pPr>
      <a:lvl8pPr marL="3429000" indent="-228600" algn="l" defTabSz="914400" rtl="0" eaLnBrk="1" latinLnBrk="0" hangingPunct="1">
        <a:spcBef>
          <a:spcPct val="20000"/>
        </a:spcBef>
        <a:buClrTx/>
        <a:buFont typeface="Arial" pitchFamily="34" charset="0"/>
        <a:buChar char="•"/>
        <a:defRPr sz="1200" kern="1200" baseline="0">
          <a:solidFill>
            <a:schemeClr val="tx1"/>
          </a:solidFill>
          <a:latin typeface="+mn-lt"/>
          <a:ea typeface="+mn-ea"/>
          <a:cs typeface="+mn-cs"/>
        </a:defRPr>
      </a:lvl8pPr>
      <a:lvl9pPr marL="38862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1219200"/>
            <a:ext cx="6400800" cy="1143000"/>
          </a:xfrm>
        </p:spPr>
        <p:txBody>
          <a:bodyPr>
            <a:normAutofit/>
          </a:bodyPr>
          <a:lstStyle/>
          <a:p>
            <a:r>
              <a:rPr lang="en-GB" dirty="0" smtClean="0"/>
              <a:t>Why Confucian</a:t>
            </a:r>
            <a:r>
              <a:rPr lang="en-US" altLang="zh-CN" dirty="0" smtClean="0"/>
              <a:t>ism</a:t>
            </a:r>
            <a:r>
              <a:rPr lang="en-GB" sz="1600" dirty="0" smtClean="0"/>
              <a:t> </a:t>
            </a:r>
            <a:endParaRPr lang="en-GB" sz="1600" dirty="0"/>
          </a:p>
        </p:txBody>
      </p:sp>
      <p:sp>
        <p:nvSpPr>
          <p:cNvPr id="3" name="Subtitle 2"/>
          <p:cNvSpPr>
            <a:spLocks noGrp="1"/>
          </p:cNvSpPr>
          <p:nvPr>
            <p:ph type="subTitle" idx="1"/>
          </p:nvPr>
        </p:nvSpPr>
        <p:spPr>
          <a:xfrm>
            <a:off x="1066800" y="2667000"/>
            <a:ext cx="7086600" cy="3048000"/>
          </a:xfrm>
        </p:spPr>
        <p:txBody>
          <a:bodyPr>
            <a:normAutofit/>
          </a:bodyPr>
          <a:lstStyle/>
          <a:p>
            <a:r>
              <a:rPr lang="en-GB" sz="2400" dirty="0" smtClean="0"/>
              <a:t>Yanxia Zhao</a:t>
            </a:r>
          </a:p>
          <a:p>
            <a:r>
              <a:rPr lang="en-GB" sz="2400" dirty="0" smtClean="0"/>
              <a:t>Professor of Chinese Studies</a:t>
            </a:r>
          </a:p>
          <a:p>
            <a:r>
              <a:rPr lang="en-GB" sz="2400" dirty="0" smtClean="0"/>
              <a:t>School of Humanities and Performing Arts</a:t>
            </a:r>
          </a:p>
          <a:p>
            <a:r>
              <a:rPr lang="en-GB" sz="2400" dirty="0" smtClean="0"/>
              <a:t>University of Wales Trinity Saint David </a:t>
            </a:r>
            <a:endParaRPr lang="en-GB" sz="2400" dirty="0"/>
          </a:p>
        </p:txBody>
      </p:sp>
    </p:spTree>
    <p:extLst>
      <p:ext uri="{BB962C8B-B14F-4D97-AF65-F5344CB8AC3E}">
        <p14:creationId xmlns:p14="http://schemas.microsoft.com/office/powerpoint/2010/main" val="23555289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1066800"/>
            <a:ext cx="6934200" cy="762000"/>
          </a:xfrm>
        </p:spPr>
        <p:txBody>
          <a:bodyPr>
            <a:normAutofit/>
          </a:bodyPr>
          <a:lstStyle/>
          <a:p>
            <a:r>
              <a:rPr lang="en-US" altLang="zh-CN" sz="1800" b="1" dirty="0">
                <a:ea typeface="宋体" panose="02010600030101010101" pitchFamily="2" charset="-122"/>
              </a:rPr>
              <a:t>Hundreds Schools in Chinese axis </a:t>
            </a:r>
            <a:r>
              <a:rPr lang="en-US" altLang="zh-CN" sz="1800" b="1" dirty="0" smtClean="0">
                <a:ea typeface="宋体" panose="02010600030101010101" pitchFamily="2" charset="-122"/>
              </a:rPr>
              <a:t>age</a:t>
            </a:r>
            <a:endParaRPr lang="en-GB" sz="1800" dirty="0"/>
          </a:p>
        </p:txBody>
      </p:sp>
      <p:sp>
        <p:nvSpPr>
          <p:cNvPr id="3" name="Content Placeholder 2"/>
          <p:cNvSpPr>
            <a:spLocks noGrp="1"/>
          </p:cNvSpPr>
          <p:nvPr>
            <p:ph idx="1"/>
          </p:nvPr>
        </p:nvSpPr>
        <p:spPr>
          <a:xfrm>
            <a:off x="1219200" y="2286000"/>
            <a:ext cx="6781800" cy="3352800"/>
          </a:xfrm>
        </p:spPr>
        <p:txBody>
          <a:bodyPr>
            <a:normAutofit lnSpcReduction="10000"/>
          </a:bodyPr>
          <a:lstStyle/>
          <a:p>
            <a:pPr>
              <a:lnSpc>
                <a:spcPct val="90000"/>
              </a:lnSpc>
            </a:pPr>
            <a:r>
              <a:rPr lang="en-US" altLang="zh-CN" b="1" dirty="0" err="1" smtClean="0">
                <a:ea typeface="宋体" panose="02010600030101010101" pitchFamily="2" charset="-122"/>
              </a:rPr>
              <a:t>Rujia</a:t>
            </a:r>
            <a:r>
              <a:rPr lang="en-US" altLang="zh-CN" b="1" dirty="0" smtClean="0">
                <a:ea typeface="宋体" panose="02010600030101010101" pitchFamily="2" charset="-122"/>
              </a:rPr>
              <a:t> </a:t>
            </a:r>
            <a:r>
              <a:rPr lang="zh-CN" altLang="en-US" b="1" dirty="0">
                <a:ea typeface="宋体" panose="02010600030101010101" pitchFamily="2" charset="-122"/>
              </a:rPr>
              <a:t>儒</a:t>
            </a:r>
            <a:r>
              <a:rPr lang="zh-CN" altLang="en-US" b="1" dirty="0" smtClean="0">
                <a:ea typeface="宋体" panose="02010600030101010101" pitchFamily="2" charset="-122"/>
              </a:rPr>
              <a:t>家 </a:t>
            </a:r>
            <a:r>
              <a:rPr lang="en-US" altLang="zh-CN" b="1" dirty="0" smtClean="0">
                <a:ea typeface="宋体" panose="02010600030101010101" pitchFamily="2" charset="-122"/>
              </a:rPr>
              <a:t>(</a:t>
            </a:r>
            <a:r>
              <a:rPr lang="en-US" altLang="zh-CN" b="1" dirty="0">
                <a:ea typeface="宋体" panose="02010600030101010101" pitchFamily="2" charset="-122"/>
              </a:rPr>
              <a:t>Confucianism</a:t>
            </a:r>
            <a:r>
              <a:rPr lang="en-US" altLang="zh-CN" dirty="0">
                <a:ea typeface="宋体" panose="02010600030101010101" pitchFamily="2" charset="-122"/>
              </a:rPr>
              <a:t>): The Way of Humankind</a:t>
            </a:r>
          </a:p>
          <a:p>
            <a:pPr>
              <a:lnSpc>
                <a:spcPct val="90000"/>
              </a:lnSpc>
            </a:pPr>
            <a:endParaRPr lang="en-US" altLang="zh-CN" b="1" dirty="0" smtClean="0">
              <a:ea typeface="宋体" panose="02010600030101010101" pitchFamily="2" charset="-122"/>
            </a:endParaRPr>
          </a:p>
          <a:p>
            <a:pPr>
              <a:lnSpc>
                <a:spcPct val="90000"/>
              </a:lnSpc>
            </a:pPr>
            <a:r>
              <a:rPr lang="en-US" altLang="zh-CN" b="1" dirty="0" err="1" smtClean="0">
                <a:ea typeface="宋体" panose="02010600030101010101" pitchFamily="2" charset="-122"/>
              </a:rPr>
              <a:t>Daojia</a:t>
            </a:r>
            <a:r>
              <a:rPr lang="en-US" altLang="zh-CN" b="1" dirty="0" smtClean="0">
                <a:ea typeface="宋体" panose="02010600030101010101" pitchFamily="2" charset="-122"/>
              </a:rPr>
              <a:t> </a:t>
            </a:r>
            <a:r>
              <a:rPr lang="zh-CN" altLang="en-US" b="1" dirty="0">
                <a:ea typeface="宋体" panose="02010600030101010101" pitchFamily="2" charset="-122"/>
              </a:rPr>
              <a:t>道</a:t>
            </a:r>
            <a:r>
              <a:rPr lang="zh-CN" altLang="en-US" b="1" dirty="0" smtClean="0">
                <a:ea typeface="宋体" panose="02010600030101010101" pitchFamily="2" charset="-122"/>
              </a:rPr>
              <a:t>家 </a:t>
            </a:r>
            <a:r>
              <a:rPr lang="en-US" altLang="zh-CN" b="1" dirty="0" smtClean="0">
                <a:ea typeface="宋体" panose="02010600030101010101" pitchFamily="2" charset="-122"/>
              </a:rPr>
              <a:t>(</a:t>
            </a:r>
            <a:r>
              <a:rPr lang="en-US" altLang="zh-CN" b="1" dirty="0">
                <a:ea typeface="宋体" panose="02010600030101010101" pitchFamily="2" charset="-122"/>
              </a:rPr>
              <a:t>Daoism): </a:t>
            </a:r>
            <a:r>
              <a:rPr lang="en-US" altLang="zh-CN" dirty="0">
                <a:ea typeface="宋体" panose="02010600030101010101" pitchFamily="2" charset="-122"/>
              </a:rPr>
              <a:t>The Way of Heaven and Earth</a:t>
            </a:r>
          </a:p>
          <a:p>
            <a:pPr>
              <a:lnSpc>
                <a:spcPct val="90000"/>
              </a:lnSpc>
            </a:pPr>
            <a:endParaRPr lang="en-US" altLang="zh-CN" b="1" dirty="0" smtClean="0">
              <a:ea typeface="宋体" panose="02010600030101010101" pitchFamily="2" charset="-122"/>
            </a:endParaRPr>
          </a:p>
          <a:p>
            <a:pPr>
              <a:lnSpc>
                <a:spcPct val="90000"/>
              </a:lnSpc>
            </a:pPr>
            <a:r>
              <a:rPr lang="en-US" altLang="zh-CN" b="1" dirty="0" err="1" smtClean="0">
                <a:ea typeface="宋体" panose="02010600030101010101" pitchFamily="2" charset="-122"/>
              </a:rPr>
              <a:t>Fajia</a:t>
            </a:r>
            <a:r>
              <a:rPr lang="en-US" altLang="zh-CN" b="1" dirty="0" smtClean="0">
                <a:ea typeface="宋体" panose="02010600030101010101" pitchFamily="2" charset="-122"/>
              </a:rPr>
              <a:t> </a:t>
            </a:r>
            <a:r>
              <a:rPr lang="zh-CN" altLang="en-US" b="1" dirty="0">
                <a:ea typeface="宋体" panose="02010600030101010101" pitchFamily="2" charset="-122"/>
              </a:rPr>
              <a:t>法</a:t>
            </a:r>
            <a:r>
              <a:rPr lang="zh-CN" altLang="en-US" b="1" dirty="0" smtClean="0">
                <a:ea typeface="宋体" panose="02010600030101010101" pitchFamily="2" charset="-122"/>
              </a:rPr>
              <a:t>家 </a:t>
            </a:r>
            <a:r>
              <a:rPr lang="en-US" altLang="zh-CN" dirty="0" smtClean="0">
                <a:ea typeface="宋体" panose="02010600030101010101" pitchFamily="2" charset="-122"/>
              </a:rPr>
              <a:t>(</a:t>
            </a:r>
            <a:r>
              <a:rPr lang="en-US" altLang="zh-CN" dirty="0">
                <a:ea typeface="宋体" panose="02010600030101010101" pitchFamily="2" charset="-122"/>
              </a:rPr>
              <a:t>Legalism)</a:t>
            </a:r>
          </a:p>
          <a:p>
            <a:pPr>
              <a:lnSpc>
                <a:spcPct val="90000"/>
              </a:lnSpc>
            </a:pPr>
            <a:endParaRPr lang="en-US" altLang="zh-CN" b="1" dirty="0" smtClean="0">
              <a:ea typeface="宋体" panose="02010600030101010101" pitchFamily="2" charset="-122"/>
            </a:endParaRPr>
          </a:p>
          <a:p>
            <a:pPr>
              <a:lnSpc>
                <a:spcPct val="90000"/>
              </a:lnSpc>
            </a:pPr>
            <a:r>
              <a:rPr lang="en-US" altLang="zh-CN" b="1" dirty="0" smtClean="0">
                <a:ea typeface="宋体" panose="02010600030101010101" pitchFamily="2" charset="-122"/>
              </a:rPr>
              <a:t>Yin-Yang </a:t>
            </a:r>
            <a:r>
              <a:rPr lang="en-US" altLang="zh-CN" b="1" dirty="0" err="1">
                <a:ea typeface="宋体" panose="02010600030101010101" pitchFamily="2" charset="-122"/>
              </a:rPr>
              <a:t>jia</a:t>
            </a:r>
            <a:r>
              <a:rPr lang="zh-CN" altLang="en-US" dirty="0">
                <a:ea typeface="宋体" panose="02010600030101010101" pitchFamily="2" charset="-122"/>
              </a:rPr>
              <a:t>阴阳家 </a:t>
            </a:r>
            <a:r>
              <a:rPr lang="en-US" altLang="zh-CN" dirty="0">
                <a:ea typeface="宋体" panose="02010600030101010101" pitchFamily="2" charset="-122"/>
              </a:rPr>
              <a:t>(</a:t>
            </a:r>
            <a:r>
              <a:rPr lang="en-US" altLang="zh-CN" sz="1600" dirty="0">
                <a:ea typeface="宋体" panose="02010600030101010101" pitchFamily="2" charset="-122"/>
              </a:rPr>
              <a:t>School of Yin Yang and Five Phases)</a:t>
            </a:r>
          </a:p>
          <a:p>
            <a:pPr>
              <a:lnSpc>
                <a:spcPct val="90000"/>
              </a:lnSpc>
            </a:pPr>
            <a:r>
              <a:rPr lang="en-US" altLang="zh-CN" b="1" dirty="0" err="1">
                <a:ea typeface="宋体" panose="02010600030101010101" pitchFamily="2" charset="-122"/>
              </a:rPr>
              <a:t>Mojia</a:t>
            </a:r>
            <a:r>
              <a:rPr lang="en-US" altLang="zh-CN" b="1" dirty="0">
                <a:ea typeface="宋体" panose="02010600030101010101" pitchFamily="2" charset="-122"/>
              </a:rPr>
              <a:t> </a:t>
            </a:r>
            <a:r>
              <a:rPr lang="zh-CN" altLang="en-US" b="1" dirty="0">
                <a:ea typeface="宋体" panose="02010600030101010101" pitchFamily="2" charset="-122"/>
              </a:rPr>
              <a:t>墨家</a:t>
            </a:r>
            <a:r>
              <a:rPr lang="en-US" altLang="zh-CN" dirty="0">
                <a:ea typeface="宋体" panose="02010600030101010101" pitchFamily="2" charset="-122"/>
              </a:rPr>
              <a:t>(</a:t>
            </a:r>
            <a:r>
              <a:rPr lang="en-US" altLang="zh-CN" dirty="0" err="1">
                <a:ea typeface="宋体" panose="02010600030101010101" pitchFamily="2" charset="-122"/>
              </a:rPr>
              <a:t>Mohism</a:t>
            </a:r>
            <a:r>
              <a:rPr lang="en-US" altLang="zh-CN" dirty="0">
                <a:ea typeface="宋体" panose="02010600030101010101" pitchFamily="2" charset="-122"/>
              </a:rPr>
              <a:t>)</a:t>
            </a:r>
          </a:p>
          <a:p>
            <a:pPr>
              <a:lnSpc>
                <a:spcPct val="90000"/>
              </a:lnSpc>
            </a:pPr>
            <a:r>
              <a:rPr lang="en-US" altLang="zh-CN" b="1" dirty="0" err="1">
                <a:ea typeface="宋体" panose="02010600030101010101" pitchFamily="2" charset="-122"/>
              </a:rPr>
              <a:t>Bingjia</a:t>
            </a:r>
            <a:r>
              <a:rPr lang="en-US" altLang="zh-CN" b="1" dirty="0">
                <a:ea typeface="宋体" panose="02010600030101010101" pitchFamily="2" charset="-122"/>
              </a:rPr>
              <a:t> </a:t>
            </a:r>
            <a:r>
              <a:rPr lang="zh-CN" altLang="en-US" b="1" dirty="0">
                <a:ea typeface="宋体" panose="02010600030101010101" pitchFamily="2" charset="-122"/>
              </a:rPr>
              <a:t>兵家</a:t>
            </a:r>
            <a:r>
              <a:rPr lang="en-US" altLang="zh-CN" dirty="0">
                <a:ea typeface="宋体" panose="02010600030101010101" pitchFamily="2" charset="-122"/>
              </a:rPr>
              <a:t>(School of Military)</a:t>
            </a:r>
          </a:p>
          <a:p>
            <a:pPr>
              <a:lnSpc>
                <a:spcPct val="90000"/>
              </a:lnSpc>
            </a:pPr>
            <a:r>
              <a:rPr lang="en-US" altLang="zh-CN" b="1" dirty="0" err="1">
                <a:ea typeface="宋体" panose="02010600030101010101" pitchFamily="2" charset="-122"/>
              </a:rPr>
              <a:t>Zonghengjia</a:t>
            </a:r>
            <a:r>
              <a:rPr lang="en-US" altLang="zh-CN" b="1" dirty="0">
                <a:ea typeface="宋体" panose="02010600030101010101" pitchFamily="2" charset="-122"/>
              </a:rPr>
              <a:t> </a:t>
            </a:r>
            <a:r>
              <a:rPr lang="zh-CN" altLang="en-US" b="1" dirty="0">
                <a:ea typeface="宋体" panose="02010600030101010101" pitchFamily="2" charset="-122"/>
              </a:rPr>
              <a:t>纵横家</a:t>
            </a:r>
            <a:r>
              <a:rPr lang="en-US" altLang="zh-CN" dirty="0">
                <a:ea typeface="宋体" panose="02010600030101010101" pitchFamily="2" charset="-122"/>
              </a:rPr>
              <a:t>(School of Political Strategy)</a:t>
            </a:r>
          </a:p>
          <a:p>
            <a:pPr>
              <a:lnSpc>
                <a:spcPct val="90000"/>
              </a:lnSpc>
            </a:pPr>
            <a:r>
              <a:rPr lang="en-US" altLang="zh-CN" b="1" dirty="0">
                <a:ea typeface="宋体" panose="02010600030101010101" pitchFamily="2" charset="-122"/>
              </a:rPr>
              <a:t>Ming </a:t>
            </a:r>
            <a:r>
              <a:rPr lang="en-US" altLang="zh-CN" b="1" dirty="0" err="1">
                <a:ea typeface="宋体" panose="02010600030101010101" pitchFamily="2" charset="-122"/>
              </a:rPr>
              <a:t>jia</a:t>
            </a:r>
            <a:r>
              <a:rPr lang="en-US" altLang="zh-CN" b="1" dirty="0">
                <a:ea typeface="宋体" panose="02010600030101010101" pitchFamily="2" charset="-122"/>
              </a:rPr>
              <a:t> </a:t>
            </a:r>
            <a:r>
              <a:rPr lang="zh-CN" altLang="en-US" b="1" dirty="0">
                <a:ea typeface="宋体" panose="02010600030101010101" pitchFamily="2" charset="-122"/>
              </a:rPr>
              <a:t>名家</a:t>
            </a:r>
            <a:r>
              <a:rPr lang="en-US" altLang="zh-CN" dirty="0">
                <a:ea typeface="宋体" panose="02010600030101010101" pitchFamily="2" charset="-122"/>
              </a:rPr>
              <a:t>(School of Logic )</a:t>
            </a:r>
          </a:p>
          <a:p>
            <a:pPr>
              <a:lnSpc>
                <a:spcPct val="90000"/>
              </a:lnSpc>
              <a:buNone/>
            </a:pPr>
            <a:endParaRPr lang="en-US" altLang="zh-CN" dirty="0">
              <a:ea typeface="宋体" panose="02010600030101010101" pitchFamily="2" charset="-122"/>
            </a:endParaRPr>
          </a:p>
          <a:p>
            <a:endParaRPr lang="en-GB" dirty="0"/>
          </a:p>
        </p:txBody>
      </p:sp>
    </p:spTree>
    <p:extLst>
      <p:ext uri="{BB962C8B-B14F-4D97-AF65-F5344CB8AC3E}">
        <p14:creationId xmlns:p14="http://schemas.microsoft.com/office/powerpoint/2010/main" val="2673625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fontScale="90000"/>
          </a:bodyPr>
          <a:lstStyle/>
          <a:p>
            <a:pPr eaLnBrk="1" hangingPunct="1"/>
            <a:r>
              <a:rPr lang="en-GB" altLang="en-US" sz="3200" b="1" smtClean="0"/>
              <a:t>Confucianism and Three Options</a:t>
            </a:r>
          </a:p>
        </p:txBody>
      </p:sp>
      <p:sp>
        <p:nvSpPr>
          <p:cNvPr id="5123" name="Rectangle 3"/>
          <p:cNvSpPr>
            <a:spLocks noGrp="1" noChangeArrowheads="1"/>
          </p:cNvSpPr>
          <p:nvPr>
            <p:ph type="body" idx="1"/>
          </p:nvPr>
        </p:nvSpPr>
        <p:spPr>
          <a:xfrm>
            <a:off x="914400" y="2057400"/>
            <a:ext cx="7162800" cy="3357075"/>
          </a:xfrm>
        </p:spPr>
        <p:txBody>
          <a:bodyPr>
            <a:normAutofit fontScale="85000" lnSpcReduction="20000"/>
          </a:bodyPr>
          <a:lstStyle/>
          <a:p>
            <a:pPr eaLnBrk="1" hangingPunct="1"/>
            <a:r>
              <a:rPr lang="en-GB" altLang="zh-CN" sz="2500" dirty="0" smtClean="0">
                <a:ea typeface="宋体" panose="02010600030101010101" pitchFamily="2" charset="-122"/>
              </a:rPr>
              <a:t>Historical Background of the Spring &amp; Autumn and the Warring State periods</a:t>
            </a:r>
          </a:p>
          <a:p>
            <a:pPr eaLnBrk="1" hangingPunct="1"/>
            <a:endParaRPr lang="en-GB" altLang="en-US" sz="2500" dirty="0" smtClean="0"/>
          </a:p>
          <a:p>
            <a:pPr eaLnBrk="1" hangingPunct="1"/>
            <a:r>
              <a:rPr lang="en-GB" altLang="en-US" sz="2500" dirty="0" smtClean="0"/>
              <a:t>Th</a:t>
            </a:r>
            <a:r>
              <a:rPr lang="en-GB" altLang="zh-CN" sz="2500" dirty="0" smtClean="0">
                <a:ea typeface="宋体" panose="02010600030101010101" pitchFamily="2" charset="-122"/>
              </a:rPr>
              <a:t>ree</a:t>
            </a:r>
            <a:r>
              <a:rPr lang="en-GB" altLang="en-US" sz="2500" dirty="0" smtClean="0"/>
              <a:t> proposals and theories </a:t>
            </a:r>
            <a:r>
              <a:rPr lang="en-GB" altLang="zh-CN" sz="2500" dirty="0" smtClean="0">
                <a:ea typeface="宋体" panose="02010600030101010101" pitchFamily="2" charset="-122"/>
              </a:rPr>
              <a:t>for saving the society from chaos </a:t>
            </a:r>
          </a:p>
          <a:p>
            <a:pPr eaLnBrk="1" hangingPunct="1"/>
            <a:endParaRPr lang="en-GB" altLang="zh-CN" sz="2500" dirty="0" smtClean="0">
              <a:ea typeface="宋体" panose="02010600030101010101" pitchFamily="2" charset="-122"/>
            </a:endParaRPr>
          </a:p>
          <a:p>
            <a:pPr eaLnBrk="1" hangingPunct="1"/>
            <a:r>
              <a:rPr lang="en-GB" altLang="zh-CN" sz="2500" dirty="0" smtClean="0">
                <a:ea typeface="宋体" panose="02010600030101010101" pitchFamily="2" charset="-122"/>
              </a:rPr>
              <a:t>How did Confucianism win a victory over the other schools to became the state religion? </a:t>
            </a:r>
            <a:endParaRPr lang="en-GB" altLang="en-US" sz="2500" dirty="0" smtClean="0"/>
          </a:p>
        </p:txBody>
      </p:sp>
    </p:spTree>
    <p:extLst>
      <p:ext uri="{BB962C8B-B14F-4D97-AF65-F5344CB8AC3E}">
        <p14:creationId xmlns:p14="http://schemas.microsoft.com/office/powerpoint/2010/main" val="38133270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371600" y="1295400"/>
            <a:ext cx="6400800" cy="457200"/>
          </a:xfrm>
        </p:spPr>
        <p:txBody>
          <a:bodyPr>
            <a:noAutofit/>
          </a:bodyPr>
          <a:lstStyle/>
          <a:p>
            <a:pPr eaLnBrk="1" hangingPunct="1"/>
            <a:r>
              <a:rPr lang="en-US" altLang="zh-CN" sz="1400" dirty="0" smtClean="0">
                <a:ea typeface="宋体" panose="02010600030101010101" pitchFamily="2" charset="-122"/>
              </a:rPr>
              <a:t>Historical Background of the First Stage of Confucian Development</a:t>
            </a:r>
            <a:endParaRPr lang="en-GB" altLang="en-US" sz="1400" dirty="0" smtClean="0"/>
          </a:p>
        </p:txBody>
      </p:sp>
      <p:sp>
        <p:nvSpPr>
          <p:cNvPr id="6147" name="Rectangle 3"/>
          <p:cNvSpPr>
            <a:spLocks noGrp="1" noChangeArrowheads="1"/>
          </p:cNvSpPr>
          <p:nvPr>
            <p:ph type="body" idx="1"/>
          </p:nvPr>
        </p:nvSpPr>
        <p:spPr>
          <a:xfrm>
            <a:off x="914400" y="2209800"/>
            <a:ext cx="7162800" cy="3581400"/>
          </a:xfrm>
        </p:spPr>
        <p:txBody>
          <a:bodyPr>
            <a:normAutofit lnSpcReduction="10000"/>
          </a:bodyPr>
          <a:lstStyle/>
          <a:p>
            <a:pPr eaLnBrk="1" hangingPunct="1">
              <a:lnSpc>
                <a:spcPct val="80000"/>
              </a:lnSpc>
            </a:pPr>
            <a:r>
              <a:rPr lang="en-GB" altLang="zh-CN" sz="2500" dirty="0" smtClean="0">
                <a:ea typeface="宋体" panose="02010600030101010101" pitchFamily="2" charset="-122"/>
              </a:rPr>
              <a:t>The End of Zhou Dynasty could be divided into two periods time: </a:t>
            </a:r>
          </a:p>
          <a:p>
            <a:pPr eaLnBrk="1" hangingPunct="1">
              <a:lnSpc>
                <a:spcPct val="80000"/>
              </a:lnSpc>
            </a:pPr>
            <a:endParaRPr lang="en-US" altLang="zh-CN" sz="2500" dirty="0" smtClean="0">
              <a:ea typeface="宋体" panose="02010600030101010101" pitchFamily="2" charset="-122"/>
            </a:endParaRPr>
          </a:p>
          <a:p>
            <a:pPr eaLnBrk="1" hangingPunct="1">
              <a:lnSpc>
                <a:spcPct val="80000"/>
              </a:lnSpc>
            </a:pPr>
            <a:r>
              <a:rPr lang="en-US" altLang="zh-CN" sz="2500" dirty="0" smtClean="0">
                <a:ea typeface="宋体" panose="02010600030101010101" pitchFamily="2" charset="-122"/>
              </a:rPr>
              <a:t>The Spring and Autumn Period: the time of Destroy of the Rites and Collapse of the Music </a:t>
            </a:r>
          </a:p>
          <a:p>
            <a:pPr eaLnBrk="1" hangingPunct="1">
              <a:lnSpc>
                <a:spcPct val="80000"/>
              </a:lnSpc>
            </a:pPr>
            <a:endParaRPr lang="en-US" altLang="zh-CN" sz="2500" dirty="0" smtClean="0">
              <a:ea typeface="宋体" panose="02010600030101010101" pitchFamily="2" charset="-122"/>
            </a:endParaRPr>
          </a:p>
          <a:p>
            <a:pPr eaLnBrk="1" hangingPunct="1">
              <a:lnSpc>
                <a:spcPct val="80000"/>
              </a:lnSpc>
            </a:pPr>
            <a:r>
              <a:rPr lang="en-US" altLang="zh-CN" sz="2500" dirty="0" smtClean="0">
                <a:ea typeface="宋体" panose="02010600030101010101" pitchFamily="2" charset="-122"/>
              </a:rPr>
              <a:t>The Warring State Period: the time that Hundred Schools competing for popularity</a:t>
            </a:r>
          </a:p>
          <a:p>
            <a:pPr eaLnBrk="1" hangingPunct="1">
              <a:lnSpc>
                <a:spcPct val="80000"/>
              </a:lnSpc>
            </a:pPr>
            <a:endParaRPr lang="en-GB" altLang="zh-CN" sz="2500" dirty="0" smtClean="0">
              <a:ea typeface="宋体" panose="02010600030101010101" pitchFamily="2" charset="-122"/>
            </a:endParaRPr>
          </a:p>
          <a:p>
            <a:pPr eaLnBrk="1" hangingPunct="1">
              <a:lnSpc>
                <a:spcPct val="80000"/>
              </a:lnSpc>
            </a:pPr>
            <a:r>
              <a:rPr lang="en-GB" altLang="zh-CN" sz="2500" dirty="0" smtClean="0">
                <a:ea typeface="宋体" panose="02010600030101010101" pitchFamily="2" charset="-122"/>
              </a:rPr>
              <a:t>This Period was times when the old order was breaking up and the new ones was not yet established</a:t>
            </a:r>
          </a:p>
          <a:p>
            <a:pPr eaLnBrk="1" hangingPunct="1">
              <a:lnSpc>
                <a:spcPct val="80000"/>
              </a:lnSpc>
            </a:pPr>
            <a:endParaRPr lang="en-GB" altLang="en-US" sz="2500" dirty="0" smtClean="0">
              <a:ea typeface="宋体" panose="02010600030101010101" pitchFamily="2" charset="-122"/>
            </a:endParaRPr>
          </a:p>
        </p:txBody>
      </p:sp>
    </p:spTree>
    <p:extLst>
      <p:ext uri="{BB962C8B-B14F-4D97-AF65-F5344CB8AC3E}">
        <p14:creationId xmlns:p14="http://schemas.microsoft.com/office/powerpoint/2010/main" val="14212065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70013" y="914400"/>
            <a:ext cx="6554787" cy="914400"/>
          </a:xfrm>
        </p:spPr>
        <p:txBody>
          <a:bodyPr>
            <a:normAutofit/>
          </a:bodyPr>
          <a:lstStyle/>
          <a:p>
            <a:pPr eaLnBrk="1" hangingPunct="1"/>
            <a:r>
              <a:rPr lang="en-GB" altLang="zh-CN" sz="2400" b="1" dirty="0" smtClean="0">
                <a:ea typeface="宋体" panose="02010600030101010101" pitchFamily="2" charset="-122"/>
              </a:rPr>
              <a:t>The Three Options for Saving the Chaos World </a:t>
            </a:r>
            <a:endParaRPr lang="en-GB" altLang="en-US" sz="2400" b="1" dirty="0" smtClean="0">
              <a:ea typeface="宋体" panose="02010600030101010101" pitchFamily="2" charset="-122"/>
            </a:endParaRPr>
          </a:p>
        </p:txBody>
      </p:sp>
      <p:sp>
        <p:nvSpPr>
          <p:cNvPr id="7171" name="Rectangle 3"/>
          <p:cNvSpPr>
            <a:spLocks noGrp="1" noChangeArrowheads="1"/>
          </p:cNvSpPr>
          <p:nvPr>
            <p:ph type="body" idx="1"/>
          </p:nvPr>
        </p:nvSpPr>
        <p:spPr>
          <a:xfrm>
            <a:off x="838200" y="1981200"/>
            <a:ext cx="7239000" cy="3657600"/>
          </a:xfrm>
        </p:spPr>
        <p:txBody>
          <a:bodyPr>
            <a:normAutofit fontScale="92500" lnSpcReduction="10000"/>
          </a:bodyPr>
          <a:lstStyle/>
          <a:p>
            <a:pPr eaLnBrk="1" hangingPunct="1">
              <a:lnSpc>
                <a:spcPct val="90000"/>
              </a:lnSpc>
            </a:pPr>
            <a:r>
              <a:rPr lang="en-GB" altLang="zh-CN" sz="2100" dirty="0" smtClean="0">
                <a:ea typeface="宋体" panose="02010600030101010101" pitchFamily="2" charset="-122"/>
              </a:rPr>
              <a:t>Various proposals and options for how to save the world from collapse and how to lead a meaning life in such a chaotic environment. </a:t>
            </a:r>
          </a:p>
          <a:p>
            <a:pPr eaLnBrk="1" hangingPunct="1">
              <a:lnSpc>
                <a:spcPct val="90000"/>
              </a:lnSpc>
            </a:pPr>
            <a:endParaRPr lang="en-US" altLang="zh-CN" sz="2100" dirty="0" smtClean="0">
              <a:ea typeface="宋体" panose="02010600030101010101" pitchFamily="2" charset="-122"/>
            </a:endParaRPr>
          </a:p>
          <a:p>
            <a:pPr eaLnBrk="1" hangingPunct="1">
              <a:lnSpc>
                <a:spcPct val="90000"/>
              </a:lnSpc>
            </a:pPr>
            <a:r>
              <a:rPr lang="en-US" altLang="zh-CN" sz="2100" b="1" dirty="0" smtClean="0">
                <a:ea typeface="宋体" panose="02010600030101010101" pitchFamily="2" charset="-122"/>
              </a:rPr>
              <a:t>The Three Central Ones</a:t>
            </a:r>
            <a:r>
              <a:rPr lang="en-US" altLang="zh-CN" sz="2100" dirty="0" smtClean="0">
                <a:ea typeface="宋体" panose="02010600030101010101" pitchFamily="2" charset="-122"/>
              </a:rPr>
              <a:t>: </a:t>
            </a:r>
          </a:p>
          <a:p>
            <a:pPr eaLnBrk="1" hangingPunct="1">
              <a:lnSpc>
                <a:spcPct val="90000"/>
              </a:lnSpc>
            </a:pPr>
            <a:endParaRPr lang="en-US" altLang="zh-CN" sz="2100" dirty="0" smtClean="0">
              <a:ea typeface="宋体" panose="02010600030101010101" pitchFamily="2" charset="-122"/>
            </a:endParaRPr>
          </a:p>
          <a:p>
            <a:pPr eaLnBrk="1" hangingPunct="1">
              <a:lnSpc>
                <a:spcPct val="90000"/>
              </a:lnSpc>
            </a:pPr>
            <a:r>
              <a:rPr lang="en-US" altLang="zh-CN" sz="2100" dirty="0" smtClean="0">
                <a:ea typeface="宋体" panose="02010600030101010101" pitchFamily="2" charset="-122"/>
              </a:rPr>
              <a:t>The group who propose that </a:t>
            </a:r>
            <a:r>
              <a:rPr lang="en-US" altLang="zh-CN" sz="2100" b="1" dirty="0" smtClean="0">
                <a:ea typeface="宋体" panose="02010600030101010101" pitchFamily="2" charset="-122"/>
              </a:rPr>
              <a:t>all social conventions and institutions must be abolished</a:t>
            </a:r>
            <a:r>
              <a:rPr lang="en-US" altLang="zh-CN" sz="2100" dirty="0" smtClean="0">
                <a:ea typeface="宋体" panose="02010600030101010101" pitchFamily="2" charset="-122"/>
              </a:rPr>
              <a:t>; </a:t>
            </a:r>
          </a:p>
          <a:p>
            <a:pPr eaLnBrk="1" hangingPunct="1">
              <a:lnSpc>
                <a:spcPct val="90000"/>
              </a:lnSpc>
            </a:pPr>
            <a:endParaRPr lang="en-US" altLang="zh-CN" sz="2100" dirty="0" smtClean="0">
              <a:ea typeface="宋体" panose="02010600030101010101" pitchFamily="2" charset="-122"/>
            </a:endParaRPr>
          </a:p>
          <a:p>
            <a:pPr eaLnBrk="1" hangingPunct="1">
              <a:lnSpc>
                <a:spcPct val="90000"/>
              </a:lnSpc>
            </a:pPr>
            <a:r>
              <a:rPr lang="en-US" altLang="zh-CN" sz="2100" dirty="0" smtClean="0">
                <a:ea typeface="宋体" panose="02010600030101010101" pitchFamily="2" charset="-122"/>
              </a:rPr>
              <a:t>The group consists of </a:t>
            </a:r>
            <a:r>
              <a:rPr lang="en-US" altLang="zh-CN" sz="2100" b="1" dirty="0" smtClean="0">
                <a:ea typeface="宋体" panose="02010600030101010101" pitchFamily="2" charset="-122"/>
              </a:rPr>
              <a:t>the pessimists who had give up all hope of saving the world</a:t>
            </a:r>
            <a:r>
              <a:rPr lang="en-US" altLang="zh-CN" sz="2100" dirty="0" smtClean="0">
                <a:ea typeface="宋体" panose="02010600030101010101" pitchFamily="2" charset="-122"/>
              </a:rPr>
              <a:t>; </a:t>
            </a:r>
          </a:p>
          <a:p>
            <a:pPr eaLnBrk="1" hangingPunct="1">
              <a:lnSpc>
                <a:spcPct val="90000"/>
              </a:lnSpc>
            </a:pPr>
            <a:endParaRPr lang="en-US" altLang="zh-CN" sz="2100" dirty="0" smtClean="0">
              <a:ea typeface="宋体" panose="02010600030101010101" pitchFamily="2" charset="-122"/>
            </a:endParaRPr>
          </a:p>
          <a:p>
            <a:pPr eaLnBrk="1" hangingPunct="1">
              <a:lnSpc>
                <a:spcPct val="90000"/>
              </a:lnSpc>
            </a:pPr>
            <a:r>
              <a:rPr lang="en-US" altLang="zh-CN" sz="2100" dirty="0" smtClean="0">
                <a:ea typeface="宋体" panose="02010600030101010101" pitchFamily="2" charset="-122"/>
              </a:rPr>
              <a:t>The group who </a:t>
            </a:r>
            <a:r>
              <a:rPr lang="en-US" altLang="zh-CN" sz="2100" b="1" dirty="0" smtClean="0">
                <a:ea typeface="宋体" panose="02010600030101010101" pitchFamily="2" charset="-122"/>
              </a:rPr>
              <a:t>intended to change the world</a:t>
            </a:r>
            <a:r>
              <a:rPr lang="en-US" altLang="zh-CN" sz="2100" dirty="0" smtClean="0">
                <a:ea typeface="宋体" panose="02010600030101010101" pitchFamily="2" charset="-122"/>
              </a:rPr>
              <a:t>.</a:t>
            </a:r>
            <a:endParaRPr lang="en-GB" altLang="en-US" sz="2100" dirty="0" smtClean="0"/>
          </a:p>
          <a:p>
            <a:pPr eaLnBrk="1" hangingPunct="1">
              <a:lnSpc>
                <a:spcPct val="90000"/>
              </a:lnSpc>
            </a:pPr>
            <a:endParaRPr lang="en-GB" altLang="en-US" sz="2100" dirty="0" smtClean="0"/>
          </a:p>
        </p:txBody>
      </p:sp>
    </p:spTree>
    <p:extLst>
      <p:ext uri="{BB962C8B-B14F-4D97-AF65-F5344CB8AC3E}">
        <p14:creationId xmlns:p14="http://schemas.microsoft.com/office/powerpoint/2010/main" val="29847429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fontScale="90000"/>
          </a:bodyPr>
          <a:lstStyle/>
          <a:p>
            <a:pPr eaLnBrk="1" hangingPunct="1"/>
            <a:r>
              <a:rPr lang="en-US" altLang="zh-CN" smtClean="0">
                <a:ea typeface="宋体" panose="02010600030101010101" pitchFamily="2" charset="-122"/>
              </a:rPr>
              <a:t>Representative of the First Group</a:t>
            </a:r>
            <a:endParaRPr lang="en-GB" altLang="en-US" smtClean="0"/>
          </a:p>
        </p:txBody>
      </p:sp>
      <p:sp>
        <p:nvSpPr>
          <p:cNvPr id="8195" name="Rectangle 3"/>
          <p:cNvSpPr>
            <a:spLocks noGrp="1" noChangeArrowheads="1"/>
          </p:cNvSpPr>
          <p:nvPr>
            <p:ph type="body" idx="1"/>
          </p:nvPr>
        </p:nvSpPr>
        <p:spPr/>
        <p:txBody>
          <a:bodyPr>
            <a:normAutofit fontScale="92500" lnSpcReduction="20000"/>
          </a:bodyPr>
          <a:lstStyle/>
          <a:p>
            <a:pPr eaLnBrk="1" hangingPunct="1">
              <a:lnSpc>
                <a:spcPct val="90000"/>
              </a:lnSpc>
            </a:pPr>
            <a:r>
              <a:rPr lang="en-GB" altLang="en-US" sz="3600" dirty="0" smtClean="0"/>
              <a:t>The first group proposed that all social conventions and institutions must be abolished in order to have peaceful and harmonious life</a:t>
            </a:r>
            <a:endParaRPr lang="en-GB" altLang="zh-CN" sz="3600" dirty="0" smtClean="0">
              <a:ea typeface="宋体" panose="02010600030101010101" pitchFamily="2" charset="-122"/>
            </a:endParaRPr>
          </a:p>
          <a:p>
            <a:pPr eaLnBrk="1" hangingPunct="1">
              <a:lnSpc>
                <a:spcPct val="90000"/>
              </a:lnSpc>
            </a:pPr>
            <a:endParaRPr lang="en-US" altLang="zh-CN" sz="3600" dirty="0" smtClean="0">
              <a:ea typeface="宋体" panose="02010600030101010101" pitchFamily="2" charset="-122"/>
            </a:endParaRPr>
          </a:p>
          <a:p>
            <a:pPr eaLnBrk="1" hangingPunct="1">
              <a:lnSpc>
                <a:spcPct val="90000"/>
              </a:lnSpc>
            </a:pPr>
            <a:r>
              <a:rPr lang="en-US" altLang="zh-CN" sz="3600" dirty="0" smtClean="0">
                <a:ea typeface="宋体" panose="02010600030101010101" pitchFamily="2" charset="-122"/>
              </a:rPr>
              <a:t>The representative of this group is: Daoism</a:t>
            </a:r>
            <a:endParaRPr lang="en-GB" altLang="en-US" sz="3600" dirty="0" smtClean="0"/>
          </a:p>
        </p:txBody>
      </p:sp>
    </p:spTree>
    <p:extLst>
      <p:ext uri="{BB962C8B-B14F-4D97-AF65-F5344CB8AC3E}">
        <p14:creationId xmlns:p14="http://schemas.microsoft.com/office/powerpoint/2010/main" val="39825383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219200" y="1295400"/>
            <a:ext cx="6781800" cy="685800"/>
          </a:xfrm>
        </p:spPr>
        <p:txBody>
          <a:bodyPr>
            <a:noAutofit/>
          </a:bodyPr>
          <a:lstStyle/>
          <a:p>
            <a:pPr eaLnBrk="1" hangingPunct="1"/>
            <a:r>
              <a:rPr lang="en-US" altLang="zh-CN" sz="1800" dirty="0" smtClean="0">
                <a:ea typeface="宋体" panose="02010600030101010101" pitchFamily="2" charset="-122"/>
              </a:rPr>
              <a:t>Main Idea of Daoism and Its Political Popularity in the Former Han Dynasty </a:t>
            </a:r>
            <a:endParaRPr lang="en-GB" altLang="en-US" sz="1800" dirty="0" smtClean="0"/>
          </a:p>
        </p:txBody>
      </p:sp>
      <p:sp>
        <p:nvSpPr>
          <p:cNvPr id="9219" name="Rectangle 3"/>
          <p:cNvSpPr>
            <a:spLocks noGrp="1" noChangeArrowheads="1"/>
          </p:cNvSpPr>
          <p:nvPr>
            <p:ph type="body" idx="1"/>
          </p:nvPr>
        </p:nvSpPr>
        <p:spPr>
          <a:xfrm>
            <a:off x="762001" y="2133600"/>
            <a:ext cx="7543800" cy="3657600"/>
          </a:xfrm>
        </p:spPr>
        <p:txBody>
          <a:bodyPr>
            <a:normAutofit lnSpcReduction="10000"/>
          </a:bodyPr>
          <a:lstStyle/>
          <a:p>
            <a:pPr eaLnBrk="1" hangingPunct="1">
              <a:lnSpc>
                <a:spcPct val="90000"/>
              </a:lnSpc>
            </a:pPr>
            <a:r>
              <a:rPr lang="en-US" altLang="zh-CN" sz="2800" dirty="0" smtClean="0">
                <a:ea typeface="宋体" panose="02010600030101010101" pitchFamily="2" charset="-122"/>
              </a:rPr>
              <a:t>Daoism advocated a quasi-anarchism:</a:t>
            </a:r>
            <a:endParaRPr lang="en-GB" altLang="en-US" sz="2800" dirty="0" smtClean="0"/>
          </a:p>
          <a:p>
            <a:pPr eaLnBrk="1" hangingPunct="1">
              <a:lnSpc>
                <a:spcPct val="90000"/>
              </a:lnSpc>
            </a:pPr>
            <a:r>
              <a:rPr lang="en-US" altLang="zh-CN" sz="2800" dirty="0" smtClean="0">
                <a:ea typeface="宋体" panose="02010600030101010101" pitchFamily="2" charset="-122"/>
              </a:rPr>
              <a:t>Return to the primitive life of the ancient times: </a:t>
            </a:r>
          </a:p>
          <a:p>
            <a:pPr eaLnBrk="1" hangingPunct="1">
              <a:lnSpc>
                <a:spcPct val="90000"/>
              </a:lnSpc>
            </a:pPr>
            <a:r>
              <a:rPr lang="en-US" altLang="zh-CN" sz="2400" dirty="0" smtClean="0">
                <a:ea typeface="宋体" panose="02010600030101010101" pitchFamily="2" charset="-122"/>
              </a:rPr>
              <a:t>small state with little people, </a:t>
            </a:r>
          </a:p>
          <a:p>
            <a:pPr eaLnBrk="1" hangingPunct="1">
              <a:lnSpc>
                <a:spcPct val="90000"/>
              </a:lnSpc>
            </a:pPr>
            <a:r>
              <a:rPr lang="en-US" altLang="zh-CN" sz="2400" dirty="0" smtClean="0">
                <a:ea typeface="宋体" panose="02010600030101010101" pitchFamily="2" charset="-122"/>
              </a:rPr>
              <a:t>people living their natural life without social communication</a:t>
            </a:r>
            <a:endParaRPr lang="en-GB" altLang="zh-CN" sz="2400" dirty="0" smtClean="0">
              <a:solidFill>
                <a:schemeClr val="tx2"/>
              </a:solidFill>
              <a:ea typeface="宋体" panose="02010600030101010101" pitchFamily="2" charset="-122"/>
            </a:endParaRPr>
          </a:p>
          <a:p>
            <a:pPr eaLnBrk="1" hangingPunct="1">
              <a:lnSpc>
                <a:spcPct val="90000"/>
              </a:lnSpc>
            </a:pPr>
            <a:endParaRPr lang="en-GB" altLang="zh-CN" sz="2800" dirty="0" smtClean="0">
              <a:ea typeface="宋体" panose="02010600030101010101" pitchFamily="2" charset="-122"/>
            </a:endParaRPr>
          </a:p>
          <a:p>
            <a:pPr eaLnBrk="1" hangingPunct="1">
              <a:lnSpc>
                <a:spcPct val="90000"/>
              </a:lnSpc>
            </a:pPr>
            <a:r>
              <a:rPr lang="en-GB" altLang="zh-CN" sz="2800" dirty="0" smtClean="0">
                <a:ea typeface="宋体" panose="02010600030101010101" pitchFamily="2" charset="-122"/>
              </a:rPr>
              <a:t>The Popularity of the </a:t>
            </a:r>
            <a:r>
              <a:rPr lang="en-GB" altLang="zh-CN" sz="2800" dirty="0" smtClean="0">
                <a:latin typeface="Arial" panose="020B0604020202020204" pitchFamily="34" charset="0"/>
                <a:ea typeface="宋体" panose="02010600030101010101" pitchFamily="2" charset="-122"/>
              </a:rPr>
              <a:t>‘</a:t>
            </a:r>
            <a:r>
              <a:rPr lang="en-GB" altLang="zh-CN" sz="2800" dirty="0" smtClean="0">
                <a:ea typeface="宋体" panose="02010600030101010101" pitchFamily="2" charset="-122"/>
              </a:rPr>
              <a:t>naturalistic and liberal</a:t>
            </a:r>
            <a:r>
              <a:rPr lang="en-GB" altLang="zh-CN" sz="2800" dirty="0" smtClean="0">
                <a:latin typeface="Arial" panose="020B0604020202020204" pitchFamily="34" charset="0"/>
                <a:ea typeface="宋体" panose="02010600030101010101" pitchFamily="2" charset="-122"/>
              </a:rPr>
              <a:t>’</a:t>
            </a:r>
            <a:r>
              <a:rPr lang="en-GB" altLang="zh-CN" sz="2800" dirty="0" smtClean="0">
                <a:ea typeface="宋体" panose="02010600030101010101" pitchFamily="2" charset="-122"/>
              </a:rPr>
              <a:t> ideology provided by the doctrines of Huang (the Yellow Emperor) and Lao (Laozi).</a:t>
            </a:r>
            <a:endParaRPr lang="en-US" altLang="zh-CN" sz="2800" dirty="0" smtClean="0">
              <a:ea typeface="宋体" panose="02010600030101010101" pitchFamily="2" charset="-122"/>
            </a:endParaRPr>
          </a:p>
          <a:p>
            <a:pPr eaLnBrk="1" hangingPunct="1">
              <a:lnSpc>
                <a:spcPct val="90000"/>
              </a:lnSpc>
            </a:pPr>
            <a:endParaRPr lang="en-GB" altLang="en-US" sz="2100" dirty="0" smtClean="0"/>
          </a:p>
        </p:txBody>
      </p:sp>
    </p:spTree>
    <p:extLst>
      <p:ext uri="{BB962C8B-B14F-4D97-AF65-F5344CB8AC3E}">
        <p14:creationId xmlns:p14="http://schemas.microsoft.com/office/powerpoint/2010/main" val="13503492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pPr eaLnBrk="1" hangingPunct="1"/>
            <a:r>
              <a:rPr lang="en-GB" altLang="en-US" smtClean="0"/>
              <a:t>Dao De Jing, 19</a:t>
            </a:r>
          </a:p>
        </p:txBody>
      </p:sp>
      <p:sp>
        <p:nvSpPr>
          <p:cNvPr id="10243" name="Content Placeholder 2"/>
          <p:cNvSpPr>
            <a:spLocks noGrp="1"/>
          </p:cNvSpPr>
          <p:nvPr>
            <p:ph idx="1"/>
          </p:nvPr>
        </p:nvSpPr>
        <p:spPr>
          <a:xfrm>
            <a:off x="914400" y="2285999"/>
            <a:ext cx="7391400" cy="3656013"/>
          </a:xfrm>
        </p:spPr>
        <p:txBody>
          <a:bodyPr/>
          <a:lstStyle/>
          <a:p>
            <a:pPr eaLnBrk="1" hangingPunct="1">
              <a:lnSpc>
                <a:spcPct val="90000"/>
              </a:lnSpc>
            </a:pPr>
            <a:r>
              <a:rPr lang="en-GB" altLang="en-US" sz="3200" dirty="0" smtClean="0">
                <a:solidFill>
                  <a:schemeClr val="tx2"/>
                </a:solidFill>
              </a:rPr>
              <a:t>Abandon </a:t>
            </a:r>
            <a:r>
              <a:rPr lang="en-GB" altLang="en-US" sz="3200" dirty="0" err="1" smtClean="0">
                <a:solidFill>
                  <a:schemeClr val="tx2"/>
                </a:solidFill>
              </a:rPr>
              <a:t>sageliness</a:t>
            </a:r>
            <a:r>
              <a:rPr lang="en-GB" altLang="en-US" sz="3200" dirty="0" smtClean="0">
                <a:solidFill>
                  <a:schemeClr val="tx2"/>
                </a:solidFill>
              </a:rPr>
              <a:t> and discard wisdom; then the people will benefit a hundredfold. </a:t>
            </a:r>
            <a:endParaRPr lang="en-GB" altLang="zh-CN" sz="3200" dirty="0" smtClean="0">
              <a:solidFill>
                <a:schemeClr val="tx2"/>
              </a:solidFill>
              <a:ea typeface="宋体" panose="02010600030101010101" pitchFamily="2" charset="-122"/>
            </a:endParaRPr>
          </a:p>
          <a:p>
            <a:pPr eaLnBrk="1" hangingPunct="1">
              <a:lnSpc>
                <a:spcPct val="90000"/>
              </a:lnSpc>
            </a:pPr>
            <a:endParaRPr lang="en-GB" altLang="en-US" sz="3200" dirty="0" smtClean="0">
              <a:solidFill>
                <a:schemeClr val="tx2"/>
              </a:solidFill>
            </a:endParaRPr>
          </a:p>
          <a:p>
            <a:pPr eaLnBrk="1" hangingPunct="1">
              <a:lnSpc>
                <a:spcPct val="90000"/>
              </a:lnSpc>
            </a:pPr>
            <a:r>
              <a:rPr lang="en-GB" altLang="en-US" sz="3200" dirty="0" smtClean="0">
                <a:solidFill>
                  <a:schemeClr val="tx2"/>
                </a:solidFill>
              </a:rPr>
              <a:t>Abandon humaneness (</a:t>
            </a:r>
            <a:r>
              <a:rPr lang="en-GB" altLang="en-US" sz="3200" dirty="0" err="1" smtClean="0">
                <a:solidFill>
                  <a:schemeClr val="tx2"/>
                </a:solidFill>
              </a:rPr>
              <a:t>ren</a:t>
            </a:r>
            <a:r>
              <a:rPr lang="en-GB" altLang="en-US" sz="3200" dirty="0" smtClean="0">
                <a:solidFill>
                  <a:schemeClr val="tx2"/>
                </a:solidFill>
              </a:rPr>
              <a:t>) and discard righteousness (</a:t>
            </a:r>
            <a:r>
              <a:rPr lang="en-GB" altLang="en-US" sz="3200" dirty="0" err="1" smtClean="0">
                <a:solidFill>
                  <a:schemeClr val="tx2"/>
                </a:solidFill>
              </a:rPr>
              <a:t>yi</a:t>
            </a:r>
            <a:r>
              <a:rPr lang="en-GB" altLang="en-US" sz="3200" dirty="0" smtClean="0">
                <a:solidFill>
                  <a:schemeClr val="tx2"/>
                </a:solidFill>
              </a:rPr>
              <a:t>), then the people will return to filial piety (</a:t>
            </a:r>
            <a:r>
              <a:rPr lang="en-GB" altLang="en-US" sz="3200" dirty="0" err="1" smtClean="0">
                <a:solidFill>
                  <a:schemeClr val="tx2"/>
                </a:solidFill>
              </a:rPr>
              <a:t>xiao</a:t>
            </a:r>
            <a:r>
              <a:rPr lang="en-GB" altLang="en-US" sz="3200" dirty="0" smtClean="0">
                <a:solidFill>
                  <a:schemeClr val="tx2"/>
                </a:solidFill>
              </a:rPr>
              <a:t>) and fraternal love (</a:t>
            </a:r>
            <a:r>
              <a:rPr lang="en-GB" altLang="en-US" sz="3200" dirty="0" err="1" smtClean="0">
                <a:solidFill>
                  <a:schemeClr val="tx2"/>
                </a:solidFill>
              </a:rPr>
              <a:t>ti</a:t>
            </a:r>
            <a:r>
              <a:rPr lang="en-GB" altLang="en-US" sz="3200" dirty="0" smtClean="0">
                <a:solidFill>
                  <a:schemeClr val="tx2"/>
                </a:solidFill>
              </a:rPr>
              <a:t>)’</a:t>
            </a:r>
            <a:endParaRPr lang="en-GB" altLang="zh-CN" sz="3200" dirty="0" smtClean="0">
              <a:solidFill>
                <a:schemeClr val="tx2"/>
              </a:solidFill>
              <a:ea typeface="宋体" panose="02010600030101010101" pitchFamily="2" charset="-122"/>
            </a:endParaRPr>
          </a:p>
          <a:p>
            <a:pPr eaLnBrk="1" hangingPunct="1"/>
            <a:endParaRPr lang="en-GB" altLang="en-US" dirty="0" smtClean="0"/>
          </a:p>
        </p:txBody>
      </p:sp>
    </p:spTree>
    <p:extLst>
      <p:ext uri="{BB962C8B-B14F-4D97-AF65-F5344CB8AC3E}">
        <p14:creationId xmlns:p14="http://schemas.microsoft.com/office/powerpoint/2010/main" val="13854908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066800" y="914400"/>
            <a:ext cx="6858000" cy="990600"/>
          </a:xfrm>
        </p:spPr>
        <p:txBody>
          <a:bodyPr>
            <a:normAutofit/>
          </a:bodyPr>
          <a:lstStyle/>
          <a:p>
            <a:pPr eaLnBrk="1" hangingPunct="1"/>
            <a:r>
              <a:rPr lang="en-US" altLang="zh-CN" sz="2400" b="1" smtClean="0">
                <a:ea typeface="宋体" panose="02010600030101010101" pitchFamily="2" charset="-122"/>
              </a:rPr>
              <a:t>The Second Group: Proposals from the Pessimist</a:t>
            </a:r>
            <a:endParaRPr lang="en-GB" altLang="en-US" sz="2400" b="1" smtClean="0"/>
          </a:p>
        </p:txBody>
      </p:sp>
      <p:sp>
        <p:nvSpPr>
          <p:cNvPr id="11267" name="Rectangle 3"/>
          <p:cNvSpPr>
            <a:spLocks noGrp="1" noChangeArrowheads="1"/>
          </p:cNvSpPr>
          <p:nvPr>
            <p:ph type="body" idx="1"/>
          </p:nvPr>
        </p:nvSpPr>
        <p:spPr>
          <a:xfrm>
            <a:off x="990600" y="2286000"/>
            <a:ext cx="6781800" cy="3429000"/>
          </a:xfrm>
        </p:spPr>
        <p:txBody>
          <a:bodyPr/>
          <a:lstStyle/>
          <a:p>
            <a:pPr eaLnBrk="1" hangingPunct="1">
              <a:lnSpc>
                <a:spcPct val="90000"/>
              </a:lnSpc>
            </a:pPr>
            <a:r>
              <a:rPr lang="en-GB" altLang="en-US" dirty="0" smtClean="0"/>
              <a:t>The second group consists of the pessimists who had given up all hope of saving the world from chaos and destruction.  </a:t>
            </a:r>
            <a:endParaRPr lang="en-GB" altLang="zh-CN" dirty="0" smtClean="0">
              <a:ea typeface="宋体" panose="02010600030101010101" pitchFamily="2" charset="-122"/>
            </a:endParaRPr>
          </a:p>
          <a:p>
            <a:pPr eaLnBrk="1" hangingPunct="1">
              <a:lnSpc>
                <a:spcPct val="90000"/>
              </a:lnSpc>
            </a:pPr>
            <a:endParaRPr lang="en-GB" altLang="en-US" dirty="0" smtClean="0"/>
          </a:p>
          <a:p>
            <a:pPr eaLnBrk="1" hangingPunct="1">
              <a:lnSpc>
                <a:spcPct val="90000"/>
              </a:lnSpc>
            </a:pPr>
            <a:r>
              <a:rPr lang="en-GB" altLang="zh-CN" dirty="0" smtClean="0">
                <a:ea typeface="宋体" panose="02010600030101010101" pitchFamily="2" charset="-122"/>
              </a:rPr>
              <a:t>The hermits</a:t>
            </a:r>
            <a:r>
              <a:rPr lang="en-GB" altLang="en-US" dirty="0" smtClean="0"/>
              <a:t> Mentioned in the </a:t>
            </a:r>
            <a:r>
              <a:rPr lang="en-GB" altLang="en-US" i="1" dirty="0" smtClean="0"/>
              <a:t>Analects</a:t>
            </a:r>
            <a:r>
              <a:rPr lang="en-GB" altLang="en-US" dirty="0" smtClean="0"/>
              <a:t> and </a:t>
            </a:r>
            <a:r>
              <a:rPr lang="en-GB" altLang="en-US" i="1" dirty="0" smtClean="0"/>
              <a:t>Zhuangzi:</a:t>
            </a:r>
            <a:endParaRPr lang="en-GB" altLang="en-US" dirty="0" smtClean="0"/>
          </a:p>
          <a:p>
            <a:pPr eaLnBrk="1" hangingPunct="1">
              <a:lnSpc>
                <a:spcPct val="90000"/>
              </a:lnSpc>
            </a:pPr>
            <a:r>
              <a:rPr lang="en-GB" altLang="en-US" dirty="0" smtClean="0"/>
              <a:t>They advocated either complete withdrawal from the world or a kind of apathy that was contrary to any positive intervention</a:t>
            </a:r>
            <a:r>
              <a:rPr lang="en-GB" altLang="zh-CN" dirty="0" smtClean="0">
                <a:ea typeface="宋体" panose="02010600030101010101" pitchFamily="2" charset="-122"/>
              </a:rPr>
              <a:t>.</a:t>
            </a:r>
          </a:p>
          <a:p>
            <a:pPr eaLnBrk="1" hangingPunct="1">
              <a:lnSpc>
                <a:spcPct val="90000"/>
              </a:lnSpc>
            </a:pPr>
            <a:endParaRPr lang="en-GB" altLang="en-US" dirty="0" smtClean="0"/>
          </a:p>
        </p:txBody>
      </p:sp>
    </p:spTree>
    <p:extLst>
      <p:ext uri="{BB962C8B-B14F-4D97-AF65-F5344CB8AC3E}">
        <p14:creationId xmlns:p14="http://schemas.microsoft.com/office/powerpoint/2010/main" val="1786116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370013" y="1143000"/>
            <a:ext cx="6707187" cy="762000"/>
          </a:xfrm>
        </p:spPr>
        <p:txBody>
          <a:bodyPr>
            <a:normAutofit/>
          </a:bodyPr>
          <a:lstStyle/>
          <a:p>
            <a:pPr eaLnBrk="1" hangingPunct="1"/>
            <a:r>
              <a:rPr lang="en-US" altLang="zh-CN" sz="2000" b="1" dirty="0" smtClean="0">
                <a:ea typeface="宋体" panose="02010600030101010101" pitchFamily="2" charset="-122"/>
              </a:rPr>
              <a:t>Confucius’ Proposal and Attack to the Second Options</a:t>
            </a:r>
            <a:endParaRPr lang="en-GB" altLang="en-US" sz="2000" b="1" dirty="0" smtClean="0"/>
          </a:p>
        </p:txBody>
      </p:sp>
      <p:sp>
        <p:nvSpPr>
          <p:cNvPr id="14339" name="Rectangle 3"/>
          <p:cNvSpPr>
            <a:spLocks noGrp="1" noChangeArrowheads="1"/>
          </p:cNvSpPr>
          <p:nvPr>
            <p:ph type="body" idx="1"/>
          </p:nvPr>
        </p:nvSpPr>
        <p:spPr>
          <a:xfrm>
            <a:off x="1066800" y="2057400"/>
            <a:ext cx="6858000" cy="3429000"/>
          </a:xfrm>
        </p:spPr>
        <p:txBody>
          <a:bodyPr/>
          <a:lstStyle/>
          <a:p>
            <a:pPr eaLnBrk="1" hangingPunct="1">
              <a:lnSpc>
                <a:spcPct val="90000"/>
              </a:lnSpc>
            </a:pPr>
            <a:endParaRPr lang="en-GB" altLang="en-US" sz="2100" dirty="0" smtClean="0"/>
          </a:p>
          <a:p>
            <a:pPr eaLnBrk="1" hangingPunct="1">
              <a:lnSpc>
                <a:spcPct val="90000"/>
              </a:lnSpc>
            </a:pPr>
            <a:r>
              <a:rPr lang="en-GB" altLang="en-US" sz="2100" dirty="0" smtClean="0"/>
              <a:t>Confucius argued against those who determined to abandon the world by saying that: </a:t>
            </a:r>
          </a:p>
          <a:p>
            <a:pPr eaLnBrk="1" hangingPunct="1">
              <a:lnSpc>
                <a:spcPct val="90000"/>
              </a:lnSpc>
            </a:pPr>
            <a:endParaRPr lang="en-GB" altLang="en-US" sz="2100" dirty="0" smtClean="0"/>
          </a:p>
          <a:p>
            <a:pPr eaLnBrk="1" hangingPunct="1">
              <a:lnSpc>
                <a:spcPct val="90000"/>
              </a:lnSpc>
            </a:pPr>
            <a:r>
              <a:rPr lang="en-GB" altLang="en-US" sz="2100" dirty="0" smtClean="0"/>
              <a:t>‘One cannot consort with birds and beasts, if I do not associate with humankind, with whom shall I associate?’</a:t>
            </a:r>
            <a:r>
              <a:rPr lang="en-GB" altLang="zh-CN" sz="2100" dirty="0" smtClean="0">
                <a:ea typeface="宋体" panose="02010600030101010101" pitchFamily="2" charset="-122"/>
              </a:rPr>
              <a:t> </a:t>
            </a:r>
            <a:r>
              <a:rPr lang="en-GB" altLang="en-US" sz="2100" dirty="0" smtClean="0"/>
              <a:t>(</a:t>
            </a:r>
            <a:r>
              <a:rPr lang="en-GB" altLang="en-US" sz="2100" dirty="0" err="1" smtClean="0"/>
              <a:t>Lun</a:t>
            </a:r>
            <a:r>
              <a:rPr lang="en-GB" altLang="en-US" sz="2100" dirty="0" smtClean="0"/>
              <a:t> Yu 18:6). </a:t>
            </a:r>
            <a:endParaRPr lang="en-GB" altLang="zh-CN" sz="2100" dirty="0" smtClean="0">
              <a:ea typeface="宋体" panose="02010600030101010101" pitchFamily="2" charset="-122"/>
            </a:endParaRPr>
          </a:p>
          <a:p>
            <a:pPr eaLnBrk="1" hangingPunct="1">
              <a:lnSpc>
                <a:spcPct val="90000"/>
              </a:lnSpc>
            </a:pPr>
            <a:endParaRPr lang="en-GB" altLang="en-US" sz="2100" dirty="0" smtClean="0"/>
          </a:p>
          <a:p>
            <a:pPr eaLnBrk="1" hangingPunct="1">
              <a:lnSpc>
                <a:spcPct val="90000"/>
              </a:lnSpc>
            </a:pPr>
            <a:r>
              <a:rPr lang="en-GB" altLang="en-US" sz="2100" dirty="0" smtClean="0"/>
              <a:t>Confucius believed that the prevalent problem of </a:t>
            </a:r>
            <a:r>
              <a:rPr lang="en-GB" altLang="zh-CN" sz="2100" dirty="0" smtClean="0">
                <a:ea typeface="宋体" panose="02010600030101010101" pitchFamily="2" charset="-122"/>
              </a:rPr>
              <a:t>the</a:t>
            </a:r>
            <a:r>
              <a:rPr lang="en-GB" altLang="en-US" sz="2100" dirty="0" smtClean="0"/>
              <a:t> time could be ‘sorted out’ if the traditional values were revived. </a:t>
            </a:r>
            <a:endParaRPr lang="en-GB" altLang="zh-CN" sz="2100" dirty="0" smtClean="0">
              <a:ea typeface="宋体" panose="02010600030101010101" pitchFamily="2" charset="-122"/>
            </a:endParaRPr>
          </a:p>
          <a:p>
            <a:pPr eaLnBrk="1" hangingPunct="1">
              <a:lnSpc>
                <a:spcPct val="90000"/>
              </a:lnSpc>
            </a:pPr>
            <a:endParaRPr lang="en-GB" altLang="en-US" sz="2100" dirty="0" smtClean="0"/>
          </a:p>
        </p:txBody>
      </p:sp>
    </p:spTree>
    <p:extLst>
      <p:ext uri="{BB962C8B-B14F-4D97-AF65-F5344CB8AC3E}">
        <p14:creationId xmlns:p14="http://schemas.microsoft.com/office/powerpoint/2010/main" val="6890650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990601" y="838200"/>
            <a:ext cx="6629400" cy="685800"/>
          </a:xfrm>
        </p:spPr>
        <p:txBody>
          <a:bodyPr>
            <a:normAutofit/>
          </a:bodyPr>
          <a:lstStyle/>
          <a:p>
            <a:pPr eaLnBrk="1" hangingPunct="1"/>
            <a:r>
              <a:rPr lang="en-GB" altLang="en-US" sz="1400" b="1" dirty="0" smtClean="0"/>
              <a:t>People should not have a Machine Heart </a:t>
            </a:r>
            <a:br>
              <a:rPr lang="en-GB" altLang="en-US" sz="1400" b="1" dirty="0" smtClean="0"/>
            </a:br>
            <a:r>
              <a:rPr lang="en-GB" altLang="en-US" sz="1400" dirty="0" smtClean="0"/>
              <a:t>From</a:t>
            </a:r>
            <a:r>
              <a:rPr lang="en-GB" altLang="en-US" sz="1400" b="1" dirty="0" smtClean="0"/>
              <a:t> </a:t>
            </a:r>
            <a:r>
              <a:rPr lang="en-GB" altLang="en-US" sz="1400" i="1" dirty="0" smtClean="0">
                <a:solidFill>
                  <a:schemeClr val="tx1"/>
                </a:solidFill>
              </a:rPr>
              <a:t>Zhuangzi </a:t>
            </a:r>
            <a:r>
              <a:rPr lang="en-GB" altLang="en-US" sz="1400" dirty="0" smtClean="0">
                <a:solidFill>
                  <a:schemeClr val="tx1"/>
                </a:solidFill>
              </a:rPr>
              <a:t>(tr. </a:t>
            </a:r>
            <a:r>
              <a:rPr lang="en-GB" altLang="en-US" sz="1400" dirty="0" err="1" smtClean="0">
                <a:solidFill>
                  <a:schemeClr val="tx1"/>
                </a:solidFill>
              </a:rPr>
              <a:t>Schipper</a:t>
            </a:r>
            <a:r>
              <a:rPr lang="en-GB" altLang="en-US" sz="1400" dirty="0" smtClean="0">
                <a:solidFill>
                  <a:schemeClr val="tx1"/>
                </a:solidFill>
              </a:rPr>
              <a:t>, 1994:196)</a:t>
            </a:r>
            <a:endParaRPr lang="en-GB" altLang="en-US" sz="1400" b="1" dirty="0" smtClean="0"/>
          </a:p>
        </p:txBody>
      </p:sp>
      <p:sp>
        <p:nvSpPr>
          <p:cNvPr id="12291" name="Content Placeholder 2"/>
          <p:cNvSpPr>
            <a:spLocks noGrp="1"/>
          </p:cNvSpPr>
          <p:nvPr>
            <p:ph idx="1"/>
          </p:nvPr>
        </p:nvSpPr>
        <p:spPr>
          <a:xfrm>
            <a:off x="1143000" y="1600200"/>
            <a:ext cx="7086600" cy="4191000"/>
          </a:xfrm>
        </p:spPr>
        <p:txBody>
          <a:bodyPr>
            <a:normAutofit fontScale="77500" lnSpcReduction="20000"/>
          </a:bodyPr>
          <a:lstStyle/>
          <a:p>
            <a:pPr eaLnBrk="1" hangingPunct="1"/>
            <a:r>
              <a:rPr lang="en-GB" altLang="en-US" sz="1600" dirty="0" smtClean="0"/>
              <a:t>Tzu-kung [Zigong] … travelled south to the land of </a:t>
            </a:r>
            <a:r>
              <a:rPr lang="en-GB" altLang="en-US" sz="1600" dirty="0" err="1" smtClean="0"/>
              <a:t>Ch’u</a:t>
            </a:r>
            <a:r>
              <a:rPr lang="en-GB" altLang="en-US" sz="1600" dirty="0" smtClean="0"/>
              <a:t>. On his way back, he passed through Chin and along the south bank of the Han river. There he saw an old man going to plant his field. He had dug a [diagonal] tunnel to reach the water down in a well. He entered the tunnel clutching a large jug and then came out again to bring water for irrigating his field. It was a hard job which required much effort for a meagre result. Tzu-kung said to the gardener: “There’s a tool for this kind of work; in a day you could irrigate a hundred fields. It demands but little effort for a big result. Wouldn’t you like to have one?’ </a:t>
            </a:r>
          </a:p>
          <a:p>
            <a:pPr eaLnBrk="1" hangingPunct="1"/>
            <a:endParaRPr lang="en-GB" altLang="en-US" sz="1600" dirty="0" smtClean="0"/>
          </a:p>
          <a:p>
            <a:pPr eaLnBrk="1" hangingPunct="1"/>
            <a:r>
              <a:rPr lang="en-GB" altLang="en-US" sz="1600" dirty="0" smtClean="0"/>
              <a:t>The Gardener looked up and squinted at the speaker, saying: “What is it?”</a:t>
            </a:r>
          </a:p>
          <a:p>
            <a:pPr eaLnBrk="1" hangingPunct="1"/>
            <a:endParaRPr lang="en-GB" altLang="en-US" sz="1600" dirty="0" smtClean="0"/>
          </a:p>
          <a:p>
            <a:pPr eaLnBrk="1" hangingPunct="1"/>
            <a:r>
              <a:rPr lang="en-GB" altLang="en-US" sz="1600" dirty="0" smtClean="0"/>
              <a:t>“All you need is some wood with holes drilled in it and then assembled like a machine [a lever] that is heavy on one side, light on the other. By moving it up and down, you can draw up water in a constantly flowing stream. It is called a well-sweep. At these words the gardener turned red with anger and said with a laugh: “I have heard my master say that where there are machines, there will be the problems of machines, and these problems will produce people with hearts like machines. With a heart like a machine in your breast, there will be a lacking in pure whiteness. The gods of life [of the body] will be disturbed and there will no longer be a place there for the Tao to dwell. It is not that I do not know your machine. I would be ashamed to use it!”</a:t>
            </a:r>
          </a:p>
        </p:txBody>
      </p:sp>
    </p:spTree>
    <p:extLst>
      <p:ext uri="{BB962C8B-B14F-4D97-AF65-F5344CB8AC3E}">
        <p14:creationId xmlns:p14="http://schemas.microsoft.com/office/powerpoint/2010/main" val="23901451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fontScale="90000"/>
          </a:bodyPr>
          <a:lstStyle/>
          <a:p>
            <a:pPr eaLnBrk="1" hangingPunct="1"/>
            <a:r>
              <a:rPr lang="en-US" altLang="zh-CN" sz="2000" b="1" smtClean="0">
                <a:ea typeface="宋体" panose="02010600030101010101" pitchFamily="2" charset="-122"/>
              </a:rPr>
              <a:t>The Third Group: Proposals from the Optimists (3 options)</a:t>
            </a:r>
            <a:endParaRPr lang="en-GB" altLang="en-US" sz="2000" b="1" smtClean="0"/>
          </a:p>
        </p:txBody>
      </p:sp>
      <p:sp>
        <p:nvSpPr>
          <p:cNvPr id="13315" name="Rectangle 3"/>
          <p:cNvSpPr>
            <a:spLocks noGrp="1" noChangeArrowheads="1"/>
          </p:cNvSpPr>
          <p:nvPr>
            <p:ph type="body" idx="1"/>
          </p:nvPr>
        </p:nvSpPr>
        <p:spPr>
          <a:xfrm>
            <a:off x="1143000" y="2286000"/>
            <a:ext cx="6705600" cy="3429000"/>
          </a:xfrm>
        </p:spPr>
        <p:txBody>
          <a:bodyPr>
            <a:normAutofit fontScale="85000" lnSpcReduction="20000"/>
          </a:bodyPr>
          <a:lstStyle/>
          <a:p>
            <a:pPr eaLnBrk="1" hangingPunct="1"/>
            <a:r>
              <a:rPr lang="en-GB" altLang="en-US" sz="2500" dirty="0" smtClean="0"/>
              <a:t>The group who were intended to change the world. </a:t>
            </a:r>
            <a:endParaRPr lang="en-GB" altLang="zh-CN" sz="2500" dirty="0" smtClean="0">
              <a:ea typeface="宋体" panose="02010600030101010101" pitchFamily="2" charset="-122"/>
            </a:endParaRPr>
          </a:p>
          <a:p>
            <a:pPr eaLnBrk="1" hangingPunct="1"/>
            <a:endParaRPr lang="en-GB" altLang="en-US" sz="2500" dirty="0" smtClean="0"/>
          </a:p>
          <a:p>
            <a:pPr eaLnBrk="1" hangingPunct="1"/>
            <a:r>
              <a:rPr lang="en-GB" altLang="en-US" sz="2500" dirty="0" smtClean="0"/>
              <a:t>Representatives: Confucianism, </a:t>
            </a:r>
            <a:r>
              <a:rPr lang="en-GB" altLang="en-US" sz="2500" dirty="0" err="1" smtClean="0"/>
              <a:t>Moism</a:t>
            </a:r>
            <a:r>
              <a:rPr lang="en-GB" altLang="en-US" sz="2500" dirty="0" smtClean="0"/>
              <a:t> and Legalism. </a:t>
            </a:r>
            <a:endParaRPr lang="en-GB" altLang="zh-CN" sz="2500" dirty="0" smtClean="0">
              <a:ea typeface="宋体" panose="02010600030101010101" pitchFamily="2" charset="-122"/>
            </a:endParaRPr>
          </a:p>
          <a:p>
            <a:pPr eaLnBrk="1" hangingPunct="1"/>
            <a:endParaRPr lang="en-GB" altLang="en-US" sz="2500" dirty="0" smtClean="0"/>
          </a:p>
          <a:p>
            <a:pPr eaLnBrk="1" hangingPunct="1"/>
            <a:r>
              <a:rPr lang="en-GB" altLang="en-US" sz="2500" dirty="0" smtClean="0"/>
              <a:t>Each school has its own understanding of the steps necessary for ‘straightening the crooked system’ and proposed positive ways to bring this about. </a:t>
            </a:r>
          </a:p>
        </p:txBody>
      </p:sp>
    </p:spTree>
    <p:extLst>
      <p:ext uri="{BB962C8B-B14F-4D97-AF65-F5344CB8AC3E}">
        <p14:creationId xmlns:p14="http://schemas.microsoft.com/office/powerpoint/2010/main" val="29593859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370013" y="1066800"/>
            <a:ext cx="6249987" cy="838200"/>
          </a:xfrm>
        </p:spPr>
        <p:txBody>
          <a:bodyPr/>
          <a:lstStyle/>
          <a:p>
            <a:pPr eaLnBrk="1" hangingPunct="1"/>
            <a:r>
              <a:rPr lang="en-US" altLang="zh-CN" sz="2000" b="1" dirty="0" smtClean="0">
                <a:ea typeface="宋体" panose="02010600030101010101" pitchFamily="2" charset="-122"/>
              </a:rPr>
              <a:t>The Relationship between </a:t>
            </a:r>
            <a:r>
              <a:rPr lang="en-US" altLang="zh-CN" sz="2000" b="1" dirty="0" err="1" smtClean="0">
                <a:ea typeface="宋体" panose="02010600030101010101" pitchFamily="2" charset="-122"/>
              </a:rPr>
              <a:t>Mozi</a:t>
            </a:r>
            <a:r>
              <a:rPr lang="en-US" altLang="zh-CN" sz="2000" b="1" dirty="0" smtClean="0">
                <a:ea typeface="宋体" panose="02010600030101010101" pitchFamily="2" charset="-122"/>
              </a:rPr>
              <a:t> and Confucian Tradition</a:t>
            </a:r>
            <a:endParaRPr lang="en-GB" altLang="en-US" sz="2000" b="1" dirty="0" smtClean="0"/>
          </a:p>
        </p:txBody>
      </p:sp>
      <p:sp>
        <p:nvSpPr>
          <p:cNvPr id="15363" name="Rectangle 3"/>
          <p:cNvSpPr>
            <a:spLocks noGrp="1" noChangeArrowheads="1"/>
          </p:cNvSpPr>
          <p:nvPr>
            <p:ph type="body" idx="1"/>
          </p:nvPr>
        </p:nvSpPr>
        <p:spPr>
          <a:xfrm>
            <a:off x="990600" y="2286000"/>
            <a:ext cx="7086600" cy="3505200"/>
          </a:xfrm>
        </p:spPr>
        <p:txBody>
          <a:bodyPr>
            <a:normAutofit fontScale="92500" lnSpcReduction="10000"/>
          </a:bodyPr>
          <a:lstStyle/>
          <a:p>
            <a:pPr eaLnBrk="1" hangingPunct="1">
              <a:lnSpc>
                <a:spcPct val="90000"/>
              </a:lnSpc>
            </a:pPr>
            <a:r>
              <a:rPr lang="en-GB" altLang="zh-CN" sz="2200" dirty="0" smtClean="0">
                <a:ea typeface="宋体" panose="02010600030101010101" pitchFamily="2" charset="-122"/>
              </a:rPr>
              <a:t>A</a:t>
            </a:r>
            <a:r>
              <a:rPr lang="en-GB" altLang="en-US" sz="2200" dirty="0" smtClean="0"/>
              <a:t>lthough </a:t>
            </a:r>
            <a:r>
              <a:rPr lang="en-GB" altLang="en-US" sz="2200" dirty="0" err="1" smtClean="0"/>
              <a:t>Mozi</a:t>
            </a:r>
            <a:r>
              <a:rPr lang="en-GB" altLang="en-US" sz="2200" dirty="0" smtClean="0"/>
              <a:t> </a:t>
            </a:r>
            <a:r>
              <a:rPr lang="en-GB" altLang="zh-CN" sz="2200" dirty="0" smtClean="0">
                <a:ea typeface="宋体" panose="02010600030101010101" pitchFamily="2" charset="-122"/>
              </a:rPr>
              <a:t>(479-381? BCE ) </a:t>
            </a:r>
            <a:r>
              <a:rPr lang="en-GB" altLang="en-US" sz="2200" dirty="0" smtClean="0"/>
              <a:t>was once a students within the Confucian tradition</a:t>
            </a:r>
            <a:r>
              <a:rPr lang="en-GB" altLang="zh-CN" sz="2200" dirty="0" smtClean="0">
                <a:ea typeface="宋体" panose="02010600030101010101" pitchFamily="2" charset="-122"/>
              </a:rPr>
              <a:t>, with the </a:t>
            </a:r>
            <a:r>
              <a:rPr lang="en-GB" altLang="zh-CN" sz="2200" b="1" dirty="0" smtClean="0">
                <a:ea typeface="宋体" panose="02010600030101010101" pitchFamily="2" charset="-122"/>
              </a:rPr>
              <a:t>same idea of Confucianism in the function of government </a:t>
            </a:r>
            <a:r>
              <a:rPr lang="en-GB" altLang="zh-CN" sz="2200" dirty="0" smtClean="0">
                <a:ea typeface="宋体" panose="02010600030101010101" pitchFamily="2" charset="-122"/>
              </a:rPr>
              <a:t>by maintaining that a good government was one that could </a:t>
            </a:r>
            <a:r>
              <a:rPr lang="en-GB" altLang="zh-CN" sz="2200" b="1" dirty="0" smtClean="0">
                <a:solidFill>
                  <a:srgbClr val="FF0000"/>
                </a:solidFill>
                <a:ea typeface="宋体" panose="02010600030101010101" pitchFamily="2" charset="-122"/>
              </a:rPr>
              <a:t>bring benefits to the people</a:t>
            </a:r>
            <a:r>
              <a:rPr lang="en-GB" altLang="zh-CN" sz="2200" b="1" dirty="0" smtClean="0">
                <a:ea typeface="宋体" panose="02010600030101010101" pitchFamily="2" charset="-122"/>
              </a:rPr>
              <a:t>, </a:t>
            </a:r>
            <a:r>
              <a:rPr lang="en-GB" altLang="zh-CN" sz="2200" b="1" dirty="0" smtClean="0">
                <a:solidFill>
                  <a:srgbClr val="92D050"/>
                </a:solidFill>
                <a:ea typeface="宋体" panose="02010600030101010101" pitchFamily="2" charset="-122"/>
              </a:rPr>
              <a:t>bring order to the society</a:t>
            </a:r>
            <a:r>
              <a:rPr lang="en-GB" altLang="zh-CN" sz="2200" dirty="0" smtClean="0">
                <a:ea typeface="宋体" panose="02010600030101010101" pitchFamily="2" charset="-122"/>
              </a:rPr>
              <a:t>, and could </a:t>
            </a:r>
            <a:r>
              <a:rPr lang="en-GB" altLang="zh-CN" sz="2200" b="1" dirty="0" smtClean="0">
                <a:solidFill>
                  <a:srgbClr val="0070C0"/>
                </a:solidFill>
                <a:ea typeface="宋体" panose="02010600030101010101" pitchFamily="2" charset="-122"/>
              </a:rPr>
              <a:t>increase population to the state. </a:t>
            </a:r>
          </a:p>
          <a:p>
            <a:pPr eaLnBrk="1" hangingPunct="1">
              <a:lnSpc>
                <a:spcPct val="90000"/>
              </a:lnSpc>
            </a:pPr>
            <a:endParaRPr lang="en-GB" altLang="zh-CN" sz="2200" dirty="0" smtClean="0">
              <a:ea typeface="宋体" panose="02010600030101010101" pitchFamily="2" charset="-122"/>
            </a:endParaRPr>
          </a:p>
          <a:p>
            <a:pPr eaLnBrk="1" hangingPunct="1">
              <a:lnSpc>
                <a:spcPct val="90000"/>
              </a:lnSpc>
            </a:pPr>
            <a:r>
              <a:rPr lang="en-GB" altLang="zh-CN" sz="2200" dirty="0" smtClean="0">
                <a:ea typeface="宋体" panose="02010600030101010101" pitchFamily="2" charset="-122"/>
              </a:rPr>
              <a:t>The Moist proposal directly opposed the benevolent government of Confucianism</a:t>
            </a:r>
            <a:r>
              <a:rPr lang="en-GB" altLang="en-US" sz="2200" dirty="0" smtClean="0"/>
              <a:t>. </a:t>
            </a:r>
            <a:endParaRPr lang="en-GB" altLang="zh-CN" sz="2200" dirty="0" smtClean="0">
              <a:ea typeface="宋体" panose="02010600030101010101" pitchFamily="2" charset="-122"/>
            </a:endParaRPr>
          </a:p>
          <a:p>
            <a:pPr eaLnBrk="1" hangingPunct="1">
              <a:lnSpc>
                <a:spcPct val="90000"/>
              </a:lnSpc>
            </a:pPr>
            <a:endParaRPr lang="en-GB" altLang="zh-CN" sz="2200" dirty="0" smtClean="0">
              <a:ea typeface="宋体" panose="02010600030101010101" pitchFamily="2" charset="-122"/>
            </a:endParaRPr>
          </a:p>
          <a:p>
            <a:pPr eaLnBrk="1" hangingPunct="1">
              <a:lnSpc>
                <a:spcPct val="90000"/>
              </a:lnSpc>
            </a:pPr>
            <a:r>
              <a:rPr lang="en-GB" altLang="zh-CN" sz="2200" dirty="0" smtClean="0">
                <a:ea typeface="宋体" panose="02010600030101010101" pitchFamily="2" charset="-122"/>
              </a:rPr>
              <a:t>Contrast to </a:t>
            </a:r>
            <a:r>
              <a:rPr lang="en-GB" altLang="zh-CN" sz="2200" b="1" dirty="0" smtClean="0">
                <a:ea typeface="宋体" panose="02010600030101010101" pitchFamily="2" charset="-122"/>
              </a:rPr>
              <a:t>Confucius</a:t>
            </a:r>
            <a:r>
              <a:rPr lang="en-GB" altLang="zh-CN" sz="2200" b="1" dirty="0" smtClean="0">
                <a:latin typeface="Arial" panose="020B0604020202020204" pitchFamily="34" charset="0"/>
                <a:ea typeface="宋体" panose="02010600030101010101" pitchFamily="2" charset="-122"/>
              </a:rPr>
              <a:t>’</a:t>
            </a:r>
            <a:r>
              <a:rPr lang="en-GB" altLang="zh-CN" sz="2200" b="1" dirty="0" smtClean="0">
                <a:ea typeface="宋体" panose="02010600030101010101" pitchFamily="2" charset="-122"/>
              </a:rPr>
              <a:t> moral political code system</a:t>
            </a:r>
            <a:r>
              <a:rPr lang="en-GB" altLang="zh-CN" sz="2200" dirty="0" smtClean="0">
                <a:ea typeface="宋体" panose="02010600030101010101" pitchFamily="2" charset="-122"/>
              </a:rPr>
              <a:t>, the </a:t>
            </a:r>
            <a:r>
              <a:rPr lang="en-GB" altLang="zh-CN" sz="2200" dirty="0" err="1" smtClean="0">
                <a:ea typeface="宋体" panose="02010600030101010101" pitchFamily="2" charset="-122"/>
              </a:rPr>
              <a:t>Moism</a:t>
            </a:r>
            <a:r>
              <a:rPr lang="en-GB" altLang="zh-CN" sz="2200" dirty="0" smtClean="0">
                <a:ea typeface="宋体" panose="02010600030101010101" pitchFamily="2" charset="-122"/>
              </a:rPr>
              <a:t> opted for a </a:t>
            </a:r>
            <a:r>
              <a:rPr lang="en-GB" altLang="zh-CN" sz="2200" b="1" dirty="0" smtClean="0">
                <a:ea typeface="宋体" panose="02010600030101010101" pitchFamily="2" charset="-122"/>
              </a:rPr>
              <a:t>utilitarian way </a:t>
            </a:r>
            <a:r>
              <a:rPr lang="en-GB" altLang="zh-CN" sz="2200" dirty="0" smtClean="0">
                <a:ea typeface="宋体" panose="02010600030101010101" pitchFamily="2" charset="-122"/>
              </a:rPr>
              <a:t>to </a:t>
            </a:r>
            <a:r>
              <a:rPr lang="en-GB" altLang="zh-CN" sz="2200" dirty="0" smtClean="0">
                <a:solidFill>
                  <a:srgbClr val="0070C0"/>
                </a:solidFill>
                <a:ea typeface="宋体" panose="02010600030101010101" pitchFamily="2" charset="-122"/>
              </a:rPr>
              <a:t>improve people</a:t>
            </a:r>
            <a:r>
              <a:rPr lang="en-GB" altLang="zh-CN" sz="2200" dirty="0" smtClean="0">
                <a:solidFill>
                  <a:srgbClr val="0070C0"/>
                </a:solidFill>
                <a:latin typeface="Arial" panose="020B0604020202020204" pitchFamily="34" charset="0"/>
                <a:ea typeface="宋体" panose="02010600030101010101" pitchFamily="2" charset="-122"/>
              </a:rPr>
              <a:t>’</a:t>
            </a:r>
            <a:r>
              <a:rPr lang="en-GB" altLang="zh-CN" sz="2200" dirty="0" smtClean="0">
                <a:solidFill>
                  <a:srgbClr val="0070C0"/>
                </a:solidFill>
                <a:ea typeface="宋体" panose="02010600030101010101" pitchFamily="2" charset="-122"/>
              </a:rPr>
              <a:t>s material welfare</a:t>
            </a:r>
            <a:r>
              <a:rPr lang="en-GB" altLang="zh-CN" sz="2200" dirty="0" smtClean="0">
                <a:ea typeface="宋体" panose="02010600030101010101" pitchFamily="2" charset="-122"/>
              </a:rPr>
              <a:t>, to </a:t>
            </a:r>
            <a:r>
              <a:rPr lang="en-GB" altLang="zh-CN" sz="2200" dirty="0" smtClean="0">
                <a:solidFill>
                  <a:schemeClr val="accent1"/>
                </a:solidFill>
                <a:ea typeface="宋体" panose="02010600030101010101" pitchFamily="2" charset="-122"/>
              </a:rPr>
              <a:t>install the social order of justice </a:t>
            </a:r>
            <a:r>
              <a:rPr lang="en-GB" altLang="zh-CN" sz="2200" dirty="0" smtClean="0">
                <a:ea typeface="宋体" panose="02010600030101010101" pitchFamily="2" charset="-122"/>
              </a:rPr>
              <a:t>and to </a:t>
            </a:r>
            <a:r>
              <a:rPr lang="en-GB" altLang="zh-CN" sz="2200" dirty="0" smtClean="0">
                <a:solidFill>
                  <a:srgbClr val="FF0000"/>
                </a:solidFill>
                <a:ea typeface="宋体" panose="02010600030101010101" pitchFamily="2" charset="-122"/>
              </a:rPr>
              <a:t>reform political structure. </a:t>
            </a:r>
          </a:p>
          <a:p>
            <a:pPr eaLnBrk="1" hangingPunct="1">
              <a:lnSpc>
                <a:spcPct val="90000"/>
              </a:lnSpc>
            </a:pPr>
            <a:endParaRPr lang="en-GB" altLang="en-US" sz="2100" dirty="0" smtClean="0"/>
          </a:p>
        </p:txBody>
      </p:sp>
    </p:spTree>
    <p:extLst>
      <p:ext uri="{BB962C8B-B14F-4D97-AF65-F5344CB8AC3E}">
        <p14:creationId xmlns:p14="http://schemas.microsoft.com/office/powerpoint/2010/main" val="895581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1143000" y="1143000"/>
            <a:ext cx="6781800" cy="381000"/>
          </a:xfrm>
        </p:spPr>
        <p:txBody>
          <a:bodyPr>
            <a:noAutofit/>
          </a:bodyPr>
          <a:lstStyle/>
          <a:p>
            <a:pPr eaLnBrk="1" hangingPunct="1"/>
            <a:r>
              <a:rPr lang="en-GB" altLang="zh-CN" sz="1800" dirty="0" smtClean="0">
                <a:ea typeface="宋体" panose="02010600030101010101" pitchFamily="2" charset="-122"/>
              </a:rPr>
              <a:t>Moist Religious Proposal (</a:t>
            </a:r>
            <a:r>
              <a:rPr lang="en-GB" altLang="zh-CN" sz="1800" dirty="0" err="1" smtClean="0">
                <a:ea typeface="宋体" panose="02010600030101010101" pitchFamily="2" charset="-122"/>
              </a:rPr>
              <a:t>Mojia</a:t>
            </a:r>
            <a:r>
              <a:rPr lang="en-GB" altLang="zh-CN" sz="1800" dirty="0" smtClean="0">
                <a:ea typeface="宋体" panose="02010600030101010101" pitchFamily="2" charset="-122"/>
              </a:rPr>
              <a:t>)</a:t>
            </a:r>
            <a:endParaRPr lang="en-GB" altLang="en-US" sz="1800" dirty="0" smtClean="0"/>
          </a:p>
        </p:txBody>
      </p:sp>
      <p:graphicFrame>
        <p:nvGraphicFramePr>
          <p:cNvPr id="5" name="Content Placeholder 4"/>
          <p:cNvGraphicFramePr>
            <a:graphicFrameLocks noGrp="1"/>
          </p:cNvGraphicFramePr>
          <p:nvPr>
            <p:ph idx="1"/>
          </p:nvPr>
        </p:nvGraphicFramePr>
        <p:xfrm>
          <a:off x="990600" y="1600200"/>
          <a:ext cx="7772400" cy="4754563"/>
        </p:xfrm>
        <a:graphic>
          <a:graphicData uri="http://schemas.openxmlformats.org/drawingml/2006/table">
            <a:tbl>
              <a:tblPr firstRow="1" bandRow="1">
                <a:tableStyleId>{5C22544A-7EE6-4342-B048-85BDC9FD1C3A}</a:tableStyleId>
              </a:tblPr>
              <a:tblGrid>
                <a:gridCol w="3656806">
                  <a:extLst>
                    <a:ext uri="{9D8B030D-6E8A-4147-A177-3AD203B41FA5}">
                      <a16:colId xmlns:a16="http://schemas.microsoft.com/office/drawing/2014/main" val="20000"/>
                    </a:ext>
                  </a:extLst>
                </a:gridCol>
                <a:gridCol w="4115594">
                  <a:extLst>
                    <a:ext uri="{9D8B030D-6E8A-4147-A177-3AD203B41FA5}">
                      <a16:colId xmlns:a16="http://schemas.microsoft.com/office/drawing/2014/main" val="20001"/>
                    </a:ext>
                  </a:extLst>
                </a:gridCol>
              </a:tblGrid>
              <a:tr h="640023">
                <a:tc>
                  <a:txBody>
                    <a:bodyPr/>
                    <a:lstStyle/>
                    <a:p>
                      <a:r>
                        <a:rPr lang="en-GB" sz="1800" dirty="0" smtClean="0"/>
                        <a:t>Confucian Humanist Proposal </a:t>
                      </a:r>
                      <a:endParaRPr lang="en-GB" sz="1800" dirty="0"/>
                    </a:p>
                  </a:txBody>
                  <a:tcPr marT="45703" marB="45703"/>
                </a:tc>
                <a:tc>
                  <a:txBody>
                    <a:bodyPr/>
                    <a:lstStyle/>
                    <a:p>
                      <a:r>
                        <a:rPr lang="en-GB" sz="1800" dirty="0" err="1" smtClean="0"/>
                        <a:t>Mohist</a:t>
                      </a:r>
                      <a:r>
                        <a:rPr lang="en-GB" sz="1800" dirty="0" smtClean="0"/>
                        <a:t> Religious Proposal </a:t>
                      </a:r>
                      <a:endParaRPr lang="en-GB" sz="1800" dirty="0"/>
                    </a:p>
                  </a:txBody>
                  <a:tcPr marT="45703" marB="45703"/>
                </a:tc>
                <a:extLst>
                  <a:ext uri="{0D108BD9-81ED-4DB2-BD59-A6C34878D82A}">
                    <a16:rowId xmlns:a16="http://schemas.microsoft.com/office/drawing/2014/main" val="10000"/>
                  </a:ext>
                </a:extLst>
              </a:tr>
              <a:tr h="1188641">
                <a:tc>
                  <a:txBody>
                    <a:bodyPr/>
                    <a:lstStyle/>
                    <a:p>
                      <a:r>
                        <a:rPr lang="en-GB" altLang="en-US" sz="1800" dirty="0" smtClean="0"/>
                        <a:t>Confucians treasured ritual/propriety (li) and music for their value in cultivating virtues</a:t>
                      </a:r>
                      <a:endParaRPr lang="en-GB" sz="1800" dirty="0"/>
                    </a:p>
                  </a:txBody>
                  <a:tcPr marT="45703" marB="45703"/>
                </a:tc>
                <a:tc>
                  <a:txBody>
                    <a:bodyPr/>
                    <a:lstStyle/>
                    <a:p>
                      <a:r>
                        <a:rPr lang="en-GB" altLang="en-US" sz="1800" dirty="0" smtClean="0"/>
                        <a:t>the </a:t>
                      </a:r>
                      <a:r>
                        <a:rPr lang="en-GB" altLang="en-US" sz="1800" dirty="0" err="1" smtClean="0"/>
                        <a:t>Moists</a:t>
                      </a:r>
                      <a:r>
                        <a:rPr lang="en-GB" altLang="en-US" sz="1800" dirty="0" smtClean="0"/>
                        <a:t> dismissed ritual and music as useless</a:t>
                      </a:r>
                      <a:endParaRPr lang="en-GB" sz="1800" dirty="0"/>
                    </a:p>
                  </a:txBody>
                  <a:tcPr marT="45703" marB="45703"/>
                </a:tc>
                <a:extLst>
                  <a:ext uri="{0D108BD9-81ED-4DB2-BD59-A6C34878D82A}">
                    <a16:rowId xmlns:a16="http://schemas.microsoft.com/office/drawing/2014/main" val="10001"/>
                  </a:ext>
                </a:extLst>
              </a:tr>
              <a:tr h="1737258">
                <a:tc>
                  <a:txBody>
                    <a:bodyPr/>
                    <a:lstStyle/>
                    <a:p>
                      <a:r>
                        <a:rPr lang="en-GB" sz="1800" dirty="0" smtClean="0"/>
                        <a:t>Confucius’s human centred, this world concerned</a:t>
                      </a:r>
                      <a:r>
                        <a:rPr lang="en-GB" sz="1800" baseline="0" dirty="0" smtClean="0"/>
                        <a:t> ancestor worship and filial piety  </a:t>
                      </a:r>
                      <a:endParaRPr lang="en-GB" sz="1800" dirty="0"/>
                    </a:p>
                  </a:txBody>
                  <a:tcPr marT="45703" marB="45703"/>
                </a:tc>
                <a:tc>
                  <a:txBody>
                    <a:bodyPr/>
                    <a:lstStyle/>
                    <a:p>
                      <a:r>
                        <a:rPr lang="en-GB" altLang="en-US" sz="1800" dirty="0" err="1" smtClean="0"/>
                        <a:t>Moism’s</a:t>
                      </a:r>
                      <a:r>
                        <a:rPr lang="en-GB" altLang="en-US" sz="1800" dirty="0" smtClean="0"/>
                        <a:t> shamanistic belief in spirits and sought a solution for social and spiritual problems by making offering to Heaven and faithfully carrying out the Mandate or Will of Heaven</a:t>
                      </a:r>
                      <a:endParaRPr lang="en-GB" sz="1800" dirty="0"/>
                    </a:p>
                  </a:txBody>
                  <a:tcPr marT="45703" marB="45703"/>
                </a:tc>
                <a:extLst>
                  <a:ext uri="{0D108BD9-81ED-4DB2-BD59-A6C34878D82A}">
                    <a16:rowId xmlns:a16="http://schemas.microsoft.com/office/drawing/2014/main" val="10002"/>
                  </a:ext>
                </a:extLst>
              </a:tr>
              <a:tr h="1188641">
                <a:tc>
                  <a:txBody>
                    <a:bodyPr/>
                    <a:lstStyle/>
                    <a:p>
                      <a:r>
                        <a:rPr lang="en-GB" altLang="zh-CN" sz="1800" dirty="0" smtClean="0">
                          <a:ea typeface="宋体" pitchFamily="2" charset="-122"/>
                        </a:rPr>
                        <a:t>Confucianism stresses the supreme importance of personal character and the extension of family affection </a:t>
                      </a:r>
                      <a:endParaRPr lang="en-GB" sz="1800" dirty="0"/>
                    </a:p>
                  </a:txBody>
                  <a:tcPr marT="45703" marB="45703"/>
                </a:tc>
                <a:tc>
                  <a:txBody>
                    <a:bodyPr/>
                    <a:lstStyle/>
                    <a:p>
                      <a:r>
                        <a:rPr lang="en-GB" altLang="zh-CN" sz="1800" dirty="0" smtClean="0">
                          <a:ea typeface="宋体" pitchFamily="2" charset="-122"/>
                        </a:rPr>
                        <a:t>the </a:t>
                      </a:r>
                      <a:r>
                        <a:rPr lang="en-GB" altLang="zh-CN" sz="1800" dirty="0" err="1" smtClean="0">
                          <a:ea typeface="宋体" pitchFamily="2" charset="-122"/>
                        </a:rPr>
                        <a:t>Moists</a:t>
                      </a:r>
                      <a:r>
                        <a:rPr lang="en-GB" altLang="zh-CN" sz="1800" dirty="0" smtClean="0">
                          <a:ea typeface="宋体" pitchFamily="2" charset="-122"/>
                        </a:rPr>
                        <a:t> emphasised utilitarian love and universal equality</a:t>
                      </a:r>
                      <a:endParaRPr lang="en-GB" sz="1800" dirty="0"/>
                    </a:p>
                  </a:txBody>
                  <a:tcPr marT="45703" marB="45703"/>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7299884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endParaRPr lang="en-US" altLang="en-US" smtClean="0"/>
          </a:p>
        </p:txBody>
      </p:sp>
      <p:graphicFrame>
        <p:nvGraphicFramePr>
          <p:cNvPr id="4" name="Content Placeholder 3"/>
          <p:cNvGraphicFramePr>
            <a:graphicFrameLocks noGrp="1"/>
          </p:cNvGraphicFramePr>
          <p:nvPr>
            <p:ph idx="1"/>
          </p:nvPr>
        </p:nvGraphicFramePr>
        <p:xfrm>
          <a:off x="914400" y="533400"/>
          <a:ext cx="7848600" cy="5991224"/>
        </p:xfrm>
        <a:graphic>
          <a:graphicData uri="http://schemas.openxmlformats.org/drawingml/2006/table">
            <a:tbl>
              <a:tblPr/>
              <a:tblGrid>
                <a:gridCol w="3924300">
                  <a:extLst>
                    <a:ext uri="{9D8B030D-6E8A-4147-A177-3AD203B41FA5}">
                      <a16:colId xmlns:a16="http://schemas.microsoft.com/office/drawing/2014/main" val="20000"/>
                    </a:ext>
                  </a:extLst>
                </a:gridCol>
                <a:gridCol w="3924300">
                  <a:extLst>
                    <a:ext uri="{9D8B030D-6E8A-4147-A177-3AD203B41FA5}">
                      <a16:colId xmlns:a16="http://schemas.microsoft.com/office/drawing/2014/main" val="20001"/>
                    </a:ext>
                  </a:extLst>
                </a:gridCol>
              </a:tblGrid>
              <a:tr h="477820">
                <a:tc>
                  <a:txBody>
                    <a:bodyPr/>
                    <a:lstStyle>
                      <a:lvl1pPr eaLnBrk="0" hangingPunct="0">
                        <a:spcBef>
                          <a:spcPct val="20000"/>
                        </a:spcBef>
                        <a:buClr>
                          <a:schemeClr val="tx2"/>
                        </a:buClr>
                        <a:buSzPct val="70000"/>
                        <a:buFont typeface="Wingdings" pitchFamily="2" charset="2"/>
                        <a:defRPr sz="2500">
                          <a:solidFill>
                            <a:schemeClr val="tx1"/>
                          </a:solidFill>
                          <a:latin typeface="Verdana" pitchFamily="34" charset="0"/>
                          <a:cs typeface="Arial" charset="0"/>
                        </a:defRPr>
                      </a:lvl1pPr>
                      <a:lvl2pPr marL="742950" indent="-285750" eaLnBrk="0" hangingPunct="0">
                        <a:spcBef>
                          <a:spcPct val="20000"/>
                        </a:spcBef>
                        <a:buClr>
                          <a:schemeClr val="accent2"/>
                        </a:buClr>
                        <a:buSzPct val="70000"/>
                        <a:buFont typeface="Wingdings" pitchFamily="2" charset="2"/>
                        <a:defRPr sz="2100">
                          <a:solidFill>
                            <a:schemeClr val="tx1"/>
                          </a:solidFill>
                          <a:latin typeface="Verdana" pitchFamily="34" charset="0"/>
                          <a:cs typeface="Arial" charset="0"/>
                        </a:defRPr>
                      </a:lvl2pPr>
                      <a:lvl3pPr marL="1143000" indent="-228600" eaLnBrk="0" hangingPunct="0">
                        <a:spcBef>
                          <a:spcPct val="20000"/>
                        </a:spcBef>
                        <a:buClr>
                          <a:schemeClr val="tx2"/>
                        </a:buClr>
                        <a:buSzPct val="65000"/>
                        <a:buFont typeface="Wingdings" pitchFamily="2" charset="2"/>
                        <a:defRPr sz="2000">
                          <a:solidFill>
                            <a:schemeClr val="tx1"/>
                          </a:solidFill>
                          <a:latin typeface="Verdana" pitchFamily="34" charset="0"/>
                          <a:cs typeface="Arial" charset="0"/>
                        </a:defRPr>
                      </a:lvl3pPr>
                      <a:lvl4pPr marL="1600200" indent="-228600" eaLnBrk="0" hangingPunct="0">
                        <a:spcBef>
                          <a:spcPct val="20000"/>
                        </a:spcBef>
                        <a:buClr>
                          <a:schemeClr val="accent2"/>
                        </a:buClr>
                        <a:buSzPct val="70000"/>
                        <a:buFont typeface="Wingdings" pitchFamily="2" charset="2"/>
                        <a:defRPr sz="1700">
                          <a:solidFill>
                            <a:schemeClr val="tx1"/>
                          </a:solidFill>
                          <a:latin typeface="Verdana" pitchFamily="34" charset="0"/>
                          <a:cs typeface="Arial" charset="0"/>
                        </a:defRPr>
                      </a:lvl4pPr>
                      <a:lvl5pPr marL="2057400" indent="-228600" eaLnBrk="0" hangingPunct="0">
                        <a:spcBef>
                          <a:spcPct val="20000"/>
                        </a:spcBef>
                        <a:buClr>
                          <a:schemeClr val="tx2"/>
                        </a:buClr>
                        <a:buSzPct val="60000"/>
                        <a:buFont typeface="Wingdings" pitchFamily="2" charset="2"/>
                        <a:defRPr sz="1700">
                          <a:solidFill>
                            <a:schemeClr val="tx1"/>
                          </a:solidFill>
                          <a:latin typeface="Verdana" pitchFamily="34" charset="0"/>
                          <a:cs typeface="Arial" charset="0"/>
                        </a:defRPr>
                      </a:lvl5pPr>
                      <a:lvl6pPr marL="25146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6pPr>
                      <a:lvl7pPr marL="29718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7pPr>
                      <a:lvl8pPr marL="34290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8pPr>
                      <a:lvl9pPr marL="38862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dirty="0" smtClean="0">
                          <a:ln>
                            <a:noFill/>
                          </a:ln>
                          <a:solidFill>
                            <a:srgbClr val="FFFFFF"/>
                          </a:solidFill>
                          <a:effectLst/>
                          <a:latin typeface="Verdana" pitchFamily="34" charset="0"/>
                          <a:cs typeface="Arial" charset="0"/>
                        </a:rPr>
                        <a:t>Confucianism </a:t>
                      </a:r>
                    </a:p>
                  </a:txBody>
                  <a:tcPr marT="45719" marB="4571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eaLnBrk="0" hangingPunct="0">
                        <a:spcBef>
                          <a:spcPct val="20000"/>
                        </a:spcBef>
                        <a:buClr>
                          <a:schemeClr val="tx2"/>
                        </a:buClr>
                        <a:buSzPct val="70000"/>
                        <a:buFont typeface="Wingdings" pitchFamily="2" charset="2"/>
                        <a:defRPr sz="2500">
                          <a:solidFill>
                            <a:schemeClr val="tx1"/>
                          </a:solidFill>
                          <a:latin typeface="Verdana" pitchFamily="34" charset="0"/>
                          <a:cs typeface="Arial" charset="0"/>
                        </a:defRPr>
                      </a:lvl1pPr>
                      <a:lvl2pPr marL="742950" indent="-285750" eaLnBrk="0" hangingPunct="0">
                        <a:spcBef>
                          <a:spcPct val="20000"/>
                        </a:spcBef>
                        <a:buClr>
                          <a:schemeClr val="accent2"/>
                        </a:buClr>
                        <a:buSzPct val="70000"/>
                        <a:buFont typeface="Wingdings" pitchFamily="2" charset="2"/>
                        <a:defRPr sz="2100">
                          <a:solidFill>
                            <a:schemeClr val="tx1"/>
                          </a:solidFill>
                          <a:latin typeface="Verdana" pitchFamily="34" charset="0"/>
                          <a:cs typeface="Arial" charset="0"/>
                        </a:defRPr>
                      </a:lvl2pPr>
                      <a:lvl3pPr marL="1143000" indent="-228600" eaLnBrk="0" hangingPunct="0">
                        <a:spcBef>
                          <a:spcPct val="20000"/>
                        </a:spcBef>
                        <a:buClr>
                          <a:schemeClr val="tx2"/>
                        </a:buClr>
                        <a:buSzPct val="65000"/>
                        <a:buFont typeface="Wingdings" pitchFamily="2" charset="2"/>
                        <a:defRPr sz="2000">
                          <a:solidFill>
                            <a:schemeClr val="tx1"/>
                          </a:solidFill>
                          <a:latin typeface="Verdana" pitchFamily="34" charset="0"/>
                          <a:cs typeface="Arial" charset="0"/>
                        </a:defRPr>
                      </a:lvl3pPr>
                      <a:lvl4pPr marL="1600200" indent="-228600" eaLnBrk="0" hangingPunct="0">
                        <a:spcBef>
                          <a:spcPct val="20000"/>
                        </a:spcBef>
                        <a:buClr>
                          <a:schemeClr val="accent2"/>
                        </a:buClr>
                        <a:buSzPct val="70000"/>
                        <a:buFont typeface="Wingdings" pitchFamily="2" charset="2"/>
                        <a:defRPr sz="1700">
                          <a:solidFill>
                            <a:schemeClr val="tx1"/>
                          </a:solidFill>
                          <a:latin typeface="Verdana" pitchFamily="34" charset="0"/>
                          <a:cs typeface="Arial" charset="0"/>
                        </a:defRPr>
                      </a:lvl4pPr>
                      <a:lvl5pPr marL="2057400" indent="-228600" eaLnBrk="0" hangingPunct="0">
                        <a:spcBef>
                          <a:spcPct val="20000"/>
                        </a:spcBef>
                        <a:buClr>
                          <a:schemeClr val="tx2"/>
                        </a:buClr>
                        <a:buSzPct val="60000"/>
                        <a:buFont typeface="Wingdings" pitchFamily="2" charset="2"/>
                        <a:defRPr sz="1700">
                          <a:solidFill>
                            <a:schemeClr val="tx1"/>
                          </a:solidFill>
                          <a:latin typeface="Verdana" pitchFamily="34" charset="0"/>
                          <a:cs typeface="Arial" charset="0"/>
                        </a:defRPr>
                      </a:lvl5pPr>
                      <a:lvl6pPr marL="25146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6pPr>
                      <a:lvl7pPr marL="29718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7pPr>
                      <a:lvl8pPr marL="34290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8pPr>
                      <a:lvl9pPr marL="38862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smtClean="0">
                          <a:ln>
                            <a:noFill/>
                          </a:ln>
                          <a:solidFill>
                            <a:srgbClr val="FFFFFF"/>
                          </a:solidFill>
                          <a:effectLst/>
                          <a:latin typeface="Verdana" pitchFamily="34" charset="0"/>
                          <a:cs typeface="Arial" charset="0"/>
                        </a:rPr>
                        <a:t>Mohism </a:t>
                      </a:r>
                    </a:p>
                  </a:txBody>
                  <a:tcPr marT="45719" marB="4571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640085">
                <a:tc>
                  <a:txBody>
                    <a:bodyPr/>
                    <a:lstStyle>
                      <a:lvl1pPr eaLnBrk="0" hangingPunct="0">
                        <a:spcBef>
                          <a:spcPct val="20000"/>
                        </a:spcBef>
                        <a:buClr>
                          <a:schemeClr val="tx2"/>
                        </a:buClr>
                        <a:buSzPct val="70000"/>
                        <a:buFont typeface="Wingdings" pitchFamily="2" charset="2"/>
                        <a:defRPr sz="2500">
                          <a:solidFill>
                            <a:schemeClr val="tx1"/>
                          </a:solidFill>
                          <a:latin typeface="Verdana" pitchFamily="34" charset="0"/>
                          <a:cs typeface="Arial" charset="0"/>
                        </a:defRPr>
                      </a:lvl1pPr>
                      <a:lvl2pPr marL="742950" indent="-285750" eaLnBrk="0" hangingPunct="0">
                        <a:spcBef>
                          <a:spcPct val="20000"/>
                        </a:spcBef>
                        <a:buClr>
                          <a:schemeClr val="accent2"/>
                        </a:buClr>
                        <a:buSzPct val="70000"/>
                        <a:buFont typeface="Wingdings" pitchFamily="2" charset="2"/>
                        <a:defRPr sz="2100">
                          <a:solidFill>
                            <a:schemeClr val="tx1"/>
                          </a:solidFill>
                          <a:latin typeface="Verdana" pitchFamily="34" charset="0"/>
                          <a:cs typeface="Arial" charset="0"/>
                        </a:defRPr>
                      </a:lvl2pPr>
                      <a:lvl3pPr marL="1143000" indent="-228600" eaLnBrk="0" hangingPunct="0">
                        <a:spcBef>
                          <a:spcPct val="20000"/>
                        </a:spcBef>
                        <a:buClr>
                          <a:schemeClr val="tx2"/>
                        </a:buClr>
                        <a:buSzPct val="65000"/>
                        <a:buFont typeface="Wingdings" pitchFamily="2" charset="2"/>
                        <a:defRPr sz="2000">
                          <a:solidFill>
                            <a:schemeClr val="tx1"/>
                          </a:solidFill>
                          <a:latin typeface="Verdana" pitchFamily="34" charset="0"/>
                          <a:cs typeface="Arial" charset="0"/>
                        </a:defRPr>
                      </a:lvl3pPr>
                      <a:lvl4pPr marL="1600200" indent="-228600" eaLnBrk="0" hangingPunct="0">
                        <a:spcBef>
                          <a:spcPct val="20000"/>
                        </a:spcBef>
                        <a:buClr>
                          <a:schemeClr val="accent2"/>
                        </a:buClr>
                        <a:buSzPct val="70000"/>
                        <a:buFont typeface="Wingdings" pitchFamily="2" charset="2"/>
                        <a:defRPr sz="1700">
                          <a:solidFill>
                            <a:schemeClr val="tx1"/>
                          </a:solidFill>
                          <a:latin typeface="Verdana" pitchFamily="34" charset="0"/>
                          <a:cs typeface="Arial" charset="0"/>
                        </a:defRPr>
                      </a:lvl4pPr>
                      <a:lvl5pPr marL="2057400" indent="-228600" eaLnBrk="0" hangingPunct="0">
                        <a:spcBef>
                          <a:spcPct val="20000"/>
                        </a:spcBef>
                        <a:buClr>
                          <a:schemeClr val="tx2"/>
                        </a:buClr>
                        <a:buSzPct val="60000"/>
                        <a:buFont typeface="Wingdings" pitchFamily="2" charset="2"/>
                        <a:defRPr sz="1700">
                          <a:solidFill>
                            <a:schemeClr val="tx1"/>
                          </a:solidFill>
                          <a:latin typeface="Verdana" pitchFamily="34" charset="0"/>
                          <a:cs typeface="Arial" charset="0"/>
                        </a:defRPr>
                      </a:lvl5pPr>
                      <a:lvl6pPr marL="25146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6pPr>
                      <a:lvl7pPr marL="29718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7pPr>
                      <a:lvl8pPr marL="34290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8pPr>
                      <a:lvl9pPr marL="38862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smtClean="0">
                          <a:ln>
                            <a:noFill/>
                          </a:ln>
                          <a:solidFill>
                            <a:srgbClr val="000000"/>
                          </a:solidFill>
                          <a:effectLst/>
                          <a:latin typeface="Verdana" pitchFamily="34" charset="0"/>
                          <a:cs typeface="Arial" charset="0"/>
                        </a:rPr>
                        <a:t>Graded Love Centred with Father-son relationship</a:t>
                      </a:r>
                    </a:p>
                  </a:txBody>
                  <a:tcPr marT="45719" marB="4571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ECEC"/>
                    </a:solidFill>
                  </a:tcPr>
                </a:tc>
                <a:tc>
                  <a:txBody>
                    <a:bodyPr/>
                    <a:lstStyle>
                      <a:lvl1pPr eaLnBrk="0" hangingPunct="0">
                        <a:spcBef>
                          <a:spcPct val="20000"/>
                        </a:spcBef>
                        <a:buClr>
                          <a:schemeClr val="tx2"/>
                        </a:buClr>
                        <a:buSzPct val="70000"/>
                        <a:buFont typeface="Wingdings" pitchFamily="2" charset="2"/>
                        <a:defRPr sz="2500">
                          <a:solidFill>
                            <a:schemeClr val="tx1"/>
                          </a:solidFill>
                          <a:latin typeface="Verdana" pitchFamily="34" charset="0"/>
                          <a:cs typeface="Arial" charset="0"/>
                        </a:defRPr>
                      </a:lvl1pPr>
                      <a:lvl2pPr marL="742950" indent="-285750" eaLnBrk="0" hangingPunct="0">
                        <a:spcBef>
                          <a:spcPct val="20000"/>
                        </a:spcBef>
                        <a:buClr>
                          <a:schemeClr val="accent2"/>
                        </a:buClr>
                        <a:buSzPct val="70000"/>
                        <a:buFont typeface="Wingdings" pitchFamily="2" charset="2"/>
                        <a:defRPr sz="2100">
                          <a:solidFill>
                            <a:schemeClr val="tx1"/>
                          </a:solidFill>
                          <a:latin typeface="Verdana" pitchFamily="34" charset="0"/>
                          <a:cs typeface="Arial" charset="0"/>
                        </a:defRPr>
                      </a:lvl2pPr>
                      <a:lvl3pPr marL="1143000" indent="-228600" eaLnBrk="0" hangingPunct="0">
                        <a:spcBef>
                          <a:spcPct val="20000"/>
                        </a:spcBef>
                        <a:buClr>
                          <a:schemeClr val="tx2"/>
                        </a:buClr>
                        <a:buSzPct val="65000"/>
                        <a:buFont typeface="Wingdings" pitchFamily="2" charset="2"/>
                        <a:defRPr sz="2000">
                          <a:solidFill>
                            <a:schemeClr val="tx1"/>
                          </a:solidFill>
                          <a:latin typeface="Verdana" pitchFamily="34" charset="0"/>
                          <a:cs typeface="Arial" charset="0"/>
                        </a:defRPr>
                      </a:lvl3pPr>
                      <a:lvl4pPr marL="1600200" indent="-228600" eaLnBrk="0" hangingPunct="0">
                        <a:spcBef>
                          <a:spcPct val="20000"/>
                        </a:spcBef>
                        <a:buClr>
                          <a:schemeClr val="accent2"/>
                        </a:buClr>
                        <a:buSzPct val="70000"/>
                        <a:buFont typeface="Wingdings" pitchFamily="2" charset="2"/>
                        <a:defRPr sz="1700">
                          <a:solidFill>
                            <a:schemeClr val="tx1"/>
                          </a:solidFill>
                          <a:latin typeface="Verdana" pitchFamily="34" charset="0"/>
                          <a:cs typeface="Arial" charset="0"/>
                        </a:defRPr>
                      </a:lvl4pPr>
                      <a:lvl5pPr marL="2057400" indent="-228600" eaLnBrk="0" hangingPunct="0">
                        <a:spcBef>
                          <a:spcPct val="20000"/>
                        </a:spcBef>
                        <a:buClr>
                          <a:schemeClr val="tx2"/>
                        </a:buClr>
                        <a:buSzPct val="60000"/>
                        <a:buFont typeface="Wingdings" pitchFamily="2" charset="2"/>
                        <a:defRPr sz="1700">
                          <a:solidFill>
                            <a:schemeClr val="tx1"/>
                          </a:solidFill>
                          <a:latin typeface="Verdana" pitchFamily="34" charset="0"/>
                          <a:cs typeface="Arial" charset="0"/>
                        </a:defRPr>
                      </a:lvl5pPr>
                      <a:lvl6pPr marL="25146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6pPr>
                      <a:lvl7pPr marL="29718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7pPr>
                      <a:lvl8pPr marL="34290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8pPr>
                      <a:lvl9pPr marL="38862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smtClean="0">
                          <a:ln>
                            <a:noFill/>
                          </a:ln>
                          <a:solidFill>
                            <a:srgbClr val="000000"/>
                          </a:solidFill>
                          <a:effectLst/>
                          <a:latin typeface="Verdana" pitchFamily="34" charset="0"/>
                          <a:cs typeface="Arial" charset="0"/>
                        </a:rPr>
                        <a:t>Equal Universal Love </a:t>
                      </a:r>
                    </a:p>
                  </a:txBody>
                  <a:tcPr marT="45719" marB="4571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ECEC"/>
                    </a:solidFill>
                  </a:tcPr>
                </a:tc>
                <a:extLst>
                  <a:ext uri="{0D108BD9-81ED-4DB2-BD59-A6C34878D82A}">
                    <a16:rowId xmlns:a16="http://schemas.microsoft.com/office/drawing/2014/main" val="10001"/>
                  </a:ext>
                </a:extLst>
              </a:tr>
              <a:tr h="914408">
                <a:tc>
                  <a:txBody>
                    <a:bodyPr/>
                    <a:lstStyle>
                      <a:lvl1pPr eaLnBrk="0" hangingPunct="0">
                        <a:spcBef>
                          <a:spcPct val="20000"/>
                        </a:spcBef>
                        <a:buClr>
                          <a:schemeClr val="tx2"/>
                        </a:buClr>
                        <a:buSzPct val="70000"/>
                        <a:buFont typeface="Wingdings" pitchFamily="2" charset="2"/>
                        <a:defRPr sz="2500">
                          <a:solidFill>
                            <a:schemeClr val="tx1"/>
                          </a:solidFill>
                          <a:latin typeface="Verdana" pitchFamily="34" charset="0"/>
                          <a:cs typeface="Arial" charset="0"/>
                        </a:defRPr>
                      </a:lvl1pPr>
                      <a:lvl2pPr marL="742950" indent="-285750" eaLnBrk="0" hangingPunct="0">
                        <a:spcBef>
                          <a:spcPct val="20000"/>
                        </a:spcBef>
                        <a:buClr>
                          <a:schemeClr val="accent2"/>
                        </a:buClr>
                        <a:buSzPct val="70000"/>
                        <a:buFont typeface="Wingdings" pitchFamily="2" charset="2"/>
                        <a:defRPr sz="2100">
                          <a:solidFill>
                            <a:schemeClr val="tx1"/>
                          </a:solidFill>
                          <a:latin typeface="Verdana" pitchFamily="34" charset="0"/>
                          <a:cs typeface="Arial" charset="0"/>
                        </a:defRPr>
                      </a:lvl2pPr>
                      <a:lvl3pPr marL="1143000" indent="-228600" eaLnBrk="0" hangingPunct="0">
                        <a:spcBef>
                          <a:spcPct val="20000"/>
                        </a:spcBef>
                        <a:buClr>
                          <a:schemeClr val="tx2"/>
                        </a:buClr>
                        <a:buSzPct val="65000"/>
                        <a:buFont typeface="Wingdings" pitchFamily="2" charset="2"/>
                        <a:defRPr sz="2000">
                          <a:solidFill>
                            <a:schemeClr val="tx1"/>
                          </a:solidFill>
                          <a:latin typeface="Verdana" pitchFamily="34" charset="0"/>
                          <a:cs typeface="Arial" charset="0"/>
                        </a:defRPr>
                      </a:lvl3pPr>
                      <a:lvl4pPr marL="1600200" indent="-228600" eaLnBrk="0" hangingPunct="0">
                        <a:spcBef>
                          <a:spcPct val="20000"/>
                        </a:spcBef>
                        <a:buClr>
                          <a:schemeClr val="accent2"/>
                        </a:buClr>
                        <a:buSzPct val="70000"/>
                        <a:buFont typeface="Wingdings" pitchFamily="2" charset="2"/>
                        <a:defRPr sz="1700">
                          <a:solidFill>
                            <a:schemeClr val="tx1"/>
                          </a:solidFill>
                          <a:latin typeface="Verdana" pitchFamily="34" charset="0"/>
                          <a:cs typeface="Arial" charset="0"/>
                        </a:defRPr>
                      </a:lvl4pPr>
                      <a:lvl5pPr marL="2057400" indent="-228600" eaLnBrk="0" hangingPunct="0">
                        <a:spcBef>
                          <a:spcPct val="20000"/>
                        </a:spcBef>
                        <a:buClr>
                          <a:schemeClr val="tx2"/>
                        </a:buClr>
                        <a:buSzPct val="60000"/>
                        <a:buFont typeface="Wingdings" pitchFamily="2" charset="2"/>
                        <a:defRPr sz="1700">
                          <a:solidFill>
                            <a:schemeClr val="tx1"/>
                          </a:solidFill>
                          <a:latin typeface="Verdana" pitchFamily="34" charset="0"/>
                          <a:cs typeface="Arial" charset="0"/>
                        </a:defRPr>
                      </a:lvl5pPr>
                      <a:lvl6pPr marL="25146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6pPr>
                      <a:lvl7pPr marL="29718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7pPr>
                      <a:lvl8pPr marL="34290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8pPr>
                      <a:lvl9pPr marL="38862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smtClean="0">
                          <a:ln>
                            <a:noFill/>
                          </a:ln>
                          <a:solidFill>
                            <a:srgbClr val="000000"/>
                          </a:solidFill>
                          <a:effectLst/>
                          <a:latin typeface="Verdana" pitchFamily="34" charset="0"/>
                          <a:cs typeface="Arial" charset="0"/>
                        </a:rPr>
                        <a:t>Moral War: </a:t>
                      </a:r>
                      <a:r>
                        <a:rPr kumimoji="0" lang="zh-CN" altLang="en-US" sz="1800" b="0" i="0" u="none" strike="noStrike" cap="none" normalizeH="0" baseline="0" smtClean="0">
                          <a:ln>
                            <a:noFill/>
                          </a:ln>
                          <a:solidFill>
                            <a:srgbClr val="000000"/>
                          </a:solidFill>
                          <a:effectLst/>
                          <a:latin typeface="Verdana" pitchFamily="34" charset="0"/>
                          <a:ea typeface="宋体" pitchFamily="2" charset="-122"/>
                          <a:cs typeface="Arial" charset="0"/>
                        </a:rPr>
                        <a:t>仁者无敌 </a:t>
                      </a:r>
                      <a:r>
                        <a:rPr kumimoji="0" lang="en-US" altLang="zh-CN" sz="1800" b="0" i="0" u="none" strike="noStrike" cap="none" normalizeH="0" baseline="0" smtClean="0">
                          <a:ln>
                            <a:noFill/>
                          </a:ln>
                          <a:solidFill>
                            <a:srgbClr val="000000"/>
                          </a:solidFill>
                          <a:effectLst/>
                          <a:latin typeface="Verdana" pitchFamily="34" charset="0"/>
                          <a:ea typeface="宋体" pitchFamily="2" charset="-122"/>
                          <a:cs typeface="Arial" charset="0"/>
                        </a:rPr>
                        <a:t>(Question: Can morality win/conquer the enemy?)</a:t>
                      </a:r>
                      <a:endParaRPr kumimoji="0" lang="en-GB" altLang="en-US" sz="1800" b="0" i="0" u="none" strike="noStrike" cap="none" normalizeH="0" baseline="0" smtClean="0">
                        <a:ln>
                          <a:noFill/>
                        </a:ln>
                        <a:solidFill>
                          <a:srgbClr val="000000"/>
                        </a:solidFill>
                        <a:effectLst/>
                        <a:latin typeface="Verdana" pitchFamily="34" charset="0"/>
                        <a:cs typeface="Arial" charset="0"/>
                      </a:endParaRPr>
                    </a:p>
                  </a:txBody>
                  <a:tcPr marT="45719" marB="4571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F6F6"/>
                    </a:solidFill>
                  </a:tcPr>
                </a:tc>
                <a:tc>
                  <a:txBody>
                    <a:bodyPr/>
                    <a:lstStyle>
                      <a:lvl1pPr eaLnBrk="0" hangingPunct="0">
                        <a:spcBef>
                          <a:spcPct val="20000"/>
                        </a:spcBef>
                        <a:buClr>
                          <a:schemeClr val="tx2"/>
                        </a:buClr>
                        <a:buSzPct val="70000"/>
                        <a:buFont typeface="Wingdings" pitchFamily="2" charset="2"/>
                        <a:defRPr sz="2500">
                          <a:solidFill>
                            <a:schemeClr val="tx1"/>
                          </a:solidFill>
                          <a:latin typeface="Verdana" pitchFamily="34" charset="0"/>
                          <a:cs typeface="Arial" charset="0"/>
                        </a:defRPr>
                      </a:lvl1pPr>
                      <a:lvl2pPr marL="742950" indent="-285750" eaLnBrk="0" hangingPunct="0">
                        <a:spcBef>
                          <a:spcPct val="20000"/>
                        </a:spcBef>
                        <a:buClr>
                          <a:schemeClr val="accent2"/>
                        </a:buClr>
                        <a:buSzPct val="70000"/>
                        <a:buFont typeface="Wingdings" pitchFamily="2" charset="2"/>
                        <a:defRPr sz="2100">
                          <a:solidFill>
                            <a:schemeClr val="tx1"/>
                          </a:solidFill>
                          <a:latin typeface="Verdana" pitchFamily="34" charset="0"/>
                          <a:cs typeface="Arial" charset="0"/>
                        </a:defRPr>
                      </a:lvl2pPr>
                      <a:lvl3pPr marL="1143000" indent="-228600" eaLnBrk="0" hangingPunct="0">
                        <a:spcBef>
                          <a:spcPct val="20000"/>
                        </a:spcBef>
                        <a:buClr>
                          <a:schemeClr val="tx2"/>
                        </a:buClr>
                        <a:buSzPct val="65000"/>
                        <a:buFont typeface="Wingdings" pitchFamily="2" charset="2"/>
                        <a:defRPr sz="2000">
                          <a:solidFill>
                            <a:schemeClr val="tx1"/>
                          </a:solidFill>
                          <a:latin typeface="Verdana" pitchFamily="34" charset="0"/>
                          <a:cs typeface="Arial" charset="0"/>
                        </a:defRPr>
                      </a:lvl3pPr>
                      <a:lvl4pPr marL="1600200" indent="-228600" eaLnBrk="0" hangingPunct="0">
                        <a:spcBef>
                          <a:spcPct val="20000"/>
                        </a:spcBef>
                        <a:buClr>
                          <a:schemeClr val="accent2"/>
                        </a:buClr>
                        <a:buSzPct val="70000"/>
                        <a:buFont typeface="Wingdings" pitchFamily="2" charset="2"/>
                        <a:defRPr sz="1700">
                          <a:solidFill>
                            <a:schemeClr val="tx1"/>
                          </a:solidFill>
                          <a:latin typeface="Verdana" pitchFamily="34" charset="0"/>
                          <a:cs typeface="Arial" charset="0"/>
                        </a:defRPr>
                      </a:lvl4pPr>
                      <a:lvl5pPr marL="2057400" indent="-228600" eaLnBrk="0" hangingPunct="0">
                        <a:spcBef>
                          <a:spcPct val="20000"/>
                        </a:spcBef>
                        <a:buClr>
                          <a:schemeClr val="tx2"/>
                        </a:buClr>
                        <a:buSzPct val="60000"/>
                        <a:buFont typeface="Wingdings" pitchFamily="2" charset="2"/>
                        <a:defRPr sz="1700">
                          <a:solidFill>
                            <a:schemeClr val="tx1"/>
                          </a:solidFill>
                          <a:latin typeface="Verdana" pitchFamily="34" charset="0"/>
                          <a:cs typeface="Arial" charset="0"/>
                        </a:defRPr>
                      </a:lvl5pPr>
                      <a:lvl6pPr marL="25146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6pPr>
                      <a:lvl7pPr marL="29718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7pPr>
                      <a:lvl8pPr marL="34290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8pPr>
                      <a:lvl9pPr marL="38862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smtClean="0">
                          <a:ln>
                            <a:noFill/>
                          </a:ln>
                          <a:solidFill>
                            <a:srgbClr val="000000"/>
                          </a:solidFill>
                          <a:effectLst/>
                          <a:latin typeface="Verdana" pitchFamily="34" charset="0"/>
                          <a:cs typeface="Arial" charset="0"/>
                        </a:rPr>
                        <a:t>Opposition to offensive war but help and support the defensive war (Question: your viewpoint?)</a:t>
                      </a:r>
                    </a:p>
                  </a:txBody>
                  <a:tcPr marT="45719" marB="4571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F6F6"/>
                    </a:solidFill>
                  </a:tcPr>
                </a:tc>
                <a:extLst>
                  <a:ext uri="{0D108BD9-81ED-4DB2-BD59-A6C34878D82A}">
                    <a16:rowId xmlns:a16="http://schemas.microsoft.com/office/drawing/2014/main" val="10002"/>
                  </a:ext>
                </a:extLst>
              </a:tr>
              <a:tr h="1320532">
                <a:tc>
                  <a:txBody>
                    <a:bodyPr/>
                    <a:lstStyle>
                      <a:lvl1pPr eaLnBrk="0" hangingPunct="0">
                        <a:spcBef>
                          <a:spcPct val="20000"/>
                        </a:spcBef>
                        <a:buClr>
                          <a:schemeClr val="tx2"/>
                        </a:buClr>
                        <a:buSzPct val="70000"/>
                        <a:buFont typeface="Wingdings" pitchFamily="2" charset="2"/>
                        <a:defRPr sz="2500">
                          <a:solidFill>
                            <a:schemeClr val="tx1"/>
                          </a:solidFill>
                          <a:latin typeface="Verdana" pitchFamily="34" charset="0"/>
                          <a:cs typeface="Arial" charset="0"/>
                        </a:defRPr>
                      </a:lvl1pPr>
                      <a:lvl2pPr marL="742950" indent="-285750" eaLnBrk="0" hangingPunct="0">
                        <a:spcBef>
                          <a:spcPct val="20000"/>
                        </a:spcBef>
                        <a:buClr>
                          <a:schemeClr val="accent2"/>
                        </a:buClr>
                        <a:buSzPct val="70000"/>
                        <a:buFont typeface="Wingdings" pitchFamily="2" charset="2"/>
                        <a:defRPr sz="2100">
                          <a:solidFill>
                            <a:schemeClr val="tx1"/>
                          </a:solidFill>
                          <a:latin typeface="Verdana" pitchFamily="34" charset="0"/>
                          <a:cs typeface="Arial" charset="0"/>
                        </a:defRPr>
                      </a:lvl2pPr>
                      <a:lvl3pPr marL="1143000" indent="-228600" eaLnBrk="0" hangingPunct="0">
                        <a:spcBef>
                          <a:spcPct val="20000"/>
                        </a:spcBef>
                        <a:buClr>
                          <a:schemeClr val="tx2"/>
                        </a:buClr>
                        <a:buSzPct val="65000"/>
                        <a:buFont typeface="Wingdings" pitchFamily="2" charset="2"/>
                        <a:defRPr sz="2000">
                          <a:solidFill>
                            <a:schemeClr val="tx1"/>
                          </a:solidFill>
                          <a:latin typeface="Verdana" pitchFamily="34" charset="0"/>
                          <a:cs typeface="Arial" charset="0"/>
                        </a:defRPr>
                      </a:lvl3pPr>
                      <a:lvl4pPr marL="1600200" indent="-228600" eaLnBrk="0" hangingPunct="0">
                        <a:spcBef>
                          <a:spcPct val="20000"/>
                        </a:spcBef>
                        <a:buClr>
                          <a:schemeClr val="accent2"/>
                        </a:buClr>
                        <a:buSzPct val="70000"/>
                        <a:buFont typeface="Wingdings" pitchFamily="2" charset="2"/>
                        <a:defRPr sz="1700">
                          <a:solidFill>
                            <a:schemeClr val="tx1"/>
                          </a:solidFill>
                          <a:latin typeface="Verdana" pitchFamily="34" charset="0"/>
                          <a:cs typeface="Arial" charset="0"/>
                        </a:defRPr>
                      </a:lvl4pPr>
                      <a:lvl5pPr marL="2057400" indent="-228600" eaLnBrk="0" hangingPunct="0">
                        <a:spcBef>
                          <a:spcPct val="20000"/>
                        </a:spcBef>
                        <a:buClr>
                          <a:schemeClr val="tx2"/>
                        </a:buClr>
                        <a:buSzPct val="60000"/>
                        <a:buFont typeface="Wingdings" pitchFamily="2" charset="2"/>
                        <a:defRPr sz="1700">
                          <a:solidFill>
                            <a:schemeClr val="tx1"/>
                          </a:solidFill>
                          <a:latin typeface="Verdana" pitchFamily="34" charset="0"/>
                          <a:cs typeface="Arial" charset="0"/>
                        </a:defRPr>
                      </a:lvl5pPr>
                      <a:lvl6pPr marL="25146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6pPr>
                      <a:lvl7pPr marL="29718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7pPr>
                      <a:lvl8pPr marL="34290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8pPr>
                      <a:lvl9pPr marL="38862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smtClean="0">
                          <a:ln>
                            <a:noFill/>
                          </a:ln>
                          <a:solidFill>
                            <a:srgbClr val="000000"/>
                          </a:solidFill>
                          <a:effectLst/>
                          <a:latin typeface="Verdana" pitchFamily="34" charset="0"/>
                          <a:cs typeface="Arial" charset="0"/>
                        </a:rPr>
                        <a:t>Regard Music as necessary tool for harmonizing of personality and society </a:t>
                      </a:r>
                    </a:p>
                  </a:txBody>
                  <a:tcPr marT="45719" marB="4571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ECEC"/>
                    </a:solidFill>
                  </a:tcPr>
                </a:tc>
                <a:tc>
                  <a:txBody>
                    <a:bodyPr/>
                    <a:lstStyle>
                      <a:lvl1pPr eaLnBrk="0" hangingPunct="0">
                        <a:spcBef>
                          <a:spcPct val="20000"/>
                        </a:spcBef>
                        <a:buClr>
                          <a:schemeClr val="tx2"/>
                        </a:buClr>
                        <a:buSzPct val="70000"/>
                        <a:buFont typeface="Wingdings" pitchFamily="2" charset="2"/>
                        <a:defRPr sz="2500">
                          <a:solidFill>
                            <a:schemeClr val="tx1"/>
                          </a:solidFill>
                          <a:latin typeface="Verdana" pitchFamily="34" charset="0"/>
                          <a:cs typeface="Arial" charset="0"/>
                        </a:defRPr>
                      </a:lvl1pPr>
                      <a:lvl2pPr marL="742950" indent="-285750" eaLnBrk="0" hangingPunct="0">
                        <a:spcBef>
                          <a:spcPct val="20000"/>
                        </a:spcBef>
                        <a:buClr>
                          <a:schemeClr val="accent2"/>
                        </a:buClr>
                        <a:buSzPct val="70000"/>
                        <a:buFont typeface="Wingdings" pitchFamily="2" charset="2"/>
                        <a:defRPr sz="2100">
                          <a:solidFill>
                            <a:schemeClr val="tx1"/>
                          </a:solidFill>
                          <a:latin typeface="Verdana" pitchFamily="34" charset="0"/>
                          <a:cs typeface="Arial" charset="0"/>
                        </a:defRPr>
                      </a:lvl2pPr>
                      <a:lvl3pPr marL="1143000" indent="-228600" eaLnBrk="0" hangingPunct="0">
                        <a:spcBef>
                          <a:spcPct val="20000"/>
                        </a:spcBef>
                        <a:buClr>
                          <a:schemeClr val="tx2"/>
                        </a:buClr>
                        <a:buSzPct val="65000"/>
                        <a:buFont typeface="Wingdings" pitchFamily="2" charset="2"/>
                        <a:defRPr sz="2000">
                          <a:solidFill>
                            <a:schemeClr val="tx1"/>
                          </a:solidFill>
                          <a:latin typeface="Verdana" pitchFamily="34" charset="0"/>
                          <a:cs typeface="Arial" charset="0"/>
                        </a:defRPr>
                      </a:lvl3pPr>
                      <a:lvl4pPr marL="1600200" indent="-228600" eaLnBrk="0" hangingPunct="0">
                        <a:spcBef>
                          <a:spcPct val="20000"/>
                        </a:spcBef>
                        <a:buClr>
                          <a:schemeClr val="accent2"/>
                        </a:buClr>
                        <a:buSzPct val="70000"/>
                        <a:buFont typeface="Wingdings" pitchFamily="2" charset="2"/>
                        <a:defRPr sz="1700">
                          <a:solidFill>
                            <a:schemeClr val="tx1"/>
                          </a:solidFill>
                          <a:latin typeface="Verdana" pitchFamily="34" charset="0"/>
                          <a:cs typeface="Arial" charset="0"/>
                        </a:defRPr>
                      </a:lvl4pPr>
                      <a:lvl5pPr marL="2057400" indent="-228600" eaLnBrk="0" hangingPunct="0">
                        <a:spcBef>
                          <a:spcPct val="20000"/>
                        </a:spcBef>
                        <a:buClr>
                          <a:schemeClr val="tx2"/>
                        </a:buClr>
                        <a:buSzPct val="60000"/>
                        <a:buFont typeface="Wingdings" pitchFamily="2" charset="2"/>
                        <a:defRPr sz="1700">
                          <a:solidFill>
                            <a:schemeClr val="tx1"/>
                          </a:solidFill>
                          <a:latin typeface="Verdana" pitchFamily="34" charset="0"/>
                          <a:cs typeface="Arial" charset="0"/>
                        </a:defRPr>
                      </a:lvl5pPr>
                      <a:lvl6pPr marL="25146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6pPr>
                      <a:lvl7pPr marL="29718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7pPr>
                      <a:lvl8pPr marL="34290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8pPr>
                      <a:lvl9pPr marL="38862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smtClean="0">
                          <a:ln>
                            <a:noFill/>
                          </a:ln>
                          <a:solidFill>
                            <a:srgbClr val="000000"/>
                          </a:solidFill>
                          <a:effectLst/>
                          <a:latin typeface="Verdana" pitchFamily="34" charset="0"/>
                          <a:cs typeface="Arial" charset="0"/>
                        </a:rPr>
                        <a:t>Opposition to music as a source of extravagance, associating it with the waste of public resources </a:t>
                      </a:r>
                    </a:p>
                  </a:txBody>
                  <a:tcPr marT="45719" marB="4571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ECEC"/>
                    </a:solidFill>
                  </a:tcPr>
                </a:tc>
                <a:extLst>
                  <a:ext uri="{0D108BD9-81ED-4DB2-BD59-A6C34878D82A}">
                    <a16:rowId xmlns:a16="http://schemas.microsoft.com/office/drawing/2014/main" val="10003"/>
                  </a:ext>
                </a:extLst>
              </a:tr>
              <a:tr h="990613">
                <a:tc>
                  <a:txBody>
                    <a:bodyPr/>
                    <a:lstStyle>
                      <a:lvl1pPr eaLnBrk="0" hangingPunct="0">
                        <a:spcBef>
                          <a:spcPct val="20000"/>
                        </a:spcBef>
                        <a:buClr>
                          <a:schemeClr val="tx2"/>
                        </a:buClr>
                        <a:buSzPct val="70000"/>
                        <a:buFont typeface="Wingdings" pitchFamily="2" charset="2"/>
                        <a:defRPr sz="2500">
                          <a:solidFill>
                            <a:schemeClr val="tx1"/>
                          </a:solidFill>
                          <a:latin typeface="Verdana" pitchFamily="34" charset="0"/>
                          <a:cs typeface="Arial" charset="0"/>
                        </a:defRPr>
                      </a:lvl1pPr>
                      <a:lvl2pPr marL="742950" indent="-285750" eaLnBrk="0" hangingPunct="0">
                        <a:spcBef>
                          <a:spcPct val="20000"/>
                        </a:spcBef>
                        <a:buClr>
                          <a:schemeClr val="accent2"/>
                        </a:buClr>
                        <a:buSzPct val="70000"/>
                        <a:buFont typeface="Wingdings" pitchFamily="2" charset="2"/>
                        <a:defRPr sz="2100">
                          <a:solidFill>
                            <a:schemeClr val="tx1"/>
                          </a:solidFill>
                          <a:latin typeface="Verdana" pitchFamily="34" charset="0"/>
                          <a:cs typeface="Arial" charset="0"/>
                        </a:defRPr>
                      </a:lvl2pPr>
                      <a:lvl3pPr marL="1143000" indent="-228600" eaLnBrk="0" hangingPunct="0">
                        <a:spcBef>
                          <a:spcPct val="20000"/>
                        </a:spcBef>
                        <a:buClr>
                          <a:schemeClr val="tx2"/>
                        </a:buClr>
                        <a:buSzPct val="65000"/>
                        <a:buFont typeface="Wingdings" pitchFamily="2" charset="2"/>
                        <a:defRPr sz="2000">
                          <a:solidFill>
                            <a:schemeClr val="tx1"/>
                          </a:solidFill>
                          <a:latin typeface="Verdana" pitchFamily="34" charset="0"/>
                          <a:cs typeface="Arial" charset="0"/>
                        </a:defRPr>
                      </a:lvl3pPr>
                      <a:lvl4pPr marL="1600200" indent="-228600" eaLnBrk="0" hangingPunct="0">
                        <a:spcBef>
                          <a:spcPct val="20000"/>
                        </a:spcBef>
                        <a:buClr>
                          <a:schemeClr val="accent2"/>
                        </a:buClr>
                        <a:buSzPct val="70000"/>
                        <a:buFont typeface="Wingdings" pitchFamily="2" charset="2"/>
                        <a:defRPr sz="1700">
                          <a:solidFill>
                            <a:schemeClr val="tx1"/>
                          </a:solidFill>
                          <a:latin typeface="Verdana" pitchFamily="34" charset="0"/>
                          <a:cs typeface="Arial" charset="0"/>
                        </a:defRPr>
                      </a:lvl4pPr>
                      <a:lvl5pPr marL="2057400" indent="-228600" eaLnBrk="0" hangingPunct="0">
                        <a:spcBef>
                          <a:spcPct val="20000"/>
                        </a:spcBef>
                        <a:buClr>
                          <a:schemeClr val="tx2"/>
                        </a:buClr>
                        <a:buSzPct val="60000"/>
                        <a:buFont typeface="Wingdings" pitchFamily="2" charset="2"/>
                        <a:defRPr sz="1700">
                          <a:solidFill>
                            <a:schemeClr val="tx1"/>
                          </a:solidFill>
                          <a:latin typeface="Verdana" pitchFamily="34" charset="0"/>
                          <a:cs typeface="Arial" charset="0"/>
                        </a:defRPr>
                      </a:lvl5pPr>
                      <a:lvl6pPr marL="25146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6pPr>
                      <a:lvl7pPr marL="29718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7pPr>
                      <a:lvl8pPr marL="34290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8pPr>
                      <a:lvl9pPr marL="38862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smtClean="0">
                          <a:ln>
                            <a:noFill/>
                          </a:ln>
                          <a:solidFill>
                            <a:srgbClr val="000000"/>
                          </a:solidFill>
                          <a:effectLst/>
                          <a:latin typeface="Verdana" pitchFamily="34" charset="0"/>
                          <a:cs typeface="Arial" charset="0"/>
                        </a:rPr>
                        <a:t>Emphasize on three years’ mourn and elaboration of funerals</a:t>
                      </a:r>
                    </a:p>
                  </a:txBody>
                  <a:tcPr marT="45719" marB="4571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F6F6"/>
                    </a:solidFill>
                  </a:tcPr>
                </a:tc>
                <a:tc>
                  <a:txBody>
                    <a:bodyPr/>
                    <a:lstStyle>
                      <a:lvl1pPr eaLnBrk="0" hangingPunct="0">
                        <a:spcBef>
                          <a:spcPct val="20000"/>
                        </a:spcBef>
                        <a:buClr>
                          <a:schemeClr val="tx2"/>
                        </a:buClr>
                        <a:buSzPct val="70000"/>
                        <a:buFont typeface="Wingdings" pitchFamily="2" charset="2"/>
                        <a:defRPr sz="2500">
                          <a:solidFill>
                            <a:schemeClr val="tx1"/>
                          </a:solidFill>
                          <a:latin typeface="Verdana" pitchFamily="34" charset="0"/>
                          <a:cs typeface="Arial" charset="0"/>
                        </a:defRPr>
                      </a:lvl1pPr>
                      <a:lvl2pPr marL="742950" indent="-285750" eaLnBrk="0" hangingPunct="0">
                        <a:spcBef>
                          <a:spcPct val="20000"/>
                        </a:spcBef>
                        <a:buClr>
                          <a:schemeClr val="accent2"/>
                        </a:buClr>
                        <a:buSzPct val="70000"/>
                        <a:buFont typeface="Wingdings" pitchFamily="2" charset="2"/>
                        <a:defRPr sz="2100">
                          <a:solidFill>
                            <a:schemeClr val="tx1"/>
                          </a:solidFill>
                          <a:latin typeface="Verdana" pitchFamily="34" charset="0"/>
                          <a:cs typeface="Arial" charset="0"/>
                        </a:defRPr>
                      </a:lvl2pPr>
                      <a:lvl3pPr marL="1143000" indent="-228600" eaLnBrk="0" hangingPunct="0">
                        <a:spcBef>
                          <a:spcPct val="20000"/>
                        </a:spcBef>
                        <a:buClr>
                          <a:schemeClr val="tx2"/>
                        </a:buClr>
                        <a:buSzPct val="65000"/>
                        <a:buFont typeface="Wingdings" pitchFamily="2" charset="2"/>
                        <a:defRPr sz="2000">
                          <a:solidFill>
                            <a:schemeClr val="tx1"/>
                          </a:solidFill>
                          <a:latin typeface="Verdana" pitchFamily="34" charset="0"/>
                          <a:cs typeface="Arial" charset="0"/>
                        </a:defRPr>
                      </a:lvl3pPr>
                      <a:lvl4pPr marL="1600200" indent="-228600" eaLnBrk="0" hangingPunct="0">
                        <a:spcBef>
                          <a:spcPct val="20000"/>
                        </a:spcBef>
                        <a:buClr>
                          <a:schemeClr val="accent2"/>
                        </a:buClr>
                        <a:buSzPct val="70000"/>
                        <a:buFont typeface="Wingdings" pitchFamily="2" charset="2"/>
                        <a:defRPr sz="1700">
                          <a:solidFill>
                            <a:schemeClr val="tx1"/>
                          </a:solidFill>
                          <a:latin typeface="Verdana" pitchFamily="34" charset="0"/>
                          <a:cs typeface="Arial" charset="0"/>
                        </a:defRPr>
                      </a:lvl4pPr>
                      <a:lvl5pPr marL="2057400" indent="-228600" eaLnBrk="0" hangingPunct="0">
                        <a:spcBef>
                          <a:spcPct val="20000"/>
                        </a:spcBef>
                        <a:buClr>
                          <a:schemeClr val="tx2"/>
                        </a:buClr>
                        <a:buSzPct val="60000"/>
                        <a:buFont typeface="Wingdings" pitchFamily="2" charset="2"/>
                        <a:defRPr sz="1700">
                          <a:solidFill>
                            <a:schemeClr val="tx1"/>
                          </a:solidFill>
                          <a:latin typeface="Verdana" pitchFamily="34" charset="0"/>
                          <a:cs typeface="Arial" charset="0"/>
                        </a:defRPr>
                      </a:lvl5pPr>
                      <a:lvl6pPr marL="25146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6pPr>
                      <a:lvl7pPr marL="29718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7pPr>
                      <a:lvl8pPr marL="34290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8pPr>
                      <a:lvl9pPr marL="38862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smtClean="0">
                          <a:ln>
                            <a:noFill/>
                          </a:ln>
                          <a:solidFill>
                            <a:srgbClr val="000000"/>
                          </a:solidFill>
                          <a:effectLst/>
                          <a:latin typeface="Verdana" pitchFamily="34" charset="0"/>
                          <a:cs typeface="Arial" charset="0"/>
                        </a:rPr>
                        <a:t>Opposition to elaborate funerals</a:t>
                      </a:r>
                    </a:p>
                  </a:txBody>
                  <a:tcPr marT="45719" marB="4571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F6F6"/>
                    </a:solidFill>
                  </a:tcPr>
                </a:tc>
                <a:extLst>
                  <a:ext uri="{0D108BD9-81ED-4DB2-BD59-A6C34878D82A}">
                    <a16:rowId xmlns:a16="http://schemas.microsoft.com/office/drawing/2014/main" val="10004"/>
                  </a:ext>
                </a:extLst>
              </a:tr>
              <a:tr h="823883">
                <a:tc>
                  <a:txBody>
                    <a:bodyPr/>
                    <a:lstStyle>
                      <a:lvl1pPr eaLnBrk="0" hangingPunct="0">
                        <a:spcBef>
                          <a:spcPct val="20000"/>
                        </a:spcBef>
                        <a:buClr>
                          <a:schemeClr val="tx2"/>
                        </a:buClr>
                        <a:buSzPct val="70000"/>
                        <a:buFont typeface="Wingdings" pitchFamily="2" charset="2"/>
                        <a:defRPr sz="2500">
                          <a:solidFill>
                            <a:schemeClr val="tx1"/>
                          </a:solidFill>
                          <a:latin typeface="Verdana" pitchFamily="34" charset="0"/>
                          <a:cs typeface="Arial" charset="0"/>
                        </a:defRPr>
                      </a:lvl1pPr>
                      <a:lvl2pPr marL="742950" indent="-285750" eaLnBrk="0" hangingPunct="0">
                        <a:spcBef>
                          <a:spcPct val="20000"/>
                        </a:spcBef>
                        <a:buClr>
                          <a:schemeClr val="accent2"/>
                        </a:buClr>
                        <a:buSzPct val="70000"/>
                        <a:buFont typeface="Wingdings" pitchFamily="2" charset="2"/>
                        <a:defRPr sz="2100">
                          <a:solidFill>
                            <a:schemeClr val="tx1"/>
                          </a:solidFill>
                          <a:latin typeface="Verdana" pitchFamily="34" charset="0"/>
                          <a:cs typeface="Arial" charset="0"/>
                        </a:defRPr>
                      </a:lvl2pPr>
                      <a:lvl3pPr marL="1143000" indent="-228600" eaLnBrk="0" hangingPunct="0">
                        <a:spcBef>
                          <a:spcPct val="20000"/>
                        </a:spcBef>
                        <a:buClr>
                          <a:schemeClr val="tx2"/>
                        </a:buClr>
                        <a:buSzPct val="65000"/>
                        <a:buFont typeface="Wingdings" pitchFamily="2" charset="2"/>
                        <a:defRPr sz="2000">
                          <a:solidFill>
                            <a:schemeClr val="tx1"/>
                          </a:solidFill>
                          <a:latin typeface="Verdana" pitchFamily="34" charset="0"/>
                          <a:cs typeface="Arial" charset="0"/>
                        </a:defRPr>
                      </a:lvl3pPr>
                      <a:lvl4pPr marL="1600200" indent="-228600" eaLnBrk="0" hangingPunct="0">
                        <a:spcBef>
                          <a:spcPct val="20000"/>
                        </a:spcBef>
                        <a:buClr>
                          <a:schemeClr val="accent2"/>
                        </a:buClr>
                        <a:buSzPct val="70000"/>
                        <a:buFont typeface="Wingdings" pitchFamily="2" charset="2"/>
                        <a:defRPr sz="1700">
                          <a:solidFill>
                            <a:schemeClr val="tx1"/>
                          </a:solidFill>
                          <a:latin typeface="Verdana" pitchFamily="34" charset="0"/>
                          <a:cs typeface="Arial" charset="0"/>
                        </a:defRPr>
                      </a:lvl4pPr>
                      <a:lvl5pPr marL="2057400" indent="-228600" eaLnBrk="0" hangingPunct="0">
                        <a:spcBef>
                          <a:spcPct val="20000"/>
                        </a:spcBef>
                        <a:buClr>
                          <a:schemeClr val="tx2"/>
                        </a:buClr>
                        <a:buSzPct val="60000"/>
                        <a:buFont typeface="Wingdings" pitchFamily="2" charset="2"/>
                        <a:defRPr sz="1700">
                          <a:solidFill>
                            <a:schemeClr val="tx1"/>
                          </a:solidFill>
                          <a:latin typeface="Verdana" pitchFamily="34" charset="0"/>
                          <a:cs typeface="Arial" charset="0"/>
                        </a:defRPr>
                      </a:lvl5pPr>
                      <a:lvl6pPr marL="25146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6pPr>
                      <a:lvl7pPr marL="29718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7pPr>
                      <a:lvl8pPr marL="34290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8pPr>
                      <a:lvl9pPr marL="38862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smtClean="0">
                          <a:ln>
                            <a:noFill/>
                          </a:ln>
                          <a:solidFill>
                            <a:srgbClr val="000000"/>
                          </a:solidFill>
                          <a:effectLst/>
                          <a:latin typeface="Verdana" pitchFamily="34" charset="0"/>
                          <a:cs typeface="Arial" charset="0"/>
                        </a:rPr>
                        <a:t>Heaven is a moral guidance </a:t>
                      </a:r>
                    </a:p>
                  </a:txBody>
                  <a:tcPr marT="45719" marB="4571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ECEC"/>
                    </a:solidFill>
                  </a:tcPr>
                </a:tc>
                <a:tc>
                  <a:txBody>
                    <a:bodyPr/>
                    <a:lstStyle>
                      <a:lvl1pPr eaLnBrk="0" hangingPunct="0">
                        <a:spcBef>
                          <a:spcPct val="20000"/>
                        </a:spcBef>
                        <a:buClr>
                          <a:schemeClr val="tx2"/>
                        </a:buClr>
                        <a:buSzPct val="70000"/>
                        <a:buFont typeface="Wingdings" pitchFamily="2" charset="2"/>
                        <a:defRPr sz="2500">
                          <a:solidFill>
                            <a:schemeClr val="tx1"/>
                          </a:solidFill>
                          <a:latin typeface="Verdana" pitchFamily="34" charset="0"/>
                          <a:cs typeface="Arial" charset="0"/>
                        </a:defRPr>
                      </a:lvl1pPr>
                      <a:lvl2pPr marL="742950" indent="-285750" eaLnBrk="0" hangingPunct="0">
                        <a:spcBef>
                          <a:spcPct val="20000"/>
                        </a:spcBef>
                        <a:buClr>
                          <a:schemeClr val="accent2"/>
                        </a:buClr>
                        <a:buSzPct val="70000"/>
                        <a:buFont typeface="Wingdings" pitchFamily="2" charset="2"/>
                        <a:defRPr sz="2100">
                          <a:solidFill>
                            <a:schemeClr val="tx1"/>
                          </a:solidFill>
                          <a:latin typeface="Verdana" pitchFamily="34" charset="0"/>
                          <a:cs typeface="Arial" charset="0"/>
                        </a:defRPr>
                      </a:lvl2pPr>
                      <a:lvl3pPr marL="1143000" indent="-228600" eaLnBrk="0" hangingPunct="0">
                        <a:spcBef>
                          <a:spcPct val="20000"/>
                        </a:spcBef>
                        <a:buClr>
                          <a:schemeClr val="tx2"/>
                        </a:buClr>
                        <a:buSzPct val="65000"/>
                        <a:buFont typeface="Wingdings" pitchFamily="2" charset="2"/>
                        <a:defRPr sz="2000">
                          <a:solidFill>
                            <a:schemeClr val="tx1"/>
                          </a:solidFill>
                          <a:latin typeface="Verdana" pitchFamily="34" charset="0"/>
                          <a:cs typeface="Arial" charset="0"/>
                        </a:defRPr>
                      </a:lvl3pPr>
                      <a:lvl4pPr marL="1600200" indent="-228600" eaLnBrk="0" hangingPunct="0">
                        <a:spcBef>
                          <a:spcPct val="20000"/>
                        </a:spcBef>
                        <a:buClr>
                          <a:schemeClr val="accent2"/>
                        </a:buClr>
                        <a:buSzPct val="70000"/>
                        <a:buFont typeface="Wingdings" pitchFamily="2" charset="2"/>
                        <a:defRPr sz="1700">
                          <a:solidFill>
                            <a:schemeClr val="tx1"/>
                          </a:solidFill>
                          <a:latin typeface="Verdana" pitchFamily="34" charset="0"/>
                          <a:cs typeface="Arial" charset="0"/>
                        </a:defRPr>
                      </a:lvl4pPr>
                      <a:lvl5pPr marL="2057400" indent="-228600" eaLnBrk="0" hangingPunct="0">
                        <a:spcBef>
                          <a:spcPct val="20000"/>
                        </a:spcBef>
                        <a:buClr>
                          <a:schemeClr val="tx2"/>
                        </a:buClr>
                        <a:buSzPct val="60000"/>
                        <a:buFont typeface="Wingdings" pitchFamily="2" charset="2"/>
                        <a:defRPr sz="1700">
                          <a:solidFill>
                            <a:schemeClr val="tx1"/>
                          </a:solidFill>
                          <a:latin typeface="Verdana" pitchFamily="34" charset="0"/>
                          <a:cs typeface="Arial" charset="0"/>
                        </a:defRPr>
                      </a:lvl5pPr>
                      <a:lvl6pPr marL="25146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6pPr>
                      <a:lvl7pPr marL="29718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7pPr>
                      <a:lvl8pPr marL="34290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8pPr>
                      <a:lvl9pPr marL="38862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smtClean="0">
                          <a:ln>
                            <a:noFill/>
                          </a:ln>
                          <a:solidFill>
                            <a:srgbClr val="000000"/>
                          </a:solidFill>
                          <a:effectLst/>
                          <a:latin typeface="Verdana" pitchFamily="34" charset="0"/>
                          <a:cs typeface="Arial" charset="0"/>
                        </a:rPr>
                        <a:t>Heaven is a personal force for  punishment of bad deed</a:t>
                      </a:r>
                    </a:p>
                  </a:txBody>
                  <a:tcPr marT="45719" marB="4571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ECEC"/>
                    </a:solidFill>
                  </a:tcPr>
                </a:tc>
                <a:extLst>
                  <a:ext uri="{0D108BD9-81ED-4DB2-BD59-A6C34878D82A}">
                    <a16:rowId xmlns:a16="http://schemas.microsoft.com/office/drawing/2014/main" val="10005"/>
                  </a:ext>
                </a:extLst>
              </a:tr>
              <a:tr h="823883">
                <a:tc>
                  <a:txBody>
                    <a:bodyPr/>
                    <a:lstStyle>
                      <a:lvl1pPr eaLnBrk="0" hangingPunct="0">
                        <a:spcBef>
                          <a:spcPct val="20000"/>
                        </a:spcBef>
                        <a:buClr>
                          <a:schemeClr val="tx2"/>
                        </a:buClr>
                        <a:buSzPct val="70000"/>
                        <a:buFont typeface="Wingdings" pitchFamily="2" charset="2"/>
                        <a:defRPr sz="2500">
                          <a:solidFill>
                            <a:schemeClr val="tx1"/>
                          </a:solidFill>
                          <a:latin typeface="Verdana" pitchFamily="34" charset="0"/>
                          <a:cs typeface="Arial" charset="0"/>
                        </a:defRPr>
                      </a:lvl1pPr>
                      <a:lvl2pPr marL="742950" indent="-285750" eaLnBrk="0" hangingPunct="0">
                        <a:spcBef>
                          <a:spcPct val="20000"/>
                        </a:spcBef>
                        <a:buClr>
                          <a:schemeClr val="accent2"/>
                        </a:buClr>
                        <a:buSzPct val="70000"/>
                        <a:buFont typeface="Wingdings" pitchFamily="2" charset="2"/>
                        <a:defRPr sz="2100">
                          <a:solidFill>
                            <a:schemeClr val="tx1"/>
                          </a:solidFill>
                          <a:latin typeface="Verdana" pitchFamily="34" charset="0"/>
                          <a:cs typeface="Arial" charset="0"/>
                        </a:defRPr>
                      </a:lvl2pPr>
                      <a:lvl3pPr marL="1143000" indent="-228600" eaLnBrk="0" hangingPunct="0">
                        <a:spcBef>
                          <a:spcPct val="20000"/>
                        </a:spcBef>
                        <a:buClr>
                          <a:schemeClr val="tx2"/>
                        </a:buClr>
                        <a:buSzPct val="65000"/>
                        <a:buFont typeface="Wingdings" pitchFamily="2" charset="2"/>
                        <a:defRPr sz="2000">
                          <a:solidFill>
                            <a:schemeClr val="tx1"/>
                          </a:solidFill>
                          <a:latin typeface="Verdana" pitchFamily="34" charset="0"/>
                          <a:cs typeface="Arial" charset="0"/>
                        </a:defRPr>
                      </a:lvl3pPr>
                      <a:lvl4pPr marL="1600200" indent="-228600" eaLnBrk="0" hangingPunct="0">
                        <a:spcBef>
                          <a:spcPct val="20000"/>
                        </a:spcBef>
                        <a:buClr>
                          <a:schemeClr val="accent2"/>
                        </a:buClr>
                        <a:buSzPct val="70000"/>
                        <a:buFont typeface="Wingdings" pitchFamily="2" charset="2"/>
                        <a:defRPr sz="1700">
                          <a:solidFill>
                            <a:schemeClr val="tx1"/>
                          </a:solidFill>
                          <a:latin typeface="Verdana" pitchFamily="34" charset="0"/>
                          <a:cs typeface="Arial" charset="0"/>
                        </a:defRPr>
                      </a:lvl4pPr>
                      <a:lvl5pPr marL="2057400" indent="-228600" eaLnBrk="0" hangingPunct="0">
                        <a:spcBef>
                          <a:spcPct val="20000"/>
                        </a:spcBef>
                        <a:buClr>
                          <a:schemeClr val="tx2"/>
                        </a:buClr>
                        <a:buSzPct val="60000"/>
                        <a:buFont typeface="Wingdings" pitchFamily="2" charset="2"/>
                        <a:defRPr sz="1700">
                          <a:solidFill>
                            <a:schemeClr val="tx1"/>
                          </a:solidFill>
                          <a:latin typeface="Verdana" pitchFamily="34" charset="0"/>
                          <a:cs typeface="Arial" charset="0"/>
                        </a:defRPr>
                      </a:lvl5pPr>
                      <a:lvl6pPr marL="25146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6pPr>
                      <a:lvl7pPr marL="29718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7pPr>
                      <a:lvl8pPr marL="34290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8pPr>
                      <a:lvl9pPr marL="38862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smtClean="0">
                          <a:ln>
                            <a:noFill/>
                          </a:ln>
                          <a:solidFill>
                            <a:srgbClr val="000000"/>
                          </a:solidFill>
                          <a:effectLst/>
                          <a:latin typeface="Verdana" pitchFamily="34" charset="0"/>
                          <a:cs typeface="Arial" charset="0"/>
                        </a:rPr>
                        <a:t>Mandate of heaven/</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smtClean="0">
                          <a:ln>
                            <a:noFill/>
                          </a:ln>
                          <a:solidFill>
                            <a:srgbClr val="000000"/>
                          </a:solidFill>
                          <a:effectLst/>
                          <a:latin typeface="Verdana" pitchFamily="34" charset="0"/>
                          <a:cs typeface="Arial" charset="0"/>
                        </a:rPr>
                        <a:t>benevolent Government </a:t>
                      </a:r>
                    </a:p>
                  </a:txBody>
                  <a:tcPr marT="45719" marB="4571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F6F6"/>
                    </a:solidFill>
                  </a:tcPr>
                </a:tc>
                <a:tc>
                  <a:txBody>
                    <a:bodyPr/>
                    <a:lstStyle>
                      <a:lvl1pPr eaLnBrk="0" hangingPunct="0">
                        <a:spcBef>
                          <a:spcPct val="20000"/>
                        </a:spcBef>
                        <a:buClr>
                          <a:schemeClr val="tx2"/>
                        </a:buClr>
                        <a:buSzPct val="70000"/>
                        <a:buFont typeface="Wingdings" pitchFamily="2" charset="2"/>
                        <a:defRPr sz="2500">
                          <a:solidFill>
                            <a:schemeClr val="tx1"/>
                          </a:solidFill>
                          <a:latin typeface="Verdana" pitchFamily="34" charset="0"/>
                          <a:cs typeface="Arial" charset="0"/>
                        </a:defRPr>
                      </a:lvl1pPr>
                      <a:lvl2pPr marL="742950" indent="-285750" eaLnBrk="0" hangingPunct="0">
                        <a:spcBef>
                          <a:spcPct val="20000"/>
                        </a:spcBef>
                        <a:buClr>
                          <a:schemeClr val="accent2"/>
                        </a:buClr>
                        <a:buSzPct val="70000"/>
                        <a:buFont typeface="Wingdings" pitchFamily="2" charset="2"/>
                        <a:defRPr sz="2100">
                          <a:solidFill>
                            <a:schemeClr val="tx1"/>
                          </a:solidFill>
                          <a:latin typeface="Verdana" pitchFamily="34" charset="0"/>
                          <a:cs typeface="Arial" charset="0"/>
                        </a:defRPr>
                      </a:lvl2pPr>
                      <a:lvl3pPr marL="1143000" indent="-228600" eaLnBrk="0" hangingPunct="0">
                        <a:spcBef>
                          <a:spcPct val="20000"/>
                        </a:spcBef>
                        <a:buClr>
                          <a:schemeClr val="tx2"/>
                        </a:buClr>
                        <a:buSzPct val="65000"/>
                        <a:buFont typeface="Wingdings" pitchFamily="2" charset="2"/>
                        <a:defRPr sz="2000">
                          <a:solidFill>
                            <a:schemeClr val="tx1"/>
                          </a:solidFill>
                          <a:latin typeface="Verdana" pitchFamily="34" charset="0"/>
                          <a:cs typeface="Arial" charset="0"/>
                        </a:defRPr>
                      </a:lvl3pPr>
                      <a:lvl4pPr marL="1600200" indent="-228600" eaLnBrk="0" hangingPunct="0">
                        <a:spcBef>
                          <a:spcPct val="20000"/>
                        </a:spcBef>
                        <a:buClr>
                          <a:schemeClr val="accent2"/>
                        </a:buClr>
                        <a:buSzPct val="70000"/>
                        <a:buFont typeface="Wingdings" pitchFamily="2" charset="2"/>
                        <a:defRPr sz="1700">
                          <a:solidFill>
                            <a:schemeClr val="tx1"/>
                          </a:solidFill>
                          <a:latin typeface="Verdana" pitchFamily="34" charset="0"/>
                          <a:cs typeface="Arial" charset="0"/>
                        </a:defRPr>
                      </a:lvl4pPr>
                      <a:lvl5pPr marL="2057400" indent="-228600" eaLnBrk="0" hangingPunct="0">
                        <a:spcBef>
                          <a:spcPct val="20000"/>
                        </a:spcBef>
                        <a:buClr>
                          <a:schemeClr val="tx2"/>
                        </a:buClr>
                        <a:buSzPct val="60000"/>
                        <a:buFont typeface="Wingdings" pitchFamily="2" charset="2"/>
                        <a:defRPr sz="1700">
                          <a:solidFill>
                            <a:schemeClr val="tx1"/>
                          </a:solidFill>
                          <a:latin typeface="Verdana" pitchFamily="34" charset="0"/>
                          <a:cs typeface="Arial" charset="0"/>
                        </a:defRPr>
                      </a:lvl5pPr>
                      <a:lvl6pPr marL="25146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6pPr>
                      <a:lvl7pPr marL="29718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7pPr>
                      <a:lvl8pPr marL="34290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8pPr>
                      <a:lvl9pPr marL="38862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cs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smtClean="0">
                          <a:ln>
                            <a:noFill/>
                          </a:ln>
                          <a:solidFill>
                            <a:srgbClr val="000000"/>
                          </a:solidFill>
                          <a:effectLst/>
                          <a:latin typeface="Verdana" pitchFamily="34" charset="0"/>
                          <a:cs typeface="Arial" charset="0"/>
                        </a:rPr>
                        <a:t>Government based on merit </a:t>
                      </a:r>
                    </a:p>
                  </a:txBody>
                  <a:tcPr marT="45719" marB="4571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F6F6"/>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3939472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370013" y="914400"/>
            <a:ext cx="6326187" cy="457200"/>
          </a:xfrm>
        </p:spPr>
        <p:txBody>
          <a:bodyPr>
            <a:normAutofit/>
          </a:bodyPr>
          <a:lstStyle/>
          <a:p>
            <a:pPr eaLnBrk="1" hangingPunct="1"/>
            <a:r>
              <a:rPr lang="en-US" altLang="zh-CN" sz="2000" dirty="0" smtClean="0">
                <a:ea typeface="宋体" panose="02010600030101010101" pitchFamily="2" charset="-122"/>
              </a:rPr>
              <a:t>History of </a:t>
            </a:r>
            <a:r>
              <a:rPr lang="en-US" altLang="zh-CN" sz="2000" dirty="0" err="1" smtClean="0">
                <a:ea typeface="宋体" panose="02010600030101010101" pitchFamily="2" charset="-122"/>
              </a:rPr>
              <a:t>Moism</a:t>
            </a:r>
            <a:r>
              <a:rPr lang="en-US" altLang="zh-CN" sz="2000" dirty="0" smtClean="0">
                <a:ea typeface="宋体" panose="02010600030101010101" pitchFamily="2" charset="-122"/>
              </a:rPr>
              <a:t> (</a:t>
            </a:r>
            <a:r>
              <a:rPr lang="en-US" altLang="zh-CN" sz="2000" dirty="0" err="1" smtClean="0">
                <a:ea typeface="宋体" panose="02010600030101010101" pitchFamily="2" charset="-122"/>
              </a:rPr>
              <a:t>Mojia</a:t>
            </a:r>
            <a:r>
              <a:rPr lang="en-US" altLang="zh-CN" sz="2000" dirty="0" smtClean="0">
                <a:ea typeface="宋体" panose="02010600030101010101" pitchFamily="2" charset="-122"/>
              </a:rPr>
              <a:t>)</a:t>
            </a:r>
            <a:endParaRPr lang="en-GB" altLang="en-US" sz="2000" dirty="0" smtClean="0"/>
          </a:p>
        </p:txBody>
      </p:sp>
      <p:sp>
        <p:nvSpPr>
          <p:cNvPr id="18435" name="Rectangle 3"/>
          <p:cNvSpPr>
            <a:spLocks noGrp="1" noChangeArrowheads="1"/>
          </p:cNvSpPr>
          <p:nvPr>
            <p:ph type="body" idx="1"/>
          </p:nvPr>
        </p:nvSpPr>
        <p:spPr>
          <a:xfrm>
            <a:off x="990600" y="1447800"/>
            <a:ext cx="7010400" cy="4267200"/>
          </a:xfrm>
        </p:spPr>
        <p:txBody>
          <a:bodyPr>
            <a:normAutofit fontScale="92500" lnSpcReduction="10000"/>
          </a:bodyPr>
          <a:lstStyle/>
          <a:p>
            <a:pPr eaLnBrk="1" hangingPunct="1">
              <a:lnSpc>
                <a:spcPct val="80000"/>
              </a:lnSpc>
            </a:pPr>
            <a:r>
              <a:rPr lang="en-GB" altLang="en-US" sz="1500" dirty="0" smtClean="0"/>
              <a:t>The school of </a:t>
            </a:r>
            <a:r>
              <a:rPr lang="en-GB" altLang="en-US" sz="1500" dirty="0" err="1" smtClean="0"/>
              <a:t>Moism</a:t>
            </a:r>
            <a:r>
              <a:rPr lang="en-GB" altLang="en-US" sz="1500" dirty="0" smtClean="0"/>
              <a:t> was founded by Mo Di, who was born shortly after the death of Confucius. Mo Di lived during the period of the warring states, which was characterised by chaos, confusion and conflict between the various feudal states. </a:t>
            </a:r>
            <a:endParaRPr lang="en-GB" altLang="zh-CN" sz="1500" dirty="0" smtClean="0">
              <a:ea typeface="宋体" panose="02010600030101010101" pitchFamily="2" charset="-122"/>
            </a:endParaRPr>
          </a:p>
          <a:p>
            <a:pPr eaLnBrk="1" hangingPunct="1">
              <a:lnSpc>
                <a:spcPct val="80000"/>
              </a:lnSpc>
            </a:pPr>
            <a:endParaRPr lang="en-GB" altLang="en-US" sz="1500" dirty="0" smtClean="0"/>
          </a:p>
          <a:p>
            <a:pPr eaLnBrk="1" hangingPunct="1">
              <a:lnSpc>
                <a:spcPct val="80000"/>
              </a:lnSpc>
            </a:pPr>
            <a:r>
              <a:rPr lang="en-GB" altLang="en-US" sz="1500" dirty="0" smtClean="0"/>
              <a:t>Mo Di sought to address the problems of his period through creating a philosophy based on universal love and promoting attitudes and conduct that is most useful to people. It is recorded that on one occasion he walked ten days and ten nights to prevent a larger state from attacking a smaller one. </a:t>
            </a:r>
            <a:endParaRPr lang="en-GB" altLang="zh-CN" sz="1500" dirty="0" smtClean="0">
              <a:ea typeface="宋体" panose="02010600030101010101" pitchFamily="2" charset="-122"/>
            </a:endParaRPr>
          </a:p>
          <a:p>
            <a:pPr eaLnBrk="1" hangingPunct="1">
              <a:lnSpc>
                <a:spcPct val="80000"/>
              </a:lnSpc>
            </a:pPr>
            <a:endParaRPr lang="en-GB" altLang="zh-CN" sz="1500" dirty="0" smtClean="0">
              <a:ea typeface="宋体" panose="02010600030101010101" pitchFamily="2" charset="-122"/>
            </a:endParaRPr>
          </a:p>
          <a:p>
            <a:pPr eaLnBrk="1" hangingPunct="1">
              <a:lnSpc>
                <a:spcPct val="80000"/>
              </a:lnSpc>
            </a:pPr>
            <a:r>
              <a:rPr lang="en-GB" altLang="zh-CN" sz="1500" dirty="0" smtClean="0">
                <a:ea typeface="宋体" panose="02010600030101010101" pitchFamily="2" charset="-122"/>
              </a:rPr>
              <a:t>T</a:t>
            </a:r>
            <a:r>
              <a:rPr lang="en-GB" altLang="en-US" sz="1500" dirty="0" smtClean="0"/>
              <a:t>he Moist movement was highly authoritarian. Mo Di was treated by his followers as virtually infallible, and his successors were also accorded great obedience by their followers. </a:t>
            </a:r>
            <a:endParaRPr lang="en-GB" altLang="zh-CN" sz="1500" dirty="0" smtClean="0">
              <a:ea typeface="宋体" panose="02010600030101010101" pitchFamily="2" charset="-122"/>
            </a:endParaRPr>
          </a:p>
          <a:p>
            <a:pPr eaLnBrk="1" hangingPunct="1">
              <a:lnSpc>
                <a:spcPct val="80000"/>
              </a:lnSpc>
            </a:pPr>
            <a:endParaRPr lang="en-GB" altLang="en-US" sz="1500" dirty="0" smtClean="0"/>
          </a:p>
          <a:p>
            <a:pPr eaLnBrk="1" hangingPunct="1">
              <a:lnSpc>
                <a:spcPct val="80000"/>
              </a:lnSpc>
            </a:pPr>
            <a:r>
              <a:rPr lang="en-GB" altLang="en-US" sz="1500" dirty="0" smtClean="0"/>
              <a:t>During the fourth century BCE the movement was strong enough to rival Confucianism. </a:t>
            </a:r>
            <a:r>
              <a:rPr lang="en-GB" altLang="zh-CN" sz="1500" dirty="0" smtClean="0">
                <a:ea typeface="宋体" panose="02010600030101010101" pitchFamily="2" charset="-122"/>
              </a:rPr>
              <a:t>Confucians start to attack Moist school: </a:t>
            </a:r>
            <a:r>
              <a:rPr lang="en-GB" altLang="en-US" sz="1500" dirty="0" smtClean="0"/>
              <a:t>Men</a:t>
            </a:r>
            <a:r>
              <a:rPr lang="en-GB" altLang="zh-CN" sz="1500" dirty="0" smtClean="0">
                <a:ea typeface="宋体" panose="02010600030101010101" pitchFamily="2" charset="-122"/>
              </a:rPr>
              <a:t>gzi</a:t>
            </a:r>
            <a:r>
              <a:rPr lang="en-GB" altLang="en-US" sz="1500" dirty="0" smtClean="0"/>
              <a:t> (371-289) denounced the doctrine of universal love as one that undermined children's relations with their parents and fit only for "beasts". </a:t>
            </a:r>
            <a:r>
              <a:rPr lang="en-GB" altLang="zh-CN" sz="1500" dirty="0" err="1" smtClean="0">
                <a:ea typeface="宋体" panose="02010600030101010101" pitchFamily="2" charset="-122"/>
              </a:rPr>
              <a:t>Xunzi</a:t>
            </a:r>
            <a:r>
              <a:rPr lang="en-GB" altLang="en-US" sz="1500" dirty="0" smtClean="0"/>
              <a:t> attacked Mo Di's opposition to music as indicative of a lack of refinement on the part of Mo Di.</a:t>
            </a:r>
            <a:br>
              <a:rPr lang="en-GB" altLang="en-US" sz="1500" dirty="0" smtClean="0"/>
            </a:br>
            <a:endParaRPr lang="en-GB" altLang="zh-CN" sz="1500" dirty="0" smtClean="0">
              <a:ea typeface="宋体" panose="02010600030101010101" pitchFamily="2" charset="-122"/>
            </a:endParaRPr>
          </a:p>
          <a:p>
            <a:pPr eaLnBrk="1" hangingPunct="1">
              <a:lnSpc>
                <a:spcPct val="80000"/>
              </a:lnSpc>
            </a:pPr>
            <a:r>
              <a:rPr lang="en-GB" altLang="en-US" sz="1500" dirty="0" smtClean="0"/>
              <a:t>During the third century BCE the movement went into decline, all but disappearing by the time of the unification of China in 221 BCE. </a:t>
            </a:r>
            <a:endParaRPr lang="en-GB" altLang="zh-CN" sz="1500" dirty="0" smtClean="0">
              <a:ea typeface="宋体" panose="02010600030101010101" pitchFamily="2" charset="-122"/>
            </a:endParaRPr>
          </a:p>
          <a:p>
            <a:pPr eaLnBrk="1" hangingPunct="1">
              <a:lnSpc>
                <a:spcPct val="80000"/>
              </a:lnSpc>
            </a:pPr>
            <a:endParaRPr lang="en-GB" altLang="en-US" sz="1500" dirty="0" smtClean="0"/>
          </a:p>
          <a:p>
            <a:pPr eaLnBrk="1" hangingPunct="1">
              <a:lnSpc>
                <a:spcPct val="80000"/>
              </a:lnSpc>
            </a:pPr>
            <a:r>
              <a:rPr lang="en-GB" altLang="en-US" sz="1500" dirty="0" smtClean="0"/>
              <a:t>Little interest was paid to the </a:t>
            </a:r>
            <a:r>
              <a:rPr lang="en-GB" altLang="en-US" sz="1500" dirty="0" err="1" smtClean="0"/>
              <a:t>Mozi</a:t>
            </a:r>
            <a:r>
              <a:rPr lang="en-GB" altLang="en-US" sz="1500" dirty="0" smtClean="0"/>
              <a:t> until the arrival of Christianity in China, when scholars explored the similarities between Moist and Christian teaching on universal love. Later, during the communist period </a:t>
            </a:r>
            <a:r>
              <a:rPr lang="en-GB" altLang="en-US" sz="1500" dirty="0" err="1" smtClean="0"/>
              <a:t>Moism</a:t>
            </a:r>
            <a:r>
              <a:rPr lang="en-GB" altLang="en-US" sz="1500" dirty="0" smtClean="0"/>
              <a:t> received some official sympathy because of its opposition to aristocratic privilege </a:t>
            </a:r>
          </a:p>
        </p:txBody>
      </p:sp>
    </p:spTree>
    <p:extLst>
      <p:ext uri="{BB962C8B-B14F-4D97-AF65-F5344CB8AC3E}">
        <p14:creationId xmlns:p14="http://schemas.microsoft.com/office/powerpoint/2010/main" val="29692950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914401" y="990600"/>
            <a:ext cx="6934200" cy="914400"/>
          </a:xfrm>
        </p:spPr>
        <p:txBody>
          <a:bodyPr>
            <a:normAutofit/>
          </a:bodyPr>
          <a:lstStyle/>
          <a:p>
            <a:pPr eaLnBrk="1" hangingPunct="1"/>
            <a:r>
              <a:rPr lang="en-GB" altLang="zh-CN" sz="2400" b="1" dirty="0" smtClean="0">
                <a:ea typeface="宋体" panose="02010600030101010101" pitchFamily="2" charset="-122"/>
              </a:rPr>
              <a:t>Proposal from the S</a:t>
            </a:r>
            <a:r>
              <a:rPr lang="en-GB" altLang="en-US" sz="2400" b="1" dirty="0" smtClean="0"/>
              <a:t>chool of Law or Legalism (</a:t>
            </a:r>
            <a:r>
              <a:rPr lang="en-GB" altLang="en-US" sz="2400" b="1" dirty="0" err="1" smtClean="0"/>
              <a:t>fajia</a:t>
            </a:r>
            <a:r>
              <a:rPr lang="en-GB" altLang="en-US" sz="2400" b="1" dirty="0" smtClean="0"/>
              <a:t>) </a:t>
            </a:r>
          </a:p>
        </p:txBody>
      </p:sp>
      <p:sp>
        <p:nvSpPr>
          <p:cNvPr id="19459" name="Rectangle 3"/>
          <p:cNvSpPr>
            <a:spLocks noGrp="1" noChangeArrowheads="1"/>
          </p:cNvSpPr>
          <p:nvPr>
            <p:ph type="body" idx="1"/>
          </p:nvPr>
        </p:nvSpPr>
        <p:spPr>
          <a:xfrm>
            <a:off x="914400" y="1981200"/>
            <a:ext cx="7162800" cy="3657600"/>
          </a:xfrm>
        </p:spPr>
        <p:txBody>
          <a:bodyPr>
            <a:normAutofit lnSpcReduction="10000"/>
          </a:bodyPr>
          <a:lstStyle/>
          <a:p>
            <a:pPr eaLnBrk="1" hangingPunct="1">
              <a:lnSpc>
                <a:spcPct val="80000"/>
              </a:lnSpc>
            </a:pPr>
            <a:r>
              <a:rPr lang="en-GB" altLang="en-US" sz="2400" dirty="0" smtClean="0"/>
              <a:t>Within the application of Legalism, </a:t>
            </a:r>
            <a:r>
              <a:rPr lang="en-GB" altLang="en-US" sz="2400" b="1" dirty="0" smtClean="0"/>
              <a:t>universal laws</a:t>
            </a:r>
            <a:r>
              <a:rPr lang="en-GB" altLang="en-US" sz="2400" dirty="0" smtClean="0"/>
              <a:t> punish anyone who violates the</a:t>
            </a:r>
            <a:r>
              <a:rPr lang="en-GB" altLang="zh-CN" sz="2400" dirty="0" smtClean="0">
                <a:ea typeface="宋体" panose="02010600030101010101" pitchFamily="2" charset="-122"/>
              </a:rPr>
              <a:t>m</a:t>
            </a:r>
            <a:r>
              <a:rPr lang="en-GB" altLang="en-US" sz="2400" dirty="0" smtClean="0"/>
              <a:t> to maintain social order; </a:t>
            </a:r>
          </a:p>
          <a:p>
            <a:pPr eaLnBrk="1" hangingPunct="1">
              <a:lnSpc>
                <a:spcPct val="80000"/>
              </a:lnSpc>
            </a:pPr>
            <a:r>
              <a:rPr lang="en-GB" altLang="en-US" sz="2400" dirty="0" smtClean="0"/>
              <a:t>for Confucianism, </a:t>
            </a:r>
            <a:r>
              <a:rPr lang="en-GB" altLang="en-US" sz="2400" b="1" dirty="0" smtClean="0"/>
              <a:t>universal virtues </a:t>
            </a:r>
            <a:r>
              <a:rPr lang="en-GB" altLang="en-US" sz="2400" dirty="0" smtClean="0"/>
              <a:t>lead anyone who learns and practices the</a:t>
            </a:r>
            <a:r>
              <a:rPr lang="en-GB" altLang="zh-CN" sz="2400" dirty="0" smtClean="0">
                <a:ea typeface="宋体" panose="02010600030101010101" pitchFamily="2" charset="-122"/>
              </a:rPr>
              <a:t>m</a:t>
            </a:r>
            <a:r>
              <a:rPr lang="en-GB" altLang="en-US" sz="2400" dirty="0" smtClean="0"/>
              <a:t> to goodness. </a:t>
            </a:r>
            <a:endParaRPr lang="en-GB" altLang="zh-CN" sz="2400" dirty="0" smtClean="0">
              <a:ea typeface="宋体" panose="02010600030101010101" pitchFamily="2" charset="-122"/>
            </a:endParaRPr>
          </a:p>
          <a:p>
            <a:pPr eaLnBrk="1" hangingPunct="1">
              <a:lnSpc>
                <a:spcPct val="80000"/>
              </a:lnSpc>
            </a:pPr>
            <a:endParaRPr lang="en-GB" altLang="en-US" sz="2400" dirty="0" smtClean="0"/>
          </a:p>
          <a:p>
            <a:pPr eaLnBrk="1" hangingPunct="1">
              <a:lnSpc>
                <a:spcPct val="80000"/>
              </a:lnSpc>
            </a:pPr>
            <a:r>
              <a:rPr lang="en-GB" altLang="en-US" sz="2400" dirty="0" smtClean="0"/>
              <a:t>Legalism attacked Confucian education and learning as a path to vulnerability and weakness, as pointed out by a later leading Legalist, Shang Yang (390-338?)</a:t>
            </a:r>
          </a:p>
          <a:p>
            <a:pPr eaLnBrk="1" hangingPunct="1">
              <a:lnSpc>
                <a:spcPct val="80000"/>
              </a:lnSpc>
            </a:pPr>
            <a:endParaRPr lang="en-GB" altLang="zh-CN" sz="2400" dirty="0" smtClean="0">
              <a:ea typeface="宋体" panose="02010600030101010101" pitchFamily="2" charset="-122"/>
            </a:endParaRPr>
          </a:p>
          <a:p>
            <a:pPr eaLnBrk="1" hangingPunct="1">
              <a:lnSpc>
                <a:spcPct val="80000"/>
              </a:lnSpc>
            </a:pPr>
            <a:r>
              <a:rPr lang="en-GB" altLang="en-US" sz="2400" dirty="0" smtClean="0"/>
              <a:t>The Legalist policies proved to be an efficient way for the government to accumulate wealth and increase the power of the state. </a:t>
            </a:r>
            <a:endParaRPr lang="en-GB" altLang="zh-CN" sz="2400" dirty="0" smtClean="0">
              <a:ea typeface="宋体" panose="02010600030101010101" pitchFamily="2" charset="-122"/>
            </a:endParaRPr>
          </a:p>
          <a:p>
            <a:pPr eaLnBrk="1" hangingPunct="1">
              <a:lnSpc>
                <a:spcPct val="80000"/>
              </a:lnSpc>
            </a:pPr>
            <a:endParaRPr lang="en-GB" altLang="en-US" sz="2400" dirty="0" smtClean="0"/>
          </a:p>
        </p:txBody>
      </p:sp>
    </p:spTree>
    <p:extLst>
      <p:ext uri="{BB962C8B-B14F-4D97-AF65-F5344CB8AC3E}">
        <p14:creationId xmlns:p14="http://schemas.microsoft.com/office/powerpoint/2010/main" val="17939559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1142999" y="1219200"/>
            <a:ext cx="6705601" cy="685800"/>
          </a:xfrm>
        </p:spPr>
        <p:txBody>
          <a:bodyPr>
            <a:noAutofit/>
          </a:bodyPr>
          <a:lstStyle/>
          <a:p>
            <a:pPr eaLnBrk="1" hangingPunct="1"/>
            <a:r>
              <a:rPr lang="en-US" altLang="zh-CN" sz="1800" dirty="0" smtClean="0">
                <a:ea typeface="宋体" panose="02010600030101010101" pitchFamily="2" charset="-122"/>
              </a:rPr>
              <a:t>The Special Characteristic of Legalism</a:t>
            </a:r>
            <a:endParaRPr lang="en-GB" altLang="en-US" sz="1800" dirty="0" smtClean="0"/>
          </a:p>
        </p:txBody>
      </p:sp>
      <p:sp>
        <p:nvSpPr>
          <p:cNvPr id="20483" name="Rectangle 3"/>
          <p:cNvSpPr>
            <a:spLocks noGrp="1" noChangeArrowheads="1"/>
          </p:cNvSpPr>
          <p:nvPr>
            <p:ph type="body" idx="1"/>
          </p:nvPr>
        </p:nvSpPr>
        <p:spPr>
          <a:xfrm>
            <a:off x="838201" y="2209799"/>
            <a:ext cx="7162800" cy="3352801"/>
          </a:xfrm>
        </p:spPr>
        <p:txBody>
          <a:bodyPr>
            <a:normAutofit fontScale="77500" lnSpcReduction="20000"/>
          </a:bodyPr>
          <a:lstStyle/>
          <a:p>
            <a:pPr eaLnBrk="1" hangingPunct="1"/>
            <a:r>
              <a:rPr lang="en-GB" altLang="zh-CN" sz="2500" dirty="0" smtClean="0">
                <a:ea typeface="宋体" panose="02010600030101010101" pitchFamily="2" charset="-122"/>
              </a:rPr>
              <a:t>The men who composed the School of Law were not united by loyalty to a master, nor by organisation, nor because they were contemporaries, nor did they have the relation of pupils to teacher in the clear-cut way of the Confucians. </a:t>
            </a:r>
          </a:p>
          <a:p>
            <a:pPr eaLnBrk="1" hangingPunct="1"/>
            <a:endParaRPr lang="en-GB" altLang="zh-CN" sz="2500" dirty="0" smtClean="0">
              <a:ea typeface="宋体" panose="02010600030101010101" pitchFamily="2" charset="-122"/>
            </a:endParaRPr>
          </a:p>
          <a:p>
            <a:pPr eaLnBrk="1" hangingPunct="1"/>
            <a:r>
              <a:rPr lang="en-GB" altLang="zh-CN" sz="2500" dirty="0" smtClean="0">
                <a:ea typeface="宋体" panose="02010600030101010101" pitchFamily="2" charset="-122"/>
              </a:rPr>
              <a:t>The list of men included in the group varies, and the classification itself was not made until their epoch had closed.</a:t>
            </a:r>
            <a:r>
              <a:rPr lang="en-GB" altLang="zh-CN" sz="2500" dirty="0" smtClean="0">
                <a:latin typeface="Arial" panose="020B0604020202020204" pitchFamily="34" charset="0"/>
                <a:ea typeface="宋体" panose="02010600030101010101" pitchFamily="2" charset="-122"/>
              </a:rPr>
              <a:t>’</a:t>
            </a:r>
            <a:r>
              <a:rPr lang="en-GB" altLang="zh-CN" sz="2500" dirty="0" smtClean="0">
                <a:ea typeface="宋体" panose="02010600030101010101" pitchFamily="2" charset="-122"/>
              </a:rPr>
              <a:t> (</a:t>
            </a:r>
            <a:r>
              <a:rPr lang="en-GB" altLang="zh-CN" sz="2500" dirty="0" err="1" smtClean="0">
                <a:ea typeface="宋体" panose="02010600030101010101" pitchFamily="2" charset="-122"/>
              </a:rPr>
              <a:t>Shryock</a:t>
            </a:r>
            <a:r>
              <a:rPr lang="en-GB" altLang="zh-CN" sz="2500" dirty="0" smtClean="0">
                <a:ea typeface="宋体" panose="02010600030101010101" pitchFamily="2" charset="-122"/>
              </a:rPr>
              <a:t>, 1966:16)</a:t>
            </a:r>
            <a:endParaRPr lang="en-GB" altLang="en-US" sz="2500" dirty="0" smtClean="0">
              <a:ea typeface="宋体" panose="02010600030101010101" pitchFamily="2" charset="-122"/>
            </a:endParaRPr>
          </a:p>
        </p:txBody>
      </p:sp>
    </p:spTree>
    <p:extLst>
      <p:ext uri="{BB962C8B-B14F-4D97-AF65-F5344CB8AC3E}">
        <p14:creationId xmlns:p14="http://schemas.microsoft.com/office/powerpoint/2010/main" val="12740271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371600" y="1295400"/>
            <a:ext cx="6400800" cy="609600"/>
          </a:xfrm>
        </p:spPr>
        <p:txBody>
          <a:bodyPr>
            <a:normAutofit/>
          </a:bodyPr>
          <a:lstStyle/>
          <a:p>
            <a:pPr eaLnBrk="1" hangingPunct="1"/>
            <a:r>
              <a:rPr lang="en-US" altLang="zh-CN" sz="2400" dirty="0" smtClean="0">
                <a:ea typeface="宋体" panose="02010600030101010101" pitchFamily="2" charset="-122"/>
              </a:rPr>
              <a:t>Confucianism and Legalism</a:t>
            </a:r>
            <a:endParaRPr lang="en-GB" altLang="en-US" sz="2400" dirty="0" smtClean="0"/>
          </a:p>
        </p:txBody>
      </p:sp>
      <p:sp>
        <p:nvSpPr>
          <p:cNvPr id="21507" name="Rectangle 3"/>
          <p:cNvSpPr>
            <a:spLocks noGrp="1" noChangeArrowheads="1"/>
          </p:cNvSpPr>
          <p:nvPr>
            <p:ph type="body" idx="1"/>
          </p:nvPr>
        </p:nvSpPr>
        <p:spPr>
          <a:xfrm>
            <a:off x="990600" y="2209800"/>
            <a:ext cx="7239000" cy="3276600"/>
          </a:xfrm>
        </p:spPr>
        <p:txBody>
          <a:bodyPr>
            <a:normAutofit fontScale="92500"/>
          </a:bodyPr>
          <a:lstStyle/>
          <a:p>
            <a:pPr eaLnBrk="1" hangingPunct="1">
              <a:lnSpc>
                <a:spcPct val="80000"/>
              </a:lnSpc>
            </a:pPr>
            <a:r>
              <a:rPr lang="en-GB" altLang="en-US" sz="2500" dirty="0" smtClean="0"/>
              <a:t>Legalism reached its peak at the end of the Warring States period and overwhelmed all other schools by helping the First Emperor of the Qin Dynasty (221-206BCE) to unify the whole of China.</a:t>
            </a:r>
            <a:endParaRPr lang="en-GB" altLang="zh-CN" sz="2500" dirty="0" smtClean="0">
              <a:ea typeface="宋体" panose="02010600030101010101" pitchFamily="2" charset="-122"/>
            </a:endParaRPr>
          </a:p>
          <a:p>
            <a:pPr eaLnBrk="1" hangingPunct="1">
              <a:lnSpc>
                <a:spcPct val="80000"/>
              </a:lnSpc>
            </a:pPr>
            <a:endParaRPr lang="en-US" altLang="zh-CN" sz="2500" dirty="0" smtClean="0">
              <a:ea typeface="宋体" panose="02010600030101010101" pitchFamily="2" charset="-122"/>
            </a:endParaRPr>
          </a:p>
          <a:p>
            <a:pPr eaLnBrk="1" hangingPunct="1">
              <a:lnSpc>
                <a:spcPct val="80000"/>
              </a:lnSpc>
            </a:pPr>
            <a:r>
              <a:rPr lang="en-US" altLang="zh-CN" sz="2500" dirty="0" smtClean="0">
                <a:ea typeface="宋体" panose="02010600030101010101" pitchFamily="2" charset="-122"/>
              </a:rPr>
              <a:t>The important representatives of Legalism who completed the job were Li Si and Han </a:t>
            </a:r>
            <a:r>
              <a:rPr lang="en-US" altLang="zh-CN" sz="2500" dirty="0" err="1" smtClean="0">
                <a:ea typeface="宋体" panose="02010600030101010101" pitchFamily="2" charset="-122"/>
              </a:rPr>
              <a:t>Feizi</a:t>
            </a:r>
            <a:endParaRPr lang="en-US" altLang="zh-CN" sz="2500" dirty="0" smtClean="0">
              <a:ea typeface="宋体" panose="02010600030101010101" pitchFamily="2" charset="-122"/>
            </a:endParaRPr>
          </a:p>
          <a:p>
            <a:pPr eaLnBrk="1" hangingPunct="1">
              <a:lnSpc>
                <a:spcPct val="80000"/>
              </a:lnSpc>
            </a:pPr>
            <a:endParaRPr lang="en-US" altLang="zh-CN" sz="2500" dirty="0" smtClean="0">
              <a:ea typeface="宋体" panose="02010600030101010101" pitchFamily="2" charset="-122"/>
            </a:endParaRPr>
          </a:p>
          <a:p>
            <a:pPr eaLnBrk="1" hangingPunct="1">
              <a:lnSpc>
                <a:spcPct val="80000"/>
              </a:lnSpc>
            </a:pPr>
            <a:r>
              <a:rPr lang="en-US" altLang="zh-CN" sz="2500" dirty="0" smtClean="0">
                <a:ea typeface="宋体" panose="02010600030101010101" pitchFamily="2" charset="-122"/>
              </a:rPr>
              <a:t>They both the students of </a:t>
            </a:r>
            <a:r>
              <a:rPr lang="en-US" altLang="zh-CN" sz="2500" dirty="0" err="1" smtClean="0">
                <a:ea typeface="宋体" panose="02010600030101010101" pitchFamily="2" charset="-122"/>
              </a:rPr>
              <a:t>Xunzi</a:t>
            </a:r>
            <a:r>
              <a:rPr lang="en-US" altLang="zh-CN" sz="2500" dirty="0" smtClean="0">
                <a:ea typeface="宋体" panose="02010600030101010101" pitchFamily="2" charset="-122"/>
              </a:rPr>
              <a:t>, One of three most important Figure in the formation stage of Confucianism </a:t>
            </a:r>
            <a:endParaRPr lang="en-GB" altLang="en-US" sz="2500" dirty="0" smtClean="0"/>
          </a:p>
        </p:txBody>
      </p:sp>
    </p:spTree>
    <p:extLst>
      <p:ext uri="{BB962C8B-B14F-4D97-AF65-F5344CB8AC3E}">
        <p14:creationId xmlns:p14="http://schemas.microsoft.com/office/powerpoint/2010/main" val="403943913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370013" y="1143000"/>
            <a:ext cx="6402387" cy="685800"/>
          </a:xfrm>
        </p:spPr>
        <p:txBody>
          <a:bodyPr>
            <a:normAutofit fontScale="90000"/>
          </a:bodyPr>
          <a:lstStyle/>
          <a:p>
            <a:pPr eaLnBrk="1" hangingPunct="1"/>
            <a:r>
              <a:rPr lang="en-GB" altLang="en-US" sz="2400" b="1" dirty="0" smtClean="0"/>
              <a:t>The Victory of Confucianism and </a:t>
            </a:r>
            <a:r>
              <a:rPr lang="en-GB" altLang="zh-CN" sz="2400" b="1" dirty="0" smtClean="0">
                <a:ea typeface="宋体" panose="02010600030101010101" pitchFamily="2" charset="-122"/>
              </a:rPr>
              <a:t>I</a:t>
            </a:r>
            <a:r>
              <a:rPr lang="en-GB" altLang="en-US" sz="2400" b="1" dirty="0" smtClean="0"/>
              <a:t>ts Syncretism </a:t>
            </a:r>
          </a:p>
        </p:txBody>
      </p:sp>
      <p:sp>
        <p:nvSpPr>
          <p:cNvPr id="22531" name="Rectangle 3"/>
          <p:cNvSpPr>
            <a:spLocks noGrp="1" noChangeArrowheads="1"/>
          </p:cNvSpPr>
          <p:nvPr>
            <p:ph type="body" idx="1"/>
          </p:nvPr>
        </p:nvSpPr>
        <p:spPr>
          <a:xfrm>
            <a:off x="762000" y="1905000"/>
            <a:ext cx="7696200" cy="3733800"/>
          </a:xfrm>
        </p:spPr>
        <p:txBody>
          <a:bodyPr>
            <a:normAutofit lnSpcReduction="10000"/>
          </a:bodyPr>
          <a:lstStyle/>
          <a:p>
            <a:pPr eaLnBrk="1" hangingPunct="1">
              <a:lnSpc>
                <a:spcPct val="80000"/>
              </a:lnSpc>
            </a:pPr>
            <a:r>
              <a:rPr lang="en-GB" altLang="en-US" sz="2100" smtClean="0"/>
              <a:t>Confucianism suffered greatly during the short-lived Qin Dynasty. </a:t>
            </a:r>
            <a:endParaRPr lang="en-GB" altLang="zh-CN" sz="2100" smtClean="0">
              <a:ea typeface="宋体" panose="02010600030101010101" pitchFamily="2" charset="-122"/>
            </a:endParaRPr>
          </a:p>
          <a:p>
            <a:pPr eaLnBrk="1" hangingPunct="1">
              <a:lnSpc>
                <a:spcPct val="80000"/>
              </a:lnSpc>
            </a:pPr>
            <a:endParaRPr lang="en-GB" altLang="en-US" sz="2100" dirty="0" smtClean="0"/>
          </a:p>
          <a:p>
            <a:pPr eaLnBrk="1" hangingPunct="1">
              <a:lnSpc>
                <a:spcPct val="80000"/>
              </a:lnSpc>
            </a:pPr>
            <a:r>
              <a:rPr lang="en-GB" altLang="en-US" sz="2100" dirty="0" smtClean="0"/>
              <a:t>With the advent of the Han Dynasty, Confucianism found itself at a turning p</a:t>
            </a:r>
            <a:r>
              <a:rPr lang="en-GB" altLang="zh-CN" sz="2100" dirty="0" smtClean="0">
                <a:ea typeface="宋体" panose="02010600030101010101" pitchFamily="2" charset="-122"/>
              </a:rPr>
              <a:t>o</a:t>
            </a:r>
            <a:r>
              <a:rPr lang="en-GB" altLang="en-US" sz="2100" dirty="0" smtClean="0"/>
              <a:t>int facing new opportunities, challenges and problems. </a:t>
            </a:r>
            <a:endParaRPr lang="en-GB" altLang="zh-CN" sz="2100" dirty="0" smtClean="0">
              <a:ea typeface="宋体" panose="02010600030101010101" pitchFamily="2" charset="-122"/>
            </a:endParaRPr>
          </a:p>
          <a:p>
            <a:pPr eaLnBrk="1" hangingPunct="1">
              <a:lnSpc>
                <a:spcPct val="80000"/>
              </a:lnSpc>
            </a:pPr>
            <a:endParaRPr lang="en-GB" altLang="en-US" sz="2100" dirty="0" smtClean="0"/>
          </a:p>
          <a:p>
            <a:pPr eaLnBrk="1" hangingPunct="1">
              <a:lnSpc>
                <a:spcPct val="80000"/>
              </a:lnSpc>
            </a:pPr>
            <a:r>
              <a:rPr lang="en-GB" altLang="en-US" sz="2100" dirty="0" smtClean="0"/>
              <a:t>Classical Confucianism needed to adapt to this new environment and to change in order to satisfy cultural, social and spiritual needs. </a:t>
            </a:r>
            <a:endParaRPr lang="en-GB" altLang="zh-CN" sz="2100" dirty="0" smtClean="0">
              <a:ea typeface="宋体" panose="02010600030101010101" pitchFamily="2" charset="-122"/>
            </a:endParaRPr>
          </a:p>
          <a:p>
            <a:pPr eaLnBrk="1" hangingPunct="1">
              <a:lnSpc>
                <a:spcPct val="80000"/>
              </a:lnSpc>
            </a:pPr>
            <a:r>
              <a:rPr lang="en-GB" altLang="en-US" sz="2100" dirty="0" smtClean="0"/>
              <a:t>The Han Confucians took these challenges seriously and Confucianism entered a new era. </a:t>
            </a:r>
            <a:endParaRPr lang="en-GB" altLang="zh-CN" sz="2100" dirty="0" smtClean="0">
              <a:ea typeface="宋体" panose="02010600030101010101" pitchFamily="2" charset="-122"/>
            </a:endParaRPr>
          </a:p>
          <a:p>
            <a:pPr eaLnBrk="1" hangingPunct="1">
              <a:lnSpc>
                <a:spcPct val="80000"/>
              </a:lnSpc>
            </a:pPr>
            <a:endParaRPr lang="en-GB" altLang="en-US" sz="2100" dirty="0" smtClean="0"/>
          </a:p>
          <a:p>
            <a:pPr eaLnBrk="1" hangingPunct="1">
              <a:lnSpc>
                <a:spcPct val="80000"/>
              </a:lnSpc>
            </a:pPr>
            <a:r>
              <a:rPr lang="en-GB" altLang="en-US" sz="2100" dirty="0" smtClean="0"/>
              <a:t>Those who could not or did not adapt to the new circumstances were rebuked as ‘despicable Confucians’ (bi </a:t>
            </a:r>
            <a:r>
              <a:rPr lang="en-GB" altLang="en-US" sz="2100" dirty="0" err="1" smtClean="0"/>
              <a:t>ru</a:t>
            </a:r>
            <a:r>
              <a:rPr lang="en-GB" altLang="en-US" sz="2100" dirty="0" smtClean="0"/>
              <a:t>), while those who did it successfully gained a high reputation. </a:t>
            </a:r>
          </a:p>
        </p:txBody>
      </p:sp>
    </p:spTree>
    <p:extLst>
      <p:ext uri="{BB962C8B-B14F-4D97-AF65-F5344CB8AC3E}">
        <p14:creationId xmlns:p14="http://schemas.microsoft.com/office/powerpoint/2010/main" val="161001687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a:bodyPr>
          <a:lstStyle/>
          <a:p>
            <a:pPr eaLnBrk="1" hangingPunct="1"/>
            <a:r>
              <a:rPr lang="en-GB" altLang="zh-CN" sz="1600" b="1" dirty="0" smtClean="0">
                <a:ea typeface="宋体" panose="02010600030101010101" pitchFamily="2" charset="-122"/>
              </a:rPr>
              <a:t>Reasons of the Victory of Confucianism in Han Dynasty</a:t>
            </a:r>
            <a:r>
              <a:rPr lang="en-GB" altLang="zh-CN" sz="1600" dirty="0" smtClean="0">
                <a:ea typeface="宋体" panose="02010600030101010101" pitchFamily="2" charset="-122"/>
              </a:rPr>
              <a:t> </a:t>
            </a:r>
            <a:endParaRPr lang="en-GB" altLang="en-US" sz="1600" dirty="0" smtClean="0"/>
          </a:p>
        </p:txBody>
      </p:sp>
      <p:sp>
        <p:nvSpPr>
          <p:cNvPr id="23555" name="Rectangle 3"/>
          <p:cNvSpPr>
            <a:spLocks noGrp="1" noChangeArrowheads="1"/>
          </p:cNvSpPr>
          <p:nvPr>
            <p:ph type="body" idx="1"/>
          </p:nvPr>
        </p:nvSpPr>
        <p:spPr>
          <a:xfrm>
            <a:off x="1143000" y="2286000"/>
            <a:ext cx="6934200" cy="3352800"/>
          </a:xfrm>
        </p:spPr>
        <p:txBody>
          <a:bodyPr>
            <a:normAutofit fontScale="92500" lnSpcReduction="20000"/>
          </a:bodyPr>
          <a:lstStyle/>
          <a:p>
            <a:pPr eaLnBrk="1" hangingPunct="1">
              <a:lnSpc>
                <a:spcPct val="80000"/>
              </a:lnSpc>
            </a:pPr>
            <a:r>
              <a:rPr lang="en-GB" altLang="en-US" sz="2100" dirty="0" smtClean="0"/>
              <a:t>There were many causes for this final triumph.</a:t>
            </a:r>
            <a:endParaRPr lang="en-GB" altLang="en-US" sz="2100" b="1" dirty="0" smtClean="0"/>
          </a:p>
          <a:p>
            <a:pPr eaLnBrk="1" hangingPunct="1">
              <a:lnSpc>
                <a:spcPct val="80000"/>
              </a:lnSpc>
            </a:pPr>
            <a:endParaRPr lang="en-GB" altLang="en-US" sz="2100" b="1" dirty="0" smtClean="0"/>
          </a:p>
          <a:p>
            <a:pPr eaLnBrk="1" hangingPunct="1">
              <a:lnSpc>
                <a:spcPct val="80000"/>
              </a:lnSpc>
            </a:pPr>
            <a:r>
              <a:rPr lang="en-GB" altLang="en-US" sz="1800" b="1" dirty="0" smtClean="0"/>
              <a:t>One of these</a:t>
            </a:r>
            <a:r>
              <a:rPr lang="en-GB" altLang="en-US" sz="1800" dirty="0" smtClean="0"/>
              <a:t> was certainly that Confucians preserved and reintroduced </a:t>
            </a:r>
            <a:r>
              <a:rPr lang="en-GB" altLang="en-US" sz="1800" dirty="0" smtClean="0">
                <a:solidFill>
                  <a:srgbClr val="FF0000"/>
                </a:solidFill>
              </a:rPr>
              <a:t>religious ritual and court ceremonies</a:t>
            </a:r>
            <a:r>
              <a:rPr lang="en-GB" altLang="en-US" sz="1800" dirty="0" smtClean="0"/>
              <a:t>, which were enjoyed and highly valued by the new rulers. </a:t>
            </a:r>
            <a:endParaRPr lang="en-GB" altLang="zh-CN" sz="1800" dirty="0" smtClean="0">
              <a:ea typeface="宋体" panose="02010600030101010101" pitchFamily="2" charset="-122"/>
            </a:endParaRPr>
          </a:p>
          <a:p>
            <a:pPr eaLnBrk="1" hangingPunct="1">
              <a:lnSpc>
                <a:spcPct val="80000"/>
              </a:lnSpc>
            </a:pPr>
            <a:endParaRPr lang="en-GB" altLang="zh-CN" sz="1800" b="1" dirty="0" smtClean="0">
              <a:ea typeface="宋体" panose="02010600030101010101" pitchFamily="2" charset="-122"/>
            </a:endParaRPr>
          </a:p>
          <a:p>
            <a:pPr eaLnBrk="1" hangingPunct="1">
              <a:lnSpc>
                <a:spcPct val="80000"/>
              </a:lnSpc>
            </a:pPr>
            <a:r>
              <a:rPr lang="en-GB" altLang="zh-CN" sz="1800" b="1" dirty="0" smtClean="0">
                <a:ea typeface="宋体" panose="02010600030101010101" pitchFamily="2" charset="-122"/>
              </a:rPr>
              <a:t>A further reason</a:t>
            </a:r>
            <a:r>
              <a:rPr lang="en-GB" altLang="zh-CN" sz="1800" dirty="0" smtClean="0">
                <a:ea typeface="宋体" panose="02010600030101010101" pitchFamily="2" charset="-122"/>
              </a:rPr>
              <a:t> for the rise of Confucianism was the scholar</a:t>
            </a:r>
            <a:r>
              <a:rPr lang="en-GB" altLang="zh-CN" sz="1800" dirty="0" smtClean="0">
                <a:latin typeface="Arial" panose="020B0604020202020204" pitchFamily="34" charset="0"/>
                <a:ea typeface="宋体" panose="02010600030101010101" pitchFamily="2" charset="-122"/>
              </a:rPr>
              <a:t>’</a:t>
            </a:r>
            <a:r>
              <a:rPr lang="en-GB" altLang="zh-CN" sz="1800" dirty="0" smtClean="0">
                <a:ea typeface="宋体" panose="02010600030101010101" pitchFamily="2" charset="-122"/>
              </a:rPr>
              <a:t>s knowledge of the </a:t>
            </a:r>
            <a:r>
              <a:rPr lang="en-GB" altLang="zh-CN" sz="1800" dirty="0" smtClean="0">
                <a:solidFill>
                  <a:srgbClr val="FF0000"/>
                </a:solidFill>
                <a:ea typeface="宋体" panose="02010600030101010101" pitchFamily="2" charset="-122"/>
              </a:rPr>
              <a:t>skills necessary for state administration</a:t>
            </a:r>
            <a:r>
              <a:rPr lang="en-GB" altLang="zh-CN" sz="1800" dirty="0" smtClean="0">
                <a:ea typeface="宋体" panose="02010600030101010101" pitchFamily="2" charset="-122"/>
              </a:rPr>
              <a:t>. </a:t>
            </a:r>
          </a:p>
          <a:p>
            <a:pPr eaLnBrk="1" hangingPunct="1">
              <a:lnSpc>
                <a:spcPct val="80000"/>
              </a:lnSpc>
            </a:pPr>
            <a:endParaRPr lang="en-GB" altLang="zh-CN" sz="1800" dirty="0" smtClean="0">
              <a:ea typeface="宋体" panose="02010600030101010101" pitchFamily="2" charset="-122"/>
            </a:endParaRPr>
          </a:p>
          <a:p>
            <a:pPr eaLnBrk="1" hangingPunct="1">
              <a:lnSpc>
                <a:spcPct val="80000"/>
              </a:lnSpc>
            </a:pPr>
            <a:r>
              <a:rPr lang="en-GB" altLang="zh-CN" sz="1800" dirty="0" smtClean="0">
                <a:ea typeface="宋体" panose="02010600030101010101" pitchFamily="2" charset="-122"/>
              </a:rPr>
              <a:t>The founder of the Han Dynasty (</a:t>
            </a:r>
            <a:r>
              <a:rPr lang="en-GB" altLang="zh-CN" sz="1800" dirty="0" err="1" smtClean="0">
                <a:ea typeface="宋体" panose="02010600030101010101" pitchFamily="2" charset="-122"/>
              </a:rPr>
              <a:t>Gaozu</a:t>
            </a:r>
            <a:r>
              <a:rPr lang="en-GB" altLang="zh-CN" sz="1800" dirty="0" smtClean="0">
                <a:ea typeface="宋体" panose="02010600030101010101" pitchFamily="2" charset="-122"/>
              </a:rPr>
              <a:t>, r.206-195BCE) was not greatly in favour of Confucianism, yet he appeared to have been impressed by some of the advice he received from Confucian scholars </a:t>
            </a:r>
          </a:p>
          <a:p>
            <a:pPr eaLnBrk="1" hangingPunct="1">
              <a:lnSpc>
                <a:spcPct val="80000"/>
              </a:lnSpc>
            </a:pPr>
            <a:endParaRPr lang="en-GB" altLang="en-US" sz="1800" dirty="0" smtClean="0"/>
          </a:p>
          <a:p>
            <a:pPr eaLnBrk="1" hangingPunct="1">
              <a:lnSpc>
                <a:spcPct val="80000"/>
              </a:lnSpc>
            </a:pPr>
            <a:r>
              <a:rPr lang="en-GB" altLang="en-US" sz="1800" dirty="0" smtClean="0"/>
              <a:t>Thus, Confucianism, with its </a:t>
            </a:r>
            <a:r>
              <a:rPr lang="en-GB" altLang="en-US" sz="1800" b="1" dirty="0" smtClean="0"/>
              <a:t>knowledge of ceremonies</a:t>
            </a:r>
            <a:r>
              <a:rPr lang="en-GB" altLang="en-US" sz="1800" dirty="0" smtClean="0"/>
              <a:t> alongside its </a:t>
            </a:r>
            <a:r>
              <a:rPr lang="en-GB" altLang="en-US" sz="1800" b="1" dirty="0" smtClean="0"/>
              <a:t>understanding of the needs for state administration</a:t>
            </a:r>
            <a:r>
              <a:rPr lang="en-GB" altLang="en-US" sz="1800" dirty="0" smtClean="0"/>
              <a:t>, proved itself to be a strong candidate to provide the new minders of the Empire with the </a:t>
            </a:r>
            <a:r>
              <a:rPr lang="en-GB" altLang="en-US" sz="1800" b="1" dirty="0" smtClean="0"/>
              <a:t>skills necessary to manage the state. </a:t>
            </a:r>
          </a:p>
        </p:txBody>
      </p:sp>
    </p:spTree>
    <p:extLst>
      <p:ext uri="{BB962C8B-B14F-4D97-AF65-F5344CB8AC3E}">
        <p14:creationId xmlns:p14="http://schemas.microsoft.com/office/powerpoint/2010/main" val="391876871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normAutofit fontScale="90000"/>
          </a:bodyPr>
          <a:lstStyle/>
          <a:p>
            <a:pPr eaLnBrk="1" hangingPunct="1"/>
            <a:r>
              <a:rPr lang="en-GB" altLang="zh-CN" sz="2800" b="1" smtClean="0">
                <a:ea typeface="宋体" panose="02010600030101010101" pitchFamily="2" charset="-122"/>
              </a:rPr>
              <a:t>The First Battle:</a:t>
            </a:r>
            <a:r>
              <a:rPr lang="en-GB" altLang="zh-CN" sz="2800" smtClean="0">
                <a:ea typeface="宋体" panose="02010600030101010101" pitchFamily="2" charset="-122"/>
              </a:rPr>
              <a:t> Win against the Legalists </a:t>
            </a:r>
            <a:endParaRPr lang="en-GB" altLang="en-US" sz="2800" smtClean="0"/>
          </a:p>
        </p:txBody>
      </p:sp>
      <p:sp>
        <p:nvSpPr>
          <p:cNvPr id="24579" name="Rectangle 3"/>
          <p:cNvSpPr>
            <a:spLocks noGrp="1" noChangeArrowheads="1"/>
          </p:cNvSpPr>
          <p:nvPr>
            <p:ph type="body" idx="1"/>
          </p:nvPr>
        </p:nvSpPr>
        <p:spPr>
          <a:xfrm>
            <a:off x="838200" y="2057400"/>
            <a:ext cx="7543800" cy="3657600"/>
          </a:xfrm>
        </p:spPr>
        <p:txBody>
          <a:bodyPr>
            <a:normAutofit fontScale="92500" lnSpcReduction="10000"/>
          </a:bodyPr>
          <a:lstStyle/>
          <a:p>
            <a:pPr eaLnBrk="1" hangingPunct="1">
              <a:lnSpc>
                <a:spcPct val="90000"/>
              </a:lnSpc>
            </a:pPr>
            <a:r>
              <a:rPr lang="en-GB" altLang="en-US" sz="2100" dirty="0" smtClean="0"/>
              <a:t>The Qin Dynasty adopted Legalism, and under the guidance of Legalist policies the state of Qin consolidated its power and by 221 BCE has subdued all the warring parties, thus unifying China. </a:t>
            </a:r>
            <a:endParaRPr lang="en-GB" altLang="zh-CN" sz="2100" dirty="0" smtClean="0">
              <a:ea typeface="宋体" panose="02010600030101010101" pitchFamily="2" charset="-122"/>
            </a:endParaRPr>
          </a:p>
          <a:p>
            <a:pPr eaLnBrk="1" hangingPunct="1">
              <a:lnSpc>
                <a:spcPct val="90000"/>
              </a:lnSpc>
            </a:pPr>
            <a:endParaRPr lang="en-GB" altLang="en-US" sz="2100" dirty="0" smtClean="0"/>
          </a:p>
          <a:p>
            <a:pPr eaLnBrk="1" hangingPunct="1">
              <a:lnSpc>
                <a:spcPct val="90000"/>
              </a:lnSpc>
            </a:pPr>
            <a:r>
              <a:rPr lang="en-GB" altLang="en-US" sz="2100" dirty="0" smtClean="0"/>
              <a:t>It ruled this vast land by imposing harsh penal laws and ruthlessly putting down rebellions. </a:t>
            </a:r>
          </a:p>
          <a:p>
            <a:pPr eaLnBrk="1" hangingPunct="1">
              <a:lnSpc>
                <a:spcPct val="90000"/>
              </a:lnSpc>
            </a:pPr>
            <a:endParaRPr lang="en-GB" altLang="en-US" sz="2100" dirty="0" smtClean="0"/>
          </a:p>
          <a:p>
            <a:pPr eaLnBrk="1" hangingPunct="1">
              <a:lnSpc>
                <a:spcPct val="90000"/>
              </a:lnSpc>
            </a:pPr>
            <a:r>
              <a:rPr lang="en-GB" altLang="en-US" sz="2100" dirty="0" smtClean="0"/>
              <a:t>Confucians argued that history thus demonstrated that while Legalism was useful in a time of war, it was unsuitable as the basis of a permanent government; </a:t>
            </a:r>
          </a:p>
          <a:p>
            <a:pPr eaLnBrk="1" hangingPunct="1">
              <a:lnSpc>
                <a:spcPct val="90000"/>
              </a:lnSpc>
            </a:pPr>
            <a:endParaRPr lang="en-GB" altLang="en-US" sz="2100" dirty="0" smtClean="0"/>
          </a:p>
          <a:p>
            <a:pPr eaLnBrk="1" hangingPunct="1">
              <a:lnSpc>
                <a:spcPct val="90000"/>
              </a:lnSpc>
            </a:pPr>
            <a:r>
              <a:rPr lang="en-GB" altLang="en-US" sz="2100" dirty="0" smtClean="0"/>
              <a:t>and that if the Han rulers were not about to make the same mistake, an alternative to Legalism was imperative. </a:t>
            </a:r>
          </a:p>
        </p:txBody>
      </p:sp>
    </p:spTree>
    <p:extLst>
      <p:ext uri="{BB962C8B-B14F-4D97-AF65-F5344CB8AC3E}">
        <p14:creationId xmlns:p14="http://schemas.microsoft.com/office/powerpoint/2010/main" val="240702497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1370013" y="914400"/>
            <a:ext cx="6554787" cy="990600"/>
          </a:xfrm>
        </p:spPr>
        <p:txBody>
          <a:bodyPr/>
          <a:lstStyle/>
          <a:p>
            <a:pPr eaLnBrk="1" hangingPunct="1"/>
            <a:r>
              <a:rPr lang="en-GB" altLang="zh-CN" sz="2400" b="1" dirty="0" smtClean="0">
                <a:ea typeface="宋体" panose="02010600030101010101" pitchFamily="2" charset="-122"/>
              </a:rPr>
              <a:t>The Second Battle:</a:t>
            </a:r>
            <a:r>
              <a:rPr lang="en-GB" altLang="zh-CN" sz="2400" dirty="0" smtClean="0">
                <a:ea typeface="宋体" panose="02010600030101010101" pitchFamily="2" charset="-122"/>
              </a:rPr>
              <a:t> Against Daoist Doctrines </a:t>
            </a:r>
            <a:endParaRPr lang="en-GB" altLang="en-US" sz="2400" dirty="0" smtClean="0"/>
          </a:p>
        </p:txBody>
      </p:sp>
      <p:sp>
        <p:nvSpPr>
          <p:cNvPr id="25603" name="Rectangle 3"/>
          <p:cNvSpPr>
            <a:spLocks noGrp="1" noChangeArrowheads="1"/>
          </p:cNvSpPr>
          <p:nvPr>
            <p:ph type="body" idx="1"/>
          </p:nvPr>
        </p:nvSpPr>
        <p:spPr>
          <a:xfrm>
            <a:off x="762000" y="2209800"/>
            <a:ext cx="7391400" cy="3352800"/>
          </a:xfrm>
        </p:spPr>
        <p:txBody>
          <a:bodyPr>
            <a:normAutofit fontScale="92500" lnSpcReduction="20000"/>
          </a:bodyPr>
          <a:lstStyle/>
          <a:p>
            <a:pPr eaLnBrk="1" hangingPunct="1">
              <a:lnSpc>
                <a:spcPct val="80000"/>
              </a:lnSpc>
            </a:pPr>
            <a:r>
              <a:rPr lang="en-GB" altLang="zh-CN" sz="2400" dirty="0" smtClean="0">
                <a:ea typeface="宋体" panose="02010600030101010101" pitchFamily="2" charset="-122"/>
              </a:rPr>
              <a:t>The early Han emperors took heed of the failure of the Qin and initially favoured a </a:t>
            </a:r>
            <a:r>
              <a:rPr lang="en-GB" altLang="zh-CN" sz="2400" dirty="0" smtClean="0">
                <a:latin typeface="Arial" panose="020B0604020202020204" pitchFamily="34" charset="0"/>
                <a:ea typeface="宋体" panose="02010600030101010101" pitchFamily="2" charset="-122"/>
              </a:rPr>
              <a:t>‘</a:t>
            </a:r>
            <a:r>
              <a:rPr lang="en-GB" altLang="zh-CN" sz="2400" dirty="0" smtClean="0">
                <a:ea typeface="宋体" panose="02010600030101010101" pitchFamily="2" charset="-122"/>
              </a:rPr>
              <a:t>naturalistic and liberal</a:t>
            </a:r>
            <a:r>
              <a:rPr lang="en-GB" altLang="zh-CN" sz="2400" dirty="0" smtClean="0">
                <a:latin typeface="Arial" panose="020B0604020202020204" pitchFamily="34" charset="0"/>
                <a:ea typeface="宋体" panose="02010600030101010101" pitchFamily="2" charset="-122"/>
              </a:rPr>
              <a:t>’</a:t>
            </a:r>
            <a:r>
              <a:rPr lang="en-GB" altLang="zh-CN" sz="2400" dirty="0" smtClean="0">
                <a:ea typeface="宋体" panose="02010600030101010101" pitchFamily="2" charset="-122"/>
              </a:rPr>
              <a:t> ideology provided by the doctrines of Huang (the Yellow Emperor) and Lao (Laozi). </a:t>
            </a:r>
          </a:p>
          <a:p>
            <a:pPr eaLnBrk="1" hangingPunct="1">
              <a:lnSpc>
                <a:spcPct val="80000"/>
              </a:lnSpc>
            </a:pPr>
            <a:endParaRPr lang="en-GB" altLang="en-US" sz="2000" dirty="0" smtClean="0"/>
          </a:p>
          <a:p>
            <a:pPr eaLnBrk="1" hangingPunct="1">
              <a:lnSpc>
                <a:spcPct val="80000"/>
              </a:lnSpc>
            </a:pPr>
            <a:r>
              <a:rPr lang="en-GB" altLang="en-US" sz="2000" dirty="0" smtClean="0"/>
              <a:t>Huang-Lao were believed to proposed little or no governmental interference. As a result, the economy began to recover and the state was becoming richer. </a:t>
            </a:r>
            <a:endParaRPr lang="en-GB" altLang="zh-CN" sz="2000" dirty="0" smtClean="0">
              <a:ea typeface="宋体" panose="02010600030101010101" pitchFamily="2" charset="-122"/>
            </a:endParaRPr>
          </a:p>
          <a:p>
            <a:pPr eaLnBrk="1" hangingPunct="1">
              <a:lnSpc>
                <a:spcPct val="80000"/>
              </a:lnSpc>
            </a:pPr>
            <a:endParaRPr lang="en-GB" altLang="en-US" sz="2000" dirty="0" smtClean="0"/>
          </a:p>
          <a:p>
            <a:pPr eaLnBrk="1" hangingPunct="1">
              <a:lnSpc>
                <a:spcPct val="80000"/>
              </a:lnSpc>
            </a:pPr>
            <a:r>
              <a:rPr lang="en-GB" altLang="en-US" sz="2400" dirty="0" smtClean="0"/>
              <a:t>However, there was a fundamental weakness in the Huang-Lao doctrine which diametrically opposed Legalistic extremes with individualism. </a:t>
            </a:r>
            <a:endParaRPr lang="en-GB" altLang="zh-CN" sz="2400" dirty="0" smtClean="0">
              <a:ea typeface="宋体" panose="02010600030101010101" pitchFamily="2" charset="-122"/>
            </a:endParaRPr>
          </a:p>
          <a:p>
            <a:pPr eaLnBrk="1" hangingPunct="1">
              <a:lnSpc>
                <a:spcPct val="80000"/>
              </a:lnSpc>
            </a:pPr>
            <a:r>
              <a:rPr lang="en-GB" altLang="en-US" sz="2400" dirty="0" smtClean="0"/>
              <a:t>Such a doctrine could not satisfy the needs of a strong and growing empire, and failed to provide any coherent administrative policies</a:t>
            </a:r>
            <a:r>
              <a:rPr lang="en-GB" altLang="en-US" sz="2100" dirty="0" smtClean="0"/>
              <a:t>. </a:t>
            </a:r>
          </a:p>
        </p:txBody>
      </p:sp>
    </p:spTree>
    <p:extLst>
      <p:ext uri="{BB962C8B-B14F-4D97-AF65-F5344CB8AC3E}">
        <p14:creationId xmlns:p14="http://schemas.microsoft.com/office/powerpoint/2010/main" val="221935606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1370013" y="1066800"/>
            <a:ext cx="6554787" cy="914400"/>
          </a:xfrm>
        </p:spPr>
        <p:txBody>
          <a:bodyPr/>
          <a:lstStyle/>
          <a:p>
            <a:pPr eaLnBrk="1" hangingPunct="1"/>
            <a:r>
              <a:rPr lang="en-GB" altLang="zh-CN" sz="2400" b="1" dirty="0" smtClean="0">
                <a:ea typeface="宋体" panose="02010600030101010101" pitchFamily="2" charset="-122"/>
              </a:rPr>
              <a:t>Confucianism: The Best Option of the Time</a:t>
            </a:r>
            <a:r>
              <a:rPr lang="en-GB" altLang="zh-CN" sz="2400" dirty="0" smtClean="0">
                <a:ea typeface="宋体" panose="02010600030101010101" pitchFamily="2" charset="-122"/>
              </a:rPr>
              <a:t> 1</a:t>
            </a:r>
            <a:endParaRPr lang="en-GB" altLang="en-US" sz="2400" dirty="0" smtClean="0"/>
          </a:p>
        </p:txBody>
      </p:sp>
      <p:sp>
        <p:nvSpPr>
          <p:cNvPr id="26627" name="Rectangle 3"/>
          <p:cNvSpPr>
            <a:spLocks noGrp="1" noChangeArrowheads="1"/>
          </p:cNvSpPr>
          <p:nvPr>
            <p:ph type="body" idx="1"/>
          </p:nvPr>
        </p:nvSpPr>
        <p:spPr>
          <a:xfrm>
            <a:off x="1370013" y="2133600"/>
            <a:ext cx="6707187" cy="3505200"/>
          </a:xfrm>
        </p:spPr>
        <p:txBody>
          <a:bodyPr/>
          <a:lstStyle/>
          <a:p>
            <a:pPr eaLnBrk="1" hangingPunct="1">
              <a:lnSpc>
                <a:spcPct val="80000"/>
              </a:lnSpc>
            </a:pPr>
            <a:r>
              <a:rPr lang="en-GB" altLang="en-US" sz="2500" dirty="0" smtClean="0"/>
              <a:t>Anew form of Confucianism took shape in the flow of eclecticism and inclusiveness.</a:t>
            </a:r>
            <a:endParaRPr lang="en-GB" altLang="zh-CN" sz="2500" dirty="0" smtClean="0">
              <a:ea typeface="宋体" panose="02010600030101010101" pitchFamily="2" charset="-122"/>
            </a:endParaRPr>
          </a:p>
          <a:p>
            <a:pPr eaLnBrk="1" hangingPunct="1">
              <a:lnSpc>
                <a:spcPct val="80000"/>
              </a:lnSpc>
            </a:pPr>
            <a:endParaRPr lang="en-GB" altLang="en-US" sz="2000" dirty="0" smtClean="0"/>
          </a:p>
          <a:p>
            <a:pPr eaLnBrk="1" hangingPunct="1">
              <a:lnSpc>
                <a:spcPct val="80000"/>
              </a:lnSpc>
            </a:pPr>
            <a:r>
              <a:rPr lang="en-GB" altLang="en-US" sz="2000" dirty="0" smtClean="0"/>
              <a:t>It accepted the cosmic view of the Yin-Yang School and partly adopted the Daoist view of life. </a:t>
            </a:r>
            <a:endParaRPr lang="en-GB" altLang="zh-CN" sz="2000" dirty="0" smtClean="0">
              <a:ea typeface="宋体" panose="02010600030101010101" pitchFamily="2" charset="-122"/>
            </a:endParaRPr>
          </a:p>
          <a:p>
            <a:pPr eaLnBrk="1" hangingPunct="1">
              <a:lnSpc>
                <a:spcPct val="80000"/>
              </a:lnSpc>
            </a:pPr>
            <a:endParaRPr lang="en-GB" altLang="en-US" sz="2000" dirty="0" smtClean="0"/>
          </a:p>
          <a:p>
            <a:pPr eaLnBrk="1" hangingPunct="1">
              <a:lnSpc>
                <a:spcPct val="80000"/>
              </a:lnSpc>
            </a:pPr>
            <a:r>
              <a:rPr lang="en-GB" altLang="en-US" sz="2000" dirty="0" smtClean="0"/>
              <a:t>It made some use of Legalism policies to strengthen the power of the rulers and took advantage of the Five Elements theory to explain the cyclical nature of history and the change of dynasties. </a:t>
            </a:r>
            <a:endParaRPr lang="en-GB" altLang="zh-CN" sz="2000" dirty="0" smtClean="0">
              <a:ea typeface="宋体" panose="02010600030101010101" pitchFamily="2" charset="-122"/>
            </a:endParaRPr>
          </a:p>
          <a:p>
            <a:pPr eaLnBrk="1" hangingPunct="1">
              <a:lnSpc>
                <a:spcPct val="80000"/>
              </a:lnSpc>
            </a:pPr>
            <a:endParaRPr lang="en-GB" altLang="en-US" sz="2000" dirty="0" smtClean="0"/>
          </a:p>
          <a:p>
            <a:pPr eaLnBrk="1" hangingPunct="1">
              <a:lnSpc>
                <a:spcPct val="80000"/>
              </a:lnSpc>
            </a:pPr>
            <a:r>
              <a:rPr lang="en-GB" altLang="en-US" sz="2000" dirty="0" smtClean="0"/>
              <a:t>What emerged was an eclectic Confucianism which appealed to all levels of Han society and which met approval from its rulers.</a:t>
            </a:r>
            <a:endParaRPr lang="en-GB" altLang="zh-CN" sz="2000" dirty="0" smtClean="0">
              <a:ea typeface="宋体" panose="02010600030101010101" pitchFamily="2" charset="-122"/>
            </a:endParaRPr>
          </a:p>
        </p:txBody>
      </p:sp>
    </p:spTree>
    <p:extLst>
      <p:ext uri="{BB962C8B-B14F-4D97-AF65-F5344CB8AC3E}">
        <p14:creationId xmlns:p14="http://schemas.microsoft.com/office/powerpoint/2010/main" val="258743496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rmAutofit fontScale="90000"/>
          </a:bodyPr>
          <a:lstStyle/>
          <a:p>
            <a:pPr eaLnBrk="1" hangingPunct="1"/>
            <a:r>
              <a:rPr lang="en-GB" altLang="zh-CN" sz="2400" b="1" smtClean="0">
                <a:ea typeface="宋体" panose="02010600030101010101" pitchFamily="2" charset="-122"/>
              </a:rPr>
              <a:t>Confucianism: The Best Option of the Time 2</a:t>
            </a:r>
            <a:endParaRPr lang="en-GB" altLang="en-US" sz="2400" b="1" smtClean="0">
              <a:ea typeface="宋体" panose="02010600030101010101" pitchFamily="2" charset="-122"/>
            </a:endParaRPr>
          </a:p>
        </p:txBody>
      </p:sp>
      <p:sp>
        <p:nvSpPr>
          <p:cNvPr id="27651" name="Rectangle 3"/>
          <p:cNvSpPr>
            <a:spLocks noGrp="1" noChangeArrowheads="1"/>
          </p:cNvSpPr>
          <p:nvPr>
            <p:ph type="body" idx="1"/>
          </p:nvPr>
        </p:nvSpPr>
        <p:spPr>
          <a:xfrm>
            <a:off x="1066800" y="2133600"/>
            <a:ext cx="7010400" cy="3505200"/>
          </a:xfrm>
        </p:spPr>
        <p:txBody>
          <a:bodyPr>
            <a:normAutofit lnSpcReduction="10000"/>
          </a:bodyPr>
          <a:lstStyle/>
          <a:p>
            <a:pPr eaLnBrk="1" hangingPunct="1">
              <a:lnSpc>
                <a:spcPct val="90000"/>
              </a:lnSpc>
            </a:pPr>
            <a:r>
              <a:rPr lang="en-GB" altLang="en-US" sz="2100" dirty="0" smtClean="0"/>
              <a:t>Thus, the Confucians of the Han on the one hand were open and flexible, syncretic and inclusive, and on the other they retained power from unifying the thought by controlling and containing other doctrines. </a:t>
            </a:r>
          </a:p>
          <a:p>
            <a:pPr eaLnBrk="1" hangingPunct="1">
              <a:lnSpc>
                <a:spcPct val="90000"/>
              </a:lnSpc>
            </a:pPr>
            <a:endParaRPr lang="en-GB" altLang="zh-CN" sz="2100" dirty="0" smtClean="0">
              <a:ea typeface="宋体" panose="02010600030101010101" pitchFamily="2" charset="-122"/>
            </a:endParaRPr>
          </a:p>
          <a:p>
            <a:pPr eaLnBrk="1" hangingPunct="1">
              <a:lnSpc>
                <a:spcPct val="90000"/>
              </a:lnSpc>
            </a:pPr>
            <a:r>
              <a:rPr lang="en-GB" altLang="en-US" sz="2100" dirty="0" smtClean="0"/>
              <a:t>Together these two dimensions contributed to the success of Confucianism. </a:t>
            </a:r>
            <a:endParaRPr lang="en-GB" altLang="zh-CN" sz="2100" dirty="0" smtClean="0">
              <a:ea typeface="宋体" panose="02010600030101010101" pitchFamily="2" charset="-122"/>
            </a:endParaRPr>
          </a:p>
          <a:p>
            <a:pPr eaLnBrk="1" hangingPunct="1">
              <a:lnSpc>
                <a:spcPct val="90000"/>
              </a:lnSpc>
            </a:pPr>
            <a:endParaRPr lang="en-GB" altLang="zh-CN" sz="2100" dirty="0" smtClean="0">
              <a:ea typeface="宋体" panose="02010600030101010101" pitchFamily="2" charset="-122"/>
            </a:endParaRPr>
          </a:p>
          <a:p>
            <a:pPr eaLnBrk="1" hangingPunct="1">
              <a:lnSpc>
                <a:spcPct val="90000"/>
              </a:lnSpc>
            </a:pPr>
            <a:r>
              <a:rPr lang="en-GB" altLang="en-US" sz="2100" dirty="0" smtClean="0"/>
              <a:t>Emperor Wu (r.140-87BCE) took the final step and established the Confucian classics as the state orthodoxy and the worship of Confucius as the state cult. </a:t>
            </a:r>
          </a:p>
          <a:p>
            <a:pPr eaLnBrk="1" hangingPunct="1">
              <a:lnSpc>
                <a:spcPct val="90000"/>
              </a:lnSpc>
            </a:pPr>
            <a:endParaRPr lang="en-GB" altLang="en-US" sz="2100" dirty="0" smtClean="0"/>
          </a:p>
        </p:txBody>
      </p:sp>
    </p:spTree>
    <p:extLst>
      <p:ext uri="{BB962C8B-B14F-4D97-AF65-F5344CB8AC3E}">
        <p14:creationId xmlns:p14="http://schemas.microsoft.com/office/powerpoint/2010/main" val="289920729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rmAutofit/>
          </a:bodyPr>
          <a:lstStyle/>
          <a:p>
            <a:pPr eaLnBrk="1" hangingPunct="1"/>
            <a:r>
              <a:rPr lang="en-US" altLang="zh-CN" sz="1800" dirty="0" smtClean="0">
                <a:ea typeface="宋体" panose="02010600030101010101" pitchFamily="2" charset="-122"/>
              </a:rPr>
              <a:t>Why Could Confucianism be a S</a:t>
            </a:r>
            <a:r>
              <a:rPr lang="en-GB" altLang="en-US" sz="1800" dirty="0" err="1" smtClean="0"/>
              <a:t>yncretic</a:t>
            </a:r>
            <a:r>
              <a:rPr lang="en-GB" altLang="en-US" sz="1800" dirty="0" smtClean="0"/>
              <a:t> and </a:t>
            </a:r>
            <a:r>
              <a:rPr lang="en-GB" altLang="zh-CN" sz="1800" dirty="0" smtClean="0">
                <a:ea typeface="宋体" panose="02010600030101010101" pitchFamily="2" charset="-122"/>
              </a:rPr>
              <a:t>I</a:t>
            </a:r>
            <a:r>
              <a:rPr lang="en-GB" altLang="en-US" sz="1800" dirty="0" smtClean="0"/>
              <a:t>nclusive</a:t>
            </a:r>
            <a:r>
              <a:rPr lang="en-GB" altLang="zh-CN" sz="1800" dirty="0" smtClean="0">
                <a:ea typeface="宋体" panose="02010600030101010101" pitchFamily="2" charset="-122"/>
              </a:rPr>
              <a:t> </a:t>
            </a:r>
            <a:r>
              <a:rPr lang="en-US" altLang="zh-CN" sz="1800" dirty="0" smtClean="0">
                <a:ea typeface="宋体" panose="02010600030101010101" pitchFamily="2" charset="-122"/>
              </a:rPr>
              <a:t>Tradition?</a:t>
            </a:r>
            <a:endParaRPr lang="en-GB" altLang="en-US" sz="1800" dirty="0" smtClean="0"/>
          </a:p>
        </p:txBody>
      </p:sp>
      <p:sp>
        <p:nvSpPr>
          <p:cNvPr id="28675" name="Rectangle 3"/>
          <p:cNvSpPr>
            <a:spLocks noGrp="1" noChangeArrowheads="1"/>
          </p:cNvSpPr>
          <p:nvPr>
            <p:ph type="body" idx="1"/>
          </p:nvPr>
        </p:nvSpPr>
        <p:spPr>
          <a:xfrm>
            <a:off x="838201" y="2286000"/>
            <a:ext cx="7315200" cy="3505200"/>
          </a:xfrm>
        </p:spPr>
        <p:txBody>
          <a:bodyPr>
            <a:normAutofit lnSpcReduction="10000"/>
          </a:bodyPr>
          <a:lstStyle/>
          <a:p>
            <a:pPr eaLnBrk="1" hangingPunct="1">
              <a:lnSpc>
                <a:spcPct val="80000"/>
              </a:lnSpc>
            </a:pPr>
            <a:r>
              <a:rPr lang="en-GB" altLang="zh-CN" sz="2500" dirty="0" smtClean="0">
                <a:ea typeface="宋体" panose="02010600030101010101" pitchFamily="2" charset="-122"/>
              </a:rPr>
              <a:t>The Doctrine of the Mean:</a:t>
            </a:r>
            <a:r>
              <a:rPr lang="en-GB" altLang="en-US" sz="2500" dirty="0" smtClean="0"/>
              <a:t/>
            </a:r>
            <a:br>
              <a:rPr lang="en-GB" altLang="en-US" sz="2500" dirty="0" smtClean="0"/>
            </a:br>
            <a:endParaRPr lang="en-GB" altLang="zh-CN" sz="2500" dirty="0" smtClean="0">
              <a:ea typeface="宋体" panose="02010600030101010101" pitchFamily="2" charset="-122"/>
            </a:endParaRPr>
          </a:p>
          <a:p>
            <a:pPr eaLnBrk="1" hangingPunct="1">
              <a:lnSpc>
                <a:spcPct val="80000"/>
              </a:lnSpc>
            </a:pPr>
            <a:r>
              <a:rPr lang="en-GB" altLang="en-US" sz="2500" dirty="0" smtClean="0"/>
              <a:t>The Master said: "Perfect is the virtue which is according to the Mean! Rare have they long been among the people, who practise it.!"</a:t>
            </a:r>
            <a:br>
              <a:rPr lang="en-GB" altLang="en-US" sz="2500" dirty="0" smtClean="0"/>
            </a:br>
            <a:endParaRPr lang="en-GB" altLang="zh-CN" sz="2500" dirty="0" smtClean="0">
              <a:ea typeface="宋体" panose="02010600030101010101" pitchFamily="2" charset="-122"/>
            </a:endParaRPr>
          </a:p>
          <a:p>
            <a:pPr eaLnBrk="1" hangingPunct="1">
              <a:lnSpc>
                <a:spcPct val="80000"/>
              </a:lnSpc>
            </a:pPr>
            <a:r>
              <a:rPr lang="en-GB" altLang="en-US" sz="2500" dirty="0" smtClean="0"/>
              <a:t>The Master said: "I know how it is that the path of the Mean is not walked in: The knowing go beyond it, and the stupid do not come up to it. I know how it is that the path of the Mean is not understood: The men of talents and virtue go beyond it, and the worthless do not come up to it. </a:t>
            </a:r>
          </a:p>
        </p:txBody>
      </p:sp>
    </p:spTree>
    <p:extLst>
      <p:ext uri="{BB962C8B-B14F-4D97-AF65-F5344CB8AC3E}">
        <p14:creationId xmlns:p14="http://schemas.microsoft.com/office/powerpoint/2010/main" val="81004821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371600" y="1295400"/>
            <a:ext cx="6553200" cy="685800"/>
          </a:xfrm>
        </p:spPr>
        <p:txBody>
          <a:bodyPr>
            <a:normAutofit/>
          </a:bodyPr>
          <a:lstStyle/>
          <a:p>
            <a:pPr eaLnBrk="1" hangingPunct="1"/>
            <a:r>
              <a:rPr lang="en-US" altLang="zh-CN" sz="2000" b="1" dirty="0" smtClean="0">
                <a:ea typeface="宋体" panose="02010600030101010101" pitchFamily="2" charset="-122"/>
              </a:rPr>
              <a:t>What is the Doctrine of the Mean </a:t>
            </a:r>
            <a:endParaRPr lang="en-GB" altLang="en-US" sz="2000" b="1" dirty="0" smtClean="0"/>
          </a:p>
        </p:txBody>
      </p:sp>
      <p:sp>
        <p:nvSpPr>
          <p:cNvPr id="29699" name="Rectangle 3"/>
          <p:cNvSpPr>
            <a:spLocks noGrp="1" noChangeArrowheads="1"/>
          </p:cNvSpPr>
          <p:nvPr>
            <p:ph type="body" idx="1"/>
          </p:nvPr>
        </p:nvSpPr>
        <p:spPr>
          <a:xfrm>
            <a:off x="914399" y="2438400"/>
            <a:ext cx="7239001" cy="3429000"/>
          </a:xfrm>
        </p:spPr>
        <p:txBody>
          <a:bodyPr>
            <a:normAutofit fontScale="92500" lnSpcReduction="10000"/>
          </a:bodyPr>
          <a:lstStyle/>
          <a:p>
            <a:pPr eaLnBrk="1" hangingPunct="1">
              <a:lnSpc>
                <a:spcPct val="90000"/>
              </a:lnSpc>
            </a:pPr>
            <a:r>
              <a:rPr lang="en-GB" altLang="zh-CN" sz="2500" dirty="0" smtClean="0">
                <a:ea typeface="宋体" panose="02010600030101010101" pitchFamily="2" charset="-122"/>
              </a:rPr>
              <a:t>The middle way, the right/ proper harmony: to mean proper, </a:t>
            </a:r>
          </a:p>
          <a:p>
            <a:pPr eaLnBrk="1" hangingPunct="1">
              <a:lnSpc>
                <a:spcPct val="90000"/>
              </a:lnSpc>
            </a:pPr>
            <a:endParaRPr lang="en-US" altLang="zh-CN" sz="2500" dirty="0" smtClean="0">
              <a:ea typeface="宋体" panose="02010600030101010101" pitchFamily="2" charset="-122"/>
            </a:endParaRPr>
          </a:p>
          <a:p>
            <a:pPr eaLnBrk="1" hangingPunct="1">
              <a:lnSpc>
                <a:spcPct val="90000"/>
              </a:lnSpc>
            </a:pPr>
            <a:r>
              <a:rPr lang="en-US" altLang="zh-CN" sz="2500" dirty="0" smtClean="0">
                <a:ea typeface="宋体" panose="02010600030101010101" pitchFamily="2" charset="-122"/>
              </a:rPr>
              <a:t>Proper order in society: Ruler acts as what should a ruler do; minister acts according to the request of a minister</a:t>
            </a:r>
          </a:p>
          <a:p>
            <a:pPr eaLnBrk="1" hangingPunct="1">
              <a:lnSpc>
                <a:spcPct val="90000"/>
              </a:lnSpc>
            </a:pPr>
            <a:endParaRPr lang="en-US" altLang="zh-CN" sz="2500" dirty="0" smtClean="0">
              <a:ea typeface="宋体" panose="02010600030101010101" pitchFamily="2" charset="-122"/>
            </a:endParaRPr>
          </a:p>
          <a:p>
            <a:pPr eaLnBrk="1" hangingPunct="1">
              <a:lnSpc>
                <a:spcPct val="90000"/>
              </a:lnSpc>
            </a:pPr>
            <a:r>
              <a:rPr lang="en-US" altLang="zh-CN" sz="2500" dirty="0" smtClean="0">
                <a:ea typeface="宋体" panose="02010600030101010101" pitchFamily="2" charset="-122"/>
              </a:rPr>
              <a:t>Proper </a:t>
            </a:r>
            <a:r>
              <a:rPr lang="en-US" altLang="zh-CN" sz="2500" dirty="0" err="1" smtClean="0">
                <a:ea typeface="宋体" panose="02010600030101010101" pitchFamily="2" charset="-122"/>
              </a:rPr>
              <a:t>behaviour</a:t>
            </a:r>
            <a:r>
              <a:rPr lang="en-US" altLang="zh-CN" sz="2500" dirty="0" smtClean="0">
                <a:ea typeface="宋体" panose="02010600030101010101" pitchFamily="2" charset="-122"/>
              </a:rPr>
              <a:t>: </a:t>
            </a:r>
            <a:r>
              <a:rPr lang="en-GB" altLang="zh-CN" sz="2500" dirty="0" smtClean="0">
                <a:ea typeface="宋体" panose="02010600030101010101" pitchFamily="2" charset="-122"/>
              </a:rPr>
              <a:t>perfect action—not too much, not inferior and take hold two extremes,</a:t>
            </a:r>
          </a:p>
          <a:p>
            <a:pPr eaLnBrk="1" hangingPunct="1">
              <a:lnSpc>
                <a:spcPct val="90000"/>
              </a:lnSpc>
            </a:pPr>
            <a:endParaRPr lang="en-GB" altLang="zh-CN" sz="2500" dirty="0" smtClean="0">
              <a:ea typeface="宋体" panose="02010600030101010101" pitchFamily="2" charset="-122"/>
            </a:endParaRPr>
          </a:p>
          <a:p>
            <a:pPr eaLnBrk="1" hangingPunct="1">
              <a:lnSpc>
                <a:spcPct val="90000"/>
              </a:lnSpc>
            </a:pPr>
            <a:r>
              <a:rPr lang="en-GB" altLang="zh-CN" sz="2500" dirty="0" smtClean="0">
                <a:ea typeface="宋体" panose="02010600030101010101" pitchFamily="2" charset="-122"/>
              </a:rPr>
              <a:t>Fair and unbiased, impartial, flexible, ready for adjusting    </a:t>
            </a:r>
            <a:r>
              <a:rPr lang="en-GB" altLang="en-US" sz="2500" dirty="0" smtClean="0"/>
              <a:t> </a:t>
            </a:r>
          </a:p>
        </p:txBody>
      </p:sp>
    </p:spTree>
    <p:extLst>
      <p:ext uri="{BB962C8B-B14F-4D97-AF65-F5344CB8AC3E}">
        <p14:creationId xmlns:p14="http://schemas.microsoft.com/office/powerpoint/2010/main" val="25329082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1370013" y="457200"/>
            <a:ext cx="7313612" cy="1143000"/>
          </a:xfrm>
        </p:spPr>
        <p:txBody>
          <a:bodyPr>
            <a:normAutofit fontScale="90000"/>
          </a:bodyPr>
          <a:lstStyle/>
          <a:p>
            <a:pPr eaLnBrk="1" hangingPunct="1"/>
            <a:r>
              <a:rPr lang="en-US" altLang="zh-CN" sz="3200" smtClean="0">
                <a:ea typeface="宋体" panose="02010600030101010101" pitchFamily="2" charset="-122"/>
              </a:rPr>
              <a:t/>
            </a:r>
            <a:br>
              <a:rPr lang="en-US" altLang="zh-CN" sz="3200" smtClean="0">
                <a:ea typeface="宋体" panose="02010600030101010101" pitchFamily="2" charset="-122"/>
              </a:rPr>
            </a:br>
            <a:r>
              <a:rPr lang="en-US" altLang="zh-CN" sz="3200" smtClean="0">
                <a:ea typeface="宋体" panose="02010600030101010101" pitchFamily="2" charset="-122"/>
              </a:rPr>
              <a:t/>
            </a:r>
            <a:br>
              <a:rPr lang="en-US" altLang="zh-CN" sz="3200" smtClean="0">
                <a:ea typeface="宋体" panose="02010600030101010101" pitchFamily="2" charset="-122"/>
              </a:rPr>
            </a:br>
            <a:r>
              <a:rPr lang="en-US" altLang="zh-CN" sz="3200" smtClean="0">
                <a:ea typeface="宋体" panose="02010600030101010101" pitchFamily="2" charset="-122"/>
              </a:rPr>
              <a:t/>
            </a:r>
            <a:br>
              <a:rPr lang="en-US" altLang="zh-CN" sz="3200" smtClean="0">
                <a:ea typeface="宋体" panose="02010600030101010101" pitchFamily="2" charset="-122"/>
              </a:rPr>
            </a:br>
            <a:r>
              <a:rPr lang="en-US" altLang="zh-CN" sz="3200" smtClean="0">
                <a:ea typeface="宋体" panose="02010600030101010101" pitchFamily="2" charset="-122"/>
              </a:rPr>
              <a:t> Confucius’ Golden Age:</a:t>
            </a:r>
            <a:endParaRPr lang="en-GB" altLang="en-US" sz="3200" i="1" smtClean="0"/>
          </a:p>
        </p:txBody>
      </p:sp>
      <p:sp>
        <p:nvSpPr>
          <p:cNvPr id="35843" name="Rectangle 3"/>
          <p:cNvSpPr>
            <a:spLocks noGrp="1" noChangeArrowheads="1"/>
          </p:cNvSpPr>
          <p:nvPr>
            <p:ph type="body" idx="1"/>
          </p:nvPr>
        </p:nvSpPr>
        <p:spPr>
          <a:xfrm>
            <a:off x="1295400" y="2133600"/>
            <a:ext cx="6781800" cy="3276600"/>
          </a:xfrm>
        </p:spPr>
        <p:txBody>
          <a:bodyPr/>
          <a:lstStyle/>
          <a:p>
            <a:pPr eaLnBrk="1" hangingPunct="1"/>
            <a:r>
              <a:rPr lang="en-US" altLang="zh-CN" dirty="0" smtClean="0">
                <a:ea typeface="宋体" panose="02010600030101010101" pitchFamily="2" charset="-122"/>
              </a:rPr>
              <a:t>Rulers are sage kings with whole virtue and wisdom, acted as the Parents of the people</a:t>
            </a:r>
          </a:p>
          <a:p>
            <a:pPr eaLnBrk="1" hangingPunct="1"/>
            <a:endParaRPr lang="en-US" altLang="zh-CN" dirty="0" smtClean="0">
              <a:ea typeface="宋体" panose="02010600030101010101" pitchFamily="2" charset="-122"/>
            </a:endParaRPr>
          </a:p>
          <a:p>
            <a:pPr eaLnBrk="1" hangingPunct="1"/>
            <a:r>
              <a:rPr lang="en-US" altLang="zh-CN" dirty="0" smtClean="0">
                <a:ea typeface="宋体" panose="02010600030101010101" pitchFamily="2" charset="-122"/>
              </a:rPr>
              <a:t>Orderly harmonious relationships spread all over the world</a:t>
            </a:r>
          </a:p>
          <a:p>
            <a:pPr eaLnBrk="1" hangingPunct="1"/>
            <a:r>
              <a:rPr lang="en-US" altLang="zh-CN" dirty="0" smtClean="0">
                <a:ea typeface="宋体" panose="02010600030101010101" pitchFamily="2" charset="-122"/>
              </a:rPr>
              <a:t>People doing things according to the responsibility of their roles </a:t>
            </a:r>
          </a:p>
          <a:p>
            <a:pPr eaLnBrk="1" hangingPunct="1"/>
            <a:endParaRPr lang="en-US" altLang="zh-CN" dirty="0" smtClean="0">
              <a:ea typeface="宋体" panose="02010600030101010101" pitchFamily="2" charset="-122"/>
            </a:endParaRPr>
          </a:p>
          <a:p>
            <a:pPr eaLnBrk="1" hangingPunct="1"/>
            <a:r>
              <a:rPr lang="en-US" altLang="zh-CN" dirty="0" smtClean="0">
                <a:ea typeface="宋体" panose="02010600030101010101" pitchFamily="2" charset="-122"/>
              </a:rPr>
              <a:t>Upright and virtue is the only assessment for ruler and people </a:t>
            </a:r>
            <a:endParaRPr lang="en-GB" altLang="en-US" dirty="0" smtClean="0"/>
          </a:p>
        </p:txBody>
      </p:sp>
    </p:spTree>
    <p:extLst>
      <p:ext uri="{BB962C8B-B14F-4D97-AF65-F5344CB8AC3E}">
        <p14:creationId xmlns:p14="http://schemas.microsoft.com/office/powerpoint/2010/main" val="148062059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5842"/>
                                        </p:tgtEl>
                                        <p:attrNameLst>
                                          <p:attrName>style.visibility</p:attrName>
                                        </p:attrNameLst>
                                      </p:cBhvr>
                                      <p:to>
                                        <p:strVal val="visible"/>
                                      </p:to>
                                    </p:set>
                                    <p:animEffect transition="in" filter="blinds(horizontal)">
                                      <p:cBhvr>
                                        <p:cTn id="7" dur="500"/>
                                        <p:tgtEl>
                                          <p:spTgt spid="3584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4" fill="hold" nodeType="clickEffect">
                                  <p:stCondLst>
                                    <p:cond delay="0"/>
                                  </p:stCondLst>
                                  <p:childTnLst>
                                    <p:set>
                                      <p:cBhvr>
                                        <p:cTn id="11" dur="1" fill="hold">
                                          <p:stCondLst>
                                            <p:cond delay="0"/>
                                          </p:stCondLst>
                                        </p:cTn>
                                        <p:tgtEl>
                                          <p:spTgt spid="35843">
                                            <p:txEl>
                                              <p:pRg st="0" end="0"/>
                                            </p:txEl>
                                          </p:spTgt>
                                        </p:tgtEl>
                                        <p:attrNameLst>
                                          <p:attrName>style.visibility</p:attrName>
                                        </p:attrNameLst>
                                      </p:cBhvr>
                                      <p:to>
                                        <p:strVal val="visible"/>
                                      </p:to>
                                    </p:set>
                                    <p:anim calcmode="lin" valueType="num">
                                      <p:cBhvr additive="base">
                                        <p:cTn id="12" dur="500" fill="hold"/>
                                        <p:tgtEl>
                                          <p:spTgt spid="3584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584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4" fill="hold" nodeType="clickEffect">
                                  <p:stCondLst>
                                    <p:cond delay="0"/>
                                  </p:stCondLst>
                                  <p:childTnLst>
                                    <p:set>
                                      <p:cBhvr>
                                        <p:cTn id="17" dur="1" fill="hold">
                                          <p:stCondLst>
                                            <p:cond delay="0"/>
                                          </p:stCondLst>
                                        </p:cTn>
                                        <p:tgtEl>
                                          <p:spTgt spid="35843">
                                            <p:txEl>
                                              <p:pRg st="2" end="2"/>
                                            </p:txEl>
                                          </p:spTgt>
                                        </p:tgtEl>
                                        <p:attrNameLst>
                                          <p:attrName>style.visibility</p:attrName>
                                        </p:attrNameLst>
                                      </p:cBhvr>
                                      <p:to>
                                        <p:strVal val="visible"/>
                                      </p:to>
                                    </p:set>
                                    <p:anim calcmode="lin" valueType="num">
                                      <p:cBhvr additive="base">
                                        <p:cTn id="18" dur="500" fill="hold"/>
                                        <p:tgtEl>
                                          <p:spTgt spid="35843">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584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22" presetClass="entr" presetSubtype="4" fill="hold" nodeType="clickEffect">
                                  <p:stCondLst>
                                    <p:cond delay="0"/>
                                  </p:stCondLst>
                                  <p:childTnLst>
                                    <p:set>
                                      <p:cBhvr>
                                        <p:cTn id="23" dur="1" fill="hold">
                                          <p:stCondLst>
                                            <p:cond delay="0"/>
                                          </p:stCondLst>
                                        </p:cTn>
                                        <p:tgtEl>
                                          <p:spTgt spid="35843">
                                            <p:txEl>
                                              <p:pRg st="3" end="3"/>
                                            </p:txEl>
                                          </p:spTgt>
                                        </p:tgtEl>
                                        <p:attrNameLst>
                                          <p:attrName>style.visibility</p:attrName>
                                        </p:attrNameLst>
                                      </p:cBhvr>
                                      <p:to>
                                        <p:strVal val="visible"/>
                                      </p:to>
                                    </p:set>
                                    <p:animEffect transition="in" filter="wipe(down)">
                                      <p:cBhvr>
                                        <p:cTn id="24" dur="500"/>
                                        <p:tgtEl>
                                          <p:spTgt spid="35843">
                                            <p:txEl>
                                              <p:pRg st="3" end="3"/>
                                            </p:txEl>
                                          </p:spTgt>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nodeType="clickEffect">
                                  <p:stCondLst>
                                    <p:cond delay="0"/>
                                  </p:stCondLst>
                                  <p:childTnLst>
                                    <p:set>
                                      <p:cBhvr>
                                        <p:cTn id="28" dur="1" fill="hold">
                                          <p:stCondLst>
                                            <p:cond delay="0"/>
                                          </p:stCondLst>
                                        </p:cTn>
                                        <p:tgtEl>
                                          <p:spTgt spid="35843">
                                            <p:txEl>
                                              <p:pRg st="5" end="5"/>
                                            </p:txEl>
                                          </p:spTgt>
                                        </p:tgtEl>
                                        <p:attrNameLst>
                                          <p:attrName>style.visibility</p:attrName>
                                        </p:attrNameLst>
                                      </p:cBhvr>
                                      <p:to>
                                        <p:strVal val="visible"/>
                                      </p:to>
                                    </p:set>
                                    <p:anim calcmode="lin" valueType="num">
                                      <p:cBhvr additive="base">
                                        <p:cTn id="29" dur="500" fill="hold"/>
                                        <p:tgtEl>
                                          <p:spTgt spid="3584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584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Confucianism?</a:t>
            </a:r>
            <a:endParaRPr lang="en-GB" dirty="0"/>
          </a:p>
        </p:txBody>
      </p:sp>
      <p:sp>
        <p:nvSpPr>
          <p:cNvPr id="3" name="Content Placeholder 2"/>
          <p:cNvSpPr>
            <a:spLocks noGrp="1"/>
          </p:cNvSpPr>
          <p:nvPr>
            <p:ph idx="1"/>
          </p:nvPr>
        </p:nvSpPr>
        <p:spPr>
          <a:xfrm>
            <a:off x="838200" y="2133600"/>
            <a:ext cx="7467600" cy="3657600"/>
          </a:xfrm>
        </p:spPr>
        <p:txBody>
          <a:bodyPr>
            <a:normAutofit/>
          </a:bodyPr>
          <a:lstStyle/>
          <a:p>
            <a:r>
              <a:rPr lang="en-GB" b="1" dirty="0" smtClean="0"/>
              <a:t>The Role of Confucianism in Traditional Chinese Culture</a:t>
            </a:r>
          </a:p>
          <a:p>
            <a:r>
              <a:rPr lang="en-GB" dirty="0" smtClean="0"/>
              <a:t>       1. Why it was Confucianism who won the battle on the way to become an state ideology in Chinese history?</a:t>
            </a:r>
          </a:p>
          <a:p>
            <a:r>
              <a:rPr lang="en-GB" dirty="0" smtClean="0"/>
              <a:t>       2. The role of Confucianism in three traditions: Confucianism, Daoism and Buddhism </a:t>
            </a:r>
          </a:p>
          <a:p>
            <a:r>
              <a:rPr lang="en-GB" b="1" dirty="0" smtClean="0"/>
              <a:t>Confucianism in Modern Age</a:t>
            </a:r>
          </a:p>
          <a:p>
            <a:r>
              <a:rPr lang="en-GB" dirty="0" smtClean="0"/>
              <a:t>       1. What can Confucianism contribute to the modern world? </a:t>
            </a:r>
          </a:p>
          <a:p>
            <a:r>
              <a:rPr lang="en-GB" dirty="0"/>
              <a:t> </a:t>
            </a:r>
            <a:r>
              <a:rPr lang="en-GB" dirty="0" smtClean="0"/>
              <a:t>      2. </a:t>
            </a:r>
            <a:r>
              <a:rPr lang="en-GB" dirty="0"/>
              <a:t>Can Confucianism regain its dominant position in modern China?</a:t>
            </a:r>
          </a:p>
          <a:p>
            <a:endParaRPr lang="en-GB" dirty="0"/>
          </a:p>
          <a:p>
            <a:endParaRPr lang="en-GB" dirty="0"/>
          </a:p>
        </p:txBody>
      </p:sp>
    </p:spTree>
    <p:extLst>
      <p:ext uri="{BB962C8B-B14F-4D97-AF65-F5344CB8AC3E}">
        <p14:creationId xmlns:p14="http://schemas.microsoft.com/office/powerpoint/2010/main" val="312676999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000" dirty="0"/>
              <a:t>What can Confucianism contribute to the modern world </a:t>
            </a:r>
            <a:r>
              <a:rPr lang="en-GB" sz="2000" dirty="0" smtClean="0"/>
              <a:t>(2)</a:t>
            </a:r>
            <a:endParaRPr lang="en-GB" sz="2000" dirty="0"/>
          </a:p>
        </p:txBody>
      </p:sp>
      <p:sp>
        <p:nvSpPr>
          <p:cNvPr id="3" name="Content Placeholder 2"/>
          <p:cNvSpPr>
            <a:spLocks noGrp="1"/>
          </p:cNvSpPr>
          <p:nvPr>
            <p:ph idx="1"/>
          </p:nvPr>
        </p:nvSpPr>
        <p:spPr>
          <a:xfrm>
            <a:off x="838200" y="2209800"/>
            <a:ext cx="7315200" cy="3276601"/>
          </a:xfrm>
        </p:spPr>
        <p:txBody>
          <a:bodyPr/>
          <a:lstStyle/>
          <a:p>
            <a:r>
              <a:rPr lang="en-GB" b="1" dirty="0" smtClean="0"/>
              <a:t>Family Centred Society/State:  (</a:t>
            </a:r>
            <a:r>
              <a:rPr lang="en-GB" dirty="0" smtClean="0"/>
              <a:t>Natural and </a:t>
            </a:r>
            <a:r>
              <a:rPr lang="en-GB" smtClean="0"/>
              <a:t>Purist Love</a:t>
            </a:r>
            <a:r>
              <a:rPr lang="en-GB" b="1" smtClean="0"/>
              <a:t>) </a:t>
            </a:r>
            <a:endParaRPr lang="en-GB" b="1" dirty="0" smtClean="0"/>
          </a:p>
          <a:p>
            <a:r>
              <a:rPr lang="en-GB" b="1" dirty="0" smtClean="0"/>
              <a:t>1. Order/Division and Harmony </a:t>
            </a:r>
            <a:r>
              <a:rPr lang="en-GB" dirty="0" smtClean="0"/>
              <a:t>between different roles </a:t>
            </a:r>
          </a:p>
          <a:p>
            <a:r>
              <a:rPr lang="en-GB" b="1" dirty="0" smtClean="0"/>
              <a:t>2</a:t>
            </a:r>
            <a:r>
              <a:rPr lang="en-GB" dirty="0" smtClean="0"/>
              <a:t>. </a:t>
            </a:r>
            <a:r>
              <a:rPr lang="en-GB" b="1" dirty="0" smtClean="0"/>
              <a:t>Rights and Responsibilities: </a:t>
            </a:r>
            <a:r>
              <a:rPr lang="en-GB" dirty="0" smtClean="0"/>
              <a:t>emphasize on individual responsibility (self moral cultivation</a:t>
            </a:r>
            <a:r>
              <a:rPr lang="en-GB" b="1" dirty="0" smtClean="0"/>
              <a:t>--</a:t>
            </a:r>
            <a:r>
              <a:rPr lang="en-GB" dirty="0" smtClean="0"/>
              <a:t>start from oneself)</a:t>
            </a:r>
          </a:p>
          <a:p>
            <a:r>
              <a:rPr lang="en-GB" b="1" dirty="0" smtClean="0"/>
              <a:t>3.  </a:t>
            </a:r>
            <a:r>
              <a:rPr lang="en-GB" dirty="0" smtClean="0"/>
              <a:t>Importance virtues of</a:t>
            </a:r>
            <a:r>
              <a:rPr lang="en-GB" b="1" dirty="0" smtClean="0"/>
              <a:t> filial piety </a:t>
            </a:r>
            <a:r>
              <a:rPr lang="en-GB" dirty="0" smtClean="0"/>
              <a:t>(thanks giving and gratitude ) and</a:t>
            </a:r>
            <a:r>
              <a:rPr lang="en-GB" b="1" dirty="0" smtClean="0"/>
              <a:t> respect (</a:t>
            </a:r>
            <a:r>
              <a:rPr lang="en-GB" dirty="0" smtClean="0"/>
              <a:t>sincerity</a:t>
            </a:r>
            <a:r>
              <a:rPr lang="en-GB" b="1" dirty="0" smtClean="0"/>
              <a:t> </a:t>
            </a:r>
            <a:r>
              <a:rPr lang="en-GB" dirty="0" smtClean="0"/>
              <a:t>and recognition of dignity of others</a:t>
            </a:r>
            <a:r>
              <a:rPr lang="en-GB" b="1" dirty="0" smtClean="0"/>
              <a:t>)   </a:t>
            </a:r>
            <a:endParaRPr lang="en-GB" b="1" dirty="0"/>
          </a:p>
        </p:txBody>
      </p:sp>
    </p:spTree>
    <p:extLst>
      <p:ext uri="{BB962C8B-B14F-4D97-AF65-F5344CB8AC3E}">
        <p14:creationId xmlns:p14="http://schemas.microsoft.com/office/powerpoint/2010/main" val="229372441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000" dirty="0" smtClean="0"/>
              <a:t>The role of Confucianism in traditional Chinese culture</a:t>
            </a:r>
            <a:endParaRPr lang="en-GB" sz="2000" dirty="0"/>
          </a:p>
        </p:txBody>
      </p:sp>
      <p:sp>
        <p:nvSpPr>
          <p:cNvPr id="3" name="Content Placeholder 2"/>
          <p:cNvSpPr>
            <a:spLocks noGrp="1"/>
          </p:cNvSpPr>
          <p:nvPr>
            <p:ph idx="1"/>
          </p:nvPr>
        </p:nvSpPr>
        <p:spPr>
          <a:xfrm>
            <a:off x="1371600" y="2209800"/>
            <a:ext cx="6858000" cy="3505200"/>
          </a:xfrm>
        </p:spPr>
        <p:txBody>
          <a:bodyPr>
            <a:normAutofit/>
          </a:bodyPr>
          <a:lstStyle/>
          <a:p>
            <a:r>
              <a:rPr lang="en-GB" dirty="0" smtClean="0"/>
              <a:t>The Three Chinese Traditions: Confucianism, Daoism and Buddhism</a:t>
            </a:r>
          </a:p>
          <a:p>
            <a:r>
              <a:rPr lang="en-GB" dirty="0" smtClean="0"/>
              <a:t>Three in One as Chinese Religion: Confucian moral value as the foundation of both Daoism and Chinese Buddhism ( Confucianism is the Lotus Root; Daoism is lotus leave, and Buddhism is Lotus flower)</a:t>
            </a:r>
          </a:p>
          <a:p>
            <a:r>
              <a:rPr lang="en-GB" dirty="0" smtClean="0"/>
              <a:t>Confucianism: Harmonious Human Family, Social and Political Life</a:t>
            </a:r>
          </a:p>
          <a:p>
            <a:r>
              <a:rPr lang="en-GB" dirty="0" smtClean="0"/>
              <a:t>Daoism: Human Individual Happy Longevity/Immortality Life </a:t>
            </a:r>
          </a:p>
          <a:p>
            <a:r>
              <a:rPr lang="en-GB" dirty="0" smtClean="0"/>
              <a:t>Buddhism: Human Spiritual Transcendent Life </a:t>
            </a:r>
            <a:endParaRPr lang="en-GB" dirty="0"/>
          </a:p>
        </p:txBody>
      </p:sp>
    </p:spTree>
    <p:extLst>
      <p:ext uri="{BB962C8B-B14F-4D97-AF65-F5344CB8AC3E}">
        <p14:creationId xmlns:p14="http://schemas.microsoft.com/office/powerpoint/2010/main" val="134540091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1066800"/>
            <a:ext cx="6400800" cy="914400"/>
          </a:xfrm>
        </p:spPr>
        <p:txBody>
          <a:bodyPr>
            <a:noAutofit/>
          </a:bodyPr>
          <a:lstStyle/>
          <a:p>
            <a:r>
              <a:rPr lang="en-GB" sz="2400" dirty="0" smtClean="0"/>
              <a:t>Special characteristics of Confucianism </a:t>
            </a:r>
            <a:endParaRPr lang="en-GB" sz="2400" dirty="0"/>
          </a:p>
        </p:txBody>
      </p:sp>
      <p:sp>
        <p:nvSpPr>
          <p:cNvPr id="3" name="Content Placeholder 2"/>
          <p:cNvSpPr>
            <a:spLocks noGrp="1"/>
          </p:cNvSpPr>
          <p:nvPr>
            <p:ph idx="1"/>
          </p:nvPr>
        </p:nvSpPr>
        <p:spPr>
          <a:xfrm>
            <a:off x="685800" y="2133600"/>
            <a:ext cx="7543800" cy="3505200"/>
          </a:xfrm>
        </p:spPr>
        <p:txBody>
          <a:bodyPr>
            <a:normAutofit fontScale="92500" lnSpcReduction="20000"/>
          </a:bodyPr>
          <a:lstStyle/>
          <a:p>
            <a:r>
              <a:rPr lang="en-GB" b="1" dirty="0" smtClean="0"/>
              <a:t>Connection between the Secular and Sacred</a:t>
            </a:r>
            <a:r>
              <a:rPr lang="en-GB" dirty="0" smtClean="0"/>
              <a:t>: Unification between Human and Heaven (Human centred religion, focus on both morality and spirituality  )</a:t>
            </a:r>
          </a:p>
          <a:p>
            <a:r>
              <a:rPr lang="en-GB" b="1" dirty="0" smtClean="0"/>
              <a:t>Middle Way </a:t>
            </a:r>
            <a:r>
              <a:rPr lang="en-GB" dirty="0" smtClean="0"/>
              <a:t>between the </a:t>
            </a:r>
            <a:r>
              <a:rPr lang="en-GB" altLang="zh-CN" b="1" dirty="0" smtClean="0"/>
              <a:t>Anthropocentrism’s and Eco-centrism’s</a:t>
            </a:r>
            <a:r>
              <a:rPr lang="en-GB" dirty="0" smtClean="0"/>
              <a:t> </a:t>
            </a:r>
            <a:r>
              <a:rPr lang="en-GB" dirty="0"/>
              <a:t>environmental </a:t>
            </a:r>
            <a:r>
              <a:rPr lang="en-GB" dirty="0" smtClean="0"/>
              <a:t>ethics (Confucius’ Golden Rule)</a:t>
            </a:r>
          </a:p>
          <a:p>
            <a:r>
              <a:rPr lang="en-GB" altLang="zh-CN" b="1" dirty="0" smtClean="0"/>
              <a:t>The Power of humans </a:t>
            </a:r>
            <a:r>
              <a:rPr lang="en-GB" altLang="zh-CN" dirty="0" smtClean="0"/>
              <a:t>in the universe and </a:t>
            </a:r>
            <a:r>
              <a:rPr lang="en-GB" altLang="zh-CN" b="1" dirty="0" smtClean="0"/>
              <a:t>the Responsibility of human individuals</a:t>
            </a:r>
            <a:r>
              <a:rPr lang="en-GB" altLang="zh-CN" dirty="0" smtClean="0"/>
              <a:t> in keeping social and natural harmony</a:t>
            </a:r>
          </a:p>
          <a:p>
            <a:r>
              <a:rPr lang="en-GB" altLang="zh-CN" dirty="0" smtClean="0"/>
              <a:t>The need of the </a:t>
            </a:r>
            <a:r>
              <a:rPr lang="en-GB" altLang="zh-CN" b="1" dirty="0" smtClean="0"/>
              <a:t>Self Moral Cultivation: </a:t>
            </a:r>
            <a:r>
              <a:rPr lang="en-GB" altLang="zh-CN" dirty="0" smtClean="0"/>
              <a:t>inward seeking, self reflection </a:t>
            </a:r>
          </a:p>
          <a:p>
            <a:r>
              <a:rPr lang="en-GB" altLang="zh-CN" dirty="0" smtClean="0"/>
              <a:t>The Importance of </a:t>
            </a:r>
            <a:r>
              <a:rPr lang="en-GB" altLang="zh-CN" b="1" dirty="0"/>
              <a:t>F</a:t>
            </a:r>
            <a:r>
              <a:rPr lang="en-GB" altLang="zh-CN" b="1" dirty="0" smtClean="0"/>
              <a:t>amilial and Social Moral  Education </a:t>
            </a:r>
          </a:p>
          <a:p>
            <a:r>
              <a:rPr lang="en-GB" b="1" dirty="0" smtClean="0"/>
              <a:t>Learning = Doing  </a:t>
            </a:r>
            <a:endParaRPr lang="en-GB" dirty="0"/>
          </a:p>
        </p:txBody>
      </p:sp>
    </p:spTree>
    <p:extLst>
      <p:ext uri="{BB962C8B-B14F-4D97-AF65-F5344CB8AC3E}">
        <p14:creationId xmlns:p14="http://schemas.microsoft.com/office/powerpoint/2010/main" val="265424754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uture">
  <a:themeElements>
    <a:clrScheme name="Couture">
      <a:dk1>
        <a:sysClr val="windowText" lastClr="000000"/>
      </a:dk1>
      <a:lt1>
        <a:sysClr val="window" lastClr="FFFFFF"/>
      </a:lt1>
      <a:dk2>
        <a:srgbClr val="37302A"/>
      </a:dk2>
      <a:lt2>
        <a:srgbClr val="D0CCB9"/>
      </a:lt2>
      <a:accent1>
        <a:srgbClr val="9E8E5C"/>
      </a:accent1>
      <a:accent2>
        <a:srgbClr val="A09781"/>
      </a:accent2>
      <a:accent3>
        <a:srgbClr val="85776D"/>
      </a:accent3>
      <a:accent4>
        <a:srgbClr val="AEAFA9"/>
      </a:accent4>
      <a:accent5>
        <a:srgbClr val="8D878B"/>
      </a:accent5>
      <a:accent6>
        <a:srgbClr val="6B6149"/>
      </a:accent6>
      <a:hlink>
        <a:srgbClr val="B6A272"/>
      </a:hlink>
      <a:folHlink>
        <a:srgbClr val="8A784F"/>
      </a:folHlink>
    </a:clrScheme>
    <a:fontScheme name="Black Tie">
      <a:maj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70000"/>
              </a:schemeClr>
            </a:gs>
            <a:gs pos="100000">
              <a:schemeClr val="phClr">
                <a:shade val="80000"/>
              </a:schemeClr>
            </a:gs>
          </a:gsLst>
          <a:path path="circle">
            <a:fillToRect l="50000" t="100000" r="100000" b="100000"/>
          </a:path>
        </a:gradFill>
        <a:blipFill rotWithShape="1">
          <a:blip xmlns:r="http://schemas.openxmlformats.org/officeDocument/2006/relationships" r:embed="rId1">
            <a:duotone>
              <a:schemeClr val="phClr">
                <a:shade val="30000"/>
                <a:satMod val="200000"/>
              </a:schemeClr>
              <a:schemeClr val="phClr">
                <a:tint val="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Couture</Template>
  <TotalTime>10824</TotalTime>
  <Words>2845</Words>
  <Application>Microsoft Office PowerPoint</Application>
  <PresentationFormat>On-screen Show (4:3)</PresentationFormat>
  <Paragraphs>230</Paragraphs>
  <Slides>32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宋体</vt:lpstr>
      <vt:lpstr>仿宋</vt:lpstr>
      <vt:lpstr>Arial</vt:lpstr>
      <vt:lpstr>Calibri</vt:lpstr>
      <vt:lpstr>Garamond</vt:lpstr>
      <vt:lpstr>Verdana</vt:lpstr>
      <vt:lpstr>Wingdings</vt:lpstr>
      <vt:lpstr>Couture</vt:lpstr>
      <vt:lpstr>Why Confucianism </vt:lpstr>
      <vt:lpstr>Hundreds Schools in Chinese axis age</vt:lpstr>
      <vt:lpstr>Confucianism and Three Options</vt:lpstr>
      <vt:lpstr>Historical Background of the First Stage of Confucian Development</vt:lpstr>
      <vt:lpstr>The Three Options for Saving the Chaos World </vt:lpstr>
      <vt:lpstr>Representative of the First Group</vt:lpstr>
      <vt:lpstr>Main Idea of Daoism and Its Political Popularity in the Former Han Dynasty </vt:lpstr>
      <vt:lpstr>Dao De Jing, 19</vt:lpstr>
      <vt:lpstr>The Second Group: Proposals from the Pessimist</vt:lpstr>
      <vt:lpstr>Confucius’ Proposal and Attack to the Second Options</vt:lpstr>
      <vt:lpstr>People should not have a Machine Heart  From Zhuangzi (tr. Schipper, 1994:196)</vt:lpstr>
      <vt:lpstr>The Third Group: Proposals from the Optimists (3 options)</vt:lpstr>
      <vt:lpstr>The Relationship between Mozi and Confucian Tradition</vt:lpstr>
      <vt:lpstr>Moist Religious Proposal (Mojia)</vt:lpstr>
      <vt:lpstr>PowerPoint Presentation</vt:lpstr>
      <vt:lpstr>History of Moism (Mojia)</vt:lpstr>
      <vt:lpstr>Proposal from the School of Law or Legalism (fajia) </vt:lpstr>
      <vt:lpstr>The Special Characteristic of Legalism</vt:lpstr>
      <vt:lpstr>Confucianism and Legalism</vt:lpstr>
      <vt:lpstr>The Victory of Confucianism and Its Syncretism </vt:lpstr>
      <vt:lpstr>Reasons of the Victory of Confucianism in Han Dynasty </vt:lpstr>
      <vt:lpstr>The First Battle: Win against the Legalists </vt:lpstr>
      <vt:lpstr>The Second Battle: Against Daoist Doctrines </vt:lpstr>
      <vt:lpstr>Confucianism: The Best Option of the Time 1</vt:lpstr>
      <vt:lpstr>Confucianism: The Best Option of the Time 2</vt:lpstr>
      <vt:lpstr>Why Could Confucianism be a Syncretic and Inclusive Tradition?</vt:lpstr>
      <vt:lpstr>What is the Doctrine of the Mean </vt:lpstr>
      <vt:lpstr>    Confucius’ Golden Age:</vt:lpstr>
      <vt:lpstr>Why Confucianism?</vt:lpstr>
      <vt:lpstr>What can Confucianism contribute to the modern world (2)</vt:lpstr>
      <vt:lpstr>The role of Confucianism in traditional Chinese culture</vt:lpstr>
      <vt:lpstr>Special characteristics of Confucianism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Village- Global Village – City –Urbanism: Ancient China</dc:title>
  <dc:creator>Yanxia Zhao</dc:creator>
  <cp:lastModifiedBy>Yanxia Zhao</cp:lastModifiedBy>
  <cp:revision>69</cp:revision>
  <dcterms:created xsi:type="dcterms:W3CDTF">2006-08-16T00:00:00Z</dcterms:created>
  <dcterms:modified xsi:type="dcterms:W3CDTF">2019-03-20T08:15:39Z</dcterms:modified>
</cp:coreProperties>
</file>