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4" r:id="rId2"/>
  </p:sldMasterIdLst>
  <p:sldIdLst>
    <p:sldId id="256" r:id="rId3"/>
    <p:sldId id="285" r:id="rId4"/>
    <p:sldId id="276" r:id="rId5"/>
    <p:sldId id="298" r:id="rId6"/>
    <p:sldId id="282" r:id="rId7"/>
    <p:sldId id="303" r:id="rId8"/>
    <p:sldId id="257" r:id="rId9"/>
    <p:sldId id="259" r:id="rId10"/>
    <p:sldId id="258" r:id="rId11"/>
    <p:sldId id="286" r:id="rId12"/>
    <p:sldId id="305" r:id="rId13"/>
    <p:sldId id="300" r:id="rId14"/>
    <p:sldId id="260" r:id="rId15"/>
    <p:sldId id="261" r:id="rId16"/>
    <p:sldId id="304" r:id="rId17"/>
    <p:sldId id="299" r:id="rId18"/>
    <p:sldId id="262" r:id="rId19"/>
    <p:sldId id="310" r:id="rId20"/>
    <p:sldId id="277" r:id="rId21"/>
    <p:sldId id="301" r:id="rId22"/>
    <p:sldId id="306" r:id="rId23"/>
    <p:sldId id="307" r:id="rId24"/>
    <p:sldId id="302" r:id="rId25"/>
    <p:sldId id="263" r:id="rId26"/>
    <p:sldId id="267" r:id="rId27"/>
    <p:sldId id="287" r:id="rId28"/>
    <p:sldId id="312" r:id="rId29"/>
    <p:sldId id="309" r:id="rId30"/>
    <p:sldId id="313" r:id="rId31"/>
    <p:sldId id="319" r:id="rId32"/>
    <p:sldId id="279" r:id="rId33"/>
    <p:sldId id="281" r:id="rId34"/>
    <p:sldId id="280" r:id="rId35"/>
    <p:sldId id="314" r:id="rId36"/>
    <p:sldId id="318" r:id="rId37"/>
    <p:sldId id="315" r:id="rId38"/>
    <p:sldId id="316" r:id="rId39"/>
    <p:sldId id="308" r:id="rId40"/>
    <p:sldId id="271" r:id="rId41"/>
    <p:sldId id="292" r:id="rId42"/>
    <p:sldId id="288" r:id="rId43"/>
    <p:sldId id="289" r:id="rId44"/>
    <p:sldId id="291" r:id="rId45"/>
    <p:sldId id="296" r:id="rId46"/>
    <p:sldId id="295" r:id="rId47"/>
    <p:sldId id="272" r:id="rId48"/>
    <p:sldId id="297" r:id="rId49"/>
    <p:sldId id="275" r:id="rId50"/>
    <p:sldId id="273" r:id="rId51"/>
    <p:sldId id="264" r:id="rId52"/>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06" autoAdjust="0"/>
    <p:restoredTop sz="94660"/>
  </p:normalViewPr>
  <p:slideViewPr>
    <p:cSldViewPr snapToGrid="0" showGuides="1">
      <p:cViewPr varScale="1">
        <p:scale>
          <a:sx n="72" d="100"/>
          <a:sy n="72" d="100"/>
        </p:scale>
        <p:origin x="468" y="66"/>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2F8E1F-5CEB-41D7-BFA4-5011D80104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C3C4578-E262-49FD-9864-C5AD5A5B02F4}">
      <dgm:prSet/>
      <dgm:spPr/>
      <dgm:t>
        <a:bodyPr/>
        <a:lstStyle/>
        <a:p>
          <a:r>
            <a:rPr lang="en-GB" dirty="0">
              <a:latin typeface="Arial Nova Light" panose="020B0304020202020204" pitchFamily="34" charset="0"/>
            </a:rPr>
            <a:t>The heart is about the size of an adult fist.</a:t>
          </a:r>
          <a:endParaRPr lang="en-US" dirty="0">
            <a:latin typeface="Arial Nova Light" panose="020B0304020202020204" pitchFamily="34" charset="0"/>
          </a:endParaRPr>
        </a:p>
      </dgm:t>
    </dgm:pt>
    <dgm:pt modelId="{E886529E-2DA4-49CD-9A47-B06CB2B77D39}" type="parTrans" cxnId="{040049C7-317B-4E87-B04E-C8796BFA3ED0}">
      <dgm:prSet/>
      <dgm:spPr/>
      <dgm:t>
        <a:bodyPr/>
        <a:lstStyle/>
        <a:p>
          <a:endParaRPr lang="en-US"/>
        </a:p>
      </dgm:t>
    </dgm:pt>
    <dgm:pt modelId="{0FEF1721-B113-47AF-BEE7-17FF3B0F1CEF}" type="sibTrans" cxnId="{040049C7-317B-4E87-B04E-C8796BFA3ED0}">
      <dgm:prSet/>
      <dgm:spPr/>
      <dgm:t>
        <a:bodyPr/>
        <a:lstStyle/>
        <a:p>
          <a:endParaRPr lang="en-US"/>
        </a:p>
      </dgm:t>
    </dgm:pt>
    <dgm:pt modelId="{57B7DD24-296D-407F-9631-9A342EB990DA}">
      <dgm:prSet/>
      <dgm:spPr/>
      <dgm:t>
        <a:bodyPr/>
        <a:lstStyle/>
        <a:p>
          <a:r>
            <a:rPr lang="en-GB" dirty="0">
              <a:latin typeface="Arial Nova Light" panose="020B0304020202020204" pitchFamily="34" charset="0"/>
            </a:rPr>
            <a:t>It is in the middle and front of your chest</a:t>
          </a:r>
          <a:endParaRPr lang="en-US" dirty="0">
            <a:latin typeface="Arial Nova Light" panose="020B0304020202020204" pitchFamily="34" charset="0"/>
          </a:endParaRPr>
        </a:p>
      </dgm:t>
    </dgm:pt>
    <dgm:pt modelId="{3529F2E2-98F3-4EE8-9B52-44BF041F485D}" type="parTrans" cxnId="{68EC5067-AAA1-45E2-86D5-076D449130CF}">
      <dgm:prSet/>
      <dgm:spPr/>
      <dgm:t>
        <a:bodyPr/>
        <a:lstStyle/>
        <a:p>
          <a:endParaRPr lang="en-US"/>
        </a:p>
      </dgm:t>
    </dgm:pt>
    <dgm:pt modelId="{1CEF843A-9A92-41B4-AB31-386196B39146}" type="sibTrans" cxnId="{68EC5067-AAA1-45E2-86D5-076D449130CF}">
      <dgm:prSet/>
      <dgm:spPr/>
      <dgm:t>
        <a:bodyPr/>
        <a:lstStyle/>
        <a:p>
          <a:endParaRPr lang="en-US"/>
        </a:p>
      </dgm:t>
    </dgm:pt>
    <dgm:pt modelId="{C46CD5CC-1C6D-4335-9B81-17A4F5FAE84B}">
      <dgm:prSet/>
      <dgm:spPr/>
      <dgm:t>
        <a:bodyPr/>
        <a:lstStyle/>
        <a:p>
          <a:r>
            <a:rPr lang="en-GB" dirty="0">
              <a:latin typeface="Arial Nova Light" panose="020B0304020202020204" pitchFamily="34" charset="0"/>
            </a:rPr>
            <a:t>Behind and slightly to the left of your breast-bone</a:t>
          </a:r>
          <a:r>
            <a:rPr lang="en-GB" dirty="0"/>
            <a:t>.</a:t>
          </a:r>
          <a:endParaRPr lang="en-US" dirty="0"/>
        </a:p>
      </dgm:t>
    </dgm:pt>
    <dgm:pt modelId="{2752F8EE-42DF-422D-A9AA-7DFCC7DC66A9}" type="parTrans" cxnId="{B3D9703B-9AFA-4F2F-ABE4-3D93206FA440}">
      <dgm:prSet/>
      <dgm:spPr/>
      <dgm:t>
        <a:bodyPr/>
        <a:lstStyle/>
        <a:p>
          <a:endParaRPr lang="en-US"/>
        </a:p>
      </dgm:t>
    </dgm:pt>
    <dgm:pt modelId="{1383153B-EEA1-496F-AD1D-2FE9B5DB5C2B}" type="sibTrans" cxnId="{B3D9703B-9AFA-4F2F-ABE4-3D93206FA440}">
      <dgm:prSet/>
      <dgm:spPr/>
      <dgm:t>
        <a:bodyPr/>
        <a:lstStyle/>
        <a:p>
          <a:endParaRPr lang="en-US"/>
        </a:p>
      </dgm:t>
    </dgm:pt>
    <dgm:pt modelId="{C4FD8E35-759B-4F12-8016-977763B67331}">
      <dgm:prSet/>
      <dgm:spPr/>
      <dgm:t>
        <a:bodyPr/>
        <a:lstStyle/>
        <a:p>
          <a:r>
            <a:rPr lang="en-GB" dirty="0">
              <a:latin typeface="Arial Nova Light" panose="020B0304020202020204" pitchFamily="34" charset="0"/>
            </a:rPr>
            <a:t>It is a muscle that provides your body with oxygen and nutrients</a:t>
          </a:r>
          <a:r>
            <a:rPr lang="en-GB" dirty="0"/>
            <a:t>.</a:t>
          </a:r>
          <a:endParaRPr lang="en-US" dirty="0"/>
        </a:p>
      </dgm:t>
    </dgm:pt>
    <dgm:pt modelId="{65D620FF-AA42-461C-A5BB-EC4B24CD778C}" type="parTrans" cxnId="{5AC1C861-0B1A-41A8-9F66-0A474951B2E0}">
      <dgm:prSet/>
      <dgm:spPr/>
      <dgm:t>
        <a:bodyPr/>
        <a:lstStyle/>
        <a:p>
          <a:endParaRPr lang="en-US"/>
        </a:p>
      </dgm:t>
    </dgm:pt>
    <dgm:pt modelId="{EB237210-C559-42E0-A30B-EB7B1DF4A809}" type="sibTrans" cxnId="{5AC1C861-0B1A-41A8-9F66-0A474951B2E0}">
      <dgm:prSet/>
      <dgm:spPr/>
      <dgm:t>
        <a:bodyPr/>
        <a:lstStyle/>
        <a:p>
          <a:endParaRPr lang="en-US"/>
        </a:p>
      </dgm:t>
    </dgm:pt>
    <dgm:pt modelId="{25F6A6F6-2F0C-400D-86C8-B2C027551522}" type="pres">
      <dgm:prSet presAssocID="{072F8E1F-5CEB-41D7-BFA4-5011D8010484}" presName="linear" presStyleCnt="0">
        <dgm:presLayoutVars>
          <dgm:animLvl val="lvl"/>
          <dgm:resizeHandles val="exact"/>
        </dgm:presLayoutVars>
      </dgm:prSet>
      <dgm:spPr/>
    </dgm:pt>
    <dgm:pt modelId="{865C17C3-A4E2-49F2-9B04-42B9317215D3}" type="pres">
      <dgm:prSet presAssocID="{2C3C4578-E262-49FD-9864-C5AD5A5B02F4}" presName="parentText" presStyleLbl="node1" presStyleIdx="0" presStyleCnt="4">
        <dgm:presLayoutVars>
          <dgm:chMax val="0"/>
          <dgm:bulletEnabled val="1"/>
        </dgm:presLayoutVars>
      </dgm:prSet>
      <dgm:spPr/>
    </dgm:pt>
    <dgm:pt modelId="{072BDF46-F491-4B69-A1D5-E9CF28DE843C}" type="pres">
      <dgm:prSet presAssocID="{0FEF1721-B113-47AF-BEE7-17FF3B0F1CEF}" presName="spacer" presStyleCnt="0"/>
      <dgm:spPr/>
    </dgm:pt>
    <dgm:pt modelId="{C0A30FF5-5574-4951-B7FF-4E268554CEDF}" type="pres">
      <dgm:prSet presAssocID="{57B7DD24-296D-407F-9631-9A342EB990DA}" presName="parentText" presStyleLbl="node1" presStyleIdx="1" presStyleCnt="4">
        <dgm:presLayoutVars>
          <dgm:chMax val="0"/>
          <dgm:bulletEnabled val="1"/>
        </dgm:presLayoutVars>
      </dgm:prSet>
      <dgm:spPr/>
    </dgm:pt>
    <dgm:pt modelId="{55754864-1B61-48F8-BF81-D7CF64F499A8}" type="pres">
      <dgm:prSet presAssocID="{1CEF843A-9A92-41B4-AB31-386196B39146}" presName="spacer" presStyleCnt="0"/>
      <dgm:spPr/>
    </dgm:pt>
    <dgm:pt modelId="{3C245936-DC45-4E8A-AF36-9D99A18B88A8}" type="pres">
      <dgm:prSet presAssocID="{C46CD5CC-1C6D-4335-9B81-17A4F5FAE84B}" presName="parentText" presStyleLbl="node1" presStyleIdx="2" presStyleCnt="4">
        <dgm:presLayoutVars>
          <dgm:chMax val="0"/>
          <dgm:bulletEnabled val="1"/>
        </dgm:presLayoutVars>
      </dgm:prSet>
      <dgm:spPr/>
    </dgm:pt>
    <dgm:pt modelId="{BEFD71F5-BD5C-4E63-99C6-64985171AA06}" type="pres">
      <dgm:prSet presAssocID="{1383153B-EEA1-496F-AD1D-2FE9B5DB5C2B}" presName="spacer" presStyleCnt="0"/>
      <dgm:spPr/>
    </dgm:pt>
    <dgm:pt modelId="{360487D8-545A-48EF-B146-1814F8B6DB30}" type="pres">
      <dgm:prSet presAssocID="{C4FD8E35-759B-4F12-8016-977763B67331}" presName="parentText" presStyleLbl="node1" presStyleIdx="3" presStyleCnt="4">
        <dgm:presLayoutVars>
          <dgm:chMax val="0"/>
          <dgm:bulletEnabled val="1"/>
        </dgm:presLayoutVars>
      </dgm:prSet>
      <dgm:spPr/>
    </dgm:pt>
  </dgm:ptLst>
  <dgm:cxnLst>
    <dgm:cxn modelId="{B3D9703B-9AFA-4F2F-ABE4-3D93206FA440}" srcId="{072F8E1F-5CEB-41D7-BFA4-5011D8010484}" destId="{C46CD5CC-1C6D-4335-9B81-17A4F5FAE84B}" srcOrd="2" destOrd="0" parTransId="{2752F8EE-42DF-422D-A9AA-7DFCC7DC66A9}" sibTransId="{1383153B-EEA1-496F-AD1D-2FE9B5DB5C2B}"/>
    <dgm:cxn modelId="{5AC1C861-0B1A-41A8-9F66-0A474951B2E0}" srcId="{072F8E1F-5CEB-41D7-BFA4-5011D8010484}" destId="{C4FD8E35-759B-4F12-8016-977763B67331}" srcOrd="3" destOrd="0" parTransId="{65D620FF-AA42-461C-A5BB-EC4B24CD778C}" sibTransId="{EB237210-C559-42E0-A30B-EB7B1DF4A809}"/>
    <dgm:cxn modelId="{68EC5067-AAA1-45E2-86D5-076D449130CF}" srcId="{072F8E1F-5CEB-41D7-BFA4-5011D8010484}" destId="{57B7DD24-296D-407F-9631-9A342EB990DA}" srcOrd="1" destOrd="0" parTransId="{3529F2E2-98F3-4EE8-9B52-44BF041F485D}" sibTransId="{1CEF843A-9A92-41B4-AB31-386196B39146}"/>
    <dgm:cxn modelId="{040049C7-317B-4E87-B04E-C8796BFA3ED0}" srcId="{072F8E1F-5CEB-41D7-BFA4-5011D8010484}" destId="{2C3C4578-E262-49FD-9864-C5AD5A5B02F4}" srcOrd="0" destOrd="0" parTransId="{E886529E-2DA4-49CD-9A47-B06CB2B77D39}" sibTransId="{0FEF1721-B113-47AF-BEE7-17FF3B0F1CEF}"/>
    <dgm:cxn modelId="{3D45D4DF-148E-475D-A5A4-48A7F9930782}" type="presOf" srcId="{C46CD5CC-1C6D-4335-9B81-17A4F5FAE84B}" destId="{3C245936-DC45-4E8A-AF36-9D99A18B88A8}" srcOrd="0" destOrd="0" presId="urn:microsoft.com/office/officeart/2005/8/layout/vList2"/>
    <dgm:cxn modelId="{0BD6DBE7-8F58-45D7-80B4-94D58F19C0B3}" type="presOf" srcId="{072F8E1F-5CEB-41D7-BFA4-5011D8010484}" destId="{25F6A6F6-2F0C-400D-86C8-B2C027551522}" srcOrd="0" destOrd="0" presId="urn:microsoft.com/office/officeart/2005/8/layout/vList2"/>
    <dgm:cxn modelId="{F68C24F2-EEC7-499F-8A7E-11F1353D95D9}" type="presOf" srcId="{2C3C4578-E262-49FD-9864-C5AD5A5B02F4}" destId="{865C17C3-A4E2-49F2-9B04-42B9317215D3}" srcOrd="0" destOrd="0" presId="urn:microsoft.com/office/officeart/2005/8/layout/vList2"/>
    <dgm:cxn modelId="{7DD6ECF8-F400-477F-A21A-3E409CCB599E}" type="presOf" srcId="{57B7DD24-296D-407F-9631-9A342EB990DA}" destId="{C0A30FF5-5574-4951-B7FF-4E268554CEDF}" srcOrd="0" destOrd="0" presId="urn:microsoft.com/office/officeart/2005/8/layout/vList2"/>
    <dgm:cxn modelId="{1C4FC4FC-BEC1-43D5-BAD6-E4B10FC23BDB}" type="presOf" srcId="{C4FD8E35-759B-4F12-8016-977763B67331}" destId="{360487D8-545A-48EF-B146-1814F8B6DB30}" srcOrd="0" destOrd="0" presId="urn:microsoft.com/office/officeart/2005/8/layout/vList2"/>
    <dgm:cxn modelId="{DECD40F2-B48C-470A-8D9C-865AA498F696}" type="presParOf" srcId="{25F6A6F6-2F0C-400D-86C8-B2C027551522}" destId="{865C17C3-A4E2-49F2-9B04-42B9317215D3}" srcOrd="0" destOrd="0" presId="urn:microsoft.com/office/officeart/2005/8/layout/vList2"/>
    <dgm:cxn modelId="{6D5FDD53-6896-4724-9080-AF9080258B26}" type="presParOf" srcId="{25F6A6F6-2F0C-400D-86C8-B2C027551522}" destId="{072BDF46-F491-4B69-A1D5-E9CF28DE843C}" srcOrd="1" destOrd="0" presId="urn:microsoft.com/office/officeart/2005/8/layout/vList2"/>
    <dgm:cxn modelId="{A2D6FE1B-BB79-43FC-AAC2-C64178DE1B66}" type="presParOf" srcId="{25F6A6F6-2F0C-400D-86C8-B2C027551522}" destId="{C0A30FF5-5574-4951-B7FF-4E268554CEDF}" srcOrd="2" destOrd="0" presId="urn:microsoft.com/office/officeart/2005/8/layout/vList2"/>
    <dgm:cxn modelId="{60AC9CC9-D234-424A-B399-13715223917C}" type="presParOf" srcId="{25F6A6F6-2F0C-400D-86C8-B2C027551522}" destId="{55754864-1B61-48F8-BF81-D7CF64F499A8}" srcOrd="3" destOrd="0" presId="urn:microsoft.com/office/officeart/2005/8/layout/vList2"/>
    <dgm:cxn modelId="{EC21C424-4F2F-44FE-AE13-0E249140CAED}" type="presParOf" srcId="{25F6A6F6-2F0C-400D-86C8-B2C027551522}" destId="{3C245936-DC45-4E8A-AF36-9D99A18B88A8}" srcOrd="4" destOrd="0" presId="urn:microsoft.com/office/officeart/2005/8/layout/vList2"/>
    <dgm:cxn modelId="{12EE3A39-D94C-4C96-A77E-BA98FFF16CCD}" type="presParOf" srcId="{25F6A6F6-2F0C-400D-86C8-B2C027551522}" destId="{BEFD71F5-BD5C-4E63-99C6-64985171AA06}" srcOrd="5" destOrd="0" presId="urn:microsoft.com/office/officeart/2005/8/layout/vList2"/>
    <dgm:cxn modelId="{574AAF03-7690-43EB-BC85-DADAC79E8ECE}" type="presParOf" srcId="{25F6A6F6-2F0C-400D-86C8-B2C027551522}" destId="{360487D8-545A-48EF-B146-1814F8B6DB3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C17C3-A4E2-49F2-9B04-42B9317215D3}">
      <dsp:nvSpPr>
        <dsp:cNvPr id="0" name=""/>
        <dsp:cNvSpPr/>
      </dsp:nvSpPr>
      <dsp:spPr>
        <a:xfrm>
          <a:off x="0" y="7401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The heart is about the size of an adult fist.</a:t>
          </a:r>
          <a:endParaRPr lang="en-US" sz="2300" kern="1200" dirty="0">
            <a:latin typeface="Arial Nova Light" panose="020B0304020202020204" pitchFamily="34" charset="0"/>
          </a:endParaRPr>
        </a:p>
      </dsp:txBody>
      <dsp:txXfrm>
        <a:off x="44260" y="118271"/>
        <a:ext cx="6806056" cy="818155"/>
      </dsp:txXfrm>
    </dsp:sp>
    <dsp:sp modelId="{C0A30FF5-5574-4951-B7FF-4E268554CEDF}">
      <dsp:nvSpPr>
        <dsp:cNvPr id="0" name=""/>
        <dsp:cNvSpPr/>
      </dsp:nvSpPr>
      <dsp:spPr>
        <a:xfrm>
          <a:off x="0" y="104692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in the middle and front of your chest</a:t>
          </a:r>
          <a:endParaRPr lang="en-US" sz="2300" kern="1200" dirty="0">
            <a:latin typeface="Arial Nova Light" panose="020B0304020202020204" pitchFamily="34" charset="0"/>
          </a:endParaRPr>
        </a:p>
      </dsp:txBody>
      <dsp:txXfrm>
        <a:off x="44260" y="1091186"/>
        <a:ext cx="6806056" cy="818155"/>
      </dsp:txXfrm>
    </dsp:sp>
    <dsp:sp modelId="{3C245936-DC45-4E8A-AF36-9D99A18B88A8}">
      <dsp:nvSpPr>
        <dsp:cNvPr id="0" name=""/>
        <dsp:cNvSpPr/>
      </dsp:nvSpPr>
      <dsp:spPr>
        <a:xfrm>
          <a:off x="0" y="201984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Behind and slightly to the left of your breast-bone</a:t>
          </a:r>
          <a:r>
            <a:rPr lang="en-GB" sz="2300" kern="1200" dirty="0"/>
            <a:t>.</a:t>
          </a:r>
          <a:endParaRPr lang="en-US" sz="2300" kern="1200" dirty="0"/>
        </a:p>
      </dsp:txBody>
      <dsp:txXfrm>
        <a:off x="44260" y="2064101"/>
        <a:ext cx="6806056" cy="818155"/>
      </dsp:txXfrm>
    </dsp:sp>
    <dsp:sp modelId="{360487D8-545A-48EF-B146-1814F8B6DB30}">
      <dsp:nvSpPr>
        <dsp:cNvPr id="0" name=""/>
        <dsp:cNvSpPr/>
      </dsp:nvSpPr>
      <dsp:spPr>
        <a:xfrm>
          <a:off x="0" y="299275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a muscle that provides your body with oxygen and nutrients</a:t>
          </a:r>
          <a:r>
            <a:rPr lang="en-GB" sz="2300" kern="1200" dirty="0"/>
            <a:t>.</a:t>
          </a:r>
          <a:endParaRPr lang="en-US" sz="2300" kern="1200" dirty="0"/>
        </a:p>
      </dsp:txBody>
      <dsp:txXfrm>
        <a:off x="44260" y="3037016"/>
        <a:ext cx="6806056" cy="8181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6:15:07.50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7:54:20.66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0:28:40.29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1:53:49.255"/>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9/7/2023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20633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9465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8031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50469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661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25058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9691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796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23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9116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9/7/2023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68382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9611291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413287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1262446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9/7/2023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570912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01715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17597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34859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9/7/2023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033771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9/7/2023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9336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274909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371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9/7/2023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38148982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9/7/2023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360305593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cellularscale.blogspot.com/2012_01_01_archive.html" TargetMode="External"/><Relationship Id="rId7" Type="http://schemas.openxmlformats.org/officeDocument/2006/relationships/diagramLayout" Target="../diagrams/layout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commons.wikimedia.org/wiki/Category:Anatomy_of_the_human_heart" TargetMode="External"/><Relationship Id="rId10" Type="http://schemas.microsoft.com/office/2007/relationships/diagramDrawing" Target="../diagrams/drawing1.xml"/><Relationship Id="rId4" Type="http://schemas.openxmlformats.org/officeDocument/2006/relationships/image" Target="../media/image4.jp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hyperlink" Target="http://adaywithdepression.wordpress.com/2013/05/22/ziyas-day/"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ellasfrappe.blogspot.com/2014/05/cardiovascular-diseases-increase-during.html"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3.xml"/><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hyperlink" Target="https://a-fib.com/treatments-for-atrial-fibrillation/av-node-with-pacemaker/" TargetMode="Externa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4.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pixabay.com/en/graphic-smiley-emoticon-surprised-3515619/" TargetMode="External"/><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cybertactique.blogspot.fr/2014/12/lecture-securite-et-espionnage.html" TargetMode="External"/><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mumbletoes.blogspot.com/2014/03/"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simple.wikipedia.org/wiki/baobab" TargetMode="External"/><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footwa.com/tag/tree/" TargetMode="External"/><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0C1DB9-5B77-4C1F-9A08-FF73116ED221}"/>
              </a:ext>
            </a:extLst>
          </p:cNvPr>
          <p:cNvPicPr>
            <a:picLocks noChangeAspect="1"/>
          </p:cNvPicPr>
          <p:nvPr/>
        </p:nvPicPr>
        <p:blipFill rotWithShape="1">
          <a:blip r:embed="rId2">
            <a:alphaModFix amt="50000"/>
          </a:blip>
          <a:srcRect t="20144" r="-1" b="4837"/>
          <a:stretch/>
        </p:blipFill>
        <p:spPr>
          <a:xfrm>
            <a:off x="20" y="10"/>
            <a:ext cx="12188931" cy="6857990"/>
          </a:xfrm>
          <a:prstGeom prst="rect">
            <a:avLst/>
          </a:prstGeom>
        </p:spPr>
      </p:pic>
      <p:sp>
        <p:nvSpPr>
          <p:cNvPr id="2" name="Title 1">
            <a:extLst>
              <a:ext uri="{FF2B5EF4-FFF2-40B4-BE49-F238E27FC236}">
                <a16:creationId xmlns:a16="http://schemas.microsoft.com/office/drawing/2014/main" id="{FEA41374-82F9-45CA-B480-40697590F0F4}"/>
              </a:ext>
            </a:extLst>
          </p:cNvPr>
          <p:cNvSpPr>
            <a:spLocks noGrp="1"/>
          </p:cNvSpPr>
          <p:nvPr>
            <p:ph type="ctrTitle"/>
          </p:nvPr>
        </p:nvSpPr>
        <p:spPr>
          <a:xfrm>
            <a:off x="1527048" y="1124712"/>
            <a:ext cx="9144000" cy="3063240"/>
          </a:xfrm>
        </p:spPr>
        <p:txBody>
          <a:bodyPr>
            <a:normAutofit/>
          </a:bodyPr>
          <a:lstStyle/>
          <a:p>
            <a:pPr algn="ctr"/>
            <a:r>
              <a:rPr lang="en-GB" dirty="0"/>
              <a:t>Anatomy Bootcamp!</a:t>
            </a:r>
          </a:p>
        </p:txBody>
      </p:sp>
      <p:sp>
        <p:nvSpPr>
          <p:cNvPr id="3" name="Subtitle 2">
            <a:extLst>
              <a:ext uri="{FF2B5EF4-FFF2-40B4-BE49-F238E27FC236}">
                <a16:creationId xmlns:a16="http://schemas.microsoft.com/office/drawing/2014/main" id="{E081E68C-47CA-4EFB-94B1-51416F51A74A}"/>
              </a:ext>
            </a:extLst>
          </p:cNvPr>
          <p:cNvSpPr>
            <a:spLocks noGrp="1"/>
          </p:cNvSpPr>
          <p:nvPr>
            <p:ph type="subTitle" idx="1"/>
          </p:nvPr>
        </p:nvSpPr>
        <p:spPr>
          <a:xfrm>
            <a:off x="1527048" y="4599432"/>
            <a:ext cx="9144000" cy="1227520"/>
          </a:xfrm>
        </p:spPr>
        <p:txBody>
          <a:bodyPr>
            <a:normAutofit/>
          </a:bodyPr>
          <a:lstStyle/>
          <a:p>
            <a:pPr algn="ctr"/>
            <a:r>
              <a:rPr lang="en-GB" sz="6000" b="1" dirty="0">
                <a:solidFill>
                  <a:srgbClr val="C00000"/>
                </a:solidFill>
              </a:rPr>
              <a:t>The heart and blood</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66126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9">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A35D3-78E3-4EAC-8519-8D5B179C6C61}"/>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lnSpc>
                <a:spcPct val="90000"/>
              </a:lnSpc>
            </a:pPr>
            <a:r>
              <a:rPr lang="en-US" sz="4000" dirty="0">
                <a:latin typeface="Arial Nova Cond Light" panose="020B0306020202020204" pitchFamily="34" charset="0"/>
              </a:rPr>
              <a:t>So what do we know about the heart??</a:t>
            </a:r>
          </a:p>
        </p:txBody>
      </p:sp>
      <p:pic>
        <p:nvPicPr>
          <p:cNvPr id="5" name="Picture 4">
            <a:extLst>
              <a:ext uri="{FF2B5EF4-FFF2-40B4-BE49-F238E27FC236}">
                <a16:creationId xmlns:a16="http://schemas.microsoft.com/office/drawing/2014/main" id="{0A9B7035-A162-4012-A699-9EB3069417C5}"/>
              </a:ext>
            </a:extLst>
          </p:cNvPr>
          <p:cNvPicPr>
            <a:picLocks noChangeAspect="1"/>
          </p:cNvPicPr>
          <p:nvPr/>
        </p:nvPicPr>
        <p:blipFill rotWithShape="1">
          <a:blip r:embed="rId2"/>
          <a:srcRect b="48039"/>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381841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74025-9863-483C-B78C-02B6455FC7E8}"/>
              </a:ext>
            </a:extLst>
          </p:cNvPr>
          <p:cNvSpPr>
            <a:spLocks noGrp="1"/>
          </p:cNvSpPr>
          <p:nvPr>
            <p:ph type="title"/>
          </p:nvPr>
        </p:nvSpPr>
        <p:spPr>
          <a:xfrm>
            <a:off x="3035358" y="758802"/>
            <a:ext cx="6894576" cy="845746"/>
          </a:xfrm>
        </p:spPr>
        <p:txBody>
          <a:bodyPr anchor="b">
            <a:normAutofit/>
          </a:bodyPr>
          <a:lstStyle/>
          <a:p>
            <a:pPr>
              <a:lnSpc>
                <a:spcPct val="90000"/>
              </a:lnSpc>
            </a:pPr>
            <a:r>
              <a:rPr lang="en-GB" sz="3600" dirty="0">
                <a:latin typeface="Arial Nova Light" panose="020B0304020202020204" pitchFamily="34" charset="0"/>
              </a:rPr>
              <a:t>Where is the heart and what is it?</a:t>
            </a:r>
          </a:p>
        </p:txBody>
      </p:sp>
      <p:pic>
        <p:nvPicPr>
          <p:cNvPr id="5" name="Picture 4" descr="A picture containing indoor, white&#10;&#10;Description automatically generated">
            <a:extLst>
              <a:ext uri="{FF2B5EF4-FFF2-40B4-BE49-F238E27FC236}">
                <a16:creationId xmlns:a16="http://schemas.microsoft.com/office/drawing/2014/main" id="{BE05C055-ECDD-4F00-B964-39045AAF4E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35" r="-2" b="-2"/>
          <a:stretch/>
        </p:blipFill>
        <p:spPr>
          <a:xfrm>
            <a:off x="-1" y="797170"/>
            <a:ext cx="1699847" cy="2266740"/>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10" descr="A picture containing sculpture, white&#10;&#10;Description automatically generated">
            <a:extLst>
              <a:ext uri="{FF2B5EF4-FFF2-40B4-BE49-F238E27FC236}">
                <a16:creationId xmlns:a16="http://schemas.microsoft.com/office/drawing/2014/main" id="{76EB0520-AF7D-DC89-F372-4E14B55F6B4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422" r="3" b="24966"/>
          <a:stretch/>
        </p:blipFill>
        <p:spPr>
          <a:xfrm>
            <a:off x="1" y="2911989"/>
            <a:ext cx="5144675" cy="3946011"/>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graphicFrame>
        <p:nvGraphicFramePr>
          <p:cNvPr id="22" name="Content Placeholder 2">
            <a:extLst>
              <a:ext uri="{FF2B5EF4-FFF2-40B4-BE49-F238E27FC236}">
                <a16:creationId xmlns:a16="http://schemas.microsoft.com/office/drawing/2014/main" id="{285D81A7-A235-2AFF-6982-14BB14CBE4ED}"/>
              </a:ext>
            </a:extLst>
          </p:cNvPr>
          <p:cNvGraphicFramePr>
            <a:graphicFrameLocks noGrp="1"/>
          </p:cNvGraphicFramePr>
          <p:nvPr>
            <p:ph idx="1"/>
            <p:extLst>
              <p:ext uri="{D42A27DB-BD31-4B8C-83A1-F6EECF244321}">
                <p14:modId xmlns:p14="http://schemas.microsoft.com/office/powerpoint/2010/main" val="1771705304"/>
              </p:ext>
            </p:extLst>
          </p:nvPr>
        </p:nvGraphicFramePr>
        <p:xfrm>
          <a:off x="5144676" y="2574035"/>
          <a:ext cx="6894576" cy="397344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a:extLst>
              <a:ext uri="{FF2B5EF4-FFF2-40B4-BE49-F238E27FC236}">
                <a16:creationId xmlns:a16="http://schemas.microsoft.com/office/drawing/2014/main" id="{D941FE8B-C4CC-F31F-F023-2CDDDC3EE177}"/>
              </a:ext>
            </a:extLst>
          </p:cNvPr>
          <p:cNvSpPr txBox="1"/>
          <p:nvPr/>
        </p:nvSpPr>
        <p:spPr>
          <a:xfrm>
            <a:off x="1500554" y="973015"/>
            <a:ext cx="304800" cy="2031325"/>
          </a:xfrm>
          <a:prstGeom prst="rect">
            <a:avLst/>
          </a:prstGeom>
          <a:solidFill>
            <a:schemeClr val="bg1"/>
          </a:solidFill>
          <a:ln>
            <a:solidFill>
              <a:schemeClr val="bg1"/>
            </a:solidFill>
          </a:ln>
        </p:spPr>
        <p:txBody>
          <a:bodyPr wrap="square" rtlCol="0">
            <a:spAutoFit/>
          </a:bodyPr>
          <a:lstStyle/>
          <a:p>
            <a:pPr algn="l"/>
            <a:r>
              <a:rPr lang="en-GB" dirty="0"/>
              <a:t>  </a:t>
            </a:r>
          </a:p>
          <a:p>
            <a:pPr algn="l"/>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3733073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2">
            <a:extLst>
              <a:ext uri="{FF2B5EF4-FFF2-40B4-BE49-F238E27FC236}">
                <a16:creationId xmlns:a16="http://schemas.microsoft.com/office/drawing/2014/main" id="{E0E3E432-28E2-8623-DF1F-00E9A6A789FF}"/>
              </a:ext>
            </a:extLst>
          </p:cNvPr>
          <p:cNvSpPr>
            <a:spLocks noGrp="1"/>
          </p:cNvSpPr>
          <p:nvPr>
            <p:ph idx="1"/>
          </p:nvPr>
        </p:nvSpPr>
        <p:spPr>
          <a:xfrm>
            <a:off x="6148499" y="2664886"/>
            <a:ext cx="5409517" cy="3550789"/>
          </a:xfrm>
        </p:spPr>
        <p:txBody>
          <a:bodyPr anchor="t">
            <a:normAutofit/>
          </a:bodyPr>
          <a:lstStyle/>
          <a:p>
            <a:r>
              <a:rPr lang="en-GB" dirty="0">
                <a:latin typeface="Arial Nova Light" panose="020B0304020202020204" pitchFamily="34" charset="0"/>
              </a:rPr>
              <a:t>What components do you think the </a:t>
            </a:r>
            <a:r>
              <a:rPr lang="en-GB" b="1" dirty="0">
                <a:latin typeface="Arial Nova Light" panose="020B0304020202020204" pitchFamily="34" charset="0"/>
              </a:rPr>
              <a:t>heart</a:t>
            </a:r>
            <a:r>
              <a:rPr lang="en-GB" dirty="0">
                <a:latin typeface="Arial Nova Light" panose="020B0304020202020204" pitchFamily="34" charset="0"/>
              </a:rPr>
              <a:t> needs to carry out its role?</a:t>
            </a:r>
          </a:p>
        </p:txBody>
      </p:sp>
      <mc:AlternateContent xmlns:mc="http://schemas.openxmlformats.org/markup-compatibility/2006" xmlns:p14="http://schemas.microsoft.com/office/powerpoint/2010/main">
        <mc:Choice Requires="p14">
          <p:contentPart p14:bwMode="auto" r:id="rId2">
            <p14:nvContentPartPr>
              <p14: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2" name="Picture 1" descr="A drawing of a person&#10;&#10;Description automatically generated with low confidence">
            <a:extLst>
              <a:ext uri="{FF2B5EF4-FFF2-40B4-BE49-F238E27FC236}">
                <a16:creationId xmlns:a16="http://schemas.microsoft.com/office/drawing/2014/main" id="{A5E6BFBD-A624-D3DD-26C9-B474A28FF7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792" b="-3"/>
          <a:stretch/>
        </p:blipFill>
        <p:spPr>
          <a:xfrm>
            <a:off x="677337" y="640080"/>
            <a:ext cx="5366166" cy="5577840"/>
          </a:xfrm>
          <a:prstGeom prst="rect">
            <a:avLst/>
          </a:prstGeom>
        </p:spPr>
      </p:pic>
    </p:spTree>
    <p:extLst>
      <p:ext uri="{BB962C8B-B14F-4D97-AF65-F5344CB8AC3E}">
        <p14:creationId xmlns:p14="http://schemas.microsoft.com/office/powerpoint/2010/main" val="3821343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B9F35-2EEF-4A7E-8FD6-1887F129219E}"/>
              </a:ext>
            </a:extLst>
          </p:cNvPr>
          <p:cNvSpPr>
            <a:spLocks noGrp="1"/>
          </p:cNvSpPr>
          <p:nvPr>
            <p:ph type="title"/>
          </p:nvPr>
        </p:nvSpPr>
        <p:spPr>
          <a:xfrm>
            <a:off x="6584794" y="1308231"/>
            <a:ext cx="5553306" cy="1298981"/>
          </a:xfrm>
        </p:spPr>
        <p:txBody>
          <a:bodyPr anchor="b">
            <a:normAutofit/>
          </a:bodyPr>
          <a:lstStyle/>
          <a:p>
            <a:r>
              <a:rPr lang="en-GB" sz="6000" dirty="0">
                <a:latin typeface="Arial Nova Light" panose="020B0304020202020204" pitchFamily="34" charset="0"/>
              </a:rPr>
              <a:t>The heart has…</a:t>
            </a:r>
          </a:p>
        </p:txBody>
      </p:sp>
      <p:sp>
        <p:nvSpPr>
          <p:cNvPr id="39"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C4AD21-22C7-4C19-B8D6-33FD2B4C9C71}"/>
              </a:ext>
            </a:extLst>
          </p:cNvPr>
          <p:cNvSpPr>
            <a:spLocks noGrp="1"/>
          </p:cNvSpPr>
          <p:nvPr>
            <p:ph idx="1"/>
          </p:nvPr>
        </p:nvSpPr>
        <p:spPr>
          <a:xfrm>
            <a:off x="7510072" y="2984285"/>
            <a:ext cx="3972393" cy="3713267"/>
          </a:xfrm>
        </p:spPr>
        <p:txBody>
          <a:bodyPr anchor="t">
            <a:normAutofit/>
          </a:bodyPr>
          <a:lstStyle/>
          <a:p>
            <a:pPr>
              <a:lnSpc>
                <a:spcPct val="100000"/>
              </a:lnSpc>
            </a:pPr>
            <a:r>
              <a:rPr lang="en-GB" sz="2400" b="1" dirty="0">
                <a:latin typeface="Arial Nova Cond Light" panose="020B0306020202020204" pitchFamily="34" charset="0"/>
              </a:rPr>
              <a:t>4</a:t>
            </a:r>
            <a:r>
              <a:rPr lang="en-GB" sz="2400" dirty="0">
                <a:latin typeface="Arial Nova Cond Light" panose="020B0306020202020204" pitchFamily="34" charset="0"/>
              </a:rPr>
              <a:t> - valves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3</a:t>
            </a:r>
            <a:r>
              <a:rPr lang="en-GB" sz="2400" dirty="0">
                <a:latin typeface="Arial Nova Cond Light" panose="020B0306020202020204" pitchFamily="34" charset="0"/>
              </a:rPr>
              <a:t> - entrances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2 -</a:t>
            </a:r>
            <a:r>
              <a:rPr lang="en-GB" sz="2400" dirty="0">
                <a:latin typeface="Arial Nova Cond Light" panose="020B0306020202020204" pitchFamily="34" charset="0"/>
              </a:rPr>
              <a:t> exits, </a:t>
            </a:r>
            <a:r>
              <a:rPr lang="en-GB" sz="2400" b="1" dirty="0">
                <a:latin typeface="Arial Nova Cond Light" panose="020B0306020202020204" pitchFamily="34" charset="0"/>
              </a:rPr>
              <a:t>2</a:t>
            </a:r>
            <a:r>
              <a:rPr lang="en-GB" sz="2400" dirty="0">
                <a:latin typeface="Arial Nova Cond Light" panose="020B0306020202020204" pitchFamily="34" charset="0"/>
              </a:rPr>
              <a:t> ventricles, </a:t>
            </a:r>
            <a:r>
              <a:rPr lang="en-GB" sz="2400" b="1" dirty="0">
                <a:latin typeface="Arial Nova Cond Light" panose="020B0306020202020204" pitchFamily="34" charset="0"/>
              </a:rPr>
              <a:t>2</a:t>
            </a:r>
            <a:r>
              <a:rPr lang="en-GB" sz="2400" dirty="0">
                <a:latin typeface="Arial Nova Cond Light" panose="020B0306020202020204" pitchFamily="34" charset="0"/>
              </a:rPr>
              <a:t> atriums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1</a:t>
            </a:r>
            <a:r>
              <a:rPr lang="en-GB" sz="2400" dirty="0">
                <a:latin typeface="Arial Nova Cond Light" panose="020B0306020202020204" pitchFamily="34" charset="0"/>
              </a:rPr>
              <a:t> - electrical system                                                                           </a:t>
            </a:r>
            <a:endParaRPr lang="en-GB" sz="2400" b="1" dirty="0">
              <a:latin typeface="Arial Nova Cond Light" panose="020B0306020202020204" pitchFamily="34" charset="0"/>
            </a:endParaRPr>
          </a:p>
        </p:txBody>
      </p:sp>
      <p:pic>
        <p:nvPicPr>
          <p:cNvPr id="6" name="Picture 5" descr="Diagram&#10;&#10;Description automatically generated">
            <a:extLst>
              <a:ext uri="{FF2B5EF4-FFF2-40B4-BE49-F238E27FC236}">
                <a16:creationId xmlns:a16="http://schemas.microsoft.com/office/drawing/2014/main" id="{BA1E8830-A82A-68E2-8E6E-83EEC6683A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00" y="849293"/>
            <a:ext cx="6530894" cy="5299223"/>
          </a:xfrm>
          <a:prstGeom prst="rect">
            <a:avLst/>
          </a:prstGeom>
        </p:spPr>
      </p:pic>
      <p:sp>
        <p:nvSpPr>
          <p:cNvPr id="7" name="TextBox 6">
            <a:extLst>
              <a:ext uri="{FF2B5EF4-FFF2-40B4-BE49-F238E27FC236}">
                <a16:creationId xmlns:a16="http://schemas.microsoft.com/office/drawing/2014/main" id="{F1AB2D7C-1894-B86F-9534-26C7237B5652}"/>
              </a:ext>
            </a:extLst>
          </p:cNvPr>
          <p:cNvSpPr txBox="1"/>
          <p:nvPr/>
        </p:nvSpPr>
        <p:spPr>
          <a:xfrm>
            <a:off x="3810000" y="5005387"/>
            <a:ext cx="4572000" cy="230832"/>
          </a:xfrm>
          <a:prstGeom prst="rect">
            <a:avLst/>
          </a:prstGeom>
          <a:noFill/>
        </p:spPr>
        <p:txBody>
          <a:bodyPr wrap="square" rtlCol="0">
            <a:spAutoFit/>
          </a:bodyPr>
          <a:lstStyle/>
          <a:p>
            <a:r>
              <a:rPr lang="en-GB" sz="900">
                <a:hlinkClick r:id="rId3" tooltip="https://med.libretexts.org/Bookshelves/Anatomy_and_Physiology/Book:_Anatomy_and_Physiology_(Boundless)/17:_Cardiovascular_System:_The_Heart/17.2:_Circulation_and_Heart_Valves/17.2B:_Operation_of_Atrioventricular_Valve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5658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uron system in yellow and light blue">
            <a:extLst>
              <a:ext uri="{FF2B5EF4-FFF2-40B4-BE49-F238E27FC236}">
                <a16:creationId xmlns:a16="http://schemas.microsoft.com/office/drawing/2014/main" id="{974902D0-3970-9813-0929-D84FF2E9BFFF}"/>
              </a:ext>
            </a:extLst>
          </p:cNvPr>
          <p:cNvPicPr>
            <a:picLocks noChangeAspect="1"/>
          </p:cNvPicPr>
          <p:nvPr/>
        </p:nvPicPr>
        <p:blipFill rotWithShape="1">
          <a:blip r:embed="rId2">
            <a:alphaModFix amt="90000"/>
          </a:blip>
          <a:srcRect t="8944" r="-1" b="8617"/>
          <a:stretch/>
        </p:blipFill>
        <p:spPr>
          <a:xfrm>
            <a:off x="20" y="-386852"/>
            <a:ext cx="12188932" cy="6857990"/>
          </a:xfrm>
          <a:prstGeom prst="rect">
            <a:avLst/>
          </a:prstGeom>
        </p:spPr>
      </p:pic>
      <p:sp>
        <p:nvSpPr>
          <p:cNvPr id="26" name="Freeform: Shape 25">
            <a:extLst>
              <a:ext uri="{FF2B5EF4-FFF2-40B4-BE49-F238E27FC236}">
                <a16:creationId xmlns:a16="http://schemas.microsoft.com/office/drawing/2014/main" id="{8D5AAC53-3624-41C3-A6B5-1DA97F29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4054" y="760956"/>
            <a:ext cx="6248168" cy="5486563"/>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93A4C4"/>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046F2B2-D6C3-40AD-3055-16769B98DC95}"/>
              </a:ext>
            </a:extLst>
          </p:cNvPr>
          <p:cNvSpPr>
            <a:spLocks noGrp="1"/>
          </p:cNvSpPr>
          <p:nvPr>
            <p:ph type="title"/>
          </p:nvPr>
        </p:nvSpPr>
        <p:spPr>
          <a:xfrm>
            <a:off x="6372499" y="1414045"/>
            <a:ext cx="4511843" cy="820862"/>
          </a:xfrm>
        </p:spPr>
        <p:txBody>
          <a:bodyPr anchor="b">
            <a:normAutofit/>
          </a:bodyPr>
          <a:lstStyle/>
          <a:p>
            <a:pPr>
              <a:lnSpc>
                <a:spcPct val="90000"/>
              </a:lnSpc>
            </a:pPr>
            <a:r>
              <a:rPr lang="en-GB" sz="5100" dirty="0">
                <a:solidFill>
                  <a:srgbClr val="FBF9F6"/>
                </a:solidFill>
                <a:latin typeface="Arial Nova Cond Light" panose="020B0604020202020204" pitchFamily="34" charset="0"/>
              </a:rPr>
              <a:t>Veins and arteries </a:t>
            </a:r>
          </a:p>
        </p:txBody>
      </p:sp>
      <p:sp>
        <p:nvSpPr>
          <p:cNvPr id="2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2499" y="309571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18E916C9-F1FE-58CA-7523-C6E50A1D8AE0}"/>
              </a:ext>
            </a:extLst>
          </p:cNvPr>
          <p:cNvSpPr>
            <a:spLocks noGrp="1"/>
          </p:cNvSpPr>
          <p:nvPr>
            <p:ph idx="1"/>
          </p:nvPr>
        </p:nvSpPr>
        <p:spPr>
          <a:xfrm>
            <a:off x="5755850" y="2604146"/>
            <a:ext cx="5444576" cy="3387776"/>
          </a:xfrm>
        </p:spPr>
        <p:txBody>
          <a:bodyPr>
            <a:normAutofit/>
          </a:bodyPr>
          <a:lstStyle/>
          <a:p>
            <a:r>
              <a:rPr lang="en-GB" b="1" u="sng" dirty="0">
                <a:solidFill>
                  <a:srgbClr val="FBF9F6"/>
                </a:solidFill>
                <a:latin typeface="Arial Nova Light" panose="020B0304020202020204" pitchFamily="34" charset="0"/>
              </a:rPr>
              <a:t>Veins</a:t>
            </a:r>
            <a:r>
              <a:rPr lang="en-GB" dirty="0">
                <a:solidFill>
                  <a:srgbClr val="FBF9F6"/>
                </a:solidFill>
                <a:latin typeface="Arial Nova Light" panose="020B0304020202020204" pitchFamily="34" charset="0"/>
              </a:rPr>
              <a:t>- carry blood </a:t>
            </a:r>
            <a:r>
              <a:rPr lang="en-GB" b="1" u="sng" dirty="0">
                <a:solidFill>
                  <a:srgbClr val="FBF9F6"/>
                </a:solidFill>
                <a:latin typeface="Arial Nova Light" panose="020B0304020202020204" pitchFamily="34" charset="0"/>
              </a:rPr>
              <a:t>to</a:t>
            </a:r>
            <a:r>
              <a:rPr lang="en-GB" u="sng" dirty="0">
                <a:solidFill>
                  <a:srgbClr val="FBF9F6"/>
                </a:solidFill>
                <a:latin typeface="Arial Nova Light" panose="020B0304020202020204" pitchFamily="34" charset="0"/>
              </a:rPr>
              <a:t> the </a:t>
            </a:r>
            <a:r>
              <a:rPr lang="en-GB" dirty="0">
                <a:solidFill>
                  <a:srgbClr val="FBF9F6"/>
                </a:solidFill>
                <a:latin typeface="Arial Nova Light" panose="020B0304020202020204" pitchFamily="34" charset="0"/>
              </a:rPr>
              <a:t>heart </a:t>
            </a:r>
          </a:p>
          <a:p>
            <a:pPr marL="0" indent="0">
              <a:buNone/>
            </a:pPr>
            <a:endParaRPr lang="en-GB" dirty="0">
              <a:solidFill>
                <a:srgbClr val="FBF9F6"/>
              </a:solidFill>
              <a:latin typeface="Arial Nova Light" panose="020B0304020202020204" pitchFamily="34" charset="0"/>
            </a:endParaRPr>
          </a:p>
          <a:p>
            <a:r>
              <a:rPr lang="en-GB" b="1" u="sng" dirty="0">
                <a:solidFill>
                  <a:srgbClr val="FBF9F6"/>
                </a:solidFill>
                <a:latin typeface="Arial Nova Light" panose="020B0304020202020204" pitchFamily="34" charset="0"/>
              </a:rPr>
              <a:t>Arteries</a:t>
            </a:r>
            <a:r>
              <a:rPr lang="en-GB" dirty="0">
                <a:solidFill>
                  <a:srgbClr val="FBF9F6"/>
                </a:solidFill>
                <a:latin typeface="Arial Nova Light" panose="020B0304020202020204" pitchFamily="34" charset="0"/>
              </a:rPr>
              <a:t>- carry blood </a:t>
            </a:r>
            <a:r>
              <a:rPr lang="en-GB" b="1" u="sng" dirty="0">
                <a:solidFill>
                  <a:schemeClr val="bg1"/>
                </a:solidFill>
                <a:latin typeface="Arial Nova Light" panose="020B0304020202020204" pitchFamily="34" charset="0"/>
              </a:rPr>
              <a:t>away </a:t>
            </a:r>
            <a:r>
              <a:rPr lang="en-GB" b="1" u="sng" dirty="0">
                <a:solidFill>
                  <a:srgbClr val="FBF9F6"/>
                </a:solidFill>
                <a:latin typeface="Arial Nova Light" panose="020B0304020202020204" pitchFamily="34" charset="0"/>
              </a:rPr>
              <a:t>from</a:t>
            </a:r>
            <a:r>
              <a:rPr lang="en-GB" dirty="0">
                <a:solidFill>
                  <a:srgbClr val="FBF9F6"/>
                </a:solidFill>
                <a:latin typeface="Arial Nova Light" panose="020B0304020202020204" pitchFamily="34" charset="0"/>
              </a:rPr>
              <a:t> heart </a:t>
            </a:r>
          </a:p>
        </p:txBody>
      </p:sp>
    </p:spTree>
    <p:extLst>
      <p:ext uri="{BB962C8B-B14F-4D97-AF65-F5344CB8AC3E}">
        <p14:creationId xmlns:p14="http://schemas.microsoft.com/office/powerpoint/2010/main" val="4108004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3101-A0D7-4295-88BF-57C19DF4761C}"/>
              </a:ext>
            </a:extLst>
          </p:cNvPr>
          <p:cNvSpPr>
            <a:spLocks noGrp="1"/>
          </p:cNvSpPr>
          <p:nvPr>
            <p:ph type="title"/>
          </p:nvPr>
        </p:nvSpPr>
        <p:spPr/>
        <p:txBody>
          <a:bodyPr/>
          <a:lstStyle/>
          <a:p>
            <a:r>
              <a:rPr lang="en-GB" dirty="0">
                <a:latin typeface="Aldhabi" panose="020B0604020202020204" pitchFamily="2" charset="-78"/>
                <a:cs typeface="Aldhabi" panose="020B0604020202020204" pitchFamily="2" charset="-78"/>
              </a:rPr>
              <a:t>MR BEAT…</a:t>
            </a:r>
          </a:p>
        </p:txBody>
      </p:sp>
      <p:sp>
        <p:nvSpPr>
          <p:cNvPr id="3" name="Content Placeholder 2">
            <a:extLst>
              <a:ext uri="{FF2B5EF4-FFF2-40B4-BE49-F238E27FC236}">
                <a16:creationId xmlns:a16="http://schemas.microsoft.com/office/drawing/2014/main" id="{19EFC78B-388A-45A0-8A81-64BE124CA52A}"/>
              </a:ext>
            </a:extLst>
          </p:cNvPr>
          <p:cNvSpPr>
            <a:spLocks noGrp="1"/>
          </p:cNvSpPr>
          <p:nvPr>
            <p:ph idx="1"/>
          </p:nvPr>
        </p:nvSpPr>
        <p:spPr/>
        <p:txBody>
          <a:bodyPr>
            <a:normAutofit lnSpcReduction="10000"/>
          </a:bodyPr>
          <a:lstStyle/>
          <a:p>
            <a:r>
              <a:rPr lang="en-GB" sz="2400" dirty="0">
                <a:latin typeface="Abadi" panose="020B0604020104020204" pitchFamily="34" charset="0"/>
                <a:cs typeface="Aldhabi" panose="01000000000000000000" pitchFamily="2" charset="-78"/>
              </a:rPr>
              <a:t>ALSO KNOWN AS ..</a:t>
            </a:r>
            <a:r>
              <a:rPr lang="en-GB" sz="2400" dirty="0">
                <a:solidFill>
                  <a:srgbClr val="C00000"/>
                </a:solidFill>
                <a:latin typeface="Abadi" panose="020B0604020104020204" pitchFamily="34" charset="0"/>
                <a:cs typeface="Aldhabi" panose="01000000000000000000" pitchFamily="2" charset="-78"/>
              </a:rPr>
              <a:t>Mr/ Mrs  Beat ..your call!</a:t>
            </a:r>
          </a:p>
          <a:p>
            <a:pPr marL="0" indent="0">
              <a:buNone/>
            </a:pPr>
            <a:endParaRPr lang="en-GB" sz="2400" dirty="0">
              <a:solidFill>
                <a:srgbClr val="C00000"/>
              </a:solidFill>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are to draw your own Mr Beat (heart) ..</a:t>
            </a:r>
            <a:r>
              <a:rPr lang="en-GB" sz="2400" dirty="0" err="1">
                <a:latin typeface="Abadi" panose="020B0604020104020204" pitchFamily="34" charset="0"/>
                <a:cs typeface="Aldhabi" panose="01000000000000000000" pitchFamily="2" charset="-78"/>
              </a:rPr>
              <a:t>dont</a:t>
            </a:r>
            <a:r>
              <a:rPr lang="en-GB" sz="2400" dirty="0">
                <a:latin typeface="Abadi" panose="020B0604020104020204" pitchFamily="34" charset="0"/>
                <a:cs typeface="Aldhabi" panose="01000000000000000000" pitchFamily="2" charset="-78"/>
              </a:rPr>
              <a:t> panic! We will do this together.</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By drawing and using a character, his features will help you remember the functions and events related to the heart.</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will need a pencil, </a:t>
            </a:r>
            <a:r>
              <a:rPr lang="en-GB" sz="2400" dirty="0">
                <a:solidFill>
                  <a:srgbClr val="FF0000"/>
                </a:solidFill>
                <a:latin typeface="Abadi" panose="020B0604020104020204" pitchFamily="34" charset="0"/>
                <a:cs typeface="Aldhabi" panose="01000000000000000000" pitchFamily="2" charset="-78"/>
              </a:rPr>
              <a:t>red pencil </a:t>
            </a:r>
            <a:r>
              <a:rPr lang="en-GB" sz="2400" dirty="0">
                <a:latin typeface="Abadi" panose="020B0604020104020204" pitchFamily="34" charset="0"/>
                <a:cs typeface="Aldhabi" panose="01000000000000000000" pitchFamily="2" charset="-78"/>
              </a:rPr>
              <a:t>and a </a:t>
            </a:r>
            <a:r>
              <a:rPr lang="en-GB" sz="2400" dirty="0">
                <a:solidFill>
                  <a:srgbClr val="00B0F0"/>
                </a:solidFill>
                <a:latin typeface="Abadi" panose="020B0604020104020204" pitchFamily="34" charset="0"/>
                <a:cs typeface="Aldhabi" panose="01000000000000000000" pitchFamily="2" charset="-78"/>
              </a:rPr>
              <a:t>blue pencil</a:t>
            </a:r>
            <a:r>
              <a:rPr lang="en-GB" sz="2400" dirty="0">
                <a:latin typeface="Abadi" panose="020B0604020104020204" pitchFamily="34" charset="0"/>
                <a:cs typeface="Aldhabi" panose="01000000000000000000" pitchFamily="2" charset="-78"/>
              </a:rPr>
              <a:t>.</a:t>
            </a:r>
          </a:p>
        </p:txBody>
      </p:sp>
    </p:spTree>
    <p:extLst>
      <p:ext uri="{BB962C8B-B14F-4D97-AF65-F5344CB8AC3E}">
        <p14:creationId xmlns:p14="http://schemas.microsoft.com/office/powerpoint/2010/main" val="209443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356923" y="2447712"/>
            <a:ext cx="1009795" cy="69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14508" y="2263150"/>
            <a:ext cx="1020754" cy="817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472245" y="982390"/>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059723" y="5250448"/>
            <a:ext cx="8909539" cy="1446550"/>
          </a:xfrm>
          <a:prstGeom prst="rect">
            <a:avLst/>
          </a:prstGeom>
          <a:noFill/>
        </p:spPr>
        <p:txBody>
          <a:bodyPr wrap="square" rtlCol="0">
            <a:spAutoFit/>
          </a:bodyPr>
          <a:lstStyle/>
          <a:p>
            <a:r>
              <a:rPr lang="en-GB" sz="4400" dirty="0"/>
              <a:t>Veins carry blood to the heart……Arteries carry blood away from the heart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8183E87-57E4-4726-9EED-2E69F4AE8A4D}"/>
              </a:ext>
            </a:extLst>
          </p:cNvPr>
          <p:cNvSpPr txBox="1"/>
          <p:nvPr/>
        </p:nvSpPr>
        <p:spPr>
          <a:xfrm>
            <a:off x="1060870" y="509577"/>
            <a:ext cx="944088" cy="707886"/>
          </a:xfrm>
          <a:prstGeom prst="rect">
            <a:avLst/>
          </a:prstGeom>
          <a:noFill/>
        </p:spPr>
        <p:txBody>
          <a:bodyPr wrap="square" rtlCol="0">
            <a:spAutoFit/>
          </a:bodyPr>
          <a:lstStyle/>
          <a:p>
            <a:r>
              <a:rPr lang="en-GB" sz="4000" b="1" dirty="0"/>
              <a:t>1A: in</a:t>
            </a:r>
          </a:p>
        </p:txBody>
      </p:sp>
      <p:sp>
        <p:nvSpPr>
          <p:cNvPr id="45" name="TextBox 44">
            <a:extLst>
              <a:ext uri="{FF2B5EF4-FFF2-40B4-BE49-F238E27FC236}">
                <a16:creationId xmlns:a16="http://schemas.microsoft.com/office/drawing/2014/main" id="{41D129FD-7395-4A61-8268-A096DDD2B76F}"/>
              </a:ext>
            </a:extLst>
          </p:cNvPr>
          <p:cNvSpPr txBox="1"/>
          <p:nvPr/>
        </p:nvSpPr>
        <p:spPr>
          <a:xfrm>
            <a:off x="1137062" y="5187785"/>
            <a:ext cx="1234795" cy="707886"/>
          </a:xfrm>
          <a:prstGeom prst="rect">
            <a:avLst/>
          </a:prstGeom>
          <a:noFill/>
        </p:spPr>
        <p:txBody>
          <a:bodyPr wrap="square" rtlCol="0">
            <a:spAutoFit/>
          </a:bodyPr>
          <a:lstStyle/>
          <a:p>
            <a:r>
              <a:rPr lang="en-GB" sz="4000" b="1" dirty="0"/>
              <a:t>1B: in</a:t>
            </a:r>
          </a:p>
        </p:txBody>
      </p:sp>
      <p:sp>
        <p:nvSpPr>
          <p:cNvPr id="46" name="TextBox 45">
            <a:extLst>
              <a:ext uri="{FF2B5EF4-FFF2-40B4-BE49-F238E27FC236}">
                <a16:creationId xmlns:a16="http://schemas.microsoft.com/office/drawing/2014/main" id="{652E2DF7-AF90-4A5A-AA5A-1E0B1E595604}"/>
              </a:ext>
            </a:extLst>
          </p:cNvPr>
          <p:cNvSpPr txBox="1"/>
          <p:nvPr/>
        </p:nvSpPr>
        <p:spPr>
          <a:xfrm>
            <a:off x="8868579" y="336614"/>
            <a:ext cx="1248435" cy="707886"/>
          </a:xfrm>
          <a:prstGeom prst="rect">
            <a:avLst/>
          </a:prstGeom>
          <a:noFill/>
        </p:spPr>
        <p:txBody>
          <a:bodyPr wrap="square" rtlCol="0">
            <a:spAutoFit/>
          </a:bodyPr>
          <a:lstStyle/>
          <a:p>
            <a:r>
              <a:rPr lang="en-GB" sz="4000" b="1" dirty="0"/>
              <a:t>2: out</a:t>
            </a:r>
          </a:p>
        </p:txBody>
      </p:sp>
      <p:sp>
        <p:nvSpPr>
          <p:cNvPr id="47" name="TextBox 46">
            <a:extLst>
              <a:ext uri="{FF2B5EF4-FFF2-40B4-BE49-F238E27FC236}">
                <a16:creationId xmlns:a16="http://schemas.microsoft.com/office/drawing/2014/main" id="{B1AED615-07CB-4CDA-86DA-C6494299402E}"/>
              </a:ext>
            </a:extLst>
          </p:cNvPr>
          <p:cNvSpPr txBox="1"/>
          <p:nvPr/>
        </p:nvSpPr>
        <p:spPr>
          <a:xfrm>
            <a:off x="9999785" y="2693453"/>
            <a:ext cx="867507" cy="769441"/>
          </a:xfrm>
          <a:prstGeom prst="rect">
            <a:avLst/>
          </a:prstGeom>
          <a:noFill/>
        </p:spPr>
        <p:txBody>
          <a:bodyPr wrap="square" rtlCol="0">
            <a:spAutoFit/>
          </a:bodyPr>
          <a:lstStyle/>
          <a:p>
            <a:r>
              <a:rPr lang="en-GB" sz="4400" b="1" dirty="0"/>
              <a:t>3: in</a:t>
            </a:r>
          </a:p>
        </p:txBody>
      </p:sp>
      <p:sp>
        <p:nvSpPr>
          <p:cNvPr id="48" name="TextBox 47">
            <a:extLst>
              <a:ext uri="{FF2B5EF4-FFF2-40B4-BE49-F238E27FC236}">
                <a16:creationId xmlns:a16="http://schemas.microsoft.com/office/drawing/2014/main" id="{A6944F67-26FC-4E9C-84F1-FCC2721C2796}"/>
              </a:ext>
            </a:extLst>
          </p:cNvPr>
          <p:cNvSpPr txBox="1"/>
          <p:nvPr/>
        </p:nvSpPr>
        <p:spPr>
          <a:xfrm>
            <a:off x="3324648" y="151121"/>
            <a:ext cx="937281" cy="646331"/>
          </a:xfrm>
          <a:prstGeom prst="rect">
            <a:avLst/>
          </a:prstGeom>
          <a:noFill/>
        </p:spPr>
        <p:txBody>
          <a:bodyPr wrap="square" rtlCol="0">
            <a:spAutoFit/>
          </a:bodyPr>
          <a:lstStyle/>
          <a:p>
            <a:r>
              <a:rPr lang="en-GB" sz="3600" b="1" dirty="0"/>
              <a:t>4: out</a:t>
            </a:r>
          </a:p>
        </p:txBody>
      </p:sp>
    </p:spTree>
    <p:extLst>
      <p:ext uri="{BB962C8B-B14F-4D97-AF65-F5344CB8AC3E}">
        <p14:creationId xmlns:p14="http://schemas.microsoft.com/office/powerpoint/2010/main" val="394754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06495-8F61-4D6A-AF81-74B8F8036080}"/>
              </a:ext>
            </a:extLst>
          </p:cNvPr>
          <p:cNvSpPr>
            <a:spLocks noGrp="1"/>
          </p:cNvSpPr>
          <p:nvPr>
            <p:ph type="title"/>
          </p:nvPr>
        </p:nvSpPr>
        <p:spPr>
          <a:xfrm>
            <a:off x="838200" y="15027"/>
            <a:ext cx="10515600" cy="1325563"/>
          </a:xfrm>
        </p:spPr>
        <p:txBody>
          <a:bodyPr>
            <a:normAutofit/>
          </a:bodyPr>
          <a:lstStyle/>
          <a:p>
            <a:r>
              <a:rPr lang="en-GB" sz="5400" dirty="0">
                <a:latin typeface="Aldhabi" panose="01000000000000000000" pitchFamily="2" charset="-78"/>
                <a:cs typeface="Aldhabi" panose="01000000000000000000" pitchFamily="2" charset="-78"/>
              </a:rPr>
              <a:t>We now have a Mr Beat </a:t>
            </a:r>
          </a:p>
        </p:txBody>
      </p:sp>
      <p:sp>
        <p:nvSpPr>
          <p:cNvPr id="4" name="Text Box 2">
            <a:extLst>
              <a:ext uri="{FF2B5EF4-FFF2-40B4-BE49-F238E27FC236}">
                <a16:creationId xmlns:a16="http://schemas.microsoft.com/office/drawing/2014/main" id="{02CC5905-8387-4B30-A58C-6035520C8A18}"/>
              </a:ext>
            </a:extLst>
          </p:cNvPr>
          <p:cNvSpPr txBox="1">
            <a:spLocks noGrp="1" noChangeArrowheads="1"/>
          </p:cNvSpPr>
          <p:nvPr>
            <p:ph idx="1"/>
          </p:nvPr>
        </p:nvSpPr>
        <p:spPr bwMode="auto">
          <a:xfrm>
            <a:off x="515815" y="1507353"/>
            <a:ext cx="11043139" cy="4913589"/>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This helps us bring the heart to </a:t>
            </a:r>
            <a:r>
              <a:rPr lang="en-GB" i="1" dirty="0">
                <a:effectLst/>
                <a:latin typeface="Calibri" panose="020F0502020204030204" pitchFamily="34" charset="0"/>
                <a:ea typeface="Calibri" panose="020F0502020204030204" pitchFamily="34" charset="0"/>
                <a:cs typeface="Times New Roman" panose="02020603050405020304" pitchFamily="18" charset="0"/>
              </a:rPr>
              <a:t>life</a:t>
            </a:r>
            <a:r>
              <a:rPr lang="en-GB" dirty="0">
                <a:effectLst/>
                <a:latin typeface="Calibri" panose="020F0502020204030204" pitchFamily="34" charset="0"/>
                <a:ea typeface="Calibri" panose="020F0502020204030204" pitchFamily="34" charset="0"/>
                <a:cs typeface="Times New Roman" panose="02020603050405020304" pitchFamily="18" charset="0"/>
              </a:rPr>
              <a:t> and associate his body parts with the functions.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arms (blood vessels-VEINS) are blue because they bring in</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deoxygented</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Calibri" panose="020F0502020204030204" pitchFamily="34" charset="0"/>
                <a:ea typeface="Calibri" panose="020F0502020204030204" pitchFamily="34" charset="0"/>
                <a:cs typeface="Times New Roman" panose="02020603050405020304" pitchFamily="18" charset="0"/>
              </a:rPr>
              <a:t>blood from the body.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leg (blood vessel- </a:t>
            </a:r>
            <a:r>
              <a:rPr lang="en-GB" dirty="0">
                <a:latin typeface="Calibri" panose="020F0502020204030204" pitchFamily="34" charset="0"/>
                <a:ea typeface="Calibri" panose="020F0502020204030204" pitchFamily="34" charset="0"/>
                <a:cs typeface="Times New Roman" panose="02020603050405020304" pitchFamily="18" charset="0"/>
              </a:rPr>
              <a:t>ARTERY</a:t>
            </a:r>
            <a:r>
              <a:rPr lang="en-GB" dirty="0">
                <a:effectLst/>
                <a:latin typeface="Calibri" panose="020F0502020204030204" pitchFamily="34" charset="0"/>
                <a:ea typeface="Calibri" panose="020F0502020204030204" pitchFamily="34" charset="0"/>
                <a:cs typeface="Times New Roman" panose="02020603050405020304" pitchFamily="18" charset="0"/>
              </a:rPr>
              <a:t>) is blue because the </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passes through the heart to get to the </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lungs.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other leg (pulmonary vein) is now red, because its bringing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back from the</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lungs </a:t>
            </a:r>
            <a:r>
              <a:rPr lang="en-GB" dirty="0">
                <a:effectLst/>
                <a:latin typeface="Calibri" panose="020F0502020204030204" pitchFamily="34" charset="0"/>
                <a:ea typeface="Calibri" panose="020F0502020204030204" pitchFamily="34" charset="0"/>
                <a:cs typeface="Times New Roman" panose="02020603050405020304" pitchFamily="18" charset="0"/>
              </a:rPr>
              <a:t>to pass through the heart and back round the body through his hair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(AORTA).</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75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F9E-FC2B-4B6B-9476-F5B021410CB8}"/>
              </a:ext>
            </a:extLst>
          </p:cNvPr>
          <p:cNvSpPr>
            <a:spLocks noGrp="1"/>
          </p:cNvSpPr>
          <p:nvPr>
            <p:ph type="title"/>
          </p:nvPr>
        </p:nvSpPr>
        <p:spPr>
          <a:xfrm>
            <a:off x="572493" y="179924"/>
            <a:ext cx="11047013" cy="1434415"/>
          </a:xfrm>
        </p:spPr>
        <p:txBody>
          <a:bodyPr anchor="b">
            <a:normAutofit/>
          </a:bodyPr>
          <a:lstStyle/>
          <a:p>
            <a:r>
              <a:rPr lang="en-GB" sz="5400" dirty="0">
                <a:solidFill>
                  <a:srgbClr val="FF0000"/>
                </a:solidFill>
                <a:latin typeface="Arial Nova Light" panose="020B0304020202020204" pitchFamily="34" charset="0"/>
              </a:rPr>
              <a:t>              Quick fire round </a:t>
            </a:r>
          </a:p>
        </p:txBody>
      </p:sp>
      <p:sp>
        <p:nvSpPr>
          <p:cNvPr id="2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17" descr="A picture containing porcelain&#10;&#10;Description automatically generated">
            <a:extLst>
              <a:ext uri="{FF2B5EF4-FFF2-40B4-BE49-F238E27FC236}">
                <a16:creationId xmlns:a16="http://schemas.microsoft.com/office/drawing/2014/main" id="{7C63C299-BB65-3EBE-C6E7-1C3E47049C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969" r="13970"/>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2762F47A-F6AE-4B74-8F3E-12AD3D7FA099}"/>
              </a:ext>
            </a:extLst>
          </p:cNvPr>
          <p:cNvSpPr>
            <a:spLocks noGrp="1"/>
          </p:cNvSpPr>
          <p:nvPr>
            <p:ph idx="1"/>
          </p:nvPr>
        </p:nvSpPr>
        <p:spPr>
          <a:xfrm>
            <a:off x="4877462" y="1989576"/>
            <a:ext cx="7311490" cy="4096511"/>
          </a:xfrm>
        </p:spPr>
        <p:txBody>
          <a:bodyPr anchor="t">
            <a:normAutofit/>
          </a:bodyPr>
          <a:lstStyle/>
          <a:p>
            <a:r>
              <a:rPr lang="en-GB" dirty="0">
                <a:latin typeface="Abadi" panose="020B0604020104020204" pitchFamily="34" charset="0"/>
              </a:rPr>
              <a:t>What are veins and arteries? B……. V…...</a:t>
            </a:r>
          </a:p>
          <a:p>
            <a:r>
              <a:rPr lang="en-GB" dirty="0">
                <a:latin typeface="Abadi" panose="020B0604020104020204" pitchFamily="34" charset="0"/>
              </a:rPr>
              <a:t>Usually, veins…….and contain……blood</a:t>
            </a:r>
          </a:p>
          <a:p>
            <a:r>
              <a:rPr lang="en-GB" dirty="0">
                <a:latin typeface="Abadi" panose="020B0604020104020204" pitchFamily="34" charset="0"/>
              </a:rPr>
              <a:t>Usually, arteries …..and contain …..</a:t>
            </a:r>
          </a:p>
          <a:p>
            <a:r>
              <a:rPr lang="en-GB" dirty="0">
                <a:latin typeface="Abadi" panose="020B0604020104020204" pitchFamily="34" charset="0"/>
              </a:rPr>
              <a:t>How many entrances does the heart have…?</a:t>
            </a:r>
          </a:p>
          <a:p>
            <a:r>
              <a:rPr lang="en-GB" dirty="0">
                <a:latin typeface="Abadi" panose="020B0604020104020204" pitchFamily="34" charset="0"/>
              </a:rPr>
              <a:t>How many exits does the heart have..? </a:t>
            </a:r>
          </a:p>
          <a:p>
            <a:endParaRPr lang="en-GB" b="1" dirty="0">
              <a:latin typeface="Abadi" panose="020B0604020104020204" pitchFamily="34" charset="0"/>
            </a:endParaRPr>
          </a:p>
        </p:txBody>
      </p:sp>
      <p:sp>
        <p:nvSpPr>
          <p:cNvPr id="7" name="TextBox 6">
            <a:extLst>
              <a:ext uri="{FF2B5EF4-FFF2-40B4-BE49-F238E27FC236}">
                <a16:creationId xmlns:a16="http://schemas.microsoft.com/office/drawing/2014/main" id="{AFACB478-563B-17F4-B424-8AE9AC6CE0D1}"/>
              </a:ext>
            </a:extLst>
          </p:cNvPr>
          <p:cNvSpPr txBox="1"/>
          <p:nvPr/>
        </p:nvSpPr>
        <p:spPr>
          <a:xfrm>
            <a:off x="3189155" y="5986060"/>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llasfrappe.blogspot.com/2014/05/cardiovascular-diseases-increase-dur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85192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886F-8B49-E616-7051-8253B18C8D49}"/>
              </a:ext>
            </a:extLst>
          </p:cNvPr>
          <p:cNvSpPr>
            <a:spLocks noGrp="1"/>
          </p:cNvSpPr>
          <p:nvPr>
            <p:ph type="title"/>
          </p:nvPr>
        </p:nvSpPr>
        <p:spPr/>
        <p:txBody>
          <a:bodyPr/>
          <a:lstStyle/>
          <a:p>
            <a:pPr algn="just"/>
            <a:r>
              <a:rPr lang="en-GB" dirty="0">
                <a:latin typeface="Arial Nova Light" panose="020B0304020202020204" pitchFamily="34" charset="0"/>
              </a:rPr>
              <a:t>Answers</a:t>
            </a:r>
            <a:r>
              <a:rPr lang="en-GB" dirty="0"/>
              <a:t> </a:t>
            </a:r>
          </a:p>
        </p:txBody>
      </p:sp>
      <p:sp>
        <p:nvSpPr>
          <p:cNvPr id="3" name="Content Placeholder 2">
            <a:extLst>
              <a:ext uri="{FF2B5EF4-FFF2-40B4-BE49-F238E27FC236}">
                <a16:creationId xmlns:a16="http://schemas.microsoft.com/office/drawing/2014/main" id="{F1254BB6-2AC0-4DEB-C642-9F55467C108D}"/>
              </a:ext>
            </a:extLst>
          </p:cNvPr>
          <p:cNvSpPr>
            <a:spLocks noGrp="1"/>
          </p:cNvSpPr>
          <p:nvPr>
            <p:ph idx="1"/>
          </p:nvPr>
        </p:nvSpPr>
        <p:spPr/>
        <p:txBody>
          <a:bodyPr/>
          <a:lstStyle/>
          <a:p>
            <a:r>
              <a:rPr lang="en-GB" dirty="0">
                <a:latin typeface="Abadi" panose="020B0604020104020204" pitchFamily="34" charset="0"/>
              </a:rPr>
              <a:t>What are veins and arteries? </a:t>
            </a:r>
            <a:r>
              <a:rPr lang="en-GB" dirty="0">
                <a:solidFill>
                  <a:srgbClr val="00B050"/>
                </a:solidFill>
                <a:latin typeface="Abadi" panose="020B0604020104020204" pitchFamily="34" charset="0"/>
              </a:rPr>
              <a:t>Blood Vessels </a:t>
            </a:r>
          </a:p>
          <a:p>
            <a:r>
              <a:rPr lang="en-GB" dirty="0">
                <a:latin typeface="Abadi" panose="020B0604020104020204" pitchFamily="34" charset="0"/>
              </a:rPr>
              <a:t>Usually, veins </a:t>
            </a:r>
            <a:r>
              <a:rPr lang="en-GB" dirty="0">
                <a:solidFill>
                  <a:srgbClr val="00B050"/>
                </a:solidFill>
                <a:latin typeface="Abadi" panose="020B0604020104020204" pitchFamily="34" charset="0"/>
              </a:rPr>
              <a:t>carry blood to the heart </a:t>
            </a:r>
            <a:r>
              <a:rPr lang="en-GB" dirty="0">
                <a:latin typeface="Abadi" panose="020B0604020104020204" pitchFamily="34" charset="0"/>
              </a:rPr>
              <a:t>and contain </a:t>
            </a:r>
            <a:r>
              <a:rPr lang="en-GB" dirty="0">
                <a:solidFill>
                  <a:srgbClr val="00B050"/>
                </a:solidFill>
                <a:latin typeface="Abadi" panose="020B0604020104020204" pitchFamily="34" charset="0"/>
              </a:rPr>
              <a:t>deoxygenated blood</a:t>
            </a:r>
          </a:p>
          <a:p>
            <a:r>
              <a:rPr lang="en-GB" dirty="0">
                <a:latin typeface="Abadi" panose="020B0604020104020204" pitchFamily="34" charset="0"/>
              </a:rPr>
              <a:t>Usually, arteries </a:t>
            </a:r>
            <a:r>
              <a:rPr lang="en-GB" dirty="0">
                <a:solidFill>
                  <a:srgbClr val="00B050"/>
                </a:solidFill>
                <a:latin typeface="Abadi" panose="020B0604020104020204" pitchFamily="34" charset="0"/>
              </a:rPr>
              <a:t>carry blood away </a:t>
            </a:r>
            <a:r>
              <a:rPr lang="en-GB" dirty="0">
                <a:latin typeface="Abadi" panose="020B0604020104020204" pitchFamily="34" charset="0"/>
              </a:rPr>
              <a:t>from the heart and contain </a:t>
            </a:r>
            <a:r>
              <a:rPr lang="en-GB" dirty="0">
                <a:solidFill>
                  <a:srgbClr val="00B050"/>
                </a:solidFill>
                <a:latin typeface="Abadi" panose="020B0604020104020204" pitchFamily="34" charset="0"/>
              </a:rPr>
              <a:t>oxygenated blood</a:t>
            </a:r>
          </a:p>
          <a:p>
            <a:r>
              <a:rPr lang="en-GB" dirty="0">
                <a:latin typeface="Abadi" panose="020B0604020104020204" pitchFamily="34" charset="0"/>
              </a:rPr>
              <a:t>How many entrances does the heart have? </a:t>
            </a:r>
            <a:r>
              <a:rPr lang="en-GB" dirty="0">
                <a:solidFill>
                  <a:srgbClr val="00B050"/>
                </a:solidFill>
                <a:latin typeface="Abadi" panose="020B0604020104020204" pitchFamily="34" charset="0"/>
              </a:rPr>
              <a:t>3</a:t>
            </a:r>
          </a:p>
          <a:p>
            <a:r>
              <a:rPr lang="en-GB" dirty="0">
                <a:latin typeface="Abadi" panose="020B0604020104020204" pitchFamily="34" charset="0"/>
              </a:rPr>
              <a:t>How many exits does the heart have? </a:t>
            </a:r>
            <a:r>
              <a:rPr lang="en-GB" dirty="0">
                <a:solidFill>
                  <a:srgbClr val="00B050"/>
                </a:solidFill>
                <a:latin typeface="Abadi" panose="020B0604020104020204" pitchFamily="34" charset="0"/>
              </a:rPr>
              <a:t>2</a:t>
            </a:r>
          </a:p>
          <a:p>
            <a:endParaRPr lang="en-GB" dirty="0"/>
          </a:p>
        </p:txBody>
      </p:sp>
      <p:pic>
        <p:nvPicPr>
          <p:cNvPr id="5" name="Picture 4" descr="A picture containing logo&#10;&#10;Description automatically generated">
            <a:extLst>
              <a:ext uri="{FF2B5EF4-FFF2-40B4-BE49-F238E27FC236}">
                <a16:creationId xmlns:a16="http://schemas.microsoft.com/office/drawing/2014/main" id="{7FC4E6B2-0546-D611-F048-291CC9BCEB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67717" y="4964894"/>
            <a:ext cx="2186083" cy="1527981"/>
          </a:xfrm>
          <a:prstGeom prst="rect">
            <a:avLst/>
          </a:prstGeom>
        </p:spPr>
      </p:pic>
    </p:spTree>
    <p:extLst>
      <p:ext uri="{BB962C8B-B14F-4D97-AF65-F5344CB8AC3E}">
        <p14:creationId xmlns:p14="http://schemas.microsoft.com/office/powerpoint/2010/main" val="352460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t>Breaktime – 15 minutes </a:t>
            </a:r>
          </a:p>
        </p:txBody>
      </p:sp>
      <p:sp>
        <p:nvSpPr>
          <p:cNvPr id="2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913753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47484" y="2952214"/>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47025" y="438075"/>
            <a:ext cx="339002" cy="9204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748701" y="661664"/>
            <a:ext cx="774394"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544670" y="2426676"/>
            <a:ext cx="822048" cy="9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575360" y="2166868"/>
            <a:ext cx="902163" cy="741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4234651" y="2471377"/>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414035" y="5305205"/>
            <a:ext cx="8909539" cy="2492990"/>
          </a:xfrm>
          <a:prstGeom prst="rect">
            <a:avLst/>
          </a:prstGeom>
          <a:noFill/>
        </p:spPr>
        <p:txBody>
          <a:bodyPr wrap="square" rtlCol="0">
            <a:spAutoFit/>
          </a:bodyPr>
          <a:lstStyle/>
          <a:p>
            <a:r>
              <a:rPr lang="en-GB" sz="4400" dirty="0">
                <a:solidFill>
                  <a:srgbClr val="00B0F0"/>
                </a:solidFill>
                <a:latin typeface="Aldhabi" panose="01000000000000000000" pitchFamily="2" charset="-78"/>
                <a:cs typeface="Aldhabi" panose="01000000000000000000" pitchFamily="2" charset="-78"/>
              </a:rPr>
              <a:t>Remember: Veins carry blood to the heart……Arteries carry blood away from the heart</a:t>
            </a:r>
          </a:p>
          <a:p>
            <a:endParaRPr lang="en-GB" sz="4400" dirty="0">
              <a:solidFill>
                <a:srgbClr val="00B0F0"/>
              </a:solidFill>
              <a:latin typeface="Aldhabi" panose="01000000000000000000" pitchFamily="2" charset="-78"/>
              <a:cs typeface="Aldhabi" panose="01000000000000000000" pitchFamily="2" charset="-78"/>
            </a:endParaRPr>
          </a:p>
          <a:p>
            <a:endParaRPr lang="en-GB" sz="2400" dirty="0">
              <a:solidFill>
                <a:srgbClr val="00B0F0"/>
              </a:solidFill>
              <a:latin typeface="Aldhabi" panose="01000000000000000000" pitchFamily="2" charset="-78"/>
              <a:cs typeface="Aldhabi" panose="01000000000000000000" pitchFamily="2" charset="-78"/>
            </a:endParaRPr>
          </a:p>
        </p:txBody>
      </p:sp>
      <p:sp>
        <p:nvSpPr>
          <p:cNvPr id="29" name="TextBox 28">
            <a:extLst>
              <a:ext uri="{FF2B5EF4-FFF2-40B4-BE49-F238E27FC236}">
                <a16:creationId xmlns:a16="http://schemas.microsoft.com/office/drawing/2014/main" id="{19E71C63-565D-46D4-9488-A36022898E7B}"/>
              </a:ext>
            </a:extLst>
          </p:cNvPr>
          <p:cNvSpPr txBox="1"/>
          <p:nvPr/>
        </p:nvSpPr>
        <p:spPr>
          <a:xfrm>
            <a:off x="371653" y="2595115"/>
            <a:ext cx="2142183" cy="1384995"/>
          </a:xfrm>
          <a:prstGeom prst="rect">
            <a:avLst/>
          </a:prstGeom>
          <a:noFill/>
        </p:spPr>
        <p:txBody>
          <a:bodyPr wrap="square" rtlCol="0">
            <a:spAutoFit/>
          </a:bodyPr>
          <a:lstStyle/>
          <a:p>
            <a:r>
              <a:rPr lang="en-GB" sz="2800" i="1" u="sng" dirty="0">
                <a:solidFill>
                  <a:srgbClr val="00B0F0"/>
                </a:solidFill>
                <a:latin typeface="Aldhabi" panose="01000000000000000000" pitchFamily="2" charset="-78"/>
                <a:cs typeface="Aldhabi" panose="01000000000000000000" pitchFamily="2" charset="-78"/>
              </a:rPr>
              <a:t>Label your heart entrances and exit points. </a:t>
            </a:r>
          </a:p>
        </p:txBody>
      </p:sp>
      <p:sp>
        <p:nvSpPr>
          <p:cNvPr id="30" name="TextBox 29">
            <a:extLst>
              <a:ext uri="{FF2B5EF4-FFF2-40B4-BE49-F238E27FC236}">
                <a16:creationId xmlns:a16="http://schemas.microsoft.com/office/drawing/2014/main" id="{BACFF915-A0BA-4D3D-B0E7-1C337A95801C}"/>
              </a:ext>
            </a:extLst>
          </p:cNvPr>
          <p:cNvSpPr txBox="1"/>
          <p:nvPr/>
        </p:nvSpPr>
        <p:spPr>
          <a:xfrm>
            <a:off x="116709" y="5462809"/>
            <a:ext cx="2700978"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Inferior vena cava: </a:t>
            </a:r>
            <a:r>
              <a:rPr lang="en-GB" sz="2800" dirty="0">
                <a:latin typeface="Aldhabi" panose="01000000000000000000" pitchFamily="2" charset="-78"/>
                <a:cs typeface="Aldhabi" panose="01000000000000000000" pitchFamily="2" charset="-78"/>
              </a:rPr>
              <a:t>Large</a:t>
            </a:r>
            <a:r>
              <a:rPr lang="en-GB" sz="2800" b="1" dirty="0">
                <a:latin typeface="Aldhabi" panose="01000000000000000000" pitchFamily="2" charset="-78"/>
                <a:cs typeface="Aldhabi" panose="01000000000000000000" pitchFamily="2" charset="-78"/>
              </a:rPr>
              <a:t> </a:t>
            </a:r>
            <a:r>
              <a:rPr lang="en-GB" sz="2800" dirty="0">
                <a:latin typeface="Aldhabi" panose="01000000000000000000" pitchFamily="2" charset="-78"/>
                <a:cs typeface="Aldhabi" panose="01000000000000000000" pitchFamily="2" charset="-78"/>
              </a:rPr>
              <a:t>vein brings blood from bottom part of the body.</a:t>
            </a:r>
          </a:p>
        </p:txBody>
      </p:sp>
      <p:sp>
        <p:nvSpPr>
          <p:cNvPr id="31" name="TextBox 30">
            <a:extLst>
              <a:ext uri="{FF2B5EF4-FFF2-40B4-BE49-F238E27FC236}">
                <a16:creationId xmlns:a16="http://schemas.microsoft.com/office/drawing/2014/main" id="{2C75E7D6-A616-4349-9636-D7B9D1EEDE08}"/>
              </a:ext>
            </a:extLst>
          </p:cNvPr>
          <p:cNvSpPr txBox="1"/>
          <p:nvPr/>
        </p:nvSpPr>
        <p:spPr>
          <a:xfrm>
            <a:off x="47321" y="-5184"/>
            <a:ext cx="2986816"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Superior vena cava</a:t>
            </a:r>
            <a:r>
              <a:rPr lang="en-GB" sz="2800" dirty="0">
                <a:latin typeface="Aldhabi" panose="01000000000000000000" pitchFamily="2" charset="-78"/>
                <a:cs typeface="Aldhabi" panose="01000000000000000000" pitchFamily="2" charset="-78"/>
              </a:rPr>
              <a:t>: large vein brings blood from top part of the body</a:t>
            </a:r>
          </a:p>
        </p:txBody>
      </p:sp>
      <p:sp>
        <p:nvSpPr>
          <p:cNvPr id="32" name="TextBox 31">
            <a:extLst>
              <a:ext uri="{FF2B5EF4-FFF2-40B4-BE49-F238E27FC236}">
                <a16:creationId xmlns:a16="http://schemas.microsoft.com/office/drawing/2014/main" id="{2BBF4B10-FBBD-4357-912C-5BD0197C1D36}"/>
              </a:ext>
            </a:extLst>
          </p:cNvPr>
          <p:cNvSpPr txBox="1"/>
          <p:nvPr/>
        </p:nvSpPr>
        <p:spPr>
          <a:xfrm>
            <a:off x="10399334" y="294133"/>
            <a:ext cx="2161762" cy="1600438"/>
          </a:xfrm>
          <a:prstGeom prst="rect">
            <a:avLst/>
          </a:prstGeom>
          <a:noFill/>
        </p:spPr>
        <p:txBody>
          <a:bodyPr wrap="square" rtlCol="0">
            <a:spAutoFit/>
          </a:bodyPr>
          <a:lstStyle/>
          <a:p>
            <a:r>
              <a:rPr lang="en-GB" sz="4400" dirty="0">
                <a:latin typeface="Aldhabi" panose="01000000000000000000" pitchFamily="2" charset="-78"/>
                <a:cs typeface="Aldhabi" panose="01000000000000000000" pitchFamily="2" charset="-78"/>
              </a:rPr>
              <a:t>Lungs:</a:t>
            </a:r>
            <a:r>
              <a:rPr lang="en-GB" sz="6600" dirty="0">
                <a:latin typeface="Aldhabi" panose="01000000000000000000" pitchFamily="2" charset="-78"/>
                <a:cs typeface="Aldhabi" panose="01000000000000000000" pitchFamily="2" charset="-78"/>
              </a:rPr>
              <a:t> </a:t>
            </a:r>
            <a:r>
              <a:rPr lang="en-GB" sz="3200" dirty="0">
                <a:latin typeface="Aldhabi" panose="01000000000000000000" pitchFamily="2" charset="-78"/>
                <a:cs typeface="Aldhabi" panose="01000000000000000000" pitchFamily="2" charset="-78"/>
              </a:rPr>
              <a:t>exchange gas </a:t>
            </a:r>
          </a:p>
        </p:txBody>
      </p:sp>
      <p:sp>
        <p:nvSpPr>
          <p:cNvPr id="33" name="Arrow: Curved Right 32">
            <a:extLst>
              <a:ext uri="{FF2B5EF4-FFF2-40B4-BE49-F238E27FC236}">
                <a16:creationId xmlns:a16="http://schemas.microsoft.com/office/drawing/2014/main" id="{0249842F-50CA-4250-83D1-D445B64DDF80}"/>
              </a:ext>
            </a:extLst>
          </p:cNvPr>
          <p:cNvSpPr/>
          <p:nvPr/>
        </p:nvSpPr>
        <p:spPr>
          <a:xfrm rot="18551769" flipH="1">
            <a:off x="9185933" y="1081"/>
            <a:ext cx="929531" cy="179582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4" name="Arrow: Curved Right 33">
            <a:extLst>
              <a:ext uri="{FF2B5EF4-FFF2-40B4-BE49-F238E27FC236}">
                <a16:creationId xmlns:a16="http://schemas.microsoft.com/office/drawing/2014/main" id="{489754A3-936A-4EF2-8B19-FE8EEAE26451}"/>
              </a:ext>
            </a:extLst>
          </p:cNvPr>
          <p:cNvSpPr/>
          <p:nvPr/>
        </p:nvSpPr>
        <p:spPr>
          <a:xfrm rot="20854138" flipH="1">
            <a:off x="9967277" y="1715507"/>
            <a:ext cx="1258101" cy="1460974"/>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Arc 38">
            <a:extLst>
              <a:ext uri="{FF2B5EF4-FFF2-40B4-BE49-F238E27FC236}">
                <a16:creationId xmlns:a16="http://schemas.microsoft.com/office/drawing/2014/main" id="{87EE7268-1832-4666-8707-770736654093}"/>
              </a:ext>
            </a:extLst>
          </p:cNvPr>
          <p:cNvSpPr/>
          <p:nvPr/>
        </p:nvSpPr>
        <p:spPr>
          <a:xfrm>
            <a:off x="10520285" y="468923"/>
            <a:ext cx="1412341" cy="446649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8F1D327C-A2B0-480D-BF04-FF4DEDBD0F27}"/>
              </a:ext>
            </a:extLst>
          </p:cNvPr>
          <p:cNvSpPr/>
          <p:nvPr/>
        </p:nvSpPr>
        <p:spPr>
          <a:xfrm flipH="1">
            <a:off x="9245604" y="515383"/>
            <a:ext cx="1121501" cy="4115231"/>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2" name="Straight Connector 41">
            <a:extLst>
              <a:ext uri="{FF2B5EF4-FFF2-40B4-BE49-F238E27FC236}">
                <a16:creationId xmlns:a16="http://schemas.microsoft.com/office/drawing/2014/main" id="{D841874B-DFBF-4601-A8D2-BBC1B84E6BFC}"/>
              </a:ext>
            </a:extLst>
          </p:cNvPr>
          <p:cNvCxnSpPr/>
          <p:nvPr/>
        </p:nvCxnSpPr>
        <p:spPr>
          <a:xfrm>
            <a:off x="10399334" y="726831"/>
            <a:ext cx="120951" cy="27819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5D9C2D-4D1E-4CC1-8B6C-15FAF61127CF}"/>
              </a:ext>
            </a:extLst>
          </p:cNvPr>
          <p:cNvCxnSpPr/>
          <p:nvPr/>
        </p:nvCxnSpPr>
        <p:spPr>
          <a:xfrm>
            <a:off x="10535480" y="726831"/>
            <a:ext cx="134944" cy="2781917"/>
          </a:xfrm>
          <a:prstGeom prst="line">
            <a:avLst/>
          </a:prstGeom>
        </p:spPr>
        <p:style>
          <a:lnRef idx="1">
            <a:schemeClr val="accent1"/>
          </a:lnRef>
          <a:fillRef idx="0">
            <a:schemeClr val="accent1"/>
          </a:fillRef>
          <a:effectRef idx="0">
            <a:schemeClr val="accent1"/>
          </a:effectRef>
          <a:fontRef idx="minor">
            <a:schemeClr val="tx1"/>
          </a:fontRef>
        </p:style>
      </p:cxnSp>
      <p:sp>
        <p:nvSpPr>
          <p:cNvPr id="45" name="Arrow: Curved Right 44">
            <a:extLst>
              <a:ext uri="{FF2B5EF4-FFF2-40B4-BE49-F238E27FC236}">
                <a16:creationId xmlns:a16="http://schemas.microsoft.com/office/drawing/2014/main" id="{3C5B290A-8D8B-43A4-8A49-F04E280B532C}"/>
              </a:ext>
            </a:extLst>
          </p:cNvPr>
          <p:cNvSpPr/>
          <p:nvPr/>
        </p:nvSpPr>
        <p:spPr>
          <a:xfrm rot="17168256" flipH="1">
            <a:off x="10398132" y="-105872"/>
            <a:ext cx="428601" cy="121615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TextBox 45">
            <a:extLst>
              <a:ext uri="{FF2B5EF4-FFF2-40B4-BE49-F238E27FC236}">
                <a16:creationId xmlns:a16="http://schemas.microsoft.com/office/drawing/2014/main" id="{CC2871DE-C250-4918-B41B-D1A59766854C}"/>
              </a:ext>
            </a:extLst>
          </p:cNvPr>
          <p:cNvSpPr txBox="1"/>
          <p:nvPr/>
        </p:nvSpPr>
        <p:spPr>
          <a:xfrm>
            <a:off x="3217618" y="-35991"/>
            <a:ext cx="4857800" cy="523220"/>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Aorta: </a:t>
            </a:r>
            <a:r>
              <a:rPr lang="en-GB" sz="2800" dirty="0">
                <a:latin typeface="Aldhabi" panose="01000000000000000000" pitchFamily="2" charset="-78"/>
                <a:cs typeface="Aldhabi" panose="01000000000000000000" pitchFamily="2" charset="-78"/>
              </a:rPr>
              <a:t>sends oxygenated blood to the whole body</a:t>
            </a:r>
            <a:r>
              <a:rPr lang="en-GB" sz="2800" dirty="0"/>
              <a:t> </a:t>
            </a:r>
          </a:p>
        </p:txBody>
      </p:sp>
      <p:sp>
        <p:nvSpPr>
          <p:cNvPr id="47" name="TextBox 46">
            <a:extLst>
              <a:ext uri="{FF2B5EF4-FFF2-40B4-BE49-F238E27FC236}">
                <a16:creationId xmlns:a16="http://schemas.microsoft.com/office/drawing/2014/main" id="{2126DE2D-0D10-4E96-B8DF-4425B6F57C98}"/>
              </a:ext>
            </a:extLst>
          </p:cNvPr>
          <p:cNvSpPr txBox="1"/>
          <p:nvPr/>
        </p:nvSpPr>
        <p:spPr>
          <a:xfrm>
            <a:off x="7674692" y="1383240"/>
            <a:ext cx="229612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artery </a:t>
            </a:r>
            <a:r>
              <a:rPr lang="en-GB" sz="2800" dirty="0">
                <a:latin typeface="Aldhabi" panose="01000000000000000000" pitchFamily="2" charset="-78"/>
                <a:cs typeface="Aldhabi" panose="01000000000000000000" pitchFamily="2" charset="-78"/>
              </a:rPr>
              <a:t>;</a:t>
            </a:r>
          </a:p>
          <a:p>
            <a:r>
              <a:rPr lang="en-GB" sz="2800" dirty="0">
                <a:latin typeface="Aldhabi" panose="01000000000000000000" pitchFamily="2" charset="-78"/>
                <a:cs typeface="Aldhabi" panose="01000000000000000000" pitchFamily="2" charset="-78"/>
              </a:rPr>
              <a:t>Takes blood out to the lungs</a:t>
            </a:r>
          </a:p>
        </p:txBody>
      </p:sp>
      <p:sp>
        <p:nvSpPr>
          <p:cNvPr id="48" name="TextBox 47">
            <a:extLst>
              <a:ext uri="{FF2B5EF4-FFF2-40B4-BE49-F238E27FC236}">
                <a16:creationId xmlns:a16="http://schemas.microsoft.com/office/drawing/2014/main" id="{983943E8-EB9C-459F-A14E-45B2407778B0}"/>
              </a:ext>
            </a:extLst>
          </p:cNvPr>
          <p:cNvSpPr txBox="1"/>
          <p:nvPr/>
        </p:nvSpPr>
        <p:spPr>
          <a:xfrm>
            <a:off x="6976447" y="3921881"/>
            <a:ext cx="296740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vein; </a:t>
            </a:r>
            <a:r>
              <a:rPr lang="en-GB" sz="2800" dirty="0">
                <a:latin typeface="Aldhabi" panose="01000000000000000000" pitchFamily="2" charset="-78"/>
                <a:cs typeface="Aldhabi" panose="01000000000000000000" pitchFamily="2" charset="-78"/>
              </a:rPr>
              <a:t>bring the oxygenated blood back in from the lungs</a:t>
            </a:r>
          </a:p>
        </p:txBody>
      </p:sp>
      <p:sp>
        <p:nvSpPr>
          <p:cNvPr id="49" name="Freeform: Shape 48">
            <a:extLst>
              <a:ext uri="{FF2B5EF4-FFF2-40B4-BE49-F238E27FC236}">
                <a16:creationId xmlns:a16="http://schemas.microsoft.com/office/drawing/2014/main" id="{1DA5B7EA-622A-4FD1-9674-54EACD965C18}"/>
              </a:ext>
            </a:extLst>
          </p:cNvPr>
          <p:cNvSpPr/>
          <p:nvPr/>
        </p:nvSpPr>
        <p:spPr>
          <a:xfrm>
            <a:off x="10773508" y="1287698"/>
            <a:ext cx="738554" cy="72179"/>
          </a:xfrm>
          <a:custGeom>
            <a:avLst/>
            <a:gdLst>
              <a:gd name="connsiteX0" fmla="*/ 0 w 738554"/>
              <a:gd name="connsiteY0" fmla="*/ 13564 h 72179"/>
              <a:gd name="connsiteX1" fmla="*/ 281354 w 738554"/>
              <a:gd name="connsiteY1" fmla="*/ 13564 h 72179"/>
              <a:gd name="connsiteX2" fmla="*/ 304800 w 738554"/>
              <a:gd name="connsiteY2" fmla="*/ 48733 h 72179"/>
              <a:gd name="connsiteX3" fmla="*/ 339969 w 738554"/>
              <a:gd name="connsiteY3" fmla="*/ 72179 h 72179"/>
              <a:gd name="connsiteX4" fmla="*/ 480646 w 738554"/>
              <a:gd name="connsiteY4" fmla="*/ 48733 h 72179"/>
              <a:gd name="connsiteX5" fmla="*/ 550984 w 738554"/>
              <a:gd name="connsiteY5" fmla="*/ 25287 h 72179"/>
              <a:gd name="connsiteX6" fmla="*/ 586154 w 738554"/>
              <a:gd name="connsiteY6" fmla="*/ 13564 h 72179"/>
              <a:gd name="connsiteX7" fmla="*/ 738554 w 738554"/>
              <a:gd name="connsiteY7" fmla="*/ 13564 h 72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8554" h="72179">
                <a:moveTo>
                  <a:pt x="0" y="13564"/>
                </a:moveTo>
                <a:cubicBezTo>
                  <a:pt x="97542" y="3809"/>
                  <a:pt x="181776" y="-11331"/>
                  <a:pt x="281354" y="13564"/>
                </a:cubicBezTo>
                <a:cubicBezTo>
                  <a:pt x="295023" y="16981"/>
                  <a:pt x="294837" y="38770"/>
                  <a:pt x="304800" y="48733"/>
                </a:cubicBezTo>
                <a:cubicBezTo>
                  <a:pt x="314763" y="58696"/>
                  <a:pt x="328246" y="64364"/>
                  <a:pt x="339969" y="72179"/>
                </a:cubicBezTo>
                <a:cubicBezTo>
                  <a:pt x="406468" y="63867"/>
                  <a:pt x="425320" y="65331"/>
                  <a:pt x="480646" y="48733"/>
                </a:cubicBezTo>
                <a:cubicBezTo>
                  <a:pt x="504318" y="41631"/>
                  <a:pt x="527538" y="33102"/>
                  <a:pt x="550984" y="25287"/>
                </a:cubicBezTo>
                <a:cubicBezTo>
                  <a:pt x="562707" y="21379"/>
                  <a:pt x="573797" y="13564"/>
                  <a:pt x="586154" y="13564"/>
                </a:cubicBezTo>
                <a:lnTo>
                  <a:pt x="738554" y="13564"/>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C54D984-2A31-4907-951E-5D9EEE8B74C9}"/>
              </a:ext>
            </a:extLst>
          </p:cNvPr>
          <p:cNvSpPr/>
          <p:nvPr/>
        </p:nvSpPr>
        <p:spPr>
          <a:xfrm>
            <a:off x="9694985" y="1148862"/>
            <a:ext cx="609600" cy="140676"/>
          </a:xfrm>
          <a:custGeom>
            <a:avLst/>
            <a:gdLst>
              <a:gd name="connsiteX0" fmla="*/ 0 w 609600"/>
              <a:gd name="connsiteY0" fmla="*/ 35169 h 140676"/>
              <a:gd name="connsiteX1" fmla="*/ 93784 w 609600"/>
              <a:gd name="connsiteY1" fmla="*/ 23446 h 140676"/>
              <a:gd name="connsiteX2" fmla="*/ 187569 w 609600"/>
              <a:gd name="connsiteY2" fmla="*/ 0 h 140676"/>
              <a:gd name="connsiteX3" fmla="*/ 386861 w 609600"/>
              <a:gd name="connsiteY3" fmla="*/ 11723 h 140676"/>
              <a:gd name="connsiteX4" fmla="*/ 445477 w 609600"/>
              <a:gd name="connsiteY4" fmla="*/ 58615 h 140676"/>
              <a:gd name="connsiteX5" fmla="*/ 515815 w 609600"/>
              <a:gd name="connsiteY5" fmla="*/ 82061 h 140676"/>
              <a:gd name="connsiteX6" fmla="*/ 539261 w 609600"/>
              <a:gd name="connsiteY6" fmla="*/ 117230 h 140676"/>
              <a:gd name="connsiteX7" fmla="*/ 609600 w 609600"/>
              <a:gd name="connsiteY7" fmla="*/ 140676 h 1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600" h="140676">
                <a:moveTo>
                  <a:pt x="0" y="35169"/>
                </a:moveTo>
                <a:cubicBezTo>
                  <a:pt x="31261" y="31261"/>
                  <a:pt x="62819" y="29252"/>
                  <a:pt x="93784" y="23446"/>
                </a:cubicBezTo>
                <a:cubicBezTo>
                  <a:pt x="125456" y="17508"/>
                  <a:pt x="187569" y="0"/>
                  <a:pt x="187569" y="0"/>
                </a:cubicBezTo>
                <a:cubicBezTo>
                  <a:pt x="254000" y="3908"/>
                  <a:pt x="321052" y="1852"/>
                  <a:pt x="386861" y="11723"/>
                </a:cubicBezTo>
                <a:cubicBezTo>
                  <a:pt x="426571" y="17679"/>
                  <a:pt x="415720" y="43736"/>
                  <a:pt x="445477" y="58615"/>
                </a:cubicBezTo>
                <a:cubicBezTo>
                  <a:pt x="467582" y="69667"/>
                  <a:pt x="515815" y="82061"/>
                  <a:pt x="515815" y="82061"/>
                </a:cubicBezTo>
                <a:cubicBezTo>
                  <a:pt x="523630" y="93784"/>
                  <a:pt x="527313" y="109763"/>
                  <a:pt x="539261" y="117230"/>
                </a:cubicBezTo>
                <a:cubicBezTo>
                  <a:pt x="560219" y="130329"/>
                  <a:pt x="609600" y="140676"/>
                  <a:pt x="609600" y="14067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2503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80155-E146-4291-99B1-180FE6C86B02}"/>
              </a:ext>
            </a:extLst>
          </p:cNvPr>
          <p:cNvSpPr>
            <a:spLocks noGrp="1"/>
          </p:cNvSpPr>
          <p:nvPr>
            <p:ph type="title"/>
          </p:nvPr>
        </p:nvSpPr>
        <p:spPr/>
        <p:txBody>
          <a:bodyPr/>
          <a:lstStyle/>
          <a:p>
            <a:r>
              <a:rPr lang="en-GB" dirty="0">
                <a:latin typeface="Aldhabi" panose="01000000000000000000" pitchFamily="2" charset="-78"/>
                <a:cs typeface="Aldhabi" panose="01000000000000000000" pitchFamily="2" charset="-78"/>
              </a:rPr>
              <a:t>Entrance and exit: blood route</a:t>
            </a:r>
          </a:p>
        </p:txBody>
      </p:sp>
      <p:sp>
        <p:nvSpPr>
          <p:cNvPr id="3" name="Content Placeholder 2">
            <a:extLst>
              <a:ext uri="{FF2B5EF4-FFF2-40B4-BE49-F238E27FC236}">
                <a16:creationId xmlns:a16="http://schemas.microsoft.com/office/drawing/2014/main" id="{EBB661B2-569B-4978-B7B3-8461934DEC58}"/>
              </a:ext>
            </a:extLst>
          </p:cNvPr>
          <p:cNvSpPr>
            <a:spLocks noGrp="1"/>
          </p:cNvSpPr>
          <p:nvPr>
            <p:ph idx="1"/>
          </p:nvPr>
        </p:nvSpPr>
        <p:spPr>
          <a:xfrm>
            <a:off x="943707" y="1952829"/>
            <a:ext cx="10515600" cy="4717601"/>
          </a:xfrm>
        </p:spPr>
        <p:txBody>
          <a:bodyPr/>
          <a:lstStyle/>
          <a:p>
            <a:r>
              <a:rPr lang="en-GB" sz="2800" b="1" dirty="0">
                <a:solidFill>
                  <a:srgbClr val="00B0F0"/>
                </a:solidFill>
                <a:latin typeface="Aldhabi" panose="01000000000000000000" pitchFamily="2" charset="-78"/>
                <a:cs typeface="Aldhabi" panose="01000000000000000000" pitchFamily="2" charset="-78"/>
              </a:rPr>
              <a:t>Superior vena cava                                                 Inferior vena cava</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00B0F0"/>
                </a:solidFill>
                <a:latin typeface="Aldhabi" panose="01000000000000000000" pitchFamily="2" charset="-78"/>
                <a:cs typeface="Aldhabi" panose="01000000000000000000" pitchFamily="2" charset="-78"/>
              </a:rPr>
              <a:t>Pulmonary artery </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FF0000"/>
                </a:solidFill>
                <a:latin typeface="Aldhabi" panose="01000000000000000000" pitchFamily="2" charset="-78"/>
                <a:cs typeface="Aldhabi" panose="01000000000000000000" pitchFamily="2" charset="-78"/>
              </a:rPr>
              <a:t>                                          </a:t>
            </a:r>
            <a:r>
              <a:rPr lang="en-GB" sz="4000" b="1" dirty="0">
                <a:solidFill>
                  <a:srgbClr val="FF0000"/>
                </a:solidFill>
                <a:latin typeface="Aldhabi" panose="01000000000000000000" pitchFamily="2" charset="-78"/>
                <a:cs typeface="Aldhabi" panose="01000000000000000000" pitchFamily="2" charset="-78"/>
              </a:rPr>
              <a:t>lungs </a:t>
            </a:r>
          </a:p>
          <a:p>
            <a:pPr marL="0" indent="0">
              <a:buNone/>
            </a:pPr>
            <a:endParaRPr lang="en-GB" sz="2800" b="1" dirty="0">
              <a:solidFill>
                <a:srgbClr val="FF0000"/>
              </a:solidFill>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Aorta                            </a:t>
            </a:r>
            <a:r>
              <a:rPr lang="en-GB" sz="2800" b="1" dirty="0">
                <a:solidFill>
                  <a:srgbClr val="FF0000"/>
                </a:solidFill>
                <a:latin typeface="Aldhabi" panose="01000000000000000000" pitchFamily="2" charset="-78"/>
                <a:cs typeface="Aldhabi" panose="01000000000000000000" pitchFamily="2" charset="-78"/>
              </a:rPr>
              <a:t>Pulmonary vein</a:t>
            </a:r>
            <a:endParaRPr lang="en-GB" sz="2800" b="1" dirty="0">
              <a:latin typeface="Aldhabi" panose="01000000000000000000" pitchFamily="2" charset="-78"/>
              <a:cs typeface="Aldhabi" panose="01000000000000000000" pitchFamily="2" charset="-78"/>
            </a:endParaRPr>
          </a:p>
          <a:p>
            <a:pPr marL="0" indent="0">
              <a:buNone/>
            </a:pPr>
            <a:endParaRPr lang="en-GB" sz="2800" b="1" dirty="0">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t>
            </a:r>
            <a:endParaRPr lang="en-GB" sz="2800" b="1" dirty="0">
              <a:solidFill>
                <a:srgbClr val="FF0000"/>
              </a:solidFill>
              <a:latin typeface="Aldhabi" panose="01000000000000000000" pitchFamily="2" charset="-78"/>
              <a:cs typeface="Aldhabi" panose="01000000000000000000" pitchFamily="2" charset="-78"/>
            </a:endParaRPr>
          </a:p>
          <a:p>
            <a:endParaRPr lang="en-GB" dirty="0"/>
          </a:p>
        </p:txBody>
      </p:sp>
      <p:sp>
        <p:nvSpPr>
          <p:cNvPr id="4" name="Arrow: Down 3">
            <a:extLst>
              <a:ext uri="{FF2B5EF4-FFF2-40B4-BE49-F238E27FC236}">
                <a16:creationId xmlns:a16="http://schemas.microsoft.com/office/drawing/2014/main" id="{CEA7BB38-9B67-4E22-8BAD-2566F2FC41B1}"/>
              </a:ext>
            </a:extLst>
          </p:cNvPr>
          <p:cNvSpPr/>
          <p:nvPr/>
        </p:nvSpPr>
        <p:spPr>
          <a:xfrm>
            <a:off x="3892002" y="2179977"/>
            <a:ext cx="375139" cy="491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ECCB017-8779-47DB-84D1-2EDFDAB5519A}"/>
              </a:ext>
            </a:extLst>
          </p:cNvPr>
          <p:cNvSpPr/>
          <p:nvPr/>
        </p:nvSpPr>
        <p:spPr>
          <a:xfrm>
            <a:off x="3176955" y="2151184"/>
            <a:ext cx="504092" cy="3399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8E983E3C-B0E2-4362-9D44-78D698126927}"/>
              </a:ext>
            </a:extLst>
          </p:cNvPr>
          <p:cNvSpPr/>
          <p:nvPr/>
        </p:nvSpPr>
        <p:spPr>
          <a:xfrm flipH="1">
            <a:off x="4509395" y="2151184"/>
            <a:ext cx="574429" cy="3165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806F432-0676-4A6E-84FE-CD9F1BFE6DE4}"/>
              </a:ext>
            </a:extLst>
          </p:cNvPr>
          <p:cNvSpPr/>
          <p:nvPr/>
        </p:nvSpPr>
        <p:spPr>
          <a:xfrm rot="5400000" flipH="1">
            <a:off x="2580640" y="4445996"/>
            <a:ext cx="406439" cy="83951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Curved Right 8">
            <a:extLst>
              <a:ext uri="{FF2B5EF4-FFF2-40B4-BE49-F238E27FC236}">
                <a16:creationId xmlns:a16="http://schemas.microsoft.com/office/drawing/2014/main" id="{FC600EAB-A004-4806-ACB2-1A4102FA8E72}"/>
              </a:ext>
            </a:extLst>
          </p:cNvPr>
          <p:cNvSpPr/>
          <p:nvPr/>
        </p:nvSpPr>
        <p:spPr>
          <a:xfrm rot="17661903" flipH="1">
            <a:off x="5579638" y="2325808"/>
            <a:ext cx="453893" cy="1141068"/>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0" name="Arrow: Curved Right 9">
            <a:extLst>
              <a:ext uri="{FF2B5EF4-FFF2-40B4-BE49-F238E27FC236}">
                <a16:creationId xmlns:a16="http://schemas.microsoft.com/office/drawing/2014/main" id="{0C269167-0991-4BED-97DB-CB1EB368A511}"/>
              </a:ext>
            </a:extLst>
          </p:cNvPr>
          <p:cNvSpPr/>
          <p:nvPr/>
        </p:nvSpPr>
        <p:spPr>
          <a:xfrm rot="1556384" flipH="1">
            <a:off x="5718847" y="3900022"/>
            <a:ext cx="574432" cy="1299656"/>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D82C453E-728F-4A2F-971E-0EF5E87ABC23}"/>
              </a:ext>
            </a:extLst>
          </p:cNvPr>
          <p:cNvSpPr txBox="1"/>
          <p:nvPr/>
        </p:nvSpPr>
        <p:spPr>
          <a:xfrm>
            <a:off x="7453150" y="2790092"/>
            <a:ext cx="3795143" cy="1938992"/>
          </a:xfrm>
          <a:prstGeom prst="rect">
            <a:avLst/>
          </a:prstGeom>
          <a:noFill/>
        </p:spPr>
        <p:txBody>
          <a:bodyPr wrap="square" rtlCol="0">
            <a:spAutoFit/>
          </a:bodyPr>
          <a:lstStyle/>
          <a:p>
            <a:r>
              <a:rPr lang="en-GB" sz="4000" dirty="0">
                <a:solidFill>
                  <a:srgbClr val="00B0F0"/>
                </a:solidFill>
                <a:latin typeface="Aldhabi" panose="01000000000000000000" pitchFamily="2" charset="-78"/>
                <a:cs typeface="Aldhabi" panose="01000000000000000000" pitchFamily="2" charset="-78"/>
              </a:rPr>
              <a:t>Blue: </a:t>
            </a:r>
            <a:r>
              <a:rPr lang="en-GB" sz="4000" dirty="0">
                <a:latin typeface="Aldhabi" panose="01000000000000000000" pitchFamily="2" charset="-78"/>
                <a:cs typeface="Aldhabi" panose="01000000000000000000" pitchFamily="2" charset="-78"/>
              </a:rPr>
              <a:t>deoxygenated blood</a:t>
            </a:r>
          </a:p>
          <a:p>
            <a:endParaRPr lang="en-GB" sz="4000" dirty="0">
              <a:latin typeface="Aldhabi" panose="01000000000000000000" pitchFamily="2" charset="-78"/>
              <a:cs typeface="Aldhabi" panose="01000000000000000000" pitchFamily="2" charset="-78"/>
            </a:endParaRPr>
          </a:p>
          <a:p>
            <a:r>
              <a:rPr lang="en-GB" sz="4000" dirty="0">
                <a:solidFill>
                  <a:srgbClr val="FF0000"/>
                </a:solidFill>
                <a:latin typeface="Aldhabi" panose="01000000000000000000" pitchFamily="2" charset="-78"/>
                <a:cs typeface="Aldhabi" panose="01000000000000000000" pitchFamily="2" charset="-78"/>
              </a:rPr>
              <a:t>Red: </a:t>
            </a:r>
            <a:r>
              <a:rPr lang="en-GB" sz="4000" dirty="0">
                <a:latin typeface="Aldhabi" panose="01000000000000000000" pitchFamily="2" charset="-78"/>
                <a:cs typeface="Aldhabi" panose="01000000000000000000" pitchFamily="2" charset="-78"/>
              </a:rPr>
              <a:t>oxygenated blood</a:t>
            </a:r>
          </a:p>
        </p:txBody>
      </p:sp>
    </p:spTree>
    <p:extLst>
      <p:ext uri="{BB962C8B-B14F-4D97-AF65-F5344CB8AC3E}">
        <p14:creationId xmlns:p14="http://schemas.microsoft.com/office/powerpoint/2010/main" val="313314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BC9CC-574D-5347-8960-5935136E4CB3}"/>
              </a:ext>
            </a:extLst>
          </p:cNvPr>
          <p:cNvSpPr>
            <a:spLocks noGrp="1"/>
          </p:cNvSpPr>
          <p:nvPr>
            <p:ph type="title"/>
          </p:nvPr>
        </p:nvSpPr>
        <p:spPr>
          <a:xfrm>
            <a:off x="4963157" y="1192016"/>
            <a:ext cx="6136010" cy="805872"/>
          </a:xfrm>
        </p:spPr>
        <p:txBody>
          <a:bodyPr anchor="b">
            <a:normAutofit fontScale="90000"/>
          </a:bodyPr>
          <a:lstStyle/>
          <a:p>
            <a:r>
              <a:rPr lang="en-GB" sz="7200" dirty="0">
                <a:solidFill>
                  <a:srgbClr val="FF0000"/>
                </a:solidFill>
                <a:latin typeface="Arial Nova Light" panose="020B0304020202020204" pitchFamily="34" charset="0"/>
              </a:rPr>
              <a:t>Quick fire round!</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64A6E069-32B0-27CC-364C-B68B00FFD3A7}"/>
              </a:ext>
            </a:extLst>
          </p:cNvPr>
          <p:cNvSpPr>
            <a:spLocks noGrp="1"/>
          </p:cNvSpPr>
          <p:nvPr>
            <p:ph idx="1"/>
          </p:nvPr>
        </p:nvSpPr>
        <p:spPr>
          <a:xfrm>
            <a:off x="4841823" y="2620730"/>
            <a:ext cx="7240249" cy="3569758"/>
          </a:xfrm>
        </p:spPr>
        <p:txBody>
          <a:bodyPr>
            <a:normAutofit/>
          </a:bodyPr>
          <a:lstStyle/>
          <a:p>
            <a:r>
              <a:rPr lang="en-US" dirty="0">
                <a:latin typeface="Arial Nova Light" panose="020B0304020202020204" pitchFamily="34" charset="0"/>
              </a:rPr>
              <a:t>Where is the deoxygenated blood entering the heart, what are the correct names?</a:t>
            </a:r>
          </a:p>
          <a:p>
            <a:r>
              <a:rPr lang="en-US" dirty="0">
                <a:latin typeface="Arial Nova Light" panose="020B0304020202020204" pitchFamily="34" charset="0"/>
              </a:rPr>
              <a:t>Where is the pulmonary vein? And what is its role?</a:t>
            </a:r>
          </a:p>
          <a:p>
            <a:r>
              <a:rPr lang="en-US" dirty="0">
                <a:latin typeface="Arial Nova Light" panose="020B0304020202020204" pitchFamily="34" charset="0"/>
              </a:rPr>
              <a:t>Where is the blood going when leaving the aorta?</a:t>
            </a:r>
          </a:p>
          <a:p>
            <a:endParaRPr lang="en-US" b="1" dirty="0">
              <a:latin typeface="Arial Nova Light" panose="020B0304020202020204" pitchFamily="34" charset="0"/>
            </a:endParaRPr>
          </a:p>
        </p:txBody>
      </p:sp>
      <p:pic>
        <p:nvPicPr>
          <p:cNvPr id="5" name="Content Placeholder 4">
            <a:extLst>
              <a:ext uri="{FF2B5EF4-FFF2-40B4-BE49-F238E27FC236}">
                <a16:creationId xmlns:a16="http://schemas.microsoft.com/office/drawing/2014/main" id="{E95D600C-F83B-DC75-0D61-114949F8CD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5373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BA628-A49C-F379-E175-07AB9B7A1592}"/>
              </a:ext>
            </a:extLst>
          </p:cNvPr>
          <p:cNvSpPr>
            <a:spLocks noGrp="1"/>
          </p:cNvSpPr>
          <p:nvPr>
            <p:ph type="title"/>
          </p:nvPr>
        </p:nvSpPr>
        <p:spPr/>
        <p:txBody>
          <a:bodyPr/>
          <a:lstStyle/>
          <a:p>
            <a:r>
              <a:rPr lang="en-GB" dirty="0">
                <a:latin typeface="Arial Nova Light" panose="020B0304020202020204" pitchFamily="34" charset="0"/>
              </a:rPr>
              <a:t>Answers</a:t>
            </a:r>
            <a:r>
              <a:rPr lang="en-GB" dirty="0"/>
              <a:t> </a:t>
            </a:r>
          </a:p>
        </p:txBody>
      </p:sp>
      <p:pic>
        <p:nvPicPr>
          <p:cNvPr id="4" name="Content Placeholder 3" descr="A picture containing logo&#10;&#10;Description automatically generated">
            <a:extLst>
              <a:ext uri="{FF2B5EF4-FFF2-40B4-BE49-F238E27FC236}">
                <a16:creationId xmlns:a16="http://schemas.microsoft.com/office/drawing/2014/main" id="{0F4B0663-BA3B-9E9C-65FB-217153342BF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90682" y="5169354"/>
            <a:ext cx="2217248" cy="1549764"/>
          </a:xfrm>
          <a:prstGeom prst="rect">
            <a:avLst/>
          </a:prstGeom>
        </p:spPr>
      </p:pic>
      <p:sp>
        <p:nvSpPr>
          <p:cNvPr id="6" name="TextBox 5">
            <a:extLst>
              <a:ext uri="{FF2B5EF4-FFF2-40B4-BE49-F238E27FC236}">
                <a16:creationId xmlns:a16="http://schemas.microsoft.com/office/drawing/2014/main" id="{C478B310-B49B-E123-D531-04DC63D119A7}"/>
              </a:ext>
            </a:extLst>
          </p:cNvPr>
          <p:cNvSpPr txBox="1"/>
          <p:nvPr/>
        </p:nvSpPr>
        <p:spPr>
          <a:xfrm>
            <a:off x="838200" y="2158584"/>
            <a:ext cx="10920046" cy="3785652"/>
          </a:xfrm>
          <a:prstGeom prst="rect">
            <a:avLst/>
          </a:prstGeom>
          <a:noFill/>
        </p:spPr>
        <p:txBody>
          <a:bodyPr wrap="square" rtlCol="0">
            <a:spAutoFit/>
          </a:bodyPr>
          <a:lstStyle/>
          <a:p>
            <a:pPr marL="342900" indent="-342900">
              <a:buFont typeface="Wingdings" panose="05000000000000000000" pitchFamily="2" charset="2"/>
              <a:buChar char="ü"/>
            </a:pPr>
            <a:r>
              <a:rPr lang="en-US" sz="2400" dirty="0">
                <a:latin typeface="Arial Nova Light" panose="020B0304020202020204" pitchFamily="34" charset="0"/>
              </a:rPr>
              <a:t>Where is the deoxygenated blood entering the heart (what are the correct names?) </a:t>
            </a:r>
            <a:r>
              <a:rPr lang="en-US" sz="2400" dirty="0">
                <a:solidFill>
                  <a:srgbClr val="00B050"/>
                </a:solidFill>
                <a:latin typeface="Arial Nova Light" panose="020B0304020202020204" pitchFamily="34" charset="0"/>
              </a:rPr>
              <a:t>superior and inferior vena cava (large veins/ blood vessels)</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pulmonary vein? </a:t>
            </a:r>
            <a:r>
              <a:rPr lang="en-US" sz="2400" dirty="0">
                <a:solidFill>
                  <a:srgbClr val="00B050"/>
                </a:solidFill>
                <a:latin typeface="Arial Nova Light" panose="020B0304020202020204" pitchFamily="34" charset="0"/>
              </a:rPr>
              <a:t>Vein travelling back from the lungs</a:t>
            </a:r>
            <a:r>
              <a:rPr lang="en-US" sz="2400" dirty="0">
                <a:latin typeface="Arial Nova Light" panose="020B0304020202020204" pitchFamily="34" charset="0"/>
              </a:rPr>
              <a:t>. And what is its role? </a:t>
            </a:r>
            <a:r>
              <a:rPr lang="en-US" sz="2400" dirty="0">
                <a:solidFill>
                  <a:srgbClr val="00B050"/>
                </a:solidFill>
                <a:latin typeface="Arial Nova Light" panose="020B0304020202020204" pitchFamily="34" charset="0"/>
              </a:rPr>
              <a:t>Carry oxygenated blood back from the lungs </a:t>
            </a:r>
          </a:p>
          <a:p>
            <a:pPr marL="342900" indent="-342900">
              <a:buFont typeface="Wingdings" panose="05000000000000000000" pitchFamily="2" charset="2"/>
              <a:buChar char="ü"/>
            </a:pPr>
            <a:endParaRPr lang="en-US" sz="2400" dirty="0">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blood going after leaving the aorta? </a:t>
            </a:r>
            <a:r>
              <a:rPr lang="en-US" sz="2400" dirty="0">
                <a:solidFill>
                  <a:srgbClr val="00B050"/>
                </a:solidFill>
                <a:latin typeface="Arial Nova Light" panose="020B0304020202020204" pitchFamily="34" charset="0"/>
              </a:rPr>
              <a:t>Rest of the body</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endParaRPr lang="en-US" sz="2400" dirty="0">
              <a:latin typeface="Arial Nova Light" panose="020B0304020202020204" pitchFamily="34" charset="0"/>
            </a:endParaRPr>
          </a:p>
          <a:p>
            <a:r>
              <a:rPr lang="en-US" sz="2400" b="1" dirty="0">
                <a:latin typeface="Arial Nova Light" panose="020B0304020202020204" pitchFamily="34" charset="0"/>
              </a:rPr>
              <a:t> Lets now look at inside the heart </a:t>
            </a:r>
          </a:p>
        </p:txBody>
      </p:sp>
    </p:spTree>
    <p:extLst>
      <p:ext uri="{BB962C8B-B14F-4D97-AF65-F5344CB8AC3E}">
        <p14:creationId xmlns:p14="http://schemas.microsoft.com/office/powerpoint/2010/main" val="1120732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10F47-8539-4C6E-AA2E-55A3E2AE8C92}"/>
              </a:ext>
            </a:extLst>
          </p:cNvPr>
          <p:cNvSpPr>
            <a:spLocks noGrp="1"/>
          </p:cNvSpPr>
          <p:nvPr>
            <p:ph type="title"/>
          </p:nvPr>
        </p:nvSpPr>
        <p:spPr>
          <a:xfrm>
            <a:off x="603988" y="449317"/>
            <a:ext cx="11047013" cy="1434415"/>
          </a:xfrm>
        </p:spPr>
        <p:txBody>
          <a:bodyPr anchor="b">
            <a:normAutofit/>
          </a:bodyPr>
          <a:lstStyle/>
          <a:p>
            <a:pPr>
              <a:lnSpc>
                <a:spcPct val="90000"/>
              </a:lnSpc>
            </a:pPr>
            <a:r>
              <a:rPr lang="en-GB" sz="4500" dirty="0">
                <a:latin typeface="Arial Nova Light" panose="020B0304020202020204" pitchFamily="34" charset="0"/>
              </a:rPr>
              <a:t>How does it get there ?</a:t>
            </a:r>
            <a:br>
              <a:rPr lang="en-GB" sz="4500" dirty="0"/>
            </a:br>
            <a:endParaRPr lang="en-GB" sz="4500" dirty="0"/>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white&#10;&#10;Description automatically generated">
            <a:extLst>
              <a:ext uri="{FF2B5EF4-FFF2-40B4-BE49-F238E27FC236}">
                <a16:creationId xmlns:a16="http://schemas.microsoft.com/office/drawing/2014/main" id="{9E3A95A8-372B-4BAC-84D9-376CCE1D1D4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741" r="3" b="3"/>
          <a:stretch/>
        </p:blipFill>
        <p:spPr>
          <a:xfrm flipH="1">
            <a:off x="9898116" y="2286696"/>
            <a:ext cx="1752885" cy="244147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ABE7E1B8-8FD3-4917-871B-E04D5B1EB0C5}"/>
              </a:ext>
            </a:extLst>
          </p:cNvPr>
          <p:cNvSpPr>
            <a:spLocks noGrp="1"/>
          </p:cNvSpPr>
          <p:nvPr>
            <p:ph idx="1"/>
          </p:nvPr>
        </p:nvSpPr>
        <p:spPr>
          <a:xfrm>
            <a:off x="-32106" y="1826217"/>
            <a:ext cx="6779441" cy="4114800"/>
          </a:xfrm>
        </p:spPr>
        <p:txBody>
          <a:bodyPr anchor="t">
            <a:normAutofit lnSpcReduction="10000"/>
          </a:bodyPr>
          <a:lstStyle/>
          <a:p>
            <a:r>
              <a:rPr lang="en-GB" sz="2000" dirty="0">
                <a:latin typeface="Abadi" panose="020B0604020104020204" pitchFamily="34" charset="0"/>
              </a:rPr>
              <a:t>So now we no how blood flows through the heart, what makes it keep moving?</a:t>
            </a:r>
          </a:p>
          <a:p>
            <a:pPr marL="0" indent="0">
              <a:buNone/>
            </a:pPr>
            <a:endParaRPr lang="en-GB" sz="2000" dirty="0">
              <a:latin typeface="Abadi" panose="020B0604020104020204" pitchFamily="34" charset="0"/>
            </a:endParaRPr>
          </a:p>
          <a:p>
            <a:r>
              <a:rPr lang="en-GB" sz="2000" dirty="0">
                <a:latin typeface="Abadi" panose="020B0604020104020204" pitchFamily="34" charset="0"/>
              </a:rPr>
              <a:t>Lets take a closer look inside Mr beat. The heart has </a:t>
            </a:r>
            <a:r>
              <a:rPr lang="en-GB" sz="2000" dirty="0">
                <a:solidFill>
                  <a:srgbClr val="FF0000"/>
                </a:solidFill>
                <a:latin typeface="Abadi" panose="020B0604020104020204" pitchFamily="34" charset="0"/>
              </a:rPr>
              <a:t>2 sides; left and right </a:t>
            </a:r>
            <a:r>
              <a:rPr lang="en-GB" sz="2000" dirty="0">
                <a:latin typeface="Abadi" panose="020B0604020104020204" pitchFamily="34" charset="0"/>
              </a:rPr>
              <a:t>(this is from the person with the hearts left or right, not someone looking at it)</a:t>
            </a:r>
          </a:p>
          <a:p>
            <a:r>
              <a:rPr lang="en-GB" sz="2000" dirty="0">
                <a:latin typeface="Abadi" panose="020B0604020104020204" pitchFamily="34" charset="0"/>
              </a:rPr>
              <a:t>The heart also </a:t>
            </a:r>
            <a:r>
              <a:rPr lang="en-GB" sz="2000" u="sng" dirty="0">
                <a:solidFill>
                  <a:srgbClr val="7030A0"/>
                </a:solidFill>
                <a:latin typeface="Abadi" panose="020B0604020104020204" pitchFamily="34" charset="0"/>
              </a:rPr>
              <a:t>four chambers </a:t>
            </a:r>
            <a:r>
              <a:rPr lang="en-GB" sz="2000" dirty="0">
                <a:latin typeface="Abadi" panose="020B0604020104020204" pitchFamily="34" charset="0"/>
              </a:rPr>
              <a:t>each with </a:t>
            </a:r>
            <a:r>
              <a:rPr lang="en-GB" sz="2000" u="sng" dirty="0">
                <a:solidFill>
                  <a:srgbClr val="7030A0"/>
                </a:solidFill>
                <a:latin typeface="Abadi" panose="020B0604020104020204" pitchFamily="34" charset="0"/>
              </a:rPr>
              <a:t>Atriums</a:t>
            </a:r>
            <a:r>
              <a:rPr lang="en-GB" sz="2000" dirty="0">
                <a:latin typeface="Abadi" panose="020B0604020104020204" pitchFamily="34" charset="0"/>
              </a:rPr>
              <a:t> and </a:t>
            </a:r>
            <a:r>
              <a:rPr lang="en-GB" sz="2000" u="sng" dirty="0">
                <a:solidFill>
                  <a:srgbClr val="7030A0"/>
                </a:solidFill>
                <a:latin typeface="Abadi" panose="020B0604020104020204" pitchFamily="34" charset="0"/>
              </a:rPr>
              <a:t>ventricles.</a:t>
            </a:r>
          </a:p>
          <a:p>
            <a:pPr marL="0" indent="0">
              <a:buNone/>
            </a:pPr>
            <a:endParaRPr lang="en-GB" sz="2000" dirty="0">
              <a:latin typeface="Abadi" panose="020B0604020104020204" pitchFamily="34" charset="0"/>
            </a:endParaRPr>
          </a:p>
          <a:p>
            <a:r>
              <a:rPr lang="en-GB" sz="2000" dirty="0">
                <a:latin typeface="Abadi" panose="020B0604020104020204" pitchFamily="34" charset="0"/>
              </a:rPr>
              <a:t>Atriums and </a:t>
            </a:r>
            <a:r>
              <a:rPr lang="en-GB" sz="2000" dirty="0" err="1">
                <a:latin typeface="Abadi" panose="020B0604020104020204" pitchFamily="34" charset="0"/>
              </a:rPr>
              <a:t>venticles</a:t>
            </a:r>
            <a:r>
              <a:rPr lang="en-GB" sz="2000" dirty="0">
                <a:latin typeface="Abadi" panose="020B0604020104020204" pitchFamily="34" charset="0"/>
              </a:rPr>
              <a:t> provide a route the blood must take to travel through the heart …lets look…. </a:t>
            </a:r>
          </a:p>
        </p:txBody>
      </p:sp>
      <p:sp>
        <p:nvSpPr>
          <p:cNvPr id="5" name="TextBox 4">
            <a:extLst>
              <a:ext uri="{FF2B5EF4-FFF2-40B4-BE49-F238E27FC236}">
                <a16:creationId xmlns:a16="http://schemas.microsoft.com/office/drawing/2014/main" id="{A691CB01-D7B8-4A29-A5FB-36207A6360EB}"/>
              </a:ext>
            </a:extLst>
          </p:cNvPr>
          <p:cNvSpPr txBox="1"/>
          <p:nvPr/>
        </p:nvSpPr>
        <p:spPr>
          <a:xfrm>
            <a:off x="10697681" y="6657945"/>
            <a:ext cx="149431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6" name="Flowchart: Connector 5">
            <a:extLst>
              <a:ext uri="{FF2B5EF4-FFF2-40B4-BE49-F238E27FC236}">
                <a16:creationId xmlns:a16="http://schemas.microsoft.com/office/drawing/2014/main" id="{69CA345B-8837-4BA8-B2C6-42D5EEF8442C}"/>
              </a:ext>
            </a:extLst>
          </p:cNvPr>
          <p:cNvSpPr/>
          <p:nvPr/>
        </p:nvSpPr>
        <p:spPr>
          <a:xfrm>
            <a:off x="6783324" y="3013182"/>
            <a:ext cx="2157046" cy="227357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B4A82679-708D-482E-A288-82A73033B0DE}"/>
              </a:ext>
            </a:extLst>
          </p:cNvPr>
          <p:cNvCxnSpPr>
            <a:cxnSpLocks/>
          </p:cNvCxnSpPr>
          <p:nvPr/>
        </p:nvCxnSpPr>
        <p:spPr>
          <a:xfrm>
            <a:off x="7655169" y="4067908"/>
            <a:ext cx="410308" cy="433754"/>
          </a:xfrm>
          <a:prstGeom prst="line">
            <a:avLst/>
          </a:prstGeom>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358C12EB-685A-4C09-AA79-078760D389B2}"/>
              </a:ext>
            </a:extLst>
          </p:cNvPr>
          <p:cNvSpPr/>
          <p:nvPr/>
        </p:nvSpPr>
        <p:spPr>
          <a:xfrm>
            <a:off x="7766534" y="3241431"/>
            <a:ext cx="187578" cy="2086708"/>
          </a:xfrm>
          <a:custGeom>
            <a:avLst/>
            <a:gdLst>
              <a:gd name="connsiteX0" fmla="*/ 0 w 187578"/>
              <a:gd name="connsiteY0" fmla="*/ 0 h 2086708"/>
              <a:gd name="connsiteX1" fmla="*/ 11723 w 187578"/>
              <a:gd name="connsiteY1" fmla="*/ 316523 h 2086708"/>
              <a:gd name="connsiteX2" fmla="*/ 35169 w 187578"/>
              <a:gd name="connsiteY2" fmla="*/ 480646 h 2086708"/>
              <a:gd name="connsiteX3" fmla="*/ 82061 w 187578"/>
              <a:gd name="connsiteY3" fmla="*/ 762000 h 2086708"/>
              <a:gd name="connsiteX4" fmla="*/ 93784 w 187578"/>
              <a:gd name="connsiteY4" fmla="*/ 867508 h 2086708"/>
              <a:gd name="connsiteX5" fmla="*/ 105507 w 187578"/>
              <a:gd name="connsiteY5" fmla="*/ 937846 h 2086708"/>
              <a:gd name="connsiteX6" fmla="*/ 117230 w 187578"/>
              <a:gd name="connsiteY6" fmla="*/ 1019908 h 2086708"/>
              <a:gd name="connsiteX7" fmla="*/ 140677 w 187578"/>
              <a:gd name="connsiteY7" fmla="*/ 1254369 h 2086708"/>
              <a:gd name="connsiteX8" fmla="*/ 152400 w 187578"/>
              <a:gd name="connsiteY8" fmla="*/ 1348154 h 2086708"/>
              <a:gd name="connsiteX9" fmla="*/ 164123 w 187578"/>
              <a:gd name="connsiteY9" fmla="*/ 1840523 h 2086708"/>
              <a:gd name="connsiteX10" fmla="*/ 175846 w 187578"/>
              <a:gd name="connsiteY10" fmla="*/ 1875692 h 2086708"/>
              <a:gd name="connsiteX11" fmla="*/ 187569 w 187578"/>
              <a:gd name="connsiteY11" fmla="*/ 2086708 h 2086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578" h="2086708">
                <a:moveTo>
                  <a:pt x="0" y="0"/>
                </a:moveTo>
                <a:cubicBezTo>
                  <a:pt x="3908" y="105508"/>
                  <a:pt x="4018" y="211224"/>
                  <a:pt x="11723" y="316523"/>
                </a:cubicBezTo>
                <a:cubicBezTo>
                  <a:pt x="15756" y="371639"/>
                  <a:pt x="28315" y="425810"/>
                  <a:pt x="35169" y="480646"/>
                </a:cubicBezTo>
                <a:cubicBezTo>
                  <a:pt x="62612" y="700191"/>
                  <a:pt x="43333" y="607087"/>
                  <a:pt x="82061" y="762000"/>
                </a:cubicBezTo>
                <a:cubicBezTo>
                  <a:pt x="85969" y="797169"/>
                  <a:pt x="89107" y="832433"/>
                  <a:pt x="93784" y="867508"/>
                </a:cubicBezTo>
                <a:cubicBezTo>
                  <a:pt x="96925" y="891069"/>
                  <a:pt x="101893" y="914353"/>
                  <a:pt x="105507" y="937846"/>
                </a:cubicBezTo>
                <a:cubicBezTo>
                  <a:pt x="109709" y="965156"/>
                  <a:pt x="113803" y="992490"/>
                  <a:pt x="117230" y="1019908"/>
                </a:cubicBezTo>
                <a:cubicBezTo>
                  <a:pt x="134961" y="1161755"/>
                  <a:pt x="124235" y="1098175"/>
                  <a:pt x="140677" y="1254369"/>
                </a:cubicBezTo>
                <a:cubicBezTo>
                  <a:pt x="143975" y="1285701"/>
                  <a:pt x="148492" y="1316892"/>
                  <a:pt x="152400" y="1348154"/>
                </a:cubicBezTo>
                <a:cubicBezTo>
                  <a:pt x="156308" y="1512277"/>
                  <a:pt x="156834" y="1676515"/>
                  <a:pt x="164123" y="1840523"/>
                </a:cubicBezTo>
                <a:cubicBezTo>
                  <a:pt x="164672" y="1852868"/>
                  <a:pt x="174481" y="1863410"/>
                  <a:pt x="175846" y="1875692"/>
                </a:cubicBezTo>
                <a:cubicBezTo>
                  <a:pt x="188349" y="1988218"/>
                  <a:pt x="187569" y="2007763"/>
                  <a:pt x="187569" y="2086708"/>
                </a:cubicBezTo>
              </a:path>
            </a:pathLst>
          </a:custGeom>
          <a:no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9E291F8-F63B-403B-B182-0099CC46275E}"/>
              </a:ext>
            </a:extLst>
          </p:cNvPr>
          <p:cNvSpPr/>
          <p:nvPr/>
        </p:nvSpPr>
        <p:spPr>
          <a:xfrm>
            <a:off x="6860093" y="3962400"/>
            <a:ext cx="1981200" cy="187569"/>
          </a:xfrm>
          <a:custGeom>
            <a:avLst/>
            <a:gdLst>
              <a:gd name="connsiteX0" fmla="*/ 0 w 1981200"/>
              <a:gd name="connsiteY0" fmla="*/ 0 h 187569"/>
              <a:gd name="connsiteX1" fmla="*/ 82061 w 1981200"/>
              <a:gd name="connsiteY1" fmla="*/ 128954 h 187569"/>
              <a:gd name="connsiteX2" fmla="*/ 164123 w 1981200"/>
              <a:gd name="connsiteY2" fmla="*/ 140677 h 187569"/>
              <a:gd name="connsiteX3" fmla="*/ 351692 w 1981200"/>
              <a:gd name="connsiteY3" fmla="*/ 164123 h 187569"/>
              <a:gd name="connsiteX4" fmla="*/ 726830 w 1981200"/>
              <a:gd name="connsiteY4" fmla="*/ 187569 h 187569"/>
              <a:gd name="connsiteX5" fmla="*/ 1055077 w 1981200"/>
              <a:gd name="connsiteY5" fmla="*/ 175846 h 187569"/>
              <a:gd name="connsiteX6" fmla="*/ 1090246 w 1981200"/>
              <a:gd name="connsiteY6" fmla="*/ 164123 h 187569"/>
              <a:gd name="connsiteX7" fmla="*/ 1148861 w 1981200"/>
              <a:gd name="connsiteY7" fmla="*/ 152400 h 187569"/>
              <a:gd name="connsiteX8" fmla="*/ 1219200 w 1981200"/>
              <a:gd name="connsiteY8" fmla="*/ 128954 h 187569"/>
              <a:gd name="connsiteX9" fmla="*/ 1254369 w 1981200"/>
              <a:gd name="connsiteY9" fmla="*/ 117231 h 187569"/>
              <a:gd name="connsiteX10" fmla="*/ 1312984 w 1981200"/>
              <a:gd name="connsiteY10" fmla="*/ 105508 h 187569"/>
              <a:gd name="connsiteX11" fmla="*/ 1465384 w 1981200"/>
              <a:gd name="connsiteY11" fmla="*/ 70339 h 187569"/>
              <a:gd name="connsiteX12" fmla="*/ 1547446 w 1981200"/>
              <a:gd name="connsiteY12" fmla="*/ 58616 h 187569"/>
              <a:gd name="connsiteX13" fmla="*/ 1981200 w 1981200"/>
              <a:gd name="connsiteY13" fmla="*/ 58616 h 187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81200" h="187569">
                <a:moveTo>
                  <a:pt x="0" y="0"/>
                </a:moveTo>
                <a:cubicBezTo>
                  <a:pt x="27354" y="42985"/>
                  <a:pt x="43377" y="95796"/>
                  <a:pt x="82061" y="128954"/>
                </a:cubicBezTo>
                <a:cubicBezTo>
                  <a:pt x="103041" y="146936"/>
                  <a:pt x="136723" y="137103"/>
                  <a:pt x="164123" y="140677"/>
                </a:cubicBezTo>
                <a:cubicBezTo>
                  <a:pt x="226603" y="148827"/>
                  <a:pt x="288779" y="160628"/>
                  <a:pt x="351692" y="164123"/>
                </a:cubicBezTo>
                <a:cubicBezTo>
                  <a:pt x="617470" y="178888"/>
                  <a:pt x="492439" y="170827"/>
                  <a:pt x="726830" y="187569"/>
                </a:cubicBezTo>
                <a:cubicBezTo>
                  <a:pt x="836246" y="183661"/>
                  <a:pt x="945819" y="182895"/>
                  <a:pt x="1055077" y="175846"/>
                </a:cubicBezTo>
                <a:cubicBezTo>
                  <a:pt x="1067408" y="175050"/>
                  <a:pt x="1078258" y="167120"/>
                  <a:pt x="1090246" y="164123"/>
                </a:cubicBezTo>
                <a:cubicBezTo>
                  <a:pt x="1109576" y="159290"/>
                  <a:pt x="1129638" y="157643"/>
                  <a:pt x="1148861" y="152400"/>
                </a:cubicBezTo>
                <a:cubicBezTo>
                  <a:pt x="1172705" y="145897"/>
                  <a:pt x="1195754" y="136769"/>
                  <a:pt x="1219200" y="128954"/>
                </a:cubicBezTo>
                <a:cubicBezTo>
                  <a:pt x="1230923" y="125046"/>
                  <a:pt x="1242252" y="119654"/>
                  <a:pt x="1254369" y="117231"/>
                </a:cubicBezTo>
                <a:cubicBezTo>
                  <a:pt x="1273907" y="113323"/>
                  <a:pt x="1293569" y="109988"/>
                  <a:pt x="1312984" y="105508"/>
                </a:cubicBezTo>
                <a:cubicBezTo>
                  <a:pt x="1384163" y="89082"/>
                  <a:pt x="1401102" y="81053"/>
                  <a:pt x="1465384" y="70339"/>
                </a:cubicBezTo>
                <a:cubicBezTo>
                  <a:pt x="1492640" y="65796"/>
                  <a:pt x="1519821" y="59244"/>
                  <a:pt x="1547446" y="58616"/>
                </a:cubicBezTo>
                <a:cubicBezTo>
                  <a:pt x="1691993" y="55331"/>
                  <a:pt x="1836615" y="58616"/>
                  <a:pt x="1981200"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56647BBD-F7F4-4AA3-8D65-2CFB5EEE0FCD}"/>
              </a:ext>
            </a:extLst>
          </p:cNvPr>
          <p:cNvSpPr txBox="1"/>
          <p:nvPr/>
        </p:nvSpPr>
        <p:spPr>
          <a:xfrm>
            <a:off x="7917836" y="3395835"/>
            <a:ext cx="1787761" cy="646331"/>
          </a:xfrm>
          <a:prstGeom prst="rect">
            <a:avLst/>
          </a:prstGeom>
          <a:noFill/>
        </p:spPr>
        <p:txBody>
          <a:bodyPr wrap="square" rtlCol="0">
            <a:spAutoFit/>
          </a:bodyPr>
          <a:lstStyle/>
          <a:p>
            <a:r>
              <a:rPr lang="en-GB" dirty="0">
                <a:latin typeface="Abadi" panose="020B0604020104020204" pitchFamily="34" charset="0"/>
              </a:rPr>
              <a:t>Left</a:t>
            </a:r>
          </a:p>
          <a:p>
            <a:r>
              <a:rPr lang="en-GB" dirty="0">
                <a:latin typeface="Abadi" panose="020B0604020104020204" pitchFamily="34" charset="0"/>
              </a:rPr>
              <a:t>atrium</a:t>
            </a:r>
          </a:p>
        </p:txBody>
      </p:sp>
      <p:sp>
        <p:nvSpPr>
          <p:cNvPr id="21" name="TextBox 20">
            <a:extLst>
              <a:ext uri="{FF2B5EF4-FFF2-40B4-BE49-F238E27FC236}">
                <a16:creationId xmlns:a16="http://schemas.microsoft.com/office/drawing/2014/main" id="{85A1BCC4-4E6D-42FE-BB2B-A2C4AD464D58}"/>
              </a:ext>
            </a:extLst>
          </p:cNvPr>
          <p:cNvSpPr txBox="1"/>
          <p:nvPr/>
        </p:nvSpPr>
        <p:spPr>
          <a:xfrm>
            <a:off x="6957259" y="3395835"/>
            <a:ext cx="1420272" cy="646331"/>
          </a:xfrm>
          <a:prstGeom prst="rect">
            <a:avLst/>
          </a:prstGeom>
          <a:noFill/>
        </p:spPr>
        <p:txBody>
          <a:bodyPr wrap="square" rtlCol="0">
            <a:spAutoFit/>
          </a:bodyPr>
          <a:lstStyle/>
          <a:p>
            <a:r>
              <a:rPr lang="en-GB" dirty="0">
                <a:latin typeface="Abadi" panose="020B0604020104020204" pitchFamily="34" charset="0"/>
              </a:rPr>
              <a:t>Right</a:t>
            </a:r>
          </a:p>
          <a:p>
            <a:r>
              <a:rPr lang="en-GB" dirty="0">
                <a:latin typeface="Abadi" panose="020B0604020104020204" pitchFamily="34" charset="0"/>
              </a:rPr>
              <a:t> atrium </a:t>
            </a:r>
          </a:p>
        </p:txBody>
      </p:sp>
      <p:sp>
        <p:nvSpPr>
          <p:cNvPr id="22" name="TextBox 21">
            <a:extLst>
              <a:ext uri="{FF2B5EF4-FFF2-40B4-BE49-F238E27FC236}">
                <a16:creationId xmlns:a16="http://schemas.microsoft.com/office/drawing/2014/main" id="{7D7ECEF5-04AA-4CF3-87E5-A390D6D3BBFB}"/>
              </a:ext>
            </a:extLst>
          </p:cNvPr>
          <p:cNvSpPr txBox="1"/>
          <p:nvPr/>
        </p:nvSpPr>
        <p:spPr>
          <a:xfrm>
            <a:off x="7873743" y="4274348"/>
            <a:ext cx="1464222" cy="646331"/>
          </a:xfrm>
          <a:prstGeom prst="rect">
            <a:avLst/>
          </a:prstGeom>
          <a:noFill/>
        </p:spPr>
        <p:txBody>
          <a:bodyPr wrap="square" rtlCol="0">
            <a:spAutoFit/>
          </a:bodyPr>
          <a:lstStyle/>
          <a:p>
            <a:r>
              <a:rPr lang="en-GB" dirty="0">
                <a:latin typeface="Abadi" panose="020B0604020104020204" pitchFamily="34" charset="0"/>
              </a:rPr>
              <a:t>Left</a:t>
            </a:r>
          </a:p>
          <a:p>
            <a:r>
              <a:rPr lang="en-GB" dirty="0" err="1">
                <a:latin typeface="Abadi" panose="020B0604020104020204" pitchFamily="34" charset="0"/>
              </a:rPr>
              <a:t>ventrical</a:t>
            </a:r>
            <a:endParaRPr lang="en-GB" dirty="0">
              <a:latin typeface="Abadi" panose="020B0604020104020204" pitchFamily="34" charset="0"/>
            </a:endParaRPr>
          </a:p>
        </p:txBody>
      </p:sp>
      <p:sp>
        <p:nvSpPr>
          <p:cNvPr id="24" name="TextBox 23">
            <a:extLst>
              <a:ext uri="{FF2B5EF4-FFF2-40B4-BE49-F238E27FC236}">
                <a16:creationId xmlns:a16="http://schemas.microsoft.com/office/drawing/2014/main" id="{B552F300-4943-4644-8219-2D1E136E94CB}"/>
              </a:ext>
            </a:extLst>
          </p:cNvPr>
          <p:cNvSpPr txBox="1"/>
          <p:nvPr/>
        </p:nvSpPr>
        <p:spPr>
          <a:xfrm>
            <a:off x="6941709" y="4285565"/>
            <a:ext cx="1093055" cy="646331"/>
          </a:xfrm>
          <a:prstGeom prst="rect">
            <a:avLst/>
          </a:prstGeom>
          <a:noFill/>
        </p:spPr>
        <p:txBody>
          <a:bodyPr wrap="square" rtlCol="0">
            <a:spAutoFit/>
          </a:bodyPr>
          <a:lstStyle/>
          <a:p>
            <a:r>
              <a:rPr lang="en-GB" dirty="0">
                <a:latin typeface="Abadi" panose="020B0604020104020204" pitchFamily="34" charset="0"/>
              </a:rPr>
              <a:t>Right </a:t>
            </a:r>
            <a:r>
              <a:rPr lang="en-GB" dirty="0" err="1">
                <a:latin typeface="Abadi" panose="020B0604020104020204" pitchFamily="34" charset="0"/>
              </a:rPr>
              <a:t>ventrical</a:t>
            </a:r>
            <a:endParaRPr lang="en-GB" dirty="0">
              <a:latin typeface="Abadi" panose="020B0604020104020204" pitchFamily="34" charset="0"/>
            </a:endParaRPr>
          </a:p>
        </p:txBody>
      </p:sp>
      <p:sp>
        <p:nvSpPr>
          <p:cNvPr id="26" name="TextBox 25">
            <a:extLst>
              <a:ext uri="{FF2B5EF4-FFF2-40B4-BE49-F238E27FC236}">
                <a16:creationId xmlns:a16="http://schemas.microsoft.com/office/drawing/2014/main" id="{1F72C15D-1FBF-4C79-A581-84F92074FBC7}"/>
              </a:ext>
            </a:extLst>
          </p:cNvPr>
          <p:cNvSpPr txBox="1"/>
          <p:nvPr/>
        </p:nvSpPr>
        <p:spPr>
          <a:xfrm>
            <a:off x="7170754" y="2576052"/>
            <a:ext cx="1359877" cy="369332"/>
          </a:xfrm>
          <a:prstGeom prst="rect">
            <a:avLst/>
          </a:prstGeom>
          <a:noFill/>
        </p:spPr>
        <p:txBody>
          <a:bodyPr wrap="square" rtlCol="0">
            <a:spAutoFit/>
          </a:bodyPr>
          <a:lstStyle/>
          <a:p>
            <a:r>
              <a:rPr lang="en-GB" dirty="0">
                <a:latin typeface="Abadi" panose="020B0604020104020204" pitchFamily="34" charset="0"/>
              </a:rPr>
              <a:t>4 chambers </a:t>
            </a:r>
          </a:p>
        </p:txBody>
      </p:sp>
      <p:sp>
        <p:nvSpPr>
          <p:cNvPr id="27" name="TextBox 26">
            <a:extLst>
              <a:ext uri="{FF2B5EF4-FFF2-40B4-BE49-F238E27FC236}">
                <a16:creationId xmlns:a16="http://schemas.microsoft.com/office/drawing/2014/main" id="{D08CDA5B-DB4A-4105-A872-E0779E33F2DD}"/>
              </a:ext>
            </a:extLst>
          </p:cNvPr>
          <p:cNvSpPr txBox="1"/>
          <p:nvPr/>
        </p:nvSpPr>
        <p:spPr>
          <a:xfrm>
            <a:off x="6631489" y="5334704"/>
            <a:ext cx="5412952" cy="1323439"/>
          </a:xfrm>
          <a:prstGeom prst="rect">
            <a:avLst/>
          </a:prstGeom>
          <a:noFill/>
        </p:spPr>
        <p:txBody>
          <a:bodyPr wrap="square" rtlCol="0">
            <a:spAutoFit/>
          </a:bodyPr>
          <a:lstStyle/>
          <a:p>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Right atrium to the right ventricle…</a:t>
            </a:r>
          </a:p>
          <a:p>
            <a:endParaRPr lang="en-GB" sz="2000" dirty="0">
              <a:latin typeface="Abadi" panose="020B0604020104020204" pitchFamily="34" charset="0"/>
            </a:endParaRPr>
          </a:p>
          <a:p>
            <a:r>
              <a:rPr lang="en-GB" sz="2000" dirty="0">
                <a:solidFill>
                  <a:srgbClr val="FF0000"/>
                </a:solidFill>
                <a:latin typeface="Abadi" panose="020B0604020104020204" pitchFamily="34" charset="0"/>
              </a:rPr>
              <a:t>Oxygenated blood- </a:t>
            </a:r>
            <a:r>
              <a:rPr lang="en-GB" sz="2000" dirty="0">
                <a:latin typeface="Abadi" panose="020B0604020104020204" pitchFamily="34" charset="0"/>
              </a:rPr>
              <a:t>left atrium into left ventricle </a:t>
            </a:r>
          </a:p>
        </p:txBody>
      </p:sp>
    </p:spTree>
    <p:extLst>
      <p:ext uri="{BB962C8B-B14F-4D97-AF65-F5344CB8AC3E}">
        <p14:creationId xmlns:p14="http://schemas.microsoft.com/office/powerpoint/2010/main" val="2826658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2480"/>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a:off x="9188970" y="531382"/>
            <a:ext cx="275612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188970" y="3678069"/>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a:off x="246185" y="531382"/>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9" name="TextBox 8">
            <a:extLst>
              <a:ext uri="{FF2B5EF4-FFF2-40B4-BE49-F238E27FC236}">
                <a16:creationId xmlns:a16="http://schemas.microsoft.com/office/drawing/2014/main" id="{19D00E3A-DE1C-F776-85F1-22437239CAC1}"/>
              </a:ext>
            </a:extLst>
          </p:cNvPr>
          <p:cNvSpPr txBox="1"/>
          <p:nvPr/>
        </p:nvSpPr>
        <p:spPr>
          <a:xfrm>
            <a:off x="246185" y="1514546"/>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1" name="TextBox 10">
            <a:extLst>
              <a:ext uri="{FF2B5EF4-FFF2-40B4-BE49-F238E27FC236}">
                <a16:creationId xmlns:a16="http://schemas.microsoft.com/office/drawing/2014/main" id="{01EB7048-F5C7-D827-DA05-3D77FDF91FBC}"/>
              </a:ext>
            </a:extLst>
          </p:cNvPr>
          <p:cNvSpPr txBox="1"/>
          <p:nvPr/>
        </p:nvSpPr>
        <p:spPr>
          <a:xfrm rot="5400000">
            <a:off x="417734" y="4295955"/>
            <a:ext cx="234199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977941" y="4067278"/>
            <a:ext cx="180690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1610182" y="5559285"/>
            <a:ext cx="3856533"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5369169" y="6072554"/>
            <a:ext cx="6572684" cy="646331"/>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a:p>
            <a:pPr algn="l"/>
            <a:r>
              <a:rPr lang="en-GB" dirty="0">
                <a:solidFill>
                  <a:srgbClr val="FFFFCC"/>
                </a:solidFill>
              </a:rPr>
              <a:t>L</a:t>
            </a:r>
          </a:p>
        </p:txBody>
      </p:sp>
    </p:spTree>
    <p:extLst>
      <p:ext uri="{BB962C8B-B14F-4D97-AF65-F5344CB8AC3E}">
        <p14:creationId xmlns:p14="http://schemas.microsoft.com/office/powerpoint/2010/main" val="2289073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20293646">
            <a:off x="6612487" y="1478360"/>
            <a:ext cx="2164450"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68461" y="2580470"/>
            <a:ext cx="2044022"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437749" y="574401"/>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10254825" y="631254"/>
            <a:ext cx="3634154" cy="1015663"/>
          </a:xfrm>
          <a:prstGeom prst="rect">
            <a:avLst/>
          </a:prstGeom>
          <a:noFill/>
        </p:spPr>
        <p:txBody>
          <a:bodyPr wrap="square" rtlCol="0">
            <a:spAutoFit/>
          </a:bodyPr>
          <a:lstStyle/>
          <a:p>
            <a:r>
              <a:rPr lang="en-GB" sz="6000" dirty="0">
                <a:solidFill>
                  <a:srgbClr val="FF0000"/>
                </a:solidFill>
              </a:rPr>
              <a:t>LUNGS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DAEBB2B6-1841-429B-837E-1914B20F89CA}"/>
              </a:ext>
            </a:extLst>
          </p:cNvPr>
          <p:cNvSpPr/>
          <p:nvPr/>
        </p:nvSpPr>
        <p:spPr>
          <a:xfrm>
            <a:off x="4091354" y="1875692"/>
            <a:ext cx="1066800" cy="949570"/>
          </a:xfrm>
          <a:custGeom>
            <a:avLst/>
            <a:gdLst>
              <a:gd name="connsiteX0" fmla="*/ 0 w 1066800"/>
              <a:gd name="connsiteY0" fmla="*/ 0 h 949570"/>
              <a:gd name="connsiteX1" fmla="*/ 433754 w 1066800"/>
              <a:gd name="connsiteY1" fmla="*/ 23446 h 949570"/>
              <a:gd name="connsiteX2" fmla="*/ 527538 w 1066800"/>
              <a:gd name="connsiteY2" fmla="*/ 46893 h 949570"/>
              <a:gd name="connsiteX3" fmla="*/ 597877 w 1066800"/>
              <a:gd name="connsiteY3" fmla="*/ 70339 h 949570"/>
              <a:gd name="connsiteX4" fmla="*/ 703384 w 1066800"/>
              <a:gd name="connsiteY4" fmla="*/ 128954 h 949570"/>
              <a:gd name="connsiteX5" fmla="*/ 762000 w 1066800"/>
              <a:gd name="connsiteY5" fmla="*/ 187570 h 949570"/>
              <a:gd name="connsiteX6" fmla="*/ 808892 w 1066800"/>
              <a:gd name="connsiteY6" fmla="*/ 257908 h 949570"/>
              <a:gd name="connsiteX7" fmla="*/ 820615 w 1066800"/>
              <a:gd name="connsiteY7" fmla="*/ 293077 h 949570"/>
              <a:gd name="connsiteX8" fmla="*/ 867508 w 1066800"/>
              <a:gd name="connsiteY8" fmla="*/ 363416 h 949570"/>
              <a:gd name="connsiteX9" fmla="*/ 902677 w 1066800"/>
              <a:gd name="connsiteY9" fmla="*/ 433754 h 949570"/>
              <a:gd name="connsiteX10" fmla="*/ 937846 w 1066800"/>
              <a:gd name="connsiteY10" fmla="*/ 492370 h 949570"/>
              <a:gd name="connsiteX11" fmla="*/ 961292 w 1066800"/>
              <a:gd name="connsiteY11" fmla="*/ 562708 h 949570"/>
              <a:gd name="connsiteX12" fmla="*/ 1008184 w 1066800"/>
              <a:gd name="connsiteY12" fmla="*/ 633046 h 949570"/>
              <a:gd name="connsiteX13" fmla="*/ 1031631 w 1066800"/>
              <a:gd name="connsiteY13" fmla="*/ 715108 h 949570"/>
              <a:gd name="connsiteX14" fmla="*/ 1043354 w 1066800"/>
              <a:gd name="connsiteY14" fmla="*/ 762000 h 949570"/>
              <a:gd name="connsiteX15" fmla="*/ 1066800 w 1066800"/>
              <a:gd name="connsiteY15" fmla="*/ 832339 h 949570"/>
              <a:gd name="connsiteX16" fmla="*/ 1066800 w 1066800"/>
              <a:gd name="connsiteY16" fmla="*/ 949570 h 949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66800" h="949570">
                <a:moveTo>
                  <a:pt x="0" y="0"/>
                </a:moveTo>
                <a:cubicBezTo>
                  <a:pt x="133843" y="4318"/>
                  <a:pt x="293545" y="-6599"/>
                  <a:pt x="433754" y="23446"/>
                </a:cubicBezTo>
                <a:cubicBezTo>
                  <a:pt x="465262" y="30198"/>
                  <a:pt x="496968" y="36703"/>
                  <a:pt x="527538" y="46893"/>
                </a:cubicBezTo>
                <a:lnTo>
                  <a:pt x="597877" y="70339"/>
                </a:lnTo>
                <a:cubicBezTo>
                  <a:pt x="642101" y="85080"/>
                  <a:pt x="663075" y="88645"/>
                  <a:pt x="703384" y="128954"/>
                </a:cubicBezTo>
                <a:lnTo>
                  <a:pt x="762000" y="187570"/>
                </a:lnTo>
                <a:cubicBezTo>
                  <a:pt x="789874" y="271193"/>
                  <a:pt x="750350" y="170094"/>
                  <a:pt x="808892" y="257908"/>
                </a:cubicBezTo>
                <a:cubicBezTo>
                  <a:pt x="815747" y="268190"/>
                  <a:pt x="814614" y="282275"/>
                  <a:pt x="820615" y="293077"/>
                </a:cubicBezTo>
                <a:cubicBezTo>
                  <a:pt x="834300" y="317710"/>
                  <a:pt x="867508" y="363416"/>
                  <a:pt x="867508" y="363416"/>
                </a:cubicBezTo>
                <a:cubicBezTo>
                  <a:pt x="896974" y="451814"/>
                  <a:pt x="857226" y="342852"/>
                  <a:pt x="902677" y="433754"/>
                </a:cubicBezTo>
                <a:cubicBezTo>
                  <a:pt x="933114" y="494628"/>
                  <a:pt x="892050" y="446572"/>
                  <a:pt x="937846" y="492370"/>
                </a:cubicBezTo>
                <a:cubicBezTo>
                  <a:pt x="945661" y="515816"/>
                  <a:pt x="947583" y="542144"/>
                  <a:pt x="961292" y="562708"/>
                </a:cubicBezTo>
                <a:lnTo>
                  <a:pt x="1008184" y="633046"/>
                </a:lnTo>
                <a:cubicBezTo>
                  <a:pt x="1044845" y="779681"/>
                  <a:pt x="997986" y="597351"/>
                  <a:pt x="1031631" y="715108"/>
                </a:cubicBezTo>
                <a:cubicBezTo>
                  <a:pt x="1036057" y="730600"/>
                  <a:pt x="1038724" y="746568"/>
                  <a:pt x="1043354" y="762000"/>
                </a:cubicBezTo>
                <a:cubicBezTo>
                  <a:pt x="1050456" y="785672"/>
                  <a:pt x="1066800" y="807624"/>
                  <a:pt x="1066800" y="832339"/>
                </a:cubicBezTo>
                <a:lnTo>
                  <a:pt x="1066800" y="949570"/>
                </a:ln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11632237-0270-4776-8BF3-0D4299CC1F50}"/>
              </a:ext>
            </a:extLst>
          </p:cNvPr>
          <p:cNvSpPr/>
          <p:nvPr/>
        </p:nvSpPr>
        <p:spPr>
          <a:xfrm>
            <a:off x="3948993" y="2344884"/>
            <a:ext cx="1220884" cy="1608910"/>
          </a:xfrm>
          <a:custGeom>
            <a:avLst/>
            <a:gdLst>
              <a:gd name="connsiteX0" fmla="*/ 1220884 w 1220884"/>
              <a:gd name="connsiteY0" fmla="*/ 0 h 1234039"/>
              <a:gd name="connsiteX1" fmla="*/ 1209161 w 1220884"/>
              <a:gd name="connsiteY1" fmla="*/ 422031 h 1234039"/>
              <a:gd name="connsiteX2" fmla="*/ 1197438 w 1220884"/>
              <a:gd name="connsiteY2" fmla="*/ 515815 h 1234039"/>
              <a:gd name="connsiteX3" fmla="*/ 1185715 w 1220884"/>
              <a:gd name="connsiteY3" fmla="*/ 633046 h 1234039"/>
              <a:gd name="connsiteX4" fmla="*/ 1162269 w 1220884"/>
              <a:gd name="connsiteY4" fmla="*/ 715108 h 1234039"/>
              <a:gd name="connsiteX5" fmla="*/ 1127099 w 1220884"/>
              <a:gd name="connsiteY5" fmla="*/ 738554 h 1234039"/>
              <a:gd name="connsiteX6" fmla="*/ 1056761 w 1220884"/>
              <a:gd name="connsiteY6" fmla="*/ 808892 h 1234039"/>
              <a:gd name="connsiteX7" fmla="*/ 1021592 w 1220884"/>
              <a:gd name="connsiteY7" fmla="*/ 844061 h 1234039"/>
              <a:gd name="connsiteX8" fmla="*/ 962976 w 1220884"/>
              <a:gd name="connsiteY8" fmla="*/ 867508 h 1234039"/>
              <a:gd name="connsiteX9" fmla="*/ 869192 w 1220884"/>
              <a:gd name="connsiteY9" fmla="*/ 902677 h 1234039"/>
              <a:gd name="connsiteX10" fmla="*/ 834022 w 1220884"/>
              <a:gd name="connsiteY10" fmla="*/ 926123 h 1234039"/>
              <a:gd name="connsiteX11" fmla="*/ 763684 w 1220884"/>
              <a:gd name="connsiteY11" fmla="*/ 949569 h 1234039"/>
              <a:gd name="connsiteX12" fmla="*/ 693345 w 1220884"/>
              <a:gd name="connsiteY12" fmla="*/ 984738 h 1234039"/>
              <a:gd name="connsiteX13" fmla="*/ 623007 w 1220884"/>
              <a:gd name="connsiteY13" fmla="*/ 1031631 h 1234039"/>
              <a:gd name="connsiteX14" fmla="*/ 552669 w 1220884"/>
              <a:gd name="connsiteY14" fmla="*/ 1078523 h 1234039"/>
              <a:gd name="connsiteX15" fmla="*/ 517499 w 1220884"/>
              <a:gd name="connsiteY15" fmla="*/ 1090246 h 1234039"/>
              <a:gd name="connsiteX16" fmla="*/ 470607 w 1220884"/>
              <a:gd name="connsiteY16" fmla="*/ 1113692 h 1234039"/>
              <a:gd name="connsiteX17" fmla="*/ 435438 w 1220884"/>
              <a:gd name="connsiteY17" fmla="*/ 1137138 h 1234039"/>
              <a:gd name="connsiteX18" fmla="*/ 365099 w 1220884"/>
              <a:gd name="connsiteY18" fmla="*/ 1160584 h 1234039"/>
              <a:gd name="connsiteX19" fmla="*/ 294761 w 1220884"/>
              <a:gd name="connsiteY19" fmla="*/ 1184031 h 1234039"/>
              <a:gd name="connsiteX20" fmla="*/ 212699 w 1220884"/>
              <a:gd name="connsiteY20" fmla="*/ 1207477 h 1234039"/>
              <a:gd name="connsiteX21" fmla="*/ 130638 w 1220884"/>
              <a:gd name="connsiteY21" fmla="*/ 1219200 h 1234039"/>
              <a:gd name="connsiteX22" fmla="*/ 1684 w 1220884"/>
              <a:gd name="connsiteY22" fmla="*/ 1219200 h 1234039"/>
              <a:gd name="connsiteX23" fmla="*/ 1684 w 1220884"/>
              <a:gd name="connsiteY23" fmla="*/ 1207477 h 123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84" h="1234039">
                <a:moveTo>
                  <a:pt x="1220884" y="0"/>
                </a:moveTo>
                <a:cubicBezTo>
                  <a:pt x="1216976" y="140677"/>
                  <a:pt x="1215551" y="281445"/>
                  <a:pt x="1209161" y="422031"/>
                </a:cubicBezTo>
                <a:cubicBezTo>
                  <a:pt x="1207730" y="453503"/>
                  <a:pt x="1200917" y="484503"/>
                  <a:pt x="1197438" y="515815"/>
                </a:cubicBezTo>
                <a:cubicBezTo>
                  <a:pt x="1193101" y="554847"/>
                  <a:pt x="1191269" y="594169"/>
                  <a:pt x="1185715" y="633046"/>
                </a:cubicBezTo>
                <a:cubicBezTo>
                  <a:pt x="1185349" y="635610"/>
                  <a:pt x="1168078" y="707847"/>
                  <a:pt x="1162269" y="715108"/>
                </a:cubicBezTo>
                <a:cubicBezTo>
                  <a:pt x="1153467" y="726110"/>
                  <a:pt x="1138822" y="730739"/>
                  <a:pt x="1127099" y="738554"/>
                </a:cubicBezTo>
                <a:cubicBezTo>
                  <a:pt x="1105668" y="802846"/>
                  <a:pt x="1130586" y="753523"/>
                  <a:pt x="1056761" y="808892"/>
                </a:cubicBezTo>
                <a:cubicBezTo>
                  <a:pt x="1043498" y="818839"/>
                  <a:pt x="1035651" y="835274"/>
                  <a:pt x="1021592" y="844061"/>
                </a:cubicBezTo>
                <a:cubicBezTo>
                  <a:pt x="1003747" y="855214"/>
                  <a:pt x="982206" y="858961"/>
                  <a:pt x="962976" y="867508"/>
                </a:cubicBezTo>
                <a:cubicBezTo>
                  <a:pt x="884160" y="902538"/>
                  <a:pt x="949184" y="882679"/>
                  <a:pt x="869192" y="902677"/>
                </a:cubicBezTo>
                <a:cubicBezTo>
                  <a:pt x="857469" y="910492"/>
                  <a:pt x="846897" y="920401"/>
                  <a:pt x="834022" y="926123"/>
                </a:cubicBezTo>
                <a:cubicBezTo>
                  <a:pt x="811438" y="936160"/>
                  <a:pt x="784248" y="935860"/>
                  <a:pt x="763684" y="949569"/>
                </a:cubicBezTo>
                <a:cubicBezTo>
                  <a:pt x="718233" y="979870"/>
                  <a:pt x="741881" y="968560"/>
                  <a:pt x="693345" y="984738"/>
                </a:cubicBezTo>
                <a:cubicBezTo>
                  <a:pt x="615297" y="1062788"/>
                  <a:pt x="699351" y="989218"/>
                  <a:pt x="623007" y="1031631"/>
                </a:cubicBezTo>
                <a:cubicBezTo>
                  <a:pt x="598374" y="1045316"/>
                  <a:pt x="579402" y="1069612"/>
                  <a:pt x="552669" y="1078523"/>
                </a:cubicBezTo>
                <a:cubicBezTo>
                  <a:pt x="540946" y="1082431"/>
                  <a:pt x="528857" y="1085378"/>
                  <a:pt x="517499" y="1090246"/>
                </a:cubicBezTo>
                <a:cubicBezTo>
                  <a:pt x="501436" y="1097130"/>
                  <a:pt x="485780" y="1105022"/>
                  <a:pt x="470607" y="1113692"/>
                </a:cubicBezTo>
                <a:cubicBezTo>
                  <a:pt x="458374" y="1120682"/>
                  <a:pt x="448313" y="1131416"/>
                  <a:pt x="435438" y="1137138"/>
                </a:cubicBezTo>
                <a:cubicBezTo>
                  <a:pt x="412854" y="1147175"/>
                  <a:pt x="388545" y="1152768"/>
                  <a:pt x="365099" y="1160584"/>
                </a:cubicBezTo>
                <a:lnTo>
                  <a:pt x="294761" y="1184031"/>
                </a:lnTo>
                <a:cubicBezTo>
                  <a:pt x="264627" y="1194076"/>
                  <a:pt x="245085" y="1201589"/>
                  <a:pt x="212699" y="1207477"/>
                </a:cubicBezTo>
                <a:cubicBezTo>
                  <a:pt x="185513" y="1212420"/>
                  <a:pt x="157992" y="1215292"/>
                  <a:pt x="130638" y="1219200"/>
                </a:cubicBezTo>
                <a:cubicBezTo>
                  <a:pt x="74494" y="1237915"/>
                  <a:pt x="85007" y="1240030"/>
                  <a:pt x="1684" y="1219200"/>
                </a:cubicBezTo>
                <a:cubicBezTo>
                  <a:pt x="-2107" y="1218252"/>
                  <a:pt x="1684" y="1211385"/>
                  <a:pt x="1684" y="1207477"/>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B4BC1FBE-F0E3-457F-84E8-FDAF1A37CD1A}"/>
              </a:ext>
            </a:extLst>
          </p:cNvPr>
          <p:cNvSpPr/>
          <p:nvPr/>
        </p:nvSpPr>
        <p:spPr>
          <a:xfrm>
            <a:off x="6881446" y="2942492"/>
            <a:ext cx="48169" cy="445477"/>
          </a:xfrm>
          <a:custGeom>
            <a:avLst/>
            <a:gdLst>
              <a:gd name="connsiteX0" fmla="*/ 0 w 48169"/>
              <a:gd name="connsiteY0" fmla="*/ 0 h 445477"/>
              <a:gd name="connsiteX1" fmla="*/ 11723 w 48169"/>
              <a:gd name="connsiteY1" fmla="*/ 58616 h 445477"/>
              <a:gd name="connsiteX2" fmla="*/ 23446 w 48169"/>
              <a:gd name="connsiteY2" fmla="*/ 105508 h 445477"/>
              <a:gd name="connsiteX3" fmla="*/ 35169 w 48169"/>
              <a:gd name="connsiteY3" fmla="*/ 222739 h 445477"/>
              <a:gd name="connsiteX4" fmla="*/ 46892 w 48169"/>
              <a:gd name="connsiteY4" fmla="*/ 281354 h 445477"/>
              <a:gd name="connsiteX5" fmla="*/ 46892 w 48169"/>
              <a:gd name="connsiteY5" fmla="*/ 445477 h 44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169" h="445477">
                <a:moveTo>
                  <a:pt x="0" y="0"/>
                </a:moveTo>
                <a:cubicBezTo>
                  <a:pt x="3908" y="19539"/>
                  <a:pt x="7401" y="39165"/>
                  <a:pt x="11723" y="58616"/>
                </a:cubicBezTo>
                <a:cubicBezTo>
                  <a:pt x="15218" y="74344"/>
                  <a:pt x="21167" y="89558"/>
                  <a:pt x="23446" y="105508"/>
                </a:cubicBezTo>
                <a:cubicBezTo>
                  <a:pt x="29000" y="144385"/>
                  <a:pt x="29979" y="183812"/>
                  <a:pt x="35169" y="222739"/>
                </a:cubicBezTo>
                <a:cubicBezTo>
                  <a:pt x="37802" y="242489"/>
                  <a:pt x="45845" y="261456"/>
                  <a:pt x="46892" y="281354"/>
                </a:cubicBezTo>
                <a:cubicBezTo>
                  <a:pt x="49767" y="335986"/>
                  <a:pt x="46892" y="390769"/>
                  <a:pt x="46892" y="445477"/>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Right 31">
            <a:extLst>
              <a:ext uri="{FF2B5EF4-FFF2-40B4-BE49-F238E27FC236}">
                <a16:creationId xmlns:a16="http://schemas.microsoft.com/office/drawing/2014/main" id="{012ABAE5-5A77-492D-82DE-708F485F9E3C}"/>
              </a:ext>
            </a:extLst>
          </p:cNvPr>
          <p:cNvSpPr/>
          <p:nvPr/>
        </p:nvSpPr>
        <p:spPr>
          <a:xfrm>
            <a:off x="2609585" y="3015979"/>
            <a:ext cx="1470046" cy="150743"/>
          </a:xfrm>
          <a:prstGeom prst="lef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1E7D2E1A-0CAD-4A76-9150-3543BC6E3BEC}"/>
              </a:ext>
            </a:extLst>
          </p:cNvPr>
          <p:cNvSpPr txBox="1"/>
          <p:nvPr/>
        </p:nvSpPr>
        <p:spPr>
          <a:xfrm>
            <a:off x="1" y="2360434"/>
            <a:ext cx="2733006"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2</a:t>
            </a:r>
            <a:r>
              <a:rPr lang="en-GB" sz="2000" b="1" dirty="0">
                <a:solidFill>
                  <a:srgbClr val="00B050"/>
                </a:solidFill>
                <a:latin typeface="Abadi" panose="020B0604020104020204" pitchFamily="34" charset="0"/>
                <a:cs typeface="Aldhabi" panose="01000000000000000000" pitchFamily="2" charset="-78"/>
              </a:rPr>
              <a:t>: Right Atrium</a:t>
            </a:r>
            <a:r>
              <a:rPr lang="en-GB" sz="2000" dirty="0">
                <a:latin typeface="Abadi" panose="020B0604020104020204" pitchFamily="34" charset="0"/>
                <a:cs typeface="Aldhabi" panose="01000000000000000000" pitchFamily="2" charset="-78"/>
              </a:rPr>
              <a:t>: this fills up with deoxygenated blood</a:t>
            </a:r>
          </a:p>
        </p:txBody>
      </p:sp>
      <p:sp>
        <p:nvSpPr>
          <p:cNvPr id="34" name="Freeform: Shape 33">
            <a:extLst>
              <a:ext uri="{FF2B5EF4-FFF2-40B4-BE49-F238E27FC236}">
                <a16:creationId xmlns:a16="http://schemas.microsoft.com/office/drawing/2014/main" id="{4C5DB31C-D743-4BBF-9991-667132CAD1FD}"/>
              </a:ext>
            </a:extLst>
          </p:cNvPr>
          <p:cNvSpPr/>
          <p:nvPr/>
        </p:nvSpPr>
        <p:spPr>
          <a:xfrm>
            <a:off x="4103077" y="2965938"/>
            <a:ext cx="1758461" cy="1629508"/>
          </a:xfrm>
          <a:custGeom>
            <a:avLst/>
            <a:gdLst>
              <a:gd name="connsiteX0" fmla="*/ 1383323 w 1758461"/>
              <a:gd name="connsiteY0" fmla="*/ 0 h 1629508"/>
              <a:gd name="connsiteX1" fmla="*/ 1406769 w 1758461"/>
              <a:gd name="connsiteY1" fmla="*/ 70339 h 1629508"/>
              <a:gd name="connsiteX2" fmla="*/ 1441938 w 1758461"/>
              <a:gd name="connsiteY2" fmla="*/ 140677 h 1629508"/>
              <a:gd name="connsiteX3" fmla="*/ 1465385 w 1758461"/>
              <a:gd name="connsiteY3" fmla="*/ 222739 h 1629508"/>
              <a:gd name="connsiteX4" fmla="*/ 1500554 w 1758461"/>
              <a:gd name="connsiteY4" fmla="*/ 316524 h 1629508"/>
              <a:gd name="connsiteX5" fmla="*/ 1524000 w 1758461"/>
              <a:gd name="connsiteY5" fmla="*/ 398585 h 1629508"/>
              <a:gd name="connsiteX6" fmla="*/ 1559169 w 1758461"/>
              <a:gd name="connsiteY6" fmla="*/ 457200 h 1629508"/>
              <a:gd name="connsiteX7" fmla="*/ 1594338 w 1758461"/>
              <a:gd name="connsiteY7" fmla="*/ 562708 h 1629508"/>
              <a:gd name="connsiteX8" fmla="*/ 1617785 w 1758461"/>
              <a:gd name="connsiteY8" fmla="*/ 644770 h 1629508"/>
              <a:gd name="connsiteX9" fmla="*/ 1641231 w 1758461"/>
              <a:gd name="connsiteY9" fmla="*/ 715108 h 1629508"/>
              <a:gd name="connsiteX10" fmla="*/ 1652954 w 1758461"/>
              <a:gd name="connsiteY10" fmla="*/ 750277 h 1629508"/>
              <a:gd name="connsiteX11" fmla="*/ 1699846 w 1758461"/>
              <a:gd name="connsiteY11" fmla="*/ 867508 h 1629508"/>
              <a:gd name="connsiteX12" fmla="*/ 1723292 w 1758461"/>
              <a:gd name="connsiteY12" fmla="*/ 961293 h 1629508"/>
              <a:gd name="connsiteX13" fmla="*/ 1735015 w 1758461"/>
              <a:gd name="connsiteY13" fmla="*/ 1008185 h 1629508"/>
              <a:gd name="connsiteX14" fmla="*/ 1758461 w 1758461"/>
              <a:gd name="connsiteY14" fmla="*/ 1078524 h 1629508"/>
              <a:gd name="connsiteX15" fmla="*/ 1746738 w 1758461"/>
              <a:gd name="connsiteY15" fmla="*/ 1277816 h 1629508"/>
              <a:gd name="connsiteX16" fmla="*/ 1676400 w 1758461"/>
              <a:gd name="connsiteY16" fmla="*/ 1418493 h 1629508"/>
              <a:gd name="connsiteX17" fmla="*/ 1652954 w 1758461"/>
              <a:gd name="connsiteY17" fmla="*/ 1453662 h 1629508"/>
              <a:gd name="connsiteX18" fmla="*/ 1629508 w 1758461"/>
              <a:gd name="connsiteY18" fmla="*/ 1488831 h 1629508"/>
              <a:gd name="connsiteX19" fmla="*/ 1606061 w 1758461"/>
              <a:gd name="connsiteY19" fmla="*/ 1512277 h 1629508"/>
              <a:gd name="connsiteX20" fmla="*/ 1547446 w 1758461"/>
              <a:gd name="connsiteY20" fmla="*/ 1582616 h 1629508"/>
              <a:gd name="connsiteX21" fmla="*/ 1477108 w 1758461"/>
              <a:gd name="connsiteY21" fmla="*/ 1629508 h 1629508"/>
              <a:gd name="connsiteX22" fmla="*/ 1324708 w 1758461"/>
              <a:gd name="connsiteY22" fmla="*/ 1606062 h 1629508"/>
              <a:gd name="connsiteX23" fmla="*/ 1301261 w 1758461"/>
              <a:gd name="connsiteY23" fmla="*/ 1582616 h 1629508"/>
              <a:gd name="connsiteX24" fmla="*/ 1230923 w 1758461"/>
              <a:gd name="connsiteY24" fmla="*/ 1535724 h 1629508"/>
              <a:gd name="connsiteX25" fmla="*/ 1207477 w 1758461"/>
              <a:gd name="connsiteY25" fmla="*/ 1512277 h 1629508"/>
              <a:gd name="connsiteX26" fmla="*/ 1160585 w 1758461"/>
              <a:gd name="connsiteY26" fmla="*/ 1500554 h 1629508"/>
              <a:gd name="connsiteX27" fmla="*/ 1090246 w 1758461"/>
              <a:gd name="connsiteY27" fmla="*/ 1477108 h 1629508"/>
              <a:gd name="connsiteX28" fmla="*/ 973015 w 1758461"/>
              <a:gd name="connsiteY28" fmla="*/ 1453662 h 1629508"/>
              <a:gd name="connsiteX29" fmla="*/ 902677 w 1758461"/>
              <a:gd name="connsiteY29" fmla="*/ 1430216 h 1629508"/>
              <a:gd name="connsiteX30" fmla="*/ 867508 w 1758461"/>
              <a:gd name="connsiteY30" fmla="*/ 1418493 h 1629508"/>
              <a:gd name="connsiteX31" fmla="*/ 832338 w 1758461"/>
              <a:gd name="connsiteY31" fmla="*/ 1395047 h 1629508"/>
              <a:gd name="connsiteX32" fmla="*/ 750277 w 1758461"/>
              <a:gd name="connsiteY32" fmla="*/ 1371600 h 1629508"/>
              <a:gd name="connsiteX33" fmla="*/ 679938 w 1758461"/>
              <a:gd name="connsiteY33" fmla="*/ 1336431 h 1629508"/>
              <a:gd name="connsiteX34" fmla="*/ 644769 w 1758461"/>
              <a:gd name="connsiteY34" fmla="*/ 1312985 h 1629508"/>
              <a:gd name="connsiteX35" fmla="*/ 574431 w 1758461"/>
              <a:gd name="connsiteY35" fmla="*/ 1289539 h 1629508"/>
              <a:gd name="connsiteX36" fmla="*/ 539261 w 1758461"/>
              <a:gd name="connsiteY36" fmla="*/ 1266093 h 1629508"/>
              <a:gd name="connsiteX37" fmla="*/ 468923 w 1758461"/>
              <a:gd name="connsiteY37" fmla="*/ 1242647 h 1629508"/>
              <a:gd name="connsiteX38" fmla="*/ 433754 w 1758461"/>
              <a:gd name="connsiteY38" fmla="*/ 1219200 h 1629508"/>
              <a:gd name="connsiteX39" fmla="*/ 351692 w 1758461"/>
              <a:gd name="connsiteY39" fmla="*/ 1195754 h 1629508"/>
              <a:gd name="connsiteX40" fmla="*/ 316523 w 1758461"/>
              <a:gd name="connsiteY40" fmla="*/ 1172308 h 1629508"/>
              <a:gd name="connsiteX41" fmla="*/ 281354 w 1758461"/>
              <a:gd name="connsiteY41" fmla="*/ 1160585 h 1629508"/>
              <a:gd name="connsiteX42" fmla="*/ 211015 w 1758461"/>
              <a:gd name="connsiteY42" fmla="*/ 1125416 h 1629508"/>
              <a:gd name="connsiteX43" fmla="*/ 140677 w 1758461"/>
              <a:gd name="connsiteY43" fmla="*/ 1078524 h 1629508"/>
              <a:gd name="connsiteX44" fmla="*/ 117231 w 1758461"/>
              <a:gd name="connsiteY44" fmla="*/ 1055077 h 1629508"/>
              <a:gd name="connsiteX45" fmla="*/ 82061 w 1758461"/>
              <a:gd name="connsiteY45" fmla="*/ 1043354 h 1629508"/>
              <a:gd name="connsiteX46" fmla="*/ 11723 w 1758461"/>
              <a:gd name="connsiteY46" fmla="*/ 984739 h 1629508"/>
              <a:gd name="connsiteX47" fmla="*/ 0 w 1758461"/>
              <a:gd name="connsiteY47" fmla="*/ 984739 h 16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758461" h="1629508">
                <a:moveTo>
                  <a:pt x="1383323" y="0"/>
                </a:moveTo>
                <a:cubicBezTo>
                  <a:pt x="1391138" y="23446"/>
                  <a:pt x="1397263" y="47526"/>
                  <a:pt x="1406769" y="70339"/>
                </a:cubicBezTo>
                <a:cubicBezTo>
                  <a:pt x="1416851" y="94536"/>
                  <a:pt x="1432528" y="116211"/>
                  <a:pt x="1441938" y="140677"/>
                </a:cubicBezTo>
                <a:cubicBezTo>
                  <a:pt x="1452151" y="167229"/>
                  <a:pt x="1456389" y="195750"/>
                  <a:pt x="1465385" y="222739"/>
                </a:cubicBezTo>
                <a:cubicBezTo>
                  <a:pt x="1475943" y="254413"/>
                  <a:pt x="1489996" y="284850"/>
                  <a:pt x="1500554" y="316524"/>
                </a:cubicBezTo>
                <a:cubicBezTo>
                  <a:pt x="1509550" y="343512"/>
                  <a:pt x="1513058" y="372325"/>
                  <a:pt x="1524000" y="398585"/>
                </a:cubicBezTo>
                <a:cubicBezTo>
                  <a:pt x="1532764" y="419618"/>
                  <a:pt x="1547446" y="437662"/>
                  <a:pt x="1559169" y="457200"/>
                </a:cubicBezTo>
                <a:cubicBezTo>
                  <a:pt x="1587260" y="569566"/>
                  <a:pt x="1550196" y="430285"/>
                  <a:pt x="1594338" y="562708"/>
                </a:cubicBezTo>
                <a:cubicBezTo>
                  <a:pt x="1603334" y="589697"/>
                  <a:pt x="1609419" y="617579"/>
                  <a:pt x="1617785" y="644770"/>
                </a:cubicBezTo>
                <a:cubicBezTo>
                  <a:pt x="1625053" y="668391"/>
                  <a:pt x="1633416" y="691662"/>
                  <a:pt x="1641231" y="715108"/>
                </a:cubicBezTo>
                <a:cubicBezTo>
                  <a:pt x="1645139" y="726831"/>
                  <a:pt x="1647428" y="739224"/>
                  <a:pt x="1652954" y="750277"/>
                </a:cubicBezTo>
                <a:cubicBezTo>
                  <a:pt x="1673794" y="791958"/>
                  <a:pt x="1690189" y="819223"/>
                  <a:pt x="1699846" y="867508"/>
                </a:cubicBezTo>
                <a:cubicBezTo>
                  <a:pt x="1723680" y="986678"/>
                  <a:pt x="1699260" y="877182"/>
                  <a:pt x="1723292" y="961293"/>
                </a:cubicBezTo>
                <a:cubicBezTo>
                  <a:pt x="1727718" y="976785"/>
                  <a:pt x="1730385" y="992753"/>
                  <a:pt x="1735015" y="1008185"/>
                </a:cubicBezTo>
                <a:cubicBezTo>
                  <a:pt x="1742117" y="1031857"/>
                  <a:pt x="1758461" y="1078524"/>
                  <a:pt x="1758461" y="1078524"/>
                </a:cubicBezTo>
                <a:cubicBezTo>
                  <a:pt x="1754553" y="1144955"/>
                  <a:pt x="1755345" y="1211829"/>
                  <a:pt x="1746738" y="1277816"/>
                </a:cubicBezTo>
                <a:cubicBezTo>
                  <a:pt x="1738868" y="1338156"/>
                  <a:pt x="1709082" y="1369470"/>
                  <a:pt x="1676400" y="1418493"/>
                </a:cubicBezTo>
                <a:lnTo>
                  <a:pt x="1652954" y="1453662"/>
                </a:lnTo>
                <a:cubicBezTo>
                  <a:pt x="1645139" y="1465385"/>
                  <a:pt x="1639471" y="1478869"/>
                  <a:pt x="1629508" y="1488831"/>
                </a:cubicBezTo>
                <a:cubicBezTo>
                  <a:pt x="1621692" y="1496646"/>
                  <a:pt x="1612966" y="1503646"/>
                  <a:pt x="1606061" y="1512277"/>
                </a:cubicBezTo>
                <a:cubicBezTo>
                  <a:pt x="1574184" y="1552123"/>
                  <a:pt x="1591677" y="1548214"/>
                  <a:pt x="1547446" y="1582616"/>
                </a:cubicBezTo>
                <a:cubicBezTo>
                  <a:pt x="1525203" y="1599916"/>
                  <a:pt x="1477108" y="1629508"/>
                  <a:pt x="1477108" y="1629508"/>
                </a:cubicBezTo>
                <a:cubicBezTo>
                  <a:pt x="1470338" y="1628831"/>
                  <a:pt x="1358507" y="1626341"/>
                  <a:pt x="1324708" y="1606062"/>
                </a:cubicBezTo>
                <a:cubicBezTo>
                  <a:pt x="1315230" y="1600375"/>
                  <a:pt x="1310103" y="1589248"/>
                  <a:pt x="1301261" y="1582616"/>
                </a:cubicBezTo>
                <a:cubicBezTo>
                  <a:pt x="1278718" y="1565709"/>
                  <a:pt x="1250848" y="1555650"/>
                  <a:pt x="1230923" y="1535724"/>
                </a:cubicBezTo>
                <a:cubicBezTo>
                  <a:pt x="1223108" y="1527908"/>
                  <a:pt x="1217363" y="1517220"/>
                  <a:pt x="1207477" y="1512277"/>
                </a:cubicBezTo>
                <a:cubicBezTo>
                  <a:pt x="1193066" y="1505071"/>
                  <a:pt x="1176017" y="1505184"/>
                  <a:pt x="1160585" y="1500554"/>
                </a:cubicBezTo>
                <a:cubicBezTo>
                  <a:pt x="1136913" y="1493452"/>
                  <a:pt x="1114481" y="1481955"/>
                  <a:pt x="1090246" y="1477108"/>
                </a:cubicBezTo>
                <a:cubicBezTo>
                  <a:pt x="1051169" y="1469293"/>
                  <a:pt x="1010821" y="1466264"/>
                  <a:pt x="973015" y="1453662"/>
                </a:cubicBezTo>
                <a:lnTo>
                  <a:pt x="902677" y="1430216"/>
                </a:lnTo>
                <a:cubicBezTo>
                  <a:pt x="890954" y="1426308"/>
                  <a:pt x="877790" y="1425347"/>
                  <a:pt x="867508" y="1418493"/>
                </a:cubicBezTo>
                <a:cubicBezTo>
                  <a:pt x="855785" y="1410678"/>
                  <a:pt x="844940" y="1401348"/>
                  <a:pt x="832338" y="1395047"/>
                </a:cubicBezTo>
                <a:cubicBezTo>
                  <a:pt x="815522" y="1386639"/>
                  <a:pt x="765298" y="1375356"/>
                  <a:pt x="750277" y="1371600"/>
                </a:cubicBezTo>
                <a:cubicBezTo>
                  <a:pt x="649489" y="1304408"/>
                  <a:pt x="777009" y="1384966"/>
                  <a:pt x="679938" y="1336431"/>
                </a:cubicBezTo>
                <a:cubicBezTo>
                  <a:pt x="667336" y="1330130"/>
                  <a:pt x="657644" y="1318707"/>
                  <a:pt x="644769" y="1312985"/>
                </a:cubicBezTo>
                <a:cubicBezTo>
                  <a:pt x="622185" y="1302948"/>
                  <a:pt x="594995" y="1303248"/>
                  <a:pt x="574431" y="1289539"/>
                </a:cubicBezTo>
                <a:cubicBezTo>
                  <a:pt x="562708" y="1281724"/>
                  <a:pt x="552136" y="1271815"/>
                  <a:pt x="539261" y="1266093"/>
                </a:cubicBezTo>
                <a:cubicBezTo>
                  <a:pt x="516677" y="1256056"/>
                  <a:pt x="468923" y="1242647"/>
                  <a:pt x="468923" y="1242647"/>
                </a:cubicBezTo>
                <a:cubicBezTo>
                  <a:pt x="457200" y="1234831"/>
                  <a:pt x="446704" y="1224750"/>
                  <a:pt x="433754" y="1219200"/>
                </a:cubicBezTo>
                <a:cubicBezTo>
                  <a:pt x="381160" y="1196659"/>
                  <a:pt x="397324" y="1218570"/>
                  <a:pt x="351692" y="1195754"/>
                </a:cubicBezTo>
                <a:cubicBezTo>
                  <a:pt x="339090" y="1189453"/>
                  <a:pt x="329125" y="1178609"/>
                  <a:pt x="316523" y="1172308"/>
                </a:cubicBezTo>
                <a:cubicBezTo>
                  <a:pt x="305470" y="1166782"/>
                  <a:pt x="292407" y="1166111"/>
                  <a:pt x="281354" y="1160585"/>
                </a:cubicBezTo>
                <a:cubicBezTo>
                  <a:pt x="190455" y="1115135"/>
                  <a:pt x="299413" y="1154881"/>
                  <a:pt x="211015" y="1125416"/>
                </a:cubicBezTo>
                <a:cubicBezTo>
                  <a:pt x="187569" y="1109785"/>
                  <a:pt x="160602" y="1098450"/>
                  <a:pt x="140677" y="1078524"/>
                </a:cubicBezTo>
                <a:cubicBezTo>
                  <a:pt x="132862" y="1070708"/>
                  <a:pt x="126709" y="1060764"/>
                  <a:pt x="117231" y="1055077"/>
                </a:cubicBezTo>
                <a:cubicBezTo>
                  <a:pt x="106635" y="1048719"/>
                  <a:pt x="93784" y="1047262"/>
                  <a:pt x="82061" y="1043354"/>
                </a:cubicBezTo>
                <a:cubicBezTo>
                  <a:pt x="56134" y="1017427"/>
                  <a:pt x="44365" y="1001060"/>
                  <a:pt x="11723" y="984739"/>
                </a:cubicBezTo>
                <a:cubicBezTo>
                  <a:pt x="8228" y="982991"/>
                  <a:pt x="3908" y="984739"/>
                  <a:pt x="0" y="984739"/>
                </a:cubicBezTo>
              </a:path>
            </a:pathLst>
          </a:cu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Left-Right 34">
            <a:extLst>
              <a:ext uri="{FF2B5EF4-FFF2-40B4-BE49-F238E27FC236}">
                <a16:creationId xmlns:a16="http://schemas.microsoft.com/office/drawing/2014/main" id="{50A8EAA4-7E6D-4CA8-A044-A56E930BFAA5}"/>
              </a:ext>
            </a:extLst>
          </p:cNvPr>
          <p:cNvSpPr/>
          <p:nvPr/>
        </p:nvSpPr>
        <p:spPr>
          <a:xfrm rot="17269552">
            <a:off x="4149789" y="4808738"/>
            <a:ext cx="1343589" cy="187953"/>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DE75DC0C-6DB8-4F82-BC30-6111D7B25E28}"/>
              </a:ext>
            </a:extLst>
          </p:cNvPr>
          <p:cNvSpPr txBox="1"/>
          <p:nvPr/>
        </p:nvSpPr>
        <p:spPr>
          <a:xfrm>
            <a:off x="2619748" y="5559111"/>
            <a:ext cx="398034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3: </a:t>
            </a:r>
            <a:r>
              <a:rPr lang="en-GB" sz="2000" b="1" dirty="0">
                <a:solidFill>
                  <a:srgbClr val="FFFF00"/>
                </a:solidFill>
                <a:latin typeface="Abadi" panose="020B0604020104020204" pitchFamily="34" charset="0"/>
                <a:cs typeface="Aldhabi" panose="01000000000000000000" pitchFamily="2" charset="-78"/>
              </a:rPr>
              <a:t>Right ventricle</a:t>
            </a:r>
            <a:r>
              <a:rPr lang="en-GB" sz="2000" dirty="0">
                <a:solidFill>
                  <a:srgbClr val="FFFF00"/>
                </a:solidFill>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the blood from the right atrium is pushed into here</a:t>
            </a:r>
          </a:p>
        </p:txBody>
      </p:sp>
      <p:sp>
        <p:nvSpPr>
          <p:cNvPr id="37" name="TextBox 36">
            <a:extLst>
              <a:ext uri="{FF2B5EF4-FFF2-40B4-BE49-F238E27FC236}">
                <a16:creationId xmlns:a16="http://schemas.microsoft.com/office/drawing/2014/main" id="{EE835E1A-B868-4726-B944-2BECB3CCF145}"/>
              </a:ext>
            </a:extLst>
          </p:cNvPr>
          <p:cNvSpPr txBox="1"/>
          <p:nvPr/>
        </p:nvSpPr>
        <p:spPr>
          <a:xfrm>
            <a:off x="104523" y="127983"/>
            <a:ext cx="2655898" cy="1015663"/>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1a: </a:t>
            </a:r>
            <a:r>
              <a:rPr lang="en-GB" sz="2000" u="sng" dirty="0">
                <a:latin typeface="Abadi" panose="020B0604020104020204" pitchFamily="34" charset="0"/>
                <a:cs typeface="Aldhabi" panose="01000000000000000000" pitchFamily="2" charset="-78"/>
              </a:rPr>
              <a:t>bloods enters superior vena cava (vein) here..</a:t>
            </a:r>
          </a:p>
        </p:txBody>
      </p:sp>
      <p:cxnSp>
        <p:nvCxnSpPr>
          <p:cNvPr id="39" name="Straight Arrow Connector 38">
            <a:extLst>
              <a:ext uri="{FF2B5EF4-FFF2-40B4-BE49-F238E27FC236}">
                <a16:creationId xmlns:a16="http://schemas.microsoft.com/office/drawing/2014/main" id="{AFC96B08-3307-4F5E-A92D-7C583E80505A}"/>
              </a:ext>
            </a:extLst>
          </p:cNvPr>
          <p:cNvCxnSpPr>
            <a:cxnSpLocks/>
          </p:cNvCxnSpPr>
          <p:nvPr/>
        </p:nvCxnSpPr>
        <p:spPr>
          <a:xfrm>
            <a:off x="1535352" y="918238"/>
            <a:ext cx="245441" cy="1761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1F7FF076-4A97-4087-B2E4-EE02D7F89311}"/>
              </a:ext>
            </a:extLst>
          </p:cNvPr>
          <p:cNvSpPr txBox="1"/>
          <p:nvPr/>
        </p:nvSpPr>
        <p:spPr>
          <a:xfrm>
            <a:off x="156065" y="5250448"/>
            <a:ext cx="2204923" cy="1323439"/>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1b</a:t>
            </a:r>
            <a:r>
              <a:rPr lang="en-GB" sz="2000" u="sng" dirty="0">
                <a:latin typeface="Abadi" panose="020B0604020104020204" pitchFamily="34" charset="0"/>
                <a:cs typeface="Aldhabi" panose="01000000000000000000" pitchFamily="2" charset="-78"/>
              </a:rPr>
              <a:t>: bloods enters superior vena cava (vein) here..</a:t>
            </a:r>
          </a:p>
        </p:txBody>
      </p:sp>
      <p:sp>
        <p:nvSpPr>
          <p:cNvPr id="46" name="Freeform: Shape 45">
            <a:extLst>
              <a:ext uri="{FF2B5EF4-FFF2-40B4-BE49-F238E27FC236}">
                <a16:creationId xmlns:a16="http://schemas.microsoft.com/office/drawing/2014/main" id="{7A915E09-CA0E-4C64-BE2F-005B71B733C1}"/>
              </a:ext>
            </a:extLst>
          </p:cNvPr>
          <p:cNvSpPr/>
          <p:nvPr/>
        </p:nvSpPr>
        <p:spPr>
          <a:xfrm rot="21106467">
            <a:off x="2050824" y="5627077"/>
            <a:ext cx="167995" cy="328246"/>
          </a:xfrm>
          <a:custGeom>
            <a:avLst/>
            <a:gdLst>
              <a:gd name="connsiteX0" fmla="*/ 211015 w 211015"/>
              <a:gd name="connsiteY0" fmla="*/ 0 h 328246"/>
              <a:gd name="connsiteX1" fmla="*/ 175846 w 211015"/>
              <a:gd name="connsiteY1" fmla="*/ 58615 h 328246"/>
              <a:gd name="connsiteX2" fmla="*/ 164123 w 211015"/>
              <a:gd name="connsiteY2" fmla="*/ 93784 h 328246"/>
              <a:gd name="connsiteX3" fmla="*/ 140677 w 211015"/>
              <a:gd name="connsiteY3" fmla="*/ 117231 h 328246"/>
              <a:gd name="connsiteX4" fmla="*/ 70338 w 211015"/>
              <a:gd name="connsiteY4" fmla="*/ 222738 h 328246"/>
              <a:gd name="connsiteX5" fmla="*/ 46892 w 211015"/>
              <a:gd name="connsiteY5" fmla="*/ 257907 h 328246"/>
              <a:gd name="connsiteX6" fmla="*/ 23446 w 211015"/>
              <a:gd name="connsiteY6" fmla="*/ 281354 h 328246"/>
              <a:gd name="connsiteX7" fmla="*/ 0 w 211015"/>
              <a:gd name="connsiteY7" fmla="*/ 328246 h 32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5" h="328246">
                <a:moveTo>
                  <a:pt x="211015" y="0"/>
                </a:moveTo>
                <a:cubicBezTo>
                  <a:pt x="199292" y="19538"/>
                  <a:pt x="186036" y="38235"/>
                  <a:pt x="175846" y="58615"/>
                </a:cubicBezTo>
                <a:cubicBezTo>
                  <a:pt x="170320" y="69668"/>
                  <a:pt x="170481" y="83188"/>
                  <a:pt x="164123" y="93784"/>
                </a:cubicBezTo>
                <a:cubicBezTo>
                  <a:pt x="158436" y="103262"/>
                  <a:pt x="147309" y="108389"/>
                  <a:pt x="140677" y="117231"/>
                </a:cubicBezTo>
                <a:cubicBezTo>
                  <a:pt x="140667" y="117245"/>
                  <a:pt x="82066" y="205146"/>
                  <a:pt x="70338" y="222738"/>
                </a:cubicBezTo>
                <a:cubicBezTo>
                  <a:pt x="62523" y="234461"/>
                  <a:pt x="56854" y="247944"/>
                  <a:pt x="46892" y="257907"/>
                </a:cubicBezTo>
                <a:lnTo>
                  <a:pt x="23446" y="281354"/>
                </a:lnTo>
                <a:cubicBezTo>
                  <a:pt x="9975" y="321766"/>
                  <a:pt x="20461" y="307785"/>
                  <a:pt x="0" y="328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0B7664B-4F33-462D-B48C-7539C2B6DE2F}"/>
              </a:ext>
            </a:extLst>
          </p:cNvPr>
          <p:cNvSpPr/>
          <p:nvPr/>
        </p:nvSpPr>
        <p:spPr>
          <a:xfrm>
            <a:off x="2051514" y="5620502"/>
            <a:ext cx="211015" cy="156319"/>
          </a:xfrm>
          <a:custGeom>
            <a:avLst/>
            <a:gdLst>
              <a:gd name="connsiteX0" fmla="*/ 0 w 211015"/>
              <a:gd name="connsiteY0" fmla="*/ 15642 h 156319"/>
              <a:gd name="connsiteX1" fmla="*/ 164123 w 211015"/>
              <a:gd name="connsiteY1" fmla="*/ 15642 h 156319"/>
              <a:gd name="connsiteX2" fmla="*/ 199292 w 211015"/>
              <a:gd name="connsiteY2" fmla="*/ 121150 h 156319"/>
              <a:gd name="connsiteX3" fmla="*/ 211015 w 211015"/>
              <a:gd name="connsiteY3" fmla="*/ 156319 h 156319"/>
            </a:gdLst>
            <a:ahLst/>
            <a:cxnLst>
              <a:cxn ang="0">
                <a:pos x="connsiteX0" y="connsiteY0"/>
              </a:cxn>
              <a:cxn ang="0">
                <a:pos x="connsiteX1" y="connsiteY1"/>
              </a:cxn>
              <a:cxn ang="0">
                <a:pos x="connsiteX2" y="connsiteY2"/>
              </a:cxn>
              <a:cxn ang="0">
                <a:pos x="connsiteX3" y="connsiteY3"/>
              </a:cxn>
            </a:cxnLst>
            <a:rect l="l" t="t" r="r" b="b"/>
            <a:pathLst>
              <a:path w="211015" h="156319">
                <a:moveTo>
                  <a:pt x="0" y="15642"/>
                </a:moveTo>
                <a:cubicBezTo>
                  <a:pt x="49000" y="5842"/>
                  <a:pt x="117509" y="-14021"/>
                  <a:pt x="164123" y="15642"/>
                </a:cubicBezTo>
                <a:cubicBezTo>
                  <a:pt x="164124" y="15643"/>
                  <a:pt x="193431" y="103565"/>
                  <a:pt x="199292" y="121150"/>
                </a:cubicBezTo>
                <a:lnTo>
                  <a:pt x="211015" y="156319"/>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17DBD178-DBF5-4F06-9458-13854E98640B}"/>
              </a:ext>
            </a:extLst>
          </p:cNvPr>
          <p:cNvSpPr/>
          <p:nvPr/>
        </p:nvSpPr>
        <p:spPr>
          <a:xfrm rot="19144774">
            <a:off x="5053832" y="2505628"/>
            <a:ext cx="1879815" cy="3678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Down 48">
            <a:extLst>
              <a:ext uri="{FF2B5EF4-FFF2-40B4-BE49-F238E27FC236}">
                <a16:creationId xmlns:a16="http://schemas.microsoft.com/office/drawing/2014/main" id="{F85AF0EA-D824-4187-8D95-63171C264521}"/>
              </a:ext>
            </a:extLst>
          </p:cNvPr>
          <p:cNvSpPr/>
          <p:nvPr/>
        </p:nvSpPr>
        <p:spPr>
          <a:xfrm rot="7302284" flipH="1">
            <a:off x="6943301" y="2259877"/>
            <a:ext cx="184112" cy="24179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C8C2D002-341D-4FE5-BA83-B5A144A70656}"/>
              </a:ext>
            </a:extLst>
          </p:cNvPr>
          <p:cNvSpPr txBox="1"/>
          <p:nvPr/>
        </p:nvSpPr>
        <p:spPr>
          <a:xfrm>
            <a:off x="7808920" y="4070987"/>
            <a:ext cx="438308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 </a:t>
            </a:r>
            <a:r>
              <a:rPr lang="en-GB" sz="2000" b="1" dirty="0">
                <a:solidFill>
                  <a:schemeClr val="accent1"/>
                </a:solidFill>
                <a:latin typeface="Abadi" panose="020B0604020104020204" pitchFamily="34" charset="0"/>
                <a:cs typeface="Aldhabi" panose="01000000000000000000" pitchFamily="2" charset="-78"/>
              </a:rPr>
              <a:t>pulmonary artery </a:t>
            </a:r>
            <a:r>
              <a:rPr lang="en-GB" sz="2000" dirty="0">
                <a:latin typeface="Abadi" panose="020B0604020104020204" pitchFamily="34" charset="0"/>
                <a:cs typeface="Aldhabi" panose="01000000000000000000" pitchFamily="2" charset="-78"/>
              </a:rPr>
              <a:t>pushes the blood forced up from the right ventricle out into the lungs</a:t>
            </a:r>
          </a:p>
        </p:txBody>
      </p:sp>
      <p:cxnSp>
        <p:nvCxnSpPr>
          <p:cNvPr id="52" name="Straight Connector 51">
            <a:extLst>
              <a:ext uri="{FF2B5EF4-FFF2-40B4-BE49-F238E27FC236}">
                <a16:creationId xmlns:a16="http://schemas.microsoft.com/office/drawing/2014/main" id="{D0049C72-3EE1-4963-B4B3-7592BFDEA61B}"/>
              </a:ext>
            </a:extLst>
          </p:cNvPr>
          <p:cNvCxnSpPr>
            <a:cxnSpLocks/>
          </p:cNvCxnSpPr>
          <p:nvPr/>
        </p:nvCxnSpPr>
        <p:spPr>
          <a:xfrm>
            <a:off x="5491462" y="923670"/>
            <a:ext cx="63432" cy="369057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699AD50-0B93-42AF-B5FD-CA7B5EC5702A}"/>
              </a:ext>
            </a:extLst>
          </p:cNvPr>
          <p:cNvCxnSpPr>
            <a:cxnSpLocks/>
            <a:endCxn id="31" idx="2"/>
          </p:cNvCxnSpPr>
          <p:nvPr/>
        </p:nvCxnSpPr>
        <p:spPr>
          <a:xfrm>
            <a:off x="3238005" y="3009409"/>
            <a:ext cx="3666887" cy="3859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3" name="Freeform: Shape 62">
            <a:extLst>
              <a:ext uri="{FF2B5EF4-FFF2-40B4-BE49-F238E27FC236}">
                <a16:creationId xmlns:a16="http://schemas.microsoft.com/office/drawing/2014/main" id="{6CFFB375-DE20-458F-830D-2701D250599C}"/>
              </a:ext>
            </a:extLst>
          </p:cNvPr>
          <p:cNvSpPr/>
          <p:nvPr/>
        </p:nvSpPr>
        <p:spPr>
          <a:xfrm>
            <a:off x="5403075" y="1953039"/>
            <a:ext cx="1477108" cy="1376315"/>
          </a:xfrm>
          <a:custGeom>
            <a:avLst/>
            <a:gdLst>
              <a:gd name="connsiteX0" fmla="*/ 1406770 w 1477108"/>
              <a:gd name="connsiteY0" fmla="*/ 485361 h 1376315"/>
              <a:gd name="connsiteX1" fmla="*/ 1266093 w 1477108"/>
              <a:gd name="connsiteY1" fmla="*/ 309515 h 1376315"/>
              <a:gd name="connsiteX2" fmla="*/ 1137139 w 1477108"/>
              <a:gd name="connsiteY2" fmla="*/ 204007 h 1376315"/>
              <a:gd name="connsiteX3" fmla="*/ 1090247 w 1477108"/>
              <a:gd name="connsiteY3" fmla="*/ 157115 h 1376315"/>
              <a:gd name="connsiteX4" fmla="*/ 949570 w 1477108"/>
              <a:gd name="connsiteY4" fmla="*/ 75053 h 1376315"/>
              <a:gd name="connsiteX5" fmla="*/ 902677 w 1477108"/>
              <a:gd name="connsiteY5" fmla="*/ 63330 h 1376315"/>
              <a:gd name="connsiteX6" fmla="*/ 773724 w 1477108"/>
              <a:gd name="connsiteY6" fmla="*/ 28161 h 1376315"/>
              <a:gd name="connsiteX7" fmla="*/ 633047 w 1477108"/>
              <a:gd name="connsiteY7" fmla="*/ 4715 h 1376315"/>
              <a:gd name="connsiteX8" fmla="*/ 281354 w 1477108"/>
              <a:gd name="connsiteY8" fmla="*/ 39884 h 1376315"/>
              <a:gd name="connsiteX9" fmla="*/ 222739 w 1477108"/>
              <a:gd name="connsiteY9" fmla="*/ 75053 h 1376315"/>
              <a:gd name="connsiteX10" fmla="*/ 187570 w 1477108"/>
              <a:gd name="connsiteY10" fmla="*/ 121946 h 1376315"/>
              <a:gd name="connsiteX11" fmla="*/ 105508 w 1477108"/>
              <a:gd name="connsiteY11" fmla="*/ 204007 h 1376315"/>
              <a:gd name="connsiteX12" fmla="*/ 58616 w 1477108"/>
              <a:gd name="connsiteY12" fmla="*/ 297792 h 1376315"/>
              <a:gd name="connsiteX13" fmla="*/ 35170 w 1477108"/>
              <a:gd name="connsiteY13" fmla="*/ 344684 h 1376315"/>
              <a:gd name="connsiteX14" fmla="*/ 23447 w 1477108"/>
              <a:gd name="connsiteY14" fmla="*/ 403299 h 1376315"/>
              <a:gd name="connsiteX15" fmla="*/ 0 w 1477108"/>
              <a:gd name="connsiteY15" fmla="*/ 473638 h 1376315"/>
              <a:gd name="connsiteX16" fmla="*/ 35170 w 1477108"/>
              <a:gd name="connsiteY16" fmla="*/ 801884 h 1376315"/>
              <a:gd name="connsiteX17" fmla="*/ 46893 w 1477108"/>
              <a:gd name="connsiteY17" fmla="*/ 837053 h 1376315"/>
              <a:gd name="connsiteX18" fmla="*/ 93785 w 1477108"/>
              <a:gd name="connsiteY18" fmla="*/ 907392 h 1376315"/>
              <a:gd name="connsiteX19" fmla="*/ 128954 w 1477108"/>
              <a:gd name="connsiteY19" fmla="*/ 930838 h 1376315"/>
              <a:gd name="connsiteX20" fmla="*/ 164124 w 1477108"/>
              <a:gd name="connsiteY20" fmla="*/ 989453 h 1376315"/>
              <a:gd name="connsiteX21" fmla="*/ 187570 w 1477108"/>
              <a:gd name="connsiteY21" fmla="*/ 1024623 h 1376315"/>
              <a:gd name="connsiteX22" fmla="*/ 257908 w 1477108"/>
              <a:gd name="connsiteY22" fmla="*/ 1071515 h 1376315"/>
              <a:gd name="connsiteX23" fmla="*/ 304800 w 1477108"/>
              <a:gd name="connsiteY23" fmla="*/ 1106684 h 1376315"/>
              <a:gd name="connsiteX24" fmla="*/ 328247 w 1477108"/>
              <a:gd name="connsiteY24" fmla="*/ 1130130 h 1376315"/>
              <a:gd name="connsiteX25" fmla="*/ 398585 w 1477108"/>
              <a:gd name="connsiteY25" fmla="*/ 1153576 h 1376315"/>
              <a:gd name="connsiteX26" fmla="*/ 468924 w 1477108"/>
              <a:gd name="connsiteY26" fmla="*/ 1200469 h 1376315"/>
              <a:gd name="connsiteX27" fmla="*/ 539262 w 1477108"/>
              <a:gd name="connsiteY27" fmla="*/ 1247361 h 1376315"/>
              <a:gd name="connsiteX28" fmla="*/ 574431 w 1477108"/>
              <a:gd name="connsiteY28" fmla="*/ 1270807 h 1376315"/>
              <a:gd name="connsiteX29" fmla="*/ 644770 w 1477108"/>
              <a:gd name="connsiteY29" fmla="*/ 1294253 h 1376315"/>
              <a:gd name="connsiteX30" fmla="*/ 679939 w 1477108"/>
              <a:gd name="connsiteY30" fmla="*/ 1305976 h 1376315"/>
              <a:gd name="connsiteX31" fmla="*/ 785447 w 1477108"/>
              <a:gd name="connsiteY31" fmla="*/ 1341146 h 1376315"/>
              <a:gd name="connsiteX32" fmla="*/ 832339 w 1477108"/>
              <a:gd name="connsiteY32" fmla="*/ 1352869 h 1376315"/>
              <a:gd name="connsiteX33" fmla="*/ 867508 w 1477108"/>
              <a:gd name="connsiteY33" fmla="*/ 1364592 h 1376315"/>
              <a:gd name="connsiteX34" fmla="*/ 984739 w 1477108"/>
              <a:gd name="connsiteY34" fmla="*/ 1376315 h 1376315"/>
              <a:gd name="connsiteX35" fmla="*/ 1301262 w 1477108"/>
              <a:gd name="connsiteY35" fmla="*/ 1364592 h 1376315"/>
              <a:gd name="connsiteX36" fmla="*/ 1336431 w 1477108"/>
              <a:gd name="connsiteY36" fmla="*/ 1352869 h 1376315"/>
              <a:gd name="connsiteX37" fmla="*/ 1371600 w 1477108"/>
              <a:gd name="connsiteY37" fmla="*/ 1329423 h 1376315"/>
              <a:gd name="connsiteX38" fmla="*/ 1383324 w 1477108"/>
              <a:gd name="connsiteY38" fmla="*/ 1294253 h 1376315"/>
              <a:gd name="connsiteX39" fmla="*/ 1453662 w 1477108"/>
              <a:gd name="connsiteY39" fmla="*/ 1235638 h 1376315"/>
              <a:gd name="connsiteX40" fmla="*/ 1477108 w 1477108"/>
              <a:gd name="connsiteY40" fmla="*/ 1212192 h 1376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477108" h="1376315">
                <a:moveTo>
                  <a:pt x="1406770" y="485361"/>
                </a:moveTo>
                <a:cubicBezTo>
                  <a:pt x="1359878" y="426746"/>
                  <a:pt x="1324190" y="357049"/>
                  <a:pt x="1266093" y="309515"/>
                </a:cubicBezTo>
                <a:cubicBezTo>
                  <a:pt x="1223108" y="274346"/>
                  <a:pt x="1176411" y="243279"/>
                  <a:pt x="1137139" y="204007"/>
                </a:cubicBezTo>
                <a:cubicBezTo>
                  <a:pt x="1121508" y="188376"/>
                  <a:pt x="1107931" y="170378"/>
                  <a:pt x="1090247" y="157115"/>
                </a:cubicBezTo>
                <a:cubicBezTo>
                  <a:pt x="1074003" y="144932"/>
                  <a:pt x="985653" y="88584"/>
                  <a:pt x="949570" y="75053"/>
                </a:cubicBezTo>
                <a:cubicBezTo>
                  <a:pt x="934484" y="69396"/>
                  <a:pt x="918169" y="67756"/>
                  <a:pt x="902677" y="63330"/>
                </a:cubicBezTo>
                <a:cubicBezTo>
                  <a:pt x="839034" y="45147"/>
                  <a:pt x="874030" y="44879"/>
                  <a:pt x="773724" y="28161"/>
                </a:cubicBezTo>
                <a:lnTo>
                  <a:pt x="633047" y="4715"/>
                </a:lnTo>
                <a:cubicBezTo>
                  <a:pt x="396950" y="13796"/>
                  <a:pt x="404378" y="-28462"/>
                  <a:pt x="281354" y="39884"/>
                </a:cubicBezTo>
                <a:cubicBezTo>
                  <a:pt x="261436" y="50949"/>
                  <a:pt x="242277" y="63330"/>
                  <a:pt x="222739" y="75053"/>
                </a:cubicBezTo>
                <a:cubicBezTo>
                  <a:pt x="211016" y="90684"/>
                  <a:pt x="200713" y="107489"/>
                  <a:pt x="187570" y="121946"/>
                </a:cubicBezTo>
                <a:cubicBezTo>
                  <a:pt x="161548" y="150570"/>
                  <a:pt x="122808" y="169407"/>
                  <a:pt x="105508" y="204007"/>
                </a:cubicBezTo>
                <a:lnTo>
                  <a:pt x="58616" y="297792"/>
                </a:lnTo>
                <a:lnTo>
                  <a:pt x="35170" y="344684"/>
                </a:lnTo>
                <a:cubicBezTo>
                  <a:pt x="31262" y="364222"/>
                  <a:pt x="28690" y="384076"/>
                  <a:pt x="23447" y="403299"/>
                </a:cubicBezTo>
                <a:cubicBezTo>
                  <a:pt x="16944" y="427143"/>
                  <a:pt x="0" y="473638"/>
                  <a:pt x="0" y="473638"/>
                </a:cubicBezTo>
                <a:cubicBezTo>
                  <a:pt x="12846" y="756235"/>
                  <a:pt x="-15490" y="649904"/>
                  <a:pt x="35170" y="801884"/>
                </a:cubicBezTo>
                <a:cubicBezTo>
                  <a:pt x="39078" y="813607"/>
                  <a:pt x="40039" y="826771"/>
                  <a:pt x="46893" y="837053"/>
                </a:cubicBezTo>
                <a:cubicBezTo>
                  <a:pt x="62524" y="860499"/>
                  <a:pt x="70339" y="891761"/>
                  <a:pt x="93785" y="907392"/>
                </a:cubicBezTo>
                <a:lnTo>
                  <a:pt x="128954" y="930838"/>
                </a:lnTo>
                <a:cubicBezTo>
                  <a:pt x="149313" y="991916"/>
                  <a:pt x="127340" y="943474"/>
                  <a:pt x="164124" y="989453"/>
                </a:cubicBezTo>
                <a:cubicBezTo>
                  <a:pt x="172926" y="1000455"/>
                  <a:pt x="176967" y="1015345"/>
                  <a:pt x="187570" y="1024623"/>
                </a:cubicBezTo>
                <a:cubicBezTo>
                  <a:pt x="208776" y="1043179"/>
                  <a:pt x="235365" y="1054608"/>
                  <a:pt x="257908" y="1071515"/>
                </a:cubicBezTo>
                <a:cubicBezTo>
                  <a:pt x="273539" y="1083238"/>
                  <a:pt x="289790" y="1094176"/>
                  <a:pt x="304800" y="1106684"/>
                </a:cubicBezTo>
                <a:cubicBezTo>
                  <a:pt x="313291" y="1113760"/>
                  <a:pt x="318361" y="1125187"/>
                  <a:pt x="328247" y="1130130"/>
                </a:cubicBezTo>
                <a:cubicBezTo>
                  <a:pt x="350352" y="1141182"/>
                  <a:pt x="398585" y="1153576"/>
                  <a:pt x="398585" y="1153576"/>
                </a:cubicBezTo>
                <a:cubicBezTo>
                  <a:pt x="443365" y="1198358"/>
                  <a:pt x="397951" y="1157886"/>
                  <a:pt x="468924" y="1200469"/>
                </a:cubicBezTo>
                <a:cubicBezTo>
                  <a:pt x="493087" y="1214967"/>
                  <a:pt x="515816" y="1231730"/>
                  <a:pt x="539262" y="1247361"/>
                </a:cubicBezTo>
                <a:cubicBezTo>
                  <a:pt x="550985" y="1255176"/>
                  <a:pt x="561065" y="1266352"/>
                  <a:pt x="574431" y="1270807"/>
                </a:cubicBezTo>
                <a:lnTo>
                  <a:pt x="644770" y="1294253"/>
                </a:lnTo>
                <a:lnTo>
                  <a:pt x="679939" y="1305976"/>
                </a:lnTo>
                <a:cubicBezTo>
                  <a:pt x="738452" y="1344986"/>
                  <a:pt x="695194" y="1323095"/>
                  <a:pt x="785447" y="1341146"/>
                </a:cubicBezTo>
                <a:cubicBezTo>
                  <a:pt x="801246" y="1344306"/>
                  <a:pt x="816847" y="1348443"/>
                  <a:pt x="832339" y="1352869"/>
                </a:cubicBezTo>
                <a:cubicBezTo>
                  <a:pt x="844221" y="1356264"/>
                  <a:pt x="855295" y="1362713"/>
                  <a:pt x="867508" y="1364592"/>
                </a:cubicBezTo>
                <a:cubicBezTo>
                  <a:pt x="906323" y="1370564"/>
                  <a:pt x="945662" y="1372407"/>
                  <a:pt x="984739" y="1376315"/>
                </a:cubicBezTo>
                <a:cubicBezTo>
                  <a:pt x="1090247" y="1372407"/>
                  <a:pt x="1195916" y="1371615"/>
                  <a:pt x="1301262" y="1364592"/>
                </a:cubicBezTo>
                <a:cubicBezTo>
                  <a:pt x="1313592" y="1363770"/>
                  <a:pt x="1325378" y="1358395"/>
                  <a:pt x="1336431" y="1352869"/>
                </a:cubicBezTo>
                <a:cubicBezTo>
                  <a:pt x="1349033" y="1346568"/>
                  <a:pt x="1359877" y="1337238"/>
                  <a:pt x="1371600" y="1329423"/>
                </a:cubicBezTo>
                <a:cubicBezTo>
                  <a:pt x="1375508" y="1317700"/>
                  <a:pt x="1376469" y="1304535"/>
                  <a:pt x="1383324" y="1294253"/>
                </a:cubicBezTo>
                <a:cubicBezTo>
                  <a:pt x="1407193" y="1258449"/>
                  <a:pt x="1422768" y="1260353"/>
                  <a:pt x="1453662" y="1235638"/>
                </a:cubicBezTo>
                <a:cubicBezTo>
                  <a:pt x="1462293" y="1228734"/>
                  <a:pt x="1469293" y="1220007"/>
                  <a:pt x="1477108" y="1212192"/>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17C52A85-C075-45FF-BBC5-8EE7E28F89A9}"/>
              </a:ext>
            </a:extLst>
          </p:cNvPr>
          <p:cNvSpPr/>
          <p:nvPr/>
        </p:nvSpPr>
        <p:spPr>
          <a:xfrm>
            <a:off x="5650523" y="3235569"/>
            <a:ext cx="1173782" cy="1068524"/>
          </a:xfrm>
          <a:custGeom>
            <a:avLst/>
            <a:gdLst>
              <a:gd name="connsiteX0" fmla="*/ 0 w 1173782"/>
              <a:gd name="connsiteY0" fmla="*/ 0 h 1068524"/>
              <a:gd name="connsiteX1" fmla="*/ 23446 w 1173782"/>
              <a:gd name="connsiteY1" fmla="*/ 93785 h 1068524"/>
              <a:gd name="connsiteX2" fmla="*/ 46892 w 1173782"/>
              <a:gd name="connsiteY2" fmla="*/ 128954 h 1068524"/>
              <a:gd name="connsiteX3" fmla="*/ 58615 w 1173782"/>
              <a:gd name="connsiteY3" fmla="*/ 164123 h 1068524"/>
              <a:gd name="connsiteX4" fmla="*/ 105508 w 1173782"/>
              <a:gd name="connsiteY4" fmla="*/ 234462 h 1068524"/>
              <a:gd name="connsiteX5" fmla="*/ 128954 w 1173782"/>
              <a:gd name="connsiteY5" fmla="*/ 269631 h 1068524"/>
              <a:gd name="connsiteX6" fmla="*/ 164123 w 1173782"/>
              <a:gd name="connsiteY6" fmla="*/ 339969 h 1068524"/>
              <a:gd name="connsiteX7" fmla="*/ 187569 w 1173782"/>
              <a:gd name="connsiteY7" fmla="*/ 410308 h 1068524"/>
              <a:gd name="connsiteX8" fmla="*/ 211015 w 1173782"/>
              <a:gd name="connsiteY8" fmla="*/ 445477 h 1068524"/>
              <a:gd name="connsiteX9" fmla="*/ 246185 w 1173782"/>
              <a:gd name="connsiteY9" fmla="*/ 504093 h 1068524"/>
              <a:gd name="connsiteX10" fmla="*/ 269631 w 1173782"/>
              <a:gd name="connsiteY10" fmla="*/ 574431 h 1068524"/>
              <a:gd name="connsiteX11" fmla="*/ 281354 w 1173782"/>
              <a:gd name="connsiteY11" fmla="*/ 609600 h 1068524"/>
              <a:gd name="connsiteX12" fmla="*/ 304800 w 1173782"/>
              <a:gd name="connsiteY12" fmla="*/ 644769 h 1068524"/>
              <a:gd name="connsiteX13" fmla="*/ 363415 w 1173782"/>
              <a:gd name="connsiteY13" fmla="*/ 750277 h 1068524"/>
              <a:gd name="connsiteX14" fmla="*/ 410308 w 1173782"/>
              <a:gd name="connsiteY14" fmla="*/ 808893 h 1068524"/>
              <a:gd name="connsiteX15" fmla="*/ 445477 w 1173782"/>
              <a:gd name="connsiteY15" fmla="*/ 832339 h 1068524"/>
              <a:gd name="connsiteX16" fmla="*/ 480646 w 1173782"/>
              <a:gd name="connsiteY16" fmla="*/ 867508 h 1068524"/>
              <a:gd name="connsiteX17" fmla="*/ 574431 w 1173782"/>
              <a:gd name="connsiteY17" fmla="*/ 949569 h 1068524"/>
              <a:gd name="connsiteX18" fmla="*/ 597877 w 1173782"/>
              <a:gd name="connsiteY18" fmla="*/ 984739 h 1068524"/>
              <a:gd name="connsiteX19" fmla="*/ 609600 w 1173782"/>
              <a:gd name="connsiteY19" fmla="*/ 1019908 h 1068524"/>
              <a:gd name="connsiteX20" fmla="*/ 679939 w 1173782"/>
              <a:gd name="connsiteY20" fmla="*/ 1066800 h 1068524"/>
              <a:gd name="connsiteX21" fmla="*/ 926123 w 1173782"/>
              <a:gd name="connsiteY21" fmla="*/ 1055077 h 1068524"/>
              <a:gd name="connsiteX22" fmla="*/ 949569 w 1173782"/>
              <a:gd name="connsiteY22" fmla="*/ 984739 h 1068524"/>
              <a:gd name="connsiteX23" fmla="*/ 961292 w 1173782"/>
              <a:gd name="connsiteY23" fmla="*/ 949569 h 1068524"/>
              <a:gd name="connsiteX24" fmla="*/ 973015 w 1173782"/>
              <a:gd name="connsiteY24" fmla="*/ 890954 h 1068524"/>
              <a:gd name="connsiteX25" fmla="*/ 984739 w 1173782"/>
              <a:gd name="connsiteY25" fmla="*/ 773723 h 1068524"/>
              <a:gd name="connsiteX26" fmla="*/ 1043354 w 1173782"/>
              <a:gd name="connsiteY26" fmla="*/ 715108 h 1068524"/>
              <a:gd name="connsiteX27" fmla="*/ 1078523 w 1173782"/>
              <a:gd name="connsiteY27" fmla="*/ 644769 h 1068524"/>
              <a:gd name="connsiteX28" fmla="*/ 1101969 w 1173782"/>
              <a:gd name="connsiteY28" fmla="*/ 609600 h 1068524"/>
              <a:gd name="connsiteX29" fmla="*/ 1125415 w 1173782"/>
              <a:gd name="connsiteY29" fmla="*/ 539262 h 1068524"/>
              <a:gd name="connsiteX30" fmla="*/ 1148862 w 1173782"/>
              <a:gd name="connsiteY30" fmla="*/ 398585 h 1068524"/>
              <a:gd name="connsiteX31" fmla="*/ 1160585 w 1173782"/>
              <a:gd name="connsiteY31" fmla="*/ 328246 h 1068524"/>
              <a:gd name="connsiteX32" fmla="*/ 1172308 w 1173782"/>
              <a:gd name="connsiteY32" fmla="*/ 293077 h 1068524"/>
              <a:gd name="connsiteX33" fmla="*/ 1172308 w 1173782"/>
              <a:gd name="connsiteY33" fmla="*/ 93785 h 106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73782" h="1068524">
                <a:moveTo>
                  <a:pt x="0" y="0"/>
                </a:moveTo>
                <a:cubicBezTo>
                  <a:pt x="4459" y="22295"/>
                  <a:pt x="11430" y="69753"/>
                  <a:pt x="23446" y="93785"/>
                </a:cubicBezTo>
                <a:cubicBezTo>
                  <a:pt x="29747" y="106387"/>
                  <a:pt x="40591" y="116352"/>
                  <a:pt x="46892" y="128954"/>
                </a:cubicBezTo>
                <a:cubicBezTo>
                  <a:pt x="52418" y="140007"/>
                  <a:pt x="52614" y="153321"/>
                  <a:pt x="58615" y="164123"/>
                </a:cubicBezTo>
                <a:cubicBezTo>
                  <a:pt x="72300" y="188756"/>
                  <a:pt x="89877" y="211016"/>
                  <a:pt x="105508" y="234462"/>
                </a:cubicBezTo>
                <a:cubicBezTo>
                  <a:pt x="113323" y="246185"/>
                  <a:pt x="124499" y="256265"/>
                  <a:pt x="128954" y="269631"/>
                </a:cubicBezTo>
                <a:cubicBezTo>
                  <a:pt x="145132" y="318166"/>
                  <a:pt x="133822" y="294518"/>
                  <a:pt x="164123" y="339969"/>
                </a:cubicBezTo>
                <a:cubicBezTo>
                  <a:pt x="171938" y="363415"/>
                  <a:pt x="173860" y="389744"/>
                  <a:pt x="187569" y="410308"/>
                </a:cubicBezTo>
                <a:cubicBezTo>
                  <a:pt x="195384" y="422031"/>
                  <a:pt x="204714" y="432875"/>
                  <a:pt x="211015" y="445477"/>
                </a:cubicBezTo>
                <a:cubicBezTo>
                  <a:pt x="241452" y="506350"/>
                  <a:pt x="200390" y="458296"/>
                  <a:pt x="246185" y="504093"/>
                </a:cubicBezTo>
                <a:lnTo>
                  <a:pt x="269631" y="574431"/>
                </a:lnTo>
                <a:cubicBezTo>
                  <a:pt x="273539" y="586154"/>
                  <a:pt x="274499" y="599318"/>
                  <a:pt x="281354" y="609600"/>
                </a:cubicBezTo>
                <a:lnTo>
                  <a:pt x="304800" y="644769"/>
                </a:lnTo>
                <a:cubicBezTo>
                  <a:pt x="325433" y="706671"/>
                  <a:pt x="309669" y="669659"/>
                  <a:pt x="363415" y="750277"/>
                </a:cubicBezTo>
                <a:cubicBezTo>
                  <a:pt x="380821" y="776386"/>
                  <a:pt x="386448" y="789805"/>
                  <a:pt x="410308" y="808893"/>
                </a:cubicBezTo>
                <a:cubicBezTo>
                  <a:pt x="421310" y="817695"/>
                  <a:pt x="434653" y="823319"/>
                  <a:pt x="445477" y="832339"/>
                </a:cubicBezTo>
                <a:cubicBezTo>
                  <a:pt x="458213" y="842953"/>
                  <a:pt x="467910" y="856894"/>
                  <a:pt x="480646" y="867508"/>
                </a:cubicBezTo>
                <a:cubicBezTo>
                  <a:pt x="527117" y="906234"/>
                  <a:pt x="528776" y="881084"/>
                  <a:pt x="574431" y="949569"/>
                </a:cubicBezTo>
                <a:cubicBezTo>
                  <a:pt x="582246" y="961292"/>
                  <a:pt x="591576" y="972137"/>
                  <a:pt x="597877" y="984739"/>
                </a:cubicBezTo>
                <a:cubicBezTo>
                  <a:pt x="603403" y="995792"/>
                  <a:pt x="600862" y="1011170"/>
                  <a:pt x="609600" y="1019908"/>
                </a:cubicBezTo>
                <a:cubicBezTo>
                  <a:pt x="629526" y="1039833"/>
                  <a:pt x="679939" y="1066800"/>
                  <a:pt x="679939" y="1066800"/>
                </a:cubicBezTo>
                <a:cubicBezTo>
                  <a:pt x="762000" y="1062892"/>
                  <a:pt x="847528" y="1078997"/>
                  <a:pt x="926123" y="1055077"/>
                </a:cubicBezTo>
                <a:cubicBezTo>
                  <a:pt x="949766" y="1047881"/>
                  <a:pt x="941754" y="1008185"/>
                  <a:pt x="949569" y="984739"/>
                </a:cubicBezTo>
                <a:cubicBezTo>
                  <a:pt x="953477" y="973016"/>
                  <a:pt x="958869" y="961686"/>
                  <a:pt x="961292" y="949569"/>
                </a:cubicBezTo>
                <a:cubicBezTo>
                  <a:pt x="965200" y="930031"/>
                  <a:pt x="970382" y="910704"/>
                  <a:pt x="973015" y="890954"/>
                </a:cubicBezTo>
                <a:cubicBezTo>
                  <a:pt x="978206" y="852027"/>
                  <a:pt x="975908" y="811989"/>
                  <a:pt x="984739" y="773723"/>
                </a:cubicBezTo>
                <a:cubicBezTo>
                  <a:pt x="991844" y="742935"/>
                  <a:pt x="1020618" y="730265"/>
                  <a:pt x="1043354" y="715108"/>
                </a:cubicBezTo>
                <a:cubicBezTo>
                  <a:pt x="1110546" y="614320"/>
                  <a:pt x="1029988" y="741840"/>
                  <a:pt x="1078523" y="644769"/>
                </a:cubicBezTo>
                <a:cubicBezTo>
                  <a:pt x="1084824" y="632167"/>
                  <a:pt x="1096247" y="622475"/>
                  <a:pt x="1101969" y="609600"/>
                </a:cubicBezTo>
                <a:cubicBezTo>
                  <a:pt x="1112006" y="587016"/>
                  <a:pt x="1125415" y="539262"/>
                  <a:pt x="1125415" y="539262"/>
                </a:cubicBezTo>
                <a:cubicBezTo>
                  <a:pt x="1151762" y="328499"/>
                  <a:pt x="1123042" y="527688"/>
                  <a:pt x="1148862" y="398585"/>
                </a:cubicBezTo>
                <a:cubicBezTo>
                  <a:pt x="1153524" y="375277"/>
                  <a:pt x="1155429" y="351450"/>
                  <a:pt x="1160585" y="328246"/>
                </a:cubicBezTo>
                <a:cubicBezTo>
                  <a:pt x="1163266" y="316183"/>
                  <a:pt x="1171691" y="305419"/>
                  <a:pt x="1172308" y="293077"/>
                </a:cubicBezTo>
                <a:cubicBezTo>
                  <a:pt x="1175625" y="226729"/>
                  <a:pt x="1172308" y="160216"/>
                  <a:pt x="1172308" y="93785"/>
                </a:cubicBezTo>
              </a:path>
            </a:pathLst>
          </a:cu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Arrow: Left-Right 64">
            <a:extLst>
              <a:ext uri="{FF2B5EF4-FFF2-40B4-BE49-F238E27FC236}">
                <a16:creationId xmlns:a16="http://schemas.microsoft.com/office/drawing/2014/main" id="{F6E19C18-8266-4E00-AC51-384C9CA1A28E}"/>
              </a:ext>
            </a:extLst>
          </p:cNvPr>
          <p:cNvSpPr/>
          <p:nvPr/>
        </p:nvSpPr>
        <p:spPr>
          <a:xfrm rot="14465290">
            <a:off x="6204003" y="4868044"/>
            <a:ext cx="1770323" cy="184061"/>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4D92B6C8-0231-4733-BA2D-AB80848FFF89}"/>
              </a:ext>
            </a:extLst>
          </p:cNvPr>
          <p:cNvSpPr txBox="1"/>
          <p:nvPr/>
        </p:nvSpPr>
        <p:spPr>
          <a:xfrm>
            <a:off x="7118486" y="5879793"/>
            <a:ext cx="4718025"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7: </a:t>
            </a:r>
            <a:r>
              <a:rPr lang="en-GB" sz="2000" b="1" dirty="0">
                <a:solidFill>
                  <a:srgbClr val="FFFF00"/>
                </a:solidFill>
                <a:latin typeface="Abadi" panose="020B0604020104020204" pitchFamily="34" charset="0"/>
                <a:cs typeface="Aldhabi" panose="01000000000000000000" pitchFamily="2" charset="-78"/>
              </a:rPr>
              <a:t>left ventricle </a:t>
            </a:r>
            <a:r>
              <a:rPr lang="en-GB" sz="2000" dirty="0">
                <a:latin typeface="Abadi" panose="020B0604020104020204" pitchFamily="34" charset="0"/>
                <a:cs typeface="Aldhabi" panose="01000000000000000000" pitchFamily="2" charset="-78"/>
              </a:rPr>
              <a:t>received the forced blood from the left atrium.</a:t>
            </a:r>
          </a:p>
        </p:txBody>
      </p:sp>
      <p:sp>
        <p:nvSpPr>
          <p:cNvPr id="67" name="Arrow: Left-Right 66">
            <a:extLst>
              <a:ext uri="{FF2B5EF4-FFF2-40B4-BE49-F238E27FC236}">
                <a16:creationId xmlns:a16="http://schemas.microsoft.com/office/drawing/2014/main" id="{ED51C635-1E1B-4800-86CF-D0891C9C80FB}"/>
              </a:ext>
            </a:extLst>
          </p:cNvPr>
          <p:cNvSpPr/>
          <p:nvPr/>
        </p:nvSpPr>
        <p:spPr>
          <a:xfrm rot="20184301">
            <a:off x="6444745" y="2410206"/>
            <a:ext cx="916523" cy="160253"/>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BCEB5878-03C6-486D-9994-5C0089A5C886}"/>
              </a:ext>
            </a:extLst>
          </p:cNvPr>
          <p:cNvSpPr txBox="1"/>
          <p:nvPr/>
        </p:nvSpPr>
        <p:spPr>
          <a:xfrm>
            <a:off x="9463087" y="2810460"/>
            <a:ext cx="2688008"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a:t>
            </a:r>
            <a:r>
              <a:rPr lang="en-GB" sz="2000" b="1" dirty="0">
                <a:solidFill>
                  <a:srgbClr val="FF0000"/>
                </a:solidFill>
                <a:latin typeface="Abadi" panose="020B0604020104020204" pitchFamily="34" charset="0"/>
                <a:cs typeface="Aldhabi" panose="01000000000000000000" pitchFamily="2" charset="-78"/>
              </a:rPr>
              <a:t> pulmonary vein</a:t>
            </a:r>
            <a:r>
              <a:rPr lang="en-GB" sz="2000" b="1" dirty="0">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returns oxygenated blood</a:t>
            </a:r>
          </a:p>
        </p:txBody>
      </p:sp>
      <p:sp>
        <p:nvSpPr>
          <p:cNvPr id="69" name="Arrow: Left-Right 68">
            <a:extLst>
              <a:ext uri="{FF2B5EF4-FFF2-40B4-BE49-F238E27FC236}">
                <a16:creationId xmlns:a16="http://schemas.microsoft.com/office/drawing/2014/main" id="{598C6A19-00FD-443A-9D88-BE3C5728D222}"/>
              </a:ext>
            </a:extLst>
          </p:cNvPr>
          <p:cNvSpPr/>
          <p:nvPr/>
        </p:nvSpPr>
        <p:spPr>
          <a:xfrm rot="1696360">
            <a:off x="9159258" y="3033364"/>
            <a:ext cx="415754" cy="94405"/>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Arrow: Curved Right 69">
            <a:extLst>
              <a:ext uri="{FF2B5EF4-FFF2-40B4-BE49-F238E27FC236}">
                <a16:creationId xmlns:a16="http://schemas.microsoft.com/office/drawing/2014/main" id="{54FB0E97-38CC-4CA1-8BC5-328DFA58E434}"/>
              </a:ext>
            </a:extLst>
          </p:cNvPr>
          <p:cNvSpPr/>
          <p:nvPr/>
        </p:nvSpPr>
        <p:spPr>
          <a:xfrm rot="19981021" flipH="1">
            <a:off x="10232013" y="-232168"/>
            <a:ext cx="1688949" cy="2907601"/>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1" name="TextBox 70">
            <a:extLst>
              <a:ext uri="{FF2B5EF4-FFF2-40B4-BE49-F238E27FC236}">
                <a16:creationId xmlns:a16="http://schemas.microsoft.com/office/drawing/2014/main" id="{F0E42194-FEF6-4746-B942-57B0C05EB7A9}"/>
              </a:ext>
            </a:extLst>
          </p:cNvPr>
          <p:cNvSpPr txBox="1"/>
          <p:nvPr/>
        </p:nvSpPr>
        <p:spPr>
          <a:xfrm>
            <a:off x="7721603" y="1718791"/>
            <a:ext cx="3634154"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b="1" dirty="0">
                <a:solidFill>
                  <a:srgbClr val="00B050"/>
                </a:solidFill>
                <a:latin typeface="Abadi" panose="020B0604020104020204" pitchFamily="34" charset="0"/>
                <a:cs typeface="Aldhabi" panose="01000000000000000000" pitchFamily="2" charset="-78"/>
              </a:rPr>
              <a:t>right atrium </a:t>
            </a:r>
            <a:r>
              <a:rPr lang="en-GB" sz="2000" dirty="0">
                <a:latin typeface="Abadi" panose="020B0604020104020204" pitchFamily="34" charset="0"/>
                <a:cs typeface="Aldhabi" panose="01000000000000000000" pitchFamily="2" charset="-78"/>
              </a:rPr>
              <a:t>fills with oxygenated blood</a:t>
            </a:r>
          </a:p>
        </p:txBody>
      </p:sp>
      <p:sp>
        <p:nvSpPr>
          <p:cNvPr id="72" name="Arrow: Down 71">
            <a:extLst>
              <a:ext uri="{FF2B5EF4-FFF2-40B4-BE49-F238E27FC236}">
                <a16:creationId xmlns:a16="http://schemas.microsoft.com/office/drawing/2014/main" id="{B458C369-8897-4718-82F6-7C1C008621B0}"/>
              </a:ext>
            </a:extLst>
          </p:cNvPr>
          <p:cNvSpPr/>
          <p:nvPr/>
        </p:nvSpPr>
        <p:spPr>
          <a:xfrm rot="8910609">
            <a:off x="5453808" y="1279049"/>
            <a:ext cx="324831" cy="237241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a:extLst>
              <a:ext uri="{FF2B5EF4-FFF2-40B4-BE49-F238E27FC236}">
                <a16:creationId xmlns:a16="http://schemas.microsoft.com/office/drawing/2014/main" id="{A2EBE8E8-38A1-43A3-A6FB-6FDF86F470D6}"/>
              </a:ext>
            </a:extLst>
          </p:cNvPr>
          <p:cNvSpPr txBox="1"/>
          <p:nvPr/>
        </p:nvSpPr>
        <p:spPr>
          <a:xfrm>
            <a:off x="5376619" y="-37721"/>
            <a:ext cx="363415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8</a:t>
            </a:r>
            <a:r>
              <a:rPr lang="en-GB" sz="2000" dirty="0">
                <a:latin typeface="Abadi" panose="020B0604020104020204" pitchFamily="34" charset="0"/>
                <a:cs typeface="Aldhabi" panose="01000000000000000000" pitchFamily="2" charset="-78"/>
              </a:rPr>
              <a:t>:</a:t>
            </a:r>
            <a:r>
              <a:rPr lang="en-GB" sz="2000" dirty="0">
                <a:solidFill>
                  <a:srgbClr val="FF0000"/>
                </a:solidFill>
                <a:latin typeface="Abadi" panose="020B0604020104020204" pitchFamily="34" charset="0"/>
                <a:cs typeface="Aldhabi" panose="01000000000000000000" pitchFamily="2" charset="-78"/>
              </a:rPr>
              <a:t> Aorta </a:t>
            </a:r>
            <a:r>
              <a:rPr lang="en-GB" sz="2000" dirty="0">
                <a:latin typeface="Abadi" panose="020B0604020104020204" pitchFamily="34" charset="0"/>
                <a:cs typeface="Aldhabi" panose="01000000000000000000" pitchFamily="2" charset="-78"/>
              </a:rPr>
              <a:t>receives blood from the aortic artery and send the blood around the body </a:t>
            </a:r>
            <a:endParaRPr lang="en-GB" sz="1600" dirty="0">
              <a:latin typeface="Abadi" panose="020B0604020104020204" pitchFamily="34" charset="0"/>
              <a:cs typeface="Aldhabi" panose="01000000000000000000" pitchFamily="2" charset="-78"/>
            </a:endParaRPr>
          </a:p>
        </p:txBody>
      </p:sp>
      <p:sp>
        <p:nvSpPr>
          <p:cNvPr id="74" name="Freeform: Shape 73">
            <a:extLst>
              <a:ext uri="{FF2B5EF4-FFF2-40B4-BE49-F238E27FC236}">
                <a16:creationId xmlns:a16="http://schemas.microsoft.com/office/drawing/2014/main" id="{16C5BEA5-B3EE-4CC3-A947-E43D0C171463}"/>
              </a:ext>
            </a:extLst>
          </p:cNvPr>
          <p:cNvSpPr/>
          <p:nvPr/>
        </p:nvSpPr>
        <p:spPr>
          <a:xfrm>
            <a:off x="8892117" y="2353456"/>
            <a:ext cx="269631" cy="599637"/>
          </a:xfrm>
          <a:custGeom>
            <a:avLst/>
            <a:gdLst>
              <a:gd name="connsiteX0" fmla="*/ 27031 w 269631"/>
              <a:gd name="connsiteY0" fmla="*/ 239842 h 599637"/>
              <a:gd name="connsiteX1" fmla="*/ 86991 w 269631"/>
              <a:gd name="connsiteY1" fmla="*/ 0 h 599637"/>
              <a:gd name="connsiteX2" fmla="*/ 191922 w 269631"/>
              <a:gd name="connsiteY2" fmla="*/ 14990 h 599637"/>
              <a:gd name="connsiteX3" fmla="*/ 236893 w 269631"/>
              <a:gd name="connsiteY3" fmla="*/ 29980 h 599637"/>
              <a:gd name="connsiteX4" fmla="*/ 266873 w 269631"/>
              <a:gd name="connsiteY4" fmla="*/ 119921 h 599637"/>
              <a:gd name="connsiteX5" fmla="*/ 251883 w 269631"/>
              <a:gd name="connsiteY5" fmla="*/ 554636 h 599637"/>
              <a:gd name="connsiteX6" fmla="*/ 161942 w 269631"/>
              <a:gd name="connsiteY6" fmla="*/ 584616 h 599637"/>
              <a:gd name="connsiteX7" fmla="*/ 116972 w 269631"/>
              <a:gd name="connsiteY7" fmla="*/ 599606 h 599637"/>
              <a:gd name="connsiteX8" fmla="*/ 42021 w 269631"/>
              <a:gd name="connsiteY8" fmla="*/ 584616 h 599637"/>
              <a:gd name="connsiteX9" fmla="*/ 101981 w 269631"/>
              <a:gd name="connsiteY9" fmla="*/ 254833 h 599637"/>
              <a:gd name="connsiteX10" fmla="*/ 57011 w 269631"/>
              <a:gd name="connsiteY10" fmla="*/ 239842 h 599637"/>
              <a:gd name="connsiteX11" fmla="*/ 116972 w 269631"/>
              <a:gd name="connsiteY11" fmla="*/ 179882 h 599637"/>
              <a:gd name="connsiteX12" fmla="*/ 57011 w 269631"/>
              <a:gd name="connsiteY12" fmla="*/ 149901 h 599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9631" h="599637">
                <a:moveTo>
                  <a:pt x="27031" y="239842"/>
                </a:moveTo>
                <a:cubicBezTo>
                  <a:pt x="30793" y="183413"/>
                  <a:pt x="-26658" y="0"/>
                  <a:pt x="86991" y="0"/>
                </a:cubicBezTo>
                <a:cubicBezTo>
                  <a:pt x="122323" y="0"/>
                  <a:pt x="156945" y="9993"/>
                  <a:pt x="191922" y="14990"/>
                </a:cubicBezTo>
                <a:cubicBezTo>
                  <a:pt x="206912" y="19987"/>
                  <a:pt x="227709" y="17122"/>
                  <a:pt x="236893" y="29980"/>
                </a:cubicBezTo>
                <a:cubicBezTo>
                  <a:pt x="255261" y="55696"/>
                  <a:pt x="266873" y="119921"/>
                  <a:pt x="266873" y="119921"/>
                </a:cubicBezTo>
                <a:cubicBezTo>
                  <a:pt x="261876" y="264826"/>
                  <a:pt x="283819" y="413206"/>
                  <a:pt x="251883" y="554636"/>
                </a:cubicBezTo>
                <a:cubicBezTo>
                  <a:pt x="244922" y="585462"/>
                  <a:pt x="191922" y="574623"/>
                  <a:pt x="161942" y="584616"/>
                </a:cubicBezTo>
                <a:lnTo>
                  <a:pt x="116972" y="599606"/>
                </a:lnTo>
                <a:cubicBezTo>
                  <a:pt x="91988" y="594609"/>
                  <a:pt x="46579" y="609683"/>
                  <a:pt x="42021" y="584616"/>
                </a:cubicBezTo>
                <a:cubicBezTo>
                  <a:pt x="-13750" y="277878"/>
                  <a:pt x="-31892" y="299457"/>
                  <a:pt x="101981" y="254833"/>
                </a:cubicBezTo>
                <a:cubicBezTo>
                  <a:pt x="86991" y="249836"/>
                  <a:pt x="64077" y="253975"/>
                  <a:pt x="57011" y="239842"/>
                </a:cubicBezTo>
                <a:cubicBezTo>
                  <a:pt x="34169" y="194158"/>
                  <a:pt x="99840" y="185592"/>
                  <a:pt x="116972" y="179882"/>
                </a:cubicBezTo>
                <a:cubicBezTo>
                  <a:pt x="79925" y="142835"/>
                  <a:pt x="101124" y="149901"/>
                  <a:pt x="57011" y="14990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617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9CC3F1-437A-E703-C92C-DF85BBD4D654}"/>
              </a:ext>
            </a:extLst>
          </p:cNvPr>
          <p:cNvSpPr txBox="1"/>
          <p:nvPr/>
        </p:nvSpPr>
        <p:spPr>
          <a:xfrm>
            <a:off x="638882" y="3577456"/>
            <a:ext cx="10909640" cy="168781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Arial Nova Cond Light" panose="020B0306020202020204" pitchFamily="34" charset="0"/>
                <a:ea typeface="+mj-ea"/>
                <a:cs typeface="+mj-cs"/>
              </a:rPr>
              <a:t>Remember, this does not happen in steps, this is just for learning purposes,  </a:t>
            </a:r>
          </a:p>
        </p:txBody>
      </p:sp>
      <p:pic>
        <p:nvPicPr>
          <p:cNvPr id="3" name="Content Placeholder 4">
            <a:extLst>
              <a:ext uri="{FF2B5EF4-FFF2-40B4-BE49-F238E27FC236}">
                <a16:creationId xmlns:a16="http://schemas.microsoft.com/office/drawing/2014/main" id="{9BC08A31-5AC2-9058-1174-C93925526F4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4601980" y="591670"/>
            <a:ext cx="2818151" cy="3425694"/>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876885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A470-3AD4-E103-5000-A0BA4FEB3AE2}"/>
              </a:ext>
            </a:extLst>
          </p:cNvPr>
          <p:cNvSpPr>
            <a:spLocks noGrp="1"/>
          </p:cNvSpPr>
          <p:nvPr>
            <p:ph type="title"/>
          </p:nvPr>
        </p:nvSpPr>
        <p:spPr/>
        <p:txBody>
          <a:bodyPr/>
          <a:lstStyle/>
          <a:p>
            <a:r>
              <a:rPr lang="en-GB" dirty="0">
                <a:latin typeface="Arial Nova Light" panose="020B0304020202020204" pitchFamily="34" charset="0"/>
              </a:rPr>
              <a:t>                  </a:t>
            </a:r>
            <a:r>
              <a:rPr lang="en-GB" dirty="0">
                <a:solidFill>
                  <a:srgbClr val="FF0000"/>
                </a:solidFill>
                <a:latin typeface="Arial Nova Light" panose="020B0304020202020204" pitchFamily="34" charset="0"/>
              </a:rPr>
              <a:t>Quickfire round!</a:t>
            </a:r>
          </a:p>
        </p:txBody>
      </p:sp>
      <p:sp>
        <p:nvSpPr>
          <p:cNvPr id="3" name="Content Placeholder 2">
            <a:extLst>
              <a:ext uri="{FF2B5EF4-FFF2-40B4-BE49-F238E27FC236}">
                <a16:creationId xmlns:a16="http://schemas.microsoft.com/office/drawing/2014/main" id="{D2F7448E-4638-3F06-ED9F-8169C566755E}"/>
              </a:ext>
            </a:extLst>
          </p:cNvPr>
          <p:cNvSpPr>
            <a:spLocks noGrp="1"/>
          </p:cNvSpPr>
          <p:nvPr>
            <p:ph idx="1"/>
          </p:nvPr>
        </p:nvSpPr>
        <p:spPr/>
        <p:txBody>
          <a:bodyPr>
            <a:normAutofit/>
          </a:bodyPr>
          <a:lstStyle/>
          <a:p>
            <a:pPr>
              <a:lnSpc>
                <a:spcPct val="150000"/>
              </a:lnSpc>
            </a:pPr>
            <a:r>
              <a:rPr lang="en-GB" sz="2400" dirty="0">
                <a:solidFill>
                  <a:srgbClr val="00B0F0"/>
                </a:solidFill>
                <a:latin typeface="Arial Nova Light" panose="020B0304020202020204" pitchFamily="34" charset="0"/>
              </a:rPr>
              <a:t>Deoxygenated blood </a:t>
            </a:r>
            <a:r>
              <a:rPr lang="en-GB" sz="2400" dirty="0">
                <a:latin typeface="Arial Nova Light" panose="020B0304020202020204" pitchFamily="34" charset="0"/>
              </a:rPr>
              <a:t>enters through the s……..and </a:t>
            </a:r>
            <a:r>
              <a:rPr lang="en-GB" sz="2400" dirty="0" err="1">
                <a:latin typeface="Arial Nova Light" panose="020B0304020202020204" pitchFamily="34" charset="0"/>
              </a:rPr>
              <a:t>i</a:t>
            </a:r>
            <a:r>
              <a:rPr lang="en-GB" sz="2400" dirty="0">
                <a:latin typeface="Arial Nova Light" panose="020B0304020202020204" pitchFamily="34" charset="0"/>
              </a:rPr>
              <a:t>…….... v… c…….</a:t>
            </a:r>
          </a:p>
          <a:p>
            <a:pPr>
              <a:lnSpc>
                <a:spcPct val="150000"/>
              </a:lnSpc>
            </a:pPr>
            <a:r>
              <a:rPr lang="en-GB" sz="2400" dirty="0">
                <a:latin typeface="Arial Nova Light" panose="020B0304020202020204" pitchFamily="34" charset="0"/>
              </a:rPr>
              <a:t>Into the right a…… down into the right v……..</a:t>
            </a:r>
          </a:p>
          <a:p>
            <a:pPr>
              <a:lnSpc>
                <a:spcPct val="150000"/>
              </a:lnSpc>
            </a:pPr>
            <a:r>
              <a:rPr lang="en-GB" sz="2400" dirty="0">
                <a:latin typeface="Arial Nova Light" panose="020B0304020202020204" pitchFamily="34" charset="0"/>
              </a:rPr>
              <a:t>Through the </a:t>
            </a:r>
            <a:r>
              <a:rPr lang="en-GB" sz="2400" dirty="0">
                <a:solidFill>
                  <a:srgbClr val="00B0F0"/>
                </a:solidFill>
                <a:latin typeface="Arial Nova Light" panose="020B0304020202020204" pitchFamily="34" charset="0"/>
              </a:rPr>
              <a:t>p</a:t>
            </a:r>
            <a:r>
              <a:rPr lang="en-GB" sz="2400" dirty="0">
                <a:latin typeface="Arial Nova Light" panose="020B0304020202020204" pitchFamily="34" charset="0"/>
              </a:rPr>
              <a:t>…..</a:t>
            </a:r>
            <a:r>
              <a:rPr lang="en-GB" sz="2400" dirty="0">
                <a:solidFill>
                  <a:srgbClr val="00B0F0"/>
                </a:solidFill>
                <a:latin typeface="Arial Nova Light" panose="020B0304020202020204" pitchFamily="34" charset="0"/>
              </a:rPr>
              <a:t>a</a:t>
            </a:r>
            <a:r>
              <a:rPr lang="en-GB" sz="2400" dirty="0">
                <a:latin typeface="Arial Nova Light" panose="020B0304020202020204" pitchFamily="34" charset="0"/>
              </a:rPr>
              <a:t>…….. Into the lungs </a:t>
            </a:r>
          </a:p>
          <a:p>
            <a:pPr>
              <a:lnSpc>
                <a:spcPct val="150000"/>
              </a:lnSpc>
            </a:pPr>
            <a:r>
              <a:rPr lang="en-GB" sz="2400" dirty="0">
                <a:solidFill>
                  <a:srgbClr val="FF0000"/>
                </a:solidFill>
                <a:latin typeface="Arial Nova Light" panose="020B0304020202020204" pitchFamily="34" charset="0"/>
              </a:rPr>
              <a:t>Oxygenated blood </a:t>
            </a:r>
            <a:r>
              <a:rPr lang="en-GB" sz="2400" dirty="0">
                <a:latin typeface="Arial Nova Light" panose="020B0304020202020204" pitchFamily="34" charset="0"/>
              </a:rPr>
              <a:t>then re-enters through the </a:t>
            </a:r>
            <a:r>
              <a:rPr lang="en-GB" sz="2400" dirty="0">
                <a:solidFill>
                  <a:srgbClr val="FF0000"/>
                </a:solidFill>
                <a:latin typeface="Arial Nova Light" panose="020B0304020202020204" pitchFamily="34" charset="0"/>
              </a:rPr>
              <a:t>p</a:t>
            </a:r>
            <a:r>
              <a:rPr lang="en-GB" sz="2400" dirty="0">
                <a:latin typeface="Arial Nova Light" panose="020B0304020202020204" pitchFamily="34" charset="0"/>
              </a:rPr>
              <a:t>…….. </a:t>
            </a:r>
            <a:r>
              <a:rPr lang="en-GB" sz="2400" dirty="0">
                <a:solidFill>
                  <a:srgbClr val="FF0000"/>
                </a:solidFill>
                <a:latin typeface="Arial Nova Light" panose="020B0304020202020204" pitchFamily="34" charset="0"/>
              </a:rPr>
              <a:t>v</a:t>
            </a:r>
            <a:r>
              <a:rPr lang="en-GB" sz="2400" dirty="0">
                <a:latin typeface="Arial Nova Light" panose="020B0304020202020204" pitchFamily="34" charset="0"/>
              </a:rPr>
              <a:t>…..</a:t>
            </a:r>
          </a:p>
          <a:p>
            <a:pPr>
              <a:lnSpc>
                <a:spcPct val="150000"/>
              </a:lnSpc>
            </a:pPr>
            <a:r>
              <a:rPr lang="en-GB" sz="2400" dirty="0">
                <a:latin typeface="Arial Nova Light" panose="020B0304020202020204" pitchFamily="34" charset="0"/>
              </a:rPr>
              <a:t>Into the left a…….. Down into the left v……….</a:t>
            </a:r>
          </a:p>
          <a:p>
            <a:pPr>
              <a:lnSpc>
                <a:spcPct val="150000"/>
              </a:lnSpc>
            </a:pPr>
            <a:r>
              <a:rPr lang="en-GB" sz="2400" dirty="0">
                <a:latin typeface="Arial Nova Light" panose="020B0304020202020204" pitchFamily="34" charset="0"/>
              </a:rPr>
              <a:t>Then pushed through and out of the </a:t>
            </a:r>
            <a:r>
              <a:rPr lang="en-GB" sz="2400" b="1" dirty="0">
                <a:solidFill>
                  <a:srgbClr val="C00000"/>
                </a:solidFill>
                <a:latin typeface="Arial Nova Light" panose="020B0304020202020204" pitchFamily="34" charset="0"/>
              </a:rPr>
              <a:t>a</a:t>
            </a:r>
            <a:r>
              <a:rPr lang="en-GB" sz="2400" dirty="0">
                <a:latin typeface="Arial Nova Light" panose="020B0304020202020204" pitchFamily="34" charset="0"/>
              </a:rPr>
              <a:t>…….. To the rest of the body </a:t>
            </a:r>
          </a:p>
        </p:txBody>
      </p:sp>
    </p:spTree>
    <p:extLst>
      <p:ext uri="{BB962C8B-B14F-4D97-AF65-F5344CB8AC3E}">
        <p14:creationId xmlns:p14="http://schemas.microsoft.com/office/powerpoint/2010/main" val="1319137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AF06-1750-9F50-B07F-EA8033F4402D}"/>
              </a:ext>
            </a:extLst>
          </p:cNvPr>
          <p:cNvSpPr>
            <a:spLocks noGrp="1"/>
          </p:cNvSpPr>
          <p:nvPr>
            <p:ph type="title"/>
          </p:nvPr>
        </p:nvSpPr>
        <p:spPr/>
        <p:txBody>
          <a:bodyPr/>
          <a:lstStyle/>
          <a:p>
            <a:r>
              <a:rPr lang="en-GB" dirty="0">
                <a:latin typeface="Arial Nova Cond Light" panose="020B0306020202020204" pitchFamily="34" charset="0"/>
              </a:rPr>
              <a:t>                           Answers </a:t>
            </a:r>
          </a:p>
        </p:txBody>
      </p:sp>
      <p:sp>
        <p:nvSpPr>
          <p:cNvPr id="3" name="Content Placeholder 2">
            <a:extLst>
              <a:ext uri="{FF2B5EF4-FFF2-40B4-BE49-F238E27FC236}">
                <a16:creationId xmlns:a16="http://schemas.microsoft.com/office/drawing/2014/main" id="{2AD77659-9E59-BF84-A91F-F5B2E1707C69}"/>
              </a:ext>
            </a:extLst>
          </p:cNvPr>
          <p:cNvSpPr>
            <a:spLocks noGrp="1"/>
          </p:cNvSpPr>
          <p:nvPr>
            <p:ph idx="1"/>
          </p:nvPr>
        </p:nvSpPr>
        <p:spPr/>
        <p:txBody>
          <a:bodyPr>
            <a:normAutofit fontScale="92500" lnSpcReduction="10000"/>
          </a:bodyPr>
          <a:lstStyle/>
          <a:p>
            <a:pPr>
              <a:lnSpc>
                <a:spcPct val="150000"/>
              </a:lnSpc>
              <a:buFont typeface="Wingdings" panose="05000000000000000000" pitchFamily="2" charset="2"/>
              <a:buChar char="ü"/>
            </a:pPr>
            <a:r>
              <a:rPr lang="en-GB" sz="2800" dirty="0">
                <a:solidFill>
                  <a:srgbClr val="00B0F0"/>
                </a:solidFill>
                <a:latin typeface="Arial Nova Light" panose="020B0304020202020204" pitchFamily="34" charset="0"/>
              </a:rPr>
              <a:t>Deoxygenated blood </a:t>
            </a:r>
            <a:r>
              <a:rPr lang="en-GB" sz="2800" dirty="0">
                <a:latin typeface="Arial Nova Light" panose="020B0304020202020204" pitchFamily="34" charset="0"/>
              </a:rPr>
              <a:t>enters through the </a:t>
            </a:r>
            <a:r>
              <a:rPr lang="en-GB" sz="2800" dirty="0">
                <a:solidFill>
                  <a:srgbClr val="00B050"/>
                </a:solidFill>
                <a:latin typeface="Arial Nova Light" panose="020B0304020202020204" pitchFamily="34" charset="0"/>
              </a:rPr>
              <a:t>superior and inferior </a:t>
            </a:r>
            <a:r>
              <a:rPr lang="en-GB" dirty="0">
                <a:solidFill>
                  <a:srgbClr val="00B050"/>
                </a:solidFill>
                <a:latin typeface="Arial Nova Light" panose="020B0304020202020204" pitchFamily="34" charset="0"/>
              </a:rPr>
              <a:t>vena cava</a:t>
            </a:r>
            <a:endParaRPr lang="en-GB" sz="2800" dirty="0">
              <a:solidFill>
                <a:srgbClr val="00B050"/>
              </a:solidFill>
              <a:latin typeface="Arial Nova Light" panose="020B0304020202020204" pitchFamily="34" charset="0"/>
            </a:endParaRPr>
          </a:p>
          <a:p>
            <a:pPr>
              <a:lnSpc>
                <a:spcPct val="150000"/>
              </a:lnSpc>
              <a:buFont typeface="Wingdings" panose="05000000000000000000" pitchFamily="2" charset="2"/>
              <a:buChar char="ü"/>
            </a:pPr>
            <a:r>
              <a:rPr lang="en-GB" sz="2800" dirty="0">
                <a:latin typeface="Arial Nova Light" panose="020B0304020202020204" pitchFamily="34" charset="0"/>
              </a:rPr>
              <a:t>Into the right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down into the right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Through the </a:t>
            </a:r>
            <a:r>
              <a:rPr lang="en-GB" dirty="0">
                <a:solidFill>
                  <a:srgbClr val="00B050"/>
                </a:solidFill>
                <a:latin typeface="Arial Nova Light" panose="020B0304020202020204" pitchFamily="34" charset="0"/>
              </a:rPr>
              <a:t>pulmonary </a:t>
            </a:r>
            <a:r>
              <a:rPr lang="en-GB" sz="2800" dirty="0">
                <a:solidFill>
                  <a:srgbClr val="00B050"/>
                </a:solidFill>
                <a:latin typeface="Arial Nova Light" panose="020B0304020202020204" pitchFamily="34" charset="0"/>
              </a:rPr>
              <a:t>a</a:t>
            </a:r>
            <a:r>
              <a:rPr lang="en-GB" dirty="0">
                <a:solidFill>
                  <a:srgbClr val="00B050"/>
                </a:solidFill>
                <a:latin typeface="Arial Nova Light" panose="020B0304020202020204" pitchFamily="34" charset="0"/>
              </a:rPr>
              <a:t>rtery </a:t>
            </a:r>
            <a:r>
              <a:rPr lang="en-GB" sz="2800" dirty="0">
                <a:solidFill>
                  <a:srgbClr val="00B050"/>
                </a:solidFill>
                <a:latin typeface="Arial Nova Light" panose="020B0304020202020204" pitchFamily="34" charset="0"/>
              </a:rPr>
              <a:t> </a:t>
            </a:r>
            <a:r>
              <a:rPr lang="en-GB" sz="2800" dirty="0">
                <a:latin typeface="Arial Nova Light" panose="020B0304020202020204" pitchFamily="34" charset="0"/>
              </a:rPr>
              <a:t>Into the lungs </a:t>
            </a:r>
          </a:p>
          <a:p>
            <a:pPr>
              <a:lnSpc>
                <a:spcPct val="150000"/>
              </a:lnSpc>
              <a:buFont typeface="Wingdings" panose="05000000000000000000" pitchFamily="2" charset="2"/>
              <a:buChar char="ü"/>
            </a:pPr>
            <a:r>
              <a:rPr lang="en-GB" sz="2800" dirty="0">
                <a:solidFill>
                  <a:srgbClr val="FF0000"/>
                </a:solidFill>
                <a:latin typeface="Arial Nova Light" panose="020B0304020202020204" pitchFamily="34" charset="0"/>
              </a:rPr>
              <a:t>Oxygenated blood </a:t>
            </a:r>
            <a:r>
              <a:rPr lang="en-GB" sz="2800" dirty="0">
                <a:latin typeface="Arial Nova Light" panose="020B0304020202020204" pitchFamily="34" charset="0"/>
              </a:rPr>
              <a:t>then re-enters through the </a:t>
            </a:r>
            <a:r>
              <a:rPr lang="en-GB" sz="2800" dirty="0">
                <a:solidFill>
                  <a:srgbClr val="00B050"/>
                </a:solidFill>
                <a:latin typeface="Arial Nova Light" panose="020B0304020202020204" pitchFamily="34" charset="0"/>
              </a:rPr>
              <a:t>pulmonary vein</a:t>
            </a:r>
          </a:p>
          <a:p>
            <a:pPr>
              <a:lnSpc>
                <a:spcPct val="150000"/>
              </a:lnSpc>
              <a:buFont typeface="Wingdings" panose="05000000000000000000" pitchFamily="2" charset="2"/>
              <a:buChar char="ü"/>
            </a:pPr>
            <a:r>
              <a:rPr lang="en-GB" sz="2800" dirty="0">
                <a:latin typeface="Arial Nova Light" panose="020B0304020202020204" pitchFamily="34" charset="0"/>
              </a:rPr>
              <a:t>Into the left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a:t>
            </a:r>
            <a:r>
              <a:rPr lang="en-GB" dirty="0">
                <a:latin typeface="Arial Nova Light" panose="020B0304020202020204" pitchFamily="34" charset="0"/>
              </a:rPr>
              <a:t>d</a:t>
            </a:r>
            <a:r>
              <a:rPr lang="en-GB" sz="2800" dirty="0">
                <a:latin typeface="Arial Nova Light" panose="020B0304020202020204" pitchFamily="34" charset="0"/>
              </a:rPr>
              <a:t>own into the left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Then pushed through and out of the </a:t>
            </a:r>
            <a:r>
              <a:rPr lang="en-GB" sz="2800" b="1" dirty="0">
                <a:solidFill>
                  <a:srgbClr val="C00000"/>
                </a:solidFill>
                <a:latin typeface="Arial Nova Light" panose="020B0304020202020204" pitchFamily="34" charset="0"/>
              </a:rPr>
              <a:t>aorta</a:t>
            </a:r>
            <a:r>
              <a:rPr lang="en-GB" b="1" dirty="0">
                <a:solidFill>
                  <a:srgbClr val="C00000"/>
                </a:solidFill>
                <a:latin typeface="Arial Nova Light" panose="020B0304020202020204" pitchFamily="34" charset="0"/>
              </a:rPr>
              <a:t> </a:t>
            </a:r>
            <a:r>
              <a:rPr lang="en-GB" b="1" dirty="0">
                <a:latin typeface="Arial Nova Light" panose="020B0304020202020204" pitchFamily="34" charset="0"/>
              </a:rPr>
              <a:t>t</a:t>
            </a:r>
            <a:r>
              <a:rPr lang="en-GB" sz="2800" dirty="0">
                <a:latin typeface="Arial Nova Light" panose="020B0304020202020204" pitchFamily="34" charset="0"/>
              </a:rPr>
              <a:t>o the rest of the body </a:t>
            </a:r>
          </a:p>
          <a:p>
            <a:endParaRPr lang="en-GB" dirty="0"/>
          </a:p>
        </p:txBody>
      </p:sp>
      <p:pic>
        <p:nvPicPr>
          <p:cNvPr id="4" name="Picture 3" descr="A picture containing logo&#10;&#10;Description automatically generated">
            <a:extLst>
              <a:ext uri="{FF2B5EF4-FFF2-40B4-BE49-F238E27FC236}">
                <a16:creationId xmlns:a16="http://schemas.microsoft.com/office/drawing/2014/main" id="{C1172CA0-BB25-3D1A-A4B8-ED33B44F08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05184" y="4055364"/>
            <a:ext cx="1933232" cy="1351249"/>
          </a:xfrm>
          <a:prstGeom prst="rect">
            <a:avLst/>
          </a:prstGeom>
        </p:spPr>
      </p:pic>
    </p:spTree>
    <p:extLst>
      <p:ext uri="{BB962C8B-B14F-4D97-AF65-F5344CB8AC3E}">
        <p14:creationId xmlns:p14="http://schemas.microsoft.com/office/powerpoint/2010/main" val="1585376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14" name="Rectangle 13">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solidFill>
                  <a:schemeClr val="bg1"/>
                </a:solidFill>
              </a:rPr>
              <a:t>Breaktime – 15 minutes </a:t>
            </a:r>
          </a:p>
        </p:txBody>
      </p:sp>
      <p:sp>
        <p:nvSpPr>
          <p:cNvPr id="16"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7118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839AA-4C95-48F5-9B78-594CFB2BAAD9}"/>
              </a:ext>
            </a:extLst>
          </p:cNvPr>
          <p:cNvSpPr>
            <a:spLocks noGrp="1"/>
          </p:cNvSpPr>
          <p:nvPr>
            <p:ph type="title"/>
          </p:nvPr>
        </p:nvSpPr>
        <p:spPr/>
        <p:txBody>
          <a:bodyPr/>
          <a:lstStyle/>
          <a:p>
            <a:r>
              <a:rPr lang="en-GB" dirty="0"/>
              <a:t>Electricity system and valves </a:t>
            </a:r>
          </a:p>
        </p:txBody>
      </p:sp>
      <p:sp>
        <p:nvSpPr>
          <p:cNvPr id="3" name="Content Placeholder 2">
            <a:extLst>
              <a:ext uri="{FF2B5EF4-FFF2-40B4-BE49-F238E27FC236}">
                <a16:creationId xmlns:a16="http://schemas.microsoft.com/office/drawing/2014/main" id="{9D367849-EDDE-4977-B020-FE5FC8237C50}"/>
              </a:ext>
            </a:extLst>
          </p:cNvPr>
          <p:cNvSpPr>
            <a:spLocks noGrp="1"/>
          </p:cNvSpPr>
          <p:nvPr>
            <p:ph idx="1"/>
          </p:nvPr>
        </p:nvSpPr>
        <p:spPr/>
        <p:txBody>
          <a:bodyPr>
            <a:normAutofit fontScale="92500" lnSpcReduction="10000"/>
          </a:bodyPr>
          <a:lstStyle/>
          <a:p>
            <a:r>
              <a:rPr lang="en-GB" sz="2400" dirty="0">
                <a:latin typeface="Arial Nova Light" panose="020B0304020202020204" pitchFamily="34" charset="0"/>
              </a:rPr>
              <a:t>So we now know the route the blood in the heart will take-</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Right Atrium- right </a:t>
            </a:r>
            <a:r>
              <a:rPr lang="en-GB" sz="2400" dirty="0" err="1">
                <a:latin typeface="Arial Nova Light" panose="020B0304020202020204" pitchFamily="34" charset="0"/>
              </a:rPr>
              <a:t>ventrical</a:t>
            </a:r>
            <a:r>
              <a:rPr lang="en-GB" sz="2400" dirty="0">
                <a:latin typeface="Arial Nova Light" panose="020B0304020202020204" pitchFamily="34" charset="0"/>
              </a:rPr>
              <a:t> -out to the lungs </a:t>
            </a:r>
          </a:p>
          <a:p>
            <a:r>
              <a:rPr lang="en-GB" sz="2400" b="1" dirty="0">
                <a:latin typeface="Arial Nova Light" panose="020B0304020202020204" pitchFamily="34" charset="0"/>
              </a:rPr>
              <a:t>Then..</a:t>
            </a:r>
          </a:p>
          <a:p>
            <a:r>
              <a:rPr lang="en-GB" sz="2400" dirty="0">
                <a:latin typeface="Arial Nova Light" panose="020B0304020202020204" pitchFamily="34" charset="0"/>
              </a:rPr>
              <a:t>Left atrium -left ventricle -out to the body through the aorta  </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But it needs help to force the blood flow</a:t>
            </a:r>
          </a:p>
          <a:p>
            <a:endParaRPr lang="en-GB" sz="2400" dirty="0">
              <a:latin typeface="Arial Nova Light" panose="020B0304020202020204" pitchFamily="34" charset="0"/>
            </a:endParaRPr>
          </a:p>
          <a:p>
            <a:pPr marL="0" indent="0">
              <a:buNone/>
            </a:pPr>
            <a:r>
              <a:rPr lang="en-GB" sz="2400" dirty="0">
                <a:latin typeface="Arial Nova Light" panose="020B0304020202020204" pitchFamily="34" charset="0"/>
              </a:rPr>
              <a:t>                           lets look at valves …</a:t>
            </a:r>
            <a:r>
              <a:rPr lang="en-GB" sz="2400" b="1" dirty="0">
                <a:latin typeface="Arial Nova Light" panose="020B0304020202020204" pitchFamily="34" charset="0"/>
              </a:rPr>
              <a:t> </a:t>
            </a:r>
          </a:p>
          <a:p>
            <a:endParaRPr lang="en-GB" dirty="0"/>
          </a:p>
        </p:txBody>
      </p:sp>
      <p:sp>
        <p:nvSpPr>
          <p:cNvPr id="4" name="Lightning Bolt 3">
            <a:extLst>
              <a:ext uri="{FF2B5EF4-FFF2-40B4-BE49-F238E27FC236}">
                <a16:creationId xmlns:a16="http://schemas.microsoft.com/office/drawing/2014/main" id="{4755F3A1-F3A7-42C9-A0D7-9BB602E04ECC}"/>
              </a:ext>
            </a:extLst>
          </p:cNvPr>
          <p:cNvSpPr/>
          <p:nvPr/>
        </p:nvSpPr>
        <p:spPr>
          <a:xfrm>
            <a:off x="7804612" y="2507446"/>
            <a:ext cx="1030458" cy="193313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a:extLst>
              <a:ext uri="{FF2B5EF4-FFF2-40B4-BE49-F238E27FC236}">
                <a16:creationId xmlns:a16="http://schemas.microsoft.com/office/drawing/2014/main" id="{1ABBB37B-C0E2-4593-9552-8499ED0A0721}"/>
              </a:ext>
            </a:extLst>
          </p:cNvPr>
          <p:cNvSpPr/>
          <p:nvPr/>
        </p:nvSpPr>
        <p:spPr>
          <a:xfrm rot="21204690" flipH="1">
            <a:off x="8354554" y="2636304"/>
            <a:ext cx="2449304" cy="3530131"/>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4180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FAF8F-8C67-4F41-803A-92DBFC6ACAF5}"/>
              </a:ext>
            </a:extLst>
          </p:cNvPr>
          <p:cNvSpPr>
            <a:spLocks noGrp="1"/>
          </p:cNvSpPr>
          <p:nvPr>
            <p:ph type="title"/>
          </p:nvPr>
        </p:nvSpPr>
        <p:spPr/>
        <p:txBody>
          <a:bodyPr>
            <a:normAutofit/>
          </a:bodyPr>
          <a:lstStyle/>
          <a:p>
            <a:r>
              <a:rPr lang="en-GB" dirty="0">
                <a:latin typeface="Arial Nova Cond Light" panose="020B0306020202020204" pitchFamily="34" charset="0"/>
              </a:rPr>
              <a:t>    The heart has 4 Valves- </a:t>
            </a:r>
            <a:r>
              <a:rPr lang="en-GB" sz="3600" i="1" dirty="0">
                <a:latin typeface="Arial Nova Cond Light" panose="020B0306020202020204" pitchFamily="34" charset="0"/>
              </a:rPr>
              <a:t>add these to your image</a:t>
            </a:r>
          </a:p>
        </p:txBody>
      </p:sp>
      <p:sp>
        <p:nvSpPr>
          <p:cNvPr id="3" name="Content Placeholder 2">
            <a:extLst>
              <a:ext uri="{FF2B5EF4-FFF2-40B4-BE49-F238E27FC236}">
                <a16:creationId xmlns:a16="http://schemas.microsoft.com/office/drawing/2014/main" id="{4A45421A-9CC1-4B61-9FE8-95EDFD1E012C}"/>
              </a:ext>
            </a:extLst>
          </p:cNvPr>
          <p:cNvSpPr>
            <a:spLocks noGrp="1"/>
          </p:cNvSpPr>
          <p:nvPr>
            <p:ph idx="1"/>
          </p:nvPr>
        </p:nvSpPr>
        <p:spPr/>
        <p:txBody>
          <a:bodyPr/>
          <a:lstStyle/>
          <a:p>
            <a:r>
              <a:rPr lang="en-GB" dirty="0">
                <a:latin typeface="Abadi" panose="020B0604020104020204" pitchFamily="34" charset="0"/>
              </a:rPr>
              <a:t>Toilet Paper My! ..Ankle? </a:t>
            </a:r>
          </a:p>
        </p:txBody>
      </p:sp>
      <p:sp>
        <p:nvSpPr>
          <p:cNvPr id="4" name="Cylinder 3">
            <a:extLst>
              <a:ext uri="{FF2B5EF4-FFF2-40B4-BE49-F238E27FC236}">
                <a16:creationId xmlns:a16="http://schemas.microsoft.com/office/drawing/2014/main" id="{B6B218D0-5CC1-4E0E-B65F-8BDF554B228E}"/>
              </a:ext>
            </a:extLst>
          </p:cNvPr>
          <p:cNvSpPr/>
          <p:nvPr/>
        </p:nvSpPr>
        <p:spPr>
          <a:xfrm>
            <a:off x="5427785" y="2382012"/>
            <a:ext cx="1254369" cy="1673352"/>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9101C8C-D10C-42B3-826E-A3F0F3EEAD77}"/>
              </a:ext>
            </a:extLst>
          </p:cNvPr>
          <p:cNvSpPr/>
          <p:nvPr/>
        </p:nvSpPr>
        <p:spPr>
          <a:xfrm>
            <a:off x="5935394" y="3329354"/>
            <a:ext cx="321212" cy="439435"/>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Wave 6">
            <a:extLst>
              <a:ext uri="{FF2B5EF4-FFF2-40B4-BE49-F238E27FC236}">
                <a16:creationId xmlns:a16="http://schemas.microsoft.com/office/drawing/2014/main" id="{A28A1650-E436-4979-9DF5-42C9207F3346}"/>
              </a:ext>
            </a:extLst>
          </p:cNvPr>
          <p:cNvSpPr/>
          <p:nvPr/>
        </p:nvSpPr>
        <p:spPr>
          <a:xfrm>
            <a:off x="6682154" y="2473569"/>
            <a:ext cx="1934308" cy="1532675"/>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ircle: Hollow 7">
            <a:extLst>
              <a:ext uri="{FF2B5EF4-FFF2-40B4-BE49-F238E27FC236}">
                <a16:creationId xmlns:a16="http://schemas.microsoft.com/office/drawing/2014/main" id="{D80FD86B-2EE6-470F-9159-05A9E5758977}"/>
              </a:ext>
            </a:extLst>
          </p:cNvPr>
          <p:cNvSpPr/>
          <p:nvPr/>
        </p:nvSpPr>
        <p:spPr>
          <a:xfrm>
            <a:off x="5764239" y="2872154"/>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ircle: Hollow 8">
            <a:extLst>
              <a:ext uri="{FF2B5EF4-FFF2-40B4-BE49-F238E27FC236}">
                <a16:creationId xmlns:a16="http://schemas.microsoft.com/office/drawing/2014/main" id="{A3528447-56FA-4230-A42B-3240B27E5D9F}"/>
              </a:ext>
            </a:extLst>
          </p:cNvPr>
          <p:cNvSpPr/>
          <p:nvPr/>
        </p:nvSpPr>
        <p:spPr>
          <a:xfrm>
            <a:off x="6148754" y="2886870"/>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Wave 9">
            <a:extLst>
              <a:ext uri="{FF2B5EF4-FFF2-40B4-BE49-F238E27FC236}">
                <a16:creationId xmlns:a16="http://schemas.microsoft.com/office/drawing/2014/main" id="{AA94B494-D8C1-4A7C-A0A5-C1781B20BDAB}"/>
              </a:ext>
            </a:extLst>
          </p:cNvPr>
          <p:cNvSpPr/>
          <p:nvPr/>
        </p:nvSpPr>
        <p:spPr>
          <a:xfrm>
            <a:off x="698108" y="3276189"/>
            <a:ext cx="2795369" cy="126931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Wave 10">
            <a:extLst>
              <a:ext uri="{FF2B5EF4-FFF2-40B4-BE49-F238E27FC236}">
                <a16:creationId xmlns:a16="http://schemas.microsoft.com/office/drawing/2014/main" id="{C43134D5-AF2F-494F-9624-39536CE4EA67}"/>
              </a:ext>
            </a:extLst>
          </p:cNvPr>
          <p:cNvSpPr/>
          <p:nvPr/>
        </p:nvSpPr>
        <p:spPr>
          <a:xfrm>
            <a:off x="8668046" y="4220308"/>
            <a:ext cx="2685753" cy="151063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Wave 11">
            <a:extLst>
              <a:ext uri="{FF2B5EF4-FFF2-40B4-BE49-F238E27FC236}">
                <a16:creationId xmlns:a16="http://schemas.microsoft.com/office/drawing/2014/main" id="{638CF37B-6CBD-4CB0-99BE-B1511BD21AFA}"/>
              </a:ext>
            </a:extLst>
          </p:cNvPr>
          <p:cNvSpPr/>
          <p:nvPr/>
        </p:nvSpPr>
        <p:spPr>
          <a:xfrm>
            <a:off x="1863969" y="5449883"/>
            <a:ext cx="2525156" cy="1042992"/>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Wave 12">
            <a:extLst>
              <a:ext uri="{FF2B5EF4-FFF2-40B4-BE49-F238E27FC236}">
                <a16:creationId xmlns:a16="http://schemas.microsoft.com/office/drawing/2014/main" id="{DBE92694-D1EB-4180-8EC0-A5990CA52203}"/>
              </a:ext>
            </a:extLst>
          </p:cNvPr>
          <p:cNvSpPr/>
          <p:nvPr/>
        </p:nvSpPr>
        <p:spPr>
          <a:xfrm>
            <a:off x="4949485" y="4545506"/>
            <a:ext cx="2685752" cy="118543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FFEED88-5DBE-4140-968A-0D25CD8B7DE5}"/>
              </a:ext>
            </a:extLst>
          </p:cNvPr>
          <p:cNvSpPr txBox="1"/>
          <p:nvPr/>
        </p:nvSpPr>
        <p:spPr>
          <a:xfrm flipH="1">
            <a:off x="1019907" y="3745827"/>
            <a:ext cx="2262553"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T</a:t>
            </a:r>
            <a:r>
              <a:rPr lang="en-GB" sz="2400" dirty="0">
                <a:latin typeface="Abadi" panose="020B0604020104020204" pitchFamily="34" charset="0"/>
              </a:rPr>
              <a:t>ricuspid valve </a:t>
            </a:r>
          </a:p>
        </p:txBody>
      </p:sp>
      <p:sp>
        <p:nvSpPr>
          <p:cNvPr id="15" name="TextBox 14">
            <a:extLst>
              <a:ext uri="{FF2B5EF4-FFF2-40B4-BE49-F238E27FC236}">
                <a16:creationId xmlns:a16="http://schemas.microsoft.com/office/drawing/2014/main" id="{6D9D9F8D-FB0A-4F75-9B92-46FDD76F17B5}"/>
              </a:ext>
            </a:extLst>
          </p:cNvPr>
          <p:cNvSpPr txBox="1"/>
          <p:nvPr/>
        </p:nvSpPr>
        <p:spPr>
          <a:xfrm>
            <a:off x="1956284" y="5730945"/>
            <a:ext cx="29231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P</a:t>
            </a:r>
            <a:r>
              <a:rPr lang="en-GB" sz="2400" dirty="0">
                <a:latin typeface="Abadi" panose="020B0604020104020204" pitchFamily="34" charset="0"/>
              </a:rPr>
              <a:t>ulmonary valve</a:t>
            </a:r>
          </a:p>
        </p:txBody>
      </p:sp>
      <p:sp>
        <p:nvSpPr>
          <p:cNvPr id="16" name="TextBox 15">
            <a:extLst>
              <a:ext uri="{FF2B5EF4-FFF2-40B4-BE49-F238E27FC236}">
                <a16:creationId xmlns:a16="http://schemas.microsoft.com/office/drawing/2014/main" id="{CA87B89D-9F41-4AB6-81F8-C4C6A7E37166}"/>
              </a:ext>
            </a:extLst>
          </p:cNvPr>
          <p:cNvSpPr txBox="1"/>
          <p:nvPr/>
        </p:nvSpPr>
        <p:spPr>
          <a:xfrm>
            <a:off x="5446545" y="4834538"/>
            <a:ext cx="17162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M</a:t>
            </a:r>
            <a:r>
              <a:rPr lang="en-GB" sz="2400" dirty="0">
                <a:latin typeface="Abadi" panose="020B0604020104020204" pitchFamily="34" charset="0"/>
              </a:rPr>
              <a:t>itral valve</a:t>
            </a:r>
          </a:p>
        </p:txBody>
      </p:sp>
      <p:sp>
        <p:nvSpPr>
          <p:cNvPr id="17" name="TextBox 16">
            <a:extLst>
              <a:ext uri="{FF2B5EF4-FFF2-40B4-BE49-F238E27FC236}">
                <a16:creationId xmlns:a16="http://schemas.microsoft.com/office/drawing/2014/main" id="{88BDD3D4-3243-4CAB-A11F-DD0CA2C42B98}"/>
              </a:ext>
            </a:extLst>
          </p:cNvPr>
          <p:cNvSpPr txBox="1"/>
          <p:nvPr/>
        </p:nvSpPr>
        <p:spPr>
          <a:xfrm>
            <a:off x="9060767" y="4603705"/>
            <a:ext cx="243312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A</a:t>
            </a:r>
            <a:r>
              <a:rPr lang="en-GB" sz="2400" dirty="0">
                <a:latin typeface="Abadi" panose="020B0604020104020204" pitchFamily="34" charset="0"/>
              </a:rPr>
              <a:t>ortic valve </a:t>
            </a:r>
          </a:p>
        </p:txBody>
      </p:sp>
      <p:sp>
        <p:nvSpPr>
          <p:cNvPr id="5" name="TextBox 4">
            <a:extLst>
              <a:ext uri="{FF2B5EF4-FFF2-40B4-BE49-F238E27FC236}">
                <a16:creationId xmlns:a16="http://schemas.microsoft.com/office/drawing/2014/main" id="{4E526C3D-200A-F465-70DD-C0600689BFC8}"/>
              </a:ext>
            </a:extLst>
          </p:cNvPr>
          <p:cNvSpPr txBox="1"/>
          <p:nvPr/>
        </p:nvSpPr>
        <p:spPr>
          <a:xfrm>
            <a:off x="4971754" y="5943600"/>
            <a:ext cx="6645815" cy="751616"/>
          </a:xfrm>
          <a:prstGeom prst="rect">
            <a:avLst/>
          </a:prstGeom>
          <a:noFill/>
        </p:spPr>
        <p:txBody>
          <a:bodyPr wrap="square" rtlCol="0">
            <a:spAutoFit/>
          </a:bodyPr>
          <a:lstStyle/>
          <a:p>
            <a:pPr>
              <a:lnSpc>
                <a:spcPct val="110000"/>
              </a:lnSpc>
              <a:spcAft>
                <a:spcPts val="600"/>
              </a:spcAft>
            </a:pPr>
            <a:r>
              <a:rPr lang="en-US" sz="1800" dirty="0">
                <a:latin typeface="Abadi" panose="020B0604020104020204" pitchFamily="34" charset="0"/>
              </a:rPr>
              <a:t>Valves play a significant role in the hearts function and </a:t>
            </a:r>
            <a:r>
              <a:rPr lang="en-US" sz="2000" b="1" i="1" dirty="0">
                <a:latin typeface="Abadi" panose="020B0604020104020204" pitchFamily="34" charset="0"/>
              </a:rPr>
              <a:t>prevent backflow of blood</a:t>
            </a:r>
          </a:p>
        </p:txBody>
      </p:sp>
    </p:spTree>
    <p:extLst>
      <p:ext uri="{BB962C8B-B14F-4D97-AF65-F5344CB8AC3E}">
        <p14:creationId xmlns:p14="http://schemas.microsoft.com/office/powerpoint/2010/main" val="34551469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BE717-7312-44B0-B87E-1B195BD5E08E}"/>
              </a:ext>
            </a:extLst>
          </p:cNvPr>
          <p:cNvSpPr txBox="1"/>
          <p:nvPr/>
        </p:nvSpPr>
        <p:spPr>
          <a:xfrm>
            <a:off x="2813538" y="621323"/>
            <a:ext cx="4771293" cy="646331"/>
          </a:xfrm>
          <a:prstGeom prst="rect">
            <a:avLst/>
          </a:prstGeom>
          <a:noFill/>
        </p:spPr>
        <p:txBody>
          <a:bodyPr wrap="square" rtlCol="0">
            <a:spAutoFit/>
          </a:bodyPr>
          <a:lstStyle/>
          <a:p>
            <a:pPr algn="l"/>
            <a:r>
              <a:rPr lang="en-GB" sz="3600" dirty="0">
                <a:latin typeface="Abadi" panose="020B0604020104020204" pitchFamily="34" charset="0"/>
              </a:rPr>
              <a:t>Locate valves</a:t>
            </a:r>
          </a:p>
        </p:txBody>
      </p:sp>
      <p:sp>
        <p:nvSpPr>
          <p:cNvPr id="3" name="TextBox 2">
            <a:extLst>
              <a:ext uri="{FF2B5EF4-FFF2-40B4-BE49-F238E27FC236}">
                <a16:creationId xmlns:a16="http://schemas.microsoft.com/office/drawing/2014/main" id="{BF7BA6AC-6E1F-4A97-819E-1F8820EF8CBE}"/>
              </a:ext>
            </a:extLst>
          </p:cNvPr>
          <p:cNvSpPr txBox="1"/>
          <p:nvPr/>
        </p:nvSpPr>
        <p:spPr>
          <a:xfrm>
            <a:off x="820614" y="1887415"/>
            <a:ext cx="10597663" cy="4524315"/>
          </a:xfrm>
          <a:prstGeom prst="rect">
            <a:avLst/>
          </a:prstGeom>
          <a:noFill/>
        </p:spPr>
        <p:txBody>
          <a:bodyPr wrap="square" rtlCol="0">
            <a:spAutoFit/>
          </a:bodyPr>
          <a:lstStyle/>
          <a:p>
            <a:pPr algn="l"/>
            <a:r>
              <a:rPr lang="en-GB" sz="2400" dirty="0">
                <a:latin typeface="Abadi" panose="020B0604020104020204" pitchFamily="34" charset="0"/>
              </a:rPr>
              <a:t>The valves are flaps that are located on each end of the two ventricles (lower chambers of the heart)</a:t>
            </a:r>
          </a:p>
          <a:p>
            <a:pPr algn="l"/>
            <a:endParaRPr lang="en-GB" sz="2400" dirty="0">
              <a:latin typeface="Abadi" panose="020B0604020104020204" pitchFamily="34" charset="0"/>
            </a:endParaRPr>
          </a:p>
          <a:p>
            <a:pPr algn="l"/>
            <a:r>
              <a:rPr lang="en-GB" sz="2400" dirty="0">
                <a:latin typeface="Abadi" panose="020B0604020104020204" pitchFamily="34" charset="0"/>
              </a:rPr>
              <a:t>One way in – one way out </a:t>
            </a:r>
          </a:p>
          <a:p>
            <a:pPr algn="l"/>
            <a:endParaRPr lang="en-GB" sz="2400" dirty="0">
              <a:latin typeface="Abadi" panose="020B0604020104020204" pitchFamily="34" charset="0"/>
            </a:endParaRPr>
          </a:p>
          <a:p>
            <a:pPr algn="l"/>
            <a:r>
              <a:rPr lang="en-GB" sz="2400" b="1" dirty="0">
                <a:latin typeface="Abadi" panose="020B0604020104020204" pitchFamily="34" charset="0"/>
              </a:rPr>
              <a:t>Tricuspid </a:t>
            </a:r>
            <a:r>
              <a:rPr lang="en-GB" sz="2400" dirty="0">
                <a:latin typeface="Abadi" panose="020B0604020104020204" pitchFamily="34" charset="0"/>
              </a:rPr>
              <a:t>valve- between the right atrium and the right ventricle</a:t>
            </a:r>
          </a:p>
          <a:p>
            <a:pPr algn="l"/>
            <a:endParaRPr lang="en-GB" sz="2400" dirty="0">
              <a:latin typeface="Abadi" panose="020B0604020104020204" pitchFamily="34" charset="0"/>
            </a:endParaRPr>
          </a:p>
          <a:p>
            <a:pPr algn="l"/>
            <a:r>
              <a:rPr lang="en-GB" sz="2400" b="1" dirty="0">
                <a:latin typeface="Abadi" panose="020B0604020104020204" pitchFamily="34" charset="0"/>
              </a:rPr>
              <a:t>Pulmonary</a:t>
            </a:r>
            <a:r>
              <a:rPr lang="en-GB" sz="2400" dirty="0">
                <a:latin typeface="Abadi" panose="020B0604020104020204" pitchFamily="34" charset="0"/>
              </a:rPr>
              <a:t> valve- between the right ventricle and the pulmonary artery</a:t>
            </a:r>
          </a:p>
          <a:p>
            <a:pPr algn="l"/>
            <a:endParaRPr lang="en-GB" sz="2400" dirty="0">
              <a:latin typeface="Abadi" panose="020B0604020104020204" pitchFamily="34" charset="0"/>
            </a:endParaRPr>
          </a:p>
          <a:p>
            <a:pPr algn="l"/>
            <a:r>
              <a:rPr lang="en-GB" sz="2400" b="1" dirty="0">
                <a:latin typeface="Abadi" panose="020B0604020104020204" pitchFamily="34" charset="0"/>
              </a:rPr>
              <a:t>Mitral valve- </a:t>
            </a:r>
            <a:r>
              <a:rPr lang="en-GB" sz="2400" dirty="0">
                <a:latin typeface="Abadi" panose="020B0604020104020204" pitchFamily="34" charset="0"/>
              </a:rPr>
              <a:t>between the left atrium and the left ventricle </a:t>
            </a:r>
          </a:p>
          <a:p>
            <a:pPr algn="l"/>
            <a:endParaRPr lang="en-GB" sz="2400" dirty="0">
              <a:latin typeface="Abadi" panose="020B0604020104020204" pitchFamily="34" charset="0"/>
            </a:endParaRPr>
          </a:p>
          <a:p>
            <a:pPr algn="l"/>
            <a:r>
              <a:rPr lang="en-GB" sz="2400" b="1" dirty="0">
                <a:latin typeface="Abadi" panose="020B0604020104020204" pitchFamily="34" charset="0"/>
              </a:rPr>
              <a:t>Aortic</a:t>
            </a:r>
            <a:r>
              <a:rPr lang="en-GB" sz="2400" dirty="0">
                <a:latin typeface="Abadi" panose="020B0604020104020204" pitchFamily="34" charset="0"/>
              </a:rPr>
              <a:t>- between the left </a:t>
            </a:r>
            <a:r>
              <a:rPr lang="en-GB" sz="2400" dirty="0" err="1">
                <a:latin typeface="Abadi" panose="020B0604020104020204" pitchFamily="34" charset="0"/>
              </a:rPr>
              <a:t>ventrical</a:t>
            </a:r>
            <a:r>
              <a:rPr lang="en-GB" sz="2400" dirty="0">
                <a:latin typeface="Abadi" panose="020B0604020104020204" pitchFamily="34" charset="0"/>
              </a:rPr>
              <a:t> and the aorta</a:t>
            </a:r>
          </a:p>
        </p:txBody>
      </p:sp>
    </p:spTree>
    <p:extLst>
      <p:ext uri="{BB962C8B-B14F-4D97-AF65-F5344CB8AC3E}">
        <p14:creationId xmlns:p14="http://schemas.microsoft.com/office/powerpoint/2010/main" val="2602858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66234"/>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rot="16200000">
            <a:off x="8853016" y="58556"/>
            <a:ext cx="347322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312423" y="4158715"/>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rot="10800000">
            <a:off x="297812" y="-385394"/>
            <a:ext cx="300832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718536" y="3512965"/>
            <a:ext cx="589869"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d</a:t>
            </a: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309710" y="2807208"/>
            <a:ext cx="2996422"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6775938" y="5795897"/>
            <a:ext cx="1895656" cy="369332"/>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p:txBody>
      </p:sp>
    </p:spTree>
    <p:extLst>
      <p:ext uri="{BB962C8B-B14F-4D97-AF65-F5344CB8AC3E}">
        <p14:creationId xmlns:p14="http://schemas.microsoft.com/office/powerpoint/2010/main" val="3563108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of an electromagnetic radiation">
            <a:extLst>
              <a:ext uri="{FF2B5EF4-FFF2-40B4-BE49-F238E27FC236}">
                <a16:creationId xmlns:a16="http://schemas.microsoft.com/office/drawing/2014/main" id="{7E227F53-1553-F1BB-D2ED-7C2B869D647C}"/>
              </a:ext>
            </a:extLst>
          </p:cNvPr>
          <p:cNvPicPr>
            <a:picLocks noChangeAspect="1"/>
          </p:cNvPicPr>
          <p:nvPr/>
        </p:nvPicPr>
        <p:blipFill rotWithShape="1">
          <a:blip r:embed="rId2"/>
          <a:srcRect t="9753" b="6292"/>
          <a:stretch/>
        </p:blipFill>
        <p:spPr>
          <a:xfrm>
            <a:off x="0" y="-335384"/>
            <a:ext cx="12192002" cy="6857990"/>
          </a:xfrm>
          <a:prstGeom prst="rect">
            <a:avLst/>
          </a:prstGeom>
        </p:spPr>
      </p:pic>
      <p:sp>
        <p:nvSpPr>
          <p:cNvPr id="12"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C412FB6-AFF4-B3A3-7594-640B0390458E}"/>
              </a:ext>
            </a:extLst>
          </p:cNvPr>
          <p:cNvSpPr txBox="1"/>
          <p:nvPr/>
        </p:nvSpPr>
        <p:spPr>
          <a:xfrm>
            <a:off x="6307015" y="1805353"/>
            <a:ext cx="5564945" cy="2124217"/>
          </a:xfrm>
          <a:prstGeom prst="rect">
            <a:avLst/>
          </a:prstGeom>
        </p:spPr>
        <p:txBody>
          <a:bodyPr vert="horz" lIns="91440" tIns="45720" rIns="91440" bIns="45720" rtlCol="0" anchor="b">
            <a:normAutofit/>
          </a:bodyPr>
          <a:lstStyle/>
          <a:p>
            <a:pPr>
              <a:spcBef>
                <a:spcPct val="0"/>
              </a:spcBef>
              <a:spcAft>
                <a:spcPts val="600"/>
              </a:spcAft>
            </a:pPr>
            <a:endParaRPr lang="en-US" sz="4800" dirty="0">
              <a:solidFill>
                <a:schemeClr val="bg1"/>
              </a:solidFill>
              <a:highlight>
                <a:srgbClr val="00FFFF"/>
              </a:highlight>
              <a:latin typeface="Arial Nova Light" panose="020B0304020202020204" pitchFamily="34" charset="0"/>
              <a:ea typeface="+mj-ea"/>
              <a:cs typeface="+mj-cs"/>
            </a:endParaRPr>
          </a:p>
        </p:txBody>
      </p:sp>
      <p:sp>
        <p:nvSpPr>
          <p:cNvPr id="3" name="TextBox 2">
            <a:extLst>
              <a:ext uri="{FF2B5EF4-FFF2-40B4-BE49-F238E27FC236}">
                <a16:creationId xmlns:a16="http://schemas.microsoft.com/office/drawing/2014/main" id="{70974F17-07C1-0CD9-AA95-5C8F6A9B691E}"/>
              </a:ext>
            </a:extLst>
          </p:cNvPr>
          <p:cNvSpPr txBox="1"/>
          <p:nvPr/>
        </p:nvSpPr>
        <p:spPr>
          <a:xfrm>
            <a:off x="2444261" y="4776533"/>
            <a:ext cx="7303477" cy="646331"/>
          </a:xfrm>
          <a:prstGeom prst="rect">
            <a:avLst/>
          </a:prstGeom>
          <a:noFill/>
        </p:spPr>
        <p:txBody>
          <a:bodyPr wrap="square" rtlCol="0">
            <a:spAutoFit/>
          </a:bodyPr>
          <a:lstStyle/>
          <a:p>
            <a:pPr algn="l"/>
            <a:r>
              <a:rPr lang="en-GB" sz="3600" dirty="0">
                <a:latin typeface="Arial Nova Cond Light" panose="020B0306020202020204" pitchFamily="34" charset="0"/>
              </a:rPr>
              <a:t>Now lets look at the electricity of the heart </a:t>
            </a:r>
          </a:p>
        </p:txBody>
      </p:sp>
    </p:spTree>
    <p:extLst>
      <p:ext uri="{BB962C8B-B14F-4D97-AF65-F5344CB8AC3E}">
        <p14:creationId xmlns:p14="http://schemas.microsoft.com/office/powerpoint/2010/main" val="1163092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4DCAB6-B9C1-1D76-50B2-E6EE97D6E477}"/>
              </a:ext>
            </a:extLst>
          </p:cNvPr>
          <p:cNvSpPr txBox="1"/>
          <p:nvPr/>
        </p:nvSpPr>
        <p:spPr>
          <a:xfrm>
            <a:off x="120967" y="1461634"/>
            <a:ext cx="5801123" cy="5251703"/>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sinus node/ sinoatrial node</a:t>
            </a:r>
            <a:r>
              <a:rPr lang="en-US" sz="2000" dirty="0">
                <a:latin typeface="Arial" panose="020B0604020202020204" pitchFamily="34" charset="0"/>
                <a:cs typeface="Arial" panose="020B0604020202020204" pitchFamily="34" charset="0"/>
              </a:rPr>
              <a:t>, known as 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is a small mass of tissue found in the right upper chamber of the heart</a:t>
            </a:r>
          </a:p>
          <a:p>
            <a:pPr>
              <a:spcAft>
                <a:spcPts val="600"/>
              </a:spcAft>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generates an electrical stimulus regularly- 60 to 100 per minute (depending on the persons age)</a:t>
            </a:r>
          </a:p>
          <a:p>
            <a:pPr indent="-228600">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This </a:t>
            </a:r>
            <a:r>
              <a:rPr lang="en-US" sz="2000" dirty="0" err="1">
                <a:latin typeface="Arial" panose="020B0604020202020204" pitchFamily="34" charset="0"/>
                <a:cs typeface="Arial" panose="020B0604020202020204" pitchFamily="34" charset="0"/>
              </a:rPr>
              <a:t>stimulas</a:t>
            </a:r>
            <a:r>
              <a:rPr lang="en-US" sz="2000" dirty="0">
                <a:latin typeface="Arial" panose="020B0604020202020204" pitchFamily="34" charset="0"/>
                <a:cs typeface="Arial" panose="020B0604020202020204" pitchFamily="34" charset="0"/>
              </a:rPr>
              <a:t> activates the atria (upper chambers of the heart) then travels down to the</a:t>
            </a:r>
            <a:r>
              <a:rPr lang="en-US" sz="2000" dirty="0">
                <a:highlight>
                  <a:srgbClr val="FFFF00"/>
                </a:highlight>
                <a:latin typeface="Arial" panose="020B0604020202020204" pitchFamily="34" charset="0"/>
                <a:cs typeface="Arial" panose="020B0604020202020204" pitchFamily="34" charset="0"/>
              </a:rPr>
              <a:t> atrioventricular node, </a:t>
            </a:r>
            <a:r>
              <a:rPr lang="en-US" sz="2000" dirty="0">
                <a:latin typeface="Arial" panose="020B0604020202020204" pitchFamily="34" charset="0"/>
                <a:cs typeface="Arial" panose="020B0604020202020204" pitchFamily="34" charset="0"/>
              </a:rPr>
              <a:t>known as the </a:t>
            </a:r>
            <a:r>
              <a:rPr lang="en-US" sz="2000" dirty="0">
                <a:highlight>
                  <a:srgbClr val="FFFF00"/>
                </a:highlight>
                <a:latin typeface="Arial" panose="020B0604020202020204" pitchFamily="34" charset="0"/>
                <a:cs typeface="Arial" panose="020B0604020202020204" pitchFamily="34" charset="0"/>
              </a:rPr>
              <a:t>AV node- </a:t>
            </a:r>
            <a:r>
              <a:rPr lang="en-US" sz="2000" dirty="0">
                <a:highlight>
                  <a:srgbClr val="FFFFCC"/>
                </a:highlight>
                <a:latin typeface="Arial" panose="020B0604020202020204" pitchFamily="34" charset="0"/>
                <a:cs typeface="Arial" panose="020B0604020202020204" pitchFamily="34" charset="0"/>
              </a:rPr>
              <a:t>here the impulses are slowed down and continue downwards via the </a:t>
            </a:r>
            <a:r>
              <a:rPr lang="en-US" sz="2000" dirty="0">
                <a:highlight>
                  <a:srgbClr val="00FFFF"/>
                </a:highlight>
                <a:latin typeface="Arial" panose="020B0604020202020204" pitchFamily="34" charset="0"/>
                <a:cs typeface="Arial" panose="020B0604020202020204" pitchFamily="34" charset="0"/>
              </a:rPr>
              <a:t>bundle of His</a:t>
            </a:r>
          </a:p>
          <a:p>
            <a:pPr indent="-228600">
              <a:spcAft>
                <a:spcPts val="600"/>
              </a:spcAft>
              <a:buFont typeface="Arial" panose="020B0604020202020204" pitchFamily="34" charset="0"/>
              <a:buChar char="•"/>
            </a:pPr>
            <a:endParaRPr lang="en-US" sz="2000" dirty="0">
              <a:highlight>
                <a:srgbClr val="00FFFF"/>
              </a:highlight>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highlight>
                  <a:srgbClr val="00FFFF"/>
                </a:highlight>
                <a:latin typeface="Arial" panose="020B0604020202020204" pitchFamily="34" charset="0"/>
                <a:cs typeface="Arial" panose="020B0604020202020204" pitchFamily="34" charset="0"/>
              </a:rPr>
              <a:t> the bundle of His </a:t>
            </a:r>
            <a:r>
              <a:rPr lang="en-US" sz="2000" dirty="0">
                <a:latin typeface="Arial" panose="020B0604020202020204" pitchFamily="34" charset="0"/>
                <a:cs typeface="Arial" panose="020B0604020202020204" pitchFamily="34" charset="0"/>
              </a:rPr>
              <a:t>contracts the ventricles and divides into right and left pathways, these are called </a:t>
            </a:r>
            <a:r>
              <a:rPr lang="en-US" sz="2000" dirty="0">
                <a:highlight>
                  <a:srgbClr val="00FFFF"/>
                </a:highlight>
                <a:latin typeface="Arial" panose="020B0604020202020204" pitchFamily="34" charset="0"/>
                <a:cs typeface="Arial" panose="020B0604020202020204" pitchFamily="34" charset="0"/>
              </a:rPr>
              <a:t>bundle branches</a:t>
            </a:r>
          </a:p>
          <a:p>
            <a:pPr indent="-228600">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dirty="0"/>
          </a:p>
        </p:txBody>
      </p:sp>
      <mc:AlternateContent xmlns:mc="http://schemas.openxmlformats.org/markup-compatibility/2006" xmlns:p14="http://schemas.microsoft.com/office/powerpoint/2010/main">
        <mc:Choice Requires="p14">
          <p:contentPart p14:bwMode="auto" r:id="rId2">
            <p14:nvContentPartPr>
              <p14: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sp>
        <p:nvSpPr>
          <p:cNvPr id="7" name="TextBox 6">
            <a:extLst>
              <a:ext uri="{FF2B5EF4-FFF2-40B4-BE49-F238E27FC236}">
                <a16:creationId xmlns:a16="http://schemas.microsoft.com/office/drawing/2014/main" id="{5D0CF563-BCA3-4C71-0A99-15EE998FACAC}"/>
              </a:ext>
            </a:extLst>
          </p:cNvPr>
          <p:cNvSpPr txBox="1"/>
          <p:nvPr/>
        </p:nvSpPr>
        <p:spPr>
          <a:xfrm>
            <a:off x="6869722" y="4282909"/>
            <a:ext cx="5101407" cy="2308324"/>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Copy and paste the link below into your browser.</a:t>
            </a:r>
          </a:p>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How the cardiac cycle is produced by electrical impulses in the heart</a:t>
            </a:r>
          </a:p>
          <a:p>
            <a:pPr algn="l"/>
            <a:endParaRPr lang="en-GB" sz="2000" dirty="0">
              <a:latin typeface="Arial" panose="020B0604020202020204" pitchFamily="34" charset="0"/>
              <a:cs typeface="Arial" panose="020B0604020202020204" pitchFamily="34" charset="0"/>
            </a:endParaRPr>
          </a:p>
          <a:p>
            <a:pPr algn="l"/>
            <a:r>
              <a:rPr lang="en-GB" sz="2400" dirty="0">
                <a:solidFill>
                  <a:srgbClr val="00B0F0"/>
                </a:solidFill>
                <a:latin typeface="Arial" panose="020B0604020202020204" pitchFamily="34" charset="0"/>
                <a:cs typeface="Arial" panose="020B0604020202020204" pitchFamily="34" charset="0"/>
              </a:rPr>
              <a:t>https://youtu.be/fZT9vIbL2uA</a:t>
            </a:r>
          </a:p>
        </p:txBody>
      </p:sp>
      <p:sp>
        <p:nvSpPr>
          <p:cNvPr id="9" name="TextBox 8">
            <a:extLst>
              <a:ext uri="{FF2B5EF4-FFF2-40B4-BE49-F238E27FC236}">
                <a16:creationId xmlns:a16="http://schemas.microsoft.com/office/drawing/2014/main" id="{259C8C8C-D92B-CDF4-E0AB-A402BB4D567A}"/>
              </a:ext>
            </a:extLst>
          </p:cNvPr>
          <p:cNvSpPr txBox="1"/>
          <p:nvPr/>
        </p:nvSpPr>
        <p:spPr>
          <a:xfrm>
            <a:off x="3493477" y="527538"/>
            <a:ext cx="5884985" cy="523220"/>
          </a:xfrm>
          <a:prstGeom prst="rect">
            <a:avLst/>
          </a:prstGeom>
          <a:noFill/>
        </p:spPr>
        <p:txBody>
          <a:bodyPr wrap="square" rtlCol="0">
            <a:spAutoFit/>
          </a:bodyPr>
          <a:lstStyle/>
          <a:p>
            <a:pPr algn="l"/>
            <a:r>
              <a:rPr lang="en-GB" sz="2800" dirty="0">
                <a:latin typeface="Arial" panose="020B0604020202020204" pitchFamily="34" charset="0"/>
                <a:cs typeface="Arial" panose="020B0604020202020204" pitchFamily="34" charset="0"/>
              </a:rPr>
              <a:t>Electrical system of the heart </a:t>
            </a:r>
          </a:p>
        </p:txBody>
      </p:sp>
      <p:pic>
        <p:nvPicPr>
          <p:cNvPr id="13" name="Picture 12" descr="Diagram&#10;&#10;Description automatically generated">
            <a:extLst>
              <a:ext uri="{FF2B5EF4-FFF2-40B4-BE49-F238E27FC236}">
                <a16:creationId xmlns:a16="http://schemas.microsoft.com/office/drawing/2014/main" id="{349D3E82-69E0-5964-D5FE-603A49F2498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64401" y="573464"/>
            <a:ext cx="3946219" cy="3709445"/>
          </a:xfrm>
          <a:prstGeom prst="rect">
            <a:avLst/>
          </a:prstGeom>
        </p:spPr>
      </p:pic>
      <p:sp>
        <p:nvSpPr>
          <p:cNvPr id="14" name="TextBox 13">
            <a:extLst>
              <a:ext uri="{FF2B5EF4-FFF2-40B4-BE49-F238E27FC236}">
                <a16:creationId xmlns:a16="http://schemas.microsoft.com/office/drawing/2014/main" id="{A008BC39-8B9D-7960-B90E-8D24AF794F08}"/>
              </a:ext>
            </a:extLst>
          </p:cNvPr>
          <p:cNvSpPr txBox="1"/>
          <p:nvPr/>
        </p:nvSpPr>
        <p:spPr>
          <a:xfrm>
            <a:off x="3493477" y="4509309"/>
            <a:ext cx="3793148" cy="230832"/>
          </a:xfrm>
          <a:prstGeom prst="rect">
            <a:avLst/>
          </a:prstGeom>
          <a:noFill/>
        </p:spPr>
        <p:txBody>
          <a:bodyPr wrap="square" rtlCol="0">
            <a:spAutoFit/>
          </a:bodyPr>
          <a:lstStyle/>
          <a:p>
            <a:r>
              <a:rPr lang="en-GB" sz="900">
                <a:hlinkClick r:id="rId5" tooltip="https://a-fib.com/treatments-for-atrial-fibrillation/av-node-with-pacemaker/"/>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192140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57" name="Rectangle 205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2C555FA-48B2-D28E-598F-8AFC475EEE3E}"/>
              </a:ext>
            </a:extLst>
          </p:cNvPr>
          <p:cNvSpPr txBox="1"/>
          <p:nvPr/>
        </p:nvSpPr>
        <p:spPr>
          <a:xfrm>
            <a:off x="5081367" y="180237"/>
            <a:ext cx="3429000" cy="5389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Layers of the heart </a:t>
            </a:r>
          </a:p>
        </p:txBody>
      </p:sp>
      <p:sp>
        <p:nvSpPr>
          <p:cNvPr id="205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99A23E-256E-C07F-7968-B86B0D96674A}"/>
              </a:ext>
            </a:extLst>
          </p:cNvPr>
          <p:cNvSpPr txBox="1"/>
          <p:nvPr/>
        </p:nvSpPr>
        <p:spPr>
          <a:xfrm>
            <a:off x="271700" y="29834"/>
            <a:ext cx="4859761" cy="6314510"/>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Three layers of tissue form the heart wall</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Outer layer (protective)- epicardium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Middle (muscular)- myocardium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Inner- lines the chamber and covers the heart walls and valves) endocardium </a:t>
            </a:r>
          </a:p>
          <a:p>
            <a:pPr indent="-228600">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myocardium is a working muscle and is found in the wall of </a:t>
            </a:r>
            <a:r>
              <a:rPr lang="en-US" sz="1700" b="1" dirty="0">
                <a:latin typeface="Arial" panose="020B0604020202020204" pitchFamily="34" charset="0"/>
                <a:cs typeface="Arial" panose="020B0604020202020204" pitchFamily="34" charset="0"/>
              </a:rPr>
              <a:t>all 4 chambers</a:t>
            </a:r>
            <a:r>
              <a:rPr lang="en-US" sz="1700" dirty="0">
                <a:latin typeface="Arial" panose="020B0604020202020204" pitchFamily="34" charset="0"/>
                <a:cs typeface="Arial" panose="020B0604020202020204" pitchFamily="34" charset="0"/>
              </a:rPr>
              <a:t>, however, thicker in the ventricles and thinner in the atria</a:t>
            </a:r>
          </a:p>
          <a:p>
            <a:pPr indent="-228600">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 Cardiac conduction is through the myocardial muscle </a:t>
            </a:r>
            <a:r>
              <a:rPr lang="en-US" sz="1700" dirty="0" err="1">
                <a:latin typeface="Arial" panose="020B0604020202020204" pitchFamily="34" charset="0"/>
                <a:cs typeface="Arial" panose="020B0604020202020204" pitchFamily="34" charset="0"/>
              </a:rPr>
              <a:t>fibres</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antrioventricular</a:t>
            </a:r>
            <a:r>
              <a:rPr lang="en-US" sz="1700" dirty="0">
                <a:latin typeface="Arial" panose="020B0604020202020204" pitchFamily="34" charset="0"/>
                <a:cs typeface="Arial" panose="020B0604020202020204" pitchFamily="34" charset="0"/>
              </a:rPr>
              <a:t> bundle and </a:t>
            </a:r>
            <a:r>
              <a:rPr lang="en-US" sz="1700" dirty="0" err="1">
                <a:latin typeface="Arial" panose="020B0604020202020204" pitchFamily="34" charset="0"/>
                <a:cs typeface="Arial" panose="020B0604020202020204" pitchFamily="34" charset="0"/>
              </a:rPr>
              <a:t>purkinjie</a:t>
            </a:r>
            <a:r>
              <a:rPr lang="en-US" sz="1700" dirty="0">
                <a:latin typeface="Arial" panose="020B0604020202020204" pitchFamily="34" charset="0"/>
                <a:cs typeface="Arial" panose="020B0604020202020204" pitchFamily="34" charset="0"/>
              </a:rPr>
              <a:t> fibers, these carry electrical signals </a:t>
            </a:r>
            <a:r>
              <a:rPr lang="en-US" sz="1700" dirty="0" err="1">
                <a:latin typeface="Arial" panose="020B0604020202020204" pitchFamily="34" charset="0"/>
                <a:cs typeface="Arial" panose="020B0604020202020204" pitchFamily="34" charset="0"/>
              </a:rPr>
              <a:t>throughthe</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centre</a:t>
            </a:r>
            <a:r>
              <a:rPr lang="en-US" sz="1700" dirty="0">
                <a:latin typeface="Arial" panose="020B0604020202020204" pitchFamily="34" charset="0"/>
                <a:cs typeface="Arial" panose="020B0604020202020204" pitchFamily="34" charset="0"/>
              </a:rPr>
              <a:t> of the heart for the ventricles to contract</a:t>
            </a:r>
          </a:p>
          <a:p>
            <a:pPr indent="-228600">
              <a:spcAft>
                <a:spcPts val="600"/>
              </a:spcAft>
              <a:buFont typeface="Arial" panose="020B0604020202020204" pitchFamily="34" charset="0"/>
              <a:buChar char="•"/>
            </a:pPr>
            <a:endParaRPr lang="en-US" sz="1100" dirty="0"/>
          </a:p>
        </p:txBody>
      </p:sp>
      <mc:AlternateContent xmlns:mc="http://schemas.openxmlformats.org/markup-compatibility/2006" xmlns:p14="http://schemas.microsoft.com/office/powerpoint/2010/main">
        <mc:Choice Requires="p14">
          <p:contentPart p14:bwMode="auto" r:id="rId2">
            <p14:nvContentPartPr>
              <p14: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2050" name="Picture 2" descr="See the source image">
            <a:extLst>
              <a:ext uri="{FF2B5EF4-FFF2-40B4-BE49-F238E27FC236}">
                <a16:creationId xmlns:a16="http://schemas.microsoft.com/office/drawing/2014/main" id="{FC2CE2ED-64D4-7007-9C28-B3F869FC8F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74021" y="1127760"/>
            <a:ext cx="6903720" cy="4602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648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723207" y="1843825"/>
            <a:ext cx="1087579"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2364599" y="1303832"/>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3634154" cy="1015663"/>
          </a:xfrm>
          <a:prstGeom prst="rect">
            <a:avLst/>
          </a:prstGeom>
          <a:noFill/>
        </p:spPr>
        <p:txBody>
          <a:bodyPr wrap="square" rtlCol="0">
            <a:spAutoFit/>
          </a:bodyPr>
          <a:lstStyle/>
          <a:p>
            <a:r>
              <a:rPr lang="en-GB" sz="6000" dirty="0">
                <a:solidFill>
                  <a:srgbClr val="FF0000"/>
                </a:solidFill>
              </a:rPr>
              <a:t>MR BEAT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85711"/>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154719" y="221191"/>
            <a:ext cx="3686204" cy="1569660"/>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1</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SA node </a:t>
            </a:r>
            <a:r>
              <a:rPr lang="en-GB" sz="2400" dirty="0">
                <a:latin typeface="Abadi" panose="020B0604020104020204" pitchFamily="34" charset="0"/>
                <a:cs typeface="Aldhabi" panose="01000000000000000000" pitchFamily="2" charset="-78"/>
              </a:rPr>
              <a:t>fires and contracts both Atriums: pushing the blood into the right ventricle</a:t>
            </a:r>
            <a:endParaRPr lang="en-GB" sz="2000" dirty="0">
              <a:latin typeface="Abadi" panose="020B0604020104020204" pitchFamily="34" charset="0"/>
              <a:cs typeface="Aldhabi" panose="01000000000000000000" pitchFamily="2" charset="-78"/>
            </a:endParaRP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151252">
            <a:off x="2212325" y="1780180"/>
            <a:ext cx="1491243" cy="1315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9727413" flipV="1">
            <a:off x="2743486" y="3056497"/>
            <a:ext cx="2630658" cy="222457"/>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TextBox 52">
            <a:extLst>
              <a:ext uri="{FF2B5EF4-FFF2-40B4-BE49-F238E27FC236}">
                <a16:creationId xmlns:a16="http://schemas.microsoft.com/office/drawing/2014/main" id="{4D54DB2B-CB2C-40D1-9AC5-7FBC19F9C005}"/>
              </a:ext>
            </a:extLst>
          </p:cNvPr>
          <p:cNvSpPr txBox="1"/>
          <p:nvPr/>
        </p:nvSpPr>
        <p:spPr>
          <a:xfrm>
            <a:off x="81474" y="3523290"/>
            <a:ext cx="3189375" cy="3293209"/>
          </a:xfrm>
          <a:prstGeom prst="rect">
            <a:avLst/>
          </a:prstGeom>
          <a:noFill/>
        </p:spPr>
        <p:txBody>
          <a:bodyPr wrap="square" rtlCol="0">
            <a:spAutoFit/>
          </a:bodyPr>
          <a:lstStyle/>
          <a:p>
            <a:r>
              <a:rPr lang="en-GB" sz="2400" b="1" dirty="0">
                <a:latin typeface="Abadi" panose="020B0604020104020204" pitchFamily="34" charset="0"/>
                <a:cs typeface="Aldhabi" panose="01000000000000000000" pitchFamily="2" charset="-78"/>
              </a:rPr>
              <a:t>Step 2</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AV node </a:t>
            </a:r>
            <a:r>
              <a:rPr lang="en-GB" sz="2400" dirty="0">
                <a:latin typeface="Abadi" panose="020B0604020104020204" pitchFamily="34" charset="0"/>
                <a:cs typeface="Aldhabi" panose="01000000000000000000" pitchFamily="2" charset="-78"/>
              </a:rPr>
              <a:t>receives the signal and this passes to the …</a:t>
            </a: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b="1" dirty="0">
              <a:latin typeface="Aldhabi" panose="01000000000000000000" pitchFamily="2" charset="-78"/>
              <a:cs typeface="Aldhabi" panose="01000000000000000000" pitchFamily="2" charset="-78"/>
            </a:endParaRPr>
          </a:p>
          <a:p>
            <a:r>
              <a:rPr lang="en-GB" sz="2000" b="1" dirty="0">
                <a:latin typeface="Abadi" panose="020B0604020104020204" pitchFamily="34" charset="0"/>
                <a:cs typeface="Aldhabi" panose="01000000000000000000" pitchFamily="2" charset="-78"/>
              </a:rPr>
              <a:t>Step 3:</a:t>
            </a:r>
            <a:r>
              <a:rPr lang="en-GB" sz="2000" dirty="0">
                <a:latin typeface="Abadi" panose="020B0604020104020204" pitchFamily="34" charset="0"/>
                <a:cs typeface="Aldhabi" panose="01000000000000000000" pitchFamily="2" charset="-78"/>
              </a:rPr>
              <a:t>  </a:t>
            </a:r>
            <a:r>
              <a:rPr lang="en-GB" sz="2000" dirty="0">
                <a:highlight>
                  <a:srgbClr val="00FFFF"/>
                </a:highlight>
                <a:latin typeface="Abadi" panose="020B0604020104020204" pitchFamily="34" charset="0"/>
                <a:cs typeface="Aldhabi" panose="01000000000000000000" pitchFamily="2" charset="-78"/>
              </a:rPr>
              <a:t>Bundles of His- </a:t>
            </a:r>
            <a:r>
              <a:rPr lang="en-GB" sz="2000" dirty="0">
                <a:latin typeface="Abadi" panose="020B0604020104020204" pitchFamily="34" charset="0"/>
                <a:cs typeface="Aldhabi" panose="01000000000000000000" pitchFamily="2" charset="-78"/>
              </a:rPr>
              <a:t>in between the two ventricles.</a:t>
            </a:r>
          </a:p>
        </p:txBody>
      </p:sp>
      <p:sp>
        <p:nvSpPr>
          <p:cNvPr id="54" name="Arrow: Left-Right 53">
            <a:extLst>
              <a:ext uri="{FF2B5EF4-FFF2-40B4-BE49-F238E27FC236}">
                <a16:creationId xmlns:a16="http://schemas.microsoft.com/office/drawing/2014/main" id="{52D54928-11FB-4103-92FB-46DB9EEE6C5D}"/>
              </a:ext>
            </a:extLst>
          </p:cNvPr>
          <p:cNvSpPr/>
          <p:nvPr/>
        </p:nvSpPr>
        <p:spPr>
          <a:xfrm rot="19051683" flipV="1">
            <a:off x="1406236" y="4342692"/>
            <a:ext cx="4573066" cy="10107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124836" y="4953008"/>
            <a:ext cx="4495274" cy="1938992"/>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a:t>
            </a:r>
            <a:r>
              <a:rPr lang="en-GB" sz="2000" dirty="0">
                <a:latin typeface="Abadi" panose="020B0604020104020204" pitchFamily="34" charset="0"/>
                <a:cs typeface="Aldhabi" panose="01000000000000000000" pitchFamily="2" charset="-78"/>
              </a:rPr>
              <a:t>: the electricity travels down and around </a:t>
            </a:r>
            <a:r>
              <a:rPr lang="en-GB" sz="2000" dirty="0">
                <a:highlight>
                  <a:srgbClr val="00FFFF"/>
                </a:highlight>
                <a:latin typeface="Abadi" panose="020B0604020104020204" pitchFamily="34" charset="0"/>
                <a:cs typeface="Aldhabi" panose="01000000000000000000" pitchFamily="2" charset="-78"/>
              </a:rPr>
              <a:t>(bundle branches) </a:t>
            </a:r>
            <a:r>
              <a:rPr lang="en-GB" sz="2000" dirty="0">
                <a:latin typeface="Abadi" panose="020B0604020104020204" pitchFamily="34" charset="0"/>
                <a:cs typeface="Aldhabi" panose="01000000000000000000" pitchFamily="2" charset="-78"/>
              </a:rPr>
              <a:t>the muscular wall causing the ventricles to contract: forcing the blood up and out of the right ventricle into the pulmonary artery, to the lungs</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DDCF262E-D8C7-4507-9B73-040F98606809}"/>
              </a:ext>
            </a:extLst>
          </p:cNvPr>
          <p:cNvSpPr/>
          <p:nvPr/>
        </p:nvSpPr>
        <p:spPr>
          <a:xfrm rot="1045758" flipV="1">
            <a:off x="7330026" y="4470156"/>
            <a:ext cx="1544496" cy="114504"/>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712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2589601" cy="1015663"/>
          </a:xfrm>
          <a:prstGeom prst="rect">
            <a:avLst/>
          </a:prstGeom>
          <a:noFill/>
        </p:spPr>
        <p:txBody>
          <a:bodyPr wrap="square" rtlCol="0">
            <a:spAutoFit/>
          </a:bodyPr>
          <a:lstStyle/>
          <a:p>
            <a:r>
              <a:rPr lang="en-GB" sz="6000" dirty="0">
                <a:solidFill>
                  <a:srgbClr val="FF0000"/>
                </a:solidFill>
              </a:rPr>
              <a:t>MR BEAT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Lightning Bolt 29">
            <a:extLst>
              <a:ext uri="{FF2B5EF4-FFF2-40B4-BE49-F238E27FC236}">
                <a16:creationId xmlns:a16="http://schemas.microsoft.com/office/drawing/2014/main" id="{88D422FB-234C-446C-A3E4-1DE9E957CF52}"/>
              </a:ext>
            </a:extLst>
          </p:cNvPr>
          <p:cNvSpPr/>
          <p:nvPr/>
        </p:nvSpPr>
        <p:spPr>
          <a:xfrm flipH="1">
            <a:off x="4276843" y="1764602"/>
            <a:ext cx="327163"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03649"/>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2946731" y="5370194"/>
            <a:ext cx="3996989"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dirty="0">
                <a:latin typeface="Abadi" panose="020B0604020104020204" pitchFamily="34" charset="0"/>
                <a:cs typeface="Aldhabi" panose="01000000000000000000" pitchFamily="2" charset="-78"/>
              </a:rPr>
              <a:t>left ventricle contracts due to electricity system and blood forced out of the aorta</a:t>
            </a: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4904967" flipV="1">
            <a:off x="4188725" y="2573369"/>
            <a:ext cx="2626861" cy="10247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8363489" flipV="1">
            <a:off x="4474343" y="4462390"/>
            <a:ext cx="1899852" cy="1203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Arrow: Left-Right 53">
            <a:extLst>
              <a:ext uri="{FF2B5EF4-FFF2-40B4-BE49-F238E27FC236}">
                <a16:creationId xmlns:a16="http://schemas.microsoft.com/office/drawing/2014/main" id="{52D54928-11FB-4103-92FB-46DB9EEE6C5D}"/>
              </a:ext>
            </a:extLst>
          </p:cNvPr>
          <p:cNvSpPr/>
          <p:nvPr/>
        </p:nvSpPr>
        <p:spPr>
          <a:xfrm rot="14254028">
            <a:off x="6172400" y="3920622"/>
            <a:ext cx="2005009" cy="8431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790510" y="4639247"/>
            <a:ext cx="399699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 </a:t>
            </a:r>
            <a:r>
              <a:rPr lang="en-GB" sz="2000" dirty="0">
                <a:latin typeface="Abadi" panose="020B0604020104020204" pitchFamily="34" charset="0"/>
                <a:cs typeface="Aldhabi" panose="01000000000000000000" pitchFamily="2" charset="-78"/>
              </a:rPr>
              <a:t>bloods returns into the left atrium, atrium contracts and pushed into the left ventricle</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2A531096-638C-4CC6-8F8E-CCAC6FE7A170}"/>
              </a:ext>
            </a:extLst>
          </p:cNvPr>
          <p:cNvSpPr/>
          <p:nvPr/>
        </p:nvSpPr>
        <p:spPr>
          <a:xfrm rot="16200000">
            <a:off x="7146595" y="4215452"/>
            <a:ext cx="1068489" cy="8915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Lightning Bolt 27">
            <a:extLst>
              <a:ext uri="{FF2B5EF4-FFF2-40B4-BE49-F238E27FC236}">
                <a16:creationId xmlns:a16="http://schemas.microsoft.com/office/drawing/2014/main" id="{BF3F1D54-684C-4F3E-A267-4544ABCEDDF7}"/>
              </a:ext>
            </a:extLst>
          </p:cNvPr>
          <p:cNvSpPr/>
          <p:nvPr/>
        </p:nvSpPr>
        <p:spPr>
          <a:xfrm>
            <a:off x="668215" y="1476917"/>
            <a:ext cx="1559698" cy="2248867"/>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52630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7AD2C-31DA-4D40-B56C-658C62164A9A}"/>
              </a:ext>
            </a:extLst>
          </p:cNvPr>
          <p:cNvSpPr txBox="1"/>
          <p:nvPr/>
        </p:nvSpPr>
        <p:spPr>
          <a:xfrm>
            <a:off x="492369" y="328246"/>
            <a:ext cx="10562493" cy="461665"/>
          </a:xfrm>
          <a:prstGeom prst="rect">
            <a:avLst/>
          </a:prstGeom>
          <a:noFill/>
        </p:spPr>
        <p:txBody>
          <a:bodyPr wrap="square" rtlCol="0">
            <a:spAutoFit/>
          </a:bodyPr>
          <a:lstStyle/>
          <a:p>
            <a:r>
              <a:rPr lang="en-GB" sz="2400" dirty="0">
                <a:latin typeface="Abadi" panose="020B0604020104020204" pitchFamily="34" charset="0"/>
              </a:rPr>
              <a:t>Lets add valves and electricity in ……remember  …DRE - BABES!</a:t>
            </a:r>
          </a:p>
        </p:txBody>
      </p:sp>
      <p:sp>
        <p:nvSpPr>
          <p:cNvPr id="5" name="TextBox 4">
            <a:extLst>
              <a:ext uri="{FF2B5EF4-FFF2-40B4-BE49-F238E27FC236}">
                <a16:creationId xmlns:a16="http://schemas.microsoft.com/office/drawing/2014/main" id="{1BBE48A9-E73D-42F8-A5D8-F62E58E95F71}"/>
              </a:ext>
            </a:extLst>
          </p:cNvPr>
          <p:cNvSpPr txBox="1"/>
          <p:nvPr/>
        </p:nvSpPr>
        <p:spPr>
          <a:xfrm>
            <a:off x="597877" y="1828800"/>
            <a:ext cx="10081846" cy="4513385"/>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8A5172DA-0C7A-42CC-94B0-BD13954F36A3}"/>
              </a:ext>
            </a:extLst>
          </p:cNvPr>
          <p:cNvSpPr txBox="1"/>
          <p:nvPr/>
        </p:nvSpPr>
        <p:spPr>
          <a:xfrm>
            <a:off x="0" y="1230923"/>
            <a:ext cx="12192000" cy="5632311"/>
          </a:xfrm>
          <a:prstGeom prst="rect">
            <a:avLst/>
          </a:prstGeom>
          <a:noFill/>
        </p:spPr>
        <p:txBody>
          <a:bodyPr wrap="square" rtlCol="0">
            <a:spAutoFit/>
          </a:bodyPr>
          <a:lstStyle/>
          <a:p>
            <a:pPr algn="l"/>
            <a:r>
              <a:rPr lang="en-GB" sz="2000" dirty="0">
                <a:solidFill>
                  <a:srgbClr val="FF0000"/>
                </a:solidFill>
                <a:highlight>
                  <a:srgbClr val="00FFFF"/>
                </a:highlight>
                <a:latin typeface="Abadi" panose="020B0604020104020204" pitchFamily="34" charset="0"/>
              </a:rPr>
              <a:t>D</a:t>
            </a:r>
            <a:r>
              <a:rPr lang="en-GB" sz="2000" dirty="0">
                <a:latin typeface="Abadi" panose="020B0604020104020204" pitchFamily="34" charset="0"/>
              </a:rPr>
              <a:t>- </a:t>
            </a:r>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comes into the </a:t>
            </a:r>
            <a:r>
              <a:rPr lang="en-GB" sz="2000" dirty="0">
                <a:highlight>
                  <a:srgbClr val="00FFFF"/>
                </a:highlight>
                <a:latin typeface="Abadi" panose="020B0604020104020204" pitchFamily="34" charset="0"/>
              </a:rPr>
              <a:t>inferior and superior vena cava (blood vessels/ veins) </a:t>
            </a:r>
            <a:r>
              <a:rPr lang="en-GB" sz="2000" dirty="0">
                <a:latin typeface="Abadi" panose="020B0604020104020204" pitchFamily="34" charset="0"/>
              </a:rPr>
              <a:t>then into the…</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R</a:t>
            </a:r>
            <a:r>
              <a:rPr lang="en-GB" sz="2000" dirty="0">
                <a:latin typeface="Abadi" panose="020B0604020104020204" pitchFamily="34" charset="0"/>
              </a:rPr>
              <a:t>- </a:t>
            </a:r>
            <a:r>
              <a:rPr lang="en-GB" sz="2000" dirty="0">
                <a:highlight>
                  <a:srgbClr val="00FFFF"/>
                </a:highlight>
                <a:latin typeface="Abadi" panose="020B0604020104020204" pitchFamily="34" charset="0"/>
              </a:rPr>
              <a:t>right atrium</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E</a:t>
            </a:r>
            <a:r>
              <a:rPr lang="en-GB" sz="2000" dirty="0">
                <a:latin typeface="Abadi" panose="020B0604020104020204" pitchFamily="34" charset="0"/>
              </a:rPr>
              <a:t>- electricity signals from the </a:t>
            </a:r>
            <a:r>
              <a:rPr lang="en-GB" sz="2000" dirty="0">
                <a:highlight>
                  <a:srgbClr val="FFFF00"/>
                </a:highlight>
                <a:latin typeface="Abadi" panose="020B0604020104020204" pitchFamily="34" charset="0"/>
              </a:rPr>
              <a:t>SA node </a:t>
            </a:r>
            <a:r>
              <a:rPr lang="en-GB" sz="2000" dirty="0">
                <a:latin typeface="Abadi" panose="020B0604020104020204" pitchFamily="34" charset="0"/>
              </a:rPr>
              <a:t>is fired and contracts the atriums</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down as the </a:t>
            </a:r>
            <a:r>
              <a:rPr lang="en-GB" sz="2000" i="1" u="sng" dirty="0">
                <a:solidFill>
                  <a:srgbClr val="7030A0"/>
                </a:solidFill>
                <a:latin typeface="Abadi" panose="020B0604020104020204" pitchFamily="34" charset="0"/>
              </a:rPr>
              <a:t>tricuspid valve </a:t>
            </a:r>
            <a:r>
              <a:rPr lang="en-GB" sz="2000" dirty="0">
                <a:latin typeface="Abadi" panose="020B0604020104020204" pitchFamily="34" charset="0"/>
              </a:rPr>
              <a:t>opens into the </a:t>
            </a:r>
            <a:r>
              <a:rPr lang="en-GB" sz="2000" dirty="0">
                <a:highlight>
                  <a:srgbClr val="00FFFF"/>
                </a:highlight>
                <a:latin typeface="Abadi" panose="020B0604020104020204" pitchFamily="34" charset="0"/>
              </a:rPr>
              <a:t>rights ventricle</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A</a:t>
            </a:r>
            <a:r>
              <a:rPr lang="en-GB" sz="2000" dirty="0">
                <a:latin typeface="Abadi" panose="020B0604020104020204" pitchFamily="34" charset="0"/>
              </a:rPr>
              <a:t>- </a:t>
            </a:r>
            <a:r>
              <a:rPr lang="en-GB" sz="2000" dirty="0">
                <a:highlight>
                  <a:srgbClr val="FFFF00"/>
                </a:highlight>
                <a:latin typeface="Abadi" panose="020B0604020104020204" pitchFamily="34" charset="0"/>
              </a:rPr>
              <a:t>AV nodes </a:t>
            </a:r>
            <a:r>
              <a:rPr lang="en-GB" sz="2000" dirty="0">
                <a:latin typeface="Abadi" panose="020B0604020104020204" pitchFamily="34" charset="0"/>
              </a:rPr>
              <a:t>spreads through the </a:t>
            </a:r>
            <a:r>
              <a:rPr lang="en-GB" sz="2000" dirty="0">
                <a:highlight>
                  <a:srgbClr val="FFFF00"/>
                </a:highlight>
                <a:latin typeface="Abadi" panose="020B0604020104020204" pitchFamily="34" charset="0"/>
              </a:rPr>
              <a:t>bundles</a:t>
            </a:r>
            <a:r>
              <a:rPr lang="en-GB" sz="2000" dirty="0">
                <a:latin typeface="Abadi" panose="020B0604020104020204" pitchFamily="34" charset="0"/>
              </a:rPr>
              <a:t> between both ventricles and then travels down and around the muscular walls- causing the muscular walls to contract</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up through the </a:t>
            </a:r>
            <a:r>
              <a:rPr lang="en-GB" sz="2000" i="1" u="sng" dirty="0">
                <a:solidFill>
                  <a:srgbClr val="7030A0"/>
                </a:solidFill>
                <a:latin typeface="Abadi" panose="020B0604020104020204" pitchFamily="34" charset="0"/>
              </a:rPr>
              <a:t>pulmonary valve </a:t>
            </a:r>
            <a:r>
              <a:rPr lang="en-GB" sz="2000" dirty="0">
                <a:solidFill>
                  <a:srgbClr val="FF0000"/>
                </a:solidFill>
                <a:latin typeface="Abadi" panose="020B0604020104020204" pitchFamily="34" charset="0"/>
              </a:rPr>
              <a:t>through the pulmonary artery</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E</a:t>
            </a:r>
            <a:r>
              <a:rPr lang="en-GB" sz="2000" dirty="0">
                <a:latin typeface="Abadi" panose="020B0604020104020204" pitchFamily="34" charset="0"/>
              </a:rPr>
              <a:t>- </a:t>
            </a:r>
            <a:r>
              <a:rPr lang="en-GB" sz="2000" i="1" u="sng" dirty="0">
                <a:latin typeface="Abadi" panose="020B0604020104020204" pitchFamily="34" charset="0"/>
              </a:rPr>
              <a:t>exchange of gases takes place in the lungs </a:t>
            </a:r>
            <a:r>
              <a:rPr lang="en-GB" sz="2000" dirty="0">
                <a:latin typeface="Abadi" panose="020B0604020104020204" pitchFamily="34" charset="0"/>
              </a:rPr>
              <a:t>and returns as </a:t>
            </a:r>
            <a:r>
              <a:rPr lang="en-GB" sz="2000" dirty="0">
                <a:solidFill>
                  <a:srgbClr val="C00000"/>
                </a:solidFill>
                <a:latin typeface="Abadi" panose="020B0604020104020204" pitchFamily="34" charset="0"/>
              </a:rPr>
              <a:t>oxygenated blood </a:t>
            </a:r>
            <a:r>
              <a:rPr lang="en-GB" sz="2000" dirty="0">
                <a:latin typeface="Abadi" panose="020B0604020104020204" pitchFamily="34" charset="0"/>
              </a:rPr>
              <a:t>through </a:t>
            </a:r>
            <a:r>
              <a:rPr lang="en-GB" sz="2000" dirty="0">
                <a:highlight>
                  <a:srgbClr val="FF0000"/>
                </a:highlight>
                <a:latin typeface="Abadi" panose="020B0604020104020204" pitchFamily="34" charset="0"/>
              </a:rPr>
              <a:t>the pulmonary vein </a:t>
            </a:r>
            <a:r>
              <a:rPr lang="en-GB" sz="2000" dirty="0">
                <a:latin typeface="Abadi" panose="020B0604020104020204" pitchFamily="34" charset="0"/>
              </a:rPr>
              <a:t>through the </a:t>
            </a:r>
            <a:r>
              <a:rPr lang="en-GB" sz="2000" i="1" u="sng" dirty="0">
                <a:solidFill>
                  <a:srgbClr val="7030A0"/>
                </a:solidFill>
                <a:latin typeface="Abadi" panose="020B0604020104020204" pitchFamily="34" charset="0"/>
              </a:rPr>
              <a:t>mitral valve  </a:t>
            </a:r>
            <a:r>
              <a:rPr lang="en-GB" sz="2000" dirty="0">
                <a:latin typeface="Abadi" panose="020B0604020104020204" pitchFamily="34" charset="0"/>
              </a:rPr>
              <a:t>into the </a:t>
            </a:r>
            <a:r>
              <a:rPr lang="en-GB" sz="2000" dirty="0">
                <a:highlight>
                  <a:srgbClr val="00FF00"/>
                </a:highlight>
                <a:latin typeface="Abadi" panose="020B0604020104020204" pitchFamily="34" charset="0"/>
              </a:rPr>
              <a:t>left atrium</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S</a:t>
            </a:r>
            <a:r>
              <a:rPr lang="en-GB" sz="2000" dirty="0">
                <a:latin typeface="Abadi" panose="020B0604020104020204" pitchFamily="34" charset="0"/>
              </a:rPr>
              <a:t>- signals contract the </a:t>
            </a:r>
            <a:r>
              <a:rPr lang="en-GB" sz="2000" dirty="0">
                <a:highlight>
                  <a:srgbClr val="00FF00"/>
                </a:highlight>
                <a:latin typeface="Abadi" panose="020B0604020104020204" pitchFamily="34" charset="0"/>
              </a:rPr>
              <a:t>left atrium</a:t>
            </a:r>
            <a:r>
              <a:rPr lang="en-GB" sz="2000" dirty="0">
                <a:latin typeface="Abadi" panose="020B0604020104020204" pitchFamily="34" charset="0"/>
              </a:rPr>
              <a:t>, push the blood through in to the </a:t>
            </a:r>
            <a:r>
              <a:rPr lang="en-GB" sz="2000" dirty="0">
                <a:highlight>
                  <a:srgbClr val="00FF00"/>
                </a:highlight>
                <a:latin typeface="Abadi" panose="020B0604020104020204" pitchFamily="34" charset="0"/>
              </a:rPr>
              <a:t>left ventricle</a:t>
            </a:r>
            <a:r>
              <a:rPr lang="en-GB" sz="2000" dirty="0">
                <a:latin typeface="Abadi" panose="020B0604020104020204" pitchFamily="34" charset="0"/>
              </a:rPr>
              <a:t>….</a:t>
            </a:r>
            <a:r>
              <a:rPr lang="en-GB" sz="2000" dirty="0">
                <a:highlight>
                  <a:srgbClr val="FFFF00"/>
                </a:highlight>
                <a:latin typeface="Abadi" panose="020B0604020104020204" pitchFamily="34" charset="0"/>
              </a:rPr>
              <a:t>bundles</a:t>
            </a:r>
            <a:r>
              <a:rPr lang="en-GB" sz="2000" dirty="0">
                <a:latin typeface="Abadi" panose="020B0604020104020204" pitchFamily="34" charset="0"/>
              </a:rPr>
              <a:t> cause ventricles to contract pushing blood up through the </a:t>
            </a:r>
            <a:r>
              <a:rPr lang="en-GB" sz="2000" i="1" u="sng" dirty="0">
                <a:solidFill>
                  <a:srgbClr val="7030A0"/>
                </a:solidFill>
                <a:latin typeface="Abadi" panose="020B0604020104020204" pitchFamily="34" charset="0"/>
              </a:rPr>
              <a:t>aortic valve </a:t>
            </a:r>
            <a:r>
              <a:rPr lang="en-GB" sz="2000" dirty="0">
                <a:latin typeface="Abadi" panose="020B0604020104020204" pitchFamily="34" charset="0"/>
              </a:rPr>
              <a:t>through the</a:t>
            </a:r>
            <a:r>
              <a:rPr lang="en-GB" sz="2000" dirty="0">
                <a:highlight>
                  <a:srgbClr val="FF0000"/>
                </a:highlight>
                <a:latin typeface="Abadi" panose="020B0604020104020204" pitchFamily="34" charset="0"/>
              </a:rPr>
              <a:t> aorta – </a:t>
            </a:r>
            <a:r>
              <a:rPr lang="en-GB" sz="2000" dirty="0">
                <a:latin typeface="Abadi" panose="020B0604020104020204" pitchFamily="34" charset="0"/>
              </a:rPr>
              <a:t>to the rest of the body </a:t>
            </a:r>
          </a:p>
        </p:txBody>
      </p:sp>
    </p:spTree>
    <p:extLst>
      <p:ext uri="{BB962C8B-B14F-4D97-AF65-F5344CB8AC3E}">
        <p14:creationId xmlns:p14="http://schemas.microsoft.com/office/powerpoint/2010/main" val="468220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077AD9-766E-1FDB-C543-84E433A98028}"/>
              </a:ext>
            </a:extLst>
          </p:cNvPr>
          <p:cNvSpPr txBox="1"/>
          <p:nvPr/>
        </p:nvSpPr>
        <p:spPr>
          <a:xfrm>
            <a:off x="3083169" y="11193943"/>
            <a:ext cx="6635261" cy="646331"/>
          </a:xfrm>
          <a:prstGeom prst="rect">
            <a:avLst/>
          </a:prstGeom>
          <a:noFill/>
        </p:spPr>
        <p:txBody>
          <a:bodyPr wrap="square" rtlCol="0">
            <a:spAutoFit/>
          </a:bodyPr>
          <a:lstStyle/>
          <a:p>
            <a:pPr algn="l"/>
            <a:r>
              <a:rPr lang="en-GB" dirty="0"/>
              <a:t> </a:t>
            </a:r>
          </a:p>
          <a:p>
            <a:pPr algn="l"/>
            <a:endParaRPr lang="en-GB" dirty="0"/>
          </a:p>
        </p:txBody>
      </p:sp>
      <p:sp>
        <p:nvSpPr>
          <p:cNvPr id="2" name="Rectangle 1">
            <a:extLst>
              <a:ext uri="{FF2B5EF4-FFF2-40B4-BE49-F238E27FC236}">
                <a16:creationId xmlns:a16="http://schemas.microsoft.com/office/drawing/2014/main" id="{B00FA66B-8C43-5FC3-A867-F540A9F2D3EF}"/>
              </a:ext>
            </a:extLst>
          </p:cNvPr>
          <p:cNvSpPr>
            <a:spLocks noChangeArrowheads="1"/>
          </p:cNvSpPr>
          <p:nvPr/>
        </p:nvSpPr>
        <p:spPr bwMode="auto">
          <a:xfrm>
            <a:off x="996461" y="3598491"/>
            <a:ext cx="9628854" cy="1800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Cook, N. Shepard, A., 2016.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Essentials of Anatomy and Physiology for nursing practice.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SAGE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100" dirty="0">
              <a:latin typeface="Calibri" panose="020F0502020204030204" pitchFamily="34"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US" sz="1600" dirty="0">
                <a:effectLst/>
                <a:latin typeface="Calibri" panose="020F0502020204030204" pitchFamily="34" charset="0"/>
                <a:ea typeface="Calibri" panose="020F0502020204030204" pitchFamily="34" charset="0"/>
                <a:cs typeface="Calibri" panose="020F0502020204030204" pitchFamily="34" charset="0"/>
              </a:rPr>
              <a:t>National Health Service. (NHS), 2020. </a:t>
            </a:r>
            <a:r>
              <a:rPr lang="en-US" sz="1600" i="1" dirty="0">
                <a:effectLst/>
                <a:latin typeface="Calibri" panose="020F0502020204030204" pitchFamily="34" charset="0"/>
                <a:ea typeface="Calibri" panose="020F0502020204030204" pitchFamily="34" charset="0"/>
                <a:cs typeface="Calibri" panose="020F0502020204030204" pitchFamily="34" charset="0"/>
              </a:rPr>
              <a:t>Symptoms- coronary heart disease. </a:t>
            </a:r>
            <a:r>
              <a:rPr lang="en-US" sz="1600" dirty="0">
                <a:effectLst/>
                <a:latin typeface="Calibri" panose="020F0502020204030204" pitchFamily="34" charset="0"/>
                <a:ea typeface="Calibri" panose="020F0502020204030204" pitchFamily="34" charset="0"/>
                <a:cs typeface="Calibri" panose="020F0502020204030204" pitchFamily="34" charset="0"/>
              </a:rPr>
              <a:t>[Online] </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Available at: </a:t>
            </a:r>
            <a:r>
              <a:rPr lang="en-US" sz="1600" u="sng" dirty="0">
                <a:effectLst/>
                <a:latin typeface="Calibri" panose="020F0502020204030204" pitchFamily="34" charset="0"/>
                <a:ea typeface="Calibri" panose="020F0502020204030204" pitchFamily="34" charset="0"/>
                <a:cs typeface="Calibri" panose="020F0502020204030204" pitchFamily="34" charset="0"/>
              </a:rPr>
              <a:t>https://www.nhs.uk/conditions/coronary-heart-disease/symptoms/</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[Accessed 23rd September 2022].</a:t>
            </a: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4E84EA0-3404-6200-6643-1EBFF905E68C}"/>
              </a:ext>
            </a:extLst>
          </p:cNvPr>
          <p:cNvSpPr txBox="1"/>
          <p:nvPr/>
        </p:nvSpPr>
        <p:spPr>
          <a:xfrm>
            <a:off x="1301262" y="2404408"/>
            <a:ext cx="4794738" cy="400110"/>
          </a:xfrm>
          <a:prstGeom prst="rect">
            <a:avLst/>
          </a:prstGeom>
          <a:noFill/>
        </p:spPr>
        <p:txBody>
          <a:bodyPr wrap="square" rtlCol="0">
            <a:spAutoFit/>
          </a:bodyPr>
          <a:lstStyle/>
          <a:p>
            <a:pPr algn="l"/>
            <a:r>
              <a:rPr lang="en-GB" sz="2000" dirty="0">
                <a:latin typeface="Arial" panose="020B0604020202020204" pitchFamily="34" charset="0"/>
                <a:cs typeface="Arial" panose="020B0604020202020204" pitchFamily="34" charset="0"/>
              </a:rPr>
              <a:t>Further reading you may find useful- </a:t>
            </a:r>
          </a:p>
        </p:txBody>
      </p:sp>
    </p:spTree>
    <p:extLst>
      <p:ext uri="{BB962C8B-B14F-4D97-AF65-F5344CB8AC3E}">
        <p14:creationId xmlns:p14="http://schemas.microsoft.com/office/powerpoint/2010/main" val="12539347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770-0D43-CF26-2F5F-C46FC113FECA}"/>
              </a:ext>
            </a:extLst>
          </p:cNvPr>
          <p:cNvSpPr>
            <a:spLocks noGrp="1"/>
          </p:cNvSpPr>
          <p:nvPr>
            <p:ph type="title"/>
          </p:nvPr>
        </p:nvSpPr>
        <p:spPr>
          <a:xfrm>
            <a:off x="887798" y="864932"/>
            <a:ext cx="4166773" cy="1645920"/>
          </a:xfrm>
        </p:spPr>
        <p:txBody>
          <a:bodyPr vert="horz" lIns="274320" tIns="182880" rIns="274320" bIns="182880" rtlCol="0" anchor="ctr" anchorCtr="1">
            <a:normAutofit/>
          </a:bodyPr>
          <a:lstStyle/>
          <a:p>
            <a:r>
              <a:rPr lang="en-US"/>
              <a:t>Did you know!</a:t>
            </a:r>
          </a:p>
        </p:txBody>
      </p:sp>
      <p:sp>
        <p:nvSpPr>
          <p:cNvPr id="3" name="Content Placeholder 2">
            <a:extLst>
              <a:ext uri="{FF2B5EF4-FFF2-40B4-BE49-F238E27FC236}">
                <a16:creationId xmlns:a16="http://schemas.microsoft.com/office/drawing/2014/main" id="{1B8426C5-6BB4-DA2D-9A1F-D4FCE6259E35}"/>
              </a:ext>
            </a:extLst>
          </p:cNvPr>
          <p:cNvSpPr>
            <a:spLocks noGrp="1"/>
          </p:cNvSpPr>
          <p:nvPr>
            <p:ph idx="1"/>
          </p:nvPr>
        </p:nvSpPr>
        <p:spPr>
          <a:xfrm>
            <a:off x="138545" y="3465513"/>
            <a:ext cx="4916026" cy="2126925"/>
          </a:xfrm>
        </p:spPr>
        <p:txBody>
          <a:bodyPr vert="horz" lIns="91440" tIns="45720" rIns="91440" bIns="45720" rtlCol="0">
            <a:normAutofit/>
          </a:bodyPr>
          <a:lstStyle/>
          <a:p>
            <a:pPr marL="0" indent="0" algn="ctr">
              <a:buNone/>
            </a:pPr>
            <a:r>
              <a:rPr lang="en-US" sz="2800" dirty="0">
                <a:solidFill>
                  <a:srgbClr val="002060"/>
                </a:solidFill>
              </a:rPr>
              <a:t>In turns, take a piece of folded paper and read your fact out loud to the group…tell us what you know! </a:t>
            </a:r>
          </a:p>
        </p:txBody>
      </p:sp>
      <p:pic>
        <p:nvPicPr>
          <p:cNvPr id="5" name="Picture 4" descr="A picture containing logo&#10;&#10;Description automatically generated">
            <a:extLst>
              <a:ext uri="{FF2B5EF4-FFF2-40B4-BE49-F238E27FC236}">
                <a16:creationId xmlns:a16="http://schemas.microsoft.com/office/drawing/2014/main" id="{D6CB73CB-54D4-1106-A6CF-BAC1792B45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32" b="1"/>
          <a:stretch/>
        </p:blipFill>
        <p:spPr>
          <a:xfrm>
            <a:off x="6011403" y="1138496"/>
            <a:ext cx="5548311" cy="5047992"/>
          </a:xfrm>
          <a:prstGeom prst="rect">
            <a:avLst/>
          </a:prstGeom>
        </p:spPr>
      </p:pic>
    </p:spTree>
    <p:extLst>
      <p:ext uri="{BB962C8B-B14F-4D97-AF65-F5344CB8AC3E}">
        <p14:creationId xmlns:p14="http://schemas.microsoft.com/office/powerpoint/2010/main" val="5415147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8E315-1253-E17A-2506-F0E2B409B5CE}"/>
              </a:ext>
            </a:extLst>
          </p:cNvPr>
          <p:cNvSpPr>
            <a:spLocks noGrp="1"/>
          </p:cNvSpPr>
          <p:nvPr>
            <p:ph type="title"/>
          </p:nvPr>
        </p:nvSpPr>
        <p:spPr/>
        <p:txBody>
          <a:bodyPr/>
          <a:lstStyle/>
          <a:p>
            <a:r>
              <a:rPr lang="en-GB" dirty="0"/>
              <a:t>Did you know! </a:t>
            </a:r>
          </a:p>
        </p:txBody>
      </p:sp>
      <p:sp>
        <p:nvSpPr>
          <p:cNvPr id="3" name="Content Placeholder 2">
            <a:extLst>
              <a:ext uri="{FF2B5EF4-FFF2-40B4-BE49-F238E27FC236}">
                <a16:creationId xmlns:a16="http://schemas.microsoft.com/office/drawing/2014/main" id="{1BACEE99-AF0D-A7FA-0BEB-2E1FB8CF516E}"/>
              </a:ext>
            </a:extLst>
          </p:cNvPr>
          <p:cNvSpPr>
            <a:spLocks noGrp="1"/>
          </p:cNvSpPr>
          <p:nvPr>
            <p:ph idx="1"/>
          </p:nvPr>
        </p:nvSpPr>
        <p:spPr>
          <a:xfrm>
            <a:off x="838200" y="1929384"/>
            <a:ext cx="10515600" cy="4928616"/>
          </a:xfrm>
        </p:spPr>
        <p:txBody>
          <a:bodyPr>
            <a:normAutofit/>
          </a:bodyPr>
          <a:lstStyle/>
          <a:p>
            <a:r>
              <a:rPr lang="en-GB" sz="1400" dirty="0">
                <a:latin typeface="Arial Nova Light" panose="020B0304020202020204" pitchFamily="34" charset="0"/>
              </a:rPr>
              <a:t>The heart is the fifth biggest organ in your body, lungs is 4</a:t>
            </a:r>
            <a:r>
              <a:rPr lang="en-GB" sz="1400" baseline="30000" dirty="0">
                <a:latin typeface="Arial Nova Light" panose="020B0304020202020204" pitchFamily="34" charset="0"/>
              </a:rPr>
              <a:t>th</a:t>
            </a:r>
            <a:r>
              <a:rPr lang="en-GB" sz="1400" dirty="0">
                <a:latin typeface="Arial Nova Light" panose="020B0304020202020204" pitchFamily="34" charset="0"/>
              </a:rPr>
              <a:t>, brain is 3, liver is 2, skin is 1</a:t>
            </a:r>
          </a:p>
          <a:p>
            <a:r>
              <a:rPr lang="en-GB" sz="1400" dirty="0">
                <a:latin typeface="Arial Nova Light" panose="020B0304020202020204" pitchFamily="34" charset="0"/>
              </a:rPr>
              <a:t>Every single </a:t>
            </a:r>
            <a:r>
              <a:rPr lang="en-GB" sz="1400" dirty="0" err="1">
                <a:latin typeface="Arial Nova Light" panose="020B0304020202020204" pitchFamily="34" charset="0"/>
              </a:rPr>
              <a:t>milimetre</a:t>
            </a:r>
            <a:r>
              <a:rPr lang="en-GB" sz="1400" dirty="0">
                <a:latin typeface="Arial Nova Light" panose="020B0304020202020204" pitchFamily="34" charset="0"/>
              </a:rPr>
              <a:t> of your body requires blood, apart from the cornea (layer on the outside of the eye)</a:t>
            </a:r>
          </a:p>
          <a:p>
            <a:r>
              <a:rPr lang="en-GB" sz="1400" dirty="0">
                <a:latin typeface="Arial Nova Light" panose="020B0304020202020204" pitchFamily="34" charset="0"/>
              </a:rPr>
              <a:t>If you took all the veins in your body and laid them out </a:t>
            </a:r>
            <a:r>
              <a:rPr lang="en-GB" sz="1400" dirty="0" err="1">
                <a:latin typeface="Arial Nova Light" panose="020B0304020202020204" pitchFamily="34" charset="0"/>
              </a:rPr>
              <a:t>thry</a:t>
            </a:r>
            <a:r>
              <a:rPr lang="en-GB" sz="1400" dirty="0">
                <a:latin typeface="Arial Nova Light" panose="020B0304020202020204" pitchFamily="34" charset="0"/>
              </a:rPr>
              <a:t> would stretch around the world about three times!</a:t>
            </a:r>
          </a:p>
          <a:p>
            <a:r>
              <a:rPr lang="en-GB" sz="1400" dirty="0">
                <a:latin typeface="Arial Nova Light" panose="020B0304020202020204" pitchFamily="34" charset="0"/>
              </a:rPr>
              <a:t>You are hearing your heart contracting when you here it beating, your body sends signals to your heart to tell it how slow or fast to go, sat still= beating roughly 80 times per minute, more energetic=then muscles need more oxygen, so pumps faster. Try taking your pulse.</a:t>
            </a:r>
          </a:p>
          <a:p>
            <a:r>
              <a:rPr lang="en-GB" sz="1400" dirty="0">
                <a:latin typeface="Arial Nova Light" panose="020B0304020202020204" pitchFamily="34" charset="0"/>
              </a:rPr>
              <a:t>Each pulse is a eat of the heart, the easiest place to take your pulse is the wrist (the radial artery) set a timer for 60 seconds and count how many times your heart beats.</a:t>
            </a:r>
          </a:p>
          <a:p>
            <a:r>
              <a:rPr lang="en-GB" sz="1400" dirty="0">
                <a:latin typeface="Arial Nova Light" panose="020B0304020202020204" pitchFamily="34" charset="0"/>
              </a:rPr>
              <a:t>Healthy eating prevents arteries clogging up with fat, if this happens it is harder for blood to get through= harder for oxygen to get through! This is called cardiovascular disease</a:t>
            </a:r>
          </a:p>
          <a:p>
            <a:r>
              <a:rPr lang="en-GB" sz="1400" dirty="0">
                <a:latin typeface="Arial Nova Light" panose="020B0304020202020204" pitchFamily="34" charset="0"/>
              </a:rPr>
              <a:t>Your heart has its own oxygen supply through blood vessels called coronary arteries- these spider around the heart like a spider! A heart attack is what happens if the coronary arteries get blocked, reducing oxygen levels supplying the heart.</a:t>
            </a:r>
          </a:p>
          <a:p>
            <a:r>
              <a:rPr lang="en-GB" sz="1400" dirty="0">
                <a:latin typeface="Arial Nova Light" panose="020B0304020202020204" pitchFamily="34" charset="0"/>
              </a:rPr>
              <a:t>Symptoms of a heart attack include feeling like the chest is being crushed, pain in the jaw, arm or abdomen.</a:t>
            </a:r>
          </a:p>
          <a:p>
            <a:r>
              <a:rPr lang="en-GB" sz="1400" dirty="0">
                <a:latin typeface="Arial Nova Light" panose="020B0304020202020204" pitchFamily="34" charset="0"/>
              </a:rPr>
              <a:t>The heart pumps over 7000 litres of blood each day- enough to fill 90 baths!</a:t>
            </a:r>
          </a:p>
        </p:txBody>
      </p:sp>
    </p:spTree>
    <p:extLst>
      <p:ext uri="{BB962C8B-B14F-4D97-AF65-F5344CB8AC3E}">
        <p14:creationId xmlns:p14="http://schemas.microsoft.com/office/powerpoint/2010/main" val="3275283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CF0CF-4D3C-1FDC-EF3F-0A2D20E99513}"/>
              </a:ext>
            </a:extLst>
          </p:cNvPr>
          <p:cNvSpPr>
            <a:spLocks noGrp="1"/>
          </p:cNvSpPr>
          <p:nvPr>
            <p:ph idx="1"/>
          </p:nvPr>
        </p:nvSpPr>
        <p:spPr>
          <a:xfrm>
            <a:off x="838200" y="281355"/>
            <a:ext cx="10515600" cy="5899990"/>
          </a:xfrm>
        </p:spPr>
        <p:txBody>
          <a:bodyPr>
            <a:normAutofit/>
          </a:bodyPr>
          <a:lstStyle/>
          <a:p>
            <a:endParaRPr lang="en-GB" dirty="0"/>
          </a:p>
          <a:p>
            <a:pPr marL="0" indent="0">
              <a:buNone/>
            </a:pPr>
            <a:r>
              <a:rPr kumimoji="0" lang="en-GB" sz="4800" b="0" i="0" u="none" strike="noStrike" kern="1200" cap="none" spc="0" normalizeH="0" baseline="0" noProof="0" dirty="0">
                <a:ln>
                  <a:noFill/>
                </a:ln>
                <a:solidFill>
                  <a:srgbClr val="000000"/>
                </a:solidFill>
                <a:effectLst/>
                <a:uLnTx/>
                <a:uFillTx/>
                <a:latin typeface="Modern Love"/>
                <a:ea typeface="+mj-ea"/>
                <a:cs typeface="+mj-cs"/>
              </a:rPr>
              <a:t>Did you know! </a:t>
            </a:r>
            <a:endParaRPr lang="en-GB" dirty="0"/>
          </a:p>
          <a:p>
            <a:pPr marL="0" indent="0">
              <a:buNone/>
            </a:pPr>
            <a:endParaRPr lang="en-GB" dirty="0"/>
          </a:p>
          <a:p>
            <a:r>
              <a:rPr lang="en-GB" sz="1400" dirty="0">
                <a:latin typeface="Arial Nova Cond Light" panose="020B0306020202020204" pitchFamily="34" charset="0"/>
              </a:rPr>
              <a:t>Smoking and drinking too much alcohol can cause cardiovascular disease </a:t>
            </a:r>
          </a:p>
          <a:p>
            <a:r>
              <a:rPr lang="en-GB" sz="1400" dirty="0">
                <a:latin typeface="Arial Nova Cond Light" panose="020B0306020202020204" pitchFamily="34" charset="0"/>
              </a:rPr>
              <a:t>1 in every 300 people are born with a hole in their heart, this means oxygenated and deoxygenated blood is mixed, it can repair itself! Or require an operation</a:t>
            </a:r>
          </a:p>
          <a:p>
            <a:r>
              <a:rPr lang="en-GB" sz="1400" dirty="0">
                <a:latin typeface="Arial Nova Cond Light" panose="020B0306020202020204" pitchFamily="34" charset="0"/>
              </a:rPr>
              <a:t>A </a:t>
            </a:r>
            <a:r>
              <a:rPr lang="en-GB" sz="1400" dirty="0" err="1">
                <a:latin typeface="Arial Nova Cond Light" panose="020B0306020202020204" pitchFamily="34" charset="0"/>
              </a:rPr>
              <a:t>babys</a:t>
            </a:r>
            <a:r>
              <a:rPr lang="en-GB" sz="1400" dirty="0">
                <a:latin typeface="Arial Nova Cond Light" panose="020B0306020202020204" pitchFamily="34" charset="0"/>
              </a:rPr>
              <a:t> heart is the size of a strawberry</a:t>
            </a:r>
          </a:p>
          <a:p>
            <a:r>
              <a:rPr lang="en-GB" sz="1400" dirty="0">
                <a:latin typeface="Arial Nova Cond Light" panose="020B0306020202020204" pitchFamily="34" charset="0"/>
              </a:rPr>
              <a:t>A defibrillator is used if the heart stops beating through electric charges…to restart the heart or cardiopulmonary resuscitation (CPR) may also be applied </a:t>
            </a:r>
          </a:p>
          <a:p>
            <a:r>
              <a:rPr lang="en-GB" sz="1400" dirty="0">
                <a:latin typeface="Arial Nova Cond Light" panose="020B0306020202020204" pitchFamily="34" charset="0"/>
              </a:rPr>
              <a:t>The first heart transplant took place in 1967, now, a person receives a heart transplant every 2 hours! It takes around 4 hours.</a:t>
            </a:r>
          </a:p>
          <a:p>
            <a:r>
              <a:rPr lang="en-GB" sz="1400" dirty="0">
                <a:latin typeface="Arial Nova Cond Light" panose="020B0306020202020204" pitchFamily="34" charset="0"/>
              </a:rPr>
              <a:t>Your heart was your very first organ to develop</a:t>
            </a:r>
          </a:p>
          <a:p>
            <a:r>
              <a:rPr lang="en-GB" sz="1400" dirty="0">
                <a:latin typeface="Arial Nova Cond Light" panose="020B0306020202020204" pitchFamily="34" charset="0"/>
              </a:rPr>
              <a:t>Some people have their hearts on the right side of the body (dextrocardia), this is rare</a:t>
            </a:r>
          </a:p>
          <a:p>
            <a:r>
              <a:rPr lang="en-GB" sz="1400" dirty="0">
                <a:latin typeface="Arial Nova Cond Light" panose="020B0306020202020204" pitchFamily="34" charset="0"/>
              </a:rPr>
              <a:t>Artery is the ancient </a:t>
            </a:r>
            <a:r>
              <a:rPr lang="en-GB" sz="1400" dirty="0" err="1">
                <a:latin typeface="Arial Nova Cond Light" panose="020B0306020202020204" pitchFamily="34" charset="0"/>
              </a:rPr>
              <a:t>greek</a:t>
            </a:r>
            <a:r>
              <a:rPr lang="en-GB" sz="1400" dirty="0">
                <a:latin typeface="Arial Nova Cond Light" panose="020B0306020202020204" pitchFamily="34" charset="0"/>
              </a:rPr>
              <a:t> word for ‘contains air’, many years ago doctors believed that arteries were full of gas!</a:t>
            </a:r>
          </a:p>
          <a:p>
            <a:endParaRPr lang="en-GB" sz="1400" dirty="0">
              <a:latin typeface="Arial Nova Cond Light" panose="020B0306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7118345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39AA31-1BCC-7AC3-DBA5-FF29A648A274}"/>
              </a:ext>
            </a:extLst>
          </p:cNvPr>
          <p:cNvSpPr txBox="1"/>
          <p:nvPr/>
        </p:nvSpPr>
        <p:spPr>
          <a:xfrm rot="10800000" flipH="1" flipV="1">
            <a:off x="3234802" y="4556321"/>
            <a:ext cx="6482861" cy="523220"/>
          </a:xfrm>
          <a:prstGeom prst="rect">
            <a:avLst/>
          </a:prstGeom>
          <a:noFill/>
        </p:spPr>
        <p:txBody>
          <a:bodyPr wrap="square" rtlCol="0">
            <a:spAutoFit/>
          </a:bodyPr>
          <a:lstStyle/>
          <a:p>
            <a:pPr algn="l"/>
            <a:r>
              <a:rPr lang="en-GB" sz="2800" b="1" dirty="0">
                <a:latin typeface="Arial" panose="020B0604020202020204" pitchFamily="34" charset="0"/>
                <a:cs typeface="Arial" panose="020B0604020202020204" pitchFamily="34" charset="0"/>
              </a:rPr>
              <a:t>Part 2- </a:t>
            </a:r>
            <a:r>
              <a:rPr lang="en-GB" sz="2800" dirty="0">
                <a:latin typeface="Arial" panose="020B0604020202020204" pitchFamily="34" charset="0"/>
                <a:cs typeface="Arial" panose="020B0604020202020204" pitchFamily="34" charset="0"/>
              </a:rPr>
              <a:t>blood and blood vessels </a:t>
            </a:r>
          </a:p>
        </p:txBody>
      </p:sp>
      <p:pic>
        <p:nvPicPr>
          <p:cNvPr id="5" name="Picture 4" descr="A picture containing clipart&#10;&#10;Description automatically generated">
            <a:extLst>
              <a:ext uri="{FF2B5EF4-FFF2-40B4-BE49-F238E27FC236}">
                <a16:creationId xmlns:a16="http://schemas.microsoft.com/office/drawing/2014/main" id="{D1562D16-96C7-5441-E9DA-8E0450E596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4802" y="825304"/>
            <a:ext cx="5591175" cy="2952750"/>
          </a:xfrm>
          <a:prstGeom prst="rect">
            <a:avLst/>
          </a:prstGeom>
        </p:spPr>
      </p:pic>
    </p:spTree>
    <p:extLst>
      <p:ext uri="{BB962C8B-B14F-4D97-AF65-F5344CB8AC3E}">
        <p14:creationId xmlns:p14="http://schemas.microsoft.com/office/powerpoint/2010/main" val="7616174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2817F-96BF-4B6E-AE07-ADDFCA5C6B6F}"/>
              </a:ext>
            </a:extLst>
          </p:cNvPr>
          <p:cNvSpPr>
            <a:spLocks noGrp="1"/>
          </p:cNvSpPr>
          <p:nvPr>
            <p:ph type="title"/>
          </p:nvPr>
        </p:nvSpPr>
        <p:spPr>
          <a:xfrm>
            <a:off x="576072" y="238539"/>
            <a:ext cx="11018520" cy="1434415"/>
          </a:xfrm>
        </p:spPr>
        <p:txBody>
          <a:bodyPr anchor="b">
            <a:normAutofit/>
          </a:bodyPr>
          <a:lstStyle/>
          <a:p>
            <a:r>
              <a:rPr lang="en-GB" sz="7200" dirty="0"/>
              <a:t>Blood vessels field trip!</a:t>
            </a: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14F81-09C1-4044-BBA7-1F07FC0D1C95}"/>
              </a:ext>
            </a:extLst>
          </p:cNvPr>
          <p:cNvSpPr>
            <a:spLocks noGrp="1"/>
          </p:cNvSpPr>
          <p:nvPr>
            <p:ph idx="1"/>
          </p:nvPr>
        </p:nvSpPr>
        <p:spPr>
          <a:xfrm>
            <a:off x="572493" y="2071316"/>
            <a:ext cx="6713552" cy="4119172"/>
          </a:xfrm>
        </p:spPr>
        <p:txBody>
          <a:bodyPr anchor="t">
            <a:normAutofit/>
          </a:bodyPr>
          <a:lstStyle/>
          <a:p>
            <a:pPr>
              <a:lnSpc>
                <a:spcPct val="100000"/>
              </a:lnSpc>
            </a:pPr>
            <a:r>
              <a:rPr lang="en-GB" sz="2400" dirty="0">
                <a:latin typeface="Abadi" panose="020B0604020104020204" pitchFamily="34" charset="0"/>
              </a:rPr>
              <a:t>Lets now leave the heart now we have our oxygenated blood… through the aorta and see what we find ..we will do a full trip back to the inferior vena cava into the heart…..but we need a map!</a:t>
            </a:r>
          </a:p>
          <a:p>
            <a:pPr>
              <a:lnSpc>
                <a:spcPct val="100000"/>
              </a:lnSpc>
            </a:pPr>
            <a:endParaRPr lang="en-GB" sz="2400" dirty="0">
              <a:latin typeface="Abadi" panose="020B0604020104020204" pitchFamily="34" charset="0"/>
            </a:endParaRPr>
          </a:p>
          <a:p>
            <a:pPr>
              <a:lnSpc>
                <a:spcPct val="100000"/>
              </a:lnSpc>
            </a:pPr>
            <a:r>
              <a:rPr lang="en-GB" sz="2400" dirty="0">
                <a:latin typeface="Abadi" panose="020B0604020104020204" pitchFamily="34" charset="0"/>
              </a:rPr>
              <a:t>Can you go and find the names of the blood vessels to </a:t>
            </a:r>
            <a:r>
              <a:rPr lang="en-GB" sz="2400" dirty="0" err="1">
                <a:latin typeface="Abadi" panose="020B0604020104020204" pitchFamily="34" charset="0"/>
              </a:rPr>
              <a:t>follow..we</a:t>
            </a:r>
            <a:r>
              <a:rPr lang="en-GB" sz="2400" dirty="0">
                <a:latin typeface="Abadi" panose="020B0604020104020204" pitchFamily="34" charset="0"/>
              </a:rPr>
              <a:t> don’t want to get lost on our way! Make sure you have pen and paper and write them down!</a:t>
            </a:r>
          </a:p>
        </p:txBody>
      </p:sp>
      <p:pic>
        <p:nvPicPr>
          <p:cNvPr id="5" name="Picture 4" descr="A picture containing person, clothing, person, wearing&#10;&#10;Description automatically generated">
            <a:extLst>
              <a:ext uri="{FF2B5EF4-FFF2-40B4-BE49-F238E27FC236}">
                <a16:creationId xmlns:a16="http://schemas.microsoft.com/office/drawing/2014/main" id="{4DBFB16B-F444-46E2-9172-067A496E68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68" r="8608" b="4"/>
          <a:stretch/>
        </p:blipFill>
        <p:spPr>
          <a:xfrm>
            <a:off x="7675658" y="2093976"/>
            <a:ext cx="3941064" cy="4096512"/>
          </a:xfrm>
          <a:prstGeom prst="rect">
            <a:avLst/>
          </a:prstGeom>
        </p:spPr>
      </p:pic>
    </p:spTree>
    <p:extLst>
      <p:ext uri="{BB962C8B-B14F-4D97-AF65-F5344CB8AC3E}">
        <p14:creationId xmlns:p14="http://schemas.microsoft.com/office/powerpoint/2010/main" val="307455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915D-CE41-40E5-8139-10435385C62B}"/>
              </a:ext>
            </a:extLst>
          </p:cNvPr>
          <p:cNvSpPr>
            <a:spLocks noGrp="1"/>
          </p:cNvSpPr>
          <p:nvPr>
            <p:ph type="title"/>
          </p:nvPr>
        </p:nvSpPr>
        <p:spPr/>
        <p:txBody>
          <a:bodyPr/>
          <a:lstStyle/>
          <a:p>
            <a:r>
              <a:rPr lang="en-GB" dirty="0"/>
              <a:t>Blood vessels</a:t>
            </a:r>
          </a:p>
        </p:txBody>
      </p:sp>
      <p:sp>
        <p:nvSpPr>
          <p:cNvPr id="3" name="Content Placeholder 2">
            <a:extLst>
              <a:ext uri="{FF2B5EF4-FFF2-40B4-BE49-F238E27FC236}">
                <a16:creationId xmlns:a16="http://schemas.microsoft.com/office/drawing/2014/main" id="{5F97235A-2EC0-475C-9938-05E82D595F9B}"/>
              </a:ext>
            </a:extLst>
          </p:cNvPr>
          <p:cNvSpPr>
            <a:spLocks noGrp="1"/>
          </p:cNvSpPr>
          <p:nvPr>
            <p:ph idx="1"/>
          </p:nvPr>
        </p:nvSpPr>
        <p:spPr/>
        <p:txBody>
          <a:bodyPr>
            <a:normAutofit fontScale="92500" lnSpcReduction="10000"/>
          </a:bodyPr>
          <a:lstStyle/>
          <a:p>
            <a:r>
              <a:rPr lang="en-GB" dirty="0">
                <a:latin typeface="Abadi" panose="020B0604020104020204" pitchFamily="34" charset="0"/>
              </a:rPr>
              <a:t>Main function is to transport blood around the body</a:t>
            </a:r>
          </a:p>
          <a:p>
            <a:r>
              <a:rPr lang="en-GB" dirty="0">
                <a:latin typeface="Abadi" panose="020B0604020104020204" pitchFamily="34" charset="0"/>
              </a:rPr>
              <a:t>They also control temperature </a:t>
            </a:r>
          </a:p>
          <a:p>
            <a:r>
              <a:rPr lang="en-GB" dirty="0">
                <a:latin typeface="Abadi" panose="020B0604020104020204" pitchFamily="34" charset="0"/>
              </a:rPr>
              <a:t>And can help control blood pressure </a:t>
            </a:r>
          </a:p>
          <a:p>
            <a:r>
              <a:rPr lang="en-GB" dirty="0">
                <a:latin typeface="Abadi" panose="020B0604020104020204" pitchFamily="34" charset="0"/>
              </a:rPr>
              <a:t>There are 5 main types of blood vessels and they are everywhere!</a:t>
            </a:r>
          </a:p>
          <a:p>
            <a:r>
              <a:rPr lang="en-GB" dirty="0">
                <a:latin typeface="Abadi" panose="020B0604020104020204" pitchFamily="34" charset="0"/>
              </a:rPr>
              <a:t>A A-C-V V= </a:t>
            </a:r>
          </a:p>
          <a:p>
            <a:endParaRPr lang="en-GB" dirty="0">
              <a:latin typeface="Abadi" panose="020B0604020104020204" pitchFamily="34" charset="0"/>
            </a:endParaRPr>
          </a:p>
          <a:p>
            <a:pPr marL="0" indent="0">
              <a:buNone/>
            </a:pPr>
            <a:r>
              <a:rPr lang="en-GB" dirty="0">
                <a:solidFill>
                  <a:srgbClr val="FF0000"/>
                </a:solidFill>
                <a:latin typeface="Abadi" panose="020B0604020104020204" pitchFamily="34" charset="0"/>
              </a:rPr>
              <a:t>Arteries, arterioles</a:t>
            </a:r>
            <a:r>
              <a:rPr lang="en-GB" dirty="0">
                <a:latin typeface="Abadi" panose="020B0604020104020204" pitchFamily="34" charset="0"/>
              </a:rPr>
              <a:t>…</a:t>
            </a:r>
            <a:r>
              <a:rPr lang="en-GB" dirty="0">
                <a:solidFill>
                  <a:srgbClr val="FF0000"/>
                </a:solidFill>
                <a:latin typeface="Abadi" panose="020B0604020104020204" pitchFamily="34" charset="0"/>
              </a:rPr>
              <a:t>capil</a:t>
            </a:r>
            <a:r>
              <a:rPr lang="en-GB" dirty="0">
                <a:solidFill>
                  <a:srgbClr val="0070C0"/>
                </a:solidFill>
                <a:latin typeface="Abadi" panose="020B0604020104020204" pitchFamily="34" charset="0"/>
              </a:rPr>
              <a:t>laries</a:t>
            </a:r>
            <a:r>
              <a:rPr lang="en-GB" dirty="0">
                <a:latin typeface="Abadi" panose="020B0604020104020204" pitchFamily="34" charset="0"/>
              </a:rPr>
              <a:t>…</a:t>
            </a:r>
            <a:r>
              <a:rPr lang="en-GB" dirty="0">
                <a:solidFill>
                  <a:srgbClr val="0070C0"/>
                </a:solidFill>
                <a:latin typeface="Abadi" panose="020B0604020104020204" pitchFamily="34" charset="0"/>
              </a:rPr>
              <a:t>venules, veins </a:t>
            </a:r>
            <a:r>
              <a:rPr lang="en-GB" dirty="0">
                <a:latin typeface="Abadi" panose="020B0604020104020204" pitchFamily="34" charset="0"/>
              </a:rPr>
              <a:t>in this order from the heart and back again.</a:t>
            </a:r>
          </a:p>
        </p:txBody>
      </p:sp>
    </p:spTree>
    <p:extLst>
      <p:ext uri="{BB962C8B-B14F-4D97-AF65-F5344CB8AC3E}">
        <p14:creationId xmlns:p14="http://schemas.microsoft.com/office/powerpoint/2010/main" val="41116466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00F46AB-20E5-450B-B8E2-123A94913F5A}"/>
              </a:ext>
            </a:extLst>
          </p:cNvPr>
          <p:cNvSpPr txBox="1"/>
          <p:nvPr/>
        </p:nvSpPr>
        <p:spPr>
          <a:xfrm>
            <a:off x="5169877" y="2414954"/>
            <a:ext cx="926123" cy="461665"/>
          </a:xfrm>
          <a:prstGeom prst="rect">
            <a:avLst/>
          </a:prstGeom>
          <a:noFill/>
        </p:spPr>
        <p:txBody>
          <a:bodyPr wrap="square" rtlCol="0">
            <a:spAutoFit/>
          </a:bodyPr>
          <a:lstStyle/>
          <a:p>
            <a:pPr algn="l"/>
            <a:r>
              <a:rPr lang="en-GB" sz="2400" dirty="0">
                <a:latin typeface="Abadi" panose="020B0604020104020204" pitchFamily="34" charset="0"/>
              </a:rPr>
              <a:t>heart</a:t>
            </a:r>
          </a:p>
        </p:txBody>
      </p:sp>
      <p:sp>
        <p:nvSpPr>
          <p:cNvPr id="4" name="Freeform: Shape 3">
            <a:extLst>
              <a:ext uri="{FF2B5EF4-FFF2-40B4-BE49-F238E27FC236}">
                <a16:creationId xmlns:a16="http://schemas.microsoft.com/office/drawing/2014/main" id="{A607DF02-CD34-4C68-950E-A88F87BF6C40}"/>
              </a:ext>
            </a:extLst>
          </p:cNvPr>
          <p:cNvSpPr/>
          <p:nvPr/>
        </p:nvSpPr>
        <p:spPr>
          <a:xfrm>
            <a:off x="7104185" y="422031"/>
            <a:ext cx="2369216" cy="2508738"/>
          </a:xfrm>
          <a:custGeom>
            <a:avLst/>
            <a:gdLst>
              <a:gd name="connsiteX0" fmla="*/ 0 w 2369216"/>
              <a:gd name="connsiteY0" fmla="*/ 0 h 2508738"/>
              <a:gd name="connsiteX1" fmla="*/ 644769 w 2369216"/>
              <a:gd name="connsiteY1" fmla="*/ 11723 h 2508738"/>
              <a:gd name="connsiteX2" fmla="*/ 937846 w 2369216"/>
              <a:gd name="connsiteY2" fmla="*/ 35169 h 2508738"/>
              <a:gd name="connsiteX3" fmla="*/ 1172307 w 2369216"/>
              <a:gd name="connsiteY3" fmla="*/ 46892 h 2508738"/>
              <a:gd name="connsiteX4" fmla="*/ 1312984 w 2369216"/>
              <a:gd name="connsiteY4" fmla="*/ 70338 h 2508738"/>
              <a:gd name="connsiteX5" fmla="*/ 1430215 w 2369216"/>
              <a:gd name="connsiteY5" fmla="*/ 82061 h 2508738"/>
              <a:gd name="connsiteX6" fmla="*/ 1524000 w 2369216"/>
              <a:gd name="connsiteY6" fmla="*/ 93784 h 2508738"/>
              <a:gd name="connsiteX7" fmla="*/ 1617784 w 2369216"/>
              <a:gd name="connsiteY7" fmla="*/ 128954 h 2508738"/>
              <a:gd name="connsiteX8" fmla="*/ 1711569 w 2369216"/>
              <a:gd name="connsiteY8" fmla="*/ 152400 h 2508738"/>
              <a:gd name="connsiteX9" fmla="*/ 1793630 w 2369216"/>
              <a:gd name="connsiteY9" fmla="*/ 211015 h 2508738"/>
              <a:gd name="connsiteX10" fmla="*/ 1817077 w 2369216"/>
              <a:gd name="connsiteY10" fmla="*/ 246184 h 2508738"/>
              <a:gd name="connsiteX11" fmla="*/ 1887415 w 2369216"/>
              <a:gd name="connsiteY11" fmla="*/ 339969 h 2508738"/>
              <a:gd name="connsiteX12" fmla="*/ 1910861 w 2369216"/>
              <a:gd name="connsiteY12" fmla="*/ 398584 h 2508738"/>
              <a:gd name="connsiteX13" fmla="*/ 1957753 w 2369216"/>
              <a:gd name="connsiteY13" fmla="*/ 492369 h 2508738"/>
              <a:gd name="connsiteX14" fmla="*/ 1981200 w 2369216"/>
              <a:gd name="connsiteY14" fmla="*/ 574431 h 2508738"/>
              <a:gd name="connsiteX15" fmla="*/ 2028092 w 2369216"/>
              <a:gd name="connsiteY15" fmla="*/ 691661 h 2508738"/>
              <a:gd name="connsiteX16" fmla="*/ 2051538 w 2369216"/>
              <a:gd name="connsiteY16" fmla="*/ 797169 h 2508738"/>
              <a:gd name="connsiteX17" fmla="*/ 2063261 w 2369216"/>
              <a:gd name="connsiteY17" fmla="*/ 844061 h 2508738"/>
              <a:gd name="connsiteX18" fmla="*/ 2086707 w 2369216"/>
              <a:gd name="connsiteY18" fmla="*/ 914400 h 2508738"/>
              <a:gd name="connsiteX19" fmla="*/ 2121877 w 2369216"/>
              <a:gd name="connsiteY19" fmla="*/ 1090246 h 2508738"/>
              <a:gd name="connsiteX20" fmla="*/ 2157046 w 2369216"/>
              <a:gd name="connsiteY20" fmla="*/ 1207477 h 2508738"/>
              <a:gd name="connsiteX21" fmla="*/ 2168769 w 2369216"/>
              <a:gd name="connsiteY21" fmla="*/ 1277815 h 2508738"/>
              <a:gd name="connsiteX22" fmla="*/ 2180492 w 2369216"/>
              <a:gd name="connsiteY22" fmla="*/ 1324707 h 2508738"/>
              <a:gd name="connsiteX23" fmla="*/ 2192215 w 2369216"/>
              <a:gd name="connsiteY23" fmla="*/ 1395046 h 2508738"/>
              <a:gd name="connsiteX24" fmla="*/ 2215661 w 2369216"/>
              <a:gd name="connsiteY24" fmla="*/ 1512277 h 2508738"/>
              <a:gd name="connsiteX25" fmla="*/ 2227384 w 2369216"/>
              <a:gd name="connsiteY25" fmla="*/ 1559169 h 2508738"/>
              <a:gd name="connsiteX26" fmla="*/ 2239107 w 2369216"/>
              <a:gd name="connsiteY26" fmla="*/ 1629507 h 2508738"/>
              <a:gd name="connsiteX27" fmla="*/ 2250830 w 2369216"/>
              <a:gd name="connsiteY27" fmla="*/ 1676400 h 2508738"/>
              <a:gd name="connsiteX28" fmla="*/ 2274277 w 2369216"/>
              <a:gd name="connsiteY28" fmla="*/ 1817077 h 2508738"/>
              <a:gd name="connsiteX29" fmla="*/ 2309446 w 2369216"/>
              <a:gd name="connsiteY29" fmla="*/ 1934307 h 2508738"/>
              <a:gd name="connsiteX30" fmla="*/ 2344615 w 2369216"/>
              <a:gd name="connsiteY30" fmla="*/ 2203938 h 2508738"/>
              <a:gd name="connsiteX31" fmla="*/ 2356338 w 2369216"/>
              <a:gd name="connsiteY31" fmla="*/ 2332892 h 2508738"/>
              <a:gd name="connsiteX32" fmla="*/ 2368061 w 2369216"/>
              <a:gd name="connsiteY32" fmla="*/ 2391507 h 2508738"/>
              <a:gd name="connsiteX33" fmla="*/ 2368061 w 2369216"/>
              <a:gd name="connsiteY33" fmla="*/ 2508738 h 2508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369216" h="2508738">
                <a:moveTo>
                  <a:pt x="0" y="0"/>
                </a:moveTo>
                <a:lnTo>
                  <a:pt x="644769" y="11723"/>
                </a:lnTo>
                <a:cubicBezTo>
                  <a:pt x="742705" y="15396"/>
                  <a:pt x="840059" y="28650"/>
                  <a:pt x="937846" y="35169"/>
                </a:cubicBezTo>
                <a:cubicBezTo>
                  <a:pt x="1015924" y="40374"/>
                  <a:pt x="1094153" y="42984"/>
                  <a:pt x="1172307" y="46892"/>
                </a:cubicBezTo>
                <a:cubicBezTo>
                  <a:pt x="1219199" y="54707"/>
                  <a:pt x="1265881" y="63915"/>
                  <a:pt x="1312984" y="70338"/>
                </a:cubicBezTo>
                <a:cubicBezTo>
                  <a:pt x="1351896" y="75644"/>
                  <a:pt x="1391183" y="77724"/>
                  <a:pt x="1430215" y="82061"/>
                </a:cubicBezTo>
                <a:cubicBezTo>
                  <a:pt x="1461527" y="85540"/>
                  <a:pt x="1492738" y="89876"/>
                  <a:pt x="1524000" y="93784"/>
                </a:cubicBezTo>
                <a:cubicBezTo>
                  <a:pt x="1700883" y="138005"/>
                  <a:pt x="1433874" y="67650"/>
                  <a:pt x="1617784" y="128954"/>
                </a:cubicBezTo>
                <a:cubicBezTo>
                  <a:pt x="1657917" y="142332"/>
                  <a:pt x="1676474" y="134853"/>
                  <a:pt x="1711569" y="152400"/>
                </a:cubicBezTo>
                <a:cubicBezTo>
                  <a:pt x="1724882" y="159056"/>
                  <a:pt x="1788320" y="205705"/>
                  <a:pt x="1793630" y="211015"/>
                </a:cubicBezTo>
                <a:cubicBezTo>
                  <a:pt x="1803593" y="220978"/>
                  <a:pt x="1808790" y="234789"/>
                  <a:pt x="1817077" y="246184"/>
                </a:cubicBezTo>
                <a:cubicBezTo>
                  <a:pt x="1840061" y="277787"/>
                  <a:pt x="1872902" y="303687"/>
                  <a:pt x="1887415" y="339969"/>
                </a:cubicBezTo>
                <a:cubicBezTo>
                  <a:pt x="1895230" y="359507"/>
                  <a:pt x="1902043" y="379477"/>
                  <a:pt x="1910861" y="398584"/>
                </a:cubicBezTo>
                <a:cubicBezTo>
                  <a:pt x="1925508" y="430319"/>
                  <a:pt x="1949275" y="458461"/>
                  <a:pt x="1957753" y="492369"/>
                </a:cubicBezTo>
                <a:cubicBezTo>
                  <a:pt x="1966207" y="526181"/>
                  <a:pt x="1969189" y="543203"/>
                  <a:pt x="1981200" y="574431"/>
                </a:cubicBezTo>
                <a:cubicBezTo>
                  <a:pt x="1996308" y="613713"/>
                  <a:pt x="2017885" y="650831"/>
                  <a:pt x="2028092" y="691661"/>
                </a:cubicBezTo>
                <a:cubicBezTo>
                  <a:pt x="2056684" y="806032"/>
                  <a:pt x="2021770" y="663212"/>
                  <a:pt x="2051538" y="797169"/>
                </a:cubicBezTo>
                <a:cubicBezTo>
                  <a:pt x="2055033" y="812897"/>
                  <a:pt x="2058631" y="828629"/>
                  <a:pt x="2063261" y="844061"/>
                </a:cubicBezTo>
                <a:cubicBezTo>
                  <a:pt x="2070363" y="867733"/>
                  <a:pt x="2086707" y="914400"/>
                  <a:pt x="2086707" y="914400"/>
                </a:cubicBezTo>
                <a:cubicBezTo>
                  <a:pt x="2096525" y="983126"/>
                  <a:pt x="2099264" y="1022408"/>
                  <a:pt x="2121877" y="1090246"/>
                </a:cubicBezTo>
                <a:cubicBezTo>
                  <a:pt x="2136831" y="1135108"/>
                  <a:pt x="2148187" y="1163181"/>
                  <a:pt x="2157046" y="1207477"/>
                </a:cubicBezTo>
                <a:cubicBezTo>
                  <a:pt x="2161708" y="1230785"/>
                  <a:pt x="2164107" y="1254507"/>
                  <a:pt x="2168769" y="1277815"/>
                </a:cubicBezTo>
                <a:cubicBezTo>
                  <a:pt x="2171929" y="1293614"/>
                  <a:pt x="2177332" y="1308908"/>
                  <a:pt x="2180492" y="1324707"/>
                </a:cubicBezTo>
                <a:cubicBezTo>
                  <a:pt x="2185154" y="1348015"/>
                  <a:pt x="2187835" y="1371683"/>
                  <a:pt x="2192215" y="1395046"/>
                </a:cubicBezTo>
                <a:cubicBezTo>
                  <a:pt x="2199559" y="1434214"/>
                  <a:pt x="2207311" y="1473311"/>
                  <a:pt x="2215661" y="1512277"/>
                </a:cubicBezTo>
                <a:cubicBezTo>
                  <a:pt x="2219037" y="1528031"/>
                  <a:pt x="2224224" y="1543370"/>
                  <a:pt x="2227384" y="1559169"/>
                </a:cubicBezTo>
                <a:cubicBezTo>
                  <a:pt x="2232046" y="1582477"/>
                  <a:pt x="2234445" y="1606199"/>
                  <a:pt x="2239107" y="1629507"/>
                </a:cubicBezTo>
                <a:cubicBezTo>
                  <a:pt x="2242267" y="1645306"/>
                  <a:pt x="2247861" y="1660564"/>
                  <a:pt x="2250830" y="1676400"/>
                </a:cubicBezTo>
                <a:cubicBezTo>
                  <a:pt x="2259591" y="1723125"/>
                  <a:pt x="2256621" y="1772938"/>
                  <a:pt x="2274277" y="1817077"/>
                </a:cubicBezTo>
                <a:cubicBezTo>
                  <a:pt x="2305123" y="1894192"/>
                  <a:pt x="2293596" y="1855057"/>
                  <a:pt x="2309446" y="1934307"/>
                </a:cubicBezTo>
                <a:cubicBezTo>
                  <a:pt x="2334122" y="2181065"/>
                  <a:pt x="2308054" y="2094256"/>
                  <a:pt x="2344615" y="2203938"/>
                </a:cubicBezTo>
                <a:cubicBezTo>
                  <a:pt x="2348523" y="2246923"/>
                  <a:pt x="2350984" y="2290063"/>
                  <a:pt x="2356338" y="2332892"/>
                </a:cubicBezTo>
                <a:cubicBezTo>
                  <a:pt x="2358809" y="2352663"/>
                  <a:pt x="2366736" y="2371626"/>
                  <a:pt x="2368061" y="2391507"/>
                </a:cubicBezTo>
                <a:cubicBezTo>
                  <a:pt x="2370660" y="2430497"/>
                  <a:pt x="2368061" y="2469661"/>
                  <a:pt x="2368061" y="25087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85AC586D-0B95-4B15-9C2E-8C6BD0631801}"/>
              </a:ext>
            </a:extLst>
          </p:cNvPr>
          <p:cNvSpPr/>
          <p:nvPr/>
        </p:nvSpPr>
        <p:spPr>
          <a:xfrm>
            <a:off x="8639908" y="2919046"/>
            <a:ext cx="1478952" cy="3001108"/>
          </a:xfrm>
          <a:custGeom>
            <a:avLst/>
            <a:gdLst>
              <a:gd name="connsiteX0" fmla="*/ 855784 w 1478952"/>
              <a:gd name="connsiteY0" fmla="*/ 0 h 3001108"/>
              <a:gd name="connsiteX1" fmla="*/ 879230 w 1478952"/>
              <a:gd name="connsiteY1" fmla="*/ 257908 h 3001108"/>
              <a:gd name="connsiteX2" fmla="*/ 937846 w 1478952"/>
              <a:gd name="connsiteY2" fmla="*/ 468923 h 3001108"/>
              <a:gd name="connsiteX3" fmla="*/ 961292 w 1478952"/>
              <a:gd name="connsiteY3" fmla="*/ 562708 h 3001108"/>
              <a:gd name="connsiteX4" fmla="*/ 996461 w 1478952"/>
              <a:gd name="connsiteY4" fmla="*/ 656492 h 3001108"/>
              <a:gd name="connsiteX5" fmla="*/ 1019907 w 1478952"/>
              <a:gd name="connsiteY5" fmla="*/ 762000 h 3001108"/>
              <a:gd name="connsiteX6" fmla="*/ 1066800 w 1478952"/>
              <a:gd name="connsiteY6" fmla="*/ 949569 h 3001108"/>
              <a:gd name="connsiteX7" fmla="*/ 1090246 w 1478952"/>
              <a:gd name="connsiteY7" fmla="*/ 1066800 h 3001108"/>
              <a:gd name="connsiteX8" fmla="*/ 1113692 w 1478952"/>
              <a:gd name="connsiteY8" fmla="*/ 1160585 h 3001108"/>
              <a:gd name="connsiteX9" fmla="*/ 1125415 w 1478952"/>
              <a:gd name="connsiteY9" fmla="*/ 1254369 h 3001108"/>
              <a:gd name="connsiteX10" fmla="*/ 1148861 w 1478952"/>
              <a:gd name="connsiteY10" fmla="*/ 1336431 h 3001108"/>
              <a:gd name="connsiteX11" fmla="*/ 1160584 w 1478952"/>
              <a:gd name="connsiteY11" fmla="*/ 1418492 h 3001108"/>
              <a:gd name="connsiteX12" fmla="*/ 1172307 w 1478952"/>
              <a:gd name="connsiteY12" fmla="*/ 1488831 h 3001108"/>
              <a:gd name="connsiteX13" fmla="*/ 1207477 w 1478952"/>
              <a:gd name="connsiteY13" fmla="*/ 1641231 h 3001108"/>
              <a:gd name="connsiteX14" fmla="*/ 1219200 w 1478952"/>
              <a:gd name="connsiteY14" fmla="*/ 1723292 h 3001108"/>
              <a:gd name="connsiteX15" fmla="*/ 1242646 w 1478952"/>
              <a:gd name="connsiteY15" fmla="*/ 1875692 h 3001108"/>
              <a:gd name="connsiteX16" fmla="*/ 1254369 w 1478952"/>
              <a:gd name="connsiteY16" fmla="*/ 1957754 h 3001108"/>
              <a:gd name="connsiteX17" fmla="*/ 1266092 w 1478952"/>
              <a:gd name="connsiteY17" fmla="*/ 2028092 h 3001108"/>
              <a:gd name="connsiteX18" fmla="*/ 1289538 w 1478952"/>
              <a:gd name="connsiteY18" fmla="*/ 2192216 h 3001108"/>
              <a:gd name="connsiteX19" fmla="*/ 1301261 w 1478952"/>
              <a:gd name="connsiteY19" fmla="*/ 2379785 h 3001108"/>
              <a:gd name="connsiteX20" fmla="*/ 1324707 w 1478952"/>
              <a:gd name="connsiteY20" fmla="*/ 2520462 h 3001108"/>
              <a:gd name="connsiteX21" fmla="*/ 1336430 w 1478952"/>
              <a:gd name="connsiteY21" fmla="*/ 2672862 h 3001108"/>
              <a:gd name="connsiteX22" fmla="*/ 1371600 w 1478952"/>
              <a:gd name="connsiteY22" fmla="*/ 2661139 h 3001108"/>
              <a:gd name="connsiteX23" fmla="*/ 1430215 w 1478952"/>
              <a:gd name="connsiteY23" fmla="*/ 2672862 h 3001108"/>
              <a:gd name="connsiteX24" fmla="*/ 1465384 w 1478952"/>
              <a:gd name="connsiteY24" fmla="*/ 2708031 h 3001108"/>
              <a:gd name="connsiteX25" fmla="*/ 1465384 w 1478952"/>
              <a:gd name="connsiteY25" fmla="*/ 2872154 h 3001108"/>
              <a:gd name="connsiteX26" fmla="*/ 1430215 w 1478952"/>
              <a:gd name="connsiteY26" fmla="*/ 2895600 h 3001108"/>
              <a:gd name="connsiteX27" fmla="*/ 1348154 w 1478952"/>
              <a:gd name="connsiteY27" fmla="*/ 2883877 h 3001108"/>
              <a:gd name="connsiteX28" fmla="*/ 1324707 w 1478952"/>
              <a:gd name="connsiteY28" fmla="*/ 2813539 h 3001108"/>
              <a:gd name="connsiteX29" fmla="*/ 1301261 w 1478952"/>
              <a:gd name="connsiteY29" fmla="*/ 2848708 h 3001108"/>
              <a:gd name="connsiteX30" fmla="*/ 1254369 w 1478952"/>
              <a:gd name="connsiteY30" fmla="*/ 2954216 h 3001108"/>
              <a:gd name="connsiteX31" fmla="*/ 1219200 w 1478952"/>
              <a:gd name="connsiteY31" fmla="*/ 2989385 h 3001108"/>
              <a:gd name="connsiteX32" fmla="*/ 1184030 w 1478952"/>
              <a:gd name="connsiteY32" fmla="*/ 3001108 h 3001108"/>
              <a:gd name="connsiteX33" fmla="*/ 1101969 w 1478952"/>
              <a:gd name="connsiteY33" fmla="*/ 2989385 h 3001108"/>
              <a:gd name="connsiteX34" fmla="*/ 1043354 w 1478952"/>
              <a:gd name="connsiteY34" fmla="*/ 2942492 h 3001108"/>
              <a:gd name="connsiteX35" fmla="*/ 1031630 w 1478952"/>
              <a:gd name="connsiteY35" fmla="*/ 2907323 h 3001108"/>
              <a:gd name="connsiteX36" fmla="*/ 1043354 w 1478952"/>
              <a:gd name="connsiteY36" fmla="*/ 2872154 h 3001108"/>
              <a:gd name="connsiteX37" fmla="*/ 1008184 w 1478952"/>
              <a:gd name="connsiteY37" fmla="*/ 2965939 h 3001108"/>
              <a:gd name="connsiteX38" fmla="*/ 973015 w 1478952"/>
              <a:gd name="connsiteY38" fmla="*/ 2977662 h 3001108"/>
              <a:gd name="connsiteX39" fmla="*/ 855784 w 1478952"/>
              <a:gd name="connsiteY39" fmla="*/ 2965939 h 3001108"/>
              <a:gd name="connsiteX40" fmla="*/ 797169 w 1478952"/>
              <a:gd name="connsiteY40" fmla="*/ 2907323 h 3001108"/>
              <a:gd name="connsiteX41" fmla="*/ 797169 w 1478952"/>
              <a:gd name="connsiteY41" fmla="*/ 2813539 h 3001108"/>
              <a:gd name="connsiteX42" fmla="*/ 867507 w 1478952"/>
              <a:gd name="connsiteY42" fmla="*/ 2790092 h 3001108"/>
              <a:gd name="connsiteX43" fmla="*/ 902677 w 1478952"/>
              <a:gd name="connsiteY43" fmla="*/ 2778369 h 3001108"/>
              <a:gd name="connsiteX44" fmla="*/ 961292 w 1478952"/>
              <a:gd name="connsiteY44" fmla="*/ 2719754 h 3001108"/>
              <a:gd name="connsiteX45" fmla="*/ 937846 w 1478952"/>
              <a:gd name="connsiteY45" fmla="*/ 2543908 h 3001108"/>
              <a:gd name="connsiteX46" fmla="*/ 902677 w 1478952"/>
              <a:gd name="connsiteY46" fmla="*/ 2426677 h 3001108"/>
              <a:gd name="connsiteX47" fmla="*/ 879230 w 1478952"/>
              <a:gd name="connsiteY47" fmla="*/ 2356339 h 3001108"/>
              <a:gd name="connsiteX48" fmla="*/ 855784 w 1478952"/>
              <a:gd name="connsiteY48" fmla="*/ 2286000 h 3001108"/>
              <a:gd name="connsiteX49" fmla="*/ 832338 w 1478952"/>
              <a:gd name="connsiteY49" fmla="*/ 2250831 h 3001108"/>
              <a:gd name="connsiteX50" fmla="*/ 785446 w 1478952"/>
              <a:gd name="connsiteY50" fmla="*/ 2086708 h 3001108"/>
              <a:gd name="connsiteX51" fmla="*/ 773723 w 1478952"/>
              <a:gd name="connsiteY51" fmla="*/ 2039816 h 3001108"/>
              <a:gd name="connsiteX52" fmla="*/ 726830 w 1478952"/>
              <a:gd name="connsiteY52" fmla="*/ 1922585 h 3001108"/>
              <a:gd name="connsiteX53" fmla="*/ 703384 w 1478952"/>
              <a:gd name="connsiteY53" fmla="*/ 1828800 h 3001108"/>
              <a:gd name="connsiteX54" fmla="*/ 691661 w 1478952"/>
              <a:gd name="connsiteY54" fmla="*/ 1723292 h 3001108"/>
              <a:gd name="connsiteX55" fmla="*/ 679938 w 1478952"/>
              <a:gd name="connsiteY55" fmla="*/ 1676400 h 3001108"/>
              <a:gd name="connsiteX56" fmla="*/ 668215 w 1478952"/>
              <a:gd name="connsiteY56" fmla="*/ 1582616 h 3001108"/>
              <a:gd name="connsiteX57" fmla="*/ 656492 w 1478952"/>
              <a:gd name="connsiteY57" fmla="*/ 1547446 h 3001108"/>
              <a:gd name="connsiteX58" fmla="*/ 633046 w 1478952"/>
              <a:gd name="connsiteY58" fmla="*/ 1453662 h 3001108"/>
              <a:gd name="connsiteX59" fmla="*/ 597877 w 1478952"/>
              <a:gd name="connsiteY59" fmla="*/ 1430216 h 3001108"/>
              <a:gd name="connsiteX60" fmla="*/ 550984 w 1478952"/>
              <a:gd name="connsiteY60" fmla="*/ 1371600 h 3001108"/>
              <a:gd name="connsiteX61" fmla="*/ 504092 w 1478952"/>
              <a:gd name="connsiteY61" fmla="*/ 1312985 h 3001108"/>
              <a:gd name="connsiteX62" fmla="*/ 222738 w 1478952"/>
              <a:gd name="connsiteY62" fmla="*/ 902677 h 3001108"/>
              <a:gd name="connsiteX63" fmla="*/ 35169 w 1478952"/>
              <a:gd name="connsiteY63" fmla="*/ 691662 h 3001108"/>
              <a:gd name="connsiteX64" fmla="*/ 0 w 1478952"/>
              <a:gd name="connsiteY64" fmla="*/ 668216 h 3001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478952" h="3001108">
                <a:moveTo>
                  <a:pt x="855784" y="0"/>
                </a:moveTo>
                <a:cubicBezTo>
                  <a:pt x="859827" y="56609"/>
                  <a:pt x="866405" y="189508"/>
                  <a:pt x="879230" y="257908"/>
                </a:cubicBezTo>
                <a:cubicBezTo>
                  <a:pt x="892320" y="327722"/>
                  <a:pt x="919058" y="401286"/>
                  <a:pt x="937846" y="468923"/>
                </a:cubicBezTo>
                <a:cubicBezTo>
                  <a:pt x="946470" y="499971"/>
                  <a:pt x="951681" y="531951"/>
                  <a:pt x="961292" y="562708"/>
                </a:cubicBezTo>
                <a:cubicBezTo>
                  <a:pt x="971250" y="594575"/>
                  <a:pt x="987040" y="624462"/>
                  <a:pt x="996461" y="656492"/>
                </a:cubicBezTo>
                <a:cubicBezTo>
                  <a:pt x="1006627" y="691055"/>
                  <a:pt x="1011499" y="726968"/>
                  <a:pt x="1019907" y="762000"/>
                </a:cubicBezTo>
                <a:cubicBezTo>
                  <a:pt x="1034947" y="824668"/>
                  <a:pt x="1054161" y="886373"/>
                  <a:pt x="1066800" y="949569"/>
                </a:cubicBezTo>
                <a:cubicBezTo>
                  <a:pt x="1074615" y="988646"/>
                  <a:pt x="1081601" y="1027898"/>
                  <a:pt x="1090246" y="1066800"/>
                </a:cubicBezTo>
                <a:cubicBezTo>
                  <a:pt x="1097236" y="1098256"/>
                  <a:pt x="1107754" y="1128913"/>
                  <a:pt x="1113692" y="1160585"/>
                </a:cubicBezTo>
                <a:cubicBezTo>
                  <a:pt x="1119498" y="1191550"/>
                  <a:pt x="1119236" y="1223476"/>
                  <a:pt x="1125415" y="1254369"/>
                </a:cubicBezTo>
                <a:cubicBezTo>
                  <a:pt x="1130994" y="1282265"/>
                  <a:pt x="1142900" y="1308614"/>
                  <a:pt x="1148861" y="1336431"/>
                </a:cubicBezTo>
                <a:cubicBezTo>
                  <a:pt x="1154651" y="1363449"/>
                  <a:pt x="1156382" y="1391182"/>
                  <a:pt x="1160584" y="1418492"/>
                </a:cubicBezTo>
                <a:cubicBezTo>
                  <a:pt x="1164198" y="1441985"/>
                  <a:pt x="1167326" y="1465589"/>
                  <a:pt x="1172307" y="1488831"/>
                </a:cubicBezTo>
                <a:cubicBezTo>
                  <a:pt x="1192844" y="1584668"/>
                  <a:pt x="1194222" y="1561702"/>
                  <a:pt x="1207477" y="1641231"/>
                </a:cubicBezTo>
                <a:cubicBezTo>
                  <a:pt x="1212020" y="1668486"/>
                  <a:pt x="1215972" y="1695850"/>
                  <a:pt x="1219200" y="1723292"/>
                </a:cubicBezTo>
                <a:cubicBezTo>
                  <a:pt x="1235685" y="1863417"/>
                  <a:pt x="1217393" y="1799932"/>
                  <a:pt x="1242646" y="1875692"/>
                </a:cubicBezTo>
                <a:cubicBezTo>
                  <a:pt x="1246554" y="1903046"/>
                  <a:pt x="1250167" y="1930444"/>
                  <a:pt x="1254369" y="1957754"/>
                </a:cubicBezTo>
                <a:cubicBezTo>
                  <a:pt x="1257983" y="1981247"/>
                  <a:pt x="1262566" y="2004586"/>
                  <a:pt x="1266092" y="2028092"/>
                </a:cubicBezTo>
                <a:cubicBezTo>
                  <a:pt x="1274290" y="2082744"/>
                  <a:pt x="1289538" y="2192216"/>
                  <a:pt x="1289538" y="2192216"/>
                </a:cubicBezTo>
                <a:cubicBezTo>
                  <a:pt x="1293446" y="2254739"/>
                  <a:pt x="1295834" y="2317376"/>
                  <a:pt x="1301261" y="2379785"/>
                </a:cubicBezTo>
                <a:cubicBezTo>
                  <a:pt x="1305735" y="2431236"/>
                  <a:pt x="1314825" y="2471049"/>
                  <a:pt x="1324707" y="2520462"/>
                </a:cubicBezTo>
                <a:cubicBezTo>
                  <a:pt x="1328615" y="2571262"/>
                  <a:pt x="1320318" y="2624527"/>
                  <a:pt x="1336430" y="2672862"/>
                </a:cubicBezTo>
                <a:cubicBezTo>
                  <a:pt x="1340338" y="2684585"/>
                  <a:pt x="1359243" y="2661139"/>
                  <a:pt x="1371600" y="2661139"/>
                </a:cubicBezTo>
                <a:cubicBezTo>
                  <a:pt x="1391525" y="2661139"/>
                  <a:pt x="1410677" y="2668954"/>
                  <a:pt x="1430215" y="2672862"/>
                </a:cubicBezTo>
                <a:cubicBezTo>
                  <a:pt x="1441938" y="2684585"/>
                  <a:pt x="1456188" y="2694237"/>
                  <a:pt x="1465384" y="2708031"/>
                </a:cubicBezTo>
                <a:cubicBezTo>
                  <a:pt x="1492770" y="2749109"/>
                  <a:pt x="1471193" y="2853276"/>
                  <a:pt x="1465384" y="2872154"/>
                </a:cubicBezTo>
                <a:cubicBezTo>
                  <a:pt x="1461241" y="2885620"/>
                  <a:pt x="1441938" y="2887785"/>
                  <a:pt x="1430215" y="2895600"/>
                </a:cubicBezTo>
                <a:cubicBezTo>
                  <a:pt x="1402861" y="2891692"/>
                  <a:pt x="1369965" y="2900841"/>
                  <a:pt x="1348154" y="2883877"/>
                </a:cubicBezTo>
                <a:cubicBezTo>
                  <a:pt x="1328646" y="2868704"/>
                  <a:pt x="1324707" y="2813539"/>
                  <a:pt x="1324707" y="2813539"/>
                </a:cubicBezTo>
                <a:cubicBezTo>
                  <a:pt x="1316892" y="2825262"/>
                  <a:pt x="1306983" y="2835833"/>
                  <a:pt x="1301261" y="2848708"/>
                </a:cubicBezTo>
                <a:cubicBezTo>
                  <a:pt x="1272052" y="2914428"/>
                  <a:pt x="1292269" y="2908735"/>
                  <a:pt x="1254369" y="2954216"/>
                </a:cubicBezTo>
                <a:cubicBezTo>
                  <a:pt x="1243756" y="2966952"/>
                  <a:pt x="1232994" y="2980189"/>
                  <a:pt x="1219200" y="2989385"/>
                </a:cubicBezTo>
                <a:cubicBezTo>
                  <a:pt x="1208918" y="2996240"/>
                  <a:pt x="1195753" y="2997200"/>
                  <a:pt x="1184030" y="3001108"/>
                </a:cubicBezTo>
                <a:cubicBezTo>
                  <a:pt x="1156676" y="2997200"/>
                  <a:pt x="1128435" y="2997325"/>
                  <a:pt x="1101969" y="2989385"/>
                </a:cubicBezTo>
                <a:cubicBezTo>
                  <a:pt x="1080841" y="2983047"/>
                  <a:pt x="1058533" y="2957672"/>
                  <a:pt x="1043354" y="2942492"/>
                </a:cubicBezTo>
                <a:cubicBezTo>
                  <a:pt x="1039446" y="2930769"/>
                  <a:pt x="1031630" y="2919680"/>
                  <a:pt x="1031630" y="2907323"/>
                </a:cubicBezTo>
                <a:cubicBezTo>
                  <a:pt x="1031630" y="2894966"/>
                  <a:pt x="1043354" y="2859797"/>
                  <a:pt x="1043354" y="2872154"/>
                </a:cubicBezTo>
                <a:cubicBezTo>
                  <a:pt x="1043354" y="2898842"/>
                  <a:pt x="1032438" y="2946535"/>
                  <a:pt x="1008184" y="2965939"/>
                </a:cubicBezTo>
                <a:cubicBezTo>
                  <a:pt x="998535" y="2973659"/>
                  <a:pt x="984738" y="2973754"/>
                  <a:pt x="973015" y="2977662"/>
                </a:cubicBezTo>
                <a:cubicBezTo>
                  <a:pt x="933938" y="2973754"/>
                  <a:pt x="892247" y="2980524"/>
                  <a:pt x="855784" y="2965939"/>
                </a:cubicBezTo>
                <a:cubicBezTo>
                  <a:pt x="830129" y="2955677"/>
                  <a:pt x="797169" y="2907323"/>
                  <a:pt x="797169" y="2907323"/>
                </a:cubicBezTo>
                <a:cubicBezTo>
                  <a:pt x="787918" y="2879571"/>
                  <a:pt x="768876" y="2841832"/>
                  <a:pt x="797169" y="2813539"/>
                </a:cubicBezTo>
                <a:cubicBezTo>
                  <a:pt x="814645" y="2796063"/>
                  <a:pt x="844061" y="2797907"/>
                  <a:pt x="867507" y="2790092"/>
                </a:cubicBezTo>
                <a:lnTo>
                  <a:pt x="902677" y="2778369"/>
                </a:lnTo>
                <a:cubicBezTo>
                  <a:pt x="920420" y="2766540"/>
                  <a:pt x="959180" y="2747213"/>
                  <a:pt x="961292" y="2719754"/>
                </a:cubicBezTo>
                <a:cubicBezTo>
                  <a:pt x="964506" y="2677976"/>
                  <a:pt x="948687" y="2592691"/>
                  <a:pt x="937846" y="2543908"/>
                </a:cubicBezTo>
                <a:cubicBezTo>
                  <a:pt x="926035" y="2490758"/>
                  <a:pt x="922158" y="2485122"/>
                  <a:pt x="902677" y="2426677"/>
                </a:cubicBezTo>
                <a:lnTo>
                  <a:pt x="879230" y="2356339"/>
                </a:lnTo>
                <a:cubicBezTo>
                  <a:pt x="879230" y="2356338"/>
                  <a:pt x="855785" y="2286001"/>
                  <a:pt x="855784" y="2286000"/>
                </a:cubicBezTo>
                <a:cubicBezTo>
                  <a:pt x="847969" y="2274277"/>
                  <a:pt x="838060" y="2263706"/>
                  <a:pt x="832338" y="2250831"/>
                </a:cubicBezTo>
                <a:cubicBezTo>
                  <a:pt x="813118" y="2207586"/>
                  <a:pt x="796090" y="2129285"/>
                  <a:pt x="785446" y="2086708"/>
                </a:cubicBezTo>
                <a:cubicBezTo>
                  <a:pt x="781538" y="2071077"/>
                  <a:pt x="778818" y="2055101"/>
                  <a:pt x="773723" y="2039816"/>
                </a:cubicBezTo>
                <a:cubicBezTo>
                  <a:pt x="744751" y="1952898"/>
                  <a:pt x="761330" y="1991582"/>
                  <a:pt x="726830" y="1922585"/>
                </a:cubicBezTo>
                <a:cubicBezTo>
                  <a:pt x="719015" y="1891323"/>
                  <a:pt x="706942" y="1860827"/>
                  <a:pt x="703384" y="1828800"/>
                </a:cubicBezTo>
                <a:cubicBezTo>
                  <a:pt x="699476" y="1793631"/>
                  <a:pt x="697042" y="1758266"/>
                  <a:pt x="691661" y="1723292"/>
                </a:cubicBezTo>
                <a:cubicBezTo>
                  <a:pt x="689211" y="1707368"/>
                  <a:pt x="682587" y="1692293"/>
                  <a:pt x="679938" y="1676400"/>
                </a:cubicBezTo>
                <a:cubicBezTo>
                  <a:pt x="674759" y="1645324"/>
                  <a:pt x="673851" y="1613612"/>
                  <a:pt x="668215" y="1582616"/>
                </a:cubicBezTo>
                <a:cubicBezTo>
                  <a:pt x="666004" y="1570458"/>
                  <a:pt x="659489" y="1559434"/>
                  <a:pt x="656492" y="1547446"/>
                </a:cubicBezTo>
                <a:cubicBezTo>
                  <a:pt x="655696" y="1544261"/>
                  <a:pt x="642790" y="1465843"/>
                  <a:pt x="633046" y="1453662"/>
                </a:cubicBezTo>
                <a:cubicBezTo>
                  <a:pt x="624244" y="1442660"/>
                  <a:pt x="608879" y="1439018"/>
                  <a:pt x="597877" y="1430216"/>
                </a:cubicBezTo>
                <a:cubicBezTo>
                  <a:pt x="569745" y="1407710"/>
                  <a:pt x="573834" y="1402067"/>
                  <a:pt x="550984" y="1371600"/>
                </a:cubicBezTo>
                <a:cubicBezTo>
                  <a:pt x="535971" y="1351583"/>
                  <a:pt x="517622" y="1334032"/>
                  <a:pt x="504092" y="1312985"/>
                </a:cubicBezTo>
                <a:cubicBezTo>
                  <a:pt x="360942" y="1090305"/>
                  <a:pt x="542479" y="1262386"/>
                  <a:pt x="222738" y="902677"/>
                </a:cubicBezTo>
                <a:cubicBezTo>
                  <a:pt x="160215" y="832339"/>
                  <a:pt x="87371" y="769967"/>
                  <a:pt x="35169" y="691662"/>
                </a:cubicBezTo>
                <a:cubicBezTo>
                  <a:pt x="8658" y="651894"/>
                  <a:pt x="21685" y="646529"/>
                  <a:pt x="0" y="6682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ADAD5C77-60DF-4762-8F4F-3B767F117341}"/>
              </a:ext>
            </a:extLst>
          </p:cNvPr>
          <p:cNvSpPr/>
          <p:nvPr/>
        </p:nvSpPr>
        <p:spPr>
          <a:xfrm>
            <a:off x="7854462" y="2602523"/>
            <a:ext cx="808892" cy="2356339"/>
          </a:xfrm>
          <a:custGeom>
            <a:avLst/>
            <a:gdLst>
              <a:gd name="connsiteX0" fmla="*/ 808892 w 808892"/>
              <a:gd name="connsiteY0" fmla="*/ 1008185 h 2356339"/>
              <a:gd name="connsiteX1" fmla="*/ 656492 w 808892"/>
              <a:gd name="connsiteY1" fmla="*/ 820615 h 2356339"/>
              <a:gd name="connsiteX2" fmla="*/ 492369 w 808892"/>
              <a:gd name="connsiteY2" fmla="*/ 468923 h 2356339"/>
              <a:gd name="connsiteX3" fmla="*/ 468923 w 808892"/>
              <a:gd name="connsiteY3" fmla="*/ 410308 h 2356339"/>
              <a:gd name="connsiteX4" fmla="*/ 445476 w 808892"/>
              <a:gd name="connsiteY4" fmla="*/ 363415 h 2356339"/>
              <a:gd name="connsiteX5" fmla="*/ 422030 w 808892"/>
              <a:gd name="connsiteY5" fmla="*/ 293077 h 2356339"/>
              <a:gd name="connsiteX6" fmla="*/ 386861 w 808892"/>
              <a:gd name="connsiteY6" fmla="*/ 187569 h 2356339"/>
              <a:gd name="connsiteX7" fmla="*/ 351692 w 808892"/>
              <a:gd name="connsiteY7" fmla="*/ 117231 h 2356339"/>
              <a:gd name="connsiteX8" fmla="*/ 316523 w 808892"/>
              <a:gd name="connsiteY8" fmla="*/ 93785 h 2356339"/>
              <a:gd name="connsiteX9" fmla="*/ 304800 w 808892"/>
              <a:gd name="connsiteY9" fmla="*/ 58615 h 2356339"/>
              <a:gd name="connsiteX10" fmla="*/ 269630 w 808892"/>
              <a:gd name="connsiteY10" fmla="*/ 46892 h 2356339"/>
              <a:gd name="connsiteX11" fmla="*/ 234461 w 808892"/>
              <a:gd name="connsiteY11" fmla="*/ 23446 h 2356339"/>
              <a:gd name="connsiteX12" fmla="*/ 164123 w 808892"/>
              <a:gd name="connsiteY12" fmla="*/ 0 h 2356339"/>
              <a:gd name="connsiteX13" fmla="*/ 11723 w 808892"/>
              <a:gd name="connsiteY13" fmla="*/ 11723 h 2356339"/>
              <a:gd name="connsiteX14" fmla="*/ 0 w 808892"/>
              <a:gd name="connsiteY14" fmla="*/ 46892 h 2356339"/>
              <a:gd name="connsiteX15" fmla="*/ 11723 w 808892"/>
              <a:gd name="connsiteY15" fmla="*/ 386862 h 2356339"/>
              <a:gd name="connsiteX16" fmla="*/ 35169 w 808892"/>
              <a:gd name="connsiteY16" fmla="*/ 550985 h 2356339"/>
              <a:gd name="connsiteX17" fmla="*/ 58615 w 808892"/>
              <a:gd name="connsiteY17" fmla="*/ 715108 h 2356339"/>
              <a:gd name="connsiteX18" fmla="*/ 82061 w 808892"/>
              <a:gd name="connsiteY18" fmla="*/ 832339 h 2356339"/>
              <a:gd name="connsiteX19" fmla="*/ 93784 w 808892"/>
              <a:gd name="connsiteY19" fmla="*/ 1031631 h 2356339"/>
              <a:gd name="connsiteX20" fmla="*/ 105507 w 808892"/>
              <a:gd name="connsiteY20" fmla="*/ 1137139 h 2356339"/>
              <a:gd name="connsiteX21" fmla="*/ 128953 w 808892"/>
              <a:gd name="connsiteY21" fmla="*/ 1570892 h 2356339"/>
              <a:gd name="connsiteX22" fmla="*/ 140676 w 808892"/>
              <a:gd name="connsiteY22" fmla="*/ 1735015 h 2356339"/>
              <a:gd name="connsiteX23" fmla="*/ 164123 w 808892"/>
              <a:gd name="connsiteY23" fmla="*/ 1922585 h 2356339"/>
              <a:gd name="connsiteX24" fmla="*/ 175846 w 808892"/>
              <a:gd name="connsiteY24" fmla="*/ 2110154 h 2356339"/>
              <a:gd name="connsiteX25" fmla="*/ 187569 w 808892"/>
              <a:gd name="connsiteY25" fmla="*/ 2203939 h 2356339"/>
              <a:gd name="connsiteX26" fmla="*/ 211015 w 808892"/>
              <a:gd name="connsiteY26" fmla="*/ 2286000 h 2356339"/>
              <a:gd name="connsiteX27" fmla="*/ 211015 w 808892"/>
              <a:gd name="connsiteY27" fmla="*/ 2356339 h 2356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08892" h="2356339">
                <a:moveTo>
                  <a:pt x="808892" y="1008185"/>
                </a:moveTo>
                <a:cubicBezTo>
                  <a:pt x="761739" y="955138"/>
                  <a:pt x="693190" y="885542"/>
                  <a:pt x="656492" y="820615"/>
                </a:cubicBezTo>
                <a:cubicBezTo>
                  <a:pt x="589859" y="702726"/>
                  <a:pt x="544459" y="592638"/>
                  <a:pt x="492369" y="468923"/>
                </a:cubicBezTo>
                <a:cubicBezTo>
                  <a:pt x="484203" y="449529"/>
                  <a:pt x="478334" y="429130"/>
                  <a:pt x="468923" y="410308"/>
                </a:cubicBezTo>
                <a:cubicBezTo>
                  <a:pt x="461107" y="394677"/>
                  <a:pt x="451967" y="379641"/>
                  <a:pt x="445476" y="363415"/>
                </a:cubicBezTo>
                <a:cubicBezTo>
                  <a:pt x="436297" y="340468"/>
                  <a:pt x="429845" y="316523"/>
                  <a:pt x="422030" y="293077"/>
                </a:cubicBezTo>
                <a:lnTo>
                  <a:pt x="386861" y="187569"/>
                </a:lnTo>
                <a:cubicBezTo>
                  <a:pt x="377327" y="158965"/>
                  <a:pt x="374417" y="139956"/>
                  <a:pt x="351692" y="117231"/>
                </a:cubicBezTo>
                <a:cubicBezTo>
                  <a:pt x="341729" y="107268"/>
                  <a:pt x="328246" y="101600"/>
                  <a:pt x="316523" y="93785"/>
                </a:cubicBezTo>
                <a:cubicBezTo>
                  <a:pt x="312615" y="82062"/>
                  <a:pt x="313538" y="67353"/>
                  <a:pt x="304800" y="58615"/>
                </a:cubicBezTo>
                <a:cubicBezTo>
                  <a:pt x="296062" y="49877"/>
                  <a:pt x="280683" y="52418"/>
                  <a:pt x="269630" y="46892"/>
                </a:cubicBezTo>
                <a:cubicBezTo>
                  <a:pt x="257028" y="40591"/>
                  <a:pt x="247336" y="29168"/>
                  <a:pt x="234461" y="23446"/>
                </a:cubicBezTo>
                <a:cubicBezTo>
                  <a:pt x="211877" y="13409"/>
                  <a:pt x="164123" y="0"/>
                  <a:pt x="164123" y="0"/>
                </a:cubicBezTo>
                <a:cubicBezTo>
                  <a:pt x="113323" y="3908"/>
                  <a:pt x="60713" y="-2274"/>
                  <a:pt x="11723" y="11723"/>
                </a:cubicBezTo>
                <a:cubicBezTo>
                  <a:pt x="-159" y="15118"/>
                  <a:pt x="0" y="34535"/>
                  <a:pt x="0" y="46892"/>
                </a:cubicBezTo>
                <a:cubicBezTo>
                  <a:pt x="0" y="160283"/>
                  <a:pt x="5916" y="273620"/>
                  <a:pt x="11723" y="386862"/>
                </a:cubicBezTo>
                <a:cubicBezTo>
                  <a:pt x="16881" y="487452"/>
                  <a:pt x="17272" y="479397"/>
                  <a:pt x="35169" y="550985"/>
                </a:cubicBezTo>
                <a:cubicBezTo>
                  <a:pt x="54969" y="748981"/>
                  <a:pt x="34712" y="603557"/>
                  <a:pt x="58615" y="715108"/>
                </a:cubicBezTo>
                <a:cubicBezTo>
                  <a:pt x="66965" y="754074"/>
                  <a:pt x="82061" y="832339"/>
                  <a:pt x="82061" y="832339"/>
                </a:cubicBezTo>
                <a:cubicBezTo>
                  <a:pt x="85969" y="898770"/>
                  <a:pt x="88680" y="965282"/>
                  <a:pt x="93784" y="1031631"/>
                </a:cubicBezTo>
                <a:cubicBezTo>
                  <a:pt x="96498" y="1066913"/>
                  <a:pt x="103695" y="1101800"/>
                  <a:pt x="105507" y="1137139"/>
                </a:cubicBezTo>
                <a:cubicBezTo>
                  <a:pt x="128771" y="1590791"/>
                  <a:pt x="98140" y="1355201"/>
                  <a:pt x="128953" y="1570892"/>
                </a:cubicBezTo>
                <a:cubicBezTo>
                  <a:pt x="132861" y="1625600"/>
                  <a:pt x="135218" y="1680440"/>
                  <a:pt x="140676" y="1735015"/>
                </a:cubicBezTo>
                <a:cubicBezTo>
                  <a:pt x="146946" y="1797712"/>
                  <a:pt x="160193" y="1859698"/>
                  <a:pt x="164123" y="1922585"/>
                </a:cubicBezTo>
                <a:cubicBezTo>
                  <a:pt x="168031" y="1985108"/>
                  <a:pt x="170644" y="2047725"/>
                  <a:pt x="175846" y="2110154"/>
                </a:cubicBezTo>
                <a:cubicBezTo>
                  <a:pt x="178462" y="2141550"/>
                  <a:pt x="181933" y="2172942"/>
                  <a:pt x="187569" y="2203939"/>
                </a:cubicBezTo>
                <a:cubicBezTo>
                  <a:pt x="198677" y="2265035"/>
                  <a:pt x="203739" y="2213244"/>
                  <a:pt x="211015" y="2286000"/>
                </a:cubicBezTo>
                <a:cubicBezTo>
                  <a:pt x="213348" y="2309330"/>
                  <a:pt x="211015" y="2332893"/>
                  <a:pt x="211015" y="235633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3D1DADC-FD20-4DB1-9630-52F30A7A9624}"/>
              </a:ext>
            </a:extLst>
          </p:cNvPr>
          <p:cNvSpPr/>
          <p:nvPr/>
        </p:nvSpPr>
        <p:spPr>
          <a:xfrm>
            <a:off x="8065477" y="4876800"/>
            <a:ext cx="247663" cy="1922585"/>
          </a:xfrm>
          <a:custGeom>
            <a:avLst/>
            <a:gdLst>
              <a:gd name="connsiteX0" fmla="*/ 0 w 247663"/>
              <a:gd name="connsiteY0" fmla="*/ 0 h 1922585"/>
              <a:gd name="connsiteX1" fmla="*/ 23446 w 247663"/>
              <a:gd name="connsiteY1" fmla="*/ 398585 h 1922585"/>
              <a:gd name="connsiteX2" fmla="*/ 46892 w 247663"/>
              <a:gd name="connsiteY2" fmla="*/ 691662 h 1922585"/>
              <a:gd name="connsiteX3" fmla="*/ 70338 w 247663"/>
              <a:gd name="connsiteY3" fmla="*/ 820615 h 1922585"/>
              <a:gd name="connsiteX4" fmla="*/ 82061 w 247663"/>
              <a:gd name="connsiteY4" fmla="*/ 890954 h 1922585"/>
              <a:gd name="connsiteX5" fmla="*/ 93785 w 247663"/>
              <a:gd name="connsiteY5" fmla="*/ 973015 h 1922585"/>
              <a:gd name="connsiteX6" fmla="*/ 117231 w 247663"/>
              <a:gd name="connsiteY6" fmla="*/ 1031631 h 1922585"/>
              <a:gd name="connsiteX7" fmla="*/ 140677 w 247663"/>
              <a:gd name="connsiteY7" fmla="*/ 1137138 h 1922585"/>
              <a:gd name="connsiteX8" fmla="*/ 164123 w 247663"/>
              <a:gd name="connsiteY8" fmla="*/ 1219200 h 1922585"/>
              <a:gd name="connsiteX9" fmla="*/ 175846 w 247663"/>
              <a:gd name="connsiteY9" fmla="*/ 1312985 h 1922585"/>
              <a:gd name="connsiteX10" fmla="*/ 222738 w 247663"/>
              <a:gd name="connsiteY10" fmla="*/ 1500554 h 1922585"/>
              <a:gd name="connsiteX11" fmla="*/ 234461 w 247663"/>
              <a:gd name="connsiteY11" fmla="*/ 1606062 h 1922585"/>
              <a:gd name="connsiteX12" fmla="*/ 246185 w 247663"/>
              <a:gd name="connsiteY12" fmla="*/ 1652954 h 1922585"/>
              <a:gd name="connsiteX13" fmla="*/ 246185 w 247663"/>
              <a:gd name="connsiteY13" fmla="*/ 1922585 h 1922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7663" h="1922585">
                <a:moveTo>
                  <a:pt x="0" y="0"/>
                </a:moveTo>
                <a:cubicBezTo>
                  <a:pt x="21880" y="503238"/>
                  <a:pt x="-395" y="88647"/>
                  <a:pt x="23446" y="398585"/>
                </a:cubicBezTo>
                <a:cubicBezTo>
                  <a:pt x="33003" y="522831"/>
                  <a:pt x="32518" y="576668"/>
                  <a:pt x="46892" y="691662"/>
                </a:cubicBezTo>
                <a:cubicBezTo>
                  <a:pt x="53801" y="746934"/>
                  <a:pt x="60735" y="767797"/>
                  <a:pt x="70338" y="820615"/>
                </a:cubicBezTo>
                <a:cubicBezTo>
                  <a:pt x="74590" y="844001"/>
                  <a:pt x="78447" y="867461"/>
                  <a:pt x="82061" y="890954"/>
                </a:cubicBezTo>
                <a:cubicBezTo>
                  <a:pt x="86263" y="918264"/>
                  <a:pt x="87083" y="946209"/>
                  <a:pt x="93785" y="973015"/>
                </a:cubicBezTo>
                <a:cubicBezTo>
                  <a:pt x="98889" y="993430"/>
                  <a:pt x="111450" y="1011397"/>
                  <a:pt x="117231" y="1031631"/>
                </a:cubicBezTo>
                <a:cubicBezTo>
                  <a:pt x="127128" y="1066272"/>
                  <a:pt x="131939" y="1102187"/>
                  <a:pt x="140677" y="1137138"/>
                </a:cubicBezTo>
                <a:cubicBezTo>
                  <a:pt x="147577" y="1164737"/>
                  <a:pt x="156308" y="1191846"/>
                  <a:pt x="164123" y="1219200"/>
                </a:cubicBezTo>
                <a:cubicBezTo>
                  <a:pt x="168031" y="1250462"/>
                  <a:pt x="169420" y="1282142"/>
                  <a:pt x="175846" y="1312985"/>
                </a:cubicBezTo>
                <a:cubicBezTo>
                  <a:pt x="188990" y="1376078"/>
                  <a:pt x="222738" y="1500554"/>
                  <a:pt x="222738" y="1500554"/>
                </a:cubicBezTo>
                <a:cubicBezTo>
                  <a:pt x="226646" y="1535723"/>
                  <a:pt x="229080" y="1571088"/>
                  <a:pt x="234461" y="1606062"/>
                </a:cubicBezTo>
                <a:cubicBezTo>
                  <a:pt x="236911" y="1621986"/>
                  <a:pt x="245589" y="1636853"/>
                  <a:pt x="246185" y="1652954"/>
                </a:cubicBezTo>
                <a:cubicBezTo>
                  <a:pt x="249512" y="1742769"/>
                  <a:pt x="246185" y="1832708"/>
                  <a:pt x="246185" y="192258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Curved Down 12">
            <a:extLst>
              <a:ext uri="{FF2B5EF4-FFF2-40B4-BE49-F238E27FC236}">
                <a16:creationId xmlns:a16="http://schemas.microsoft.com/office/drawing/2014/main" id="{9EAFE287-0CB1-46ED-B169-536564ED1138}"/>
              </a:ext>
            </a:extLst>
          </p:cNvPr>
          <p:cNvSpPr/>
          <p:nvPr/>
        </p:nvSpPr>
        <p:spPr>
          <a:xfrm rot="1921612">
            <a:off x="5164692" y="2256915"/>
            <a:ext cx="5379541" cy="1347709"/>
          </a:xfrm>
          <a:prstGeom prst="curved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5" name="Connector: Curved 14">
            <a:extLst>
              <a:ext uri="{FF2B5EF4-FFF2-40B4-BE49-F238E27FC236}">
                <a16:creationId xmlns:a16="http://schemas.microsoft.com/office/drawing/2014/main" id="{49B1D26E-2CFD-4C33-B9D7-7FC1FA42D53A}"/>
              </a:ext>
            </a:extLst>
          </p:cNvPr>
          <p:cNvCxnSpPr>
            <a:cxnSpLocks/>
          </p:cNvCxnSpPr>
          <p:nvPr/>
        </p:nvCxnSpPr>
        <p:spPr>
          <a:xfrm rot="10800000">
            <a:off x="8710196" y="2697419"/>
            <a:ext cx="493292" cy="191259"/>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21" name="Arrow: Down 20">
            <a:extLst>
              <a:ext uri="{FF2B5EF4-FFF2-40B4-BE49-F238E27FC236}">
                <a16:creationId xmlns:a16="http://schemas.microsoft.com/office/drawing/2014/main" id="{11B03996-3DF0-4B36-BFCD-8C44F0BED3A8}"/>
              </a:ext>
            </a:extLst>
          </p:cNvPr>
          <p:cNvSpPr/>
          <p:nvPr/>
        </p:nvSpPr>
        <p:spPr>
          <a:xfrm>
            <a:off x="5147169" y="3118339"/>
            <a:ext cx="586894" cy="296593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c 21">
            <a:extLst>
              <a:ext uri="{FF2B5EF4-FFF2-40B4-BE49-F238E27FC236}">
                <a16:creationId xmlns:a16="http://schemas.microsoft.com/office/drawing/2014/main" id="{AB43D823-CB81-454A-B0C6-9F4C80017DD4}"/>
              </a:ext>
            </a:extLst>
          </p:cNvPr>
          <p:cNvSpPr/>
          <p:nvPr/>
        </p:nvSpPr>
        <p:spPr>
          <a:xfrm flipH="1">
            <a:off x="3693847" y="1482269"/>
            <a:ext cx="1840524" cy="5134708"/>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Arc 22">
            <a:extLst>
              <a:ext uri="{FF2B5EF4-FFF2-40B4-BE49-F238E27FC236}">
                <a16:creationId xmlns:a16="http://schemas.microsoft.com/office/drawing/2014/main" id="{9A7C963B-C943-454E-99D1-265413ACEAB7}"/>
              </a:ext>
            </a:extLst>
          </p:cNvPr>
          <p:cNvSpPr/>
          <p:nvPr/>
        </p:nvSpPr>
        <p:spPr>
          <a:xfrm>
            <a:off x="5424156" y="1482269"/>
            <a:ext cx="1324348" cy="5241613"/>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85015F89-3FBF-48CF-9180-4DD6DC69A60A}"/>
              </a:ext>
            </a:extLst>
          </p:cNvPr>
          <p:cNvCxnSpPr>
            <a:cxnSpLocks/>
          </p:cNvCxnSpPr>
          <p:nvPr/>
        </p:nvCxnSpPr>
        <p:spPr>
          <a:xfrm flipH="1" flipV="1">
            <a:off x="5310897" y="1535723"/>
            <a:ext cx="58294" cy="17584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Connector: Curved 27">
            <a:extLst>
              <a:ext uri="{FF2B5EF4-FFF2-40B4-BE49-F238E27FC236}">
                <a16:creationId xmlns:a16="http://schemas.microsoft.com/office/drawing/2014/main" id="{9CE7A959-59C3-4CB1-A0DD-13021E53EB07}"/>
              </a:ext>
            </a:extLst>
          </p:cNvPr>
          <p:cNvCxnSpPr>
            <a:cxnSpLocks/>
          </p:cNvCxnSpPr>
          <p:nvPr/>
        </p:nvCxnSpPr>
        <p:spPr>
          <a:xfrm rot="16200000" flipH="1">
            <a:off x="4143111" y="2445258"/>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0" name="Connector: Curved 29">
            <a:extLst>
              <a:ext uri="{FF2B5EF4-FFF2-40B4-BE49-F238E27FC236}">
                <a16:creationId xmlns:a16="http://schemas.microsoft.com/office/drawing/2014/main" id="{807568B1-E5AC-47C9-8C8C-E3C42DB5CC80}"/>
              </a:ext>
            </a:extLst>
          </p:cNvPr>
          <p:cNvCxnSpPr>
            <a:cxnSpLocks/>
          </p:cNvCxnSpPr>
          <p:nvPr/>
        </p:nvCxnSpPr>
        <p:spPr>
          <a:xfrm rot="16200000" flipH="1">
            <a:off x="4401967" y="1937537"/>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1" name="Connector: Curved 30">
            <a:extLst>
              <a:ext uri="{FF2B5EF4-FFF2-40B4-BE49-F238E27FC236}">
                <a16:creationId xmlns:a16="http://schemas.microsoft.com/office/drawing/2014/main" id="{CEEE70DD-F506-45A0-BFCB-B8E79E089F1A}"/>
              </a:ext>
            </a:extLst>
          </p:cNvPr>
          <p:cNvCxnSpPr>
            <a:cxnSpLocks/>
          </p:cNvCxnSpPr>
          <p:nvPr/>
        </p:nvCxnSpPr>
        <p:spPr>
          <a:xfrm rot="16200000" flipH="1">
            <a:off x="4132666" y="2924371"/>
            <a:ext cx="515815" cy="455206"/>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2" name="Connector: Curved 31">
            <a:extLst>
              <a:ext uri="{FF2B5EF4-FFF2-40B4-BE49-F238E27FC236}">
                <a16:creationId xmlns:a16="http://schemas.microsoft.com/office/drawing/2014/main" id="{3C6FD6B7-2038-476F-B732-B0697727DF4F}"/>
              </a:ext>
            </a:extLst>
          </p:cNvPr>
          <p:cNvCxnSpPr>
            <a:cxnSpLocks/>
          </p:cNvCxnSpPr>
          <p:nvPr/>
        </p:nvCxnSpPr>
        <p:spPr>
          <a:xfrm rot="5400000" flipH="1" flipV="1">
            <a:off x="5753626" y="2036375"/>
            <a:ext cx="496000" cy="317652"/>
          </a:xfrm>
          <a:prstGeom prst="curvedConnector3">
            <a:avLst/>
          </a:prstGeom>
        </p:spPr>
        <p:style>
          <a:lnRef idx="1">
            <a:schemeClr val="accent1"/>
          </a:lnRef>
          <a:fillRef idx="0">
            <a:schemeClr val="accent1"/>
          </a:fillRef>
          <a:effectRef idx="0">
            <a:schemeClr val="accent1"/>
          </a:effectRef>
          <a:fontRef idx="minor">
            <a:schemeClr val="tx1"/>
          </a:fontRef>
        </p:style>
      </p:cxnSp>
      <p:cxnSp>
        <p:nvCxnSpPr>
          <p:cNvPr id="35" name="Connector: Curved 34">
            <a:extLst>
              <a:ext uri="{FF2B5EF4-FFF2-40B4-BE49-F238E27FC236}">
                <a16:creationId xmlns:a16="http://schemas.microsoft.com/office/drawing/2014/main" id="{1809B8A8-1204-41A7-80BD-50DE45776F99}"/>
              </a:ext>
            </a:extLst>
          </p:cNvPr>
          <p:cNvCxnSpPr>
            <a:cxnSpLocks/>
          </p:cNvCxnSpPr>
          <p:nvPr/>
        </p:nvCxnSpPr>
        <p:spPr>
          <a:xfrm rot="5400000" flipH="1" flipV="1">
            <a:off x="5912991" y="2590653"/>
            <a:ext cx="496000" cy="317652"/>
          </a:xfrm>
          <a:prstGeom prst="curvedConnector3">
            <a:avLst>
              <a:gd name="adj1" fmla="val 57091"/>
            </a:avLst>
          </a:prstGeom>
        </p:spPr>
        <p:style>
          <a:lnRef idx="1">
            <a:schemeClr val="accent1"/>
          </a:lnRef>
          <a:fillRef idx="0">
            <a:schemeClr val="accent1"/>
          </a:fillRef>
          <a:effectRef idx="0">
            <a:schemeClr val="accent1"/>
          </a:effectRef>
          <a:fontRef idx="minor">
            <a:schemeClr val="tx1"/>
          </a:fontRef>
        </p:style>
      </p:cxnSp>
      <p:cxnSp>
        <p:nvCxnSpPr>
          <p:cNvPr id="38" name="Connector: Curved 37">
            <a:extLst>
              <a:ext uri="{FF2B5EF4-FFF2-40B4-BE49-F238E27FC236}">
                <a16:creationId xmlns:a16="http://schemas.microsoft.com/office/drawing/2014/main" id="{18512833-E5AF-4642-A2A2-D889A78C9A44}"/>
              </a:ext>
            </a:extLst>
          </p:cNvPr>
          <p:cNvCxnSpPr>
            <a:cxnSpLocks/>
          </p:cNvCxnSpPr>
          <p:nvPr/>
        </p:nvCxnSpPr>
        <p:spPr>
          <a:xfrm rot="5400000" flipH="1" flipV="1">
            <a:off x="6014124" y="3182069"/>
            <a:ext cx="496000" cy="317652"/>
          </a:xfrm>
          <a:prstGeom prst="curvedConnector3">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116657F9-8803-4455-9EF8-1CAB79717C5C}"/>
              </a:ext>
            </a:extLst>
          </p:cNvPr>
          <p:cNvSpPr txBox="1"/>
          <p:nvPr/>
        </p:nvSpPr>
        <p:spPr>
          <a:xfrm>
            <a:off x="4279234" y="1641120"/>
            <a:ext cx="1161382" cy="369332"/>
          </a:xfrm>
          <a:prstGeom prst="rect">
            <a:avLst/>
          </a:prstGeom>
          <a:noFill/>
        </p:spPr>
        <p:txBody>
          <a:bodyPr wrap="square" rtlCol="0">
            <a:spAutoFit/>
          </a:bodyPr>
          <a:lstStyle/>
          <a:p>
            <a:pPr algn="l"/>
            <a:r>
              <a:rPr lang="en-GB" dirty="0">
                <a:latin typeface="Abadi" panose="020B0604020104020204" pitchFamily="34" charset="0"/>
              </a:rPr>
              <a:t>lungs</a:t>
            </a:r>
          </a:p>
        </p:txBody>
      </p:sp>
      <p:sp>
        <p:nvSpPr>
          <p:cNvPr id="41" name="TextBox 40">
            <a:extLst>
              <a:ext uri="{FF2B5EF4-FFF2-40B4-BE49-F238E27FC236}">
                <a16:creationId xmlns:a16="http://schemas.microsoft.com/office/drawing/2014/main" id="{F49F0798-F61D-42D4-B45D-5B8AFE6CE78F}"/>
              </a:ext>
            </a:extLst>
          </p:cNvPr>
          <p:cNvSpPr txBox="1"/>
          <p:nvPr/>
        </p:nvSpPr>
        <p:spPr>
          <a:xfrm>
            <a:off x="8639908" y="1172308"/>
            <a:ext cx="1770978" cy="369332"/>
          </a:xfrm>
          <a:prstGeom prst="rect">
            <a:avLst/>
          </a:prstGeom>
          <a:noFill/>
        </p:spPr>
        <p:txBody>
          <a:bodyPr wrap="square" rtlCol="0">
            <a:spAutoFit/>
          </a:bodyPr>
          <a:lstStyle/>
          <a:p>
            <a:pPr algn="l"/>
            <a:r>
              <a:rPr lang="en-GB" dirty="0">
                <a:latin typeface="Abadi" panose="020B0604020104020204" pitchFamily="34" charset="0"/>
              </a:rPr>
              <a:t>Arm</a:t>
            </a:r>
          </a:p>
        </p:txBody>
      </p:sp>
      <p:sp>
        <p:nvSpPr>
          <p:cNvPr id="42" name="TextBox 41">
            <a:extLst>
              <a:ext uri="{FF2B5EF4-FFF2-40B4-BE49-F238E27FC236}">
                <a16:creationId xmlns:a16="http://schemas.microsoft.com/office/drawing/2014/main" id="{92695E26-868F-4B2D-BA20-60EB887E9339}"/>
              </a:ext>
            </a:extLst>
          </p:cNvPr>
          <p:cNvSpPr txBox="1"/>
          <p:nvPr/>
        </p:nvSpPr>
        <p:spPr>
          <a:xfrm>
            <a:off x="234462" y="1825786"/>
            <a:ext cx="3259693" cy="4339650"/>
          </a:xfrm>
          <a:prstGeom prst="rect">
            <a:avLst/>
          </a:prstGeom>
          <a:noFill/>
        </p:spPr>
        <p:txBody>
          <a:bodyPr wrap="square" rtlCol="0">
            <a:spAutoFit/>
          </a:bodyPr>
          <a:lstStyle/>
          <a:p>
            <a:pPr algn="l"/>
            <a:r>
              <a:rPr lang="en-GB" sz="2000" dirty="0">
                <a:latin typeface="Abadi" panose="020B0604020104020204" pitchFamily="34" charset="0"/>
              </a:rPr>
              <a:t>Lets zoom in to the red arteries coming away from the heart….they are on there way to supply oxygen and nutrients to your organs tissues and cells. (there are many more arteries)</a:t>
            </a:r>
          </a:p>
          <a:p>
            <a:pPr algn="l"/>
            <a:r>
              <a:rPr lang="en-GB" dirty="0">
                <a:latin typeface="Abadi" panose="020B0604020104020204" pitchFamily="34" charset="0"/>
              </a:rPr>
              <a:t>.</a:t>
            </a:r>
          </a:p>
          <a:p>
            <a:pPr algn="l"/>
            <a:endParaRPr lang="en-GB" dirty="0">
              <a:latin typeface="Abadi" panose="020B0604020104020204" pitchFamily="34" charset="0"/>
            </a:endParaRPr>
          </a:p>
          <a:p>
            <a:pPr algn="l"/>
            <a:r>
              <a:rPr lang="en-GB" sz="2000" dirty="0">
                <a:latin typeface="Abadi" panose="020B0604020104020204" pitchFamily="34" charset="0"/>
              </a:rPr>
              <a:t>To do this the big arteries branch off into smaller branches called ARTERIOLES</a:t>
            </a:r>
          </a:p>
        </p:txBody>
      </p:sp>
    </p:spTree>
    <p:extLst>
      <p:ext uri="{BB962C8B-B14F-4D97-AF65-F5344CB8AC3E}">
        <p14:creationId xmlns:p14="http://schemas.microsoft.com/office/powerpoint/2010/main" val="8939766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DB7D9-6704-491B-BB30-6C5D79F49594}"/>
              </a:ext>
            </a:extLst>
          </p:cNvPr>
          <p:cNvSpPr>
            <a:spLocks noGrp="1"/>
          </p:cNvSpPr>
          <p:nvPr>
            <p:ph type="title"/>
          </p:nvPr>
        </p:nvSpPr>
        <p:spPr>
          <a:xfrm>
            <a:off x="5297762" y="329184"/>
            <a:ext cx="6251110" cy="1783080"/>
          </a:xfrm>
        </p:spPr>
        <p:txBody>
          <a:bodyPr anchor="b">
            <a:normAutofit/>
          </a:bodyPr>
          <a:lstStyle/>
          <a:p>
            <a:pPr>
              <a:lnSpc>
                <a:spcPct val="90000"/>
              </a:lnSpc>
            </a:pPr>
            <a:r>
              <a:rPr lang="en-GB" sz="6100"/>
              <a:t>BLOOD VESSELS</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A584D7-BA08-421D-B133-2EFEA6283FCC}"/>
              </a:ext>
            </a:extLst>
          </p:cNvPr>
          <p:cNvSpPr>
            <a:spLocks noGrp="1"/>
          </p:cNvSpPr>
          <p:nvPr>
            <p:ph idx="1"/>
          </p:nvPr>
        </p:nvSpPr>
        <p:spPr>
          <a:xfrm>
            <a:off x="4856813" y="2706623"/>
            <a:ext cx="6692059" cy="3951321"/>
          </a:xfrm>
        </p:spPr>
        <p:txBody>
          <a:bodyPr>
            <a:normAutofit fontScale="92500"/>
          </a:bodyPr>
          <a:lstStyle/>
          <a:p>
            <a:r>
              <a:rPr lang="en-GB" dirty="0">
                <a:latin typeface="Abadi" panose="020B0604020104020204" pitchFamily="34" charset="0"/>
              </a:rPr>
              <a:t>Arteries branch off into smaller arterioles…oxygen and nutrients pass through these, now lets look at arterioles </a:t>
            </a:r>
          </a:p>
          <a:p>
            <a:r>
              <a:rPr lang="en-GB" dirty="0">
                <a:latin typeface="Abadi" panose="020B0604020104020204" pitchFamily="34" charset="0"/>
              </a:rPr>
              <a:t>Imagine a </a:t>
            </a:r>
            <a:r>
              <a:rPr lang="en-GB" dirty="0" err="1">
                <a:latin typeface="Abadi" panose="020B0604020104020204" pitchFamily="34" charset="0"/>
              </a:rPr>
              <a:t>tree..the</a:t>
            </a:r>
            <a:r>
              <a:rPr lang="en-GB" dirty="0">
                <a:latin typeface="Abadi" panose="020B0604020104020204" pitchFamily="34" charset="0"/>
              </a:rPr>
              <a:t> trump is the </a:t>
            </a:r>
            <a:r>
              <a:rPr lang="en-GB" dirty="0" err="1">
                <a:latin typeface="Abadi" panose="020B0604020104020204" pitchFamily="34" charset="0"/>
              </a:rPr>
              <a:t>artery..the</a:t>
            </a:r>
            <a:r>
              <a:rPr lang="en-GB" dirty="0">
                <a:latin typeface="Abadi" panose="020B0604020104020204" pitchFamily="34" charset="0"/>
              </a:rPr>
              <a:t> branches are the arterioles. The even smaller branches are called </a:t>
            </a:r>
            <a:r>
              <a:rPr lang="en-GB" dirty="0" err="1">
                <a:latin typeface="Abadi" panose="020B0604020104020204" pitchFamily="34" charset="0"/>
              </a:rPr>
              <a:t>capillaries..but</a:t>
            </a:r>
            <a:r>
              <a:rPr lang="en-GB" dirty="0">
                <a:latin typeface="Abadi" panose="020B0604020104020204" pitchFamily="34" charset="0"/>
              </a:rPr>
              <a:t> we will look at them tiny things later they have a really important job!  </a:t>
            </a:r>
          </a:p>
        </p:txBody>
      </p:sp>
      <p:pic>
        <p:nvPicPr>
          <p:cNvPr id="5" name="Picture 4" descr="A picture containing tree, outdoor, plant, oak&#10;&#10;Description automatically generated">
            <a:extLst>
              <a:ext uri="{FF2B5EF4-FFF2-40B4-BE49-F238E27FC236}">
                <a16:creationId xmlns:a16="http://schemas.microsoft.com/office/drawing/2014/main" id="{345486C9-9291-4022-95A4-B41E0620998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4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6775509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E37AE5-69D9-4602-A822-8E551C701832}"/>
              </a:ext>
            </a:extLst>
          </p:cNvPr>
          <p:cNvSpPr txBox="1"/>
          <p:nvPr/>
        </p:nvSpPr>
        <p:spPr>
          <a:xfrm>
            <a:off x="450787" y="245748"/>
            <a:ext cx="10949863" cy="2862322"/>
          </a:xfrm>
          <a:prstGeom prst="rect">
            <a:avLst/>
          </a:prstGeom>
          <a:noFill/>
        </p:spPr>
        <p:txBody>
          <a:bodyPr wrap="square" rtlCol="0">
            <a:spAutoFit/>
          </a:bodyPr>
          <a:lstStyle/>
          <a:p>
            <a:pPr algn="l"/>
            <a:r>
              <a:rPr lang="en-GB" sz="2000" dirty="0">
                <a:latin typeface="Abadi" panose="020B0604020104020204" pitchFamily="34" charset="0"/>
              </a:rPr>
              <a:t>We need to travel through the tree trunk called the </a:t>
            </a:r>
            <a:r>
              <a:rPr lang="en-GB" sz="2000" dirty="0">
                <a:solidFill>
                  <a:srgbClr val="FF0000"/>
                </a:solidFill>
                <a:latin typeface="Abadi" panose="020B0604020104020204" pitchFamily="34" charset="0"/>
              </a:rPr>
              <a:t>artery</a:t>
            </a:r>
            <a:r>
              <a:rPr lang="en-GB" sz="2000" dirty="0">
                <a:latin typeface="Abadi" panose="020B0604020104020204" pitchFamily="34" charset="0"/>
              </a:rPr>
              <a:t>, these branches are smaller and are called </a:t>
            </a:r>
            <a:r>
              <a:rPr lang="en-GB" sz="2000" dirty="0">
                <a:solidFill>
                  <a:srgbClr val="FF0000"/>
                </a:solidFill>
                <a:latin typeface="Abadi" panose="020B0604020104020204" pitchFamily="34" charset="0"/>
              </a:rPr>
              <a:t>arterioles</a:t>
            </a:r>
            <a:r>
              <a:rPr lang="en-GB" sz="2000" dirty="0">
                <a:latin typeface="Abadi" panose="020B0604020104020204" pitchFamily="34" charset="0"/>
              </a:rPr>
              <a:t>.</a:t>
            </a:r>
          </a:p>
          <a:p>
            <a:pPr algn="l"/>
            <a:endParaRPr lang="en-GB" sz="2000" dirty="0">
              <a:latin typeface="Abadi" panose="020B0604020104020204" pitchFamily="34" charset="0"/>
            </a:endParaRPr>
          </a:p>
          <a:p>
            <a:pPr algn="l"/>
            <a:r>
              <a:rPr lang="en-GB" sz="2000" dirty="0">
                <a:latin typeface="Abadi" panose="020B0604020104020204" pitchFamily="34" charset="0"/>
              </a:rPr>
              <a:t>Imagine </a:t>
            </a:r>
            <a:r>
              <a:rPr lang="en-GB" sz="2000" dirty="0">
                <a:solidFill>
                  <a:srgbClr val="FF0000"/>
                </a:solidFill>
                <a:latin typeface="Abadi" panose="020B0604020104020204" pitchFamily="34" charset="0"/>
              </a:rPr>
              <a:t>capillaries</a:t>
            </a:r>
            <a:r>
              <a:rPr lang="en-GB" sz="2000" dirty="0">
                <a:latin typeface="Abadi" panose="020B0604020104020204" pitchFamily="34" charset="0"/>
              </a:rPr>
              <a:t> as a big ball of cotton wool allowing the exchange of </a:t>
            </a:r>
            <a:r>
              <a:rPr lang="en-GB" sz="2000" dirty="0">
                <a:solidFill>
                  <a:srgbClr val="FF0000"/>
                </a:solidFill>
                <a:latin typeface="Abadi" panose="020B0604020104020204" pitchFamily="34" charset="0"/>
              </a:rPr>
              <a:t>oxygen</a:t>
            </a:r>
            <a:r>
              <a:rPr lang="en-GB" sz="2000" dirty="0">
                <a:latin typeface="Abadi" panose="020B0604020104020204" pitchFamily="34" charset="0"/>
              </a:rPr>
              <a:t> and </a:t>
            </a:r>
            <a:r>
              <a:rPr lang="en-GB" sz="2000" dirty="0">
                <a:solidFill>
                  <a:srgbClr val="FF0000"/>
                </a:solidFill>
                <a:latin typeface="Abadi" panose="020B0604020104020204" pitchFamily="34" charset="0"/>
              </a:rPr>
              <a:t>nutrients</a:t>
            </a:r>
            <a:r>
              <a:rPr lang="en-GB" sz="2000" dirty="0">
                <a:latin typeface="Abadi" panose="020B0604020104020204" pitchFamily="34" charset="0"/>
              </a:rPr>
              <a:t> in cells tissues and </a:t>
            </a:r>
            <a:r>
              <a:rPr lang="en-GB" sz="2000" dirty="0" err="1">
                <a:latin typeface="Abadi" panose="020B0604020104020204" pitchFamily="34" charset="0"/>
              </a:rPr>
              <a:t>organs,,,the</a:t>
            </a:r>
            <a:r>
              <a:rPr lang="en-GB" sz="2000" dirty="0">
                <a:latin typeface="Abadi" panose="020B0604020104020204" pitchFamily="34" charset="0"/>
              </a:rPr>
              <a:t> other side of that cotton wool ball is another set of tree branches…the </a:t>
            </a:r>
            <a:r>
              <a:rPr lang="en-GB" sz="2000" dirty="0" err="1">
                <a:solidFill>
                  <a:srgbClr val="002060"/>
                </a:solidFill>
                <a:latin typeface="Abadi" panose="020B0604020104020204" pitchFamily="34" charset="0"/>
              </a:rPr>
              <a:t>venules</a:t>
            </a:r>
            <a:r>
              <a:rPr lang="en-GB" sz="2000" dirty="0" err="1">
                <a:latin typeface="Abadi" panose="020B0604020104020204" pitchFamily="34" charset="0"/>
              </a:rPr>
              <a:t>..these</a:t>
            </a:r>
            <a:r>
              <a:rPr lang="en-GB" sz="2000" dirty="0">
                <a:latin typeface="Abadi" panose="020B0604020104020204" pitchFamily="34" charset="0"/>
              </a:rPr>
              <a:t> also take any waste such as </a:t>
            </a:r>
            <a:r>
              <a:rPr lang="en-GB" sz="2000" dirty="0">
                <a:solidFill>
                  <a:srgbClr val="002060"/>
                </a:solidFill>
                <a:latin typeface="Abadi" panose="020B0604020104020204" pitchFamily="34" charset="0"/>
              </a:rPr>
              <a:t>carbon dioxide </a:t>
            </a:r>
            <a:r>
              <a:rPr lang="en-GB" sz="2000" dirty="0">
                <a:latin typeface="Abadi" panose="020B0604020104020204" pitchFamily="34" charset="0"/>
              </a:rPr>
              <a:t>away….</a:t>
            </a:r>
          </a:p>
          <a:p>
            <a:pPr algn="l"/>
            <a:endParaRPr lang="en-GB" sz="2000" dirty="0">
              <a:latin typeface="Abadi" panose="020B0604020104020204" pitchFamily="34" charset="0"/>
            </a:endParaRPr>
          </a:p>
          <a:p>
            <a:pPr algn="l"/>
            <a:r>
              <a:rPr lang="en-GB" sz="2000" dirty="0">
                <a:latin typeface="Abadi" panose="020B0604020104020204" pitchFamily="34" charset="0"/>
              </a:rPr>
              <a:t>This blood is now </a:t>
            </a:r>
            <a:r>
              <a:rPr lang="en-GB" sz="2000" dirty="0">
                <a:solidFill>
                  <a:srgbClr val="002060"/>
                </a:solidFill>
                <a:latin typeface="Abadi" panose="020B0604020104020204" pitchFamily="34" charset="0"/>
              </a:rPr>
              <a:t>deoxygenated</a:t>
            </a:r>
            <a:r>
              <a:rPr lang="en-GB" sz="2000" dirty="0">
                <a:latin typeface="Abadi" panose="020B0604020104020204" pitchFamily="34" charset="0"/>
              </a:rPr>
              <a:t> ….as you no branches lead back to a </a:t>
            </a:r>
            <a:r>
              <a:rPr lang="en-GB" sz="2000" dirty="0" err="1">
                <a:latin typeface="Abadi" panose="020B0604020104020204" pitchFamily="34" charset="0"/>
              </a:rPr>
              <a:t>trunk..this</a:t>
            </a:r>
            <a:r>
              <a:rPr lang="en-GB" sz="2000" dirty="0">
                <a:latin typeface="Abadi" panose="020B0604020104020204" pitchFamily="34" charset="0"/>
              </a:rPr>
              <a:t> tree trunk is called ..the </a:t>
            </a:r>
            <a:r>
              <a:rPr lang="en-GB" sz="2000" dirty="0">
                <a:solidFill>
                  <a:srgbClr val="002060"/>
                </a:solidFill>
                <a:latin typeface="Abadi" panose="020B0604020104020204" pitchFamily="34" charset="0"/>
              </a:rPr>
              <a:t>vein</a:t>
            </a:r>
            <a:r>
              <a:rPr lang="en-GB" sz="2000" dirty="0">
                <a:latin typeface="Abadi" panose="020B0604020104020204" pitchFamily="34" charset="0"/>
              </a:rPr>
              <a:t>!  </a:t>
            </a:r>
          </a:p>
        </p:txBody>
      </p:sp>
      <p:pic>
        <p:nvPicPr>
          <p:cNvPr id="4" name="Picture 3" descr="A tree with no leaves&#10;&#10;Description automatically generated with medium confidence">
            <a:extLst>
              <a:ext uri="{FF2B5EF4-FFF2-40B4-BE49-F238E27FC236}">
                <a16:creationId xmlns:a16="http://schemas.microsoft.com/office/drawing/2014/main" id="{E9F60EB7-228B-4ACD-9315-1017494724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3831843" y="3379744"/>
            <a:ext cx="2636397" cy="3215119"/>
          </a:xfrm>
          <a:prstGeom prst="rect">
            <a:avLst/>
          </a:prstGeom>
        </p:spPr>
      </p:pic>
      <p:sp>
        <p:nvSpPr>
          <p:cNvPr id="5" name="TextBox 4">
            <a:extLst>
              <a:ext uri="{FF2B5EF4-FFF2-40B4-BE49-F238E27FC236}">
                <a16:creationId xmlns:a16="http://schemas.microsoft.com/office/drawing/2014/main" id="{75C754A8-8ECB-4107-BF46-9B211E266E10}"/>
              </a:ext>
            </a:extLst>
          </p:cNvPr>
          <p:cNvSpPr txBox="1"/>
          <p:nvPr/>
        </p:nvSpPr>
        <p:spPr>
          <a:xfrm rot="5400000">
            <a:off x="5624149" y="6357321"/>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6" name="Flowchart: Terminator 5">
            <a:extLst>
              <a:ext uri="{FF2B5EF4-FFF2-40B4-BE49-F238E27FC236}">
                <a16:creationId xmlns:a16="http://schemas.microsoft.com/office/drawing/2014/main" id="{BD30718A-22BA-496C-85C0-06A44349389C}"/>
              </a:ext>
            </a:extLst>
          </p:cNvPr>
          <p:cNvSpPr/>
          <p:nvPr/>
        </p:nvSpPr>
        <p:spPr>
          <a:xfrm>
            <a:off x="3011163" y="3669105"/>
            <a:ext cx="599052" cy="2636398"/>
          </a:xfrm>
          <a:prstGeom prst="flowChartTermina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tree with no leaves&#10;&#10;Description automatically generated with medium confidence">
            <a:extLst>
              <a:ext uri="{FF2B5EF4-FFF2-40B4-BE49-F238E27FC236}">
                <a16:creationId xmlns:a16="http://schemas.microsoft.com/office/drawing/2014/main" id="{E09A0C71-96C3-4AD3-B3E6-FB1DB3C3A6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692"/>
          <a:stretch/>
        </p:blipFill>
        <p:spPr>
          <a:xfrm rot="5400000" flipV="1">
            <a:off x="5911783" y="3760609"/>
            <a:ext cx="2636397" cy="2453389"/>
          </a:xfrm>
          <a:prstGeom prst="rect">
            <a:avLst/>
          </a:prstGeom>
        </p:spPr>
      </p:pic>
      <p:sp>
        <p:nvSpPr>
          <p:cNvPr id="8" name="TextBox 7">
            <a:extLst>
              <a:ext uri="{FF2B5EF4-FFF2-40B4-BE49-F238E27FC236}">
                <a16:creationId xmlns:a16="http://schemas.microsoft.com/office/drawing/2014/main" id="{20D7EBEA-F4A8-4C0F-AC24-AB087803735E}"/>
              </a:ext>
            </a:extLst>
          </p:cNvPr>
          <p:cNvSpPr txBox="1"/>
          <p:nvPr/>
        </p:nvSpPr>
        <p:spPr>
          <a:xfrm rot="5400000">
            <a:off x="11855062" y="6357320"/>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9" name="Flowchart: Terminator 8">
            <a:extLst>
              <a:ext uri="{FF2B5EF4-FFF2-40B4-BE49-F238E27FC236}">
                <a16:creationId xmlns:a16="http://schemas.microsoft.com/office/drawing/2014/main" id="{050DA7C7-2458-46BD-82B6-CD663DD757F4}"/>
              </a:ext>
            </a:extLst>
          </p:cNvPr>
          <p:cNvSpPr/>
          <p:nvPr/>
        </p:nvSpPr>
        <p:spPr>
          <a:xfrm>
            <a:off x="8349789" y="3669105"/>
            <a:ext cx="471301" cy="263639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C70AD21-7069-440D-B785-1ABDB7B36BA2}"/>
              </a:ext>
            </a:extLst>
          </p:cNvPr>
          <p:cNvSpPr txBox="1"/>
          <p:nvPr/>
        </p:nvSpPr>
        <p:spPr>
          <a:xfrm>
            <a:off x="8323385" y="3727500"/>
            <a:ext cx="2649416" cy="369332"/>
          </a:xfrm>
          <a:prstGeom prst="rect">
            <a:avLst/>
          </a:prstGeom>
          <a:noFill/>
        </p:spPr>
        <p:txBody>
          <a:bodyPr wrap="square" rtlCol="0">
            <a:spAutoFit/>
          </a:bodyPr>
          <a:lstStyle/>
          <a:p>
            <a:pPr algn="l"/>
            <a:r>
              <a:rPr lang="en-GB" dirty="0">
                <a:latin typeface="Abadi" panose="020B0604020104020204" pitchFamily="34" charset="0"/>
              </a:rPr>
              <a:t>vein</a:t>
            </a:r>
          </a:p>
        </p:txBody>
      </p:sp>
      <p:sp>
        <p:nvSpPr>
          <p:cNvPr id="11" name="TextBox 10">
            <a:extLst>
              <a:ext uri="{FF2B5EF4-FFF2-40B4-BE49-F238E27FC236}">
                <a16:creationId xmlns:a16="http://schemas.microsoft.com/office/drawing/2014/main" id="{44EBEFE0-4FD2-4CA2-80D2-06E8253513D8}"/>
              </a:ext>
            </a:extLst>
          </p:cNvPr>
          <p:cNvSpPr txBox="1"/>
          <p:nvPr/>
        </p:nvSpPr>
        <p:spPr>
          <a:xfrm>
            <a:off x="2932732" y="3715777"/>
            <a:ext cx="1372629" cy="400110"/>
          </a:xfrm>
          <a:prstGeom prst="rect">
            <a:avLst/>
          </a:prstGeom>
          <a:noFill/>
        </p:spPr>
        <p:txBody>
          <a:bodyPr wrap="square" rtlCol="0">
            <a:spAutoFit/>
          </a:bodyPr>
          <a:lstStyle/>
          <a:p>
            <a:pPr algn="l"/>
            <a:r>
              <a:rPr lang="en-GB" sz="2000" dirty="0">
                <a:latin typeface="Abadi" panose="020B0604020104020204" pitchFamily="34" charset="0"/>
              </a:rPr>
              <a:t>Artery</a:t>
            </a:r>
            <a:r>
              <a:rPr lang="en-GB" dirty="0"/>
              <a:t> </a:t>
            </a:r>
          </a:p>
        </p:txBody>
      </p:sp>
      <p:sp>
        <p:nvSpPr>
          <p:cNvPr id="12" name="TextBox 11">
            <a:extLst>
              <a:ext uri="{FF2B5EF4-FFF2-40B4-BE49-F238E27FC236}">
                <a16:creationId xmlns:a16="http://schemas.microsoft.com/office/drawing/2014/main" id="{DF0E758F-510A-46C5-983C-FA76FC4DFBFE}"/>
              </a:ext>
            </a:extLst>
          </p:cNvPr>
          <p:cNvSpPr txBox="1"/>
          <p:nvPr/>
        </p:nvSpPr>
        <p:spPr>
          <a:xfrm>
            <a:off x="9648093" y="5283337"/>
            <a:ext cx="2719754" cy="369332"/>
          </a:xfrm>
          <a:prstGeom prst="rect">
            <a:avLst/>
          </a:prstGeom>
          <a:noFill/>
        </p:spPr>
        <p:txBody>
          <a:bodyPr wrap="square" rtlCol="0">
            <a:spAutoFit/>
          </a:bodyPr>
          <a:lstStyle/>
          <a:p>
            <a:pPr algn="l"/>
            <a:r>
              <a:rPr lang="en-GB" dirty="0">
                <a:latin typeface="Abadi" panose="020B0604020104020204" pitchFamily="34" charset="0"/>
              </a:rPr>
              <a:t>Venules</a:t>
            </a:r>
          </a:p>
        </p:txBody>
      </p:sp>
      <p:cxnSp>
        <p:nvCxnSpPr>
          <p:cNvPr id="14" name="Straight Arrow Connector 13">
            <a:extLst>
              <a:ext uri="{FF2B5EF4-FFF2-40B4-BE49-F238E27FC236}">
                <a16:creationId xmlns:a16="http://schemas.microsoft.com/office/drawing/2014/main" id="{72491F94-1CDC-4FB5-853C-534E67A7E41F}"/>
              </a:ext>
            </a:extLst>
          </p:cNvPr>
          <p:cNvCxnSpPr>
            <a:cxnSpLocks/>
          </p:cNvCxnSpPr>
          <p:nvPr/>
        </p:nvCxnSpPr>
        <p:spPr>
          <a:xfrm flipH="1" flipV="1">
            <a:off x="7795846" y="4976501"/>
            <a:ext cx="1887416" cy="3926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415130A-AC27-4041-875A-AFCA21300EF9}"/>
              </a:ext>
            </a:extLst>
          </p:cNvPr>
          <p:cNvSpPr txBox="1"/>
          <p:nvPr/>
        </p:nvSpPr>
        <p:spPr>
          <a:xfrm>
            <a:off x="984738" y="5568462"/>
            <a:ext cx="1730741" cy="369332"/>
          </a:xfrm>
          <a:prstGeom prst="rect">
            <a:avLst/>
          </a:prstGeom>
          <a:noFill/>
        </p:spPr>
        <p:txBody>
          <a:bodyPr wrap="square" rtlCol="0">
            <a:spAutoFit/>
          </a:bodyPr>
          <a:lstStyle/>
          <a:p>
            <a:pPr algn="l"/>
            <a:r>
              <a:rPr lang="en-GB" dirty="0">
                <a:latin typeface="Abadi" panose="020B0604020104020204" pitchFamily="34" charset="0"/>
              </a:rPr>
              <a:t>Arterioles</a:t>
            </a:r>
            <a:r>
              <a:rPr lang="en-GB" dirty="0"/>
              <a:t> </a:t>
            </a:r>
          </a:p>
        </p:txBody>
      </p:sp>
      <p:cxnSp>
        <p:nvCxnSpPr>
          <p:cNvPr id="18" name="Straight Arrow Connector 17">
            <a:extLst>
              <a:ext uri="{FF2B5EF4-FFF2-40B4-BE49-F238E27FC236}">
                <a16:creationId xmlns:a16="http://schemas.microsoft.com/office/drawing/2014/main" id="{5AFB4822-F7FF-4483-A89F-B3EB6555E1C2}"/>
              </a:ext>
            </a:extLst>
          </p:cNvPr>
          <p:cNvCxnSpPr>
            <a:cxnSpLocks/>
          </p:cNvCxnSpPr>
          <p:nvPr/>
        </p:nvCxnSpPr>
        <p:spPr>
          <a:xfrm flipV="1">
            <a:off x="1797787" y="4967121"/>
            <a:ext cx="2509880" cy="60134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C1FC9DD-9DA0-4E61-833B-76ACEFAF6601}"/>
              </a:ext>
            </a:extLst>
          </p:cNvPr>
          <p:cNvSpPr txBox="1"/>
          <p:nvPr/>
        </p:nvSpPr>
        <p:spPr>
          <a:xfrm>
            <a:off x="4935415" y="3096181"/>
            <a:ext cx="2649416" cy="369332"/>
          </a:xfrm>
          <a:prstGeom prst="rect">
            <a:avLst/>
          </a:prstGeom>
          <a:noFill/>
        </p:spPr>
        <p:txBody>
          <a:bodyPr wrap="square" rtlCol="0">
            <a:spAutoFit/>
          </a:bodyPr>
          <a:lstStyle/>
          <a:p>
            <a:pPr algn="l"/>
            <a:r>
              <a:rPr lang="en-GB" dirty="0" err="1">
                <a:latin typeface="Abadi" panose="020B0604020104020204" pitchFamily="34" charset="0"/>
              </a:rPr>
              <a:t>Capililaries</a:t>
            </a:r>
            <a:r>
              <a:rPr lang="en-GB" dirty="0"/>
              <a:t> </a:t>
            </a:r>
          </a:p>
        </p:txBody>
      </p:sp>
      <p:cxnSp>
        <p:nvCxnSpPr>
          <p:cNvPr id="23" name="Straight Arrow Connector 22">
            <a:extLst>
              <a:ext uri="{FF2B5EF4-FFF2-40B4-BE49-F238E27FC236}">
                <a16:creationId xmlns:a16="http://schemas.microsoft.com/office/drawing/2014/main" id="{849F3B72-6B48-4097-B3B9-D38C7C3D46A3}"/>
              </a:ext>
            </a:extLst>
          </p:cNvPr>
          <p:cNvCxnSpPr/>
          <p:nvPr/>
        </p:nvCxnSpPr>
        <p:spPr>
          <a:xfrm flipH="1">
            <a:off x="4654062" y="3569732"/>
            <a:ext cx="281353" cy="61540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225F6518-ED4B-49DC-9582-4496A92C6D34}"/>
              </a:ext>
            </a:extLst>
          </p:cNvPr>
          <p:cNvCxnSpPr>
            <a:cxnSpLocks/>
          </p:cNvCxnSpPr>
          <p:nvPr/>
        </p:nvCxnSpPr>
        <p:spPr>
          <a:xfrm>
            <a:off x="5569671" y="3533687"/>
            <a:ext cx="130702" cy="75695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750B3EF-C2F1-477E-AE13-F410BF0BA7BD}"/>
              </a:ext>
            </a:extLst>
          </p:cNvPr>
          <p:cNvCxnSpPr>
            <a:cxnSpLocks/>
          </p:cNvCxnSpPr>
          <p:nvPr/>
        </p:nvCxnSpPr>
        <p:spPr>
          <a:xfrm flipH="1">
            <a:off x="6171674" y="3564886"/>
            <a:ext cx="140677" cy="140223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48E9A72-D1CF-4123-B10E-C354FF8E43D9}"/>
              </a:ext>
            </a:extLst>
          </p:cNvPr>
          <p:cNvCxnSpPr>
            <a:cxnSpLocks/>
          </p:cNvCxnSpPr>
          <p:nvPr/>
        </p:nvCxnSpPr>
        <p:spPr>
          <a:xfrm flipH="1">
            <a:off x="5521043" y="3507481"/>
            <a:ext cx="301930" cy="229650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57B1D0-BEA1-4F17-B86D-668750828AD6}"/>
              </a:ext>
            </a:extLst>
          </p:cNvPr>
          <p:cNvCxnSpPr>
            <a:cxnSpLocks/>
          </p:cNvCxnSpPr>
          <p:nvPr/>
        </p:nvCxnSpPr>
        <p:spPr>
          <a:xfrm>
            <a:off x="5323835" y="3556176"/>
            <a:ext cx="1203768" cy="20964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8816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A606DB-D76C-4B20-AB6D-2F01D1223C31}"/>
              </a:ext>
            </a:extLst>
          </p:cNvPr>
          <p:cNvPicPr>
            <a:picLocks noChangeAspect="1"/>
          </p:cNvPicPr>
          <p:nvPr/>
        </p:nvPicPr>
        <p:blipFill>
          <a:blip r:embed="rId2"/>
          <a:stretch>
            <a:fillRect/>
          </a:stretch>
        </p:blipFill>
        <p:spPr>
          <a:xfrm>
            <a:off x="2774429" y="1046134"/>
            <a:ext cx="6643141" cy="4765731"/>
          </a:xfrm>
          <a:prstGeom prst="rect">
            <a:avLst/>
          </a:prstGeom>
        </p:spPr>
      </p:pic>
    </p:spTree>
    <p:extLst>
      <p:ext uri="{BB962C8B-B14F-4D97-AF65-F5344CB8AC3E}">
        <p14:creationId xmlns:p14="http://schemas.microsoft.com/office/powerpoint/2010/main" val="31710936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8D140C-5371-4237-8A9B-3BE471488811}"/>
              </a:ext>
            </a:extLst>
          </p:cNvPr>
          <p:cNvSpPr txBox="1"/>
          <p:nvPr/>
        </p:nvSpPr>
        <p:spPr>
          <a:xfrm>
            <a:off x="1230923" y="926123"/>
            <a:ext cx="9038492" cy="5016758"/>
          </a:xfrm>
          <a:prstGeom prst="rect">
            <a:avLst/>
          </a:prstGeom>
          <a:noFill/>
        </p:spPr>
        <p:txBody>
          <a:bodyPr wrap="square" rtlCol="0">
            <a:spAutoFit/>
          </a:bodyPr>
          <a:lstStyle/>
          <a:p>
            <a:pPr algn="l"/>
            <a:r>
              <a:rPr lang="en-GB" sz="2000" dirty="0">
                <a:latin typeface="Abadi" panose="020B0604020104020204" pitchFamily="34" charset="0"/>
              </a:rPr>
              <a:t>Once we are in the vein we are then making our way back to the heart.</a:t>
            </a:r>
          </a:p>
          <a:p>
            <a:pPr algn="l"/>
            <a:endParaRPr lang="en-GB" sz="2000" dirty="0">
              <a:latin typeface="Abadi" panose="020B0604020104020204" pitchFamily="34" charset="0"/>
            </a:endParaRPr>
          </a:p>
          <a:p>
            <a:pPr algn="l"/>
            <a:r>
              <a:rPr lang="en-GB" sz="2000" dirty="0">
                <a:latin typeface="Abadi" panose="020B0604020104020204" pitchFamily="34" charset="0"/>
              </a:rPr>
              <a:t>Can you remember the name of the veins going back into the heart? Think of Mr beat?</a:t>
            </a:r>
          </a:p>
          <a:p>
            <a:pPr algn="l"/>
            <a:endParaRPr lang="en-GB" sz="2000" dirty="0">
              <a:latin typeface="Abadi" panose="020B0604020104020204" pitchFamily="34" charset="0"/>
            </a:endParaRPr>
          </a:p>
          <a:p>
            <a:pPr algn="l"/>
            <a:r>
              <a:rPr lang="en-GB" sz="2000" dirty="0">
                <a:latin typeface="Abadi" panose="020B0604020104020204" pitchFamily="34" charset="0"/>
              </a:rPr>
              <a:t>We have arrived in the </a:t>
            </a:r>
            <a:r>
              <a:rPr lang="en-GB" sz="2000" dirty="0" err="1">
                <a:latin typeface="Abadi" panose="020B0604020104020204" pitchFamily="34" charset="0"/>
              </a:rPr>
              <a:t>atrium..hold</a:t>
            </a:r>
            <a:r>
              <a:rPr lang="en-GB" sz="2000" dirty="0">
                <a:latin typeface="Abadi" panose="020B0604020104020204" pitchFamily="34" charset="0"/>
              </a:rPr>
              <a:t> on tight! The valve will open as the atrium reacts to the SA node …down we go! </a:t>
            </a:r>
          </a:p>
          <a:p>
            <a:pPr algn="l"/>
            <a:endParaRPr lang="en-GB" sz="2000" dirty="0">
              <a:latin typeface="Abadi" panose="020B0604020104020204" pitchFamily="34" charset="0"/>
            </a:endParaRPr>
          </a:p>
          <a:p>
            <a:pPr algn="l"/>
            <a:r>
              <a:rPr lang="en-GB" sz="2000" dirty="0">
                <a:latin typeface="Abadi" panose="020B0604020104020204" pitchFamily="34" charset="0"/>
              </a:rPr>
              <a:t>But hang on we </a:t>
            </a:r>
            <a:r>
              <a:rPr lang="en-GB" sz="2000" dirty="0" err="1">
                <a:latin typeface="Abadi" panose="020B0604020104020204" pitchFamily="34" charset="0"/>
              </a:rPr>
              <a:t>havnt</a:t>
            </a:r>
            <a:r>
              <a:rPr lang="en-GB" sz="2000" dirty="0">
                <a:latin typeface="Abadi" panose="020B0604020104020204" pitchFamily="34" charset="0"/>
              </a:rPr>
              <a:t> finished …the ventricle is now going to contract because the bundles sending electric signals down and around, we need to get rid of this carbon dioxide and swap it for oxygen…off we </a:t>
            </a:r>
            <a:r>
              <a:rPr lang="en-GB" sz="2000" dirty="0" err="1">
                <a:latin typeface="Abadi" panose="020B0604020104020204" pitchFamily="34" charset="0"/>
              </a:rPr>
              <a:t>go..up</a:t>
            </a:r>
            <a:r>
              <a:rPr lang="en-GB" sz="2000" dirty="0">
                <a:latin typeface="Abadi" panose="020B0604020104020204" pitchFamily="34" charset="0"/>
              </a:rPr>
              <a:t> the pulmonary artery into the lungs…</a:t>
            </a:r>
          </a:p>
          <a:p>
            <a:pPr algn="l"/>
            <a:endParaRPr lang="en-GB" sz="2000" dirty="0">
              <a:latin typeface="Abadi" panose="020B0604020104020204" pitchFamily="34" charset="0"/>
            </a:endParaRPr>
          </a:p>
          <a:p>
            <a:pPr algn="l"/>
            <a:r>
              <a:rPr lang="en-GB" sz="2000" dirty="0">
                <a:latin typeface="Abadi" panose="020B0604020104020204" pitchFamily="34" charset="0"/>
              </a:rPr>
              <a:t>we are now loaded with oxygen and ready to go back to the </a:t>
            </a:r>
            <a:r>
              <a:rPr lang="en-GB" sz="2000" dirty="0" err="1">
                <a:latin typeface="Abadi" panose="020B0604020104020204" pitchFamily="34" charset="0"/>
              </a:rPr>
              <a:t>heart..off</a:t>
            </a:r>
            <a:r>
              <a:rPr lang="en-GB" sz="2000" dirty="0">
                <a:latin typeface="Abadi" panose="020B0604020104020204" pitchFamily="34" charset="0"/>
              </a:rPr>
              <a:t> we go into the left </a:t>
            </a:r>
            <a:r>
              <a:rPr lang="en-GB" sz="2000" dirty="0" err="1">
                <a:latin typeface="Abadi" panose="020B0604020104020204" pitchFamily="34" charset="0"/>
              </a:rPr>
              <a:t>atrium..hold</a:t>
            </a:r>
            <a:r>
              <a:rPr lang="en-GB" sz="2000" dirty="0">
                <a:latin typeface="Abadi" panose="020B0604020104020204" pitchFamily="34" charset="0"/>
              </a:rPr>
              <a:t> tight!...into the left ventricle we go! ..left ventricle contracts and we are going back out of the aorta to start our journey again! </a:t>
            </a:r>
          </a:p>
        </p:txBody>
      </p:sp>
    </p:spTree>
    <p:extLst>
      <p:ext uri="{BB962C8B-B14F-4D97-AF65-F5344CB8AC3E}">
        <p14:creationId xmlns:p14="http://schemas.microsoft.com/office/powerpoint/2010/main" val="576542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7FC81-FB1A-4C4D-9407-41A1A005816E}"/>
              </a:ext>
            </a:extLst>
          </p:cNvPr>
          <p:cNvSpPr>
            <a:spLocks noGrp="1"/>
          </p:cNvSpPr>
          <p:nvPr>
            <p:ph type="title"/>
          </p:nvPr>
        </p:nvSpPr>
        <p:spPr/>
        <p:txBody>
          <a:bodyPr/>
          <a:lstStyle/>
          <a:p>
            <a:r>
              <a:rPr lang="en-GB" dirty="0"/>
              <a:t>blood</a:t>
            </a:r>
          </a:p>
        </p:txBody>
      </p:sp>
      <p:sp>
        <p:nvSpPr>
          <p:cNvPr id="3" name="Content Placeholder 2">
            <a:extLst>
              <a:ext uri="{FF2B5EF4-FFF2-40B4-BE49-F238E27FC236}">
                <a16:creationId xmlns:a16="http://schemas.microsoft.com/office/drawing/2014/main" id="{CB8D0E75-68F9-4F77-8AB1-8A1D6A3D3DB2}"/>
              </a:ext>
            </a:extLst>
          </p:cNvPr>
          <p:cNvSpPr>
            <a:spLocks noGrp="1"/>
          </p:cNvSpPr>
          <p:nvPr>
            <p:ph idx="1"/>
          </p:nvPr>
        </p:nvSpPr>
        <p:spPr/>
        <p:txBody>
          <a:bodyPr/>
          <a:lstStyle/>
          <a:p>
            <a:r>
              <a:rPr lang="en-GB" dirty="0">
                <a:latin typeface="Abadi" panose="020B0604020104020204" pitchFamily="34" charset="0"/>
              </a:rPr>
              <a:t>So we know how to get blood around the body…but what on earth is it?</a:t>
            </a:r>
          </a:p>
          <a:p>
            <a:endParaRPr lang="en-GB" dirty="0">
              <a:latin typeface="Abadi" panose="020B0604020104020204" pitchFamily="34" charset="0"/>
            </a:endParaRPr>
          </a:p>
          <a:p>
            <a:r>
              <a:rPr lang="en-GB" dirty="0">
                <a:latin typeface="Abadi" panose="020B0604020104020204" pitchFamily="34" charset="0"/>
              </a:rPr>
              <a:t>Find 3 interesting facts about the blood, again ..it can be anything!</a:t>
            </a:r>
          </a:p>
        </p:txBody>
      </p:sp>
      <p:pic>
        <p:nvPicPr>
          <p:cNvPr id="4" name="Picture 3" descr="A picture containing indoor, white&#10;&#10;Description automatically generated">
            <a:extLst>
              <a:ext uri="{FF2B5EF4-FFF2-40B4-BE49-F238E27FC236}">
                <a16:creationId xmlns:a16="http://schemas.microsoft.com/office/drawing/2014/main" id="{52D52A02-2114-4419-8039-F85C7FFB2A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105" r="11982" b="-2"/>
          <a:stretch/>
        </p:blipFill>
        <p:spPr>
          <a:xfrm>
            <a:off x="4314095" y="3992450"/>
            <a:ext cx="1946030" cy="286555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5" name="TextBox 4">
            <a:extLst>
              <a:ext uri="{FF2B5EF4-FFF2-40B4-BE49-F238E27FC236}">
                <a16:creationId xmlns:a16="http://schemas.microsoft.com/office/drawing/2014/main" id="{0BEC5370-F6CF-4D3F-A627-01E91B27CD34}"/>
              </a:ext>
            </a:extLst>
          </p:cNvPr>
          <p:cNvSpPr txBox="1"/>
          <p:nvPr/>
        </p:nvSpPr>
        <p:spPr>
          <a:xfrm>
            <a:off x="13898082" y="6937567"/>
            <a:ext cx="624388" cy="523220"/>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799022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FD46-AC74-4F5E-967B-47919AD7E7A3}"/>
              </a:ext>
            </a:extLst>
          </p:cNvPr>
          <p:cNvSpPr>
            <a:spLocks noGrp="1"/>
          </p:cNvSpPr>
          <p:nvPr>
            <p:ph type="title"/>
          </p:nvPr>
        </p:nvSpPr>
        <p:spPr/>
        <p:txBody>
          <a:bodyPr/>
          <a:lstStyle/>
          <a:p>
            <a:r>
              <a:rPr lang="en-GB" dirty="0"/>
              <a:t>Blood </a:t>
            </a:r>
          </a:p>
        </p:txBody>
      </p:sp>
      <p:sp>
        <p:nvSpPr>
          <p:cNvPr id="3" name="Content Placeholder 2">
            <a:extLst>
              <a:ext uri="{FF2B5EF4-FFF2-40B4-BE49-F238E27FC236}">
                <a16:creationId xmlns:a16="http://schemas.microsoft.com/office/drawing/2014/main" id="{46A717F7-E4C4-42C5-A505-373ECCCB36C2}"/>
              </a:ext>
            </a:extLst>
          </p:cNvPr>
          <p:cNvSpPr>
            <a:spLocks noGrp="1"/>
          </p:cNvSpPr>
          <p:nvPr>
            <p:ph idx="1"/>
          </p:nvPr>
        </p:nvSpPr>
        <p:spPr/>
        <p:txBody>
          <a:bodyPr>
            <a:normAutofit/>
          </a:bodyPr>
          <a:lstStyle/>
          <a:p>
            <a:r>
              <a:rPr lang="en-GB" dirty="0">
                <a:latin typeface="Abadi" panose="020B0604020104020204" pitchFamily="34" charset="0"/>
              </a:rPr>
              <a:t>In groups, go and find </a:t>
            </a:r>
            <a:r>
              <a:rPr lang="en-GB" dirty="0">
                <a:solidFill>
                  <a:srgbClr val="002060"/>
                </a:solidFill>
                <a:latin typeface="Abadi" panose="020B0604020104020204" pitchFamily="34" charset="0"/>
              </a:rPr>
              <a:t>what the blood is made up of</a:t>
            </a:r>
            <a:r>
              <a:rPr lang="en-GB" dirty="0">
                <a:latin typeface="Abadi" panose="020B0604020104020204" pitchFamily="34" charset="0"/>
              </a:rPr>
              <a:t>,  including its purpose. Don’t forget to write it down so we can share what we have found out!</a:t>
            </a:r>
          </a:p>
          <a:p>
            <a:r>
              <a:rPr lang="en-GB" dirty="0">
                <a:latin typeface="Abadi" panose="020B0604020104020204" pitchFamily="34" charset="0"/>
              </a:rPr>
              <a:t>What are </a:t>
            </a:r>
            <a:r>
              <a:rPr lang="en-GB" dirty="0">
                <a:solidFill>
                  <a:srgbClr val="002060"/>
                </a:solidFill>
                <a:latin typeface="Abadi" panose="020B0604020104020204" pitchFamily="34" charset="0"/>
              </a:rPr>
              <a:t>red blood cells </a:t>
            </a:r>
            <a:r>
              <a:rPr lang="en-GB" dirty="0">
                <a:latin typeface="Abadi" panose="020B0604020104020204" pitchFamily="34" charset="0"/>
              </a:rPr>
              <a:t>for?</a:t>
            </a:r>
          </a:p>
          <a:p>
            <a:r>
              <a:rPr lang="en-GB" dirty="0">
                <a:latin typeface="Abadi" panose="020B0604020104020204" pitchFamily="34" charset="0"/>
              </a:rPr>
              <a:t>What are </a:t>
            </a:r>
            <a:r>
              <a:rPr lang="en-GB" dirty="0">
                <a:solidFill>
                  <a:srgbClr val="002060"/>
                </a:solidFill>
                <a:latin typeface="Abadi" panose="020B0604020104020204" pitchFamily="34" charset="0"/>
              </a:rPr>
              <a:t>white blood </a:t>
            </a:r>
            <a:r>
              <a:rPr lang="en-GB" dirty="0">
                <a:latin typeface="Abadi" panose="020B0604020104020204" pitchFamily="34" charset="0"/>
              </a:rPr>
              <a:t>cells for?</a:t>
            </a:r>
          </a:p>
          <a:p>
            <a:r>
              <a:rPr lang="en-GB" dirty="0">
                <a:latin typeface="Abadi" panose="020B0604020104020204" pitchFamily="34" charset="0"/>
              </a:rPr>
              <a:t>What are the </a:t>
            </a:r>
            <a:r>
              <a:rPr lang="en-GB" dirty="0">
                <a:solidFill>
                  <a:srgbClr val="002060"/>
                </a:solidFill>
                <a:latin typeface="Abadi" panose="020B0604020104020204" pitchFamily="34" charset="0"/>
              </a:rPr>
              <a:t>names of white blood cells</a:t>
            </a:r>
            <a:r>
              <a:rPr lang="en-GB" dirty="0">
                <a:latin typeface="Abadi" panose="020B0604020104020204" pitchFamily="34" charset="0"/>
              </a:rPr>
              <a:t>? agree on a broad overview of their purpose to </a:t>
            </a:r>
            <a:r>
              <a:rPr lang="en-GB" dirty="0">
                <a:solidFill>
                  <a:srgbClr val="002060"/>
                </a:solidFill>
                <a:latin typeface="Abadi" panose="020B0604020104020204" pitchFamily="34" charset="0"/>
              </a:rPr>
              <a:t>share with the rest of the group</a:t>
            </a:r>
          </a:p>
          <a:p>
            <a:endParaRPr lang="en-GB" dirty="0">
              <a:latin typeface="Abadi" panose="020B0604020104020204" pitchFamily="34" charset="0"/>
            </a:endParaRPr>
          </a:p>
          <a:p>
            <a:endParaRPr lang="en-GB" dirty="0">
              <a:latin typeface="Abadi" panose="020B0604020104020204" pitchFamily="34" charset="0"/>
            </a:endParaRPr>
          </a:p>
          <a:p>
            <a:endParaRPr lang="en-GB" dirty="0"/>
          </a:p>
        </p:txBody>
      </p:sp>
    </p:spTree>
    <p:extLst>
      <p:ext uri="{BB962C8B-B14F-4D97-AF65-F5344CB8AC3E}">
        <p14:creationId xmlns:p14="http://schemas.microsoft.com/office/powerpoint/2010/main" val="13444901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26C7C-1844-4763-B054-830163F5D884}"/>
              </a:ext>
            </a:extLst>
          </p:cNvPr>
          <p:cNvSpPr>
            <a:spLocks noGrp="1"/>
          </p:cNvSpPr>
          <p:nvPr>
            <p:ph type="title"/>
          </p:nvPr>
        </p:nvSpPr>
        <p:spPr>
          <a:xfrm>
            <a:off x="7034585" y="703293"/>
            <a:ext cx="4584921" cy="1949815"/>
          </a:xfrm>
        </p:spPr>
        <p:txBody>
          <a:bodyPr anchor="b">
            <a:normAutofit/>
          </a:bodyPr>
          <a:lstStyle/>
          <a:p>
            <a:r>
              <a:rPr lang="en-GB" sz="6000"/>
              <a:t>Blood brain barrier</a:t>
            </a:r>
          </a:p>
        </p:txBody>
      </p:sp>
      <p:pic>
        <p:nvPicPr>
          <p:cNvPr id="4" name="Content Placeholder 3">
            <a:extLst>
              <a:ext uri="{FF2B5EF4-FFF2-40B4-BE49-F238E27FC236}">
                <a16:creationId xmlns:a16="http://schemas.microsoft.com/office/drawing/2014/main" id="{327139CC-8BB5-D2D7-9001-921EAF088658}"/>
              </a:ext>
            </a:extLst>
          </p:cNvPr>
          <p:cNvPicPr>
            <a:picLocks noChangeAspect="1"/>
          </p:cNvPicPr>
          <p:nvPr/>
        </p:nvPicPr>
        <p:blipFill rotWithShape="1">
          <a:blip r:embed="rId2"/>
          <a:srcRect l="6122" r="12160" b="3"/>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3"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7">
            <a:extLst>
              <a:ext uri="{FF2B5EF4-FFF2-40B4-BE49-F238E27FC236}">
                <a16:creationId xmlns:a16="http://schemas.microsoft.com/office/drawing/2014/main" id="{4A448AF6-7948-38AC-FB2C-112C7D9EF088}"/>
              </a:ext>
            </a:extLst>
          </p:cNvPr>
          <p:cNvSpPr>
            <a:spLocks noGrp="1"/>
          </p:cNvSpPr>
          <p:nvPr>
            <p:ph idx="1"/>
          </p:nvPr>
        </p:nvSpPr>
        <p:spPr>
          <a:xfrm>
            <a:off x="7034585" y="3164618"/>
            <a:ext cx="4584921" cy="3021497"/>
          </a:xfrm>
        </p:spPr>
        <p:txBody>
          <a:bodyPr anchor="t">
            <a:normAutofit/>
          </a:bodyPr>
          <a:lstStyle/>
          <a:p>
            <a:endParaRPr lang="en-US"/>
          </a:p>
        </p:txBody>
      </p:sp>
    </p:spTree>
    <p:extLst>
      <p:ext uri="{BB962C8B-B14F-4D97-AF65-F5344CB8AC3E}">
        <p14:creationId xmlns:p14="http://schemas.microsoft.com/office/powerpoint/2010/main" val="15536660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8023F-6563-47A8-B069-9E18811911FB}"/>
              </a:ext>
            </a:extLst>
          </p:cNvPr>
          <p:cNvSpPr>
            <a:spLocks noGrp="1"/>
          </p:cNvSpPr>
          <p:nvPr>
            <p:ph type="title"/>
          </p:nvPr>
        </p:nvSpPr>
        <p:spPr/>
        <p:txBody>
          <a:bodyPr/>
          <a:lstStyle/>
          <a:p>
            <a:r>
              <a:rPr lang="en-GB" dirty="0"/>
              <a:t>Diseases of the blood</a:t>
            </a:r>
          </a:p>
        </p:txBody>
      </p:sp>
      <p:sp>
        <p:nvSpPr>
          <p:cNvPr id="3" name="Content Placeholder 2">
            <a:extLst>
              <a:ext uri="{FF2B5EF4-FFF2-40B4-BE49-F238E27FC236}">
                <a16:creationId xmlns:a16="http://schemas.microsoft.com/office/drawing/2014/main" id="{CFB244FC-A937-41B6-9355-5A82AA617472}"/>
              </a:ext>
            </a:extLst>
          </p:cNvPr>
          <p:cNvSpPr>
            <a:spLocks noGrp="1"/>
          </p:cNvSpPr>
          <p:nvPr>
            <p:ph idx="1"/>
          </p:nvPr>
        </p:nvSpPr>
        <p:spPr/>
        <p:txBody>
          <a:bodyPr/>
          <a:lstStyle/>
          <a:p>
            <a:endParaRPr lang="en-GB" dirty="0">
              <a:latin typeface="Abadi" panose="020B0604020104020204" pitchFamily="34" charset="0"/>
            </a:endParaRPr>
          </a:p>
        </p:txBody>
      </p:sp>
    </p:spTree>
    <p:extLst>
      <p:ext uri="{BB962C8B-B14F-4D97-AF65-F5344CB8AC3E}">
        <p14:creationId xmlns:p14="http://schemas.microsoft.com/office/powerpoint/2010/main" val="23556650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82706-F025-4247-8667-CE96F10746DB}"/>
              </a:ext>
            </a:extLst>
          </p:cNvPr>
          <p:cNvSpPr>
            <a:spLocks noGrp="1"/>
          </p:cNvSpPr>
          <p:nvPr>
            <p:ph type="title"/>
          </p:nvPr>
        </p:nvSpPr>
        <p:spPr/>
        <p:txBody>
          <a:bodyPr/>
          <a:lstStyle/>
          <a:p>
            <a:r>
              <a:rPr lang="en-GB" dirty="0"/>
              <a:t>Fun facts </a:t>
            </a:r>
          </a:p>
        </p:txBody>
      </p:sp>
      <p:sp>
        <p:nvSpPr>
          <p:cNvPr id="3" name="Content Placeholder 2">
            <a:extLst>
              <a:ext uri="{FF2B5EF4-FFF2-40B4-BE49-F238E27FC236}">
                <a16:creationId xmlns:a16="http://schemas.microsoft.com/office/drawing/2014/main" id="{9C3CC002-5303-44DA-A2A7-761A021EDCD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286998909"/>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37371F"/>
      </a:dk2>
      <a:lt2>
        <a:srgbClr val="E8E6E2"/>
      </a:lt2>
      <a:accent1>
        <a:srgbClr val="93A4C4"/>
      </a:accent1>
      <a:accent2>
        <a:srgbClr val="7AA9B7"/>
      </a:accent2>
      <a:accent3>
        <a:srgbClr val="82ACA4"/>
      </a:accent3>
      <a:accent4>
        <a:srgbClr val="77AE8D"/>
      </a:accent4>
      <a:accent5>
        <a:srgbClr val="82AC81"/>
      </a:accent5>
      <a:accent6>
        <a:srgbClr val="8CAB74"/>
      </a:accent6>
      <a:hlink>
        <a:srgbClr val="95805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1063</TotalTime>
  <Words>3127</Words>
  <Application>Microsoft Office PowerPoint</Application>
  <PresentationFormat>Widescreen</PresentationFormat>
  <Paragraphs>404</Paragraphs>
  <Slides>50</Slides>
  <Notes>0</Notes>
  <HiddenSlides>12</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50</vt:i4>
      </vt:variant>
    </vt:vector>
  </HeadingPairs>
  <TitlesOfParts>
    <vt:vector size="62" baseType="lpstr">
      <vt:lpstr>Abadi</vt:lpstr>
      <vt:lpstr>Aldhabi</vt:lpstr>
      <vt:lpstr>Arial</vt:lpstr>
      <vt:lpstr>Arial Nova Cond Light</vt:lpstr>
      <vt:lpstr>Arial Nova Light</vt:lpstr>
      <vt:lpstr>Calibri</vt:lpstr>
      <vt:lpstr>Gill Sans MT</vt:lpstr>
      <vt:lpstr>Modern Love</vt:lpstr>
      <vt:lpstr>The Hand</vt:lpstr>
      <vt:lpstr>Wingdings</vt:lpstr>
      <vt:lpstr>SketchyVTI</vt:lpstr>
      <vt:lpstr>Parcel</vt:lpstr>
      <vt:lpstr>Anatomy Bootcamp!</vt:lpstr>
      <vt:lpstr>So what do we know about the heart??</vt:lpstr>
      <vt:lpstr>Where is the heart and what is it?</vt:lpstr>
      <vt:lpstr>PowerPoint Presentation</vt:lpstr>
      <vt:lpstr>The heart has…</vt:lpstr>
      <vt:lpstr>Veins and arteries </vt:lpstr>
      <vt:lpstr>MR BEAT…</vt:lpstr>
      <vt:lpstr>PowerPoint Presentation</vt:lpstr>
      <vt:lpstr>We now have a Mr Beat </vt:lpstr>
      <vt:lpstr>              Quick fire round </vt:lpstr>
      <vt:lpstr>Answers </vt:lpstr>
      <vt:lpstr>Breaktime – 15 minutes </vt:lpstr>
      <vt:lpstr>PowerPoint Presentation</vt:lpstr>
      <vt:lpstr>Entrance and exit: blood route</vt:lpstr>
      <vt:lpstr>Quick fire round!</vt:lpstr>
      <vt:lpstr>Answers </vt:lpstr>
      <vt:lpstr>How does it get there ? </vt:lpstr>
      <vt:lpstr>PowerPoint Presentation</vt:lpstr>
      <vt:lpstr>PowerPoint Presentation</vt:lpstr>
      <vt:lpstr>PowerPoint Presentation</vt:lpstr>
      <vt:lpstr>                  Quickfire round!</vt:lpstr>
      <vt:lpstr>                           Answers </vt:lpstr>
      <vt:lpstr>Breaktime – 15 minutes </vt:lpstr>
      <vt:lpstr>Electricity system and valves </vt:lpstr>
      <vt:lpstr>    The heart has 4 Valves- add these to your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Did you know!</vt:lpstr>
      <vt:lpstr>Did you know! </vt:lpstr>
      <vt:lpstr>PowerPoint Presentation</vt:lpstr>
      <vt:lpstr>PowerPoint Presentation</vt:lpstr>
      <vt:lpstr>Blood vessels field trip!</vt:lpstr>
      <vt:lpstr>Blood vessels</vt:lpstr>
      <vt:lpstr>PowerPoint Presentation</vt:lpstr>
      <vt:lpstr>BLOOD VESSELS</vt:lpstr>
      <vt:lpstr>PowerPoint Presentation</vt:lpstr>
      <vt:lpstr>PowerPoint Presentation</vt:lpstr>
      <vt:lpstr>PowerPoint Presentation</vt:lpstr>
      <vt:lpstr>blood</vt:lpstr>
      <vt:lpstr>Blood </vt:lpstr>
      <vt:lpstr>Blood brain barrier</vt:lpstr>
      <vt:lpstr>Diseases of the blood</vt:lpstr>
      <vt:lpstr>Fun facts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Anatomy Bootcamp!</dc:title>
  <dc:creator>rach .</dc:creator>
  <cp:lastModifiedBy>Rachael Rivers</cp:lastModifiedBy>
  <cp:revision>23</cp:revision>
  <cp:lastPrinted>2022-09-23T20:34:20Z</cp:lastPrinted>
  <dcterms:created xsi:type="dcterms:W3CDTF">2021-01-24T07:54:06Z</dcterms:created>
  <dcterms:modified xsi:type="dcterms:W3CDTF">2023-09-07T13:20:27Z</dcterms:modified>
</cp:coreProperties>
</file>