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E97EEC-71FA-421D-9E0E-72CC29C46879}" type="datetimeFigureOut">
              <a:rPr lang="en-GB" smtClean="0"/>
              <a:pPr/>
              <a:t>19/04/2012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17A723E-217E-40E6-B827-3167EC5CF1C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7744" y="2130425"/>
            <a:ext cx="6190456" cy="14700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4</a:t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zh-CN" altLang="en-US" dirty="0" smtClean="0"/>
              <a:t>所 </a:t>
            </a:r>
            <a:r>
              <a:rPr lang="en-GB" altLang="zh-CN" dirty="0" smtClean="0"/>
              <a:t>construction and nominalised verbs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Suo charac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32656"/>
            <a:ext cx="1397865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i="1" dirty="0" err="1" smtClean="0"/>
              <a:t>Suŏ</a:t>
            </a:r>
            <a:r>
              <a:rPr lang="en-GB" dirty="0" smtClean="0"/>
              <a:t> </a:t>
            </a:r>
            <a:r>
              <a:rPr lang="zh-TW" altLang="en-US" dirty="0" smtClean="0"/>
              <a:t>所 </a:t>
            </a:r>
            <a:r>
              <a:rPr lang="en-GB" altLang="zh-TW" dirty="0" smtClean="0"/>
              <a:t>– a nominalising particle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CN" altLang="en-US" dirty="0" smtClean="0"/>
              <a:t>者</a:t>
            </a:r>
            <a:r>
              <a:rPr lang="en-GB" altLang="zh-CN" dirty="0" smtClean="0"/>
              <a:t> </a:t>
            </a:r>
            <a:r>
              <a:rPr lang="en-GB" altLang="zh-CN" i="1" dirty="0" err="1" smtClean="0"/>
              <a:t>zhĕ</a:t>
            </a:r>
            <a:r>
              <a:rPr lang="en-GB" altLang="zh-CN" i="1" dirty="0" smtClean="0"/>
              <a:t> </a:t>
            </a:r>
            <a:r>
              <a:rPr lang="en-GB" altLang="zh-CN" dirty="0" smtClean="0"/>
              <a:t>forms noun phrases: </a:t>
            </a:r>
            <a:r>
              <a:rPr lang="zh-CN" altLang="en-US" dirty="0" smtClean="0"/>
              <a:t>讀書者 </a:t>
            </a:r>
            <a:r>
              <a:rPr lang="en-GB" altLang="zh-CN" dirty="0" smtClean="0"/>
              <a:t>“a person who reads a book” or “he who reads a book”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zh-CN" altLang="en-US" dirty="0" smtClean="0"/>
              <a:t>者 </a:t>
            </a:r>
            <a:r>
              <a:rPr lang="en-GB" altLang="zh-CN" dirty="0" smtClean="0"/>
              <a:t>substitutes for the </a:t>
            </a:r>
            <a:r>
              <a:rPr lang="en-GB" altLang="zh-CN" b="1" dirty="0" smtClean="0"/>
              <a:t>subject</a:t>
            </a:r>
            <a:r>
              <a:rPr lang="en-GB" altLang="zh-CN" dirty="0" smtClean="0"/>
              <a:t> of this sentence, i.e. the person who reads.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By contrast, </a:t>
            </a:r>
            <a:r>
              <a:rPr lang="en-GB" i="1" dirty="0" err="1" smtClean="0"/>
              <a:t>suŏ</a:t>
            </a:r>
            <a:r>
              <a:rPr lang="en-GB" dirty="0" smtClean="0"/>
              <a:t> </a:t>
            </a:r>
            <a:r>
              <a:rPr lang="zh-TW" altLang="en-US" dirty="0" smtClean="0"/>
              <a:t>所 </a:t>
            </a:r>
            <a:r>
              <a:rPr lang="en-GB" altLang="zh-TW" dirty="0" smtClean="0"/>
              <a:t>substitutes for the </a:t>
            </a:r>
            <a:r>
              <a:rPr lang="en-GB" altLang="zh-TW" b="1" dirty="0" smtClean="0"/>
              <a:t>object</a:t>
            </a:r>
            <a:r>
              <a:rPr lang="en-GB" altLang="zh-TW" dirty="0" smtClean="0"/>
              <a:t> of the verb or preposition it precedes</a:t>
            </a:r>
          </a:p>
          <a:p>
            <a:pPr>
              <a:buNone/>
            </a:pPr>
            <a:endParaRPr lang="en-GB" altLang="zh-TW" dirty="0" smtClean="0"/>
          </a:p>
          <a:p>
            <a:pPr>
              <a:buNone/>
            </a:pPr>
            <a:r>
              <a:rPr lang="en-GB" altLang="zh-TW" dirty="0" smtClean="0"/>
              <a:t>“that/the book which he reads” </a:t>
            </a:r>
            <a:r>
              <a:rPr lang="en-GB" altLang="zh-TW" dirty="0" smtClean="0">
                <a:sym typeface="Wingdings" pitchFamily="2" charset="2"/>
              </a:rPr>
              <a:t> </a:t>
            </a:r>
            <a:r>
              <a:rPr lang="zh-CN" altLang="en-US" dirty="0" smtClean="0"/>
              <a:t>所讀</a:t>
            </a:r>
            <a:endParaRPr lang="en-US" altLang="zh-CN" dirty="0" smtClean="0"/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所 </a:t>
            </a:r>
            <a:r>
              <a:rPr lang="en-GB" altLang="zh-CN" dirty="0" smtClean="0"/>
              <a:t>+ verb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8229600" cy="49685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dirty="0" smtClean="0"/>
              <a:t>所食 </a:t>
            </a:r>
            <a:r>
              <a:rPr lang="en-GB" altLang="zh-CN" dirty="0" smtClean="0"/>
              <a:t>“what someone eats”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所欲 </a:t>
            </a:r>
            <a:r>
              <a:rPr lang="en-GB" altLang="zh-CN" dirty="0" smtClean="0"/>
              <a:t>“what someone desires”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所知 </a:t>
            </a:r>
            <a:r>
              <a:rPr lang="en-GB" altLang="zh-CN" dirty="0" smtClean="0"/>
              <a:t>“what someone knows”</a:t>
            </a:r>
          </a:p>
          <a:p>
            <a:pPr>
              <a:buNone/>
            </a:pPr>
            <a:r>
              <a:rPr lang="zh-CN" altLang="en-US" dirty="0" smtClean="0"/>
              <a:t>所愛 </a:t>
            </a:r>
            <a:r>
              <a:rPr lang="en-GB" altLang="zh-CN" dirty="0" smtClean="0"/>
              <a:t>“what someone loves”</a:t>
            </a:r>
          </a:p>
          <a:p>
            <a:pPr>
              <a:buNone/>
            </a:pPr>
            <a:endParaRPr lang="en-GB" b="1" dirty="0" smtClean="0"/>
          </a:p>
          <a:p>
            <a:pPr>
              <a:buNone/>
            </a:pPr>
            <a:r>
              <a:rPr lang="en-GB" b="1" dirty="0" smtClean="0"/>
              <a:t>Note:</a:t>
            </a:r>
            <a:r>
              <a:rPr lang="en-GB" dirty="0" smtClean="0"/>
              <a:t> </a:t>
            </a:r>
          </a:p>
          <a:p>
            <a:pPr marL="0"/>
            <a:r>
              <a:rPr lang="zh-TW" altLang="en-US" dirty="0" smtClean="0"/>
              <a:t>所 </a:t>
            </a:r>
            <a:r>
              <a:rPr lang="en-GB" dirty="0" smtClean="0"/>
              <a:t>is always followed by a verb or a co-verb (i.e. preposition), e.g. </a:t>
            </a:r>
            <a:r>
              <a:rPr lang="en-GB" dirty="0" err="1" smtClean="0"/>
              <a:t>yu</a:t>
            </a:r>
            <a:r>
              <a:rPr lang="en-GB" dirty="0" smtClean="0"/>
              <a:t> </a:t>
            </a:r>
            <a:r>
              <a:rPr lang="zh-TW" altLang="en-US" dirty="0" smtClean="0"/>
              <a:t>於</a:t>
            </a:r>
            <a:r>
              <a:rPr lang="en-US" altLang="zh-TW" dirty="0" smtClean="0"/>
              <a:t>, </a:t>
            </a:r>
            <a:r>
              <a:rPr lang="en-GB" dirty="0" err="1" smtClean="0"/>
              <a:t>zi</a:t>
            </a:r>
            <a:r>
              <a:rPr lang="en-GB" dirty="0" smtClean="0"/>
              <a:t> </a:t>
            </a:r>
            <a:r>
              <a:rPr lang="zh-TW" altLang="en-US" dirty="0" smtClean="0"/>
              <a:t>自</a:t>
            </a:r>
            <a:r>
              <a:rPr lang="en-US" altLang="zh-TW" dirty="0" smtClean="0"/>
              <a:t>, </a:t>
            </a:r>
            <a:r>
              <a:rPr lang="en-GB" dirty="0" smtClean="0"/>
              <a:t>cong </a:t>
            </a:r>
            <a:r>
              <a:rPr lang="zh-TW" altLang="en-US" dirty="0" smtClean="0"/>
              <a:t>從</a:t>
            </a:r>
            <a:r>
              <a:rPr lang="en-US" altLang="zh-TW" dirty="0" smtClean="0"/>
              <a:t>. The character after</a:t>
            </a:r>
            <a:r>
              <a:rPr lang="zh-CN" altLang="en-US" dirty="0" smtClean="0"/>
              <a:t>所 </a:t>
            </a:r>
            <a:r>
              <a:rPr lang="en-GB" altLang="zh-CN" dirty="0" smtClean="0"/>
              <a:t>has to be a verb!</a:t>
            </a:r>
          </a:p>
          <a:p>
            <a:r>
              <a:rPr lang="zh-CN" altLang="en-US" dirty="0" smtClean="0"/>
              <a:t>所 </a:t>
            </a:r>
            <a:r>
              <a:rPr lang="en-GB" altLang="zh-CN" dirty="0" smtClean="0"/>
              <a:t>+ verb constructions usually have a passive sense: </a:t>
            </a:r>
          </a:p>
          <a:p>
            <a:pPr lvl="1"/>
            <a:r>
              <a:rPr lang="zh-CN" altLang="en-US" dirty="0" smtClean="0"/>
              <a:t>所食 </a:t>
            </a:r>
            <a:r>
              <a:rPr lang="en-GB" altLang="zh-CN" dirty="0" smtClean="0"/>
              <a:t>“what is eaten”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所知 </a:t>
            </a:r>
            <a:r>
              <a:rPr lang="en-GB" altLang="zh-CN" dirty="0" smtClean="0"/>
              <a:t>“what is known”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X + </a:t>
            </a:r>
            <a:r>
              <a:rPr lang="zh-CN" altLang="en-US" dirty="0" smtClean="0"/>
              <a:t>所 </a:t>
            </a:r>
            <a:r>
              <a:rPr lang="en-GB" altLang="zh-CN" dirty="0" smtClean="0"/>
              <a:t>+ verb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GB" altLang="zh-CN" dirty="0" smtClean="0"/>
              <a:t>The subject ‘x’ of an action is placed before </a:t>
            </a:r>
            <a:r>
              <a:rPr lang="zh-CN" altLang="en-US" dirty="0" smtClean="0"/>
              <a:t>所</a:t>
            </a:r>
            <a:endParaRPr lang="en-GB" altLang="zh-CN" dirty="0" smtClean="0"/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zh-CN" altLang="en-US" dirty="0" smtClean="0"/>
              <a:t>王所食 </a:t>
            </a:r>
            <a:r>
              <a:rPr lang="en-GB" altLang="zh-CN" dirty="0" smtClean="0"/>
              <a:t>“what the king eats”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吾所欲 </a:t>
            </a:r>
            <a:r>
              <a:rPr lang="en-GB" altLang="zh-CN" dirty="0" smtClean="0"/>
              <a:t>“what I desire”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其所知 </a:t>
            </a:r>
            <a:r>
              <a:rPr lang="en-GB" altLang="zh-CN" dirty="0" smtClean="0"/>
              <a:t>“what he knows”</a:t>
            </a:r>
          </a:p>
          <a:p>
            <a:pPr>
              <a:buNone/>
            </a:pPr>
            <a:r>
              <a:rPr lang="zh-CN" altLang="en-US" dirty="0" smtClean="0"/>
              <a:t>民所愛 </a:t>
            </a:r>
            <a:r>
              <a:rPr lang="en-GB" altLang="zh-CN" dirty="0" smtClean="0"/>
              <a:t>“what the people love”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X +</a:t>
            </a:r>
            <a:r>
              <a:rPr lang="zh-CN" altLang="en-US" dirty="0" smtClean="0"/>
              <a:t>之</a:t>
            </a:r>
            <a:r>
              <a:rPr lang="en-GB" altLang="zh-CN" dirty="0" smtClean="0"/>
              <a:t>+</a:t>
            </a:r>
            <a:r>
              <a:rPr lang="zh-CN" altLang="en-US" dirty="0" smtClean="0"/>
              <a:t>所</a:t>
            </a:r>
            <a:r>
              <a:rPr lang="en-GB" altLang="zh-CN" dirty="0" smtClean="0"/>
              <a:t>+verb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Optionally, the subordinating particle </a:t>
            </a:r>
            <a:r>
              <a:rPr lang="zh-CN" altLang="en-US" dirty="0" smtClean="0"/>
              <a:t>之 </a:t>
            </a:r>
            <a:r>
              <a:rPr lang="en-GB" altLang="zh-CN" dirty="0" smtClean="0"/>
              <a:t>can be inserted between the subject and </a:t>
            </a:r>
            <a:r>
              <a:rPr lang="zh-CN" altLang="en-US" dirty="0" smtClean="0"/>
              <a:t>所</a:t>
            </a:r>
            <a:r>
              <a:rPr lang="en-GB" altLang="zh-CN" dirty="0" smtClean="0"/>
              <a:t>: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zh-CN" altLang="en-US" dirty="0" smtClean="0"/>
              <a:t>王之所食 </a:t>
            </a:r>
            <a:r>
              <a:rPr lang="en-GB" altLang="zh-CN" dirty="0" smtClean="0"/>
              <a:t>“what the king eats”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吾之所欲 </a:t>
            </a:r>
            <a:r>
              <a:rPr lang="en-GB" altLang="zh-CN" dirty="0" smtClean="0"/>
              <a:t>“what I desire”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其之所知 </a:t>
            </a:r>
            <a:r>
              <a:rPr lang="en-GB" altLang="zh-CN" dirty="0" smtClean="0"/>
              <a:t>“what he knows”</a:t>
            </a:r>
          </a:p>
          <a:p>
            <a:pPr>
              <a:buNone/>
            </a:pPr>
            <a:r>
              <a:rPr lang="zh-CN" altLang="en-US" dirty="0" smtClean="0"/>
              <a:t>民之所愛 </a:t>
            </a:r>
            <a:r>
              <a:rPr lang="en-GB" altLang="zh-CN" dirty="0" smtClean="0"/>
              <a:t>“what the people love”</a:t>
            </a:r>
          </a:p>
          <a:p>
            <a:pPr>
              <a:buNone/>
            </a:pPr>
            <a:endParaRPr lang="en-GB" altLang="zh-CN" dirty="0" smtClean="0"/>
          </a:p>
          <a:p>
            <a:pPr>
              <a:buNone/>
            </a:pPr>
            <a:r>
              <a:rPr lang="en-GB" altLang="zh-CN" dirty="0" smtClean="0"/>
              <a:t>The use of </a:t>
            </a:r>
            <a:r>
              <a:rPr lang="zh-CN" altLang="en-US" dirty="0" smtClean="0"/>
              <a:t>之 </a:t>
            </a:r>
            <a:r>
              <a:rPr lang="en-GB" altLang="zh-CN" dirty="0" smtClean="0"/>
              <a:t>does not change the meaning!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Applications of </a:t>
            </a:r>
            <a:r>
              <a:rPr lang="zh-CN" altLang="en-US" dirty="0" smtClean="0"/>
              <a:t>所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>
              <a:buNone/>
            </a:pPr>
            <a:r>
              <a:rPr lang="en-GB" sz="2400" dirty="0" smtClean="0"/>
              <a:t>The phrase with </a:t>
            </a:r>
            <a:r>
              <a:rPr lang="zh-CN" altLang="en-US" sz="2400" dirty="0" smtClean="0"/>
              <a:t>所 </a:t>
            </a:r>
            <a:r>
              <a:rPr lang="en-GB" altLang="zh-CN" sz="2400" dirty="0" smtClean="0"/>
              <a:t>is rarely used on its own, but rather forms part of a larger sentence.</a:t>
            </a:r>
          </a:p>
          <a:p>
            <a:pPr marL="0">
              <a:buNone/>
            </a:pPr>
            <a:endParaRPr lang="en-GB" sz="2400" dirty="0" smtClean="0"/>
          </a:p>
          <a:p>
            <a:pPr marL="0">
              <a:buNone/>
            </a:pPr>
            <a:r>
              <a:rPr lang="en-GB" sz="2400" dirty="0" smtClean="0"/>
              <a:t>1. As topic in a nominal sentence (A – B</a:t>
            </a:r>
            <a:r>
              <a:rPr lang="zh-CN" altLang="en-US" sz="2400" dirty="0" smtClean="0"/>
              <a:t>也</a:t>
            </a:r>
            <a:r>
              <a:rPr lang="en-GB" altLang="zh-CN" sz="2400" dirty="0" smtClean="0"/>
              <a:t>)</a:t>
            </a:r>
            <a:endParaRPr lang="en-GB" sz="2400" dirty="0" smtClean="0"/>
          </a:p>
          <a:p>
            <a:pPr marL="0">
              <a:buNone/>
            </a:pPr>
            <a:r>
              <a:rPr lang="en-GB" altLang="zh-CN" sz="2400" dirty="0" smtClean="0"/>
              <a:t>Topic		Comment</a:t>
            </a:r>
          </a:p>
          <a:p>
            <a:pPr marL="0">
              <a:buNone/>
            </a:pPr>
            <a:r>
              <a:rPr lang="zh-CN" altLang="en-US" sz="2400" dirty="0" smtClean="0"/>
              <a:t>王之所好</a:t>
            </a:r>
            <a:r>
              <a:rPr lang="en-GB" altLang="zh-CN" sz="2400" dirty="0" smtClean="0"/>
              <a:t>(</a:t>
            </a:r>
            <a:r>
              <a:rPr lang="zh-CN" altLang="en-US" sz="2400" dirty="0" smtClean="0"/>
              <a:t>者</a:t>
            </a:r>
            <a:r>
              <a:rPr lang="en-GB" altLang="zh-CN" sz="2400" dirty="0" smtClean="0"/>
              <a:t>)	</a:t>
            </a:r>
            <a:r>
              <a:rPr lang="zh-CN" altLang="en-US" sz="2400" dirty="0" smtClean="0"/>
              <a:t>道也。</a:t>
            </a:r>
            <a:r>
              <a:rPr lang="en-GB" altLang="zh-CN" sz="2400" dirty="0" smtClean="0"/>
              <a:t>What the king loves, that is the Dao.</a:t>
            </a:r>
          </a:p>
          <a:p>
            <a:pPr marL="0">
              <a:buNone/>
            </a:pPr>
            <a:endParaRPr lang="en-GB" altLang="zh-CN" sz="2400" dirty="0" smtClean="0"/>
          </a:p>
          <a:p>
            <a:pPr marL="0">
              <a:buNone/>
            </a:pPr>
            <a:r>
              <a:rPr lang="en-GB" altLang="zh-CN" sz="2400" dirty="0" smtClean="0"/>
              <a:t>2. As comment in a nominal sentence</a:t>
            </a:r>
          </a:p>
          <a:p>
            <a:pPr marL="0">
              <a:buNone/>
            </a:pPr>
            <a:r>
              <a:rPr lang="en-GB" sz="2400" dirty="0" smtClean="0"/>
              <a:t>Topic		Comment</a:t>
            </a:r>
          </a:p>
          <a:p>
            <a:pPr marL="0">
              <a:buNone/>
            </a:pPr>
            <a:r>
              <a:rPr lang="zh-CN" altLang="en-US" sz="2400" u="sng" dirty="0" smtClean="0"/>
              <a:t>宋</a:t>
            </a:r>
            <a:r>
              <a:rPr lang="zh-CN" altLang="en-US" sz="2400" dirty="0" smtClean="0"/>
              <a:t>地</a:t>
            </a:r>
            <a:r>
              <a:rPr lang="en-US" altLang="zh-CN" sz="2400" dirty="0" smtClean="0"/>
              <a:t>		</a:t>
            </a:r>
            <a:r>
              <a:rPr lang="zh-CN" altLang="en-US" sz="2400" u="sng" dirty="0" smtClean="0"/>
              <a:t>楚魏</a:t>
            </a:r>
            <a:r>
              <a:rPr lang="zh-CN" altLang="en-US" sz="2400" dirty="0" smtClean="0"/>
              <a:t>之所欲也。</a:t>
            </a:r>
            <a:endParaRPr lang="en-US" altLang="zh-CN" sz="2400" dirty="0" smtClean="0"/>
          </a:p>
          <a:p>
            <a:pPr marL="0">
              <a:buNone/>
            </a:pPr>
            <a:r>
              <a:rPr lang="en-GB" sz="2400" dirty="0" smtClean="0"/>
              <a:t>The land of Song, that is what the Chu and Wei states desire.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>
              <a:buNone/>
            </a:pPr>
            <a:r>
              <a:rPr lang="en-GB" altLang="zh-CN" sz="2400" dirty="0" smtClean="0"/>
              <a:t>3. As object in a verbal sentence</a:t>
            </a:r>
          </a:p>
          <a:p>
            <a:pPr marL="0">
              <a:buNone/>
            </a:pPr>
            <a:r>
              <a:rPr lang="zh-CN" altLang="en-US" sz="2400" dirty="0" smtClean="0"/>
              <a:t>臣</a:t>
            </a:r>
            <a:r>
              <a:rPr lang="en-GB" altLang="zh-CN" sz="2400" dirty="0" smtClean="0"/>
              <a:t>	</a:t>
            </a:r>
            <a:r>
              <a:rPr lang="zh-CN" altLang="en-US" sz="2400" dirty="0" smtClean="0"/>
              <a:t>欲</a:t>
            </a:r>
            <a:r>
              <a:rPr lang="en-GB" altLang="zh-CN" sz="2400" dirty="0" smtClean="0"/>
              <a:t>	</a:t>
            </a:r>
            <a:r>
              <a:rPr lang="zh-CN" altLang="en-US" sz="2400" dirty="0" smtClean="0"/>
              <a:t>食</a:t>
            </a:r>
            <a:r>
              <a:rPr lang="en-GB" altLang="zh-CN" sz="2400" dirty="0" smtClean="0"/>
              <a:t>	</a:t>
            </a:r>
            <a:r>
              <a:rPr lang="zh-CN" altLang="en-US" sz="2400" dirty="0" smtClean="0"/>
              <a:t>王之所食。</a:t>
            </a:r>
            <a:endParaRPr lang="en-GB" altLang="zh-CN" sz="2400" dirty="0" smtClean="0"/>
          </a:p>
          <a:p>
            <a:pPr marL="0">
              <a:buNone/>
            </a:pPr>
            <a:r>
              <a:rPr lang="en-GB" altLang="zh-CN" sz="2400" dirty="0" smtClean="0"/>
              <a:t>Subj./Aux./	Verb/	Object</a:t>
            </a:r>
          </a:p>
          <a:p>
            <a:pPr marL="0">
              <a:buNone/>
            </a:pPr>
            <a:r>
              <a:rPr lang="en-GB" altLang="zh-CN" sz="2400" dirty="0" smtClean="0"/>
              <a:t>Your servant desires to eat what the king eats.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sz="2400" dirty="0" smtClean="0"/>
              <a:t>4. Part of attribute</a:t>
            </a:r>
          </a:p>
          <a:p>
            <a:pPr>
              <a:buNone/>
            </a:pPr>
            <a:r>
              <a:rPr lang="zh-CN" altLang="en-US" sz="2400" dirty="0" smtClean="0"/>
              <a:t>王所欲之金玉</a:t>
            </a:r>
            <a:r>
              <a:rPr lang="en-GB" altLang="zh-CN" sz="2400" dirty="0" smtClean="0"/>
              <a:t>	</a:t>
            </a:r>
            <a:r>
              <a:rPr lang="zh-CN" altLang="en-US" sz="2400" dirty="0" smtClean="0"/>
              <a:t>難</a:t>
            </a:r>
            <a:r>
              <a:rPr lang="en-GB" altLang="zh-CN" sz="2400" dirty="0" smtClean="0"/>
              <a:t>(difficult)</a:t>
            </a:r>
            <a:r>
              <a:rPr lang="zh-CN" altLang="en-US" sz="2400" dirty="0" smtClean="0"/>
              <a:t>得</a:t>
            </a:r>
            <a:r>
              <a:rPr lang="en-GB" altLang="zh-CN" sz="2400" dirty="0" smtClean="0"/>
              <a:t>(to obtain)</a:t>
            </a:r>
            <a:r>
              <a:rPr lang="zh-CN" altLang="en-US" sz="2400" dirty="0" smtClean="0"/>
              <a:t>也。</a:t>
            </a:r>
            <a:endParaRPr lang="en-US" altLang="zh-CN" sz="2400" dirty="0" smtClean="0"/>
          </a:p>
          <a:p>
            <a:pPr>
              <a:buNone/>
            </a:pPr>
            <a:r>
              <a:rPr lang="en-US" altLang="zh-CN" sz="2400" dirty="0" smtClean="0"/>
              <a:t>The</a:t>
            </a:r>
            <a:r>
              <a:rPr lang="zh-CN" altLang="en-US" sz="2400" dirty="0" smtClean="0"/>
              <a:t> </a:t>
            </a:r>
            <a:r>
              <a:rPr lang="en-GB" altLang="zh-CN" sz="2400" dirty="0" smtClean="0"/>
              <a:t>g</a:t>
            </a:r>
            <a:r>
              <a:rPr lang="en-GB" sz="2400" dirty="0" smtClean="0"/>
              <a:t>old and jade which the king desires is difficult to obtain.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err="1" smtClean="0"/>
              <a:t>Suŏ</a:t>
            </a:r>
            <a:r>
              <a:rPr lang="en-GB" i="1" dirty="0" smtClean="0"/>
              <a:t> </a:t>
            </a:r>
            <a:r>
              <a:rPr lang="zh-TW" altLang="en-US" dirty="0" smtClean="0"/>
              <a:t>所 </a:t>
            </a:r>
            <a:r>
              <a:rPr lang="en-GB" dirty="0" smtClean="0"/>
              <a:t>preceding prepositions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Suŏ</a:t>
            </a:r>
            <a:r>
              <a:rPr lang="en-GB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 </a:t>
            </a:r>
            <a:r>
              <a:rPr lang="en-GB" altLang="zh-TW" dirty="0" smtClean="0">
                <a:latin typeface="Calibri" pitchFamily="34" charset="0"/>
                <a:cs typeface="Calibri" pitchFamily="34" charset="0"/>
              </a:rPr>
              <a:t>is often followed by a </a:t>
            </a:r>
            <a:r>
              <a:rPr lang="en-GB" altLang="zh-TW" dirty="0" err="1" smtClean="0">
                <a:latin typeface="Calibri" pitchFamily="34" charset="0"/>
                <a:cs typeface="Calibri" pitchFamily="34" charset="0"/>
              </a:rPr>
              <a:t>coverb</a:t>
            </a:r>
            <a:r>
              <a:rPr lang="en-GB" altLang="zh-TW" dirty="0" smtClean="0">
                <a:latin typeface="Calibri" pitchFamily="34" charset="0"/>
                <a:cs typeface="Calibri" pitchFamily="34" charset="0"/>
              </a:rPr>
              <a:t> (Lesson 7) to indicate the place, reason or other circumstances of an action. Examples:</a:t>
            </a: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dirty="0" err="1" smtClean="0">
                <a:latin typeface="Calibri" pitchFamily="34" charset="0"/>
                <a:cs typeface="Calibri" pitchFamily="34" charset="0"/>
              </a:rPr>
              <a:t>所自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zì</a:t>
            </a:r>
            <a:r>
              <a:rPr lang="en-GB" i="1" dirty="0" smtClean="0">
                <a:latin typeface="Calibri" pitchFamily="34" charset="0"/>
                <a:cs typeface="Calibri" pitchFamily="34" charset="0"/>
              </a:rPr>
              <a:t> , 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所由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yóu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所從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cóng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dirty="0" smtClean="0">
                <a:latin typeface="Calibri" pitchFamily="34" charset="0"/>
                <a:cs typeface="Calibri" pitchFamily="34" charset="0"/>
              </a:rPr>
              <a:t>introduce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the place whence/where from</a:t>
            </a:r>
            <a:r>
              <a:rPr lang="en-US" altLang="zh-CN" dirty="0" smtClean="0">
                <a:latin typeface="Calibri" pitchFamily="34" charset="0"/>
                <a:cs typeface="Calibri" pitchFamily="34" charset="0"/>
              </a:rPr>
              <a:t>/</a:t>
            </a:r>
            <a:r>
              <a:rPr lang="en-GB" altLang="zh-CN" dirty="0" smtClean="0">
                <a:latin typeface="Calibri" pitchFamily="34" charset="0"/>
                <a:cs typeface="Calibri" pitchFamily="34" charset="0"/>
              </a:rPr>
              <a:t>where through/through which/from which etc.:</a:t>
            </a:r>
          </a:p>
          <a:p>
            <a:pPr>
              <a:buNone/>
            </a:pP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dirty="0" err="1" smtClean="0">
                <a:latin typeface="Calibri" pitchFamily="34" charset="0"/>
                <a:cs typeface="Calibri" pitchFamily="34" charset="0"/>
              </a:rPr>
              <a:t>所自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zì</a:t>
            </a:r>
            <a:endParaRPr lang="en-GB" i="1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問其</a:t>
            </a:r>
            <a:r>
              <a:rPr lang="zh-CN" altLang="en-US" b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所自</a:t>
            </a:r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來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wèn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qí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zì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lái</a:t>
            </a:r>
            <a:endParaRPr lang="en-GB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‘[someone] asked </a:t>
            </a:r>
            <a:r>
              <a:rPr lang="en-GB" altLang="zh-CN" b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where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he came </a:t>
            </a:r>
            <a:r>
              <a:rPr lang="en-GB" altLang="zh-CN" b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from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’</a:t>
            </a:r>
            <a:endParaRPr lang="en-US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endParaRPr lang="en-GB" dirty="0" smtClean="0">
              <a:latin typeface="DFKai-SB" pitchFamily="65" charset="-120"/>
              <a:ea typeface="DFKai-SB" pitchFamily="65" charset="-120"/>
              <a:cs typeface="Calibri" pitchFamily="34" charset="0"/>
            </a:endParaRPr>
          </a:p>
          <a:p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所由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yóu</a:t>
            </a:r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不知鼠之</a:t>
            </a:r>
            <a:r>
              <a:rPr lang="zh-CN" altLang="en-US" b="1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所由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出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bù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shǔ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yóu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chū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‘[someone] does not know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where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 the mouse comes out 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from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’</a:t>
            </a:r>
          </a:p>
          <a:p>
            <a:pPr>
              <a:buNone/>
            </a:pPr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所從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cóng</a:t>
            </a:r>
            <a:endParaRPr lang="en-GB" altLang="zh-TW" i="1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指其</a:t>
            </a:r>
            <a:r>
              <a:rPr lang="zh-CN" altLang="en-US" b="1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所從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出邑之門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zhǐ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qí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cóng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chū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yì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mén</a:t>
            </a:r>
            <a:endParaRPr lang="en-GB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‘[someone] points out the gate </a:t>
            </a:r>
            <a:r>
              <a:rPr lang="en-GB" b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through</a:t>
            </a: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b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which</a:t>
            </a: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he had left the town’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err="1" smtClean="0"/>
              <a:t>Suŏ</a:t>
            </a:r>
            <a:r>
              <a:rPr lang="en-GB" i="1" dirty="0" smtClean="0"/>
              <a:t> </a:t>
            </a:r>
            <a:r>
              <a:rPr lang="zh-TW" altLang="en-US" dirty="0" smtClean="0"/>
              <a:t>所 </a:t>
            </a:r>
            <a:r>
              <a:rPr lang="en-GB" dirty="0" smtClean="0"/>
              <a:t>preceding prepositions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090120"/>
          </a:xfrm>
        </p:spPr>
        <p:txBody>
          <a:bodyPr>
            <a:normAutofit fontScale="70000" lnSpcReduction="20000"/>
          </a:bodyPr>
          <a:lstStyle/>
          <a:p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所為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wèi</a:t>
            </a:r>
            <a:r>
              <a:rPr lang="en-GB" altLang="zh-TW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the one for whom / the reason why (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為 </a:t>
            </a:r>
            <a:r>
              <a:rPr lang="en-GB" altLang="zh-TW" dirty="0" smtClean="0">
                <a:latin typeface="Calibri" pitchFamily="34" charset="0"/>
                <a:cs typeface="Calibri" pitchFamily="34" charset="0"/>
              </a:rPr>
              <a:t>pronounced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wèi</a:t>
            </a:r>
            <a:r>
              <a:rPr lang="en-GB" altLang="zh-TW" dirty="0" smtClean="0">
                <a:latin typeface="Calibri" pitchFamily="34" charset="0"/>
                <a:cs typeface="Calibri" pitchFamily="34" charset="0"/>
              </a:rPr>
              <a:t>!)</a:t>
            </a:r>
          </a:p>
          <a:p>
            <a:pPr>
              <a:buNone/>
            </a:pP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先生所為文市義者</a:t>
            </a:r>
            <a:r>
              <a:rPr lang="zh-CN" altLang="en-US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xiānshēng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wèi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Wén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shì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yì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zhě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‘the justice which you Sir (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先生</a:t>
            </a:r>
            <a:r>
              <a:rPr lang="en-GB" altLang="zh-CN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) </a:t>
            </a: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have bought (</a:t>
            </a: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市</a:t>
            </a:r>
            <a:r>
              <a:rPr lang="en-GB" altLang="zh-CN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) </a:t>
            </a: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for me, [</a:t>
            </a:r>
            <a:r>
              <a:rPr lang="en-GB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Tian</a:t>
            </a: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] </a:t>
            </a:r>
            <a:r>
              <a:rPr lang="en-GB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Wen</a:t>
            </a: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’</a:t>
            </a:r>
          </a:p>
          <a:p>
            <a:endParaRPr lang="en-US" altLang="zh-TW" dirty="0" smtClean="0">
              <a:latin typeface="Calibri" pitchFamily="34" charset="0"/>
              <a:cs typeface="Calibri" pitchFamily="34" charset="0"/>
            </a:endParaRPr>
          </a:p>
          <a:p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所與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altLang="zh-TW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altLang="zh-TW" i="1" dirty="0" err="1" smtClean="0">
                <a:latin typeface="Calibri" pitchFamily="34" charset="0"/>
                <a:cs typeface="Calibri" pitchFamily="34" charset="0"/>
              </a:rPr>
              <a:t>yǔ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the one with whom</a:t>
            </a:r>
          </a:p>
          <a:p>
            <a:pPr>
              <a:buNone/>
            </a:pP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其妻問所與飲食者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qí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qī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wèn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yǔ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yǐn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shí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zhě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‘his wife asked about the people with whom he had been drinking and eating’</a:t>
            </a:r>
          </a:p>
          <a:p>
            <a:endParaRPr lang="en-GB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dirty="0" err="1" smtClean="0">
                <a:latin typeface="Calibri" pitchFamily="34" charset="0"/>
                <a:cs typeface="Calibri" pitchFamily="34" charset="0"/>
              </a:rPr>
              <a:t>所以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yǐ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that by means of which, the reason why</a:t>
            </a:r>
          </a:p>
          <a:p>
            <a:pPr>
              <a:buNone/>
            </a:pPr>
            <a:r>
              <a:rPr lang="zh-CN" altLang="en-US" dirty="0" smtClean="0">
                <a:latin typeface="DFKai-SB" pitchFamily="65" charset="-120"/>
                <a:ea typeface="DFKai-SB" pitchFamily="65" charset="-120"/>
                <a:cs typeface="Calibri" pitchFamily="34" charset="0"/>
              </a:rPr>
              <a:t>問其所以知之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wèn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qí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yǐ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‘[he] asked how he knew it’</a:t>
            </a:r>
          </a:p>
          <a:p>
            <a:pPr>
              <a:buNone/>
            </a:pPr>
            <a:endParaRPr lang="en-GB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人之所以不能知天之大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rén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suǒ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yǐ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bù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néng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tiān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zhī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dà</a:t>
            </a:r>
            <a:endParaRPr lang="en-GB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‘the reason why people cannot know the greatness of Heaven’</a:t>
            </a:r>
          </a:p>
          <a:p>
            <a:pPr>
              <a:buNone/>
            </a:pPr>
            <a:endParaRPr lang="en-GB" altLang="zh-CN" b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r>
              <a:rPr lang="en-GB" altLang="zh-CN" b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Note: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In modern Chinese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所以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i="1" dirty="0" err="1" smtClean="0">
                <a:latin typeface="Calibri" pitchFamily="34" charset="0"/>
                <a:cs typeface="Calibri" pitchFamily="34" charset="0"/>
              </a:rPr>
              <a:t>yǐ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 means ‘therefore’. It NEVER has this meaning in classical Chinese.</a:t>
            </a:r>
            <a:endParaRPr lang="en-GB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pPr>
              <a:buNone/>
            </a:pPr>
            <a:endParaRPr lang="en-GB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main </a:t>
            </a:r>
            <a:r>
              <a:rPr lang="en-GB" dirty="0" err="1" smtClean="0"/>
              <a:t>coverbs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從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cóng</a:t>
            </a:r>
            <a:r>
              <a:rPr lang="zh-CN" altLang="en-US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follow’</a:t>
            </a:r>
            <a:endParaRPr lang="en-GB" altLang="zh-CN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自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zì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start from’</a:t>
            </a:r>
            <a:endParaRPr lang="en-US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由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yóu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follow along’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與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yǔ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give to’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  <a:sym typeface="Wingdings" pitchFamily="2" charset="2"/>
              </a:rPr>
              <a:t> ‘to accompany’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因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yīn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rely on’</a:t>
            </a:r>
          </a:p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以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yǐ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grasp’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  <a:sym typeface="Wingdings" pitchFamily="2" charset="2"/>
              </a:rPr>
              <a:t> ‘to use’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r>
              <a:rPr lang="zh-CN" altLang="en-US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為 </a:t>
            </a:r>
            <a:r>
              <a:rPr lang="en-GB" altLang="zh-CN" i="1" dirty="0" err="1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wèi</a:t>
            </a:r>
            <a:r>
              <a:rPr lang="en-GB" altLang="zh-CN" i="1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 </a:t>
            </a:r>
            <a:r>
              <a:rPr lang="en-GB" altLang="zh-CN" dirty="0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‘to act for the sake </a:t>
            </a:r>
            <a:r>
              <a:rPr lang="en-GB" altLang="zh-CN" smtClean="0">
                <a:latin typeface="Calibri" pitchFamily="34" charset="0"/>
                <a:ea typeface="DFKai-SB" pitchFamily="65" charset="-120"/>
                <a:cs typeface="Calibri" pitchFamily="34" charset="0"/>
              </a:rPr>
              <a:t>of/on behalf of’</a:t>
            </a:r>
            <a:endParaRPr lang="en-GB" altLang="zh-CN" i="1" dirty="0" smtClean="0">
              <a:latin typeface="Calibri" pitchFamily="34" charset="0"/>
              <a:ea typeface="DFKai-SB" pitchFamily="65" charset="-120"/>
              <a:cs typeface="Calibri" pitchFamily="34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Text Fuller Lesson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40030" indent="-514350">
              <a:buFont typeface="+mj-lt"/>
              <a:buAutoNum type="arabicPeriod"/>
            </a:pPr>
            <a:r>
              <a:rPr lang="zh-TW" altLang="en-US" dirty="0" smtClean="0"/>
              <a:t>楚人有涉江者，</a:t>
            </a:r>
            <a:endParaRPr lang="en-GB" altLang="zh-TW" dirty="0" smtClean="0"/>
          </a:p>
          <a:p>
            <a:pPr marL="240030" indent="-514350">
              <a:buFont typeface="+mj-lt"/>
              <a:buAutoNum type="arabicPeriod"/>
            </a:pPr>
            <a:r>
              <a:rPr lang="zh-TW" altLang="en-US" dirty="0" smtClean="0"/>
              <a:t>其劍自舟中墜於水。</a:t>
            </a:r>
            <a:endParaRPr lang="en-GB" altLang="zh-TW" dirty="0" smtClean="0"/>
          </a:p>
          <a:p>
            <a:pPr marL="240030" indent="-514350">
              <a:buFont typeface="+mj-lt"/>
              <a:buAutoNum type="arabicPeriod"/>
            </a:pPr>
            <a:r>
              <a:rPr lang="zh-TW" altLang="en-US" dirty="0" smtClean="0"/>
              <a:t>遽契其舟曰：</a:t>
            </a:r>
            <a:r>
              <a:rPr lang="en-US" altLang="zh-TW" dirty="0" smtClean="0"/>
              <a:t>『</a:t>
            </a:r>
            <a:r>
              <a:rPr lang="zh-TW" altLang="en-US" dirty="0" smtClean="0"/>
              <a:t>是吾劍之</a:t>
            </a:r>
            <a:r>
              <a:rPr lang="zh-TW" altLang="en-US" b="1" dirty="0" smtClean="0"/>
              <a:t>所從</a:t>
            </a:r>
            <a:r>
              <a:rPr lang="zh-TW" altLang="en-US" dirty="0" smtClean="0"/>
              <a:t>墜。</a:t>
            </a:r>
            <a:r>
              <a:rPr lang="en-US" altLang="zh-TW" dirty="0" smtClean="0"/>
              <a:t>』</a:t>
            </a:r>
          </a:p>
          <a:p>
            <a:pPr marL="240030" indent="-514350">
              <a:buFont typeface="+mj-lt"/>
              <a:buAutoNum type="arabicPeriod"/>
            </a:pPr>
            <a:r>
              <a:rPr lang="zh-TW" altLang="en-US" dirty="0" smtClean="0"/>
              <a:t>舟止，從其所契者入水求之。</a:t>
            </a:r>
            <a:endParaRPr lang="en-GB" altLang="zh-TW" dirty="0" smtClean="0"/>
          </a:p>
          <a:p>
            <a:pPr marL="240030" indent="-514350">
              <a:buFont typeface="+mj-lt"/>
              <a:buAutoNum type="arabicPeriod"/>
            </a:pPr>
            <a:r>
              <a:rPr lang="zh-TW" altLang="en-US" dirty="0" smtClean="0"/>
              <a:t>舟已行</a:t>
            </a:r>
            <a:r>
              <a:rPr lang="zh-TW" altLang="en-US" b="1" dirty="0" smtClean="0"/>
              <a:t>矣</a:t>
            </a:r>
            <a:r>
              <a:rPr lang="zh-TW" altLang="en-US" dirty="0" smtClean="0"/>
              <a:t>，而劍不行。</a:t>
            </a:r>
            <a:endParaRPr lang="en-GB" altLang="zh-TW" dirty="0" smtClean="0"/>
          </a:p>
          <a:p>
            <a:pPr marL="240030" indent="-514350">
              <a:buFont typeface="+mj-lt"/>
              <a:buAutoNum type="arabicPeriod"/>
            </a:pPr>
            <a:r>
              <a:rPr lang="zh-TW" altLang="en-US" dirty="0" smtClean="0"/>
              <a:t>求劍若此，</a:t>
            </a:r>
            <a:r>
              <a:rPr lang="zh-TW" altLang="en-US" b="1" dirty="0" smtClean="0"/>
              <a:t>不亦</a:t>
            </a:r>
            <a:r>
              <a:rPr lang="zh-TW" altLang="en-US" dirty="0" smtClean="0"/>
              <a:t>惑</a:t>
            </a:r>
            <a:r>
              <a:rPr lang="zh-TW" altLang="en-US" b="1" dirty="0" smtClean="0"/>
              <a:t>乎</a:t>
            </a:r>
            <a:r>
              <a:rPr lang="zh-TW" altLang="en-US" dirty="0" smtClean="0"/>
              <a:t>？</a:t>
            </a:r>
            <a:endParaRPr lang="en-GB" altLang="zh-TW" dirty="0" smtClean="0"/>
          </a:p>
          <a:p>
            <a:pPr marL="240030" indent="-514350">
              <a:buNone/>
            </a:pPr>
            <a:endParaRPr lang="en-GB" dirty="0" smtClean="0"/>
          </a:p>
          <a:p>
            <a:pPr marL="240030" indent="-514350">
              <a:buFont typeface="+mj-lt"/>
              <a:buAutoNum type="arabicPeriod"/>
            </a:pPr>
            <a:r>
              <a:rPr lang="en-GB" dirty="0" err="1" smtClean="0">
                <a:latin typeface="Calibri" pitchFamily="34" charset="0"/>
                <a:cs typeface="Calibri" pitchFamily="34" charset="0"/>
              </a:rPr>
              <a:t>Chǔ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rén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yǒu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shè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jiāng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zhě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240030" indent="-514350">
              <a:buFont typeface="+mj-lt"/>
              <a:buAutoNum type="arabicPeriod"/>
            </a:pPr>
            <a:r>
              <a:rPr lang="en-GB" dirty="0" err="1" smtClean="0">
                <a:latin typeface="Calibri" pitchFamily="34" charset="0"/>
                <a:cs typeface="Calibri" pitchFamily="34" charset="0"/>
              </a:rPr>
              <a:t>qí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jiàn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zhōu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zhōng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zhuì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yú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shuǐ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240030" indent="-514350">
              <a:buFont typeface="+mj-lt"/>
              <a:buAutoNum type="arabicPeriod"/>
            </a:pPr>
            <a:r>
              <a:rPr lang="en-GB" dirty="0" err="1" smtClean="0">
                <a:latin typeface="Calibri" pitchFamily="34" charset="0"/>
                <a:cs typeface="Calibri" pitchFamily="34" charset="0"/>
              </a:rPr>
              <a:t>jù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qì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qí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zhōu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yuē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shì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wú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jiàn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zhī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cóng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zhuì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240030" indent="-514350">
              <a:buFont typeface="+mj-lt"/>
              <a:buAutoNum type="arabicPeriod"/>
            </a:pPr>
            <a:r>
              <a:rPr lang="en-GB" dirty="0" err="1" smtClean="0">
                <a:latin typeface="Calibri" pitchFamily="34" charset="0"/>
                <a:cs typeface="Calibri" pitchFamily="34" charset="0"/>
              </a:rPr>
              <a:t>zhōu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cóng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qí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suǒ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qì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zhě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rù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shuǐ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qiú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zhī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240030" indent="-514350">
              <a:buFont typeface="+mj-lt"/>
              <a:buAutoNum type="arabicPeriod"/>
            </a:pPr>
            <a:r>
              <a:rPr lang="en-GB" dirty="0" err="1" smtClean="0">
                <a:latin typeface="Calibri" pitchFamily="34" charset="0"/>
                <a:cs typeface="Calibri" pitchFamily="34" charset="0"/>
              </a:rPr>
              <a:t>zhōu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yǐ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xíng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yǐ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ér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jiàn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bù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xíng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240030" indent="-514350">
              <a:buFont typeface="+mj-lt"/>
              <a:buAutoNum type="arabicPeriod"/>
            </a:pPr>
            <a:r>
              <a:rPr lang="en-GB" dirty="0" err="1" smtClean="0">
                <a:latin typeface="Calibri" pitchFamily="34" charset="0"/>
                <a:cs typeface="Calibri" pitchFamily="34" charset="0"/>
              </a:rPr>
              <a:t>qiú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jiàn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ruò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cǐ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bù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yì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huò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GB" dirty="0" err="1" smtClean="0">
                <a:latin typeface="Calibri" pitchFamily="34" charset="0"/>
                <a:cs typeface="Calibri" pitchFamily="34" charset="0"/>
              </a:rPr>
              <a:t>hū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</TotalTime>
  <Words>862</Words>
  <Application>Microsoft Office PowerPoint</Application>
  <PresentationFormat>On-screen Show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Origin</vt:lpstr>
      <vt:lpstr>Lesson 4 The 所 construction and nominalised verbs</vt:lpstr>
      <vt:lpstr>Suŏ 所 – a nominalising particle</vt:lpstr>
      <vt:lpstr>所 + verb</vt:lpstr>
      <vt:lpstr>X + 所 + verb</vt:lpstr>
      <vt:lpstr>X +之+所+verb</vt:lpstr>
      <vt:lpstr>Applications of 所</vt:lpstr>
      <vt:lpstr>Slide 7</vt:lpstr>
      <vt:lpstr>Suŏ 所 preceding prepositions</vt:lpstr>
      <vt:lpstr>Suŏ 所 preceding prepositions</vt:lpstr>
      <vt:lpstr>The main coverbs</vt:lpstr>
      <vt:lpstr>Text Fuller Lesson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Nominal Sentences</dc:title>
  <dc:creator>Thomas</dc:creator>
  <cp:lastModifiedBy>Thomas</cp:lastModifiedBy>
  <cp:revision>47</cp:revision>
  <dcterms:created xsi:type="dcterms:W3CDTF">2012-02-02T07:21:05Z</dcterms:created>
  <dcterms:modified xsi:type="dcterms:W3CDTF">2012-04-19T17:55:42Z</dcterms:modified>
</cp:coreProperties>
</file>