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7" r:id="rId2"/>
    <p:sldId id="256" r:id="rId3"/>
  </p:sldIdLst>
  <p:sldSz cx="15113000" cy="213741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5" d="100"/>
          <a:sy n="25" d="100"/>
        </p:scale>
        <p:origin x="-2208"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65602800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80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Starbucks PR Campaign –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Hello everyone, today I am going to present the Public Relations strategy of one of the most renowned coffee brands in the world, Starbucks. The PR campaign we have aimed at is to enhance the Starbucks brand image as a socially responsible and sustainable organisation customer-first oriented.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Starbucks has always positioned itself to be not a simple coffee company. It symbolizes society, moral sourcing, and ecological sustainable practices. Nevertheless, as competition becomes increasingly intense, and consumer awareness increases regarding the issue of sustainability, Starbucks has to maintain its positive image in the society through intensive PR campaigns.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main goal of the PR campaign will be starting with building brand trust and thereby increasing customer involvement and making Starbucks a leader in sustainable and ethical conduct of business. We have three pillars on our campaign, which include sustainability initiatives, community engagement, and digital storytelling.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To begin with, sustainability is the core value of Starbucks brand. This will be a campaign that will emphasize that Starbucks uses coffee beans that are ethically sourced, minimize the use of plastic waste, and becomes carbon-neutral. We will use the press releases, influencer collabs, and short-form documentary videos to tell the story how Starbucks helps farmers, lessens the environmental harm, and encourages the use of reusable cups. This enhances corporate reputation as well as emotionally resonating with the eco-conscious consumers with the brand.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Second, the community involvement is essential in the PR success of Starbucks. Starbucks stores are regarded as the third spaces between home and work. The local community events that we will incorporate in our PR campaign will be youth skill workshops, mental health awareness programs, and charity coffee days where a portion of our sales will be donated to the social causes. These campaigns will be advertised in local media, social media, and inside the stores using posters to demonstrate that Starbucks is such a brand that cares about people and not only profits.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third pillar is digital storytelling. The current consumer generation, in particular Gen Z and Millennials, is more attracted to authentic content compared to the conventional advertising. Starbucks will rely on Instagram Reels, YouTube Shorts, and LinkedIn stories to post behind-the-scenes information about farmers, baristas, and stories about customers. This makes the brand human and creates an emotional trust. The campaigns of user-generated content such as the My Starbucks Moment will enable the customers to share their personal stories receiving more organic reach and engagement.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With regard to the media strategy, we will adopt a combination of traditional and digital PR tools. The press releases will be distributed to the lifestyle, business, and sustainability reporters. The collaboration with the eco-influencers, food bloggers, and student creators will facilitate access to younger audiences. The strategy will also include crisis management, where Starbucks will be able to respond swiftly, openly and responsibly towards a negative publicity.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PR campaign is expected to bring the following results: the brand image will be improved, the level of communication on social media is going to increase, the number of visitors to the shops is going to rise, and customer retention will be enhanced. Stressing the purpose-oriented communication, Starbucks will not only advertise its products, but also its values.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conclusion, the Starbucks PR campaign aims to create long-term brand credibility by sustaining the brand, engaging the community, and telling stories with digital. Rather than promoting hard selling, the approach relies on the emotional connection, trust, and shared values, which will make Starbucks remain among the most cherished international coffee brands.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hyperlink" Target="https://www.emerald.com/insight/content/doi/10.1108/jhrm-08-2021-0042/full/html" TargetMode="External"/><Relationship Id="rId3" Type="http://schemas.openxmlformats.org/officeDocument/2006/relationships/image" Target="../media/image2.png"/><Relationship Id="rId7" Type="http://schemas.openxmlformats.org/officeDocument/2006/relationships/image" Target="../media/image6.jpg"/><Relationship Id="rId12" Type="http://schemas.openxmlformats.org/officeDocument/2006/relationships/hyperlink" Target="https://www.starbucks.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hyperlink" Target="https://about.starbucks.com/press/2024/cafe-practices-starbucks-approach-to-ethically-sourcing-coffee/" TargetMode="External"/><Relationship Id="rId5" Type="http://schemas.openxmlformats.org/officeDocument/2006/relationships/image" Target="../media/image4.png"/><Relationship Id="rId10" Type="http://schemas.openxmlformats.org/officeDocument/2006/relationships/hyperlink" Target="https://www.bhartipublications.com/chapters/ethical-leadership.pdf#page=171" TargetMode="External"/><Relationship Id="rId4" Type="http://schemas.openxmlformats.org/officeDocument/2006/relationships/image" Target="../media/image3.png"/><Relationship Id="rId9" Type="http://schemas.openxmlformats.org/officeDocument/2006/relationships/hyperlink" Target="https://digitalcommons.unl.edu/honorstheses/490/" TargetMode="External"/><Relationship Id="rId14" Type="http://schemas.openxmlformats.org/officeDocument/2006/relationships/hyperlink" Target="https://www.atlantis-press.com/proceedings/icfied-24/1259995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xmlns:lc="http://schemas.openxmlformats.org/drawingml/2006/lockedCanvas" id="{A4ED726D-D0DF-5C6A-7D03-E7CB9E46B6C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85290" y="1228347"/>
            <a:ext cx="4850113" cy="1940045"/>
          </a:xfrm>
          <a:prstGeom prst="rect">
            <a:avLst/>
          </a:prstGeom>
          <a:noFill/>
        </p:spPr>
      </p:pic>
      <p:sp>
        <p:nvSpPr>
          <p:cNvPr id="7" name="Rectangle 6"/>
          <p:cNvSpPr/>
          <p:nvPr/>
        </p:nvSpPr>
        <p:spPr>
          <a:xfrm>
            <a:off x="514350" y="6583680"/>
            <a:ext cx="13487400" cy="5262979"/>
          </a:xfrm>
          <a:prstGeom prst="rect">
            <a:avLst/>
          </a:prstGeom>
        </p:spPr>
        <p:txBody>
          <a:bodyPr wrap="square">
            <a:spAutoFit/>
          </a:bodyPr>
          <a:lstStyle/>
          <a:p>
            <a:r>
              <a:rPr lang="en-GB" sz="4800" b="1" dirty="0" smtClean="0"/>
              <a:t>         Student </a:t>
            </a:r>
            <a:r>
              <a:rPr lang="en-GB" sz="4800" b="1" dirty="0"/>
              <a:t>Name: </a:t>
            </a:r>
            <a:r>
              <a:rPr lang="en-GB" sz="4800" b="1" dirty="0" smtClean="0"/>
              <a:t> </a:t>
            </a:r>
            <a:r>
              <a:rPr lang="en-GB" sz="4800" dirty="0" smtClean="0"/>
              <a:t>DEEP J. VITHTHANI</a:t>
            </a:r>
            <a:endParaRPr lang="en-IN" sz="4800" dirty="0"/>
          </a:p>
          <a:p>
            <a:r>
              <a:rPr lang="en-GB" sz="4800" b="1" dirty="0"/>
              <a:t> </a:t>
            </a:r>
            <a:endParaRPr lang="en-IN" sz="4800" dirty="0"/>
          </a:p>
          <a:p>
            <a:pPr algn="just"/>
            <a:r>
              <a:rPr lang="en-GB" sz="4800" b="1" dirty="0" smtClean="0"/>
              <a:t>         Student </a:t>
            </a:r>
            <a:r>
              <a:rPr lang="en-GB" sz="4800" b="1" dirty="0"/>
              <a:t>ID</a:t>
            </a:r>
            <a:r>
              <a:rPr lang="en-GB" sz="4800" b="1" dirty="0" smtClean="0"/>
              <a:t>:         </a:t>
            </a:r>
            <a:r>
              <a:rPr lang="en-GB" sz="4800" dirty="0" smtClean="0"/>
              <a:t>2508635</a:t>
            </a:r>
            <a:endParaRPr lang="en-IN" sz="4800" dirty="0"/>
          </a:p>
          <a:p>
            <a:r>
              <a:rPr lang="en-GB" sz="4800" dirty="0"/>
              <a:t>  </a:t>
            </a:r>
            <a:endParaRPr lang="en-IN" sz="4800" dirty="0"/>
          </a:p>
          <a:p>
            <a:r>
              <a:rPr lang="en-GB" sz="4800" b="1" dirty="0" smtClean="0"/>
              <a:t>         Module </a:t>
            </a:r>
            <a:r>
              <a:rPr lang="en-GB" sz="4800" b="1" dirty="0"/>
              <a:t>Name</a:t>
            </a:r>
            <a:r>
              <a:rPr lang="en-GB" sz="4800" b="1" dirty="0" smtClean="0"/>
              <a:t>:   </a:t>
            </a:r>
            <a:r>
              <a:rPr lang="en-GB" sz="4800" dirty="0" smtClean="0"/>
              <a:t>Marketing Management</a:t>
            </a:r>
            <a:endParaRPr lang="en-IN" sz="4800" dirty="0"/>
          </a:p>
          <a:p>
            <a:r>
              <a:rPr lang="en-GB" sz="4800" b="1" dirty="0"/>
              <a:t> </a:t>
            </a:r>
            <a:endParaRPr lang="en-IN" sz="4800" dirty="0"/>
          </a:p>
          <a:p>
            <a:r>
              <a:rPr lang="en-GB" sz="4800" b="1" dirty="0" smtClean="0"/>
              <a:t>         Module </a:t>
            </a:r>
            <a:r>
              <a:rPr lang="en-GB" sz="4800" b="1" dirty="0"/>
              <a:t>Code</a:t>
            </a:r>
            <a:r>
              <a:rPr lang="en-GB" sz="4800" dirty="0" smtClean="0"/>
              <a:t>:     LCMB7024</a:t>
            </a:r>
            <a:endParaRPr lang="en-IN" sz="4800" dirty="0"/>
          </a:p>
        </p:txBody>
      </p:sp>
    </p:spTree>
    <p:extLst>
      <p:ext uri="{BB962C8B-B14F-4D97-AF65-F5344CB8AC3E}">
        <p14:creationId xmlns:p14="http://schemas.microsoft.com/office/powerpoint/2010/main" val="248637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B3230"/>
        </a:solidFill>
        <a:effectLst/>
      </p:bgPr>
    </p:bg>
    <p:spTree>
      <p:nvGrpSpPr>
        <p:cNvPr id="1" name="Shape 83"/>
        <p:cNvGrpSpPr/>
        <p:nvPr/>
      </p:nvGrpSpPr>
      <p:grpSpPr>
        <a:xfrm>
          <a:off x="0" y="0"/>
          <a:ext cx="0" cy="0"/>
          <a:chOff x="0" y="0"/>
          <a:chExt cx="0" cy="0"/>
        </a:xfrm>
      </p:grpSpPr>
      <p:sp>
        <p:nvSpPr>
          <p:cNvPr id="84" name="Google Shape;84;p13"/>
          <p:cNvSpPr/>
          <p:nvPr/>
        </p:nvSpPr>
        <p:spPr>
          <a:xfrm rot="-10474078">
            <a:off x="-746421" y="12103738"/>
            <a:ext cx="2829107" cy="1736207"/>
          </a:xfrm>
          <a:custGeom>
            <a:avLst/>
            <a:gdLst/>
            <a:ahLst/>
            <a:cxnLst/>
            <a:rect l="l" t="t" r="r" b="b"/>
            <a:pathLst>
              <a:path w="3455708" h="2833680" extrusionOk="0">
                <a:moveTo>
                  <a:pt x="0" y="0"/>
                </a:moveTo>
                <a:lnTo>
                  <a:pt x="3455708" y="0"/>
                </a:lnTo>
                <a:lnTo>
                  <a:pt x="3455708" y="2833681"/>
                </a:lnTo>
                <a:lnTo>
                  <a:pt x="0" y="2833681"/>
                </a:lnTo>
                <a:lnTo>
                  <a:pt x="0" y="0"/>
                </a:lnTo>
                <a:close/>
              </a:path>
            </a:pathLst>
          </a:custGeom>
          <a:blipFill rotWithShape="1">
            <a:blip r:embed="rId3">
              <a:alphaModFix/>
            </a:blip>
            <a:stretch>
              <a:fillRect/>
            </a:stretch>
          </a:blipFill>
          <a:ln>
            <a:noFill/>
          </a:ln>
        </p:spPr>
      </p:sp>
      <p:sp>
        <p:nvSpPr>
          <p:cNvPr id="85" name="Google Shape;85;p13"/>
          <p:cNvSpPr/>
          <p:nvPr/>
        </p:nvSpPr>
        <p:spPr>
          <a:xfrm flipH="1">
            <a:off x="-1162732" y="19902126"/>
            <a:ext cx="17525082" cy="1636492"/>
          </a:xfrm>
          <a:custGeom>
            <a:avLst/>
            <a:gdLst/>
            <a:ahLst/>
            <a:cxnLst/>
            <a:rect l="l" t="t" r="r" b="b"/>
            <a:pathLst>
              <a:path w="17525082" h="2032909" extrusionOk="0">
                <a:moveTo>
                  <a:pt x="17525082" y="0"/>
                </a:moveTo>
                <a:lnTo>
                  <a:pt x="0" y="0"/>
                </a:lnTo>
                <a:lnTo>
                  <a:pt x="0" y="2032909"/>
                </a:lnTo>
                <a:lnTo>
                  <a:pt x="17525082" y="2032909"/>
                </a:lnTo>
                <a:lnTo>
                  <a:pt x="17525082" y="0"/>
                </a:lnTo>
                <a:close/>
              </a:path>
            </a:pathLst>
          </a:custGeom>
          <a:blipFill rotWithShape="1">
            <a:blip r:embed="rId4">
              <a:alphaModFix/>
            </a:blip>
            <a:stretch>
              <a:fillRect/>
            </a:stretch>
          </a:blipFill>
          <a:ln>
            <a:noFill/>
          </a:ln>
        </p:spPr>
      </p:sp>
      <p:sp>
        <p:nvSpPr>
          <p:cNvPr id="86" name="Google Shape;86;p13"/>
          <p:cNvSpPr/>
          <p:nvPr/>
        </p:nvSpPr>
        <p:spPr>
          <a:xfrm rot="4133428">
            <a:off x="12722375" y="18763332"/>
            <a:ext cx="3207409" cy="3127224"/>
          </a:xfrm>
          <a:custGeom>
            <a:avLst/>
            <a:gdLst/>
            <a:ahLst/>
            <a:cxnLst/>
            <a:rect l="l" t="t" r="r" b="b"/>
            <a:pathLst>
              <a:path w="3208763" h="3128544" extrusionOk="0">
                <a:moveTo>
                  <a:pt x="0" y="0"/>
                </a:moveTo>
                <a:lnTo>
                  <a:pt x="3208763" y="0"/>
                </a:lnTo>
                <a:lnTo>
                  <a:pt x="3208763" y="3128544"/>
                </a:lnTo>
                <a:lnTo>
                  <a:pt x="0" y="3128544"/>
                </a:lnTo>
                <a:lnTo>
                  <a:pt x="0" y="0"/>
                </a:lnTo>
                <a:close/>
              </a:path>
            </a:pathLst>
          </a:custGeom>
          <a:blipFill rotWithShape="1">
            <a:blip r:embed="rId5">
              <a:alphaModFix/>
            </a:blip>
            <a:stretch>
              <a:fillRect/>
            </a:stretch>
          </a:blipFill>
          <a:ln>
            <a:noFill/>
          </a:ln>
        </p:spPr>
      </p:sp>
      <p:sp>
        <p:nvSpPr>
          <p:cNvPr id="87" name="Google Shape;87;p13"/>
          <p:cNvSpPr txBox="1"/>
          <p:nvPr/>
        </p:nvSpPr>
        <p:spPr>
          <a:xfrm flipH="1">
            <a:off x="1817923" y="529650"/>
            <a:ext cx="11563800" cy="2397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800"/>
              </a:spcBef>
              <a:spcAft>
                <a:spcPts val="400"/>
              </a:spcAft>
              <a:buNone/>
            </a:pPr>
            <a:r>
              <a:rPr lang="en-US" sz="4800" b="1">
                <a:solidFill>
                  <a:schemeClr val="lt1"/>
                </a:solidFill>
                <a:latin typeface="Times New Roman"/>
                <a:ea typeface="Times New Roman"/>
                <a:cs typeface="Times New Roman"/>
                <a:sym typeface="Times New Roman"/>
              </a:rPr>
              <a:t>Starbucks PR Campaign: Brewing Trust, Sustainability &amp; Community</a:t>
            </a:r>
            <a:endParaRPr sz="4800" b="1">
              <a:solidFill>
                <a:schemeClr val="lt1"/>
              </a:solidFill>
              <a:latin typeface="Times New Roman"/>
              <a:ea typeface="Times New Roman"/>
              <a:cs typeface="Times New Roman"/>
              <a:sym typeface="Times New Roman"/>
            </a:endParaRPr>
          </a:p>
        </p:txBody>
      </p:sp>
      <p:sp>
        <p:nvSpPr>
          <p:cNvPr id="88" name="Google Shape;88;p13"/>
          <p:cNvSpPr txBox="1"/>
          <p:nvPr/>
        </p:nvSpPr>
        <p:spPr>
          <a:xfrm>
            <a:off x="581700" y="3258775"/>
            <a:ext cx="3707700" cy="46917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800"/>
              </a:spcBef>
              <a:spcAft>
                <a:spcPts val="0"/>
              </a:spcAft>
              <a:buNone/>
            </a:pPr>
            <a:r>
              <a:rPr lang="en-US" sz="2200" b="1">
                <a:solidFill>
                  <a:schemeClr val="lt1"/>
                </a:solidFill>
                <a:latin typeface="Times New Roman"/>
                <a:ea typeface="Times New Roman"/>
                <a:cs typeface="Times New Roman"/>
                <a:sym typeface="Times New Roman"/>
              </a:rPr>
              <a:t>Brand Overview</a:t>
            </a:r>
            <a:endParaRPr sz="2200" b="1">
              <a:solidFill>
                <a:schemeClr val="lt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None/>
            </a:pPr>
            <a:r>
              <a:rPr lang="en-US" b="1">
                <a:solidFill>
                  <a:schemeClr val="lt1"/>
                </a:solidFill>
                <a:latin typeface="Times New Roman"/>
                <a:ea typeface="Times New Roman"/>
                <a:cs typeface="Times New Roman"/>
                <a:sym typeface="Times New Roman"/>
              </a:rPr>
              <a:t>Starbucks is a globally recognised coffee brand known for its premium products, ethical sourcing, and strong community presence (Starbucks, 2024). This PR campaign aims to strengthen Starbucks’ image as a sustainable, people-first, and socially responsible brand.</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1800"/>
              </a:spcBef>
              <a:spcAft>
                <a:spcPts val="0"/>
              </a:spcAft>
              <a:buNone/>
            </a:pPr>
            <a:r>
              <a:rPr lang="en-US" sz="2200" b="1">
                <a:solidFill>
                  <a:schemeClr val="lt1"/>
                </a:solidFill>
                <a:latin typeface="Times New Roman"/>
                <a:ea typeface="Times New Roman"/>
                <a:cs typeface="Times New Roman"/>
                <a:sym typeface="Times New Roman"/>
              </a:rPr>
              <a:t>Campaign Objective</a:t>
            </a:r>
            <a:endParaRPr sz="2200" b="1">
              <a:solidFill>
                <a:schemeClr val="lt1"/>
              </a:solidFill>
              <a:latin typeface="Times New Roman"/>
              <a:ea typeface="Times New Roman"/>
              <a:cs typeface="Times New Roman"/>
              <a:sym typeface="Times New Roman"/>
            </a:endParaRPr>
          </a:p>
          <a:p>
            <a:pPr marL="457200" lvl="0" indent="-317500" algn="just" rtl="0">
              <a:lnSpc>
                <a:spcPct val="115000"/>
              </a:lnSpc>
              <a:spcBef>
                <a:spcPts val="1200"/>
              </a:spcBef>
              <a:spcAft>
                <a:spcPts val="0"/>
              </a:spcAft>
              <a:buClr>
                <a:schemeClr val="lt1"/>
              </a:buClr>
              <a:buSzPts val="1400"/>
              <a:buChar char="●"/>
            </a:pPr>
            <a:r>
              <a:rPr lang="en-US" b="1">
                <a:solidFill>
                  <a:schemeClr val="lt1"/>
                </a:solidFill>
                <a:latin typeface="Times New Roman"/>
                <a:ea typeface="Times New Roman"/>
                <a:cs typeface="Times New Roman"/>
                <a:sym typeface="Times New Roman"/>
              </a:rPr>
              <a:t>Build brand trust &amp; credibility</a:t>
            </a:r>
            <a:endParaRPr b="1">
              <a:solidFill>
                <a:schemeClr val="lt1"/>
              </a:solidFill>
              <a:latin typeface="Times New Roman"/>
              <a:ea typeface="Times New Roman"/>
              <a:cs typeface="Times New Roman"/>
              <a:sym typeface="Times New Roman"/>
            </a:endParaRPr>
          </a:p>
          <a:p>
            <a:pPr marL="457200" lvl="0" indent="-317500" algn="just" rtl="0">
              <a:lnSpc>
                <a:spcPct val="115000"/>
              </a:lnSpc>
              <a:spcBef>
                <a:spcPts val="0"/>
              </a:spcBef>
              <a:spcAft>
                <a:spcPts val="0"/>
              </a:spcAft>
              <a:buClr>
                <a:schemeClr val="lt1"/>
              </a:buClr>
              <a:buSzPts val="1400"/>
              <a:buChar char="●"/>
            </a:pPr>
            <a:r>
              <a:rPr lang="en-US" b="1">
                <a:solidFill>
                  <a:schemeClr val="lt1"/>
                </a:solidFill>
                <a:latin typeface="Times New Roman"/>
                <a:ea typeface="Times New Roman"/>
                <a:cs typeface="Times New Roman"/>
                <a:sym typeface="Times New Roman"/>
              </a:rPr>
              <a:t>Strengthen customer engagement</a:t>
            </a:r>
            <a:endParaRPr b="1">
              <a:solidFill>
                <a:schemeClr val="lt1"/>
              </a:solidFill>
              <a:latin typeface="Times New Roman"/>
              <a:ea typeface="Times New Roman"/>
              <a:cs typeface="Times New Roman"/>
              <a:sym typeface="Times New Roman"/>
            </a:endParaRPr>
          </a:p>
          <a:p>
            <a:pPr marL="457200" lvl="0" indent="-317500" algn="just" rtl="0">
              <a:lnSpc>
                <a:spcPct val="115000"/>
              </a:lnSpc>
              <a:spcBef>
                <a:spcPts val="0"/>
              </a:spcBef>
              <a:spcAft>
                <a:spcPts val="0"/>
              </a:spcAft>
              <a:buClr>
                <a:schemeClr val="lt1"/>
              </a:buClr>
              <a:buSzPts val="1400"/>
              <a:buChar char="●"/>
            </a:pPr>
            <a:r>
              <a:rPr lang="en-US" b="1">
                <a:solidFill>
                  <a:schemeClr val="lt1"/>
                </a:solidFill>
                <a:latin typeface="Times New Roman"/>
                <a:ea typeface="Times New Roman"/>
                <a:cs typeface="Times New Roman"/>
                <a:sym typeface="Times New Roman"/>
              </a:rPr>
              <a:t>Promote Starbucks as a leader in sustainability</a:t>
            </a:r>
            <a:endParaRPr b="1">
              <a:solidFill>
                <a:schemeClr val="lt1"/>
              </a:solidFill>
              <a:latin typeface="Times New Roman"/>
              <a:ea typeface="Times New Roman"/>
              <a:cs typeface="Times New Roman"/>
              <a:sym typeface="Times New Roman"/>
            </a:endParaRPr>
          </a:p>
          <a:p>
            <a:pPr marL="457200" lvl="0" indent="-317500" algn="just" rtl="0">
              <a:lnSpc>
                <a:spcPct val="115000"/>
              </a:lnSpc>
              <a:spcBef>
                <a:spcPts val="0"/>
              </a:spcBef>
              <a:spcAft>
                <a:spcPts val="0"/>
              </a:spcAft>
              <a:buClr>
                <a:schemeClr val="lt1"/>
              </a:buClr>
              <a:buSzPts val="1400"/>
              <a:buChar char="●"/>
            </a:pPr>
            <a:r>
              <a:rPr lang="en-US" b="1">
                <a:solidFill>
                  <a:schemeClr val="lt1"/>
                </a:solidFill>
                <a:latin typeface="Times New Roman"/>
                <a:ea typeface="Times New Roman"/>
                <a:cs typeface="Times New Roman"/>
                <a:sym typeface="Times New Roman"/>
              </a:rPr>
              <a:t>Improve emotional connection with consumers</a:t>
            </a:r>
            <a:endParaRPr b="1">
              <a:solidFill>
                <a:schemeClr val="lt1"/>
              </a:solidFill>
              <a:latin typeface="Times New Roman"/>
              <a:ea typeface="Times New Roman"/>
              <a:cs typeface="Times New Roman"/>
              <a:sym typeface="Times New Roman"/>
            </a:endParaRPr>
          </a:p>
        </p:txBody>
      </p:sp>
      <p:sp>
        <p:nvSpPr>
          <p:cNvPr id="89" name="Google Shape;89;p13"/>
          <p:cNvSpPr txBox="1"/>
          <p:nvPr/>
        </p:nvSpPr>
        <p:spPr>
          <a:xfrm>
            <a:off x="10536500" y="15285100"/>
            <a:ext cx="4355100" cy="23550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800"/>
              </a:spcBef>
              <a:spcAft>
                <a:spcPts val="0"/>
              </a:spcAft>
              <a:buNone/>
            </a:pPr>
            <a:r>
              <a:rPr lang="en-US" sz="2200" b="1">
                <a:solidFill>
                  <a:schemeClr val="lt1"/>
                </a:solidFill>
                <a:latin typeface="Times New Roman"/>
                <a:ea typeface="Times New Roman"/>
                <a:cs typeface="Times New Roman"/>
                <a:sym typeface="Times New Roman"/>
              </a:rPr>
              <a:t>Expected Outcomes</a:t>
            </a:r>
            <a:endParaRPr sz="2200" b="1">
              <a:solidFill>
                <a:schemeClr val="lt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Higher brand reputation</a:t>
            </a:r>
            <a:endParaRPr b="1">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 Increased customer loyalty</a:t>
            </a:r>
            <a:endParaRPr b="1">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Strong social media engagement</a:t>
            </a:r>
            <a:endParaRPr b="1">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More store footfall</a:t>
            </a:r>
            <a:endParaRPr b="1">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Positive media coverage</a:t>
            </a:r>
            <a:endParaRPr b="1">
              <a:solidFill>
                <a:schemeClr val="lt1"/>
              </a:solidFill>
              <a:latin typeface="Times New Roman"/>
              <a:ea typeface="Times New Roman"/>
              <a:cs typeface="Times New Roman"/>
              <a:sym typeface="Times New Roman"/>
            </a:endParaRPr>
          </a:p>
        </p:txBody>
      </p:sp>
      <p:sp>
        <p:nvSpPr>
          <p:cNvPr id="90" name="Google Shape;90;p13"/>
          <p:cNvSpPr txBox="1"/>
          <p:nvPr/>
        </p:nvSpPr>
        <p:spPr>
          <a:xfrm flipH="1">
            <a:off x="508050" y="9143525"/>
            <a:ext cx="3440400" cy="26781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1800"/>
              </a:spcBef>
              <a:spcAft>
                <a:spcPts val="0"/>
              </a:spcAft>
              <a:buNone/>
            </a:pPr>
            <a:r>
              <a:rPr lang="en-US" sz="2200" b="1">
                <a:solidFill>
                  <a:schemeClr val="lt1"/>
                </a:solidFill>
                <a:latin typeface="Times New Roman"/>
                <a:ea typeface="Times New Roman"/>
                <a:cs typeface="Times New Roman"/>
                <a:sym typeface="Times New Roman"/>
              </a:rPr>
              <a:t>Campaign Activities</a:t>
            </a:r>
            <a:endParaRPr sz="2200" b="1">
              <a:solidFill>
                <a:schemeClr val="lt1"/>
              </a:solidFill>
              <a:latin typeface="Times New Roman"/>
              <a:ea typeface="Times New Roman"/>
              <a:cs typeface="Times New Roman"/>
              <a:sym typeface="Times New Roman"/>
            </a:endParaRPr>
          </a:p>
          <a:p>
            <a:pPr marL="0" lvl="0" indent="0" algn="l" rtl="0">
              <a:lnSpc>
                <a:spcPct val="150000"/>
              </a:lnSpc>
              <a:spcBef>
                <a:spcPts val="1200"/>
              </a:spcBef>
              <a:spcAft>
                <a:spcPts val="1200"/>
              </a:spcAft>
              <a:buNone/>
            </a:pPr>
            <a:r>
              <a:rPr lang="en-US" b="1">
                <a:solidFill>
                  <a:schemeClr val="lt1"/>
                </a:solidFill>
                <a:latin typeface="Times New Roman"/>
                <a:ea typeface="Times New Roman"/>
                <a:cs typeface="Times New Roman"/>
                <a:sym typeface="Times New Roman"/>
              </a:rPr>
              <a:t>✔ “My Starbucks Moment” online challenge (Singh, Chaturvedi and Mittal, 2024)</a:t>
            </a:r>
            <a:br>
              <a:rPr lang="en-US" b="1">
                <a:solidFill>
                  <a:schemeClr val="lt1"/>
                </a:solidFill>
                <a:latin typeface="Times New Roman"/>
                <a:ea typeface="Times New Roman"/>
                <a:cs typeface="Times New Roman"/>
                <a:sym typeface="Times New Roman"/>
              </a:rPr>
            </a:br>
            <a:r>
              <a:rPr lang="en-US" b="1">
                <a:solidFill>
                  <a:schemeClr val="lt1"/>
                </a:solidFill>
                <a:latin typeface="Times New Roman"/>
                <a:ea typeface="Times New Roman"/>
                <a:cs typeface="Times New Roman"/>
                <a:sym typeface="Times New Roman"/>
              </a:rPr>
              <a:t> ✔ Reusable Cup Awareness Week</a:t>
            </a:r>
            <a:br>
              <a:rPr lang="en-US" b="1">
                <a:solidFill>
                  <a:schemeClr val="lt1"/>
                </a:solidFill>
                <a:latin typeface="Times New Roman"/>
                <a:ea typeface="Times New Roman"/>
                <a:cs typeface="Times New Roman"/>
                <a:sym typeface="Times New Roman"/>
              </a:rPr>
            </a:br>
            <a:r>
              <a:rPr lang="en-US" b="1">
                <a:solidFill>
                  <a:schemeClr val="lt1"/>
                </a:solidFill>
                <a:latin typeface="Times New Roman"/>
                <a:ea typeface="Times New Roman"/>
                <a:cs typeface="Times New Roman"/>
                <a:sym typeface="Times New Roman"/>
              </a:rPr>
              <a:t> ✔ Student Influencer Collaboration</a:t>
            </a:r>
            <a:br>
              <a:rPr lang="en-US" b="1">
                <a:solidFill>
                  <a:schemeClr val="lt1"/>
                </a:solidFill>
                <a:latin typeface="Times New Roman"/>
                <a:ea typeface="Times New Roman"/>
                <a:cs typeface="Times New Roman"/>
                <a:sym typeface="Times New Roman"/>
              </a:rPr>
            </a:br>
            <a:r>
              <a:rPr lang="en-US" b="1">
                <a:solidFill>
                  <a:schemeClr val="lt1"/>
                </a:solidFill>
                <a:latin typeface="Times New Roman"/>
                <a:ea typeface="Times New Roman"/>
                <a:cs typeface="Times New Roman"/>
                <a:sym typeface="Times New Roman"/>
              </a:rPr>
              <a:t> ✔ Community Coffee Donation Drives</a:t>
            </a:r>
            <a:endParaRPr b="1">
              <a:solidFill>
                <a:schemeClr val="lt1"/>
              </a:solidFill>
              <a:latin typeface="Times New Roman"/>
              <a:ea typeface="Times New Roman"/>
              <a:cs typeface="Times New Roman"/>
              <a:sym typeface="Times New Roman"/>
            </a:endParaRPr>
          </a:p>
        </p:txBody>
      </p:sp>
      <p:sp>
        <p:nvSpPr>
          <p:cNvPr id="91" name="Google Shape;91;p13"/>
          <p:cNvSpPr txBox="1"/>
          <p:nvPr/>
        </p:nvSpPr>
        <p:spPr>
          <a:xfrm>
            <a:off x="10677775" y="2926950"/>
            <a:ext cx="4072500" cy="2315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800"/>
              </a:spcBef>
              <a:spcAft>
                <a:spcPts val="0"/>
              </a:spcAft>
              <a:buNone/>
            </a:pPr>
            <a:r>
              <a:rPr lang="en-US" sz="2200" b="1">
                <a:solidFill>
                  <a:schemeClr val="lt1"/>
                </a:solidFill>
                <a:latin typeface="Times New Roman"/>
                <a:ea typeface="Times New Roman"/>
                <a:cs typeface="Times New Roman"/>
                <a:sym typeface="Times New Roman"/>
              </a:rPr>
              <a:t>Target Audience</a:t>
            </a:r>
            <a:endParaRPr sz="2200" b="1">
              <a:solidFill>
                <a:schemeClr val="lt1"/>
              </a:solidFill>
              <a:latin typeface="Times New Roman"/>
              <a:ea typeface="Times New Roman"/>
              <a:cs typeface="Times New Roman"/>
              <a:sym typeface="Times New Roman"/>
            </a:endParaRPr>
          </a:p>
          <a:p>
            <a:pPr marL="457200" lvl="0" indent="-317500" algn="l" rtl="0">
              <a:lnSpc>
                <a:spcPct val="115000"/>
              </a:lnSpc>
              <a:spcBef>
                <a:spcPts val="120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Gen Z &amp; Millennials (18–40 years)</a:t>
            </a:r>
            <a:endParaRPr b="1">
              <a:solidFill>
                <a:schemeClr val="lt1"/>
              </a:solidFill>
              <a:latin typeface="Times New Roman"/>
              <a:ea typeface="Times New Roman"/>
              <a:cs typeface="Times New Roman"/>
              <a:sym typeface="Times New Roman"/>
            </a:endParaRPr>
          </a:p>
          <a:p>
            <a:pPr marL="457200" lvl="0" indent="-317500" algn="l" rtl="0">
              <a:lnSpc>
                <a:spcPct val="115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Eco-conscious consumers</a:t>
            </a:r>
            <a:endParaRPr b="1">
              <a:solidFill>
                <a:schemeClr val="lt1"/>
              </a:solidFill>
              <a:latin typeface="Times New Roman"/>
              <a:ea typeface="Times New Roman"/>
              <a:cs typeface="Times New Roman"/>
              <a:sym typeface="Times New Roman"/>
            </a:endParaRPr>
          </a:p>
          <a:p>
            <a:pPr marL="457200" lvl="0" indent="-317500" algn="l" rtl="0">
              <a:lnSpc>
                <a:spcPct val="115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Students &amp; working professionals</a:t>
            </a:r>
            <a:endParaRPr b="1">
              <a:solidFill>
                <a:schemeClr val="lt1"/>
              </a:solidFill>
              <a:latin typeface="Times New Roman"/>
              <a:ea typeface="Times New Roman"/>
              <a:cs typeface="Times New Roman"/>
              <a:sym typeface="Times New Roman"/>
            </a:endParaRPr>
          </a:p>
          <a:p>
            <a:pPr marL="457200" lvl="0" indent="-342900" algn="l" rtl="0">
              <a:lnSpc>
                <a:spcPct val="115000"/>
              </a:lnSpc>
              <a:spcBef>
                <a:spcPts val="0"/>
              </a:spcBef>
              <a:spcAft>
                <a:spcPts val="0"/>
              </a:spcAft>
              <a:buClr>
                <a:schemeClr val="lt1"/>
              </a:buClr>
              <a:buSzPts val="1800"/>
              <a:buFont typeface="Times New Roman"/>
              <a:buChar char="●"/>
            </a:pPr>
            <a:r>
              <a:rPr lang="en-US" b="1">
                <a:solidFill>
                  <a:schemeClr val="lt1"/>
                </a:solidFill>
                <a:latin typeface="Times New Roman"/>
                <a:ea typeface="Times New Roman"/>
                <a:cs typeface="Times New Roman"/>
                <a:sym typeface="Times New Roman"/>
              </a:rPr>
              <a:t>Digital-first lifestyle buyers (Zhang and He, 2024)</a:t>
            </a:r>
            <a:r>
              <a:rPr lang="en-US" sz="1800" b="1">
                <a:solidFill>
                  <a:schemeClr val="lt1"/>
                </a:solidFill>
                <a:latin typeface="Times New Roman"/>
                <a:ea typeface="Times New Roman"/>
                <a:cs typeface="Times New Roman"/>
                <a:sym typeface="Times New Roman"/>
              </a:rPr>
              <a:t/>
            </a:r>
            <a:br>
              <a:rPr lang="en-US" sz="1800" b="1">
                <a:solidFill>
                  <a:schemeClr val="lt1"/>
                </a:solidFill>
                <a:latin typeface="Times New Roman"/>
                <a:ea typeface="Times New Roman"/>
                <a:cs typeface="Times New Roman"/>
                <a:sym typeface="Times New Roman"/>
              </a:rPr>
            </a:br>
            <a:endParaRPr sz="1800" b="1">
              <a:solidFill>
                <a:schemeClr val="lt1"/>
              </a:solidFill>
            </a:endParaRPr>
          </a:p>
        </p:txBody>
      </p:sp>
      <p:sp>
        <p:nvSpPr>
          <p:cNvPr id="92" name="Google Shape;92;p13"/>
          <p:cNvSpPr txBox="1"/>
          <p:nvPr/>
        </p:nvSpPr>
        <p:spPr>
          <a:xfrm>
            <a:off x="10677775" y="5608713"/>
            <a:ext cx="4355100" cy="27348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endParaRPr sz="1800" b="1">
              <a:solidFill>
                <a:schemeClr val="lt1"/>
              </a:solidFill>
              <a:latin typeface="Times New Roman"/>
              <a:ea typeface="Times New Roman"/>
              <a:cs typeface="Times New Roman"/>
              <a:sym typeface="Times New Roman"/>
            </a:endParaRPr>
          </a:p>
          <a:p>
            <a:pPr marL="0" lvl="0" indent="0" algn="just" rtl="0">
              <a:lnSpc>
                <a:spcPct val="115000"/>
              </a:lnSpc>
              <a:spcBef>
                <a:spcPts val="1800"/>
              </a:spcBef>
              <a:spcAft>
                <a:spcPts val="0"/>
              </a:spcAft>
              <a:buNone/>
            </a:pPr>
            <a:r>
              <a:rPr lang="en-US" sz="2200" b="1">
                <a:solidFill>
                  <a:schemeClr val="lt1"/>
                </a:solidFill>
                <a:latin typeface="Times New Roman"/>
                <a:ea typeface="Times New Roman"/>
                <a:cs typeface="Times New Roman"/>
                <a:sym typeface="Times New Roman"/>
              </a:rPr>
              <a:t>3 Key PR Pillars</a:t>
            </a:r>
            <a:endParaRPr sz="2200" b="1">
              <a:solidFill>
                <a:schemeClr val="lt1"/>
              </a:solidFill>
              <a:latin typeface="Times New Roman"/>
              <a:ea typeface="Times New Roman"/>
              <a:cs typeface="Times New Roman"/>
              <a:sym typeface="Times New Roman"/>
            </a:endParaRPr>
          </a:p>
          <a:p>
            <a:pPr marL="0" lvl="0" indent="0" algn="just" rtl="0">
              <a:lnSpc>
                <a:spcPct val="115000"/>
              </a:lnSpc>
              <a:spcBef>
                <a:spcPts val="1400"/>
              </a:spcBef>
              <a:spcAft>
                <a:spcPts val="0"/>
              </a:spcAft>
              <a:buNone/>
            </a:pPr>
            <a:r>
              <a:rPr lang="en-US" sz="1800" b="1">
                <a:solidFill>
                  <a:schemeClr val="lt1"/>
                </a:solidFill>
                <a:latin typeface="Times New Roman"/>
                <a:ea typeface="Times New Roman"/>
                <a:cs typeface="Times New Roman"/>
                <a:sym typeface="Times New Roman"/>
              </a:rPr>
              <a:t>🌱 1. Sustainability</a:t>
            </a:r>
            <a:endParaRPr sz="1800" b="1">
              <a:solidFill>
                <a:schemeClr val="lt1"/>
              </a:solidFill>
              <a:latin typeface="Times New Roman"/>
              <a:ea typeface="Times New Roman"/>
              <a:cs typeface="Times New Roman"/>
              <a:sym typeface="Times New Roman"/>
            </a:endParaRPr>
          </a:p>
          <a:p>
            <a:pPr marL="457200" lvl="0" indent="-317500" algn="l" rtl="0">
              <a:lnSpc>
                <a:spcPct val="115000"/>
              </a:lnSpc>
              <a:spcBef>
                <a:spcPts val="120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Ethical coffee sourcing</a:t>
            </a:r>
            <a:endParaRPr b="1">
              <a:solidFill>
                <a:schemeClr val="lt1"/>
              </a:solidFill>
              <a:latin typeface="Times New Roman"/>
              <a:ea typeface="Times New Roman"/>
              <a:cs typeface="Times New Roman"/>
              <a:sym typeface="Times New Roman"/>
            </a:endParaRPr>
          </a:p>
          <a:p>
            <a:pPr marL="457200" lvl="0" indent="-317500" algn="l" rtl="0">
              <a:lnSpc>
                <a:spcPct val="115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Reusable cup promotion (Jacoba, 2022)</a:t>
            </a:r>
            <a:endParaRPr b="1">
              <a:solidFill>
                <a:schemeClr val="lt1"/>
              </a:solidFill>
              <a:latin typeface="Times New Roman"/>
              <a:ea typeface="Times New Roman"/>
              <a:cs typeface="Times New Roman"/>
              <a:sym typeface="Times New Roman"/>
            </a:endParaRPr>
          </a:p>
          <a:p>
            <a:pPr marL="457200" lvl="0" indent="-317500" algn="l" rtl="0">
              <a:lnSpc>
                <a:spcPct val="115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Plastic waste reduction</a:t>
            </a:r>
            <a:endParaRPr b="1">
              <a:solidFill>
                <a:schemeClr val="lt1"/>
              </a:solidFill>
              <a:latin typeface="Times New Roman"/>
              <a:ea typeface="Times New Roman"/>
              <a:cs typeface="Times New Roman"/>
              <a:sym typeface="Times New Roman"/>
            </a:endParaRPr>
          </a:p>
          <a:p>
            <a:pPr marL="457200" lvl="0" indent="-317500" algn="l" rtl="0">
              <a:lnSpc>
                <a:spcPct val="115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Carbon-neutral store goals</a:t>
            </a:r>
            <a:endParaRPr b="1">
              <a:solidFill>
                <a:schemeClr val="lt1"/>
              </a:solidFill>
              <a:latin typeface="Times New Roman"/>
              <a:ea typeface="Times New Roman"/>
              <a:cs typeface="Times New Roman"/>
              <a:sym typeface="Times New Roman"/>
            </a:endParaRPr>
          </a:p>
        </p:txBody>
      </p:sp>
      <p:sp>
        <p:nvSpPr>
          <p:cNvPr id="93" name="Google Shape;93;p13"/>
          <p:cNvSpPr txBox="1"/>
          <p:nvPr/>
        </p:nvSpPr>
        <p:spPr>
          <a:xfrm>
            <a:off x="374400" y="14092349"/>
            <a:ext cx="3707700" cy="32478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800"/>
              </a:spcBef>
              <a:spcAft>
                <a:spcPts val="0"/>
              </a:spcAft>
              <a:buNone/>
            </a:pPr>
            <a:r>
              <a:rPr lang="en-US" sz="2400" b="1">
                <a:solidFill>
                  <a:schemeClr val="lt1"/>
                </a:solidFill>
                <a:latin typeface="Times New Roman"/>
                <a:ea typeface="Times New Roman"/>
                <a:cs typeface="Times New Roman"/>
                <a:sym typeface="Times New Roman"/>
              </a:rPr>
              <a:t>PR Tools &amp; Channels</a:t>
            </a:r>
            <a:endParaRPr sz="2400" b="1">
              <a:solidFill>
                <a:schemeClr val="lt1"/>
              </a:solidFill>
              <a:latin typeface="Times New Roman"/>
              <a:ea typeface="Times New Roman"/>
              <a:cs typeface="Times New Roman"/>
              <a:sym typeface="Times New Roman"/>
            </a:endParaRPr>
          </a:p>
          <a:p>
            <a:pPr marL="457200" lvl="0" indent="-342900" algn="l" rtl="0">
              <a:lnSpc>
                <a:spcPct val="150000"/>
              </a:lnSpc>
              <a:spcBef>
                <a:spcPts val="1200"/>
              </a:spcBef>
              <a:spcAft>
                <a:spcPts val="0"/>
              </a:spcAft>
              <a:buClr>
                <a:schemeClr val="lt1"/>
              </a:buClr>
              <a:buSzPts val="1800"/>
              <a:buFont typeface="Times New Roman"/>
              <a:buChar char="●"/>
            </a:pPr>
            <a:r>
              <a:rPr lang="en-US" sz="1800" b="1">
                <a:solidFill>
                  <a:schemeClr val="lt1"/>
                </a:solidFill>
                <a:latin typeface="Times New Roman"/>
                <a:ea typeface="Times New Roman"/>
                <a:cs typeface="Times New Roman"/>
                <a:sym typeface="Times New Roman"/>
              </a:rPr>
              <a:t>Press releases</a:t>
            </a:r>
            <a:endParaRPr sz="1800" b="1">
              <a:solidFill>
                <a:schemeClr val="lt1"/>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chemeClr val="lt1"/>
              </a:buClr>
              <a:buSzPts val="1800"/>
              <a:buFont typeface="Times New Roman"/>
              <a:buChar char="●"/>
            </a:pPr>
            <a:r>
              <a:rPr lang="en-US" sz="1800" b="1">
                <a:solidFill>
                  <a:schemeClr val="lt1"/>
                </a:solidFill>
                <a:latin typeface="Times New Roman"/>
                <a:ea typeface="Times New Roman"/>
                <a:cs typeface="Times New Roman"/>
                <a:sym typeface="Times New Roman"/>
              </a:rPr>
              <a:t>Social media (Instagram, YouTube, LinkedIn)</a:t>
            </a:r>
            <a:endParaRPr sz="1800" b="1">
              <a:solidFill>
                <a:schemeClr val="lt1"/>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chemeClr val="lt1"/>
              </a:buClr>
              <a:buSzPts val="1800"/>
              <a:buFont typeface="Times New Roman"/>
              <a:buChar char="●"/>
            </a:pPr>
            <a:r>
              <a:rPr lang="en-US" sz="1800" b="1">
                <a:solidFill>
                  <a:schemeClr val="lt1"/>
                </a:solidFill>
                <a:latin typeface="Times New Roman"/>
                <a:ea typeface="Times New Roman"/>
                <a:cs typeface="Times New Roman"/>
                <a:sym typeface="Times New Roman"/>
              </a:rPr>
              <a:t>Influencer collaborations</a:t>
            </a:r>
            <a:endParaRPr sz="1800" b="1">
              <a:solidFill>
                <a:schemeClr val="lt1"/>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chemeClr val="lt1"/>
              </a:buClr>
              <a:buSzPts val="1800"/>
              <a:buFont typeface="Times New Roman"/>
              <a:buChar char="●"/>
            </a:pPr>
            <a:r>
              <a:rPr lang="en-US" sz="1800" b="1">
                <a:solidFill>
                  <a:schemeClr val="lt1"/>
                </a:solidFill>
                <a:latin typeface="Times New Roman"/>
                <a:ea typeface="Times New Roman"/>
                <a:cs typeface="Times New Roman"/>
                <a:sym typeface="Times New Roman"/>
              </a:rPr>
              <a:t>Local media coverage</a:t>
            </a:r>
            <a:endParaRPr sz="1800" b="1">
              <a:solidFill>
                <a:schemeClr val="lt1"/>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chemeClr val="lt1"/>
              </a:buClr>
              <a:buSzPts val="1800"/>
              <a:buFont typeface="Times New Roman"/>
              <a:buChar char="●"/>
            </a:pPr>
            <a:r>
              <a:rPr lang="en-US" sz="1800" b="1">
                <a:solidFill>
                  <a:schemeClr val="lt1"/>
                </a:solidFill>
                <a:latin typeface="Times New Roman"/>
                <a:ea typeface="Times New Roman"/>
                <a:cs typeface="Times New Roman"/>
                <a:sym typeface="Times New Roman"/>
              </a:rPr>
              <a:t>In-store displays &amp; posters</a:t>
            </a:r>
            <a:endParaRPr sz="1800" b="1">
              <a:solidFill>
                <a:schemeClr val="lt1"/>
              </a:solidFill>
              <a:latin typeface="Times New Roman"/>
              <a:ea typeface="Times New Roman"/>
              <a:cs typeface="Times New Roman"/>
              <a:sym typeface="Times New Roman"/>
            </a:endParaRPr>
          </a:p>
        </p:txBody>
      </p:sp>
      <p:sp>
        <p:nvSpPr>
          <p:cNvPr id="94" name="Google Shape;94;p13"/>
          <p:cNvSpPr txBox="1"/>
          <p:nvPr/>
        </p:nvSpPr>
        <p:spPr>
          <a:xfrm>
            <a:off x="10533450" y="9019475"/>
            <a:ext cx="4765200" cy="1939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400"/>
              </a:spcBef>
              <a:spcAft>
                <a:spcPts val="0"/>
              </a:spcAft>
              <a:buNone/>
            </a:pPr>
            <a:r>
              <a:rPr lang="en-US" sz="1800" b="1">
                <a:solidFill>
                  <a:schemeClr val="lt1"/>
                </a:solidFill>
                <a:latin typeface="Times New Roman"/>
                <a:ea typeface="Times New Roman"/>
                <a:cs typeface="Times New Roman"/>
                <a:sym typeface="Times New Roman"/>
              </a:rPr>
              <a:t>🤝 2. Community Engagement</a:t>
            </a:r>
            <a:endParaRPr sz="1800" b="1">
              <a:solidFill>
                <a:schemeClr val="lt1"/>
              </a:solidFill>
              <a:latin typeface="Times New Roman"/>
              <a:ea typeface="Times New Roman"/>
              <a:cs typeface="Times New Roman"/>
              <a:sym typeface="Times New Roman"/>
            </a:endParaRPr>
          </a:p>
          <a:p>
            <a:pPr marL="457200" lvl="0" indent="-317500" algn="l" rtl="0">
              <a:lnSpc>
                <a:spcPct val="150000"/>
              </a:lnSpc>
              <a:spcBef>
                <a:spcPts val="120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Youth skill workshops</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Mental health awareness events</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Charity coffee days</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Local partnerships</a:t>
            </a:r>
            <a:endParaRPr b="1">
              <a:solidFill>
                <a:schemeClr val="lt1"/>
              </a:solidFill>
              <a:latin typeface="Times New Roman"/>
              <a:ea typeface="Times New Roman"/>
              <a:cs typeface="Times New Roman"/>
              <a:sym typeface="Times New Roman"/>
            </a:endParaRPr>
          </a:p>
        </p:txBody>
      </p:sp>
      <p:sp>
        <p:nvSpPr>
          <p:cNvPr id="95" name="Google Shape;95;p13"/>
          <p:cNvSpPr txBox="1"/>
          <p:nvPr/>
        </p:nvSpPr>
        <p:spPr>
          <a:xfrm>
            <a:off x="255925" y="17978809"/>
            <a:ext cx="12380700" cy="19239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800"/>
              </a:spcBef>
              <a:spcAft>
                <a:spcPts val="0"/>
              </a:spcAft>
              <a:buNone/>
            </a:pPr>
            <a:r>
              <a:rPr lang="en-US" sz="2200" b="1">
                <a:solidFill>
                  <a:schemeClr val="lt1"/>
                </a:solidFill>
                <a:latin typeface="Times New Roman"/>
                <a:ea typeface="Times New Roman"/>
                <a:cs typeface="Times New Roman"/>
                <a:sym typeface="Times New Roman"/>
              </a:rPr>
              <a:t>Final Impact</a:t>
            </a:r>
            <a:endParaRPr sz="2200" b="1">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US">
                <a:solidFill>
                  <a:schemeClr val="lt1"/>
                </a:solidFill>
                <a:latin typeface="Times New Roman"/>
                <a:ea typeface="Times New Roman"/>
                <a:cs typeface="Times New Roman"/>
                <a:sym typeface="Times New Roman"/>
              </a:rPr>
              <a:t>This PR campaign positions Starbucks as a </a:t>
            </a:r>
            <a:r>
              <a:rPr lang="en-US" b="1">
                <a:solidFill>
                  <a:schemeClr val="lt1"/>
                </a:solidFill>
                <a:latin typeface="Times New Roman"/>
                <a:ea typeface="Times New Roman"/>
                <a:cs typeface="Times New Roman"/>
                <a:sym typeface="Times New Roman"/>
              </a:rPr>
              <a:t>purpose-driven brand</a:t>
            </a:r>
            <a:r>
              <a:rPr lang="en-US">
                <a:solidFill>
                  <a:schemeClr val="lt1"/>
                </a:solidFill>
                <a:latin typeface="Times New Roman"/>
                <a:ea typeface="Times New Roman"/>
                <a:cs typeface="Times New Roman"/>
                <a:sym typeface="Times New Roman"/>
              </a:rPr>
              <a:t> that connects emotionally with customers while protecting the planet and supporting communities (Starbucks, 2025).</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800">
              <a:solidFill>
                <a:schemeClr val="lt1"/>
              </a:solidFill>
              <a:latin typeface="Times New Roman"/>
              <a:ea typeface="Times New Roman"/>
              <a:cs typeface="Times New Roman"/>
              <a:sym typeface="Times New Roman"/>
            </a:endParaRPr>
          </a:p>
        </p:txBody>
      </p:sp>
      <p:sp>
        <p:nvSpPr>
          <p:cNvPr id="96" name="Google Shape;96;p13"/>
          <p:cNvSpPr txBox="1"/>
          <p:nvPr/>
        </p:nvSpPr>
        <p:spPr>
          <a:xfrm>
            <a:off x="10390925" y="12286325"/>
            <a:ext cx="4072500" cy="1939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400"/>
              </a:spcBef>
              <a:spcAft>
                <a:spcPts val="0"/>
              </a:spcAft>
              <a:buNone/>
            </a:pPr>
            <a:r>
              <a:rPr lang="en-US" sz="1800" b="1">
                <a:solidFill>
                  <a:schemeClr val="lt1"/>
                </a:solidFill>
                <a:latin typeface="Times New Roman"/>
                <a:ea typeface="Times New Roman"/>
                <a:cs typeface="Times New Roman"/>
                <a:sym typeface="Times New Roman"/>
              </a:rPr>
              <a:t>3. Digital Storytelling</a:t>
            </a:r>
            <a:endParaRPr sz="1800" b="1">
              <a:solidFill>
                <a:schemeClr val="lt1"/>
              </a:solidFill>
              <a:latin typeface="Times New Roman"/>
              <a:ea typeface="Times New Roman"/>
              <a:cs typeface="Times New Roman"/>
              <a:sym typeface="Times New Roman"/>
            </a:endParaRPr>
          </a:p>
          <a:p>
            <a:pPr marL="457200" lvl="0" indent="-317500" algn="l" rtl="0">
              <a:lnSpc>
                <a:spcPct val="150000"/>
              </a:lnSpc>
              <a:spcBef>
                <a:spcPts val="120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Barista &amp; farmer stories</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Behind-the-scenes content</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Customer experiences (Volle, 2022)</a:t>
            </a:r>
            <a:endParaRPr b="1">
              <a:solidFill>
                <a:schemeClr val="lt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lt1"/>
              </a:buClr>
              <a:buSzPts val="1400"/>
              <a:buFont typeface="Times New Roman"/>
              <a:buChar char="●"/>
            </a:pPr>
            <a:r>
              <a:rPr lang="en-US" b="1">
                <a:solidFill>
                  <a:schemeClr val="lt1"/>
                </a:solidFill>
                <a:latin typeface="Times New Roman"/>
                <a:ea typeface="Times New Roman"/>
                <a:cs typeface="Times New Roman"/>
                <a:sym typeface="Times New Roman"/>
              </a:rPr>
              <a:t>User-generated campaigns</a:t>
            </a:r>
            <a:endParaRPr b="1"/>
          </a:p>
        </p:txBody>
      </p:sp>
      <p:pic>
        <p:nvPicPr>
          <p:cNvPr id="97" name="Google Shape;97;p13"/>
          <p:cNvPicPr preferRelativeResize="0"/>
          <p:nvPr/>
        </p:nvPicPr>
        <p:blipFill>
          <a:blip r:embed="rId6">
            <a:alphaModFix/>
          </a:blip>
          <a:stretch>
            <a:fillRect/>
          </a:stretch>
        </p:blipFill>
        <p:spPr>
          <a:xfrm>
            <a:off x="4781700" y="4603500"/>
            <a:ext cx="5403774" cy="5693612"/>
          </a:xfrm>
          <a:prstGeom prst="rect">
            <a:avLst/>
          </a:prstGeom>
          <a:noFill/>
          <a:ln>
            <a:noFill/>
          </a:ln>
        </p:spPr>
      </p:pic>
      <p:pic>
        <p:nvPicPr>
          <p:cNvPr id="98" name="Google Shape;98;p13"/>
          <p:cNvPicPr preferRelativeResize="0"/>
          <p:nvPr/>
        </p:nvPicPr>
        <p:blipFill>
          <a:blip r:embed="rId7">
            <a:alphaModFix/>
          </a:blip>
          <a:stretch>
            <a:fillRect/>
          </a:stretch>
        </p:blipFill>
        <p:spPr>
          <a:xfrm>
            <a:off x="4865900" y="10667300"/>
            <a:ext cx="5169401" cy="6893476"/>
          </a:xfrm>
          <a:prstGeom prst="rect">
            <a:avLst/>
          </a:prstGeom>
          <a:noFill/>
          <a:ln>
            <a:noFill/>
          </a:ln>
        </p:spPr>
      </p:pic>
      <p:pic>
        <p:nvPicPr>
          <p:cNvPr id="99" name="Google Shape;99;p13"/>
          <p:cNvPicPr preferRelativeResize="0"/>
          <p:nvPr/>
        </p:nvPicPr>
        <p:blipFill>
          <a:blip r:embed="rId8">
            <a:alphaModFix/>
          </a:blip>
          <a:stretch>
            <a:fillRect/>
          </a:stretch>
        </p:blipFill>
        <p:spPr>
          <a:xfrm flipH="1">
            <a:off x="255924" y="235789"/>
            <a:ext cx="1635900" cy="1635924"/>
          </a:xfrm>
          <a:prstGeom prst="rect">
            <a:avLst/>
          </a:prstGeom>
          <a:noFill/>
          <a:ln>
            <a:noFill/>
          </a:ln>
        </p:spPr>
      </p:pic>
      <p:sp>
        <p:nvSpPr>
          <p:cNvPr id="100" name="Google Shape;100;p13"/>
          <p:cNvSpPr txBox="1"/>
          <p:nvPr/>
        </p:nvSpPr>
        <p:spPr>
          <a:xfrm>
            <a:off x="5100988" y="2624700"/>
            <a:ext cx="4765200" cy="17529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1800"/>
              </a:spcBef>
              <a:spcAft>
                <a:spcPts val="0"/>
              </a:spcAft>
              <a:buNone/>
            </a:pPr>
            <a:r>
              <a:rPr lang="en-US" sz="2000" b="1">
                <a:solidFill>
                  <a:srgbClr val="FFFF00"/>
                </a:solidFill>
                <a:latin typeface="Times New Roman"/>
                <a:ea typeface="Times New Roman"/>
                <a:cs typeface="Times New Roman"/>
                <a:sym typeface="Times New Roman"/>
              </a:rPr>
              <a:t>Core PR Message</a:t>
            </a:r>
            <a:endParaRPr sz="2000" b="1">
              <a:solidFill>
                <a:srgbClr val="FFFF00"/>
              </a:solidFill>
              <a:latin typeface="Times New Roman"/>
              <a:ea typeface="Times New Roman"/>
              <a:cs typeface="Times New Roman"/>
              <a:sym typeface="Times New Roman"/>
            </a:endParaRPr>
          </a:p>
          <a:p>
            <a:pPr marL="0" lvl="0" indent="0" algn="ctr" rtl="0">
              <a:lnSpc>
                <a:spcPct val="115000"/>
              </a:lnSpc>
              <a:spcBef>
                <a:spcPts val="1200"/>
              </a:spcBef>
              <a:spcAft>
                <a:spcPts val="1200"/>
              </a:spcAft>
              <a:buNone/>
            </a:pPr>
            <a:r>
              <a:rPr lang="en-US" sz="2000" b="1">
                <a:solidFill>
                  <a:srgbClr val="FFFF00"/>
                </a:solidFill>
                <a:latin typeface="Times New Roman"/>
                <a:ea typeface="Times New Roman"/>
                <a:cs typeface="Times New Roman"/>
                <a:sym typeface="Times New Roman"/>
              </a:rPr>
              <a:t>“Every cup serves more than coffee — it serves the planet and the community.”</a:t>
            </a:r>
            <a:endParaRPr sz="2000" b="1">
              <a:solidFill>
                <a:srgbClr val="FFFF00"/>
              </a:solidFill>
            </a:endParaRPr>
          </a:p>
        </p:txBody>
      </p:sp>
      <p:sp>
        <p:nvSpPr>
          <p:cNvPr id="101" name="Google Shape;101;p13"/>
          <p:cNvSpPr txBox="1"/>
          <p:nvPr/>
        </p:nvSpPr>
        <p:spPr>
          <a:xfrm>
            <a:off x="1461800" y="20241400"/>
            <a:ext cx="11371800" cy="1108200"/>
          </a:xfrm>
          <a:prstGeom prst="rect">
            <a:avLst/>
          </a:prstGeom>
          <a:solidFill>
            <a:srgbClr val="888888"/>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Reference</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Jacoba, J., 2022. Starbucks Strategic Analysis.</a:t>
            </a:r>
            <a:r>
              <a:rPr lang="en-US" sz="600" b="1"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https://digitalcommons.unl.edu/honorstheses/490/</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Singh, P., Chaturvedi, M. and Mittal, S., 2024. Starbucks: Brewing a Successful Global Strategy. LEADERSHIP ETHICS, p.161.</a:t>
            </a:r>
            <a:r>
              <a:rPr lang="en-US" sz="600" b="1"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https://www.bhartipublications.com/chapters/ethical-leadership.pdf#page=171</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Starbucks. (2024, February 28). C.A.F.E. Practices: Starbucks Approach to Ethically Sourcing Coffee. Starbucks. </a:t>
            </a:r>
            <a:r>
              <a:rPr lang="en-US" sz="600" b="1"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https://about.starbucks.com/press/2024/cafe-practices-starbucks-approach-to-ethically-sourcing-coffee/</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Starbucks. (2025). Starbucks – The Best Coffee and Espresso Drinks. Starbucks Coffee Company. </a:t>
            </a:r>
            <a:r>
              <a:rPr lang="en-US" sz="600" b="1" u="sng">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https://www.starbucks.com/</a:t>
            </a:r>
            <a:r>
              <a:rPr lang="en-US" sz="600" b="1">
                <a:solidFill>
                  <a:schemeClr val="dk1"/>
                </a:solidFill>
                <a:latin typeface="Times New Roman"/>
                <a:ea typeface="Times New Roman"/>
                <a:cs typeface="Times New Roman"/>
                <a:sym typeface="Times New Roman"/>
              </a:rPr>
              <a:t> </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Volle, P., 2022. Rhetorical history and strategic marketing: the example of Starbucks. Journal of Historical Research in Marketing, 14(1), pp.111-129.</a:t>
            </a:r>
            <a:r>
              <a:rPr lang="en-US" sz="600" b="1" u="sng">
                <a:solidFill>
                  <a:srgbClr val="1155CC"/>
                </a:solidFill>
                <a:latin typeface="Times New Roman"/>
                <a:ea typeface="Times New Roman"/>
                <a:cs typeface="Times New Roman"/>
                <a:sym typeface="Times New Roman"/>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https://www.emerald.com/insight/content/doi/10.1108/jhrm-08-2021-0042/full/html</a:t>
            </a:r>
            <a:endParaRPr sz="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600" b="1">
                <a:solidFill>
                  <a:schemeClr val="dk1"/>
                </a:solidFill>
                <a:latin typeface="Times New Roman"/>
                <a:ea typeface="Times New Roman"/>
                <a:cs typeface="Times New Roman"/>
                <a:sym typeface="Times New Roman"/>
              </a:rPr>
              <a:t>Zhang, J. and He, Y., 2024, May. The Effectiveness of Starbucks’ Loyalty Program Across Different Culture (UK: Edinburgh; China: Kunming). In 9th International Conference on Financial Innovation and Economic Development (ICFIED 2024) (pp. 601-611). Atlantis Press.</a:t>
            </a:r>
            <a:r>
              <a:rPr lang="en-US" sz="600" b="1" u="sng">
                <a:solidFill>
                  <a:srgbClr val="1155CC"/>
                </a:solidFill>
                <a:latin typeface="Times New Roman"/>
                <a:ea typeface="Times New Roman"/>
                <a:cs typeface="Times New Roman"/>
                <a:sym typeface="Times New Roman"/>
                <a:hlinkClick r:id="rId1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https://www.atlantis-press.com/proceedings/icfied-24/125999599</a:t>
            </a:r>
            <a:endParaRPr sz="600" b="1">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1122</Words>
  <Application>Microsoft Office PowerPoint</Application>
  <PresentationFormat>Custom</PresentationFormat>
  <Paragraphs>73</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Smart User</dc:creator>
  <cp:lastModifiedBy>Smart User</cp:lastModifiedBy>
  <cp:revision>4</cp:revision>
  <dcterms:modified xsi:type="dcterms:W3CDTF">2025-12-01T14:37:13Z</dcterms:modified>
</cp:coreProperties>
</file>