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9921D7-E8C4-4DBD-AD1D-3E53A9DB5464}" v="9" dt="2025-05-19T20:26:49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 Evans" userId="de62bcf24f19ed55" providerId="LiveId" clId="{969921D7-E8C4-4DBD-AD1D-3E53A9DB5464}"/>
    <pc:docChg chg="undo custSel modSld sldOrd">
      <pc:chgData name="Zach Evans" userId="de62bcf24f19ed55" providerId="LiveId" clId="{969921D7-E8C4-4DBD-AD1D-3E53A9DB5464}" dt="2025-05-19T20:26:49.447" v="1832" actId="1076"/>
      <pc:docMkLst>
        <pc:docMk/>
      </pc:docMkLst>
      <pc:sldChg chg="modSp mod">
        <pc:chgData name="Zach Evans" userId="de62bcf24f19ed55" providerId="LiveId" clId="{969921D7-E8C4-4DBD-AD1D-3E53A9DB5464}" dt="2025-05-19T20:26:10.774" v="1831" actId="1076"/>
        <pc:sldMkLst>
          <pc:docMk/>
          <pc:sldMk cId="0" sldId="256"/>
        </pc:sldMkLst>
        <pc:spChg chg="mod">
          <ac:chgData name="Zach Evans" userId="de62bcf24f19ed55" providerId="LiveId" clId="{969921D7-E8C4-4DBD-AD1D-3E53A9DB5464}" dt="2025-05-19T20:26:10.774" v="1831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15:22:32.978" v="1458" actId="107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57" v="1828" actId="27636"/>
        <pc:sldMkLst>
          <pc:docMk/>
          <pc:sldMk cId="0" sldId="257"/>
        </pc:sldMkLst>
        <pc:spChg chg="mod">
          <ac:chgData name="Zach Evans" userId="de62bcf24f19ed55" providerId="LiveId" clId="{969921D7-E8C4-4DBD-AD1D-3E53A9DB5464}" dt="2025-05-19T20:25:44.857" v="1828" actId="276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58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58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69" v="1829" actId="27636"/>
        <pc:sldMkLst>
          <pc:docMk/>
          <pc:sldMk cId="0" sldId="259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59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869" v="1829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60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0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61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1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91" v="1830" actId="27636"/>
        <pc:sldMkLst>
          <pc:docMk/>
          <pc:sldMk cId="0" sldId="262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2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891" v="1830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63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3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715" v="1820" actId="27636"/>
        <pc:sldMkLst>
          <pc:docMk/>
          <pc:sldMk cId="0" sldId="264"/>
        </pc:sldMkLst>
        <pc:spChg chg="mod">
          <ac:chgData name="Zach Evans" userId="de62bcf24f19ed55" providerId="LiveId" clId="{969921D7-E8C4-4DBD-AD1D-3E53A9DB5464}" dt="2025-05-19T20:25:43.715" v="1820" actId="27636"/>
          <ac:spMkLst>
            <pc:docMk/>
            <pc:sldMk cId="0" sldId="264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713" v="1819" actId="27636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796" v="1822" actId="27636"/>
        <pc:sldMkLst>
          <pc:docMk/>
          <pc:sldMk cId="0" sldId="265"/>
        </pc:sldMkLst>
        <pc:spChg chg="mod">
          <ac:chgData name="Zach Evans" userId="de62bcf24f19ed55" providerId="LiveId" clId="{969921D7-E8C4-4DBD-AD1D-3E53A9DB5464}" dt="2025-05-19T20:25:44.772" v="1821" actId="27636"/>
          <ac:spMkLst>
            <pc:docMk/>
            <pc:sldMk cId="0" sldId="265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796" v="1822" actId="2763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02" v="1824" actId="27636"/>
        <pc:sldMkLst>
          <pc:docMk/>
          <pc:sldMk cId="0" sldId="266"/>
        </pc:sldMkLst>
        <pc:spChg chg="mod">
          <ac:chgData name="Zach Evans" userId="de62bcf24f19ed55" providerId="LiveId" clId="{969921D7-E8C4-4DBD-AD1D-3E53A9DB5464}" dt="2025-05-19T20:25:44.802" v="1824" actId="27636"/>
          <ac:spMkLst>
            <pc:docMk/>
            <pc:sldMk cId="0" sldId="266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802" v="1823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29" v="1826" actId="27636"/>
        <pc:sldMkLst>
          <pc:docMk/>
          <pc:sldMk cId="0" sldId="267"/>
        </pc:sldMkLst>
        <pc:spChg chg="mod">
          <ac:chgData name="Zach Evans" userId="de62bcf24f19ed55" providerId="LiveId" clId="{969921D7-E8C4-4DBD-AD1D-3E53A9DB5464}" dt="2025-05-19T20:25:44.829" v="1826" actId="27636"/>
          <ac:spMkLst>
            <pc:docMk/>
            <pc:sldMk cId="0" sldId="267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827" v="1825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68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8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69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9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70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0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20:25:44.833" v="1827" actId="27636"/>
        <pc:sldMkLst>
          <pc:docMk/>
          <pc:sldMk cId="0" sldId="271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1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4.833" v="1827" actId="27636"/>
          <ac:spMkLst>
            <pc:docMk/>
            <pc:sldMk cId="0" sldId="271"/>
            <ac:spMk id="3" creationId="{00000000-0000-0000-0000-000000000000}"/>
          </ac:spMkLst>
        </pc:spChg>
      </pc:sldChg>
      <pc:sldChg chg="addSp delSp modSp mod ord">
        <pc:chgData name="Zach Evans" userId="de62bcf24f19ed55" providerId="LiveId" clId="{969921D7-E8C4-4DBD-AD1D-3E53A9DB5464}" dt="2025-05-19T20:26:49.447" v="1832" actId="1076"/>
        <pc:sldMkLst>
          <pc:docMk/>
          <pc:sldMk cId="0" sldId="272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2"/>
            <ac:spMk id="2" creationId="{00000000-0000-0000-0000-000000000000}"/>
          </ac:spMkLst>
        </pc:spChg>
        <pc:spChg chg="del mod">
          <ac:chgData name="Zach Evans" userId="de62bcf24f19ed55" providerId="LiveId" clId="{969921D7-E8C4-4DBD-AD1D-3E53A9DB5464}" dt="2025-05-19T14:59:27.249" v="1303"/>
          <ac:spMkLst>
            <pc:docMk/>
            <pc:sldMk cId="0" sldId="272"/>
            <ac:spMk id="3" creationId="{00000000-0000-0000-0000-000000000000}"/>
          </ac:spMkLst>
        </pc:spChg>
        <pc:spChg chg="add mod">
          <ac:chgData name="Zach Evans" userId="de62bcf24f19ed55" providerId="LiveId" clId="{969921D7-E8C4-4DBD-AD1D-3E53A9DB5464}" dt="2025-05-19T20:26:49.447" v="1832" actId="1076"/>
          <ac:spMkLst>
            <pc:docMk/>
            <pc:sldMk cId="0" sldId="272"/>
            <ac:spMk id="4" creationId="{854D7D52-71FB-CBE2-82E8-3ED2E9E3F740}"/>
          </ac:spMkLst>
        </pc:spChg>
      </pc:sldChg>
      <pc:sldChg chg="modSp mod">
        <pc:chgData name="Zach Evans" userId="de62bcf24f19ed55" providerId="LiveId" clId="{969921D7-E8C4-4DBD-AD1D-3E53A9DB5464}" dt="2025-05-19T20:25:43.545" v="1818"/>
        <pc:sldMkLst>
          <pc:docMk/>
          <pc:sldMk cId="0" sldId="273"/>
        </pc:sldMkLst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3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20:25:43.545" v="1818"/>
          <ac:spMkLst>
            <pc:docMk/>
            <pc:sldMk cId="0" sldId="273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678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008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321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46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79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78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81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548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0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046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03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7742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212" y="1847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Undergraduate perceptions of the threat of climate change and its potential impact on sense of well-being: a qualitative study using focus groups.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26541"/>
            <a:ext cx="8229600" cy="4525963"/>
          </a:xfrm>
        </p:spPr>
        <p:txBody>
          <a:bodyPr/>
          <a:lstStyle/>
          <a:p>
            <a:r>
              <a:rPr lang="en-GB" dirty="0"/>
              <a:t>Zach Evans 2205439</a:t>
            </a:r>
            <a:endParaRPr dirty="0"/>
          </a:p>
          <a:p>
            <a:r>
              <a:rPr lang="en-GB" dirty="0"/>
              <a:t>Psychology and Counselling- Psychology Empirical Project</a:t>
            </a:r>
            <a:endParaRPr dirty="0"/>
          </a:p>
          <a:p>
            <a:r>
              <a:rPr lang="en-GB" dirty="0"/>
              <a:t>University Of Wales Trinity Saint Davids</a:t>
            </a:r>
            <a:endParaRPr dirty="0"/>
          </a:p>
          <a:p>
            <a:r>
              <a:rPr dirty="0"/>
              <a:t>Supervisor</a:t>
            </a:r>
            <a:r>
              <a:rPr lang="en-GB" dirty="0"/>
              <a:t>- Dr Judith Marshall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Climate Change &amp; Mental Health: A Growing Concern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Climate change linked to psychological distress, especially in youth</a:t>
            </a:r>
          </a:p>
          <a:p>
            <a:r>
              <a:rPr dirty="0"/>
              <a:t>- Increasing recognition of "climate anxiety"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(Clayton, 2020),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Pihkala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2020)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dirty="0"/>
              <a:t>- Gap: Few studies focus on university students' lived experiences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Climate change impacts students’ mental and emotional well-being</a:t>
            </a:r>
          </a:p>
          <a:p>
            <a:r>
              <a:rPr dirty="0"/>
              <a:t>- Literature underrepresents students' own voices</a:t>
            </a:r>
          </a:p>
          <a:p>
            <a:r>
              <a:rPr dirty="0"/>
              <a:t>- Relevance to education, mental health, and youth engagement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Aim and </a:t>
            </a:r>
            <a:r>
              <a:rPr lang="en-GB" dirty="0"/>
              <a:t>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Aim: Explore how university students perceive climate change and its impact on </a:t>
            </a:r>
            <a:r>
              <a:rPr lang="en-GB" dirty="0"/>
              <a:t>student sense of </a:t>
            </a:r>
            <a:r>
              <a:rPr dirty="0"/>
              <a:t>well-being</a:t>
            </a:r>
          </a:p>
          <a:p>
            <a:r>
              <a:rPr dirty="0"/>
              <a:t>- </a:t>
            </a:r>
            <a:r>
              <a:rPr lang="en-GB" dirty="0"/>
              <a:t>Objective 1</a:t>
            </a:r>
            <a:r>
              <a:rPr dirty="0"/>
              <a:t>: How do students perceive climate change?</a:t>
            </a:r>
          </a:p>
          <a:p>
            <a:r>
              <a:rPr dirty="0"/>
              <a:t>- </a:t>
            </a:r>
            <a:r>
              <a:rPr lang="en-GB" dirty="0"/>
              <a:t>Objective 2</a:t>
            </a:r>
            <a:r>
              <a:rPr dirty="0"/>
              <a:t>: How do these perceptions affect emotional/mental well-being?</a:t>
            </a:r>
          </a:p>
          <a:p>
            <a:r>
              <a:rPr dirty="0"/>
              <a:t>- </a:t>
            </a:r>
            <a:r>
              <a:rPr lang="en-GB" dirty="0"/>
              <a:t>Objective 3</a:t>
            </a:r>
            <a:r>
              <a:rPr dirty="0"/>
              <a:t>: What coping strategies do they use?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Representation Theory (SRT)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Explores shared meanings in social groups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(Moscovici, 1984)</a:t>
            </a:r>
          </a:p>
          <a:p>
            <a:r>
              <a:rPr dirty="0"/>
              <a:t>- Relevant for understanding how students construct meaning around climate change</a:t>
            </a:r>
          </a:p>
          <a:p>
            <a:r>
              <a:rPr dirty="0"/>
              <a:t>- Anchoring and objectification processes used to </a:t>
            </a:r>
            <a:r>
              <a:rPr lang="en-GB" dirty="0"/>
              <a:t>understand participants responses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Qualitative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Method: Focus groups</a:t>
            </a:r>
          </a:p>
          <a:p>
            <a:r>
              <a:rPr dirty="0"/>
              <a:t>- </a:t>
            </a:r>
            <a:r>
              <a:rPr lang="en-GB" dirty="0"/>
              <a:t>2</a:t>
            </a:r>
            <a:r>
              <a:rPr dirty="0"/>
              <a:t> groups with </a:t>
            </a:r>
            <a:r>
              <a:rPr lang="en-GB" dirty="0"/>
              <a:t>3</a:t>
            </a:r>
            <a:r>
              <a:rPr dirty="0"/>
              <a:t> participants each</a:t>
            </a:r>
          </a:p>
          <a:p>
            <a:r>
              <a:rPr dirty="0"/>
              <a:t>- Semi-structured question guide</a:t>
            </a:r>
          </a:p>
          <a:p>
            <a:r>
              <a:rPr dirty="0"/>
              <a:t>- Ethical approval obtained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Participants and 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Participants: University undergraduates</a:t>
            </a:r>
            <a:r>
              <a:rPr lang="en-GB" dirty="0"/>
              <a:t> from the discipline of Psychology and Psychology and Counselling</a:t>
            </a:r>
            <a:endParaRPr dirty="0"/>
          </a:p>
          <a:p>
            <a:r>
              <a:rPr dirty="0"/>
              <a:t>- Sampling: </a:t>
            </a:r>
            <a:r>
              <a:rPr lang="en-GB" dirty="0"/>
              <a:t>Experimental Management System (EMS) </a:t>
            </a:r>
          </a:p>
          <a:p>
            <a:r>
              <a:rPr lang="en-GB" dirty="0"/>
              <a:t>Location</a:t>
            </a:r>
            <a:r>
              <a:rPr dirty="0"/>
              <a:t>-</a:t>
            </a:r>
            <a:r>
              <a:rPr lang="en-GB" dirty="0"/>
              <a:t> Within a predesignated classroom inside the university IQ campus</a:t>
            </a:r>
            <a:r>
              <a:rPr dirty="0"/>
              <a:t> </a:t>
            </a:r>
            <a:endParaRPr lang="en-GB" dirty="0"/>
          </a:p>
          <a:p>
            <a:r>
              <a:rPr dirty="0"/>
              <a:t>Duration: </a:t>
            </a:r>
            <a:r>
              <a:rPr lang="en-GB" dirty="0"/>
              <a:t>45</a:t>
            </a:r>
            <a:r>
              <a:rPr dirty="0"/>
              <a:t> minutes per group</a:t>
            </a:r>
            <a:endParaRPr lang="en-GB" dirty="0"/>
          </a:p>
          <a:p>
            <a:r>
              <a:rPr lang="en-GB" dirty="0"/>
              <a:t>Materials: Use of News Articles to encourage discussion</a:t>
            </a:r>
          </a:p>
          <a:p>
            <a:r>
              <a:rPr lang="en-GB" dirty="0"/>
              <a:t>Use of questions/prompts to further discussion: “How much control would the average person have over climate change?”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Braun &amp; Clarke's Thematic Analysis </a:t>
            </a:r>
            <a:r>
              <a:rPr lang="en-GB" sz="2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(Clark, 2022)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lang="en-GB" dirty="0"/>
              <a:t>Used to understand Participant responses </a:t>
            </a:r>
            <a:endParaRPr dirty="0"/>
          </a:p>
          <a:p>
            <a:r>
              <a:rPr dirty="0"/>
              <a:t>- Theme development</a:t>
            </a:r>
          </a:p>
          <a:p>
            <a:r>
              <a:rPr dirty="0"/>
              <a:t>- Review and refine themes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Theme 1 – Lack of Control and Powerlessness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Students feel powerless against global crisis</a:t>
            </a:r>
          </a:p>
          <a:p>
            <a:r>
              <a:rPr dirty="0"/>
              <a:t>- Emotions</a:t>
            </a:r>
            <a:r>
              <a:rPr lang="en-GB" dirty="0"/>
              <a:t> that were shown</a:t>
            </a:r>
            <a:r>
              <a:rPr dirty="0"/>
              <a:t>: helplessness, </a:t>
            </a:r>
            <a:r>
              <a:rPr lang="en-GB" dirty="0"/>
              <a:t>overwhelmingness. </a:t>
            </a:r>
            <a:endParaRPr dirty="0"/>
          </a:p>
          <a:p>
            <a:r>
              <a:rPr lang="en-GB" dirty="0"/>
              <a:t>“The idea of personal change to change global warming is an idea which was founded by big business to make us feel like we're the problem”</a:t>
            </a:r>
          </a:p>
          <a:p>
            <a:r>
              <a:rPr lang="en-GB" dirty="0"/>
              <a:t>“Basically got to the point where I was like, I physically am never going to change anything as one person and me changing my toothbrush isn't going to change anything”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Theme 2 – Impending Doom and Climate Anxiety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</a:t>
            </a:r>
            <a:r>
              <a:rPr lang="en-GB" dirty="0"/>
              <a:t>Mixed feeling surrounding </a:t>
            </a:r>
            <a:r>
              <a:rPr dirty="0"/>
              <a:t>anxiety about future life plans and global </a:t>
            </a:r>
            <a:r>
              <a:rPr lang="en-GB" dirty="0"/>
              <a:t>effects of climate change</a:t>
            </a:r>
          </a:p>
          <a:p>
            <a:r>
              <a:rPr lang="en-GB" dirty="0"/>
              <a:t>“I think the impact it can have on their mental health and especially like the everyday person … you'll spend the rest of your life worrying about it”</a:t>
            </a:r>
            <a:endParaRPr dirty="0"/>
          </a:p>
          <a:p>
            <a:r>
              <a:rPr dirty="0"/>
              <a:t>-</a:t>
            </a:r>
            <a:r>
              <a:rPr lang="en-GB" dirty="0"/>
              <a:t>“I think climate change isn’t real for some people because it doesn’t affect them. It’s ‘not my problem’ until it is.“</a:t>
            </a:r>
          </a:p>
          <a:p>
            <a:r>
              <a:rPr lang="en-GB" dirty="0"/>
              <a:t>“As soon as I leave and move onto something else it’s probably not going to be something I think about”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Theme 3 – Lack of Education and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Inadequate climate coverage in university </a:t>
            </a:r>
            <a:r>
              <a:rPr lang="en-GB" dirty="0"/>
              <a:t>and school curriculum </a:t>
            </a:r>
            <a:endParaRPr dirty="0"/>
          </a:p>
          <a:p>
            <a:r>
              <a:rPr dirty="0"/>
              <a:t>-</a:t>
            </a:r>
            <a:r>
              <a:rPr lang="en-GB" dirty="0"/>
              <a:t> “If you want to fix an issue, you need to educate people. And by educate people, I don’t mean put it in the curriculum and get kids to sit through classes.“</a:t>
            </a:r>
          </a:p>
          <a:p>
            <a:r>
              <a:rPr lang="en-GB" dirty="0"/>
              <a:t>It’s overwhelming, but if universities could help funnel that information, students could find what they can actually do.“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Theme 4 – Coping Strategies and Resilience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Strategies: activism, social media, emotional distancing</a:t>
            </a:r>
          </a:p>
          <a:p>
            <a:r>
              <a:rPr dirty="0"/>
              <a:t>- Support networks reduce isolation</a:t>
            </a:r>
            <a:endParaRPr lang="en-GB" dirty="0"/>
          </a:p>
          <a:p>
            <a:r>
              <a:rPr lang="en-GB" dirty="0"/>
              <a:t>"I try to focus on small things, like reducing waste, to feel like I’m doing something." </a:t>
            </a:r>
          </a:p>
          <a:p>
            <a:r>
              <a:rPr lang="en-GB" dirty="0"/>
              <a:t>"Anger about climate change can be used to push change, but it can also make people feel hopeless.“</a:t>
            </a:r>
          </a:p>
          <a:p>
            <a:r>
              <a:rPr lang="en-GB" dirty="0"/>
              <a:t>"I don’t think about it too much because it makes me anxious.“</a:t>
            </a:r>
          </a:p>
          <a:p>
            <a:r>
              <a:rPr lang="en-GB" dirty="0"/>
              <a:t>“I avoid reading about climate change because it stresses me out too much."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Interpreting the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Supports prior research (Clayton, 2020; </a:t>
            </a:r>
            <a:r>
              <a:rPr lang="en-GB" dirty="0" err="1"/>
              <a:t>Pihkala</a:t>
            </a:r>
            <a:r>
              <a:rPr lang="en-GB" dirty="0"/>
              <a:t>, 2020; Verlie, 2022) </a:t>
            </a:r>
          </a:p>
          <a:p>
            <a:r>
              <a:rPr dirty="0"/>
              <a:t>- SRT: Explains how students </a:t>
            </a:r>
            <a:r>
              <a:rPr lang="en-GB" dirty="0"/>
              <a:t>understand the</a:t>
            </a:r>
            <a:r>
              <a:rPr dirty="0"/>
              <a:t> climate threat </a:t>
            </a:r>
            <a:r>
              <a:rPr lang="en-GB" dirty="0"/>
              <a:t>and how they then deal with it in their own ways.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Strengths: In-depth insights; participant-led</a:t>
            </a:r>
          </a:p>
          <a:p>
            <a:r>
              <a:rPr dirty="0"/>
              <a:t>- Limitations: Limited sample diversity; </a:t>
            </a:r>
            <a:r>
              <a:rPr lang="en-GB" dirty="0"/>
              <a:t>Social Desirability Bias</a:t>
            </a: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Implications &amp;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Improve campus mental health services to address climate concerns</a:t>
            </a:r>
          </a:p>
          <a:p>
            <a:r>
              <a:rPr dirty="0"/>
              <a:t>- Integrate climate change into all disciplines</a:t>
            </a:r>
            <a:r>
              <a:rPr lang="en-GB" dirty="0"/>
              <a:t> to improve climate education </a:t>
            </a:r>
            <a:endParaRPr dirty="0"/>
          </a:p>
          <a:p>
            <a:r>
              <a:rPr dirty="0"/>
              <a:t>- Future </a:t>
            </a:r>
            <a:r>
              <a:rPr lang="en-GB" dirty="0"/>
              <a:t>studies</a:t>
            </a:r>
            <a:r>
              <a:rPr dirty="0"/>
              <a:t>: Include diverse student populations</a:t>
            </a:r>
            <a:r>
              <a:rPr lang="en-GB" dirty="0"/>
              <a:t> from different courses</a:t>
            </a:r>
            <a:r>
              <a:rPr dirty="0"/>
              <a:t> and longitudinal methods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- Climate change impacts students emotionally and psychologically</a:t>
            </a:r>
          </a:p>
          <a:p>
            <a:r>
              <a:rPr dirty="0"/>
              <a:t>- Shared conversations and community support </a:t>
            </a:r>
            <a:r>
              <a:rPr lang="en-GB" dirty="0"/>
              <a:t>create greater</a:t>
            </a:r>
            <a:r>
              <a:rPr dirty="0"/>
              <a:t> resilience</a:t>
            </a:r>
            <a:r>
              <a:rPr lang="en-GB" dirty="0"/>
              <a:t> surrounding climate change</a:t>
            </a:r>
            <a:endParaRPr dirty="0"/>
          </a:p>
          <a:p>
            <a:r>
              <a:rPr dirty="0"/>
              <a:t>- Research experience: </a:t>
            </a:r>
            <a:r>
              <a:rPr lang="en-GB" dirty="0"/>
              <a:t>Creates a much greater </a:t>
            </a:r>
            <a:r>
              <a:rPr dirty="0"/>
              <a:t>Insight into thematic analysis and real-world relevance</a:t>
            </a:r>
            <a:r>
              <a:rPr lang="en-GB" dirty="0"/>
              <a:t> in understanding university students' mental health and perceptions of climate change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Thank </a:t>
            </a:r>
            <a:r>
              <a:rPr lang="en-GB" dirty="0"/>
              <a:t>you </a:t>
            </a:r>
            <a:r>
              <a:rPr dirty="0"/>
              <a:t>for listening</a:t>
            </a:r>
            <a:r>
              <a:rPr lang="en-GB" dirty="0"/>
              <a:t> any questions?</a:t>
            </a: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4D7D52-71FB-CBE2-82E8-3ED2E9E3F7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3740" y="2179017"/>
            <a:ext cx="775302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Clark, V. B. (2022).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Thematic analysis : a practical guide.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SAGE Publications.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Clayton, S. (2020). Climate anxiety: Psychological responses to climate change.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Journal of anxiety disorders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p.102263.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Moscovici, S. (1984). The phenomenon of social representations.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Social Representations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3–69.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Pihkala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 (2020). Anxiety and the Ecological Crisis: An Analysis of Eco-Anxiety and Climate Anxiety.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p.7836.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Verlie., B. (2022).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Learning to live with climate change : from anxiety to transformation.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Routledge.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967</Words>
  <Application>Microsoft Office PowerPoint</Application>
  <PresentationFormat>On-screen Show (4:3)</PresentationFormat>
  <Paragraphs>86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Calibri</vt:lpstr>
      <vt:lpstr>Calibri Light</vt:lpstr>
      <vt:lpstr>Retrospect</vt:lpstr>
      <vt:lpstr>Undergraduate perceptions of the threat of climate change and its potential impact on sense of well-being: a qualitative study using focus groups.</vt:lpstr>
      <vt:lpstr>Climate Change &amp; Mental Health: A Growing Concern</vt:lpstr>
      <vt:lpstr>Rationale </vt:lpstr>
      <vt:lpstr>Aim and Objectives</vt:lpstr>
      <vt:lpstr>Social Representation Theory (SRT)</vt:lpstr>
      <vt:lpstr>Qualitative Design</vt:lpstr>
      <vt:lpstr>Participants and Procedure</vt:lpstr>
      <vt:lpstr>Braun &amp; Clarke's Thematic Analysis (Clark, 2022) </vt:lpstr>
      <vt:lpstr>Theme 1 – Lack of Control and Powerlessness</vt:lpstr>
      <vt:lpstr>Theme 2 – Impending Doom and Climate Anxiety</vt:lpstr>
      <vt:lpstr>Theme 3 – Lack of Education and Awareness</vt:lpstr>
      <vt:lpstr>Theme 4 – Coping Strategies and Resilience</vt:lpstr>
      <vt:lpstr>Interpreting the Findings</vt:lpstr>
      <vt:lpstr>Strengths and Limitations</vt:lpstr>
      <vt:lpstr>Implications &amp; Next Steps</vt:lpstr>
      <vt:lpstr>Conclusion &amp; Reflection</vt:lpstr>
      <vt:lpstr>Questions?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Zach Evans</cp:lastModifiedBy>
  <cp:revision>1</cp:revision>
  <dcterms:created xsi:type="dcterms:W3CDTF">2013-01-27T09:14:16Z</dcterms:created>
  <dcterms:modified xsi:type="dcterms:W3CDTF">2025-05-19T20:26:58Z</dcterms:modified>
  <cp:category/>
</cp:coreProperties>
</file>