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3" r:id="rId1"/>
  </p:sldMasterIdLst>
  <p:sldIdLst>
    <p:sldId id="257" r:id="rId2"/>
    <p:sldId id="261" r:id="rId3"/>
    <p:sldId id="262" r:id="rId4"/>
    <p:sldId id="263" r:id="rId5"/>
    <p:sldId id="264" r:id="rId6"/>
    <p:sldId id="265" r:id="rId7"/>
    <p:sldId id="266" r:id="rId8"/>
    <p:sldId id="267" r:id="rId9"/>
    <p:sldId id="268" r:id="rId10"/>
    <p:sldId id="26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12/16/2019</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12/16/2019</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12/16/2019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12/16/2019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12/16/2019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12/16/2019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12/16/2019</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12/16/2019</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3299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12/16/2019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007349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12/16/2019</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 id="2147483664" r:id="rId10"/>
    <p:sldLayoutId id="2147483666" r:id="rId11"/>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image" Target="../media/image3.png"/><Relationship Id="rId7" Type="http://schemas.microsoft.com/office/2007/relationships/hdphoto" Target="../media/hdphoto2.wdp"/><Relationship Id="rId2"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image" Target="../media/image5.png"/><Relationship Id="rId5" Type="http://schemas.microsoft.com/office/2007/relationships/hdphoto" Target="../media/hdphoto1.wdp"/><Relationship Id="rId4" Type="http://schemas.openxmlformats.org/officeDocument/2006/relationships/image" Target="../media/image4.png"/><Relationship Id="rId9" Type="http://schemas.microsoft.com/office/2007/relationships/hdphoto" Target="../media/hdphoto3.wdp"/></Relationships>
</file>

<file path=ppt/slides/_rels/slide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techradar.com/uk/news/computing/apple/10-ways-apple-changed-the-world-1136277" TargetMode="External"/><Relationship Id="rId7" Type="http://schemas.openxmlformats.org/officeDocument/2006/relationships/hyperlink" Target="https://gbsindependent.org/3090/bottom-line/positive-vs-negative-effects-of-ipads/" TargetMode="External"/><Relationship Id="rId2" Type="http://schemas.openxmlformats.org/officeDocument/2006/relationships/hyperlink" Target="https://www.macworld.co.uk/feature/apple/history-of-apple-steve-jobs-mac-3606104/" TargetMode="External"/><Relationship Id="rId1" Type="http://schemas.openxmlformats.org/officeDocument/2006/relationships/slideLayout" Target="../slideLayouts/slideLayout2.xml"/><Relationship Id="rId6" Type="http://schemas.openxmlformats.org/officeDocument/2006/relationships/hyperlink" Target="https://itstillworks.com/disadvantages-ipad-1023.html" TargetMode="External"/><Relationship Id="rId5" Type="http://schemas.openxmlformats.org/officeDocument/2006/relationships/hyperlink" Target="https://www.tes.com/lessons/JL4Kvctpf53IOA/history-of-apple" TargetMode="External"/><Relationship Id="rId4" Type="http://schemas.openxmlformats.org/officeDocument/2006/relationships/hyperlink" Target="https://www.quora.com/What-is-the-difference-and-comparison-between-modern-technology-and-traditional-technology"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horzBrick">
          <a:fgClr>
            <a:schemeClr val="accent1"/>
          </a:fgClr>
          <a:bgClr>
            <a:schemeClr val="bg1"/>
          </a:bgClr>
        </a:patt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21" y="10"/>
            <a:ext cx="12191979" cy="6857990"/>
          </a:xfrm>
          <a:prstGeom prst="rect">
            <a:avLst/>
          </a:prstGeom>
          <a:pattFill prst="pct5">
            <a:fgClr>
              <a:schemeClr val="accent1"/>
            </a:fgClr>
            <a:bgClr>
              <a:schemeClr val="bg2">
                <a:lumMod val="75000"/>
              </a:schemeClr>
            </a:bgClr>
          </a:pattFill>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7245672" y="2086147"/>
            <a:ext cx="3304288" cy="1635046"/>
          </a:xfrm>
        </p:spPr>
        <p:txBody>
          <a:bodyPr>
            <a:normAutofit fontScale="90000"/>
          </a:bodyPr>
          <a:lstStyle/>
          <a:p>
            <a:r>
              <a:rPr lang="en-US" sz="8000" b="1" dirty="0">
                <a:solidFill>
                  <a:schemeClr val="tx1"/>
                </a:solidFill>
                <a:latin typeface="Helvetica" panose="020B0604020202020204" pitchFamily="34" charset="0"/>
                <a:cs typeface="Helvetica" panose="020B0604020202020204" pitchFamily="34" charset="0"/>
              </a:rPr>
              <a:t>Apple </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564552"/>
            <a:ext cx="4775075" cy="1318343"/>
          </a:xfrm>
        </p:spPr>
        <p:txBody>
          <a:bodyPr>
            <a:normAutofit fontScale="92500" lnSpcReduction="20000"/>
          </a:bodyPr>
          <a:lstStyle/>
          <a:p>
            <a:pPr>
              <a:spcAft>
                <a:spcPts val="600"/>
              </a:spcAft>
            </a:pPr>
            <a:r>
              <a:rPr lang="en-US" dirty="0">
                <a:solidFill>
                  <a:schemeClr val="tx1"/>
                </a:solidFill>
                <a:latin typeface="Helvetica" panose="020B0604020202020204" pitchFamily="34" charset="0"/>
                <a:cs typeface="Helvetica" panose="020B0604020202020204" pitchFamily="34" charset="0"/>
              </a:rPr>
              <a:t>Radu Marinescu – 1907849</a:t>
            </a:r>
          </a:p>
          <a:p>
            <a:pPr>
              <a:spcAft>
                <a:spcPts val="600"/>
              </a:spcAft>
            </a:pPr>
            <a:r>
              <a:rPr lang="en-US" dirty="0">
                <a:solidFill>
                  <a:schemeClr val="tx1"/>
                </a:solidFill>
                <a:latin typeface="Helvetica" panose="020B0604020202020204" pitchFamily="34" charset="0"/>
                <a:cs typeface="Helvetica" panose="020B0604020202020204" pitchFamily="34" charset="0"/>
              </a:rPr>
              <a:t>Elena Feraru – 1906932</a:t>
            </a:r>
          </a:p>
          <a:p>
            <a:pPr>
              <a:spcAft>
                <a:spcPts val="600"/>
              </a:spcAft>
            </a:pPr>
            <a:r>
              <a:rPr lang="en-US" dirty="0">
                <a:solidFill>
                  <a:schemeClr val="tx1"/>
                </a:solidFill>
                <a:latin typeface="Helvetica" panose="020B0604020202020204" pitchFamily="34" charset="0"/>
                <a:cs typeface="Helvetica" panose="020B0604020202020204" pitchFamily="34" charset="0"/>
              </a:rPr>
              <a:t>Valeriu Cojan – 1816177</a:t>
            </a:r>
          </a:p>
          <a:p>
            <a:pPr>
              <a:spcAft>
                <a:spcPts val="600"/>
              </a:spcAft>
            </a:pPr>
            <a:r>
              <a:rPr lang="en-US" dirty="0">
                <a:solidFill>
                  <a:schemeClr val="tx1"/>
                </a:solidFill>
                <a:latin typeface="Helvetica" panose="020B0604020202020204" pitchFamily="34" charset="0"/>
                <a:cs typeface="Helvetica" panose="020B0604020202020204" pitchFamily="34" charset="0"/>
              </a:rPr>
              <a:t>Manuel Obreja - 1816174</a:t>
            </a:r>
          </a:p>
        </p:txBody>
      </p:sp>
      <p:pic>
        <p:nvPicPr>
          <p:cNvPr id="1030" name="Picture 6" descr="Image result for apple logo png">
            <a:extLst>
              <a:ext uri="{FF2B5EF4-FFF2-40B4-BE49-F238E27FC236}">
                <a16:creationId xmlns:a16="http://schemas.microsoft.com/office/drawing/2014/main" id="{645967ED-439E-45B8-A86D-78A3E075313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808868" y="139391"/>
            <a:ext cx="1132731" cy="134470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Image result for apple">
            <a:extLst>
              <a:ext uri="{FF2B5EF4-FFF2-40B4-BE49-F238E27FC236}">
                <a16:creationId xmlns:a16="http://schemas.microsoft.com/office/drawing/2014/main" id="{8180F247-4DCC-4538-8271-E3D37086B99C}"/>
              </a:ext>
            </a:extLst>
          </p:cNvPr>
          <p:cNvPicPr>
            <a:picLocks noChangeAspect="1" noChangeArrowheads="1"/>
          </p:cNvPicPr>
          <p:nvPr/>
        </p:nvPicPr>
        <p:blipFill rotWithShape="1">
          <a:blip r:embed="rId4">
            <a:extLst>
              <a:ext uri="{BEBA8EAE-BF5A-486C-A8C5-ECC9F3942E4B}">
                <a14:imgProps xmlns:a14="http://schemas.microsoft.com/office/drawing/2010/main">
                  <a14:imgLayer r:embed="rId5">
                    <a14:imgEffect>
                      <a14:backgroundRemoval t="10000" b="90000" l="10000" r="90000">
                        <a14:foregroundMark x1="45313" y1="32292" x2="52812" y2="38542"/>
                        <a14:foregroundMark x1="52812" y1="38542" x2="57813" y2="35938"/>
                        <a14:foregroundMark x1="38750" y1="39583" x2="36563" y2="39583"/>
                        <a14:foregroundMark x1="41250" y1="41667" x2="48125" y2="44271"/>
                        <a14:foregroundMark x1="48125" y1="44271" x2="49375" y2="42708"/>
                        <a14:foregroundMark x1="52812" y1="25000" x2="55313" y2="18229"/>
                        <a14:foregroundMark x1="50625" y1="26563" x2="50625" y2="26563"/>
                        <a14:foregroundMark x1="58438" y1="72917" x2="50000" y2="73438"/>
                        <a14:foregroundMark x1="62187" y1="68750" x2="54375" y2="72917"/>
                        <a14:foregroundMark x1="35938" y1="66667" x2="37500" y2="67188"/>
                      </a14:backgroundRemoval>
                    </a14:imgEffect>
                  </a14:imgLayer>
                </a14:imgProps>
              </a:ext>
              <a:ext uri="{28A0092B-C50C-407E-A947-70E740481C1C}">
                <a14:useLocalDpi xmlns:a14="http://schemas.microsoft.com/office/drawing/2010/main" val="0"/>
              </a:ext>
            </a:extLst>
          </a:blip>
          <a:srcRect l="32231" t="12363" r="32481" b="15456"/>
          <a:stretch/>
        </p:blipFill>
        <p:spPr bwMode="auto">
          <a:xfrm>
            <a:off x="6261944" y="2086147"/>
            <a:ext cx="983728" cy="1207301"/>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4" descr="Image result for apple">
            <a:extLst>
              <a:ext uri="{FF2B5EF4-FFF2-40B4-BE49-F238E27FC236}">
                <a16:creationId xmlns:a16="http://schemas.microsoft.com/office/drawing/2014/main" id="{C70E07FA-F4F8-42AC-9FD4-4B20E32A0BC7}"/>
              </a:ext>
            </a:extLst>
          </p:cNvPr>
          <p:cNvPicPr>
            <a:picLocks noChangeAspect="1" noChangeArrowheads="1"/>
          </p:cNvPicPr>
          <p:nvPr/>
        </p:nvPicPr>
        <p:blipFill rotWithShape="1">
          <a:blip r:embed="rId6">
            <a:duotone>
              <a:prstClr val="black"/>
              <a:schemeClr val="tx1">
                <a:lumMod val="95000"/>
                <a:lumOff val="5000"/>
                <a:tint val="45000"/>
                <a:satMod val="400000"/>
              </a:schemeClr>
            </a:duotone>
            <a:extLst>
              <a:ext uri="{BEBA8EAE-BF5A-486C-A8C5-ECC9F3942E4B}">
                <a14:imgProps xmlns:a14="http://schemas.microsoft.com/office/drawing/2010/main">
                  <a14:imgLayer r:embed="rId7">
                    <a14:imgEffect>
                      <a14:backgroundRemoval t="10000" b="90000" l="10000" r="90000">
                        <a14:foregroundMark x1="51250" y1="84250" x2="48500" y2="84250"/>
                        <a14:foregroundMark x1="50000" y1="85250" x2="52250" y2="84500"/>
                      </a14:backgroundRemoval>
                    </a14:imgEffect>
                  </a14:imgLayer>
                </a14:imgProps>
              </a:ext>
              <a:ext uri="{28A0092B-C50C-407E-A947-70E740481C1C}">
                <a14:useLocalDpi xmlns:a14="http://schemas.microsoft.com/office/drawing/2010/main" val="0"/>
              </a:ext>
            </a:extLst>
          </a:blip>
          <a:srcRect l="32565" t="20952" r="33912" b="12000"/>
          <a:stretch/>
        </p:blipFill>
        <p:spPr bwMode="auto">
          <a:xfrm>
            <a:off x="0" y="4303485"/>
            <a:ext cx="1277258" cy="2554515"/>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6" descr="Image result for uwtsd">
            <a:extLst>
              <a:ext uri="{FF2B5EF4-FFF2-40B4-BE49-F238E27FC236}">
                <a16:creationId xmlns:a16="http://schemas.microsoft.com/office/drawing/2014/main" id="{57553813-09EB-460B-B4AC-544E9A7BEC39}"/>
              </a:ext>
            </a:extLst>
          </p:cNvPr>
          <p:cNvPicPr>
            <a:picLocks noChangeAspect="1" noChangeArrowheads="1"/>
          </p:cNvPicPr>
          <p:nvPr/>
        </p:nvPicPr>
        <p:blipFill rotWithShape="1">
          <a:blip r:embed="rId8">
            <a:alphaModFix amt="85000"/>
            <a:extLst>
              <a:ext uri="{BEBA8EAE-BF5A-486C-A8C5-ECC9F3942E4B}">
                <a14:imgProps xmlns:a14="http://schemas.microsoft.com/office/drawing/2010/main">
                  <a14:imgLayer r:embed="rId9">
                    <a14:imgEffect>
                      <a14:backgroundRemoval t="3750" b="99250" l="10000" r="90000">
                        <a14:foregroundMark x1="21000" y1="4500" x2="36000" y2="6750"/>
                        <a14:foregroundMark x1="36000" y1="6750" x2="63000" y2="3750"/>
                        <a14:foregroundMark x1="63000" y1="3750" x2="72500" y2="3750"/>
                        <a14:foregroundMark x1="41250" y1="90000" x2="50500" y2="99250"/>
                        <a14:foregroundMark x1="50500" y1="99250" x2="51250" y2="93750"/>
                      </a14:backgroundRemoval>
                    </a14:imgEffect>
                  </a14:imgLayer>
                </a14:imgProps>
              </a:ext>
              <a:ext uri="{28A0092B-C50C-407E-A947-70E740481C1C}">
                <a14:useLocalDpi xmlns:a14="http://schemas.microsoft.com/office/drawing/2010/main" val="0"/>
              </a:ext>
            </a:extLst>
          </a:blip>
          <a:srcRect l="11221" r="12642"/>
          <a:stretch/>
        </p:blipFill>
        <p:spPr bwMode="auto">
          <a:xfrm>
            <a:off x="158379" y="4949966"/>
            <a:ext cx="960500" cy="12615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a:xfrm>
            <a:off x="812800" y="473544"/>
            <a:ext cx="2351315" cy="1028076"/>
          </a:xfrm>
        </p:spPr>
        <p:txBody>
          <a:bodyPr>
            <a:normAutofit/>
          </a:bodyPr>
          <a:lstStyle/>
          <a:p>
            <a:pPr algn="ctr"/>
            <a:r>
              <a:rPr lang="en-US" sz="4400" b="1" u="sng" dirty="0">
                <a:latin typeface="Helvetica" panose="020B0604020202020204" pitchFamily="34" charset="0"/>
                <a:cs typeface="Helvetica" panose="020B0604020202020204" pitchFamily="34" charset="0"/>
              </a:rPr>
              <a:t>Content</a:t>
            </a:r>
            <a:endParaRPr lang="en-US" b="1" u="sng" dirty="0">
              <a:latin typeface="Helvetica" panose="020B0604020202020204" pitchFamily="34" charset="0"/>
              <a:cs typeface="Helvetica" panose="020B0604020202020204" pitchFamily="34" charset="0"/>
            </a:endParaRPr>
          </a:p>
        </p:txBody>
      </p:sp>
      <p:sp>
        <p:nvSpPr>
          <p:cNvPr id="3" name="Content Placeholder 2">
            <a:extLst>
              <a:ext uri="{FF2B5EF4-FFF2-40B4-BE49-F238E27FC236}">
                <a16:creationId xmlns:a16="http://schemas.microsoft.com/office/drawing/2014/main" id="{5737F024-0A5C-474A-BC85-BBC737D0C426}"/>
              </a:ext>
            </a:extLst>
          </p:cNvPr>
          <p:cNvSpPr>
            <a:spLocks noGrp="1"/>
          </p:cNvSpPr>
          <p:nvPr>
            <p:ph idx="1"/>
          </p:nvPr>
        </p:nvSpPr>
        <p:spPr>
          <a:xfrm>
            <a:off x="587829" y="1501620"/>
            <a:ext cx="6524171" cy="4472287"/>
          </a:xfrm>
        </p:spPr>
        <p:txBody>
          <a:bodyPr>
            <a:normAutofit/>
          </a:bodyPr>
          <a:lstStyle/>
          <a:p>
            <a:pPr>
              <a:buFont typeface="Wingdings" panose="05000000000000000000" pitchFamily="2" charset="2"/>
              <a:buChar char="v"/>
            </a:pPr>
            <a:r>
              <a:rPr lang="en-GB" sz="1800" dirty="0">
                <a:latin typeface="Helvetica" panose="020B0604020202020204" pitchFamily="34" charset="0"/>
                <a:cs typeface="Helvetica" panose="020B0604020202020204" pitchFamily="34" charset="0"/>
              </a:rPr>
              <a:t>Page 1 – Introduction.</a:t>
            </a:r>
          </a:p>
          <a:p>
            <a:pPr>
              <a:buFont typeface="Wingdings" panose="05000000000000000000" pitchFamily="2" charset="2"/>
              <a:buChar char="v"/>
            </a:pPr>
            <a:r>
              <a:rPr lang="en-GB" sz="1800" dirty="0">
                <a:latin typeface="Helvetica" panose="020B0604020202020204" pitchFamily="34" charset="0"/>
                <a:cs typeface="Helvetica" panose="020B0604020202020204" pitchFamily="34" charset="0"/>
              </a:rPr>
              <a:t>Page 2 – Content page.</a:t>
            </a:r>
          </a:p>
          <a:p>
            <a:pPr>
              <a:buFont typeface="Wingdings" panose="05000000000000000000" pitchFamily="2" charset="2"/>
              <a:buChar char="v"/>
            </a:pPr>
            <a:r>
              <a:rPr lang="en-GB" sz="1800" dirty="0">
                <a:latin typeface="Helvetica" panose="020B0604020202020204" pitchFamily="34" charset="0"/>
                <a:cs typeface="Helvetica" panose="020B0604020202020204" pitchFamily="34" charset="0"/>
              </a:rPr>
              <a:t>Page 3 – Background of Organization.</a:t>
            </a:r>
          </a:p>
          <a:p>
            <a:pPr>
              <a:buFont typeface="Wingdings" panose="05000000000000000000" pitchFamily="2" charset="2"/>
              <a:buChar char="v"/>
            </a:pPr>
            <a:r>
              <a:rPr lang="en-GB" sz="1800" dirty="0">
                <a:latin typeface="Helvetica" panose="020B0604020202020204" pitchFamily="34" charset="0"/>
                <a:cs typeface="Helvetica" panose="020B0604020202020204" pitchFamily="34" charset="0"/>
              </a:rPr>
              <a:t>Page 4 – Challenges before the introduction of modern technology.</a:t>
            </a:r>
          </a:p>
          <a:p>
            <a:pPr>
              <a:buFont typeface="Wingdings" panose="05000000000000000000" pitchFamily="2" charset="2"/>
              <a:buChar char="v"/>
            </a:pPr>
            <a:r>
              <a:rPr lang="en-GB" sz="1800" dirty="0">
                <a:latin typeface="Helvetica" panose="020B0604020202020204" pitchFamily="34" charset="0"/>
                <a:cs typeface="Helvetica" panose="020B0604020202020204" pitchFamily="34" charset="0"/>
              </a:rPr>
              <a:t>Page 5 – Insights to the modern technology.</a:t>
            </a:r>
          </a:p>
          <a:p>
            <a:pPr>
              <a:buFont typeface="Wingdings" panose="05000000000000000000" pitchFamily="2" charset="2"/>
              <a:buChar char="v"/>
            </a:pPr>
            <a:r>
              <a:rPr lang="en-GB" sz="1800" dirty="0">
                <a:latin typeface="Helvetica" panose="020B0604020202020204" pitchFamily="34" charset="0"/>
                <a:cs typeface="Helvetica" panose="020B0604020202020204" pitchFamily="34" charset="0"/>
              </a:rPr>
              <a:t>Page 6 – The impact of modern technology.</a:t>
            </a:r>
          </a:p>
          <a:p>
            <a:pPr>
              <a:buFont typeface="Wingdings" panose="05000000000000000000" pitchFamily="2" charset="2"/>
              <a:buChar char="v"/>
            </a:pPr>
            <a:r>
              <a:rPr lang="en-GB" sz="1800" dirty="0">
                <a:latin typeface="Helvetica" panose="020B0604020202020204" pitchFamily="34" charset="0"/>
                <a:cs typeface="Helvetica" panose="020B0604020202020204" pitchFamily="34" charset="0"/>
              </a:rPr>
              <a:t>Page 7 – Lessons from case studies.</a:t>
            </a:r>
          </a:p>
          <a:p>
            <a:pPr>
              <a:buFont typeface="Wingdings" panose="05000000000000000000" pitchFamily="2" charset="2"/>
              <a:buChar char="v"/>
            </a:pPr>
            <a:r>
              <a:rPr lang="en-GB" sz="1800" dirty="0">
                <a:latin typeface="Helvetica" panose="020B0604020202020204" pitchFamily="34" charset="0"/>
                <a:cs typeface="Helvetica" panose="020B0604020202020204" pitchFamily="34" charset="0"/>
              </a:rPr>
              <a:t>Page 8 – Conclusion.</a:t>
            </a:r>
          </a:p>
          <a:p>
            <a:pPr>
              <a:buFont typeface="Wingdings" panose="05000000000000000000" pitchFamily="2" charset="2"/>
              <a:buChar char="v"/>
            </a:pPr>
            <a:r>
              <a:rPr lang="en-GB" sz="1800" dirty="0">
                <a:latin typeface="Helvetica" panose="020B0604020202020204" pitchFamily="34" charset="0"/>
                <a:cs typeface="Helvetica" panose="020B0604020202020204" pitchFamily="34" charset="0"/>
              </a:rPr>
              <a:t>Page 9 – References.</a:t>
            </a:r>
          </a:p>
          <a:p>
            <a:pPr marL="0" indent="0">
              <a:buNone/>
            </a:pPr>
            <a:endParaRPr lang="en-GB" sz="1800" dirty="0">
              <a:latin typeface="Helvetica" panose="020B0604020202020204" pitchFamily="34" charset="0"/>
              <a:cs typeface="Helvetica" panose="020B0604020202020204" pitchFamily="34" charset="0"/>
            </a:endParaRPr>
          </a:p>
        </p:txBody>
      </p:sp>
      <p:pic>
        <p:nvPicPr>
          <p:cNvPr id="2050" name="Picture 2">
            <a:extLst>
              <a:ext uri="{FF2B5EF4-FFF2-40B4-BE49-F238E27FC236}">
                <a16:creationId xmlns:a16="http://schemas.microsoft.com/office/drawing/2014/main" id="{24151B7D-0C49-4E37-8012-58C57D670471}"/>
              </a:ext>
              <a:ext uri="{C183D7F6-B498-43B3-948B-1728B52AA6E4}">
                <adec:decorative xmlns:adec="http://schemas.microsoft.com/office/drawing/2017/decorative" val="1"/>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2035" b="96415" l="35389" r="99444">
                        <a14:foregroundMark x1="53389" y1="39438" x2="55111" y2="37791"/>
                        <a14:foregroundMark x1="59361" y1="28973" x2="59361" y2="26841"/>
                        <a14:foregroundMark x1="49861" y1="43217" x2="50667" y2="43217"/>
                        <a14:foregroundMark x1="49167" y1="42248" x2="49444" y2="47578"/>
                        <a14:foregroundMark x1="49028" y1="45640" x2="51083" y2="50872"/>
                        <a14:foregroundMark x1="57417" y1="45155" x2="58222" y2="42733"/>
                        <a14:foregroundMark x1="66194" y1="2035" x2="72028" y2="12597"/>
                        <a14:foregroundMark x1="72028" y1="12597" x2="75806" y2="9690"/>
                        <a14:foregroundMark x1="71833" y1="7364" x2="86944" y2="2035"/>
                        <a14:foregroundMark x1="64556" y1="96415" x2="51500" y2="90213"/>
                        <a14:foregroundMark x1="86250" y1="75388" x2="92972" y2="49031"/>
                        <a14:foregroundMark x1="92972" y1="49031" x2="92972" y2="49031"/>
                        <a14:foregroundMark x1="93528" y1="95930" x2="87083" y2="89729"/>
                        <a14:foregroundMark x1="82667" y1="93992" x2="85611" y2="52519"/>
                        <a14:foregroundMark x1="85611" y1="52519" x2="93556" y2="74031"/>
                        <a14:foregroundMark x1="93556" y1="74031" x2="95583" y2="85853"/>
                        <a14:foregroundMark x1="99444" y1="87306" x2="98889" y2="64341"/>
                        <a14:foregroundMark x1="58361" y1="29845" x2="60278" y2="28876"/>
                        <a14:foregroundMark x1="57944" y1="43217" x2="58500" y2="43217"/>
                        <a14:foregroundMark x1="49167" y1="46124" x2="50667" y2="51357"/>
                        <a14:foregroundMark x1="49306" y1="46609" x2="50250" y2="51841"/>
                        <a14:foregroundMark x1="50250" y1="51841" x2="52722" y2="49516"/>
                        <a14:foregroundMark x1="52056" y1="48547" x2="52056" y2="48547"/>
                        <a14:foregroundMark x1="52194" y1="49031" x2="50528" y2="34109"/>
                      </a14:backgroundRemoval>
                    </a14:imgEffect>
                  </a14:imgLayer>
                </a14:imgProps>
              </a:ext>
              <a:ext uri="{28A0092B-C50C-407E-A947-70E740481C1C}">
                <a14:useLocalDpi xmlns:a14="http://schemas.microsoft.com/office/drawing/2010/main" val="0"/>
              </a:ext>
            </a:extLst>
          </a:blip>
          <a:srcRect l="28214"/>
          <a:stretch/>
        </p:blipFill>
        <p:spPr bwMode="auto">
          <a:xfrm>
            <a:off x="6504675" y="423295"/>
            <a:ext cx="5293626" cy="211432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43182"/>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3F807D-ED95-4F55-9409-EDCC410C245E}"/>
              </a:ext>
            </a:extLst>
          </p:cNvPr>
          <p:cNvSpPr>
            <a:spLocks noGrp="1"/>
          </p:cNvSpPr>
          <p:nvPr>
            <p:ph type="title"/>
          </p:nvPr>
        </p:nvSpPr>
        <p:spPr>
          <a:xfrm>
            <a:off x="855785" y="459864"/>
            <a:ext cx="6600092" cy="890784"/>
          </a:xfrm>
        </p:spPr>
        <p:txBody>
          <a:bodyPr/>
          <a:lstStyle/>
          <a:p>
            <a:r>
              <a:rPr lang="en-GB" u="sng" dirty="0">
                <a:latin typeface="Helvetica" panose="020B0604020202020204" pitchFamily="34" charset="0"/>
                <a:cs typeface="Helvetica" panose="020B0604020202020204" pitchFamily="34" charset="0"/>
              </a:rPr>
              <a:t>Background of Organization</a:t>
            </a:r>
          </a:p>
        </p:txBody>
      </p:sp>
      <p:sp>
        <p:nvSpPr>
          <p:cNvPr id="3" name="Content Placeholder 2">
            <a:extLst>
              <a:ext uri="{FF2B5EF4-FFF2-40B4-BE49-F238E27FC236}">
                <a16:creationId xmlns:a16="http://schemas.microsoft.com/office/drawing/2014/main" id="{CBF6B686-F2D6-4B0E-ABD4-837D43929564}"/>
              </a:ext>
            </a:extLst>
          </p:cNvPr>
          <p:cNvSpPr>
            <a:spLocks noGrp="1"/>
          </p:cNvSpPr>
          <p:nvPr>
            <p:ph idx="1"/>
          </p:nvPr>
        </p:nvSpPr>
        <p:spPr>
          <a:xfrm>
            <a:off x="574430" y="1504188"/>
            <a:ext cx="5685517" cy="3849624"/>
          </a:xfrm>
        </p:spPr>
        <p:txBody>
          <a:bodyPr/>
          <a:lstStyle/>
          <a:p>
            <a:r>
              <a:rPr lang="en-GB" dirty="0">
                <a:latin typeface="Helvetica" panose="020B0604020202020204" pitchFamily="34" charset="0"/>
                <a:cs typeface="Helvetica" panose="020B0604020202020204" pitchFamily="34" charset="0"/>
              </a:rPr>
              <a:t>1 April 1976</a:t>
            </a:r>
          </a:p>
          <a:p>
            <a:endParaRPr lang="en-GB" dirty="0">
              <a:latin typeface="Helvetica" panose="020B0604020202020204" pitchFamily="34" charset="0"/>
              <a:cs typeface="Helvetica" panose="020B0604020202020204" pitchFamily="34" charset="0"/>
            </a:endParaRPr>
          </a:p>
          <a:p>
            <a:r>
              <a:rPr lang="en-GB" dirty="0">
                <a:latin typeface="Helvetica" panose="020B0604020202020204" pitchFamily="34" charset="0"/>
                <a:cs typeface="Helvetica" panose="020B0604020202020204" pitchFamily="34" charset="0"/>
              </a:rPr>
              <a:t>‘Apple’ was conceived by Jobs after he returned from apple farm. He apparently thought the name sounded “fun, spirited and not intimidating.”</a:t>
            </a:r>
          </a:p>
          <a:p>
            <a:endParaRPr lang="en-GB" dirty="0">
              <a:latin typeface="Helvetica" panose="020B0604020202020204" pitchFamily="34" charset="0"/>
              <a:cs typeface="Helvetica" panose="020B0604020202020204" pitchFamily="34" charset="0"/>
            </a:endParaRPr>
          </a:p>
          <a:p>
            <a:r>
              <a:rPr lang="en-GB" dirty="0">
                <a:latin typeface="Helvetica" panose="020B0604020202020204" pitchFamily="34" charset="0"/>
                <a:cs typeface="Helvetica" panose="020B0604020202020204" pitchFamily="34" charset="0"/>
              </a:rPr>
              <a:t>Apple I was build in Job’s garage without monitor or keyboard .</a:t>
            </a:r>
          </a:p>
          <a:p>
            <a:endParaRPr lang="en-GB" dirty="0">
              <a:latin typeface="Helvetica" panose="020B0604020202020204" pitchFamily="34" charset="0"/>
              <a:cs typeface="Helvetica" panose="020B0604020202020204" pitchFamily="34" charset="0"/>
            </a:endParaRPr>
          </a:p>
          <a:p>
            <a:r>
              <a:rPr lang="en-GB" dirty="0">
                <a:latin typeface="Helvetica" panose="020B0604020202020204" pitchFamily="34" charset="0"/>
                <a:cs typeface="Helvetica" panose="020B0604020202020204" pitchFamily="34" charset="0"/>
              </a:rPr>
              <a:t>Apple II was the first-ever colour graphics : Sales jumped from 7.8mil.$ to 117 mil.$ in 2 years.</a:t>
            </a:r>
          </a:p>
          <a:p>
            <a:endParaRPr lang="en-GB" dirty="0">
              <a:latin typeface="Helvetica" panose="020B0604020202020204" pitchFamily="34" charset="0"/>
              <a:cs typeface="Helvetica" panose="020B0604020202020204" pitchFamily="34" charset="0"/>
            </a:endParaRPr>
          </a:p>
          <a:p>
            <a:endParaRPr lang="en-GB" dirty="0">
              <a:latin typeface="Helvetica" panose="020B0604020202020204" pitchFamily="34" charset="0"/>
              <a:cs typeface="Helvetica" panose="020B0604020202020204" pitchFamily="34" charset="0"/>
            </a:endParaRPr>
          </a:p>
        </p:txBody>
      </p:sp>
      <p:pic>
        <p:nvPicPr>
          <p:cNvPr id="1026" name="Picture 2">
            <a:extLst>
              <a:ext uri="{FF2B5EF4-FFF2-40B4-BE49-F238E27FC236}">
                <a16:creationId xmlns:a16="http://schemas.microsoft.com/office/drawing/2014/main" id="{EBD4BEC0-C074-4673-A26B-5E38CD550818}"/>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4898" b="95102" l="2346" r="92962">
                        <a14:foregroundMark x1="35777" y1="12653" x2="43402" y2="10000"/>
                        <a14:foregroundMark x1="49853" y1="4898" x2="46334" y2="5306"/>
                        <a14:foregroundMark x1="90323" y1="5714" x2="92082" y2="5714"/>
                        <a14:foregroundMark x1="89443" y1="10612" x2="87977" y2="10612"/>
                        <a14:foregroundMark x1="92962" y1="10408" x2="90323" y2="10408"/>
                        <a14:foregroundMark x1="12317" y1="22245" x2="4985" y2="23878"/>
                        <a14:foregroundMark x1="17889" y1="86735" x2="10557" y2="87551"/>
                        <a14:foregroundMark x1="65396" y1="91224" x2="52786" y2="92653"/>
                        <a14:foregroundMark x1="51320" y1="94082" x2="43109" y2="95306"/>
                        <a14:foregroundMark x1="4399" y1="83673" x2="2346" y2="82449"/>
                        <a14:foregroundMark x1="2346" y1="82449" x2="3519" y2="83061"/>
                      </a14:backgroundRemoval>
                    </a14:imgEffect>
                  </a14:imgLayer>
                </a14:imgProps>
              </a:ext>
              <a:ext uri="{28A0092B-C50C-407E-A947-70E740481C1C}">
                <a14:useLocalDpi xmlns:a14="http://schemas.microsoft.com/office/drawing/2010/main" val="0"/>
              </a:ext>
            </a:extLst>
          </a:blip>
          <a:srcRect/>
          <a:stretch>
            <a:fillRect/>
          </a:stretch>
        </p:blipFill>
        <p:spPr bwMode="auto">
          <a:xfrm>
            <a:off x="9971314" y="459864"/>
            <a:ext cx="1896630" cy="2725362"/>
          </a:xfrm>
          <a:prstGeom prst="rect">
            <a:avLst/>
          </a:prstGeom>
          <a:noFill/>
          <a:extLst>
            <a:ext uri="{909E8E84-426E-40DD-AFC4-6F175D3DCCD1}">
              <a14:hiddenFill xmlns:a14="http://schemas.microsoft.com/office/drawing/2010/main">
                <a:solidFill>
                  <a:srgbClr val="FFFFFF"/>
                </a:solidFill>
              </a14:hiddenFill>
            </a:ext>
          </a:extLst>
        </p:spPr>
      </p:pic>
      <p:pic>
        <p:nvPicPr>
          <p:cNvPr id="5122" name="Picture 2" descr="Image result for apple products over the years">
            <a:extLst>
              <a:ext uri="{FF2B5EF4-FFF2-40B4-BE49-F238E27FC236}">
                <a16:creationId xmlns:a16="http://schemas.microsoft.com/office/drawing/2014/main" id="{33856C90-79F1-43EA-8064-B4D73E0D85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59947" y="3079448"/>
            <a:ext cx="5467143" cy="33186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2754919"/>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7136E-D21C-40AB-ACBC-529DB7892147}"/>
              </a:ext>
            </a:extLst>
          </p:cNvPr>
          <p:cNvSpPr>
            <a:spLocks noGrp="1"/>
          </p:cNvSpPr>
          <p:nvPr>
            <p:ph type="title"/>
          </p:nvPr>
        </p:nvSpPr>
        <p:spPr>
          <a:xfrm>
            <a:off x="672905" y="333105"/>
            <a:ext cx="10058400" cy="1371600"/>
          </a:xfrm>
        </p:spPr>
        <p:txBody>
          <a:bodyPr>
            <a:normAutofit/>
          </a:bodyPr>
          <a:lstStyle/>
          <a:p>
            <a:r>
              <a:rPr lang="en-GB" u="sng" dirty="0">
                <a:latin typeface="Helvetica" panose="020B0604020202020204" pitchFamily="34" charset="0"/>
                <a:cs typeface="Helvetica" panose="020B0604020202020204" pitchFamily="34" charset="0"/>
              </a:rPr>
              <a:t>Challenges before the introduction of modern technology.</a:t>
            </a:r>
            <a:endParaRPr lang="en-GB" u="sng" dirty="0"/>
          </a:p>
        </p:txBody>
      </p:sp>
      <p:sp>
        <p:nvSpPr>
          <p:cNvPr id="3" name="Content Placeholder 2">
            <a:extLst>
              <a:ext uri="{FF2B5EF4-FFF2-40B4-BE49-F238E27FC236}">
                <a16:creationId xmlns:a16="http://schemas.microsoft.com/office/drawing/2014/main" id="{61B17517-2F08-4792-B6EC-7F36DAC96A94}"/>
              </a:ext>
            </a:extLst>
          </p:cNvPr>
          <p:cNvSpPr>
            <a:spLocks noGrp="1"/>
          </p:cNvSpPr>
          <p:nvPr>
            <p:ph idx="1"/>
          </p:nvPr>
        </p:nvSpPr>
        <p:spPr>
          <a:xfrm>
            <a:off x="490025" y="1704705"/>
            <a:ext cx="8077200" cy="4386606"/>
          </a:xfrm>
        </p:spPr>
        <p:txBody>
          <a:bodyPr/>
          <a:lstStyle/>
          <a:p>
            <a:r>
              <a:rPr lang="en-GB" b="1" dirty="0">
                <a:latin typeface="Helvetica" panose="020B0604020202020204" pitchFamily="34" charset="0"/>
                <a:cs typeface="Helvetica" panose="020B0604020202020204" pitchFamily="34" charset="0"/>
              </a:rPr>
              <a:t>Android</a:t>
            </a:r>
            <a:r>
              <a:rPr lang="en-GB" dirty="0">
                <a:latin typeface="Helvetica" panose="020B0604020202020204" pitchFamily="34" charset="0"/>
                <a:cs typeface="Helvetica" panose="020B0604020202020204" pitchFamily="34" charset="0"/>
              </a:rPr>
              <a:t> — Technology industry experts eyeing the all important “market share” number are no doubt noticing that although the smartphone and tablet markets are growing. Apple isn’t finding new customers as quickly or in the same volume as Google’s Android platform.</a:t>
            </a:r>
          </a:p>
          <a:p>
            <a:endParaRPr lang="en-GB" dirty="0">
              <a:latin typeface="Helvetica" panose="020B0604020202020204" pitchFamily="34" charset="0"/>
              <a:cs typeface="Helvetica" panose="020B0604020202020204" pitchFamily="34" charset="0"/>
            </a:endParaRPr>
          </a:p>
          <a:p>
            <a:r>
              <a:rPr lang="en-GB" b="1" dirty="0">
                <a:latin typeface="Helvetica" panose="020B0604020202020204" pitchFamily="34" charset="0"/>
                <a:cs typeface="Helvetica" panose="020B0604020202020204" pitchFamily="34" charset="0"/>
              </a:rPr>
              <a:t>Labour issues</a:t>
            </a:r>
            <a:r>
              <a:rPr lang="en-GB" dirty="0">
                <a:latin typeface="Helvetica" panose="020B0604020202020204" pitchFamily="34" charset="0"/>
                <a:cs typeface="Helvetica" panose="020B0604020202020204" pitchFamily="34" charset="0"/>
              </a:rPr>
              <a:t> — Apple’s efficient supply chain is one of the main keys to its success, but it’s also proven to be source of trouble for the company, after media reports brought concerns about the conditions at factories in its supply chain.</a:t>
            </a:r>
          </a:p>
          <a:p>
            <a:endParaRPr lang="en-GB" dirty="0">
              <a:latin typeface="Helvetica" panose="020B0604020202020204" pitchFamily="34" charset="0"/>
              <a:cs typeface="Helvetica" panose="020B0604020202020204" pitchFamily="34" charset="0"/>
            </a:endParaRPr>
          </a:p>
          <a:p>
            <a:r>
              <a:rPr lang="en-GB" b="1" dirty="0">
                <a:latin typeface="Helvetica" panose="020B0604020202020204" pitchFamily="34" charset="0"/>
                <a:cs typeface="Helvetica" panose="020B0604020202020204" pitchFamily="34" charset="0"/>
              </a:rPr>
              <a:t>Patent suits </a:t>
            </a:r>
            <a:r>
              <a:rPr lang="en-GB" dirty="0">
                <a:latin typeface="Helvetica" panose="020B0604020202020204" pitchFamily="34" charset="0"/>
                <a:cs typeface="Helvetica" panose="020B0604020202020204" pitchFamily="34" charset="0"/>
              </a:rPr>
              <a:t>—Apple is embroiled in several lawsuits with smartphone makers Samsung, Motorola and HTC over technology in handsets and tablets.</a:t>
            </a:r>
          </a:p>
          <a:p>
            <a:endParaRPr lang="en-GB" dirty="0">
              <a:latin typeface="Helvetica" panose="020B0604020202020204" pitchFamily="34" charset="0"/>
              <a:cs typeface="Helvetica" panose="020B0604020202020204" pitchFamily="34" charset="0"/>
            </a:endParaRPr>
          </a:p>
        </p:txBody>
      </p:sp>
      <p:pic>
        <p:nvPicPr>
          <p:cNvPr id="1026" name="Picture 2" descr="Image result for apple vs htc patent case study">
            <a:extLst>
              <a:ext uri="{FF2B5EF4-FFF2-40B4-BE49-F238E27FC236}">
                <a16:creationId xmlns:a16="http://schemas.microsoft.com/office/drawing/2014/main" id="{E30138E1-D91A-4FDC-A9A8-C6D03C307C6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58031" y="3760831"/>
            <a:ext cx="2974572" cy="27640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00764384"/>
      </p:ext>
    </p:extLst>
  </p:cSld>
  <p:clrMapOvr>
    <a:masterClrMapping/>
  </p:clrMapOvr>
  <mc:AlternateContent xmlns:mc="http://schemas.openxmlformats.org/markup-compatibility/2006" xmlns:p14="http://schemas.microsoft.com/office/powerpoint/2010/main">
    <mc:Choice Requires="p14">
      <p:transition spd="slow" p14:dur="900">
        <p14:warp dir="in"/>
      </p:transition>
    </mc:Choice>
    <mc:Fallback xmlns="">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25965-8E0E-446B-BF59-AA79AAEA5509}"/>
              </a:ext>
            </a:extLst>
          </p:cNvPr>
          <p:cNvSpPr>
            <a:spLocks noGrp="1"/>
          </p:cNvSpPr>
          <p:nvPr>
            <p:ph type="title"/>
          </p:nvPr>
        </p:nvSpPr>
        <p:spPr>
          <a:xfrm>
            <a:off x="546295" y="480965"/>
            <a:ext cx="8006862" cy="848581"/>
          </a:xfrm>
        </p:spPr>
        <p:txBody>
          <a:bodyPr/>
          <a:lstStyle/>
          <a:p>
            <a:r>
              <a:rPr lang="en-GB" u="sng" dirty="0">
                <a:latin typeface="Helvetica" panose="020B0604020202020204" pitchFamily="34" charset="0"/>
                <a:cs typeface="Helvetica" panose="020B0604020202020204" pitchFamily="34" charset="0"/>
              </a:rPr>
              <a:t>Insights to the modern technology.</a:t>
            </a:r>
            <a:endParaRPr lang="en-GB" u="sng" dirty="0"/>
          </a:p>
        </p:txBody>
      </p:sp>
      <p:sp>
        <p:nvSpPr>
          <p:cNvPr id="3" name="Content Placeholder 2">
            <a:extLst>
              <a:ext uri="{FF2B5EF4-FFF2-40B4-BE49-F238E27FC236}">
                <a16:creationId xmlns:a16="http://schemas.microsoft.com/office/drawing/2014/main" id="{4211A140-2547-4385-BB42-89C21435A681}"/>
              </a:ext>
            </a:extLst>
          </p:cNvPr>
          <p:cNvSpPr>
            <a:spLocks noGrp="1"/>
          </p:cNvSpPr>
          <p:nvPr>
            <p:ph idx="1"/>
          </p:nvPr>
        </p:nvSpPr>
        <p:spPr>
          <a:xfrm>
            <a:off x="546295" y="1504188"/>
            <a:ext cx="8147539" cy="3849624"/>
          </a:xfrm>
        </p:spPr>
        <p:txBody>
          <a:bodyPr/>
          <a:lstStyle/>
          <a:p>
            <a:r>
              <a:rPr lang="en-GB" dirty="0"/>
              <a:t> iPad -  Apple formally declared that it is a "magical and revolutionary" device for browsing the web, reading and sending email, enjoying photos, watching videos, listening to music, playing games, reading e-books and more.</a:t>
            </a:r>
          </a:p>
          <a:p>
            <a:endParaRPr lang="en-GB" dirty="0"/>
          </a:p>
          <a:p>
            <a:r>
              <a:rPr lang="en-GB" dirty="0"/>
              <a:t>Although "magical" might be a bit much, the iPad definitely is a new type of product.</a:t>
            </a:r>
          </a:p>
          <a:p>
            <a:endParaRPr lang="en-GB" dirty="0"/>
          </a:p>
          <a:p>
            <a:r>
              <a:rPr lang="en-GB" dirty="0"/>
              <a:t>The iPad's power, portability and high-quality display make it ideal to use in customer presentations. It can easily slip into a bag or briefcase. Although Apple has a history of charging premium prices for their technology products.</a:t>
            </a:r>
          </a:p>
          <a:p>
            <a:endParaRPr lang="en-GB" dirty="0"/>
          </a:p>
        </p:txBody>
      </p:sp>
      <p:pic>
        <p:nvPicPr>
          <p:cNvPr id="4" name="Picture 2" descr="Image result for ipad">
            <a:extLst>
              <a:ext uri="{FF2B5EF4-FFF2-40B4-BE49-F238E27FC236}">
                <a16:creationId xmlns:a16="http://schemas.microsoft.com/office/drawing/2014/main" id="{2DD46C03-A247-47D4-BB69-7349CE11364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28073" y="4181565"/>
            <a:ext cx="3469151" cy="23104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198865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3250">
        <p15:prstTrans prst="origami"/>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CB730-0BA0-43DD-B387-0D87BC2CBC32}"/>
              </a:ext>
            </a:extLst>
          </p:cNvPr>
          <p:cNvSpPr>
            <a:spLocks noGrp="1"/>
          </p:cNvSpPr>
          <p:nvPr>
            <p:ph type="title"/>
          </p:nvPr>
        </p:nvSpPr>
        <p:spPr>
          <a:xfrm>
            <a:off x="1066800" y="225083"/>
            <a:ext cx="7964658" cy="905256"/>
          </a:xfrm>
        </p:spPr>
        <p:txBody>
          <a:bodyPr/>
          <a:lstStyle/>
          <a:p>
            <a:r>
              <a:rPr lang="en-GB" u="sng" dirty="0">
                <a:latin typeface="Helvetica" panose="020B0604020202020204" pitchFamily="34" charset="0"/>
                <a:cs typeface="Helvetica" panose="020B0604020202020204" pitchFamily="34" charset="0"/>
              </a:rPr>
              <a:t>The impact of modern technology.</a:t>
            </a:r>
            <a:endParaRPr lang="en-GB" u="sng" dirty="0"/>
          </a:p>
        </p:txBody>
      </p:sp>
      <p:sp>
        <p:nvSpPr>
          <p:cNvPr id="3" name="Content Placeholder 2">
            <a:extLst>
              <a:ext uri="{FF2B5EF4-FFF2-40B4-BE49-F238E27FC236}">
                <a16:creationId xmlns:a16="http://schemas.microsoft.com/office/drawing/2014/main" id="{8008A176-BE07-4F53-B19B-B2D407C586FD}"/>
              </a:ext>
            </a:extLst>
          </p:cNvPr>
          <p:cNvSpPr>
            <a:spLocks noGrp="1"/>
          </p:cNvSpPr>
          <p:nvPr>
            <p:ph idx="1"/>
          </p:nvPr>
        </p:nvSpPr>
        <p:spPr>
          <a:xfrm>
            <a:off x="658836" y="1233737"/>
            <a:ext cx="7486358" cy="5138928"/>
          </a:xfrm>
        </p:spPr>
        <p:txBody>
          <a:bodyPr>
            <a:normAutofit/>
          </a:bodyPr>
          <a:lstStyle/>
          <a:p>
            <a:pPr marL="0" indent="0">
              <a:buNone/>
            </a:pPr>
            <a:r>
              <a:rPr lang="en-GB" b="1" u="sng" dirty="0">
                <a:latin typeface="Helvetica" panose="020B0604020202020204" pitchFamily="34" charset="0"/>
                <a:cs typeface="Helvetica" panose="020B0604020202020204" pitchFamily="34" charset="0"/>
              </a:rPr>
              <a:t>Positive Impacts</a:t>
            </a:r>
          </a:p>
          <a:p>
            <a:r>
              <a:rPr lang="en-GB" dirty="0">
                <a:latin typeface="Helvetica" panose="020B0604020202020204" pitchFamily="34" charset="0"/>
                <a:cs typeface="Helvetica" panose="020B0604020202020204" pitchFamily="34" charset="0"/>
              </a:rPr>
              <a:t>Schools have been using technology into their curriculum. First computers, then smartboards and now iPads.</a:t>
            </a:r>
          </a:p>
          <a:p>
            <a:r>
              <a:rPr lang="en-GB" dirty="0">
                <a:latin typeface="Helvetica" panose="020B0604020202020204" pitchFamily="34" charset="0"/>
                <a:cs typeface="Helvetica" panose="020B0604020202020204" pitchFamily="34" charset="0"/>
              </a:rPr>
              <a:t>There are numerous high schools across the country that have begun incorporating iPads into classroom learning. </a:t>
            </a:r>
          </a:p>
          <a:p>
            <a:r>
              <a:rPr lang="en-GB" dirty="0">
                <a:latin typeface="Helvetica" panose="020B0604020202020204" pitchFamily="34" charset="0"/>
                <a:cs typeface="Helvetica" panose="020B0604020202020204" pitchFamily="34" charset="0"/>
              </a:rPr>
              <a:t>Another major benefit of the iPad initiative is increasing participation among students. There are various apps educators use in the classroom, all of which engage students and increase their participation in the classroom, through interactive quizzes.</a:t>
            </a:r>
          </a:p>
          <a:p>
            <a:endParaRPr lang="en-GB" dirty="0">
              <a:latin typeface="Helvetica" panose="020B0604020202020204" pitchFamily="34" charset="0"/>
              <a:cs typeface="Helvetica" panose="020B0604020202020204" pitchFamily="34" charset="0"/>
            </a:endParaRPr>
          </a:p>
          <a:p>
            <a:pPr marL="0" indent="0">
              <a:buNone/>
            </a:pPr>
            <a:r>
              <a:rPr lang="en-GB" b="1" u="sng" dirty="0">
                <a:latin typeface="Helvetica" panose="020B0604020202020204" pitchFamily="34" charset="0"/>
                <a:cs typeface="Helvetica" panose="020B0604020202020204" pitchFamily="34" charset="0"/>
              </a:rPr>
              <a:t>Negative Impacts</a:t>
            </a:r>
          </a:p>
          <a:p>
            <a:r>
              <a:rPr lang="en-GB" dirty="0">
                <a:latin typeface="Helvetica" panose="020B0604020202020204" pitchFamily="34" charset="0"/>
                <a:cs typeface="Helvetica" panose="020B0604020202020204" pitchFamily="34" charset="0"/>
              </a:rPr>
              <a:t>One negative effect of using iPads in the classroom is their reliability.</a:t>
            </a:r>
          </a:p>
          <a:p>
            <a:r>
              <a:rPr lang="en-GB" dirty="0">
                <a:latin typeface="Helvetica" panose="020B0604020202020204" pitchFamily="34" charset="0"/>
                <a:cs typeface="Helvetica" panose="020B0604020202020204" pitchFamily="34" charset="0"/>
              </a:rPr>
              <a:t>iPads are taking away one’s ability to think critically on the spot as they simply relies on their iPad and the Internet to look up and answer questions they may have.</a:t>
            </a:r>
          </a:p>
          <a:p>
            <a:r>
              <a:rPr lang="en-GB" dirty="0">
                <a:latin typeface="Helvetica" panose="020B0604020202020204" pitchFamily="34" charset="0"/>
                <a:cs typeface="Helvetica" panose="020B0604020202020204" pitchFamily="34" charset="0"/>
              </a:rPr>
              <a:t>Another major problem iPads create is the fact that they distract students.</a:t>
            </a:r>
          </a:p>
        </p:txBody>
      </p:sp>
      <p:pic>
        <p:nvPicPr>
          <p:cNvPr id="1026" name="Picture 2" descr="Image result for students ipad">
            <a:extLst>
              <a:ext uri="{FF2B5EF4-FFF2-40B4-BE49-F238E27FC236}">
                <a16:creationId xmlns:a16="http://schemas.microsoft.com/office/drawing/2014/main" id="{295D6385-91D5-4953-BBFB-D0E4ED611F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016240" y="1130339"/>
            <a:ext cx="3779520" cy="251041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students ipad">
            <a:extLst>
              <a:ext uri="{FF2B5EF4-FFF2-40B4-BE49-F238E27FC236}">
                <a16:creationId xmlns:a16="http://schemas.microsoft.com/office/drawing/2014/main" id="{2FC40F3E-C35F-4DBA-A2B6-C5B40FB02B0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299938" y="4107532"/>
            <a:ext cx="3485271" cy="2323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86307454"/>
      </p:ext>
    </p:extLst>
  </p:cSld>
  <p:clrMapOvr>
    <a:masterClrMapping/>
  </p:clrMapOvr>
  <p:transition spd="slow">
    <p:wheel spokes="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82DD96-9133-48F0-84ED-6E9C8E0D7AD0}"/>
              </a:ext>
            </a:extLst>
          </p:cNvPr>
          <p:cNvSpPr>
            <a:spLocks noGrp="1"/>
          </p:cNvSpPr>
          <p:nvPr>
            <p:ph type="title"/>
          </p:nvPr>
        </p:nvSpPr>
        <p:spPr>
          <a:xfrm>
            <a:off x="1066800" y="384752"/>
            <a:ext cx="6571957" cy="813516"/>
          </a:xfrm>
        </p:spPr>
        <p:txBody>
          <a:bodyPr/>
          <a:lstStyle/>
          <a:p>
            <a:r>
              <a:rPr lang="en-GB" u="sng" dirty="0">
                <a:latin typeface="Helvetica" panose="020B0604020202020204" pitchFamily="34" charset="0"/>
                <a:cs typeface="Helvetica" panose="020B0604020202020204" pitchFamily="34" charset="0"/>
              </a:rPr>
              <a:t>Lessons from case studies.</a:t>
            </a:r>
            <a:endParaRPr lang="en-GB" u="sng" dirty="0"/>
          </a:p>
        </p:txBody>
      </p:sp>
      <p:sp>
        <p:nvSpPr>
          <p:cNvPr id="3" name="Content Placeholder 2">
            <a:extLst>
              <a:ext uri="{FF2B5EF4-FFF2-40B4-BE49-F238E27FC236}">
                <a16:creationId xmlns:a16="http://schemas.microsoft.com/office/drawing/2014/main" id="{3D837C4F-EDDB-4EEB-B6D8-CDB6E6FCFB33}"/>
              </a:ext>
            </a:extLst>
          </p:cNvPr>
          <p:cNvSpPr>
            <a:spLocks noGrp="1"/>
          </p:cNvSpPr>
          <p:nvPr>
            <p:ph idx="1"/>
          </p:nvPr>
        </p:nvSpPr>
        <p:spPr>
          <a:xfrm>
            <a:off x="484163" y="1479622"/>
            <a:ext cx="7737230" cy="4696095"/>
          </a:xfrm>
        </p:spPr>
        <p:txBody>
          <a:bodyPr/>
          <a:lstStyle/>
          <a:p>
            <a:r>
              <a:rPr lang="en-GB" dirty="0"/>
              <a:t>Modern technology is important for Apple because it makes the bulk of its income through the old-fashioned approach of building nice stuff, then selling it to customers for a lot of money. </a:t>
            </a:r>
          </a:p>
          <a:p>
            <a:endParaRPr lang="en-GB" dirty="0"/>
          </a:p>
          <a:p>
            <a:r>
              <a:rPr lang="en-GB" dirty="0"/>
              <a:t>Now-a-days Apple takes almost £10bn profit each quarter from its “services”, largely that cut on app sales and Apple Music licences – and this is growing by 20% year on year.</a:t>
            </a:r>
          </a:p>
          <a:p>
            <a:endParaRPr lang="en-GB" dirty="0"/>
          </a:p>
          <a:p>
            <a:r>
              <a:rPr lang="en-GB" dirty="0"/>
              <a:t>Apple is not just changing an industry: it is changing the world, reshaping it into an “app economy” and planting itself in the middle of it. </a:t>
            </a:r>
          </a:p>
          <a:p>
            <a:endParaRPr lang="en-GB" dirty="0"/>
          </a:p>
          <a:p>
            <a:r>
              <a:rPr lang="en-GB" dirty="0"/>
              <a:t>The consequences of not using the modern technology in the company is that they will not be able to support and perform all the services they provide.</a:t>
            </a:r>
          </a:p>
        </p:txBody>
      </p:sp>
      <p:pic>
        <p:nvPicPr>
          <p:cNvPr id="4098" name="Picture 2" descr="Image result for apple music">
            <a:extLst>
              <a:ext uri="{FF2B5EF4-FFF2-40B4-BE49-F238E27FC236}">
                <a16:creationId xmlns:a16="http://schemas.microsoft.com/office/drawing/2014/main" id="{9ACD4BF6-0B4D-4850-8BF6-64FF9F37CD17}"/>
              </a:ext>
            </a:extLst>
          </p:cNvPr>
          <p:cNvPicPr>
            <a:picLocks noChangeAspect="1" noChangeArrowheads="1"/>
          </p:cNvPicPr>
          <p:nvPr/>
        </p:nvPicPr>
        <p:blipFill rotWithShape="1">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l="30698" t="9648" r="36503" b="12094"/>
          <a:stretch/>
        </p:blipFill>
        <p:spPr bwMode="auto">
          <a:xfrm>
            <a:off x="9733262" y="791510"/>
            <a:ext cx="1780810" cy="223073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32571386"/>
      </p:ext>
    </p:extLst>
  </p:cSld>
  <p:clrMapOvr>
    <a:masterClrMapping/>
  </p:clrMapOvr>
  <mc:AlternateContent xmlns:mc="http://schemas.openxmlformats.org/markup-compatibility/2006" xmlns:p14="http://schemas.microsoft.com/office/powerpoint/2010/main">
    <mc:Choice Requires="p14">
      <p:transition spd="slow" p14:dur="2000">
        <p14:ferris dir="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E70951-A723-4208-BA1A-EAE440F9BAA0}"/>
              </a:ext>
            </a:extLst>
          </p:cNvPr>
          <p:cNvSpPr>
            <a:spLocks noGrp="1"/>
          </p:cNvSpPr>
          <p:nvPr>
            <p:ph type="title"/>
          </p:nvPr>
        </p:nvSpPr>
        <p:spPr>
          <a:xfrm>
            <a:off x="560363" y="445796"/>
            <a:ext cx="2914357" cy="918920"/>
          </a:xfrm>
        </p:spPr>
        <p:txBody>
          <a:bodyPr>
            <a:normAutofit/>
          </a:bodyPr>
          <a:lstStyle/>
          <a:p>
            <a:r>
              <a:rPr lang="en-GB" u="sng" dirty="0">
                <a:latin typeface="Helvetica" panose="020B0604020202020204" pitchFamily="34" charset="0"/>
                <a:cs typeface="Helvetica" panose="020B0604020202020204" pitchFamily="34" charset="0"/>
              </a:rPr>
              <a:t>Conclusion.</a:t>
            </a:r>
            <a:endParaRPr lang="en-GB" u="sng" dirty="0"/>
          </a:p>
        </p:txBody>
      </p:sp>
      <p:sp>
        <p:nvSpPr>
          <p:cNvPr id="3" name="Content Placeholder 2">
            <a:extLst>
              <a:ext uri="{FF2B5EF4-FFF2-40B4-BE49-F238E27FC236}">
                <a16:creationId xmlns:a16="http://schemas.microsoft.com/office/drawing/2014/main" id="{2B02435F-4151-4BCA-A129-B7F4EC209E0C}"/>
              </a:ext>
            </a:extLst>
          </p:cNvPr>
          <p:cNvSpPr>
            <a:spLocks noGrp="1"/>
          </p:cNvSpPr>
          <p:nvPr>
            <p:ph idx="1"/>
          </p:nvPr>
        </p:nvSpPr>
        <p:spPr>
          <a:xfrm>
            <a:off x="560363" y="1504188"/>
            <a:ext cx="10058400" cy="3849624"/>
          </a:xfrm>
        </p:spPr>
        <p:txBody>
          <a:bodyPr/>
          <a:lstStyle/>
          <a:p>
            <a:r>
              <a:rPr lang="en-GB" dirty="0">
                <a:latin typeface="Helvetica" panose="020B0604020202020204" pitchFamily="34" charset="0"/>
                <a:cs typeface="Helvetica" panose="020B0604020202020204" pitchFamily="34" charset="0"/>
              </a:rPr>
              <a:t>In conclusion Apple changed the evolution of technology by creating a lot of products that we all use day-by-day.</a:t>
            </a:r>
          </a:p>
          <a:p>
            <a:pPr marL="0" indent="0">
              <a:buNone/>
            </a:pPr>
            <a:r>
              <a:rPr lang="en-GB" dirty="0">
                <a:latin typeface="Helvetica" panose="020B0604020202020204" pitchFamily="34" charset="0"/>
                <a:cs typeface="Helvetica" panose="020B0604020202020204" pitchFamily="34" charset="0"/>
              </a:rPr>
              <a:t> </a:t>
            </a:r>
          </a:p>
          <a:p>
            <a:r>
              <a:rPr lang="en-GB" dirty="0">
                <a:latin typeface="Helvetica" panose="020B0604020202020204" pitchFamily="34" charset="0"/>
                <a:cs typeface="Helvetica" panose="020B0604020202020204" pitchFamily="34" charset="0"/>
              </a:rPr>
              <a:t>Easy to use products that get people on side with the brand.</a:t>
            </a:r>
          </a:p>
          <a:p>
            <a:endParaRPr lang="en-GB" dirty="0">
              <a:latin typeface="Helvetica" panose="020B0604020202020204" pitchFamily="34" charset="0"/>
              <a:cs typeface="Helvetica" panose="020B0604020202020204" pitchFamily="34" charset="0"/>
            </a:endParaRPr>
          </a:p>
          <a:p>
            <a:r>
              <a:rPr lang="en-GB" dirty="0">
                <a:latin typeface="Helvetica" panose="020B0604020202020204" pitchFamily="34" charset="0"/>
                <a:cs typeface="Helvetica" panose="020B0604020202020204" pitchFamily="34" charset="0"/>
              </a:rPr>
              <a:t>Their services made our life easier.</a:t>
            </a:r>
          </a:p>
          <a:p>
            <a:endParaRPr lang="en-GB" dirty="0">
              <a:latin typeface="Helvetica" panose="020B0604020202020204" pitchFamily="34" charset="0"/>
              <a:cs typeface="Helvetica" panose="020B0604020202020204" pitchFamily="34" charset="0"/>
            </a:endParaRPr>
          </a:p>
          <a:p>
            <a:r>
              <a:rPr lang="en-GB" dirty="0">
                <a:latin typeface="Helvetica" panose="020B0604020202020204" pitchFamily="34" charset="0"/>
                <a:cs typeface="Helvetica" panose="020B0604020202020204" pitchFamily="34" charset="0"/>
              </a:rPr>
              <a:t>“Simple is the best.”</a:t>
            </a:r>
          </a:p>
          <a:p>
            <a:endParaRPr lang="en-GB" dirty="0">
              <a:latin typeface="Helvetica" panose="020B0604020202020204" pitchFamily="34" charset="0"/>
              <a:cs typeface="Helvetica" panose="020B0604020202020204" pitchFamily="34" charset="0"/>
            </a:endParaRPr>
          </a:p>
          <a:p>
            <a:endParaRPr lang="en-GB" dirty="0">
              <a:latin typeface="Helvetica" panose="020B0604020202020204" pitchFamily="34" charset="0"/>
              <a:cs typeface="Helvetica" panose="020B0604020202020204" pitchFamily="34" charset="0"/>
            </a:endParaRPr>
          </a:p>
        </p:txBody>
      </p:sp>
      <p:pic>
        <p:nvPicPr>
          <p:cNvPr id="3074" name="Picture 2" descr="Image result for apple services">
            <a:extLst>
              <a:ext uri="{FF2B5EF4-FFF2-40B4-BE49-F238E27FC236}">
                <a16:creationId xmlns:a16="http://schemas.microsoft.com/office/drawing/2014/main" id="{B3CB0FBE-CEC9-45DE-B324-E910D72EC06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37943" y="3538764"/>
            <a:ext cx="57150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71010780"/>
      </p:ext>
    </p:extLst>
  </p:cSld>
  <p:clrMapOvr>
    <a:masterClrMapping/>
  </p:clrMapOvr>
  <mc:AlternateContent xmlns:mc="http://schemas.openxmlformats.org/markup-compatibility/2006" xmlns:p14="http://schemas.microsoft.com/office/powerpoint/2010/main">
    <mc:Choice Requires="p14">
      <p:transition spd="slow" p14:dur="4000">
        <p14:vortex dir="r"/>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C3E38-0DB7-46E8-AD47-9B3A5651146F}"/>
              </a:ext>
            </a:extLst>
          </p:cNvPr>
          <p:cNvSpPr>
            <a:spLocks noGrp="1"/>
          </p:cNvSpPr>
          <p:nvPr>
            <p:ph type="title"/>
          </p:nvPr>
        </p:nvSpPr>
        <p:spPr>
          <a:xfrm>
            <a:off x="1066800" y="389375"/>
            <a:ext cx="3139440" cy="792311"/>
          </a:xfrm>
        </p:spPr>
        <p:txBody>
          <a:bodyPr/>
          <a:lstStyle/>
          <a:p>
            <a:r>
              <a:rPr lang="en-GB" u="sng" dirty="0">
                <a:latin typeface="Helvetica" panose="020B0604020202020204" pitchFamily="34" charset="0"/>
                <a:cs typeface="Helvetica" panose="020B0604020202020204" pitchFamily="34" charset="0"/>
              </a:rPr>
              <a:t>References.</a:t>
            </a:r>
            <a:endParaRPr lang="en-GB" u="sng" dirty="0"/>
          </a:p>
        </p:txBody>
      </p:sp>
      <p:sp>
        <p:nvSpPr>
          <p:cNvPr id="3" name="Content Placeholder 2">
            <a:extLst>
              <a:ext uri="{FF2B5EF4-FFF2-40B4-BE49-F238E27FC236}">
                <a16:creationId xmlns:a16="http://schemas.microsoft.com/office/drawing/2014/main" id="{886508CF-BA3B-468E-B150-6D2124DDADB4}"/>
              </a:ext>
            </a:extLst>
          </p:cNvPr>
          <p:cNvSpPr>
            <a:spLocks noGrp="1"/>
          </p:cNvSpPr>
          <p:nvPr>
            <p:ph idx="1"/>
          </p:nvPr>
        </p:nvSpPr>
        <p:spPr>
          <a:xfrm>
            <a:off x="1066800" y="1280161"/>
            <a:ext cx="10058400" cy="4672584"/>
          </a:xfrm>
        </p:spPr>
        <p:txBody>
          <a:bodyPr>
            <a:normAutofit lnSpcReduction="10000"/>
          </a:bodyPr>
          <a:lstStyle/>
          <a:p>
            <a:r>
              <a:rPr lang="en-GB" dirty="0"/>
              <a:t>Nik Rawlinson. (25/04/17). </a:t>
            </a:r>
            <a:r>
              <a:rPr lang="en-GB" i="1" dirty="0"/>
              <a:t>History of Apple: The story of Steve Jobs and the company he founded.</a:t>
            </a:r>
            <a:r>
              <a:rPr lang="en-GB" dirty="0"/>
              <a:t> Available: </a:t>
            </a:r>
            <a:r>
              <a:rPr lang="en-GB" dirty="0">
                <a:hlinkClick r:id="rId2"/>
              </a:rPr>
              <a:t>https://www.macworld.co.uk/feature/apple/history-of-apple-steve-jobs-mac-3606104/</a:t>
            </a:r>
            <a:r>
              <a:rPr lang="en-GB" dirty="0"/>
              <a:t> . Last accessed 25/11/2019. </a:t>
            </a:r>
            <a:endParaRPr lang="en-GB" dirty="0">
              <a:latin typeface="Helvetica" panose="020B0604020202020204" pitchFamily="34" charset="0"/>
              <a:cs typeface="Helvetica" panose="020B0604020202020204" pitchFamily="34" charset="0"/>
              <a:hlinkClick r:id="rId3"/>
            </a:endParaRPr>
          </a:p>
          <a:p>
            <a:r>
              <a:rPr lang="en-GB" dirty="0"/>
              <a:t>Carrie Marshal. (10/03/13). </a:t>
            </a:r>
            <a:r>
              <a:rPr lang="en-GB" i="1" dirty="0"/>
              <a:t>10 ways Apple changed the world.</a:t>
            </a:r>
            <a:r>
              <a:rPr lang="en-GB" dirty="0"/>
              <a:t> Available: </a:t>
            </a:r>
            <a:r>
              <a:rPr lang="en-GB" dirty="0">
                <a:hlinkClick r:id="rId3"/>
              </a:rPr>
              <a:t>https://www.techradar.com/uk/news/computing/apple/10-ways-apple-changed-the-world-1136277</a:t>
            </a:r>
            <a:r>
              <a:rPr lang="en-GB" dirty="0"/>
              <a:t> . Last accessed 25/11/2019.</a:t>
            </a:r>
            <a:endParaRPr lang="en-GB" dirty="0">
              <a:latin typeface="Helvetica" panose="020B0604020202020204" pitchFamily="34" charset="0"/>
              <a:cs typeface="Helvetica" panose="020B0604020202020204" pitchFamily="34" charset="0"/>
              <a:hlinkClick r:id="rId4"/>
            </a:endParaRPr>
          </a:p>
          <a:p>
            <a:r>
              <a:rPr lang="en-GB" dirty="0"/>
              <a:t>Kit Kederich. (06/07/19). </a:t>
            </a:r>
            <a:r>
              <a:rPr lang="en-GB" i="1" dirty="0"/>
              <a:t>What is the difference and comparison between modern technology and traditional technology?.</a:t>
            </a:r>
            <a:r>
              <a:rPr lang="en-GB" dirty="0"/>
              <a:t> Available: </a:t>
            </a:r>
            <a:r>
              <a:rPr lang="en-GB" dirty="0">
                <a:hlinkClick r:id="rId4"/>
              </a:rPr>
              <a:t>https://www.quora.com/What-is-the-difference-and-comparison-between-modern-technology-and-traditional-technology</a:t>
            </a:r>
            <a:r>
              <a:rPr lang="en-GB" dirty="0"/>
              <a:t> . Last accessed 26/11/19.</a:t>
            </a:r>
            <a:endParaRPr lang="en-GB" dirty="0">
              <a:latin typeface="Helvetica" panose="020B0604020202020204" pitchFamily="34" charset="0"/>
              <a:cs typeface="Helvetica" panose="020B0604020202020204" pitchFamily="34" charset="0"/>
              <a:hlinkClick r:id="rId5"/>
            </a:endParaRPr>
          </a:p>
          <a:p>
            <a:r>
              <a:rPr lang="en-GB" dirty="0"/>
              <a:t>Brayden Christie. (N/A). </a:t>
            </a:r>
            <a:r>
              <a:rPr lang="en-GB" i="1" dirty="0"/>
              <a:t>History of Apple.</a:t>
            </a:r>
            <a:r>
              <a:rPr lang="en-GB" dirty="0"/>
              <a:t> Available: </a:t>
            </a:r>
            <a:r>
              <a:rPr lang="en-GB" dirty="0">
                <a:hlinkClick r:id="rId5"/>
              </a:rPr>
              <a:t>https://www.tes.com/lessons/JL4Kvctpf53IOA/history-of-apple</a:t>
            </a:r>
            <a:r>
              <a:rPr lang="en-GB" dirty="0"/>
              <a:t> . Last accessed 27/11/19.</a:t>
            </a:r>
            <a:endParaRPr lang="en-GB" dirty="0">
              <a:hlinkClick r:id="rId6"/>
            </a:endParaRPr>
          </a:p>
          <a:p>
            <a:r>
              <a:rPr lang="en-GB" dirty="0"/>
              <a:t>John Papiewski. (N/A). </a:t>
            </a:r>
            <a:r>
              <a:rPr lang="en-GB" i="1" dirty="0"/>
              <a:t>The Disadvantages of an iPad.</a:t>
            </a:r>
            <a:r>
              <a:rPr lang="en-GB" dirty="0"/>
              <a:t> Available: </a:t>
            </a:r>
            <a:r>
              <a:rPr lang="en-GB" dirty="0">
                <a:hlinkClick r:id="rId6"/>
              </a:rPr>
              <a:t>https://itstillworks.com/disadvantages-ipad-1023.html</a:t>
            </a:r>
            <a:r>
              <a:rPr lang="en-GB" dirty="0"/>
              <a:t> . Last accessed 30/11/19.</a:t>
            </a:r>
            <a:endParaRPr lang="en-GB" dirty="0">
              <a:hlinkClick r:id="rId7"/>
            </a:endParaRPr>
          </a:p>
          <a:p>
            <a:r>
              <a:rPr lang="en-GB" dirty="0"/>
              <a:t>Amanda Herrmann. (23/10/15). </a:t>
            </a:r>
            <a:r>
              <a:rPr lang="en-GB" i="1" dirty="0"/>
              <a:t>Positive vs Negative effects of iPad.</a:t>
            </a:r>
            <a:r>
              <a:rPr lang="en-GB" dirty="0"/>
              <a:t> Available: </a:t>
            </a:r>
            <a:r>
              <a:rPr lang="en-GB" dirty="0">
                <a:hlinkClick r:id="rId7"/>
              </a:rPr>
              <a:t>https://gbsindependent.org/3090/bottom-line/positive-vs-negative-effects-of-ipads/</a:t>
            </a:r>
            <a:r>
              <a:rPr lang="en-GB" dirty="0"/>
              <a:t> . Last accessed 09/12/19.</a:t>
            </a:r>
            <a:endParaRPr lang="en-GB" dirty="0">
              <a:latin typeface="Helvetica" panose="020B0604020202020204" pitchFamily="34" charset="0"/>
              <a:cs typeface="Helvetica" panose="020B0604020202020204" pitchFamily="34" charset="0"/>
            </a:endParaRPr>
          </a:p>
          <a:p>
            <a:endParaRPr lang="en-GB" dirty="0">
              <a:latin typeface="Helvetica" panose="020B0604020202020204" pitchFamily="34" charset="0"/>
              <a:cs typeface="Helvetica" panose="020B0604020202020204" pitchFamily="34" charset="0"/>
            </a:endParaRPr>
          </a:p>
          <a:p>
            <a:endParaRPr lang="en-GB" dirty="0">
              <a:latin typeface="Helvetica" panose="020B0604020202020204" pitchFamily="34" charset="0"/>
              <a:cs typeface="Helvetica" panose="020B0604020202020204" pitchFamily="34" charset="0"/>
            </a:endParaRPr>
          </a:p>
        </p:txBody>
      </p:sp>
    </p:spTree>
    <p:extLst>
      <p:ext uri="{BB962C8B-B14F-4D97-AF65-F5344CB8AC3E}">
        <p14:creationId xmlns:p14="http://schemas.microsoft.com/office/powerpoint/2010/main" val="740168915"/>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A1AC53-B1B7-4E51-A39A-BE49806C70A0}"/>
              </a:ext>
            </a:extLst>
          </p:cNvPr>
          <p:cNvSpPr>
            <a:spLocks noGrp="1"/>
          </p:cNvSpPr>
          <p:nvPr>
            <p:ph type="title"/>
          </p:nvPr>
        </p:nvSpPr>
        <p:spPr>
          <a:xfrm>
            <a:off x="3232052" y="741068"/>
            <a:ext cx="5940083" cy="1371600"/>
          </a:xfrm>
        </p:spPr>
        <p:txBody>
          <a:bodyPr/>
          <a:lstStyle/>
          <a:p>
            <a:r>
              <a:rPr lang="en-GB" b="1" dirty="0"/>
              <a:t>Thank you for listening!</a:t>
            </a:r>
          </a:p>
        </p:txBody>
      </p:sp>
      <p:sp>
        <p:nvSpPr>
          <p:cNvPr id="3" name="Content Placeholder 2">
            <a:extLst>
              <a:ext uri="{FF2B5EF4-FFF2-40B4-BE49-F238E27FC236}">
                <a16:creationId xmlns:a16="http://schemas.microsoft.com/office/drawing/2014/main" id="{A39F6DC2-69D3-4F64-B675-1D25E93CABE4}"/>
              </a:ext>
            </a:extLst>
          </p:cNvPr>
          <p:cNvSpPr>
            <a:spLocks noGrp="1"/>
          </p:cNvSpPr>
          <p:nvPr>
            <p:ph idx="1"/>
          </p:nvPr>
        </p:nvSpPr>
        <p:spPr>
          <a:xfrm>
            <a:off x="3942471" y="2665828"/>
            <a:ext cx="4307058" cy="1934308"/>
          </a:xfrm>
        </p:spPr>
        <p:txBody>
          <a:bodyPr>
            <a:normAutofit/>
          </a:bodyPr>
          <a:lstStyle/>
          <a:p>
            <a:pPr marL="0" indent="0">
              <a:buNone/>
            </a:pPr>
            <a:r>
              <a:rPr lang="en-GB" sz="11500" b="1" dirty="0">
                <a:highlight>
                  <a:srgbClr val="FFFF00"/>
                </a:highlight>
              </a:rPr>
              <a:t>Q &amp; A</a:t>
            </a:r>
          </a:p>
        </p:txBody>
      </p:sp>
    </p:spTree>
    <p:extLst>
      <p:ext uri="{BB962C8B-B14F-4D97-AF65-F5344CB8AC3E}">
        <p14:creationId xmlns:p14="http://schemas.microsoft.com/office/powerpoint/2010/main" val="3348660401"/>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FIVE.pptx" id="{928531FE-40B6-4895-993A-83D26AA1E005}" vid="{C99C5ABD-1620-4AD2-A38C-62625556F38B}"/>
    </a:ext>
  </a:extLst>
</a:theme>
</file>

<file path=docProps/app.xml><?xml version="1.0" encoding="utf-8"?>
<Properties xmlns="http://schemas.openxmlformats.org/officeDocument/2006/extended-properties" xmlns:vt="http://schemas.openxmlformats.org/officeDocument/2006/docPropsVTypes">
  <Template>Geometric Color Block</Template>
  <TotalTime>0</TotalTime>
  <Words>725</Words>
  <Application>Microsoft Office PowerPoint</Application>
  <PresentationFormat>Widescreen</PresentationFormat>
  <Paragraphs>70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Century Gothic</vt:lpstr>
      <vt:lpstr>Garamond</vt:lpstr>
      <vt:lpstr>Helvetica</vt:lpstr>
      <vt:lpstr>Wingdings</vt:lpstr>
      <vt:lpstr>SavonVTI</vt:lpstr>
      <vt:lpstr>Apple </vt:lpstr>
      <vt:lpstr>Content</vt:lpstr>
      <vt:lpstr>Background of Organization</vt:lpstr>
      <vt:lpstr>Challenges before the introduction of modern technology.</vt:lpstr>
      <vt:lpstr>Insights to the modern technology.</vt:lpstr>
      <vt:lpstr>The impact of modern technology.</vt:lpstr>
      <vt:lpstr>Lessons from case studies.</vt:lpstr>
      <vt:lpstr>Conclusion.</vt:lpstr>
      <vt:lpstr>References.</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2019-11-27T13:36:28Z</dcterms:created>
  <dcterms:modified xsi:type="dcterms:W3CDTF">2019-12-16T19:07:52Z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dduffy@microsoft.com</vt:lpwstr>
  </property>
  <property fmtid="{D5CDD505-2E9C-101B-9397-08002B2CF9AE}" pid="5" name="MSIP_Label_f42aa342-8706-4288-bd11-ebb85995028c_SetDate">
    <vt:lpwstr>2019-11-08T21:54:46.7713896Z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ActionId">
    <vt:lpwstr>5d39b300-08da-4902-9840-60c80887c8d1</vt:lpwstr>
  </property>
  <property fmtid="{D5CDD505-2E9C-101B-9397-08002B2CF9AE}" pid="9" name="MSIP_Label_f42aa342-8706-4288-bd11-ebb85995028c_Extended_MSFT_Method">
    <vt:lpwstr>Automatic</vt:lpwstr>
  </property>
  <property fmtid="{D5CDD505-2E9C-101B-9397-08002B2CF9AE}" pid="10" name="Sensitivity">
    <vt:lpwstr>General</vt:lpwstr>
  </property>
</Properties>
</file>